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4" r:id="rId2"/>
    <p:sldId id="257" r:id="rId3"/>
    <p:sldId id="285" r:id="rId4"/>
    <p:sldId id="282" r:id="rId5"/>
    <p:sldId id="275" r:id="rId6"/>
    <p:sldId id="276" r:id="rId7"/>
    <p:sldId id="277" r:id="rId8"/>
    <p:sldId id="280" r:id="rId9"/>
  </p:sldIdLst>
  <p:sldSz cx="18288000" cy="10287000"/>
  <p:notesSz cx="9947275" cy="6858000"/>
  <p:embeddedFontLst>
    <p:embeddedFont>
      <p:font typeface="Open Sans Bold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A20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7" d="100"/>
          <a:sy n="117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57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8" y="0"/>
            <a:ext cx="4310486" cy="34257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368657A5-5421-4ACE-986B-179238E00B0D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4335"/>
            <a:ext cx="4310486" cy="342572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8" y="6514335"/>
            <a:ext cx="4310486" cy="342572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5522213D-9CDD-43E0-AB7D-94B7F9E55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96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8" y="0"/>
            <a:ext cx="4310486" cy="34290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5E1509EC-63E6-498F-8CC6-9B2D339F252C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1"/>
            <a:ext cx="7957820" cy="3086100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8" y="6513910"/>
            <a:ext cx="4310486" cy="34290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64C8FD32-F4AA-4DB1-8CDC-BDBBDCDE1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66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FD32-F4AA-4DB1-8CDC-BDBBDCDE1F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4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FD32-F4AA-4DB1-8CDC-BDBBDCDE1F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476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FD32-F4AA-4DB1-8CDC-BDBBDCDE1F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0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FD32-F4AA-4DB1-8CDC-BDBBDCDE1F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269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8FD32-F4AA-4DB1-8CDC-BDBBDCDE1F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91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3585" y="3219391"/>
            <a:ext cx="75438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ИСПОЛНЕНИЕ БЮДЖЕТА ГОРОДА ШЫМКЕНТ НА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kk-KZ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pic>
        <p:nvPicPr>
          <p:cNvPr id="1026" name="Picture 2" descr="C:\Users\a.mejirman\Desktop\сурет\c160b60fe88a4d7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22131"/>
            <a:ext cx="8133308" cy="8719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9628" y="5347807"/>
            <a:ext cx="3347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ГРАЖДАНСКИЙ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БЮДЖЕТ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33916" y="6337451"/>
            <a:ext cx="1219200" cy="95652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533400" y="342900"/>
            <a:ext cx="807734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457200" y="342900"/>
            <a:ext cx="76200" cy="96012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57200" y="9944100"/>
            <a:ext cx="807734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41925" y="655181"/>
            <a:ext cx="5879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финансов города Шымкент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7011" y="9323295"/>
            <a:ext cx="287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Шымкент, 2026 год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3999"/>
          </a:blip>
          <a:srcRect t="38345" r="55964" b="24735"/>
          <a:stretch>
            <a:fillRect/>
          </a:stretch>
        </p:blipFill>
        <p:spPr>
          <a:xfrm>
            <a:off x="0" y="-140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430668" y="2323150"/>
            <a:ext cx="15621000" cy="5851440"/>
          </a:xfrm>
          <a:custGeom>
            <a:avLst/>
            <a:gdLst/>
            <a:ahLst/>
            <a:cxnLst/>
            <a:rect l="l" t="t" r="r" b="b"/>
            <a:pathLst>
              <a:path w="11837272" h="4853282">
                <a:moveTo>
                  <a:pt x="0" y="0"/>
                </a:moveTo>
                <a:lnTo>
                  <a:pt x="11837272" y="0"/>
                </a:lnTo>
                <a:lnTo>
                  <a:pt x="11837272" y="4853282"/>
                </a:lnTo>
                <a:lnTo>
                  <a:pt x="0" y="48532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09800" y="112324"/>
            <a:ext cx="14173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бюджета </a:t>
            </a:r>
            <a:r>
              <a:rPr lang="en-US" sz="4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01.</a:t>
            </a:r>
            <a:r>
              <a:rPr lang="kk-KZ" sz="4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</a:t>
            </a:r>
            <a:r>
              <a:rPr lang="kk-KZ" sz="4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29200" y="2928922"/>
            <a:ext cx="3920301" cy="67710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 ПОСТУПЛЕНИЯ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12915" y="2890036"/>
            <a:ext cx="4246125" cy="8467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ru-RU" sz="4400" b="1" dirty="0" smtClean="0">
                <a:solidFill>
                  <a:schemeClr val="bg1"/>
                </a:solidFill>
              </a:rPr>
              <a:t>РАСХОДЫ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20929" y="3924299"/>
            <a:ext cx="6375471" cy="219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– </a:t>
            </a:r>
            <a:r>
              <a:rPr lang="kk-KZ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101 525</a:t>
            </a: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574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– </a:t>
            </a:r>
            <a:r>
              <a:rPr lang="kk-KZ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116 267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574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Отклонение – (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k-KZ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14 471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3899646" y="6056262"/>
            <a:ext cx="4315660" cy="83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4400" b="1" dirty="0" smtClean="0">
                <a:solidFill>
                  <a:srgbClr val="FCFB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</a:t>
            </a:r>
            <a:endParaRPr lang="en-US" sz="4400" b="1" dirty="0">
              <a:solidFill>
                <a:srgbClr val="FCFB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3643196" y="6898480"/>
            <a:ext cx="4406305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ru-RU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114,5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4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10798238" y="6051849"/>
            <a:ext cx="3920301" cy="842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4400" b="1" dirty="0" smtClean="0">
                <a:solidFill>
                  <a:srgbClr val="FCFB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</a:t>
            </a:r>
            <a:endParaRPr lang="en-US" sz="4400" b="1" dirty="0">
              <a:solidFill>
                <a:srgbClr val="FCFB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10680300" y="6902893"/>
            <a:ext cx="4406305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93,9%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62635" y="161143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10167110" y="4078941"/>
            <a:ext cx="6049252" cy="219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– </a:t>
            </a:r>
            <a:r>
              <a:rPr lang="kk-KZ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101 525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574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–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95 356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574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Отклонение –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(-) </a:t>
            </a:r>
            <a:r>
              <a:rPr lang="kk-KZ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6 169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7536782" y="9715500"/>
            <a:ext cx="522618" cy="480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pic>
        <p:nvPicPr>
          <p:cNvPr id="19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851755" y="147953"/>
            <a:ext cx="1370053" cy="1034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43999"/>
          </a:blip>
          <a:srcRect t="38345" r="55964" b="24735"/>
          <a:stretch>
            <a:fillRect/>
          </a:stretch>
        </p:blipFill>
        <p:spPr>
          <a:xfrm>
            <a:off x="-4482" y="-91047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082052" y="525613"/>
            <a:ext cx="141732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kk-KZ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собственного дохода на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</a:t>
            </a:r>
            <a:r>
              <a:rPr lang="kk-KZ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.2026 </a:t>
            </a:r>
            <a:r>
              <a:rPr lang="kk-KZ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7536782" y="9715500"/>
            <a:ext cx="522618" cy="480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pic>
        <p:nvPicPr>
          <p:cNvPr id="19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851755" y="212140"/>
            <a:ext cx="1370053" cy="1034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2325393"/>
            <a:ext cx="4648200" cy="110799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</a:rPr>
              <a:t>Налоговые </a:t>
            </a:r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</a:rPr>
              <a:t>поступления</a:t>
            </a:r>
          </a:p>
          <a:p>
            <a:pPr lvl="0" algn="ctr"/>
            <a:r>
              <a:rPr lang="kk-KZ" dirty="0" smtClean="0">
                <a:solidFill>
                  <a:prstClr val="black"/>
                </a:solidFill>
              </a:rPr>
              <a:t>план </a:t>
            </a:r>
            <a:r>
              <a:rPr lang="kk-KZ" dirty="0">
                <a:solidFill>
                  <a:prstClr val="black"/>
                </a:solidFill>
              </a:rPr>
              <a:t>– 67 747 млн.тг, </a:t>
            </a:r>
            <a:r>
              <a:rPr lang="kk-KZ" dirty="0" smtClean="0">
                <a:solidFill>
                  <a:prstClr val="black"/>
                </a:solidFill>
              </a:rPr>
              <a:t>факт </a:t>
            </a:r>
            <a:r>
              <a:rPr lang="kk-KZ" dirty="0">
                <a:solidFill>
                  <a:prstClr val="black"/>
                </a:solidFill>
              </a:rPr>
              <a:t>-75 953 </a:t>
            </a:r>
            <a:r>
              <a:rPr lang="kk-KZ" dirty="0" smtClean="0">
                <a:solidFill>
                  <a:prstClr val="black"/>
                </a:solidFill>
              </a:rPr>
              <a:t>млн.тг</a:t>
            </a:r>
            <a:endParaRPr lang="kk-KZ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kk-KZ" sz="2400" b="1" dirty="0" smtClean="0">
                <a:solidFill>
                  <a:srgbClr val="FF0000"/>
                </a:solidFill>
              </a:rPr>
              <a:t>(+)8 205 млн.тг</a:t>
            </a:r>
            <a:endParaRPr lang="kk-KZ" sz="2400" b="1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0400" y="2330656"/>
            <a:ext cx="4572000" cy="110799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</a:rPr>
              <a:t>Неналоговые </a:t>
            </a:r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</a:rPr>
              <a:t>поступления</a:t>
            </a:r>
          </a:p>
          <a:p>
            <a:pPr lvl="0" algn="ctr"/>
            <a:r>
              <a:rPr lang="kk-KZ" dirty="0" smtClean="0">
                <a:solidFill>
                  <a:prstClr val="black"/>
                </a:solidFill>
              </a:rPr>
              <a:t>план </a:t>
            </a:r>
            <a:r>
              <a:rPr lang="kk-KZ" dirty="0">
                <a:solidFill>
                  <a:prstClr val="black"/>
                </a:solidFill>
              </a:rPr>
              <a:t>– 70 млн.тг, </a:t>
            </a:r>
            <a:r>
              <a:rPr lang="kk-KZ" dirty="0" smtClean="0">
                <a:solidFill>
                  <a:prstClr val="black"/>
                </a:solidFill>
              </a:rPr>
              <a:t>факт </a:t>
            </a:r>
            <a:r>
              <a:rPr lang="kk-KZ" dirty="0">
                <a:solidFill>
                  <a:prstClr val="black"/>
                </a:solidFill>
              </a:rPr>
              <a:t>-2 805 </a:t>
            </a:r>
            <a:r>
              <a:rPr lang="kk-KZ" dirty="0" smtClean="0">
                <a:solidFill>
                  <a:prstClr val="black"/>
                </a:solidFill>
              </a:rPr>
              <a:t>млн.тг</a:t>
            </a:r>
            <a:endParaRPr lang="kk-KZ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kk-KZ" sz="2400" b="1" dirty="0" smtClean="0">
                <a:solidFill>
                  <a:srgbClr val="FF0000"/>
                </a:solidFill>
              </a:rPr>
              <a:t>(+)2 735 млн.тг</a:t>
            </a:r>
            <a:endParaRPr lang="kk-KZ" sz="2400" b="1" dirty="0" smtClean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40344" y="2335440"/>
            <a:ext cx="5370742" cy="110799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</a:rPr>
              <a:t>От продажи осовного </a:t>
            </a:r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</a:rPr>
              <a:t>капитала</a:t>
            </a:r>
          </a:p>
          <a:p>
            <a:pPr lvl="0" algn="ctr"/>
            <a:r>
              <a:rPr lang="kk-KZ" dirty="0">
                <a:solidFill>
                  <a:prstClr val="black"/>
                </a:solidFill>
              </a:rPr>
              <a:t>жоспар – 708 млн.тг, нақты -3 136 </a:t>
            </a:r>
            <a:r>
              <a:rPr lang="kk-KZ" dirty="0" smtClean="0">
                <a:solidFill>
                  <a:prstClr val="black"/>
                </a:solidFill>
              </a:rPr>
              <a:t>млн.тг</a:t>
            </a:r>
            <a:endParaRPr lang="kk-KZ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kk-KZ" sz="2400" b="1" dirty="0" smtClean="0">
                <a:solidFill>
                  <a:srgbClr val="FF0000"/>
                </a:solidFill>
              </a:rPr>
              <a:t>(+) 2 428 </a:t>
            </a:r>
            <a:r>
              <a:rPr lang="kk-KZ" sz="2400" b="1" dirty="0" smtClean="0">
                <a:solidFill>
                  <a:srgbClr val="FF0000"/>
                </a:solidFill>
              </a:rPr>
              <a:t>млн.тг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96953" y="3943321"/>
            <a:ext cx="4572000" cy="291506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2350050" y="3926460"/>
            <a:ext cx="5261036" cy="289674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595733" y="3557968"/>
            <a:ext cx="1714500" cy="29839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60208" y="8393881"/>
            <a:ext cx="1507191" cy="7814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1582400" y="8108575"/>
            <a:ext cx="16764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924800" y="8195305"/>
            <a:ext cx="1600200" cy="9800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30"/>
          <p:cNvSpPr txBox="1"/>
          <p:nvPr/>
        </p:nvSpPr>
        <p:spPr>
          <a:xfrm>
            <a:off x="2579593" y="7338246"/>
            <a:ext cx="1317811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Динамика поступлений собственного дохода на 2024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- 2026 годы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124200" y="9260771"/>
            <a:ext cx="1169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19600" y="93345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35471" y="932151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год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772900" y="93345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год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9200" y="3958627"/>
            <a:ext cx="4648200" cy="294868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371601" y="4841074"/>
            <a:ext cx="4343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/>
              <a:t>Подоходный </a:t>
            </a:r>
            <a:r>
              <a:rPr lang="kk-KZ" dirty="0" smtClean="0"/>
              <a:t>налог –  </a:t>
            </a:r>
            <a:r>
              <a:rPr lang="kk-KZ" b="1" dirty="0" smtClean="0">
                <a:solidFill>
                  <a:srgbClr val="FF0000"/>
                </a:solidFill>
              </a:rPr>
              <a:t>2 411 млн.тг</a:t>
            </a:r>
            <a:endParaRPr lang="kk-KZ" b="1" dirty="0" smtClean="0">
              <a:solidFill>
                <a:srgbClr val="FF0000"/>
              </a:solidFill>
            </a:endParaRPr>
          </a:p>
          <a:p>
            <a:pPr algn="ctr"/>
            <a:r>
              <a:rPr lang="kk-KZ" dirty="0" smtClean="0"/>
              <a:t>Социальный налог –  </a:t>
            </a:r>
            <a:r>
              <a:rPr lang="kk-KZ" b="1" dirty="0" smtClean="0">
                <a:solidFill>
                  <a:srgbClr val="FF0000"/>
                </a:solidFill>
              </a:rPr>
              <a:t>3 573 млн.тг</a:t>
            </a:r>
            <a:endParaRPr lang="kk-KZ" b="1" dirty="0">
              <a:solidFill>
                <a:srgbClr val="FF0000"/>
              </a:solidFill>
            </a:endParaRPr>
          </a:p>
          <a:p>
            <a:pPr algn="ctr"/>
            <a:r>
              <a:rPr lang="kk-KZ" dirty="0" smtClean="0"/>
              <a:t>Акциз  </a:t>
            </a:r>
            <a:r>
              <a:rPr lang="kk-KZ" dirty="0" smtClean="0"/>
              <a:t>– </a:t>
            </a:r>
            <a:r>
              <a:rPr lang="kk-KZ" b="1" dirty="0" smtClean="0">
                <a:solidFill>
                  <a:srgbClr val="FF0000"/>
                </a:solidFill>
              </a:rPr>
              <a:t>1 431 млн.тг</a:t>
            </a:r>
            <a:endParaRPr lang="kk-KZ" b="1" dirty="0" smtClean="0">
              <a:solidFill>
                <a:srgbClr val="FF0000"/>
              </a:solidFill>
            </a:endParaRPr>
          </a:p>
          <a:p>
            <a:pPr algn="ctr"/>
            <a:r>
              <a:rPr lang="kk-KZ" dirty="0" smtClean="0"/>
              <a:t>Сборы -  </a:t>
            </a:r>
            <a:r>
              <a:rPr lang="kk-KZ" b="1" dirty="0" smtClean="0">
                <a:solidFill>
                  <a:srgbClr val="FF0000"/>
                </a:solidFill>
              </a:rPr>
              <a:t>737 млн.тг</a:t>
            </a:r>
            <a:endParaRPr lang="kk-KZ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933146" y="8548175"/>
            <a:ext cx="113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78 768</a:t>
            </a:r>
            <a:endParaRPr lang="ru-RU" sz="2000" b="1" dirty="0"/>
          </a:p>
        </p:txBody>
      </p:sp>
      <p:sp>
        <p:nvSpPr>
          <p:cNvPr id="39" name="Овал 38"/>
          <p:cNvSpPr/>
          <p:nvPr/>
        </p:nvSpPr>
        <p:spPr>
          <a:xfrm>
            <a:off x="2813521" y="4050040"/>
            <a:ext cx="1392766" cy="49704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112%</a:t>
            </a:r>
            <a:endParaRPr lang="ru-RU" b="1" dirty="0"/>
          </a:p>
        </p:txBody>
      </p:sp>
      <p:sp>
        <p:nvSpPr>
          <p:cNvPr id="40" name="Овал 39"/>
          <p:cNvSpPr/>
          <p:nvPr/>
        </p:nvSpPr>
        <p:spPr>
          <a:xfrm>
            <a:off x="8586569" y="4066463"/>
            <a:ext cx="1588099" cy="49704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в </a:t>
            </a:r>
            <a:r>
              <a:rPr lang="kk-KZ" b="1" dirty="0" smtClean="0"/>
              <a:t>40 </a:t>
            </a:r>
            <a:r>
              <a:rPr lang="kk-KZ" b="1" dirty="0" smtClean="0"/>
              <a:t>раза</a:t>
            </a:r>
            <a:endParaRPr lang="ru-RU" b="1" dirty="0"/>
          </a:p>
        </p:txBody>
      </p:sp>
      <p:sp>
        <p:nvSpPr>
          <p:cNvPr id="41" name="Стрелка вниз 40"/>
          <p:cNvSpPr/>
          <p:nvPr/>
        </p:nvSpPr>
        <p:spPr>
          <a:xfrm>
            <a:off x="8460169" y="3528235"/>
            <a:ext cx="1714500" cy="29839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14332517" y="3558636"/>
            <a:ext cx="1714500" cy="29839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145719" y="4819012"/>
            <a:ext cx="4343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/>
              <a:t>Доходы от государственной </a:t>
            </a:r>
            <a:r>
              <a:rPr lang="kk-KZ" dirty="0" smtClean="0"/>
              <a:t>собственности –  </a:t>
            </a:r>
            <a:r>
              <a:rPr lang="kk-KZ" b="1" dirty="0" smtClean="0">
                <a:solidFill>
                  <a:srgbClr val="FF0000"/>
                </a:solidFill>
              </a:rPr>
              <a:t>186 млн.тг</a:t>
            </a:r>
            <a:endParaRPr lang="kk-KZ" b="1" dirty="0" smtClean="0">
              <a:solidFill>
                <a:srgbClr val="FF0000"/>
              </a:solidFill>
            </a:endParaRPr>
          </a:p>
          <a:p>
            <a:pPr algn="ctr"/>
            <a:r>
              <a:rPr lang="kk-KZ" dirty="0"/>
              <a:t>Штрафы, пени, </a:t>
            </a:r>
            <a:r>
              <a:rPr lang="kk-KZ" dirty="0" smtClean="0"/>
              <a:t>взыскания –  </a:t>
            </a:r>
            <a:r>
              <a:rPr lang="kk-KZ" b="1" dirty="0" smtClean="0">
                <a:solidFill>
                  <a:srgbClr val="FF0000"/>
                </a:solidFill>
              </a:rPr>
              <a:t>1 974 </a:t>
            </a:r>
            <a:r>
              <a:rPr lang="kk-KZ" b="1" dirty="0" smtClean="0">
                <a:solidFill>
                  <a:srgbClr val="FF0000"/>
                </a:solidFill>
              </a:rPr>
              <a:t>млн.тг</a:t>
            </a:r>
            <a:endParaRPr lang="kk-KZ" b="1" dirty="0">
              <a:solidFill>
                <a:srgbClr val="FF0000"/>
              </a:solidFill>
            </a:endParaRPr>
          </a:p>
          <a:p>
            <a:pPr algn="ctr"/>
            <a:r>
              <a:rPr lang="kk-KZ" dirty="0" smtClean="0"/>
              <a:t>Другие неналоговые поступления – </a:t>
            </a:r>
          </a:p>
          <a:p>
            <a:pPr algn="ctr"/>
            <a:r>
              <a:rPr lang="kk-KZ" b="1" dirty="0" smtClean="0">
                <a:solidFill>
                  <a:srgbClr val="FF0000"/>
                </a:solidFill>
              </a:rPr>
              <a:t>575 </a:t>
            </a:r>
            <a:r>
              <a:rPr lang="kk-KZ" b="1" dirty="0" smtClean="0">
                <a:solidFill>
                  <a:srgbClr val="FF0000"/>
                </a:solidFill>
              </a:rPr>
              <a:t>млн.тг</a:t>
            </a:r>
          </a:p>
        </p:txBody>
      </p:sp>
      <p:sp>
        <p:nvSpPr>
          <p:cNvPr id="44" name="Овал 43"/>
          <p:cNvSpPr/>
          <p:nvPr/>
        </p:nvSpPr>
        <p:spPr>
          <a:xfrm>
            <a:off x="14485472" y="4060417"/>
            <a:ext cx="1392766" cy="49704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/>
              <a:t>в</a:t>
            </a:r>
            <a:r>
              <a:rPr lang="kk-KZ" b="1" dirty="0" smtClean="0"/>
              <a:t> </a:t>
            </a:r>
            <a:r>
              <a:rPr lang="kk-KZ" b="1" dirty="0" smtClean="0"/>
              <a:t>4 </a:t>
            </a:r>
            <a:r>
              <a:rPr lang="kk-KZ" b="1" dirty="0" smtClean="0"/>
              <a:t>раза</a:t>
            </a:r>
            <a:endParaRPr lang="ru-RU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2650241" y="4832803"/>
            <a:ext cx="4960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Поступления от </a:t>
            </a:r>
            <a:r>
              <a:rPr lang="ru-RU" dirty="0" smtClean="0"/>
              <a:t>продажи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гражданам </a:t>
            </a:r>
            <a:r>
              <a:rPr lang="ru-RU" dirty="0" smtClean="0"/>
              <a:t>квартир</a:t>
            </a:r>
            <a:r>
              <a:rPr lang="en-US" dirty="0" smtClean="0"/>
              <a:t> </a:t>
            </a:r>
            <a:r>
              <a:rPr lang="kk-KZ" dirty="0" smtClean="0"/>
              <a:t>–  </a:t>
            </a:r>
            <a:r>
              <a:rPr lang="kk-KZ" b="1" dirty="0" smtClean="0">
                <a:solidFill>
                  <a:srgbClr val="FF0000"/>
                </a:solidFill>
              </a:rPr>
              <a:t>2 237 </a:t>
            </a:r>
            <a:r>
              <a:rPr lang="kk-KZ" b="1" dirty="0" smtClean="0">
                <a:solidFill>
                  <a:srgbClr val="FF0000"/>
                </a:solidFill>
              </a:rPr>
              <a:t>млн.тг</a:t>
            </a:r>
          </a:p>
          <a:p>
            <a:pPr algn="ctr"/>
            <a:r>
              <a:rPr lang="ru-RU" dirty="0"/>
              <a:t>Поступления </a:t>
            </a:r>
            <a:r>
              <a:rPr lang="ru-RU" dirty="0" smtClean="0"/>
              <a:t>от государственного </a:t>
            </a:r>
          </a:p>
          <a:p>
            <a:pPr algn="ctr"/>
            <a:r>
              <a:rPr lang="ru-RU" dirty="0" smtClean="0"/>
              <a:t>жилищного фонда</a:t>
            </a:r>
            <a:r>
              <a:rPr lang="en-US" dirty="0" smtClean="0"/>
              <a:t> </a:t>
            </a:r>
            <a:r>
              <a:rPr lang="kk-KZ" dirty="0" smtClean="0"/>
              <a:t>–  </a:t>
            </a:r>
            <a:r>
              <a:rPr lang="kk-KZ" b="1" dirty="0" smtClean="0">
                <a:solidFill>
                  <a:srgbClr val="FF0000"/>
                </a:solidFill>
              </a:rPr>
              <a:t>195 млн.тг</a:t>
            </a:r>
            <a:endParaRPr lang="kk-KZ" b="1" dirty="0">
              <a:solidFill>
                <a:srgbClr val="FF0000"/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5943600" y="8496300"/>
            <a:ext cx="1828800" cy="28832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9613525" y="8467946"/>
            <a:ext cx="1828800" cy="28832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233523" y="8556218"/>
            <a:ext cx="113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73 099</a:t>
            </a:r>
            <a:endParaRPr lang="ru-RU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564157" y="8633899"/>
            <a:ext cx="113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69 973</a:t>
            </a:r>
            <a:endParaRPr lang="ru-RU" sz="2000" b="1" dirty="0"/>
          </a:p>
        </p:txBody>
      </p:sp>
      <p:sp>
        <p:nvSpPr>
          <p:cNvPr id="53" name="TextBox 1"/>
          <p:cNvSpPr txBox="1"/>
          <p:nvPr/>
        </p:nvSpPr>
        <p:spPr>
          <a:xfrm rot="21204926">
            <a:off x="6414810" y="8675740"/>
            <a:ext cx="914400" cy="3164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4,5%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21024077">
            <a:off x="6280779" y="8209213"/>
            <a:ext cx="1212711" cy="3693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 hangingPunct="0"/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Calibri" panose="020F0502020204030204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Calibri" panose="020F0502020204030204"/>
              </a:rPr>
              <a:t>+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Calibri" panose="020F0502020204030204"/>
              </a:rPr>
              <a:t>3 126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1024077">
            <a:off x="9888499" y="8227741"/>
            <a:ext cx="1212711" cy="3693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 hangingPunct="0"/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Calibri" panose="020F0502020204030204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Calibri" panose="020F0502020204030204"/>
              </a:rPr>
              <a:t>+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Calibri" panose="020F0502020204030204"/>
              </a:rPr>
              <a:t>5 669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56" name="TextBox 1"/>
          <p:cNvSpPr txBox="1"/>
          <p:nvPr/>
        </p:nvSpPr>
        <p:spPr>
          <a:xfrm rot="21204926">
            <a:off x="10070725" y="8625047"/>
            <a:ext cx="914400" cy="3164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7,7%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1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43999"/>
          </a:blip>
          <a:srcRect t="38345" r="55964" b="24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62522" y="176727"/>
            <a:ext cx="1494385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kk-KZ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сполнение расходов бюджета на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01.</a:t>
            </a:r>
            <a:r>
              <a:rPr lang="kk-KZ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</a:t>
            </a:r>
            <a:r>
              <a:rPr lang="kk-KZ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7200" y="4646424"/>
            <a:ext cx="2209800" cy="637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0" y="25527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580546"/>
              </p:ext>
            </p:extLst>
          </p:nvPr>
        </p:nvGraphicFramePr>
        <p:xfrm>
          <a:off x="503042" y="1178892"/>
          <a:ext cx="16633846" cy="6249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2"/>
                <a:gridCol w="2088232"/>
                <a:gridCol w="2304256"/>
                <a:gridCol w="2556574"/>
                <a:gridCol w="1547882"/>
              </a:tblGrid>
              <a:tr h="349057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</a:t>
                      </a:r>
                      <a:r>
                        <a:rPr lang="kk-KZ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.202</a:t>
                      </a:r>
                      <a:r>
                        <a:rPr lang="kk-KZ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отклонение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(+/-)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8145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Затраты, Все: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101 525,4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95 356,5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6 168,9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93,9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1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Государственные услуги общего характера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1 247,1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1 182,1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65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94,8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323,1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247,1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76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76,5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Общественный порядок, 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безопасность</a:t>
                      </a:r>
                      <a:endParaRPr lang="ru-RU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2 506,4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2 431,5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74,8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97,0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1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60 841,8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60 422,9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418,9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99,3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Здравоохранение</a:t>
                      </a:r>
                      <a:endParaRPr lang="ru-RU" sz="18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3 051,0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2 440,4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610,5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Социальное обеспечение и социальная помощь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3 854,1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3 734,1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120,0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96,9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5 563,0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4 387,0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1 176,0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78,9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Культура, спорт, туризм и информационное пространство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4 496,4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3 510,0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986,0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78,1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Топливно-энергетический комплекс и недропользование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6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Сельское, водное, лесное, рыбное хозяйство, особо охраняемые природные территории, земельные отношения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4 393,2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4 357,2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36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Промышленность, архитектурная, градостроительная и строительная деятельность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515,0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496,5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18,2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96,5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Транспорт и коммуникации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9 523,0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7 784,2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1 738,8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81,7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4 631,3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3 783,4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847,9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81,7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Обслуживание долга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0,2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0,2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Трансферты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417,0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417,0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Погашение займов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163,0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163,0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072224" y="763672"/>
            <a:ext cx="154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536782" y="9715500"/>
            <a:ext cx="522618" cy="480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ru-RU" dirty="0"/>
          </a:p>
        </p:txBody>
      </p:sp>
      <p:pic>
        <p:nvPicPr>
          <p:cNvPr id="16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851755" y="97943"/>
            <a:ext cx="1370053" cy="1034264"/>
          </a:xfrm>
          <a:prstGeom prst="rect">
            <a:avLst/>
          </a:prstGeom>
        </p:spPr>
      </p:pic>
      <p:sp>
        <p:nvSpPr>
          <p:cNvPr id="10" name="TextBox 30"/>
          <p:cNvSpPr txBox="1"/>
          <p:nvPr/>
        </p:nvSpPr>
        <p:spPr>
          <a:xfrm>
            <a:off x="2993091" y="7510050"/>
            <a:ext cx="1317811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Динамика исполнений расходов бюджета на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2024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2026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годы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67200" y="8420100"/>
            <a:ext cx="1600200" cy="8704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077200" y="8245735"/>
            <a:ext cx="1676400" cy="106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963400" y="8091875"/>
            <a:ext cx="1766047" cy="12206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00350" y="9410700"/>
            <a:ext cx="1169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0" y="95308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86750" y="956174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год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89759" y="956174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год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6155393" y="8721896"/>
            <a:ext cx="1828800" cy="28832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 rot="21024077">
            <a:off x="6430362" y="8477161"/>
            <a:ext cx="1212711" cy="3693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 hangingPunct="0"/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Calibri" panose="020F0502020204030204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Calibri" panose="020F0502020204030204"/>
              </a:rPr>
              <a:t>+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Calibri" panose="020F0502020204030204"/>
              </a:rPr>
              <a:t>34 871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24" name="TextBox 1"/>
          <p:cNvSpPr txBox="1"/>
          <p:nvPr/>
        </p:nvSpPr>
        <p:spPr>
          <a:xfrm rot="21204926">
            <a:off x="6612592" y="8865103"/>
            <a:ext cx="914400" cy="3164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kk-KZ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5193" y="8700575"/>
            <a:ext cx="113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62 886</a:t>
            </a:r>
            <a:endParaRPr lang="ru-RU" sz="2000" b="1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0126541" y="8691328"/>
            <a:ext cx="1745992" cy="20005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 rot="484316">
            <a:off x="10444767" y="8375555"/>
            <a:ext cx="1212711" cy="3693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 hangingPunct="0"/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Calibri" panose="020F0502020204030204"/>
              </a:rPr>
              <a:t> </a:t>
            </a:r>
            <a:r>
              <a:rPr lang="kk-KZ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Calibri" panose="020F0502020204030204"/>
              </a:rPr>
              <a:t>- 2 401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28" name="TextBox 1"/>
          <p:cNvSpPr txBox="1"/>
          <p:nvPr/>
        </p:nvSpPr>
        <p:spPr>
          <a:xfrm rot="511470">
            <a:off x="10485348" y="8786807"/>
            <a:ext cx="914400" cy="3164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-2,5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40844" y="8700575"/>
            <a:ext cx="113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97 757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2306749" y="8628149"/>
            <a:ext cx="113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95 356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43999"/>
          </a:blip>
          <a:srcRect t="38345" r="55964" b="24735"/>
          <a:stretch>
            <a:fillRect/>
          </a:stretch>
        </p:blipFill>
        <p:spPr>
          <a:xfrm>
            <a:off x="-31376" y="32482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800" y="112324"/>
            <a:ext cx="1212534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СФЕРА – </a:t>
            </a:r>
            <a:r>
              <a:rPr lang="kk-KZ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70 107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7200" y="4646424"/>
            <a:ext cx="2209800" cy="637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0" y="25527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6" name="Рисунок 15" descr="https://avatars.mds.yandex.net/i?id=a1d5107b3413dd7cc74b659b3cc06202_l-5221501-images-thumbs&amp;n=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946" y="1459434"/>
            <a:ext cx="3886199" cy="142254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712588" y="1534902"/>
            <a:ext cx="11052635" cy="140038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помощь и социальная обеспечение</a:t>
            </a: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– </a:t>
            </a:r>
            <a:r>
              <a:rPr lang="kk-KZ" b="1" u="sng" dirty="0" smtClean="0">
                <a:solidFill>
                  <a:srgbClr val="FF0000"/>
                </a:solidFill>
              </a:rPr>
              <a:t>3 734,1 </a:t>
            </a:r>
            <a:r>
              <a:rPr lang="en-US" b="1" u="sng" dirty="0" err="1" smtClean="0">
                <a:solidFill>
                  <a:srgbClr val="FF0000"/>
                </a:solidFill>
              </a:rPr>
              <a:t>млн.тенге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9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1 613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тенге   -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оциальное обеспечение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1 889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млн. тенге  -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с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оциальная помощь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232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тенге  -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рочие услуги в области социальной помощи и социального обеспечения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algn="just" defTabSz="444500">
              <a:spcBef>
                <a:spcPct val="0"/>
              </a:spcBef>
            </a:pPr>
            <a:endParaRPr lang="ru-RU" sz="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22" name="AutoShape 249"/>
          <p:cNvCxnSpPr>
            <a:cxnSpLocks noChangeShapeType="1"/>
          </p:cNvCxnSpPr>
          <p:nvPr/>
        </p:nvCxnSpPr>
        <p:spPr bwMode="auto">
          <a:xfrm flipV="1">
            <a:off x="0" y="795647"/>
            <a:ext cx="10810313" cy="1082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3563600" y="153888"/>
            <a:ext cx="3438579" cy="76943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УДЕЛЬНАЯ ДОЛЯ ОТ ОБЩИХ ЗАТРАТ</a:t>
            </a:r>
            <a:r>
              <a:rPr lang="ru-RU" sz="2000" b="1" kern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 – </a:t>
            </a:r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7</a:t>
            </a:r>
            <a:r>
              <a:rPr lang="kk-KZ" sz="2000" b="1" kern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3,5</a:t>
            </a:r>
            <a:r>
              <a:rPr lang="ru-RU" sz="2400" b="1" kern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%</a:t>
            </a:r>
            <a:r>
              <a:rPr lang="ru-RU" sz="2000" b="1" kern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 </a:t>
            </a:r>
            <a:endParaRPr lang="ru-RU" sz="2000" b="1" kern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 rot="21063928">
            <a:off x="6265197" y="9141676"/>
            <a:ext cx="914400" cy="3164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7449800" y="9715500"/>
            <a:ext cx="609600" cy="480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ru-RU" dirty="0"/>
          </a:p>
        </p:txBody>
      </p:sp>
      <p:pic>
        <p:nvPicPr>
          <p:cNvPr id="33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29433" y="153888"/>
            <a:ext cx="1370053" cy="1034264"/>
          </a:xfrm>
          <a:prstGeom prst="rect">
            <a:avLst/>
          </a:prstGeom>
        </p:spPr>
      </p:pic>
      <p:pic>
        <p:nvPicPr>
          <p:cNvPr id="35" name="Рисунок 34" descr="https://old.aqmeshit-zhastary.kz/uploads/posts/2020-10/1602054226_5cd7ec05eeb7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3706" y="3217922"/>
            <a:ext cx="3877234" cy="148166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Рисунок 36" descr="https://qazaly.kz/uploads/posts/2023-01/1673960128_whatsapp-image-2022-02-01-at-12_13_10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7153" y="5236598"/>
            <a:ext cx="3863787" cy="158504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Рисунок 37" descr="https://avatars.mds.yandex.net/i?id=12659d7f7399a712ea800061bebf8dd2_l-5887023-images-thumbs&amp;n=1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6987" y="7310265"/>
            <a:ext cx="2043953" cy="164965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Рисунок 38" descr="https://zhaikpress.kz/wp-content/oraloniri/news/img/2019/04/erk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0258" y="7310264"/>
            <a:ext cx="1846729" cy="164965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5696867" y="3185402"/>
            <a:ext cx="11052635" cy="158504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ЗДРАВООХРАНЕНИЕ – </a:t>
            </a:r>
            <a:r>
              <a:rPr lang="kk-KZ" b="1" u="sng" dirty="0" smtClean="0">
                <a:solidFill>
                  <a:srgbClr val="FF0000"/>
                </a:solidFill>
              </a:rPr>
              <a:t>2 440 </a:t>
            </a:r>
            <a:r>
              <a:rPr lang="en-US" b="1" u="sng" dirty="0" err="1" smtClean="0">
                <a:solidFill>
                  <a:srgbClr val="FF0000"/>
                </a:solidFill>
              </a:rPr>
              <a:t>млн.тенге</a:t>
            </a:r>
            <a:endParaRPr lang="en-US" b="1" u="sng" dirty="0" smtClean="0">
              <a:solidFill>
                <a:srgbClr val="FF0000"/>
              </a:solidFill>
            </a:endParaRPr>
          </a:p>
          <a:p>
            <a:endParaRPr lang="en-US" sz="700" b="1" u="sng" dirty="0">
              <a:solidFill>
                <a:srgbClr val="FF0000"/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725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. тенге  -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храна здоровья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населения</a:t>
            </a: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708 млн.тенге 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– специализированная медицинская помощь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176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млн.тенге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-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поликлиники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830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млн.тенге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 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рочие услуги в области здравоохранения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12588" y="5236599"/>
            <a:ext cx="11052635" cy="158504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defTabSz="444500">
              <a:spcBef>
                <a:spcPct val="0"/>
              </a:spcBef>
            </a:pPr>
            <a:r>
              <a:rPr lang="en-US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ОБРАЗОВАНИЕ – </a:t>
            </a:r>
            <a:r>
              <a:rPr lang="kk-KZ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60 423 </a:t>
            </a:r>
            <a:r>
              <a:rPr lang="en-US" b="1" u="sng" dirty="0" err="1" smtClean="0">
                <a:solidFill>
                  <a:srgbClr val="FF000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млн.тенге</a:t>
            </a:r>
            <a:endParaRPr lang="en-US" b="1" u="sng" dirty="0" smtClean="0">
              <a:solidFill>
                <a:srgbClr val="FF0000"/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7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44 873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. тенге -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начальное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, основное среднее и общее среднее образование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9 353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. тенге 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ошкольное воспитание и обучение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5 358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. тенге 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ехническое и профессиональное, послесреднее образование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838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млн. тенге 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рочие услуги в области образования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12588" y="7336766"/>
            <a:ext cx="11052635" cy="183127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Культура, спорт, туризм и информационное пространство </a:t>
            </a:r>
            <a:r>
              <a:rPr lang="en-US" b="1" u="sng" dirty="0" smtClean="0">
                <a:solidFill>
                  <a:srgbClr val="FF0000"/>
                </a:solidFill>
              </a:rPr>
              <a:t>– </a:t>
            </a:r>
            <a:r>
              <a:rPr lang="kk-KZ" b="1" u="sng" dirty="0" smtClean="0">
                <a:solidFill>
                  <a:srgbClr val="FF0000"/>
                </a:solidFill>
              </a:rPr>
              <a:t>3 510 </a:t>
            </a:r>
            <a:r>
              <a:rPr lang="en-US" b="1" u="sng" dirty="0" err="1" smtClean="0">
                <a:solidFill>
                  <a:srgbClr val="FF0000"/>
                </a:solidFill>
              </a:rPr>
              <a:t>млн.тенге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1 720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тенге 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еятельность в области культуры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1 162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тенге -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спорт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485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тенге 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нформационное пространство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5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5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тенге  -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туризм</a:t>
            </a:r>
            <a:endParaRPr lang="kk-KZ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87 млн.тенге 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– другие услуги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5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3999"/>
          </a:blip>
          <a:srcRect t="38345" r="55964" b="24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285816" y="140938"/>
            <a:ext cx="1235877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РЕАЛЬНЫЙ СЕКТОР –</a:t>
            </a:r>
            <a:r>
              <a:rPr lang="en-US" sz="4000" b="1" dirty="0" smtClean="0">
                <a:solidFill>
                  <a:srgbClr val="C7A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17 025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894222" y="3759329"/>
            <a:ext cx="42461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CFBFA"/>
                </a:solidFill>
                <a:latin typeface="Open Sans Bold" panose="020B0806030504020204"/>
              </a:rPr>
              <a:t>Шығыстар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7200" y="4646424"/>
            <a:ext cx="2209800" cy="637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0" y="25527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 descr="https://opennews.kz/uploads/posts/2022-08/1659500598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910" y="1183026"/>
            <a:ext cx="3705090" cy="136967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https://inbusiness.kz/uploads/2022-9/PoUZmAdV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910" y="3178902"/>
            <a:ext cx="3705090" cy="176708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https://ru.egemen.kz/article_photo/ru/article_photo/1526963887_article_b.jpeg?width=600&amp;height=3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231" y="5491372"/>
            <a:ext cx="3718537" cy="138032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http://moodle.bru.by/pluginfile.php/139095/course/overviewfiles/5a6847a9afa7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061" y="7417083"/>
            <a:ext cx="3718538" cy="133882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AutoShape 249"/>
          <p:cNvCxnSpPr>
            <a:cxnSpLocks noChangeShapeType="1"/>
          </p:cNvCxnSpPr>
          <p:nvPr/>
        </p:nvCxnSpPr>
        <p:spPr bwMode="auto">
          <a:xfrm flipV="1">
            <a:off x="0" y="795647"/>
            <a:ext cx="10810313" cy="1082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36532" y="1186506"/>
            <a:ext cx="11394416" cy="144655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ЖИЛИЩНО-КОММУНАЛЬНОЕ ХОЗЯЙСТВО </a:t>
            </a:r>
            <a:r>
              <a:rPr lang="en-US" sz="2000" b="1" u="sng" dirty="0" smtClean="0">
                <a:solidFill>
                  <a:srgbClr val="FF0000"/>
                </a:solidFill>
              </a:rPr>
              <a:t>– </a:t>
            </a:r>
            <a:r>
              <a:rPr lang="kk-KZ" sz="2000" b="1" u="sng" dirty="0" smtClean="0">
                <a:solidFill>
                  <a:srgbClr val="FF0000"/>
                </a:solidFill>
              </a:rPr>
              <a:t>4 387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млн.тенге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747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млн.тенге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  -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ж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илищное хозяйство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454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млн.тенге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 -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к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оммунальное хозяйство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3 186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млн.тенге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 -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б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лагоустройство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населенных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пунктов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05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2644" y="3106698"/>
            <a:ext cx="11418304" cy="178510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Сельское, водное, лесное, рыбное хозяйство, особо охраняемые природные территории, охрана окружающей среды и животного мира, земельные отношения </a:t>
            </a:r>
            <a:r>
              <a:rPr lang="en-US" sz="2000" b="1" u="sng" dirty="0" smtClean="0">
                <a:solidFill>
                  <a:srgbClr val="FF0000"/>
                </a:solidFill>
              </a:rPr>
              <a:t>–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kk-KZ" sz="2000" b="1" u="sng" dirty="0" smtClean="0">
                <a:solidFill>
                  <a:srgbClr val="FF0000"/>
                </a:solidFill>
              </a:rPr>
              <a:t>4 357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млн.тенге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3 851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млн.тенге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 -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ельское хозяйство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114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млн.тенге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–  лесное хозяйство и охрана окружающих среды</a:t>
            </a:r>
            <a:endParaRPr lang="kk-KZ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392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млн.тенге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–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з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емельные отношения и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прочие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услуги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87522" y="5470585"/>
            <a:ext cx="11413919" cy="1200329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Промышленность, архитектурная, градостроительная и строительная деятельность</a:t>
            </a:r>
            <a:r>
              <a:rPr 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– 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496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млн.тенге</a:t>
            </a:r>
            <a:r>
              <a:rPr lang="en-US" sz="2000" b="1" u="sng" dirty="0" smtClean="0">
                <a:solidFill>
                  <a:srgbClr val="FF0000"/>
                </a:solidFill>
              </a:rPr>
              <a:t>          </a:t>
            </a:r>
          </a:p>
          <a:p>
            <a:endParaRPr lang="en-US" sz="1200" b="1" u="sng" dirty="0" smtClean="0">
              <a:solidFill>
                <a:srgbClr val="FF0000"/>
              </a:solidFill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496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млн.тенге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  -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рхитектурная, градостроительная и строительная деятельность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61224" y="7417082"/>
            <a:ext cx="11412679" cy="1615827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 И КОММУНИКАЦИИ </a:t>
            </a:r>
            <a:r>
              <a:rPr lang="en-US" sz="2000" b="1" u="sng" dirty="0" smtClean="0">
                <a:solidFill>
                  <a:srgbClr val="FF0000"/>
                </a:solidFill>
              </a:rPr>
              <a:t>–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kk-KZ" sz="2000" b="1" u="sng" dirty="0" smtClean="0">
                <a:solidFill>
                  <a:srgbClr val="FF0000"/>
                </a:solidFill>
              </a:rPr>
              <a:t>7 784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млн.тенге</a:t>
            </a:r>
            <a:endParaRPr lang="en-US" sz="2000" b="1" u="sng" dirty="0" smtClean="0">
              <a:solidFill>
                <a:srgbClr val="FF0000"/>
              </a:solidFill>
            </a:endParaRPr>
          </a:p>
          <a:p>
            <a:endParaRPr lang="en-US" sz="700" b="1" u="sng" dirty="0" smtClean="0">
              <a:solidFill>
                <a:srgbClr val="FF0000"/>
              </a:solidFill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2 738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млн.тенге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-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автомобильный транспорт</a:t>
            </a: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5 046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млн.тенге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- прочие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услуги в сфере транспорта и коммуникаций</a:t>
            </a: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563600" y="0"/>
            <a:ext cx="3069231" cy="101565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УДЕЛЬНАЯ ДОЛЯ ОТ ОБЩИХ ЗАТРАТ</a:t>
            </a:r>
            <a:r>
              <a:rPr lang="ru-RU" sz="2000" b="1" kern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 – </a:t>
            </a:r>
            <a:r>
              <a:rPr lang="ru-RU" sz="2000" b="1" kern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1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7,8</a:t>
            </a:r>
            <a:r>
              <a:rPr lang="ru-RU" sz="2000" b="1" kern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% </a:t>
            </a:r>
            <a:endParaRPr lang="ru-RU" sz="2000" b="1" kern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7449800" y="9715500"/>
            <a:ext cx="609600" cy="480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ru-RU" dirty="0"/>
          </a:p>
        </p:txBody>
      </p:sp>
      <p:pic>
        <p:nvPicPr>
          <p:cNvPr id="39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956039" y="140938"/>
            <a:ext cx="1370053" cy="1034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/>
          </p:cNvPicPr>
          <p:nvPr/>
        </p:nvPicPr>
        <p:blipFill>
          <a:blip r:embed="rId3">
            <a:alphaModFix amt="43999"/>
          </a:blip>
          <a:srcRect t="38345" r="55964" b="24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1210" y="140938"/>
            <a:ext cx="956619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Оборона, общественный порядок и безопаснось – </a:t>
            </a:r>
            <a:r>
              <a:rPr lang="kk-KZ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2 678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7200" y="4646424"/>
            <a:ext cx="2209800" cy="637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0" y="25527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3" name="AutoShape 249"/>
          <p:cNvCxnSpPr>
            <a:cxnSpLocks noChangeShapeType="1"/>
          </p:cNvCxnSpPr>
          <p:nvPr/>
        </p:nvCxnSpPr>
        <p:spPr bwMode="auto">
          <a:xfrm flipV="1">
            <a:off x="17929" y="1248935"/>
            <a:ext cx="10192871" cy="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3563600" y="153888"/>
            <a:ext cx="3152827" cy="76943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УДЕЛЬНАЯ ДОЛЯ ОТ ОБЩИХ ЗАТРАТ</a:t>
            </a:r>
            <a:r>
              <a:rPr lang="ru-RU" sz="2000" b="1" kern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 </a:t>
            </a:r>
            <a:r>
              <a:rPr lang="ru-RU" sz="2400" b="1" kern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–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2,8</a:t>
            </a:r>
            <a:r>
              <a:rPr lang="ru-RU" sz="2400" b="1" kern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yriad Pro Semibold"/>
              </a:rPr>
              <a:t>% </a:t>
            </a:r>
            <a:endParaRPr lang="ru-RU" sz="2000" b="1" kern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a.mejirman\Desktop\сурет\IMG_20201022_194041_4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82" y="2657881"/>
            <a:ext cx="3662293" cy="1600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.mejirman\Desktop\сурет\5743ea25e061891ac7f30fb324a2232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06" y="5024970"/>
            <a:ext cx="3626434" cy="163121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8348" y="2657881"/>
            <a:ext cx="11169736" cy="153888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ОБОРОНА –  </a:t>
            </a:r>
            <a:r>
              <a:rPr lang="kk-KZ" sz="2400" b="1" u="sng" dirty="0" smtClean="0">
                <a:solidFill>
                  <a:srgbClr val="FF0000"/>
                </a:solidFill>
              </a:rPr>
              <a:t>247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млн.тенге</a:t>
            </a:r>
            <a:endParaRPr lang="en-US" sz="2000" b="1" u="sng" dirty="0" smtClean="0">
              <a:solidFill>
                <a:srgbClr val="FF0000"/>
              </a:solidFill>
            </a:endParaRPr>
          </a:p>
          <a:p>
            <a:endParaRPr lang="en-US" sz="1200" b="1" u="sng" dirty="0" smtClean="0">
              <a:solidFill>
                <a:srgbClr val="FF0000"/>
              </a:solidFill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138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тенге   -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в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оенные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нужды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109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млн. тенге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-  организация работы по чрезвычайным ситуациям</a:t>
            </a:r>
          </a:p>
          <a:p>
            <a:pPr marL="0" lvl="1" algn="just" defTabSz="444500">
              <a:spcBef>
                <a:spcPct val="0"/>
              </a:spcBef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3538" y="5024970"/>
            <a:ext cx="11128835" cy="1631216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Общественный порядок</a:t>
            </a:r>
            <a:r>
              <a:rPr lang="en-US" sz="2000" b="1" u="sng" dirty="0" smtClean="0">
                <a:solidFill>
                  <a:srgbClr val="FF0000"/>
                </a:solidFill>
              </a:rPr>
              <a:t>, 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безопасность, правовая, судебная, уголовно-исполнительная деятельность  </a:t>
            </a:r>
            <a:r>
              <a:rPr lang="en-US" sz="2000" b="1" u="sng" dirty="0" smtClean="0">
                <a:solidFill>
                  <a:srgbClr val="FF0000"/>
                </a:solidFill>
              </a:rPr>
              <a:t>–  </a:t>
            </a:r>
            <a:r>
              <a:rPr lang="kk-KZ" sz="2400" b="1" u="sng" dirty="0" smtClean="0">
                <a:solidFill>
                  <a:srgbClr val="FF0000"/>
                </a:solidFill>
              </a:rPr>
              <a:t>2 431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endParaRPr lang="en-US" sz="20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u="sng" dirty="0" smtClean="0">
              <a:solidFill>
                <a:srgbClr val="FF0000"/>
              </a:solidFill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2 241 млн.тенге - </a:t>
            </a:r>
            <a:r>
              <a:rPr lang="kk-KZ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правоохранительная </a:t>
            </a: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деятельность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lvl="1" indent="174625" algn="just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190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млн. тенге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-   прочие услуги в области общественного порядка и безопасности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7449800" y="9715500"/>
            <a:ext cx="609600" cy="480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ru-RU" dirty="0"/>
          </a:p>
        </p:txBody>
      </p:sp>
      <p:pic>
        <p:nvPicPr>
          <p:cNvPr id="30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807897" y="177804"/>
            <a:ext cx="1370053" cy="1034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3999"/>
          </a:blip>
          <a:srcRect t="38345" r="55964" b="24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7200" y="4646424"/>
            <a:ext cx="2209800" cy="637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0" y="25527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5"/>
          <p:cNvSpPr txBox="1"/>
          <p:nvPr/>
        </p:nvSpPr>
        <p:spPr>
          <a:xfrm>
            <a:off x="3671392" y="3684311"/>
            <a:ext cx="10668000" cy="1387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1573</TotalTime>
  <Words>856</Words>
  <Application>Microsoft Office PowerPoint</Application>
  <PresentationFormat>Произвольный</PresentationFormat>
  <Paragraphs>225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Times New Roman</vt:lpstr>
      <vt:lpstr>Myriad Pro Semibold</vt:lpstr>
      <vt:lpstr>Open Sans Bold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жылдың қала бюджетінің атқарылу есебі</dc:title>
  <dc:creator/>
  <cp:lastModifiedBy>Мейірман Ақмарал Әбдіәшімқызы</cp:lastModifiedBy>
  <cp:revision>684</cp:revision>
  <cp:lastPrinted>2026-02-24T05:59:52Z</cp:lastPrinted>
  <dcterms:created xsi:type="dcterms:W3CDTF">2006-08-16T00:00:00Z</dcterms:created>
  <dcterms:modified xsi:type="dcterms:W3CDTF">2026-03-26T13:15:32Z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0EBA9E85E83D49FEB04D3D69E7223140_12</vt:lpwstr>
  </property>
  <property fmtid="{D5CDD505-2E9C-101B-9397-08002B2CF9AE}" pid="3" name="KSOProductBuildVer">
    <vt:lpwstr>1049-12.2.0.19805</vt:lpwstr>
  </property>
</Properties>
</file>