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89" r:id="rId3"/>
    <p:sldId id="325" r:id="rId4"/>
  </p:sldIdLst>
  <p:sldSz cx="9144000" cy="5143500" type="screen16x9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86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408" autoAdjust="0"/>
  </p:normalViewPr>
  <p:slideViewPr>
    <p:cSldViewPr>
      <p:cViewPr varScale="1">
        <p:scale>
          <a:sx n="148" d="100"/>
          <a:sy n="148" d="100"/>
        </p:scale>
        <p:origin x="534" y="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84870" cy="50101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701" y="0"/>
            <a:ext cx="2984870" cy="50101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5EFC016F-FBF3-4E6B-8759-34A082839FAB}" type="datetimeFigureOut">
              <a:rPr lang="ru-RU" smtClean="0"/>
              <a:pPr/>
              <a:t>05.01.2026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3188" y="750888"/>
            <a:ext cx="6681787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759644"/>
            <a:ext cx="5510530" cy="4509135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517547"/>
            <a:ext cx="2984870" cy="50101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701" y="9517547"/>
            <a:ext cx="2984870" cy="501015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40C56F45-BDEF-433B-8460-0FC26B0360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9247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9D4F-7778-4463-8FAB-AAF004A17F6B}" type="datetimeFigureOut">
              <a:rPr lang="ru-RU" smtClean="0"/>
              <a:pPr/>
              <a:t>05.01.2026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F23B-1BA5-42CA-B2E5-FDA40A6F44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9D4F-7778-4463-8FAB-AAF004A17F6B}" type="datetimeFigureOut">
              <a:rPr lang="ru-RU" smtClean="0"/>
              <a:pPr/>
              <a:t>05.01.2026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F23B-1BA5-42CA-B2E5-FDA40A6F44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9D4F-7778-4463-8FAB-AAF004A17F6B}" type="datetimeFigureOut">
              <a:rPr lang="ru-RU" smtClean="0"/>
              <a:pPr/>
              <a:t>05.01.2026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F23B-1BA5-42CA-B2E5-FDA40A6F44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9D4F-7778-4463-8FAB-AAF004A17F6B}" type="datetimeFigureOut">
              <a:rPr lang="ru-RU" smtClean="0"/>
              <a:pPr/>
              <a:t>05.01.2026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F23B-1BA5-42CA-B2E5-FDA40A6F44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9D4F-7778-4463-8FAB-AAF004A17F6B}" type="datetimeFigureOut">
              <a:rPr lang="ru-RU" smtClean="0"/>
              <a:pPr/>
              <a:t>05.01.2026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F23B-1BA5-42CA-B2E5-FDA40A6F44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9D4F-7778-4463-8FAB-AAF004A17F6B}" type="datetimeFigureOut">
              <a:rPr lang="ru-RU" smtClean="0"/>
              <a:pPr/>
              <a:t>05.01.2026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F23B-1BA5-42CA-B2E5-FDA40A6F44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9D4F-7778-4463-8FAB-AAF004A17F6B}" type="datetimeFigureOut">
              <a:rPr lang="ru-RU" smtClean="0"/>
              <a:pPr/>
              <a:t>05.01.2026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F23B-1BA5-42CA-B2E5-FDA40A6F44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9D4F-7778-4463-8FAB-AAF004A17F6B}" type="datetimeFigureOut">
              <a:rPr lang="ru-RU" smtClean="0"/>
              <a:pPr/>
              <a:t>05.01.2026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F23B-1BA5-42CA-B2E5-FDA40A6F44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9D4F-7778-4463-8FAB-AAF004A17F6B}" type="datetimeFigureOut">
              <a:rPr lang="ru-RU" smtClean="0"/>
              <a:pPr/>
              <a:t>05.01.2026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F23B-1BA5-42CA-B2E5-FDA40A6F44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9D4F-7778-4463-8FAB-AAF004A17F6B}" type="datetimeFigureOut">
              <a:rPr lang="ru-RU" smtClean="0"/>
              <a:pPr/>
              <a:t>05.01.2026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F23B-1BA5-42CA-B2E5-FDA40A6F44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9D4F-7778-4463-8FAB-AAF004A17F6B}" type="datetimeFigureOut">
              <a:rPr lang="ru-RU" smtClean="0"/>
              <a:pPr/>
              <a:t>05.01.2026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F23B-1BA5-42CA-B2E5-FDA40A6F44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29D4F-7778-4463-8FAB-AAF004A17F6B}" type="datetimeFigureOut">
              <a:rPr lang="ru-RU" smtClean="0"/>
              <a:pPr/>
              <a:t>05.01.2026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7F23B-1BA5-42CA-B2E5-FDA40A6F44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870789" y="1785932"/>
            <a:ext cx="7402422" cy="1714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sz="32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ГРАЖДАНСКИЙ БЮДЖЕТ </a:t>
            </a:r>
            <a:endParaRPr lang="ru-RU" sz="32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2025 ГОД</a:t>
            </a:r>
            <a:endParaRPr lang="ru-RU" sz="32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258743" y="4680520"/>
            <a:ext cx="4626514" cy="4115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ru-RU" sz="1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xmlns="" id="{F8705268-BC3E-44A8-BDD6-9A2957A9C142}"/>
              </a:ext>
            </a:extLst>
          </p:cNvPr>
          <p:cNvCxnSpPr/>
          <p:nvPr/>
        </p:nvCxnSpPr>
        <p:spPr>
          <a:xfrm>
            <a:off x="571472" y="785800"/>
            <a:ext cx="80645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4254A1FE-C35D-467E-AECC-E3205BB55752}"/>
              </a:ext>
            </a:extLst>
          </p:cNvPr>
          <p:cNvCxnSpPr/>
          <p:nvPr/>
        </p:nvCxnSpPr>
        <p:spPr>
          <a:xfrm>
            <a:off x="468313" y="4156075"/>
            <a:ext cx="80645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571472" y="500048"/>
            <a:ext cx="8001056" cy="432000"/>
          </a:xfrm>
          <a:prstGeom prst="roundRect">
            <a:avLst>
              <a:gd name="adj" fmla="val 10510"/>
            </a:avLst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Расходы управления государственных закупок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2430111"/>
              </p:ext>
            </p:extLst>
          </p:nvPr>
        </p:nvGraphicFramePr>
        <p:xfrm>
          <a:off x="571472" y="1425371"/>
          <a:ext cx="8104983" cy="284747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28044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95702">
                  <a:extLst>
                    <a:ext uri="{9D8B030D-6E8A-4147-A177-3AD203B41FA5}">
                      <a16:colId xmlns:a16="http://schemas.microsoft.com/office/drawing/2014/main" xmlns="" val="622218022"/>
                    </a:ext>
                  </a:extLst>
                </a:gridCol>
                <a:gridCol w="1157855">
                  <a:extLst>
                    <a:ext uri="{9D8B030D-6E8A-4147-A177-3AD203B41FA5}">
                      <a16:colId xmlns:a16="http://schemas.microsoft.com/office/drawing/2014/main" xmlns="" val="3992808831"/>
                    </a:ext>
                  </a:extLst>
                </a:gridCol>
                <a:gridCol w="1085489">
                  <a:extLst>
                    <a:ext uri="{9D8B030D-6E8A-4147-A177-3AD203B41FA5}">
                      <a16:colId xmlns:a16="http://schemas.microsoft.com/office/drawing/2014/main" xmlns="" val="2644036895"/>
                    </a:ext>
                  </a:extLst>
                </a:gridCol>
                <a:gridCol w="108548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89675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бюджетной программы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 на 2025 год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 на 3</a:t>
                      </a:r>
                      <a:r>
                        <a:rPr lang="kk-KZ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.1</a:t>
                      </a:r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.2025 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Кассовое исполнение от </a:t>
                      </a:r>
                    </a:p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kk-KZ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.1</a:t>
                      </a:r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.2025 </a:t>
                      </a: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Процент выполнения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14753"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Услуги по реализации государственной политики на местном уровне в области управления государственными закупками</a:t>
                      </a:r>
                    </a:p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003</a:t>
                      </a:r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"Капитальные расходы государственного органа"</a:t>
                      </a:r>
                    </a:p>
                    <a:p>
                      <a:pPr algn="just" rtl="0" fontAlgn="ctr"/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0" marT="0" marB="0"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305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571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kk-KZ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kk-KZ" sz="16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36000" marT="0" marB="0"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u="none" strike="noStrike" kern="120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305 571,0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36000" marT="0" marB="0"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kern="1200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305 528,0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36000" marT="0" marB="0"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100</a:t>
                      </a:r>
                      <a:r>
                        <a:rPr lang="kk-KZ" sz="1600" b="0" i="0" u="none" strike="noStrike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%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36000" marT="0" marB="0" anchor="ctr">
                    <a:lnL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7358082" y="1071552"/>
            <a:ext cx="1116616" cy="2143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r"/>
            <a:r>
              <a:rPr lang="ru-RU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тыс. тенге</a:t>
            </a:r>
            <a:endParaRPr lang="ru-RU" sz="1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87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sz="quarter" idx="4294967295"/>
          </p:nvPr>
        </p:nvSpPr>
        <p:spPr>
          <a:xfrm>
            <a:off x="899592" y="1419622"/>
            <a:ext cx="7632848" cy="302433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14000"/>
              </a:lnSpc>
              <a:buClrTx/>
              <a:buFontTx/>
              <a:buChar char="-"/>
            </a:pPr>
            <a:r>
              <a:rPr lang="ru-RU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 выплату заработной платы, социального и медицинского страхования 278 727,0 тыс. тенге</a:t>
            </a:r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algn="just">
              <a:lnSpc>
                <a:spcPct val="114000"/>
              </a:lnSpc>
              <a:buClrTx/>
              <a:buFontTx/>
              <a:buChar char="-"/>
            </a:pPr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 </a:t>
            </a:r>
            <a:r>
              <a:rPr lang="ru-RU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236,0 тыс. тенге на приобретение прочих фондов, оплату прочих услуг и </a:t>
            </a:r>
            <a:r>
              <a:rPr lang="ru-RU" sz="20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работ</a:t>
            </a:r>
            <a:r>
              <a:rPr lang="ru-RU" sz="2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algn="just">
              <a:lnSpc>
                <a:spcPct val="114000"/>
              </a:lnSpc>
              <a:buClrTx/>
              <a:buFontTx/>
              <a:buChar char="-"/>
            </a:pPr>
            <a:r>
              <a:rPr lang="ru-RU" sz="2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ru-RU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182,0 тыс. тенге на командировки и служебные поездки внутри страны.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14000"/>
              </a:lnSpc>
              <a:buClrTx/>
              <a:buNone/>
            </a:pP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4000"/>
              </a:lnSpc>
              <a:buClrTx/>
              <a:buNone/>
            </a:pPr>
            <a:endParaRPr lang="ru-RU" sz="1500" b="1" i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4000"/>
              </a:lnSpc>
              <a:buClrTx/>
              <a:buNone/>
            </a:pPr>
            <a:endParaRPr lang="kk-KZ" b="1" i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4000"/>
              </a:lnSpc>
              <a:buClrTx/>
              <a:buNone/>
            </a:pPr>
            <a:endParaRPr lang="kk-KZ" b="1" i="1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4000"/>
              </a:lnSpc>
              <a:buClrTx/>
              <a:buNone/>
            </a:pPr>
            <a:endParaRPr lang="kk-KZ" b="1" i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4000"/>
              </a:lnSpc>
              <a:buClrTx/>
              <a:buNone/>
            </a:pPr>
            <a:endParaRPr lang="kk-KZ" b="1" i="1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4000"/>
              </a:lnSpc>
              <a:buClrTx/>
              <a:buNone/>
            </a:pPr>
            <a:endParaRPr lang="kk-KZ" b="1" i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4000"/>
              </a:lnSpc>
              <a:buClrTx/>
              <a:buNone/>
            </a:pPr>
            <a:endParaRPr lang="kk-KZ" b="1" i="1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4000"/>
              </a:lnSpc>
              <a:buClrTx/>
              <a:buNone/>
            </a:pPr>
            <a:endParaRPr lang="ru-RU" b="1" i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4000"/>
              </a:lnSpc>
              <a:buClrTx/>
              <a:buNone/>
            </a:pPr>
            <a:endParaRPr lang="ru-RU" b="1" i="1" dirty="0" smtClean="0">
              <a:latin typeface="Arial" pitchFamily="34" charset="0"/>
              <a:cs typeface="Arial" pitchFamily="34" charset="0"/>
            </a:endParaRPr>
          </a:p>
          <a:p>
            <a:pPr marL="34290" indent="0">
              <a:buNone/>
            </a:pPr>
            <a:endParaRPr lang="ru-RU" dirty="0" smtClean="0"/>
          </a:p>
          <a:p>
            <a:pPr marL="34290" indent="0">
              <a:buNone/>
            </a:pPr>
            <a:endParaRPr lang="ru-RU" dirty="0" smtClean="0"/>
          </a:p>
          <a:p>
            <a:pPr marL="34290" indent="0">
              <a:buNone/>
            </a:pP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2" y="195534"/>
            <a:ext cx="8280920" cy="864048"/>
          </a:xfrm>
          <a:prstGeom prst="roundRect">
            <a:avLst>
              <a:gd name="adj" fmla="val 10510"/>
            </a:avLst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400" b="1" i="1" dirty="0">
                <a:latin typeface="Arial" pitchFamily="34" charset="0"/>
                <a:cs typeface="Arial" pitchFamily="34" charset="0"/>
              </a:rPr>
              <a:t>001 программа </a:t>
            </a:r>
            <a:endParaRPr lang="ru-RU" sz="1400" b="1" i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400" b="1" i="1" dirty="0" smtClean="0">
                <a:latin typeface="Arial" pitchFamily="34" charset="0"/>
                <a:cs typeface="Arial" pitchFamily="34" charset="0"/>
              </a:rPr>
              <a:t>"</a:t>
            </a:r>
            <a:r>
              <a:rPr lang="ru-RU" sz="1400" b="1" i="1" dirty="0">
                <a:latin typeface="Arial" pitchFamily="34" charset="0"/>
                <a:cs typeface="Arial" pitchFamily="34" charset="0"/>
              </a:rPr>
              <a:t>Услуги по реализации государственной политики на местном уровне в области управления государственными закупками» (32 штатных единицы государственных служащих, 17 единиц технического персонала)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0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1897</TotalTime>
  <Words>144</Words>
  <Application>Microsoft Office PowerPoint</Application>
  <PresentationFormat>Экран (16:9)</PresentationFormat>
  <Paragraphs>34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Алмас Ибраш</cp:lastModifiedBy>
  <cp:revision>266</cp:revision>
  <cp:lastPrinted>2024-02-06T06:18:10Z</cp:lastPrinted>
  <dcterms:created xsi:type="dcterms:W3CDTF">2019-10-02T14:41:54Z</dcterms:created>
  <dcterms:modified xsi:type="dcterms:W3CDTF">2026-01-05T05:25:30Z</dcterms:modified>
</cp:coreProperties>
</file>