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80" r:id="rId4"/>
    <p:sldId id="259" r:id="rId5"/>
    <p:sldId id="287" r:id="rId6"/>
    <p:sldId id="281" r:id="rId7"/>
    <p:sldId id="269" r:id="rId8"/>
    <p:sldId id="276" r:id="rId9"/>
    <p:sldId id="286" r:id="rId10"/>
    <p:sldId id="285" r:id="rId11"/>
    <p:sldId id="278" r:id="rId12"/>
    <p:sldId id="282" r:id="rId13"/>
    <p:sldId id="279" r:id="rId14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002" autoAdjust="0"/>
    <p:restoredTop sz="89183" autoAdjust="0"/>
  </p:normalViewPr>
  <p:slideViewPr>
    <p:cSldViewPr>
      <p:cViewPr varScale="1">
        <p:scale>
          <a:sx n="64" d="100"/>
          <a:sy n="64" d="100"/>
        </p:scale>
        <p:origin x="-726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86E46-5BD6-4D94-95B5-F176B92C9494}" type="datetimeFigureOut">
              <a:rPr lang="ru-RU" smtClean="0"/>
              <a:pPr/>
              <a:t>26.08.2025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4DF6D-6FD5-44DD-B86C-94759EC180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0995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4DF6D-6FD5-44DD-B86C-94759EC1800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7041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4DF6D-6FD5-44DD-B86C-94759EC18009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8212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98475" y="676275"/>
            <a:ext cx="6003925" cy="33782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Kazakh</a:t>
            </a:r>
            <a:r>
              <a:rPr lang="en-US" b="1" baseline="0" dirty="0"/>
              <a:t> Invest</a:t>
            </a:r>
          </a:p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AE8FBF-DDC0-47A6-AC52-C56EC4E8A45A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72708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98475" y="676275"/>
            <a:ext cx="6003925" cy="33782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Kazakh</a:t>
            </a:r>
            <a:r>
              <a:rPr lang="en-US" b="1" baseline="0" dirty="0"/>
              <a:t> Invest</a:t>
            </a:r>
          </a:p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AE8FBF-DDC0-47A6-AC52-C56EC4E8A45A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63873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4DF6D-6FD5-44DD-B86C-94759EC18009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7231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4DF6D-6FD5-44DD-B86C-94759EC18009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1091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4DF6D-6FD5-44DD-B86C-94759EC18009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163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843B0C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843B0C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843B0C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8/26/2025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E9EEF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94319" y="3705859"/>
            <a:ext cx="3629660" cy="23622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843B0C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8/26/2025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8/26/2025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">
            <a:extLst>
              <a:ext uri="{FF2B5EF4-FFF2-40B4-BE49-F238E27FC236}">
                <a16:creationId xmlns:a16="http://schemas.microsoft.com/office/drawing/2014/main" xmlns="" id="{4603B85F-0092-4C05-A11A-CFE905C791B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5291" y="574299"/>
            <a:ext cx="4867874" cy="24622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8C52E993-7609-4D80-8472-AA3832FFFA4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5291" y="3448287"/>
            <a:ext cx="4867874" cy="246221"/>
          </a:xfrm>
        </p:spPr>
        <p:txBody>
          <a:bodyPr/>
          <a:lstStyle/>
          <a:p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5BA313F6-0852-4CE4-B8AD-CC592EDDC7EC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76239" y="386204"/>
            <a:ext cx="11449050" cy="0"/>
          </a:xfrm>
          <a:prstGeom prst="line">
            <a:avLst/>
          </a:prstGeom>
          <a:solidFill>
            <a:schemeClr val="tx2"/>
          </a:solidFill>
          <a:ln w="12700" cap="flat" cmpd="sng" algn="ctr">
            <a:solidFill>
              <a:srgbClr val="2683C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51EF6AD1-F808-4E5A-8BD2-19B37EC0149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76239" y="6476696"/>
            <a:ext cx="11449050" cy="0"/>
          </a:xfrm>
          <a:prstGeom prst="line">
            <a:avLst/>
          </a:prstGeom>
          <a:solidFill>
            <a:schemeClr val="tx2"/>
          </a:solidFill>
          <a:ln w="12700" cap="flat" cmpd="sng" algn="ctr">
            <a:solidFill>
              <a:srgbClr val="2683C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xmlns="" val="1606241693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E9EE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8602" y="315531"/>
            <a:ext cx="10824210" cy="6642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843B0C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459601" y="1222628"/>
            <a:ext cx="5415915" cy="3201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emf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mailto:d.babirov@invest.gov.kz" TargetMode="External"/><Relationship Id="rId3" Type="http://schemas.openxmlformats.org/officeDocument/2006/relationships/image" Target="../media/image40.png"/><Relationship Id="rId7" Type="http://schemas.openxmlformats.org/officeDocument/2006/relationships/hyperlink" Target="mailto:invest@sqo.gov.kz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hyperlink" Target="mailto:jas-sko@mail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432296" y="4518659"/>
            <a:ext cx="5448935" cy="831637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 marR="5080" indent="189865" algn="ctr">
              <a:lnSpc>
                <a:spcPts val="3020"/>
              </a:lnSpc>
              <a:spcBef>
                <a:spcPts val="484"/>
              </a:spcBef>
            </a:pPr>
            <a:r>
              <a:rPr sz="2800" b="1" spc="-10" dirty="0">
                <a:solidFill>
                  <a:srgbClr val="843B0C"/>
                </a:solidFill>
                <a:latin typeface="Segoe UI"/>
                <a:cs typeface="Segoe UI"/>
              </a:rPr>
              <a:t>Инвестиционный</a:t>
            </a:r>
            <a:r>
              <a:rPr sz="2800" b="1" spc="-65" dirty="0">
                <a:solidFill>
                  <a:srgbClr val="843B0C"/>
                </a:solidFill>
                <a:latin typeface="Segoe UI"/>
                <a:cs typeface="Segoe UI"/>
              </a:rPr>
              <a:t> </a:t>
            </a:r>
            <a:r>
              <a:rPr sz="2800" b="1" spc="-10" dirty="0" err="1">
                <a:solidFill>
                  <a:srgbClr val="843B0C"/>
                </a:solidFill>
                <a:latin typeface="Segoe UI"/>
                <a:cs typeface="Segoe UI"/>
              </a:rPr>
              <a:t>потенциал</a:t>
            </a:r>
            <a:r>
              <a:rPr sz="2800" b="1" spc="-10" dirty="0">
                <a:solidFill>
                  <a:srgbClr val="843B0C"/>
                </a:solidFill>
                <a:latin typeface="Segoe UI"/>
                <a:cs typeface="Segoe UI"/>
              </a:rPr>
              <a:t> </a:t>
            </a:r>
            <a:r>
              <a:rPr lang="ru-RU" sz="2800" b="1" spc="-10" dirty="0" smtClean="0">
                <a:solidFill>
                  <a:srgbClr val="843B0C"/>
                </a:solidFill>
                <a:latin typeface="Segoe UI"/>
                <a:cs typeface="Segoe UI"/>
              </a:rPr>
              <a:t>       Тимирязевского района</a:t>
            </a:r>
            <a:endParaRPr sz="2800" dirty="0">
              <a:latin typeface="Segoe UI"/>
              <a:cs typeface="Segoe UI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1677" y="381000"/>
            <a:ext cx="3505200" cy="2666667"/>
          </a:xfrm>
          <a:prstGeom prst="rect">
            <a:avLst/>
          </a:prstGeom>
        </p:spPr>
      </p:pic>
      <p:pic>
        <p:nvPicPr>
          <p:cNvPr id="1026" name="Picture 2" descr="C:\Users\client\Downloads\1712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6405562" cy="601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89106" y="497969"/>
            <a:ext cx="10459894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rIns="0" anchor="ctr">
            <a:spAutoFit/>
          </a:bodyPr>
          <a:lstStyle/>
          <a:p>
            <a:pPr algn="ctr" eaLnBrk="1" hangingPunct="1">
              <a:spcBef>
                <a:spcPct val="0"/>
              </a:spcBef>
              <a:buSzTx/>
            </a:pPr>
            <a:r>
              <a:rPr lang="ru-RU" sz="1400" dirty="0">
                <a:solidFill>
                  <a:srgbClr val="004B7D"/>
                </a:solidFill>
              </a:rPr>
              <a:t>  </a:t>
            </a:r>
            <a:r>
              <a:rPr lang="ru-RU" b="1" dirty="0">
                <a:solidFill>
                  <a:srgbClr val="004B7D"/>
                </a:solidFill>
              </a:rPr>
              <a:t>Парк культуры и </a:t>
            </a:r>
            <a:r>
              <a:rPr lang="ru-RU" b="1" dirty="0" smtClean="0">
                <a:solidFill>
                  <a:srgbClr val="004B7D"/>
                </a:solidFill>
              </a:rPr>
              <a:t>отдыха </a:t>
            </a:r>
          </a:p>
          <a:p>
            <a:pPr algn="ctr" eaLnBrk="1" hangingPunct="1">
              <a:spcBef>
                <a:spcPct val="0"/>
              </a:spcBef>
              <a:buSzTx/>
            </a:pPr>
            <a:r>
              <a:rPr lang="ru-RU" b="1" dirty="0" smtClean="0">
                <a:solidFill>
                  <a:srgbClr val="004B7D"/>
                </a:solidFill>
              </a:rPr>
              <a:t> </a:t>
            </a:r>
            <a:r>
              <a:rPr lang="ru-RU" b="1" dirty="0" err="1" smtClean="0">
                <a:solidFill>
                  <a:srgbClr val="004B7D"/>
                </a:solidFill>
              </a:rPr>
              <a:t>с.Тимирязево</a:t>
            </a:r>
            <a:endParaRPr lang="en-GB" b="1" dirty="0">
              <a:solidFill>
                <a:srgbClr val="004B7D"/>
              </a:solidFill>
            </a:endParaRPr>
          </a:p>
        </p:txBody>
      </p:sp>
      <p:pic>
        <p:nvPicPr>
          <p:cNvPr id="60418" name="Picture 2" descr="D:\2024\Меморандум 2023\ФОТО\IMG_72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106" y="1371601"/>
            <a:ext cx="5106202" cy="4656384"/>
          </a:xfrm>
          <a:prstGeom prst="rect">
            <a:avLst/>
          </a:prstGeom>
          <a:noFill/>
        </p:spPr>
      </p:pic>
      <p:pic>
        <p:nvPicPr>
          <p:cNvPr id="11" name="Picture 4" descr="D:\2024\Меморандум 2023\ФОТО\IMG_72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1371600"/>
            <a:ext cx="5354494" cy="465638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760917" y="611585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099">
              <a:spcBef>
                <a:spcPts val="105"/>
              </a:spcBef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Слайд 8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584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574040" y="1102360"/>
            <a:ext cx="2664460" cy="802640"/>
          </a:xfrm>
          <a:custGeom>
            <a:avLst/>
            <a:gdLst/>
            <a:ahLst/>
            <a:cxnLst/>
            <a:rect l="l" t="t" r="r" b="b"/>
            <a:pathLst>
              <a:path w="2664460" h="802639">
                <a:moveTo>
                  <a:pt x="2535047" y="0"/>
                </a:moveTo>
                <a:lnTo>
                  <a:pt x="129463" y="0"/>
                </a:lnTo>
                <a:lnTo>
                  <a:pt x="79070" y="10165"/>
                </a:lnTo>
                <a:lnTo>
                  <a:pt x="37919" y="37893"/>
                </a:lnTo>
                <a:lnTo>
                  <a:pt x="10173" y="79027"/>
                </a:lnTo>
                <a:lnTo>
                  <a:pt x="0" y="129412"/>
                </a:lnTo>
                <a:lnTo>
                  <a:pt x="0" y="673226"/>
                </a:lnTo>
                <a:lnTo>
                  <a:pt x="10173" y="723612"/>
                </a:lnTo>
                <a:lnTo>
                  <a:pt x="37919" y="764746"/>
                </a:lnTo>
                <a:lnTo>
                  <a:pt x="79070" y="792474"/>
                </a:lnTo>
                <a:lnTo>
                  <a:pt x="129463" y="802639"/>
                </a:lnTo>
                <a:lnTo>
                  <a:pt x="2535047" y="802639"/>
                </a:lnTo>
                <a:lnTo>
                  <a:pt x="2585432" y="792474"/>
                </a:lnTo>
                <a:lnTo>
                  <a:pt x="2626566" y="764746"/>
                </a:lnTo>
                <a:lnTo>
                  <a:pt x="2654294" y="723612"/>
                </a:lnTo>
                <a:lnTo>
                  <a:pt x="2664460" y="673226"/>
                </a:lnTo>
                <a:lnTo>
                  <a:pt x="2664460" y="129412"/>
                </a:lnTo>
                <a:lnTo>
                  <a:pt x="2654294" y="79027"/>
                </a:lnTo>
                <a:lnTo>
                  <a:pt x="2626566" y="37893"/>
                </a:lnTo>
                <a:lnTo>
                  <a:pt x="2585432" y="10165"/>
                </a:lnTo>
                <a:lnTo>
                  <a:pt x="2535047" y="0"/>
                </a:lnTo>
                <a:close/>
              </a:path>
            </a:pathLst>
          </a:custGeom>
          <a:solidFill>
            <a:srgbClr val="000000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56310" y="1152778"/>
            <a:ext cx="19062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3200" marR="5080" indent="-1905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Segoe UI"/>
                <a:cs typeface="Segoe UI"/>
              </a:rPr>
              <a:t>Переработка</a:t>
            </a:r>
            <a:r>
              <a:rPr sz="1200" b="1" spc="-10" dirty="0">
                <a:latin typeface="Segoe UI"/>
                <a:cs typeface="Segoe UI"/>
              </a:rPr>
              <a:t> масличных </a:t>
            </a:r>
            <a:r>
              <a:rPr sz="1200" b="1" dirty="0">
                <a:latin typeface="Segoe UI"/>
                <a:cs typeface="Segoe UI"/>
              </a:rPr>
              <a:t>и</a:t>
            </a:r>
            <a:r>
              <a:rPr sz="1200" b="1" spc="-35" dirty="0">
                <a:latin typeface="Segoe UI"/>
                <a:cs typeface="Segoe UI"/>
              </a:rPr>
              <a:t> </a:t>
            </a:r>
            <a:r>
              <a:rPr sz="1200" b="1" dirty="0">
                <a:latin typeface="Segoe UI"/>
                <a:cs typeface="Segoe UI"/>
              </a:rPr>
              <a:t>зерновых</a:t>
            </a:r>
            <a:r>
              <a:rPr sz="1200" b="1" spc="40" dirty="0">
                <a:latin typeface="Segoe UI"/>
                <a:cs typeface="Segoe UI"/>
              </a:rPr>
              <a:t> </a:t>
            </a:r>
            <a:r>
              <a:rPr sz="1200" b="1" spc="-10" dirty="0">
                <a:latin typeface="Segoe UI"/>
                <a:cs typeface="Segoe UI"/>
              </a:rPr>
              <a:t>культур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399971" y="1102359"/>
            <a:ext cx="2664460" cy="2715260"/>
          </a:xfrm>
          <a:custGeom>
            <a:avLst/>
            <a:gdLst/>
            <a:ahLst/>
            <a:cxnLst/>
            <a:rect l="l" t="t" r="r" b="b"/>
            <a:pathLst>
              <a:path w="2664460" h="2715260">
                <a:moveTo>
                  <a:pt x="2664460" y="2167763"/>
                </a:moveTo>
                <a:lnTo>
                  <a:pt x="2656179" y="2126780"/>
                </a:lnTo>
                <a:lnTo>
                  <a:pt x="2633624" y="2093315"/>
                </a:lnTo>
                <a:lnTo>
                  <a:pt x="2600160" y="2070760"/>
                </a:lnTo>
                <a:lnTo>
                  <a:pt x="2559177" y="2062480"/>
                </a:lnTo>
                <a:lnTo>
                  <a:pt x="105283" y="2062480"/>
                </a:lnTo>
                <a:lnTo>
                  <a:pt x="64287" y="2070760"/>
                </a:lnTo>
                <a:lnTo>
                  <a:pt x="30822" y="2093315"/>
                </a:lnTo>
                <a:lnTo>
                  <a:pt x="8267" y="2126780"/>
                </a:lnTo>
                <a:lnTo>
                  <a:pt x="0" y="2167763"/>
                </a:lnTo>
                <a:lnTo>
                  <a:pt x="0" y="2609977"/>
                </a:lnTo>
                <a:lnTo>
                  <a:pt x="8267" y="2650972"/>
                </a:lnTo>
                <a:lnTo>
                  <a:pt x="30822" y="2684437"/>
                </a:lnTo>
                <a:lnTo>
                  <a:pt x="64287" y="2706992"/>
                </a:lnTo>
                <a:lnTo>
                  <a:pt x="105283" y="2715260"/>
                </a:lnTo>
                <a:lnTo>
                  <a:pt x="2559177" y="2715260"/>
                </a:lnTo>
                <a:lnTo>
                  <a:pt x="2600160" y="2706992"/>
                </a:lnTo>
                <a:lnTo>
                  <a:pt x="2633624" y="2684437"/>
                </a:lnTo>
                <a:lnTo>
                  <a:pt x="2656179" y="2650972"/>
                </a:lnTo>
                <a:lnTo>
                  <a:pt x="2664460" y="2609977"/>
                </a:lnTo>
                <a:lnTo>
                  <a:pt x="2664460" y="2167763"/>
                </a:lnTo>
                <a:close/>
              </a:path>
              <a:path w="2664460" h="2715260">
                <a:moveTo>
                  <a:pt x="2664460" y="129413"/>
                </a:moveTo>
                <a:lnTo>
                  <a:pt x="2654287" y="79032"/>
                </a:lnTo>
                <a:lnTo>
                  <a:pt x="2626563" y="37896"/>
                </a:lnTo>
                <a:lnTo>
                  <a:pt x="2585428" y="10172"/>
                </a:lnTo>
                <a:lnTo>
                  <a:pt x="2535047" y="0"/>
                </a:lnTo>
                <a:lnTo>
                  <a:pt x="129413" y="0"/>
                </a:lnTo>
                <a:lnTo>
                  <a:pt x="79019" y="10172"/>
                </a:lnTo>
                <a:lnTo>
                  <a:pt x="37884" y="37896"/>
                </a:lnTo>
                <a:lnTo>
                  <a:pt x="10160" y="79032"/>
                </a:lnTo>
                <a:lnTo>
                  <a:pt x="0" y="129413"/>
                </a:lnTo>
                <a:lnTo>
                  <a:pt x="0" y="673227"/>
                </a:lnTo>
                <a:lnTo>
                  <a:pt x="10160" y="723620"/>
                </a:lnTo>
                <a:lnTo>
                  <a:pt x="37884" y="764755"/>
                </a:lnTo>
                <a:lnTo>
                  <a:pt x="79019" y="792480"/>
                </a:lnTo>
                <a:lnTo>
                  <a:pt x="129413" y="802640"/>
                </a:lnTo>
                <a:lnTo>
                  <a:pt x="2535047" y="802640"/>
                </a:lnTo>
                <a:lnTo>
                  <a:pt x="2585428" y="792480"/>
                </a:lnTo>
                <a:lnTo>
                  <a:pt x="2626563" y="764755"/>
                </a:lnTo>
                <a:lnTo>
                  <a:pt x="2654287" y="723620"/>
                </a:lnTo>
                <a:lnTo>
                  <a:pt x="2664460" y="673227"/>
                </a:lnTo>
                <a:lnTo>
                  <a:pt x="2664460" y="129413"/>
                </a:lnTo>
                <a:close/>
              </a:path>
            </a:pathLst>
          </a:custGeom>
          <a:solidFill>
            <a:srgbClr val="000000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182360" y="1102359"/>
            <a:ext cx="2664460" cy="2715260"/>
          </a:xfrm>
          <a:custGeom>
            <a:avLst/>
            <a:gdLst/>
            <a:ahLst/>
            <a:cxnLst/>
            <a:rect l="l" t="t" r="r" b="b"/>
            <a:pathLst>
              <a:path w="2664459" h="2715260">
                <a:moveTo>
                  <a:pt x="2664460" y="2167763"/>
                </a:moveTo>
                <a:lnTo>
                  <a:pt x="2656179" y="2126780"/>
                </a:lnTo>
                <a:lnTo>
                  <a:pt x="2633624" y="2093315"/>
                </a:lnTo>
                <a:lnTo>
                  <a:pt x="2600160" y="2070760"/>
                </a:lnTo>
                <a:lnTo>
                  <a:pt x="2559177" y="2062480"/>
                </a:lnTo>
                <a:lnTo>
                  <a:pt x="105283" y="2062480"/>
                </a:lnTo>
                <a:lnTo>
                  <a:pt x="64287" y="2070760"/>
                </a:lnTo>
                <a:lnTo>
                  <a:pt x="30822" y="2093315"/>
                </a:lnTo>
                <a:lnTo>
                  <a:pt x="8267" y="2126780"/>
                </a:lnTo>
                <a:lnTo>
                  <a:pt x="0" y="2167763"/>
                </a:lnTo>
                <a:lnTo>
                  <a:pt x="0" y="2609977"/>
                </a:lnTo>
                <a:lnTo>
                  <a:pt x="8267" y="2650972"/>
                </a:lnTo>
                <a:lnTo>
                  <a:pt x="30822" y="2684437"/>
                </a:lnTo>
                <a:lnTo>
                  <a:pt x="64287" y="2706992"/>
                </a:lnTo>
                <a:lnTo>
                  <a:pt x="105283" y="2715260"/>
                </a:lnTo>
                <a:lnTo>
                  <a:pt x="2559177" y="2715260"/>
                </a:lnTo>
                <a:lnTo>
                  <a:pt x="2600160" y="2706992"/>
                </a:lnTo>
                <a:lnTo>
                  <a:pt x="2633624" y="2684437"/>
                </a:lnTo>
                <a:lnTo>
                  <a:pt x="2656179" y="2650972"/>
                </a:lnTo>
                <a:lnTo>
                  <a:pt x="2664460" y="2609977"/>
                </a:lnTo>
                <a:lnTo>
                  <a:pt x="2664460" y="2167763"/>
                </a:lnTo>
                <a:close/>
              </a:path>
              <a:path w="2664459" h="2715260">
                <a:moveTo>
                  <a:pt x="2664460" y="129413"/>
                </a:moveTo>
                <a:lnTo>
                  <a:pt x="2654287" y="79032"/>
                </a:lnTo>
                <a:lnTo>
                  <a:pt x="2626563" y="37896"/>
                </a:lnTo>
                <a:lnTo>
                  <a:pt x="2585428" y="10172"/>
                </a:lnTo>
                <a:lnTo>
                  <a:pt x="2535047" y="0"/>
                </a:lnTo>
                <a:lnTo>
                  <a:pt x="129413" y="0"/>
                </a:lnTo>
                <a:lnTo>
                  <a:pt x="79019" y="10172"/>
                </a:lnTo>
                <a:lnTo>
                  <a:pt x="37884" y="37896"/>
                </a:lnTo>
                <a:lnTo>
                  <a:pt x="10160" y="79032"/>
                </a:lnTo>
                <a:lnTo>
                  <a:pt x="0" y="129413"/>
                </a:lnTo>
                <a:lnTo>
                  <a:pt x="0" y="673227"/>
                </a:lnTo>
                <a:lnTo>
                  <a:pt x="10160" y="723620"/>
                </a:lnTo>
                <a:lnTo>
                  <a:pt x="37884" y="764755"/>
                </a:lnTo>
                <a:lnTo>
                  <a:pt x="79019" y="792480"/>
                </a:lnTo>
                <a:lnTo>
                  <a:pt x="129413" y="802640"/>
                </a:lnTo>
                <a:lnTo>
                  <a:pt x="2535047" y="802640"/>
                </a:lnTo>
                <a:lnTo>
                  <a:pt x="2585428" y="792480"/>
                </a:lnTo>
                <a:lnTo>
                  <a:pt x="2626563" y="764755"/>
                </a:lnTo>
                <a:lnTo>
                  <a:pt x="2654287" y="723620"/>
                </a:lnTo>
                <a:lnTo>
                  <a:pt x="2664460" y="673227"/>
                </a:lnTo>
                <a:lnTo>
                  <a:pt x="2664460" y="129413"/>
                </a:lnTo>
                <a:close/>
              </a:path>
            </a:pathLst>
          </a:custGeom>
          <a:solidFill>
            <a:srgbClr val="000000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64749" y="1102359"/>
            <a:ext cx="3074851" cy="2759665"/>
          </a:xfrm>
          <a:custGeom>
            <a:avLst/>
            <a:gdLst/>
            <a:ahLst/>
            <a:cxnLst/>
            <a:rect l="l" t="t" r="r" b="b"/>
            <a:pathLst>
              <a:path w="2661920" h="2715260">
                <a:moveTo>
                  <a:pt x="2661920" y="2167763"/>
                </a:moveTo>
                <a:lnTo>
                  <a:pt x="2653639" y="2126780"/>
                </a:lnTo>
                <a:lnTo>
                  <a:pt x="2631084" y="2093315"/>
                </a:lnTo>
                <a:lnTo>
                  <a:pt x="2597620" y="2070760"/>
                </a:lnTo>
                <a:lnTo>
                  <a:pt x="2556637" y="2062480"/>
                </a:lnTo>
                <a:lnTo>
                  <a:pt x="105283" y="2062480"/>
                </a:lnTo>
                <a:lnTo>
                  <a:pt x="64287" y="2070760"/>
                </a:lnTo>
                <a:lnTo>
                  <a:pt x="30822" y="2093315"/>
                </a:lnTo>
                <a:lnTo>
                  <a:pt x="8267" y="2126780"/>
                </a:lnTo>
                <a:lnTo>
                  <a:pt x="0" y="2167763"/>
                </a:lnTo>
                <a:lnTo>
                  <a:pt x="0" y="2609977"/>
                </a:lnTo>
                <a:lnTo>
                  <a:pt x="8267" y="2650972"/>
                </a:lnTo>
                <a:lnTo>
                  <a:pt x="30822" y="2684437"/>
                </a:lnTo>
                <a:lnTo>
                  <a:pt x="64287" y="2706992"/>
                </a:lnTo>
                <a:lnTo>
                  <a:pt x="105283" y="2715260"/>
                </a:lnTo>
                <a:lnTo>
                  <a:pt x="2556637" y="2715260"/>
                </a:lnTo>
                <a:lnTo>
                  <a:pt x="2597620" y="2706992"/>
                </a:lnTo>
                <a:lnTo>
                  <a:pt x="2631084" y="2684437"/>
                </a:lnTo>
                <a:lnTo>
                  <a:pt x="2653639" y="2650972"/>
                </a:lnTo>
                <a:lnTo>
                  <a:pt x="2661920" y="2609977"/>
                </a:lnTo>
                <a:lnTo>
                  <a:pt x="2661920" y="2167763"/>
                </a:lnTo>
                <a:close/>
              </a:path>
              <a:path w="2661920" h="2715260">
                <a:moveTo>
                  <a:pt x="2661920" y="129413"/>
                </a:moveTo>
                <a:lnTo>
                  <a:pt x="2651747" y="79032"/>
                </a:lnTo>
                <a:lnTo>
                  <a:pt x="2624023" y="37896"/>
                </a:lnTo>
                <a:lnTo>
                  <a:pt x="2582888" y="10172"/>
                </a:lnTo>
                <a:lnTo>
                  <a:pt x="2532507" y="0"/>
                </a:lnTo>
                <a:lnTo>
                  <a:pt x="129413" y="0"/>
                </a:lnTo>
                <a:lnTo>
                  <a:pt x="79019" y="10172"/>
                </a:lnTo>
                <a:lnTo>
                  <a:pt x="37884" y="37896"/>
                </a:lnTo>
                <a:lnTo>
                  <a:pt x="10160" y="79032"/>
                </a:lnTo>
                <a:lnTo>
                  <a:pt x="0" y="129413"/>
                </a:lnTo>
                <a:lnTo>
                  <a:pt x="0" y="673227"/>
                </a:lnTo>
                <a:lnTo>
                  <a:pt x="10160" y="723620"/>
                </a:lnTo>
                <a:lnTo>
                  <a:pt x="37884" y="764755"/>
                </a:lnTo>
                <a:lnTo>
                  <a:pt x="79019" y="792480"/>
                </a:lnTo>
                <a:lnTo>
                  <a:pt x="129413" y="802640"/>
                </a:lnTo>
                <a:lnTo>
                  <a:pt x="2532507" y="802640"/>
                </a:lnTo>
                <a:lnTo>
                  <a:pt x="2582888" y="792480"/>
                </a:lnTo>
                <a:lnTo>
                  <a:pt x="2624023" y="764755"/>
                </a:lnTo>
                <a:lnTo>
                  <a:pt x="2651747" y="723620"/>
                </a:lnTo>
                <a:lnTo>
                  <a:pt x="2661920" y="673227"/>
                </a:lnTo>
                <a:lnTo>
                  <a:pt x="2661920" y="129413"/>
                </a:lnTo>
                <a:close/>
              </a:path>
            </a:pathLst>
          </a:custGeom>
          <a:solidFill>
            <a:srgbClr val="000000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604058" y="1574800"/>
            <a:ext cx="2664460" cy="2250440"/>
            <a:chOff x="574040" y="1567180"/>
            <a:chExt cx="2664460" cy="2250440"/>
          </a:xfrm>
        </p:grpSpPr>
        <p:sp>
          <p:nvSpPr>
            <p:cNvPr id="9" name="object 9"/>
            <p:cNvSpPr/>
            <p:nvPr/>
          </p:nvSpPr>
          <p:spPr>
            <a:xfrm>
              <a:off x="574040" y="3164840"/>
              <a:ext cx="2664460" cy="652780"/>
            </a:xfrm>
            <a:custGeom>
              <a:avLst/>
              <a:gdLst/>
              <a:ahLst/>
              <a:cxnLst/>
              <a:rect l="l" t="t" r="r" b="b"/>
              <a:pathLst>
                <a:path w="2664460" h="652779">
                  <a:moveTo>
                    <a:pt x="2559177" y="0"/>
                  </a:moveTo>
                  <a:lnTo>
                    <a:pt x="105282" y="0"/>
                  </a:lnTo>
                  <a:lnTo>
                    <a:pt x="64304" y="8270"/>
                  </a:lnTo>
                  <a:lnTo>
                    <a:pt x="30838" y="30829"/>
                  </a:lnTo>
                  <a:lnTo>
                    <a:pt x="8274" y="64293"/>
                  </a:lnTo>
                  <a:lnTo>
                    <a:pt x="0" y="105283"/>
                  </a:lnTo>
                  <a:lnTo>
                    <a:pt x="0" y="547497"/>
                  </a:lnTo>
                  <a:lnTo>
                    <a:pt x="8274" y="588486"/>
                  </a:lnTo>
                  <a:lnTo>
                    <a:pt x="30838" y="621950"/>
                  </a:lnTo>
                  <a:lnTo>
                    <a:pt x="64304" y="644509"/>
                  </a:lnTo>
                  <a:lnTo>
                    <a:pt x="105282" y="652780"/>
                  </a:lnTo>
                  <a:lnTo>
                    <a:pt x="2559177" y="652780"/>
                  </a:lnTo>
                  <a:lnTo>
                    <a:pt x="2600166" y="644509"/>
                  </a:lnTo>
                  <a:lnTo>
                    <a:pt x="2633630" y="621950"/>
                  </a:lnTo>
                  <a:lnTo>
                    <a:pt x="2656189" y="588486"/>
                  </a:lnTo>
                  <a:lnTo>
                    <a:pt x="2664460" y="547497"/>
                  </a:lnTo>
                  <a:lnTo>
                    <a:pt x="2664460" y="105283"/>
                  </a:lnTo>
                  <a:lnTo>
                    <a:pt x="2656189" y="64293"/>
                  </a:lnTo>
                  <a:lnTo>
                    <a:pt x="2633630" y="30829"/>
                  </a:lnTo>
                  <a:lnTo>
                    <a:pt x="2600166" y="8270"/>
                  </a:lnTo>
                  <a:lnTo>
                    <a:pt x="2559177" y="0"/>
                  </a:lnTo>
                  <a:close/>
                </a:path>
              </a:pathLst>
            </a:custGeom>
            <a:solidFill>
              <a:srgbClr val="000000">
                <a:alpha val="2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4040" y="1567180"/>
              <a:ext cx="2664460" cy="1861820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862012" y="3493770"/>
            <a:ext cx="20904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dirty="0">
                <a:latin typeface="Segoe UI"/>
                <a:cs typeface="Segoe UI"/>
              </a:rPr>
              <a:t>глютен,</a:t>
            </a:r>
            <a:r>
              <a:rPr sz="1200" i="1" spc="10" dirty="0">
                <a:latin typeface="Segoe UI"/>
                <a:cs typeface="Segoe UI"/>
              </a:rPr>
              <a:t> </a:t>
            </a:r>
            <a:r>
              <a:rPr sz="1200" i="1" dirty="0">
                <a:latin typeface="Segoe UI"/>
                <a:cs typeface="Segoe UI"/>
              </a:rPr>
              <a:t>крахмал,</a:t>
            </a:r>
            <a:r>
              <a:rPr sz="1200" i="1" spc="10" dirty="0">
                <a:latin typeface="Segoe UI"/>
                <a:cs typeface="Segoe UI"/>
              </a:rPr>
              <a:t> </a:t>
            </a:r>
            <a:r>
              <a:rPr sz="1200" i="1" spc="-10" dirty="0">
                <a:latin typeface="Segoe UI"/>
                <a:cs typeface="Segoe UI"/>
              </a:rPr>
              <a:t>биоэтанол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948429" y="1152778"/>
            <a:ext cx="15170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1082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Segoe UI"/>
                <a:cs typeface="Segoe UI"/>
              </a:rPr>
              <a:t>Производство </a:t>
            </a:r>
            <a:r>
              <a:rPr sz="1200" b="1" dirty="0">
                <a:latin typeface="Segoe UI"/>
                <a:cs typeface="Segoe UI"/>
              </a:rPr>
              <a:t>зеленой </a:t>
            </a:r>
            <a:r>
              <a:rPr sz="1200" b="1" spc="-10" dirty="0">
                <a:latin typeface="Segoe UI"/>
                <a:cs typeface="Segoe UI"/>
              </a:rPr>
              <a:t>энергетики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694176" y="3450335"/>
            <a:ext cx="2004060" cy="37338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431800" marR="5080" indent="-419100">
              <a:lnSpc>
                <a:spcPts val="1300"/>
              </a:lnSpc>
              <a:spcBef>
                <a:spcPts val="260"/>
              </a:spcBef>
            </a:pPr>
            <a:r>
              <a:rPr sz="1200" i="1" dirty="0">
                <a:latin typeface="Segoe UI"/>
                <a:cs typeface="Segoe UI"/>
              </a:rPr>
              <a:t>возобновляемые</a:t>
            </a:r>
            <a:r>
              <a:rPr sz="1200" i="1" spc="20" dirty="0">
                <a:latin typeface="Segoe UI"/>
                <a:cs typeface="Segoe UI"/>
              </a:rPr>
              <a:t> </a:t>
            </a:r>
            <a:r>
              <a:rPr sz="1200" i="1" spc="-10" dirty="0">
                <a:latin typeface="Segoe UI"/>
                <a:cs typeface="Segoe UI"/>
              </a:rPr>
              <a:t>источники электроэнергии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639941" y="1152778"/>
            <a:ext cx="17449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7200" marR="5080" indent="-4445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Segoe UI"/>
                <a:cs typeface="Segoe UI"/>
              </a:rPr>
              <a:t>Производство</a:t>
            </a:r>
            <a:r>
              <a:rPr sz="1200" b="1" spc="-25" dirty="0">
                <a:latin typeface="Segoe UI"/>
                <a:cs typeface="Segoe UI"/>
              </a:rPr>
              <a:t> </a:t>
            </a:r>
            <a:r>
              <a:rPr sz="1200" b="1" spc="-10" dirty="0">
                <a:latin typeface="Segoe UI"/>
                <a:cs typeface="Segoe UI"/>
              </a:rPr>
              <a:t>рыбной продукции</a:t>
            </a:r>
            <a:endParaRPr sz="1200" dirty="0">
              <a:latin typeface="Segoe UI"/>
              <a:cs typeface="Segoe UI"/>
            </a:endParaRPr>
          </a:p>
        </p:txBody>
      </p:sp>
      <p:pic>
        <p:nvPicPr>
          <p:cNvPr id="15" name="object 1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84900" y="1567180"/>
            <a:ext cx="2661920" cy="1866900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6401053" y="3489325"/>
            <a:ext cx="22072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dirty="0">
                <a:latin typeface="Segoe UI"/>
                <a:cs typeface="Segoe UI"/>
              </a:rPr>
              <a:t>строительство</a:t>
            </a:r>
            <a:r>
              <a:rPr sz="1200" i="1" spc="50" dirty="0">
                <a:latin typeface="Segoe UI"/>
                <a:cs typeface="Segoe UI"/>
              </a:rPr>
              <a:t> </a:t>
            </a:r>
            <a:r>
              <a:rPr sz="1200" i="1" dirty="0">
                <a:latin typeface="Segoe UI"/>
                <a:cs typeface="Segoe UI"/>
              </a:rPr>
              <a:t>рыбных</a:t>
            </a:r>
            <a:r>
              <a:rPr sz="1200" i="1" spc="-20" dirty="0">
                <a:latin typeface="Segoe UI"/>
                <a:cs typeface="Segoe UI"/>
              </a:rPr>
              <a:t> ферм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424669" y="1152778"/>
            <a:ext cx="18243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95300" marR="5080" indent="-483234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Segoe UI"/>
                <a:cs typeface="Segoe UI"/>
              </a:rPr>
              <a:t>Переработка</a:t>
            </a:r>
            <a:r>
              <a:rPr sz="1200" b="1" spc="-10" dirty="0">
                <a:latin typeface="Segoe UI"/>
                <a:cs typeface="Segoe UI"/>
              </a:rPr>
              <a:t> молочной продукции</a:t>
            </a:r>
            <a:endParaRPr sz="1200" dirty="0">
              <a:latin typeface="Segoe UI"/>
              <a:cs typeface="Segoe U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312909" y="3450335"/>
            <a:ext cx="2035175" cy="37338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76200">
              <a:lnSpc>
                <a:spcPts val="1300"/>
              </a:lnSpc>
              <a:spcBef>
                <a:spcPts val="260"/>
              </a:spcBef>
            </a:pPr>
            <a:r>
              <a:rPr sz="1200" i="1" dirty="0">
                <a:latin typeface="Segoe UI"/>
                <a:cs typeface="Segoe UI"/>
              </a:rPr>
              <a:t>производство</a:t>
            </a:r>
            <a:r>
              <a:rPr sz="1200" i="1" spc="-5" dirty="0">
                <a:latin typeface="Segoe UI"/>
                <a:cs typeface="Segoe UI"/>
              </a:rPr>
              <a:t> </a:t>
            </a:r>
            <a:r>
              <a:rPr sz="1200" i="1" dirty="0">
                <a:latin typeface="Segoe UI"/>
                <a:cs typeface="Segoe UI"/>
              </a:rPr>
              <a:t>йогуртов</a:t>
            </a:r>
            <a:r>
              <a:rPr sz="1200" i="1" spc="-15" dirty="0">
                <a:latin typeface="Segoe UI"/>
                <a:cs typeface="Segoe UI"/>
              </a:rPr>
              <a:t> </a:t>
            </a:r>
            <a:r>
              <a:rPr sz="1200" i="1" spc="-50" dirty="0">
                <a:latin typeface="Segoe UI"/>
                <a:cs typeface="Segoe UI"/>
              </a:rPr>
              <a:t>и </a:t>
            </a:r>
            <a:r>
              <a:rPr sz="1200" i="1" dirty="0">
                <a:latin typeface="Segoe UI"/>
                <a:cs typeface="Segoe UI"/>
              </a:rPr>
              <a:t>прочей молочной</a:t>
            </a:r>
            <a:r>
              <a:rPr sz="1200" i="1" spc="20" dirty="0">
                <a:latin typeface="Segoe UI"/>
                <a:cs typeface="Segoe UI"/>
              </a:rPr>
              <a:t> </a:t>
            </a:r>
            <a:r>
              <a:rPr sz="1200" i="1" spc="-10" dirty="0">
                <a:latin typeface="Segoe UI"/>
                <a:cs typeface="Segoe UI"/>
              </a:rPr>
              <a:t>продукции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74040" y="4033520"/>
            <a:ext cx="2664460" cy="802640"/>
          </a:xfrm>
          <a:custGeom>
            <a:avLst/>
            <a:gdLst/>
            <a:ahLst/>
            <a:cxnLst/>
            <a:rect l="l" t="t" r="r" b="b"/>
            <a:pathLst>
              <a:path w="2664460" h="802639">
                <a:moveTo>
                  <a:pt x="2535047" y="0"/>
                </a:moveTo>
                <a:lnTo>
                  <a:pt x="129463" y="0"/>
                </a:lnTo>
                <a:lnTo>
                  <a:pt x="79070" y="10165"/>
                </a:lnTo>
                <a:lnTo>
                  <a:pt x="37919" y="37893"/>
                </a:lnTo>
                <a:lnTo>
                  <a:pt x="10173" y="79027"/>
                </a:lnTo>
                <a:lnTo>
                  <a:pt x="0" y="129412"/>
                </a:lnTo>
                <a:lnTo>
                  <a:pt x="0" y="673226"/>
                </a:lnTo>
                <a:lnTo>
                  <a:pt x="10173" y="723612"/>
                </a:lnTo>
                <a:lnTo>
                  <a:pt x="37919" y="764746"/>
                </a:lnTo>
                <a:lnTo>
                  <a:pt x="79070" y="792474"/>
                </a:lnTo>
                <a:lnTo>
                  <a:pt x="129463" y="802639"/>
                </a:lnTo>
                <a:lnTo>
                  <a:pt x="2535047" y="802639"/>
                </a:lnTo>
                <a:lnTo>
                  <a:pt x="2585432" y="792474"/>
                </a:lnTo>
                <a:lnTo>
                  <a:pt x="2626566" y="764746"/>
                </a:lnTo>
                <a:lnTo>
                  <a:pt x="2654294" y="723612"/>
                </a:lnTo>
                <a:lnTo>
                  <a:pt x="2664460" y="673226"/>
                </a:lnTo>
                <a:lnTo>
                  <a:pt x="2664460" y="129412"/>
                </a:lnTo>
                <a:lnTo>
                  <a:pt x="2654294" y="79027"/>
                </a:lnTo>
                <a:lnTo>
                  <a:pt x="2626566" y="37893"/>
                </a:lnTo>
                <a:lnTo>
                  <a:pt x="2585432" y="10165"/>
                </a:lnTo>
                <a:lnTo>
                  <a:pt x="2535047" y="0"/>
                </a:lnTo>
                <a:close/>
              </a:path>
            </a:pathLst>
          </a:custGeom>
          <a:solidFill>
            <a:srgbClr val="000000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256664" y="4146804"/>
            <a:ext cx="13087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Segoe UI"/>
                <a:cs typeface="Segoe UI"/>
              </a:rPr>
              <a:t>Животноводство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74040" y="6098540"/>
            <a:ext cx="2664460" cy="652780"/>
          </a:xfrm>
          <a:custGeom>
            <a:avLst/>
            <a:gdLst/>
            <a:ahLst/>
            <a:cxnLst/>
            <a:rect l="l" t="t" r="r" b="b"/>
            <a:pathLst>
              <a:path w="2664460" h="652779">
                <a:moveTo>
                  <a:pt x="2559177" y="0"/>
                </a:moveTo>
                <a:lnTo>
                  <a:pt x="105282" y="0"/>
                </a:lnTo>
                <a:lnTo>
                  <a:pt x="64304" y="8274"/>
                </a:lnTo>
                <a:lnTo>
                  <a:pt x="30838" y="30838"/>
                </a:lnTo>
                <a:lnTo>
                  <a:pt x="8274" y="64304"/>
                </a:lnTo>
                <a:lnTo>
                  <a:pt x="0" y="105283"/>
                </a:lnTo>
                <a:lnTo>
                  <a:pt x="0" y="547497"/>
                </a:lnTo>
                <a:lnTo>
                  <a:pt x="8274" y="588475"/>
                </a:lnTo>
                <a:lnTo>
                  <a:pt x="30838" y="621941"/>
                </a:lnTo>
                <a:lnTo>
                  <a:pt x="64304" y="644505"/>
                </a:lnTo>
                <a:lnTo>
                  <a:pt x="105282" y="652780"/>
                </a:lnTo>
                <a:lnTo>
                  <a:pt x="2559177" y="652780"/>
                </a:lnTo>
                <a:lnTo>
                  <a:pt x="2600166" y="644505"/>
                </a:lnTo>
                <a:lnTo>
                  <a:pt x="2633630" y="621941"/>
                </a:lnTo>
                <a:lnTo>
                  <a:pt x="2656189" y="588475"/>
                </a:lnTo>
                <a:lnTo>
                  <a:pt x="2664460" y="547497"/>
                </a:lnTo>
                <a:lnTo>
                  <a:pt x="2664460" y="105283"/>
                </a:lnTo>
                <a:lnTo>
                  <a:pt x="2656189" y="64304"/>
                </a:lnTo>
                <a:lnTo>
                  <a:pt x="2633630" y="30838"/>
                </a:lnTo>
                <a:lnTo>
                  <a:pt x="2600166" y="8274"/>
                </a:lnTo>
                <a:lnTo>
                  <a:pt x="2559177" y="0"/>
                </a:lnTo>
                <a:close/>
              </a:path>
            </a:pathLst>
          </a:custGeom>
          <a:solidFill>
            <a:srgbClr val="000000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378200" y="4033519"/>
            <a:ext cx="2664460" cy="2717800"/>
          </a:xfrm>
          <a:custGeom>
            <a:avLst/>
            <a:gdLst/>
            <a:ahLst/>
            <a:cxnLst/>
            <a:rect l="l" t="t" r="r" b="b"/>
            <a:pathLst>
              <a:path w="2664460" h="2717800">
                <a:moveTo>
                  <a:pt x="2664460" y="2170303"/>
                </a:moveTo>
                <a:lnTo>
                  <a:pt x="2656179" y="2129332"/>
                </a:lnTo>
                <a:lnTo>
                  <a:pt x="2633624" y="2095868"/>
                </a:lnTo>
                <a:lnTo>
                  <a:pt x="2600160" y="2073300"/>
                </a:lnTo>
                <a:lnTo>
                  <a:pt x="2559177" y="2065020"/>
                </a:lnTo>
                <a:lnTo>
                  <a:pt x="105283" y="2065020"/>
                </a:lnTo>
                <a:lnTo>
                  <a:pt x="64287" y="2073300"/>
                </a:lnTo>
                <a:lnTo>
                  <a:pt x="30822" y="2095868"/>
                </a:lnTo>
                <a:lnTo>
                  <a:pt x="8267" y="2129332"/>
                </a:lnTo>
                <a:lnTo>
                  <a:pt x="0" y="2170303"/>
                </a:lnTo>
                <a:lnTo>
                  <a:pt x="0" y="2612517"/>
                </a:lnTo>
                <a:lnTo>
                  <a:pt x="8267" y="2653500"/>
                </a:lnTo>
                <a:lnTo>
                  <a:pt x="30822" y="2686964"/>
                </a:lnTo>
                <a:lnTo>
                  <a:pt x="64287" y="2709532"/>
                </a:lnTo>
                <a:lnTo>
                  <a:pt x="105283" y="2717800"/>
                </a:lnTo>
                <a:lnTo>
                  <a:pt x="2559177" y="2717800"/>
                </a:lnTo>
                <a:lnTo>
                  <a:pt x="2600160" y="2709532"/>
                </a:lnTo>
                <a:lnTo>
                  <a:pt x="2633624" y="2686964"/>
                </a:lnTo>
                <a:lnTo>
                  <a:pt x="2656179" y="2653500"/>
                </a:lnTo>
                <a:lnTo>
                  <a:pt x="2664460" y="2612517"/>
                </a:lnTo>
                <a:lnTo>
                  <a:pt x="2664460" y="2170303"/>
                </a:lnTo>
                <a:close/>
              </a:path>
              <a:path w="2664460" h="2717800">
                <a:moveTo>
                  <a:pt x="2664460" y="129413"/>
                </a:moveTo>
                <a:lnTo>
                  <a:pt x="2654287" y="79032"/>
                </a:lnTo>
                <a:lnTo>
                  <a:pt x="2626563" y="37896"/>
                </a:lnTo>
                <a:lnTo>
                  <a:pt x="2585428" y="10172"/>
                </a:lnTo>
                <a:lnTo>
                  <a:pt x="2535047" y="0"/>
                </a:lnTo>
                <a:lnTo>
                  <a:pt x="129413" y="0"/>
                </a:lnTo>
                <a:lnTo>
                  <a:pt x="79019" y="10172"/>
                </a:lnTo>
                <a:lnTo>
                  <a:pt x="37884" y="37896"/>
                </a:lnTo>
                <a:lnTo>
                  <a:pt x="10160" y="79032"/>
                </a:lnTo>
                <a:lnTo>
                  <a:pt x="0" y="129413"/>
                </a:lnTo>
                <a:lnTo>
                  <a:pt x="0" y="673227"/>
                </a:lnTo>
                <a:lnTo>
                  <a:pt x="10160" y="723620"/>
                </a:lnTo>
                <a:lnTo>
                  <a:pt x="37884" y="764755"/>
                </a:lnTo>
                <a:lnTo>
                  <a:pt x="79019" y="792480"/>
                </a:lnTo>
                <a:lnTo>
                  <a:pt x="129413" y="802640"/>
                </a:lnTo>
                <a:lnTo>
                  <a:pt x="2535047" y="802640"/>
                </a:lnTo>
                <a:lnTo>
                  <a:pt x="2585428" y="792480"/>
                </a:lnTo>
                <a:lnTo>
                  <a:pt x="2626563" y="764755"/>
                </a:lnTo>
                <a:lnTo>
                  <a:pt x="2654287" y="723620"/>
                </a:lnTo>
                <a:lnTo>
                  <a:pt x="2664460" y="673227"/>
                </a:lnTo>
                <a:lnTo>
                  <a:pt x="2664460" y="129413"/>
                </a:lnTo>
                <a:close/>
              </a:path>
            </a:pathLst>
          </a:custGeom>
          <a:solidFill>
            <a:srgbClr val="000000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182360" y="4033519"/>
            <a:ext cx="2664460" cy="2717800"/>
          </a:xfrm>
          <a:custGeom>
            <a:avLst/>
            <a:gdLst/>
            <a:ahLst/>
            <a:cxnLst/>
            <a:rect l="l" t="t" r="r" b="b"/>
            <a:pathLst>
              <a:path w="2664459" h="2717800">
                <a:moveTo>
                  <a:pt x="2664460" y="2170303"/>
                </a:moveTo>
                <a:lnTo>
                  <a:pt x="2656179" y="2129332"/>
                </a:lnTo>
                <a:lnTo>
                  <a:pt x="2633624" y="2095868"/>
                </a:lnTo>
                <a:lnTo>
                  <a:pt x="2600160" y="2073300"/>
                </a:lnTo>
                <a:lnTo>
                  <a:pt x="2559177" y="2065020"/>
                </a:lnTo>
                <a:lnTo>
                  <a:pt x="105283" y="2065020"/>
                </a:lnTo>
                <a:lnTo>
                  <a:pt x="64287" y="2073300"/>
                </a:lnTo>
                <a:lnTo>
                  <a:pt x="30822" y="2095868"/>
                </a:lnTo>
                <a:lnTo>
                  <a:pt x="8267" y="2129332"/>
                </a:lnTo>
                <a:lnTo>
                  <a:pt x="0" y="2170303"/>
                </a:lnTo>
                <a:lnTo>
                  <a:pt x="0" y="2612517"/>
                </a:lnTo>
                <a:lnTo>
                  <a:pt x="8267" y="2653500"/>
                </a:lnTo>
                <a:lnTo>
                  <a:pt x="30822" y="2686964"/>
                </a:lnTo>
                <a:lnTo>
                  <a:pt x="64287" y="2709532"/>
                </a:lnTo>
                <a:lnTo>
                  <a:pt x="105283" y="2717800"/>
                </a:lnTo>
                <a:lnTo>
                  <a:pt x="2559177" y="2717800"/>
                </a:lnTo>
                <a:lnTo>
                  <a:pt x="2600160" y="2709532"/>
                </a:lnTo>
                <a:lnTo>
                  <a:pt x="2633624" y="2686964"/>
                </a:lnTo>
                <a:lnTo>
                  <a:pt x="2656179" y="2653500"/>
                </a:lnTo>
                <a:lnTo>
                  <a:pt x="2664460" y="2612517"/>
                </a:lnTo>
                <a:lnTo>
                  <a:pt x="2664460" y="2170303"/>
                </a:lnTo>
                <a:close/>
              </a:path>
              <a:path w="2664459" h="2717800">
                <a:moveTo>
                  <a:pt x="2664460" y="129413"/>
                </a:moveTo>
                <a:lnTo>
                  <a:pt x="2654287" y="79032"/>
                </a:lnTo>
                <a:lnTo>
                  <a:pt x="2626563" y="37896"/>
                </a:lnTo>
                <a:lnTo>
                  <a:pt x="2585428" y="10172"/>
                </a:lnTo>
                <a:lnTo>
                  <a:pt x="2535047" y="0"/>
                </a:lnTo>
                <a:lnTo>
                  <a:pt x="129413" y="0"/>
                </a:lnTo>
                <a:lnTo>
                  <a:pt x="79019" y="10172"/>
                </a:lnTo>
                <a:lnTo>
                  <a:pt x="37884" y="37896"/>
                </a:lnTo>
                <a:lnTo>
                  <a:pt x="10160" y="79032"/>
                </a:lnTo>
                <a:lnTo>
                  <a:pt x="0" y="129413"/>
                </a:lnTo>
                <a:lnTo>
                  <a:pt x="0" y="673227"/>
                </a:lnTo>
                <a:lnTo>
                  <a:pt x="10160" y="723620"/>
                </a:lnTo>
                <a:lnTo>
                  <a:pt x="37884" y="764755"/>
                </a:lnTo>
                <a:lnTo>
                  <a:pt x="79019" y="792480"/>
                </a:lnTo>
                <a:lnTo>
                  <a:pt x="129413" y="802640"/>
                </a:lnTo>
                <a:lnTo>
                  <a:pt x="2535047" y="802640"/>
                </a:lnTo>
                <a:lnTo>
                  <a:pt x="2585428" y="792480"/>
                </a:lnTo>
                <a:lnTo>
                  <a:pt x="2626563" y="764755"/>
                </a:lnTo>
                <a:lnTo>
                  <a:pt x="2654287" y="723620"/>
                </a:lnTo>
                <a:lnTo>
                  <a:pt x="2664460" y="673227"/>
                </a:lnTo>
                <a:lnTo>
                  <a:pt x="2664460" y="129413"/>
                </a:lnTo>
                <a:close/>
              </a:path>
            </a:pathLst>
          </a:custGeom>
          <a:solidFill>
            <a:srgbClr val="000000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8967719" y="4033519"/>
            <a:ext cx="3071881" cy="2715261"/>
          </a:xfrm>
          <a:custGeom>
            <a:avLst/>
            <a:gdLst/>
            <a:ahLst/>
            <a:cxnLst/>
            <a:rect l="l" t="t" r="r" b="b"/>
            <a:pathLst>
              <a:path w="2661920" h="2717800">
                <a:moveTo>
                  <a:pt x="2661920" y="2170303"/>
                </a:moveTo>
                <a:lnTo>
                  <a:pt x="2653639" y="2129332"/>
                </a:lnTo>
                <a:lnTo>
                  <a:pt x="2631084" y="2095868"/>
                </a:lnTo>
                <a:lnTo>
                  <a:pt x="2597620" y="2073300"/>
                </a:lnTo>
                <a:lnTo>
                  <a:pt x="2556637" y="2065020"/>
                </a:lnTo>
                <a:lnTo>
                  <a:pt x="105283" y="2065020"/>
                </a:lnTo>
                <a:lnTo>
                  <a:pt x="64287" y="2073300"/>
                </a:lnTo>
                <a:lnTo>
                  <a:pt x="30822" y="2095868"/>
                </a:lnTo>
                <a:lnTo>
                  <a:pt x="8267" y="2129332"/>
                </a:lnTo>
                <a:lnTo>
                  <a:pt x="0" y="2170303"/>
                </a:lnTo>
                <a:lnTo>
                  <a:pt x="0" y="2612517"/>
                </a:lnTo>
                <a:lnTo>
                  <a:pt x="8267" y="2653500"/>
                </a:lnTo>
                <a:lnTo>
                  <a:pt x="30822" y="2686964"/>
                </a:lnTo>
                <a:lnTo>
                  <a:pt x="64287" y="2709532"/>
                </a:lnTo>
                <a:lnTo>
                  <a:pt x="105283" y="2717800"/>
                </a:lnTo>
                <a:lnTo>
                  <a:pt x="2556637" y="2717800"/>
                </a:lnTo>
                <a:lnTo>
                  <a:pt x="2597620" y="2709532"/>
                </a:lnTo>
                <a:lnTo>
                  <a:pt x="2631084" y="2686964"/>
                </a:lnTo>
                <a:lnTo>
                  <a:pt x="2653639" y="2653500"/>
                </a:lnTo>
                <a:lnTo>
                  <a:pt x="2661920" y="2612517"/>
                </a:lnTo>
                <a:lnTo>
                  <a:pt x="2661920" y="2170303"/>
                </a:lnTo>
                <a:close/>
              </a:path>
              <a:path w="2661920" h="2717800">
                <a:moveTo>
                  <a:pt x="2661920" y="129413"/>
                </a:moveTo>
                <a:lnTo>
                  <a:pt x="2651747" y="79032"/>
                </a:lnTo>
                <a:lnTo>
                  <a:pt x="2624023" y="37896"/>
                </a:lnTo>
                <a:lnTo>
                  <a:pt x="2582888" y="10172"/>
                </a:lnTo>
                <a:lnTo>
                  <a:pt x="2532507" y="0"/>
                </a:lnTo>
                <a:lnTo>
                  <a:pt x="129413" y="0"/>
                </a:lnTo>
                <a:lnTo>
                  <a:pt x="79019" y="10172"/>
                </a:lnTo>
                <a:lnTo>
                  <a:pt x="37884" y="37896"/>
                </a:lnTo>
                <a:lnTo>
                  <a:pt x="10160" y="79032"/>
                </a:lnTo>
                <a:lnTo>
                  <a:pt x="0" y="129413"/>
                </a:lnTo>
                <a:lnTo>
                  <a:pt x="0" y="673227"/>
                </a:lnTo>
                <a:lnTo>
                  <a:pt x="10160" y="723620"/>
                </a:lnTo>
                <a:lnTo>
                  <a:pt x="37884" y="764755"/>
                </a:lnTo>
                <a:lnTo>
                  <a:pt x="79019" y="792480"/>
                </a:lnTo>
                <a:lnTo>
                  <a:pt x="129413" y="802640"/>
                </a:lnTo>
                <a:lnTo>
                  <a:pt x="2532507" y="802640"/>
                </a:lnTo>
                <a:lnTo>
                  <a:pt x="2582888" y="792480"/>
                </a:lnTo>
                <a:lnTo>
                  <a:pt x="2624023" y="764755"/>
                </a:lnTo>
                <a:lnTo>
                  <a:pt x="2651747" y="723620"/>
                </a:lnTo>
                <a:lnTo>
                  <a:pt x="2661920" y="673227"/>
                </a:lnTo>
                <a:lnTo>
                  <a:pt x="2661920" y="129413"/>
                </a:lnTo>
                <a:close/>
              </a:path>
            </a:pathLst>
          </a:custGeom>
          <a:solidFill>
            <a:srgbClr val="000000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935672" y="6375400"/>
            <a:ext cx="1946910" cy="37338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76200">
              <a:lnSpc>
                <a:spcPts val="1300"/>
              </a:lnSpc>
              <a:spcBef>
                <a:spcPts val="260"/>
              </a:spcBef>
            </a:pPr>
            <a:r>
              <a:rPr sz="1200" i="1" dirty="0">
                <a:latin typeface="Segoe UI"/>
                <a:cs typeface="Segoe UI"/>
              </a:rPr>
              <a:t>откормочные</a:t>
            </a:r>
            <a:r>
              <a:rPr sz="1200" i="1" spc="-35" dirty="0">
                <a:latin typeface="Segoe UI"/>
                <a:cs typeface="Segoe UI"/>
              </a:rPr>
              <a:t> </a:t>
            </a:r>
            <a:r>
              <a:rPr sz="1200" i="1" spc="-10" dirty="0">
                <a:latin typeface="Segoe UI"/>
                <a:cs typeface="Segoe UI"/>
              </a:rPr>
              <a:t>площадки, молочно-</a:t>
            </a:r>
            <a:r>
              <a:rPr sz="1200" i="1" dirty="0">
                <a:latin typeface="Segoe UI"/>
                <a:cs typeface="Segoe UI"/>
              </a:rPr>
              <a:t>товарные</a:t>
            </a:r>
            <a:r>
              <a:rPr sz="1200" i="1" spc="70" dirty="0">
                <a:latin typeface="Segoe UI"/>
                <a:cs typeface="Segoe UI"/>
              </a:rPr>
              <a:t> </a:t>
            </a:r>
            <a:r>
              <a:rPr sz="1200" i="1" spc="-10" dirty="0">
                <a:latin typeface="Segoe UI"/>
                <a:cs typeface="Segoe UI"/>
              </a:rPr>
              <a:t>фермы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100829" y="4146804"/>
            <a:ext cx="12128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Segoe UI"/>
                <a:cs typeface="Segoe UI"/>
              </a:rPr>
              <a:t>Свинокомплекс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398009" y="6423659"/>
            <a:ext cx="5930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10" dirty="0">
                <a:latin typeface="Segoe UI"/>
                <a:cs typeface="Segoe UI"/>
              </a:rPr>
              <a:t>свинина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642354" y="4086859"/>
            <a:ext cx="17418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0988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Segoe UI"/>
                <a:cs typeface="Segoe UI"/>
              </a:rPr>
              <a:t>Строительство </a:t>
            </a:r>
            <a:r>
              <a:rPr sz="1200" b="1" dirty="0">
                <a:latin typeface="Segoe UI"/>
                <a:cs typeface="Segoe UI"/>
              </a:rPr>
              <a:t>тепличного</a:t>
            </a:r>
            <a:r>
              <a:rPr sz="1200" b="1" spc="-30" dirty="0">
                <a:latin typeface="Segoe UI"/>
                <a:cs typeface="Segoe UI"/>
              </a:rPr>
              <a:t> </a:t>
            </a:r>
            <a:r>
              <a:rPr sz="1200" b="1" spc="-10" dirty="0">
                <a:latin typeface="Segoe UI"/>
                <a:cs typeface="Segoe UI"/>
              </a:rPr>
              <a:t>комплекса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324980" y="6427152"/>
            <a:ext cx="23596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dirty="0">
                <a:latin typeface="Segoe UI"/>
                <a:cs typeface="Segoe UI"/>
              </a:rPr>
              <a:t>огурцы,</a:t>
            </a:r>
            <a:r>
              <a:rPr sz="1200" i="1" spc="5" dirty="0">
                <a:latin typeface="Segoe UI"/>
                <a:cs typeface="Segoe UI"/>
              </a:rPr>
              <a:t> </a:t>
            </a:r>
            <a:r>
              <a:rPr sz="1200" i="1" dirty="0">
                <a:latin typeface="Segoe UI"/>
                <a:cs typeface="Segoe UI"/>
              </a:rPr>
              <a:t>помидоры,</a:t>
            </a:r>
            <a:r>
              <a:rPr sz="1200" i="1" spc="5" dirty="0">
                <a:latin typeface="Segoe UI"/>
                <a:cs typeface="Segoe UI"/>
              </a:rPr>
              <a:t> </a:t>
            </a:r>
            <a:r>
              <a:rPr sz="1200" i="1" dirty="0">
                <a:latin typeface="Segoe UI"/>
                <a:cs typeface="Segoe UI"/>
              </a:rPr>
              <a:t>зелень,</a:t>
            </a:r>
            <a:r>
              <a:rPr sz="1200" i="1" spc="20" dirty="0">
                <a:latin typeface="Segoe UI"/>
                <a:cs typeface="Segoe UI"/>
              </a:rPr>
              <a:t> </a:t>
            </a:r>
            <a:r>
              <a:rPr sz="1200" i="1" spc="-20" dirty="0">
                <a:latin typeface="Segoe UI"/>
                <a:cs typeface="Segoe UI"/>
              </a:rPr>
              <a:t>грибы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067800" y="4083393"/>
            <a:ext cx="2819400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5620" marR="5080" indent="-503555" algn="ctr">
              <a:lnSpc>
                <a:spcPct val="100000"/>
              </a:lnSpc>
              <a:spcBef>
                <a:spcPts val="100"/>
              </a:spcBef>
            </a:pPr>
            <a:r>
              <a:rPr lang="ru-RU" sz="1200" b="1" dirty="0" smtClean="0">
                <a:latin typeface="Segoe UI"/>
                <a:cs typeface="Segoe UI"/>
              </a:rPr>
              <a:t>С</a:t>
            </a:r>
            <a:r>
              <a:rPr lang="ru-RU" sz="1200" b="1" dirty="0" smtClean="0"/>
              <a:t>троительство </a:t>
            </a:r>
          </a:p>
          <a:p>
            <a:pPr marL="515620" marR="5080" indent="-503555" algn="ctr">
              <a:lnSpc>
                <a:spcPct val="100000"/>
              </a:lnSpc>
              <a:spcBef>
                <a:spcPts val="100"/>
              </a:spcBef>
            </a:pPr>
            <a:r>
              <a:rPr lang="ru-RU" sz="1200" b="1" dirty="0" smtClean="0"/>
              <a:t>овцеводческой фермы</a:t>
            </a:r>
            <a:endParaRPr sz="1200" b="1" dirty="0">
              <a:latin typeface="Segoe UI"/>
              <a:cs typeface="Segoe U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391650" y="6384925"/>
            <a:ext cx="2373013" cy="192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" algn="ctr">
              <a:lnSpc>
                <a:spcPts val="1370"/>
              </a:lnSpc>
            </a:pPr>
            <a:r>
              <a:rPr lang="ru-RU" sz="1200" dirty="0" smtClean="0">
                <a:latin typeface="Segoe UI"/>
                <a:cs typeface="Segoe UI"/>
              </a:rPr>
              <a:t>Мясная продукция из баранины</a:t>
            </a:r>
            <a:endParaRPr sz="1200" dirty="0">
              <a:latin typeface="Segoe UI"/>
              <a:cs typeface="Segoe UI"/>
            </a:endParaRPr>
          </a:p>
        </p:txBody>
      </p:sp>
      <p:pic>
        <p:nvPicPr>
          <p:cNvPr id="32" name="object 3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74040" y="4500879"/>
            <a:ext cx="2664460" cy="1874520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375659" y="4508500"/>
            <a:ext cx="2667000" cy="1864360"/>
          </a:xfrm>
          <a:prstGeom prst="rect">
            <a:avLst/>
          </a:prstGeom>
        </p:spPr>
      </p:pic>
      <p:pic>
        <p:nvPicPr>
          <p:cNvPr id="34" name="object 3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177279" y="4508500"/>
            <a:ext cx="2669539" cy="1861820"/>
          </a:xfrm>
          <a:prstGeom prst="rect">
            <a:avLst/>
          </a:prstGeom>
        </p:spPr>
      </p:pic>
      <p:grpSp>
        <p:nvGrpSpPr>
          <p:cNvPr id="36" name="object 36"/>
          <p:cNvGrpSpPr/>
          <p:nvPr/>
        </p:nvGrpSpPr>
        <p:grpSpPr>
          <a:xfrm>
            <a:off x="3366071" y="1565211"/>
            <a:ext cx="2680970" cy="1880870"/>
            <a:chOff x="3366071" y="1565211"/>
            <a:chExt cx="2680970" cy="1880870"/>
          </a:xfrm>
        </p:grpSpPr>
        <p:pic>
          <p:nvPicPr>
            <p:cNvPr id="37" name="object 3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375660" y="1574800"/>
              <a:ext cx="2661919" cy="1861820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3370834" y="1569974"/>
              <a:ext cx="2671445" cy="1871345"/>
            </a:xfrm>
            <a:custGeom>
              <a:avLst/>
              <a:gdLst/>
              <a:ahLst/>
              <a:cxnLst/>
              <a:rect l="l" t="t" r="r" b="b"/>
              <a:pathLst>
                <a:path w="2671445" h="1871345">
                  <a:moveTo>
                    <a:pt x="0" y="1871345"/>
                  </a:moveTo>
                  <a:lnTo>
                    <a:pt x="2671444" y="1871345"/>
                  </a:lnTo>
                  <a:lnTo>
                    <a:pt x="2671444" y="0"/>
                  </a:lnTo>
                  <a:lnTo>
                    <a:pt x="0" y="0"/>
                  </a:lnTo>
                  <a:lnTo>
                    <a:pt x="0" y="18713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>
            <a:spLocks noGrp="1"/>
          </p:cNvSpPr>
          <p:nvPr>
            <p:ph type="title"/>
          </p:nvPr>
        </p:nvSpPr>
        <p:spPr>
          <a:xfrm>
            <a:off x="248602" y="315531"/>
            <a:ext cx="10824210" cy="869211"/>
          </a:xfrm>
          <a:prstGeom prst="rect">
            <a:avLst/>
          </a:prstGeom>
        </p:spPr>
        <p:txBody>
          <a:bodyPr vert="horz" wrap="square" lIns="0" tIns="129285" rIns="0" bIns="0" rtlCol="0">
            <a:spAutoFit/>
          </a:bodyPr>
          <a:lstStyle/>
          <a:p>
            <a:pPr marL="394335" algn="ctr">
              <a:lnSpc>
                <a:spcPct val="100000"/>
              </a:lnSpc>
              <a:spcBef>
                <a:spcPts val="100"/>
              </a:spcBef>
            </a:pPr>
            <a:r>
              <a:rPr sz="2400" dirty="0"/>
              <a:t>ИНВЕСТИРУЙТЕ</a:t>
            </a:r>
            <a:r>
              <a:rPr sz="2400" spc="-30" dirty="0"/>
              <a:t> </a:t>
            </a:r>
            <a:r>
              <a:rPr sz="2400" dirty="0"/>
              <a:t>В</a:t>
            </a:r>
            <a:r>
              <a:rPr sz="2400" spc="-30" dirty="0"/>
              <a:t> </a:t>
            </a:r>
            <a:r>
              <a:rPr lang="ru-RU" sz="2400" spc="-30" dirty="0" smtClean="0"/>
              <a:t>ТИМИРЯЗЕВСКИЙ РАЙОН</a:t>
            </a:r>
            <a:br>
              <a:rPr lang="ru-RU" sz="2400" spc="-30" dirty="0" smtClean="0"/>
            </a:br>
            <a:r>
              <a:rPr lang="ru-RU" sz="2400" spc="-30" dirty="0" smtClean="0"/>
              <a:t> </a:t>
            </a:r>
            <a:endParaRPr sz="2400" dirty="0"/>
          </a:p>
        </p:txBody>
      </p:sp>
      <p:pic>
        <p:nvPicPr>
          <p:cNvPr id="40" name="object 4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976820" y="1582395"/>
            <a:ext cx="3062781" cy="1861820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76820" y="4528247"/>
            <a:ext cx="3062780" cy="176828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9124" y="449071"/>
            <a:ext cx="79756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006FC0"/>
                </a:solidFill>
                <a:latin typeface="Segoe UI"/>
                <a:cs typeface="Segoe UI"/>
              </a:rPr>
              <a:t>Меры</a:t>
            </a:r>
            <a:r>
              <a:rPr sz="3600" b="1" spc="-105" dirty="0">
                <a:solidFill>
                  <a:srgbClr val="006FC0"/>
                </a:solidFill>
                <a:latin typeface="Segoe UI"/>
                <a:cs typeface="Segoe UI"/>
              </a:rPr>
              <a:t> </a:t>
            </a:r>
            <a:r>
              <a:rPr sz="3600" b="1" spc="-20" dirty="0">
                <a:solidFill>
                  <a:srgbClr val="006FC0"/>
                </a:solidFill>
                <a:latin typeface="Segoe UI"/>
                <a:cs typeface="Segoe UI"/>
              </a:rPr>
              <a:t>государственной</a:t>
            </a:r>
            <a:r>
              <a:rPr sz="3600" b="1" spc="-120" dirty="0">
                <a:solidFill>
                  <a:srgbClr val="006FC0"/>
                </a:solidFill>
                <a:latin typeface="Segoe UI"/>
                <a:cs typeface="Segoe UI"/>
              </a:rPr>
              <a:t> </a:t>
            </a:r>
            <a:r>
              <a:rPr sz="3600" b="1" spc="-10" dirty="0">
                <a:solidFill>
                  <a:srgbClr val="006FC0"/>
                </a:solidFill>
                <a:latin typeface="Segoe UI"/>
                <a:cs typeface="Segoe UI"/>
              </a:rPr>
              <a:t>поддержки</a:t>
            </a:r>
            <a:endParaRPr sz="3600">
              <a:latin typeface="Segoe UI"/>
              <a:cs typeface="Segoe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36930" y="2411044"/>
            <a:ext cx="4981575" cy="2362057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469900" marR="30480">
              <a:lnSpc>
                <a:spcPct val="91000"/>
              </a:lnSpc>
              <a:spcBef>
                <a:spcPts val="530"/>
              </a:spcBef>
            </a:pPr>
            <a:r>
              <a:rPr sz="3200" b="1" dirty="0" err="1">
                <a:solidFill>
                  <a:srgbClr val="006FC0"/>
                </a:solidFill>
                <a:latin typeface="Segoe UI"/>
                <a:cs typeface="Segoe UI"/>
              </a:rPr>
              <a:t>субсидии</a:t>
            </a:r>
            <a:r>
              <a:rPr sz="3200" b="1" spc="-35" dirty="0">
                <a:solidFill>
                  <a:srgbClr val="006FC0"/>
                </a:solidFill>
                <a:latin typeface="Segoe UI"/>
                <a:cs typeface="Segoe UI"/>
              </a:rPr>
              <a:t> </a:t>
            </a:r>
            <a:r>
              <a:rPr lang="ru-RU" sz="3200" b="1" spc="-35" dirty="0" smtClean="0">
                <a:solidFill>
                  <a:srgbClr val="006FC0"/>
                </a:solidFill>
                <a:latin typeface="Segoe UI"/>
                <a:cs typeface="Segoe UI"/>
              </a:rPr>
              <a:t> </a:t>
            </a:r>
            <a:r>
              <a:rPr sz="3200" b="1" spc="-25" dirty="0" err="1" smtClean="0">
                <a:solidFill>
                  <a:srgbClr val="006FC0"/>
                </a:solidFill>
                <a:latin typeface="Segoe UI"/>
                <a:cs typeface="Segoe UI"/>
              </a:rPr>
              <a:t>для</a:t>
            </a:r>
            <a:r>
              <a:rPr sz="3200" b="1" spc="-25" dirty="0" smtClean="0">
                <a:solidFill>
                  <a:srgbClr val="006FC0"/>
                </a:solidFill>
                <a:latin typeface="Segoe UI"/>
                <a:cs typeface="Segoe UI"/>
              </a:rPr>
              <a:t> </a:t>
            </a:r>
            <a:r>
              <a:rPr sz="3200" b="1" dirty="0">
                <a:solidFill>
                  <a:srgbClr val="006FC0"/>
                </a:solidFill>
                <a:latin typeface="Segoe UI"/>
                <a:cs typeface="Segoe UI"/>
              </a:rPr>
              <a:t>проектов</a:t>
            </a:r>
            <a:r>
              <a:rPr sz="3200" b="1" spc="-160" dirty="0">
                <a:solidFill>
                  <a:srgbClr val="006FC0"/>
                </a:solidFill>
                <a:latin typeface="Segoe UI"/>
                <a:cs typeface="Segoe UI"/>
              </a:rPr>
              <a:t> </a:t>
            </a:r>
            <a:r>
              <a:rPr sz="3200" b="1" spc="-25" dirty="0">
                <a:solidFill>
                  <a:srgbClr val="006FC0"/>
                </a:solidFill>
                <a:latin typeface="Segoe UI"/>
                <a:cs typeface="Segoe UI"/>
              </a:rPr>
              <a:t>АПК</a:t>
            </a:r>
            <a:endParaRPr sz="3200" dirty="0">
              <a:latin typeface="Segoe UI"/>
              <a:cs typeface="Segoe UI"/>
            </a:endParaRPr>
          </a:p>
          <a:p>
            <a:pPr marL="63500">
              <a:lnSpc>
                <a:spcPts val="4910"/>
              </a:lnSpc>
              <a:spcBef>
                <a:spcPts val="1645"/>
              </a:spcBef>
            </a:pPr>
            <a:r>
              <a:rPr sz="6600" b="1" baseline="-6313" dirty="0">
                <a:solidFill>
                  <a:srgbClr val="006FC0"/>
                </a:solidFill>
                <a:latin typeface="Segoe UI"/>
                <a:cs typeface="Segoe UI"/>
              </a:rPr>
              <a:t>2</a:t>
            </a:r>
            <a:r>
              <a:rPr sz="6600" b="1" spc="-817" baseline="-6313" dirty="0">
                <a:solidFill>
                  <a:srgbClr val="006FC0"/>
                </a:solidFill>
                <a:latin typeface="Segoe UI"/>
                <a:cs typeface="Segoe UI"/>
              </a:rPr>
              <a:t> </a:t>
            </a:r>
            <a:r>
              <a:rPr sz="3200" b="1" spc="-10" dirty="0">
                <a:solidFill>
                  <a:srgbClr val="006FC0"/>
                </a:solidFill>
                <a:latin typeface="Segoe UI"/>
                <a:cs typeface="Segoe UI"/>
              </a:rPr>
              <a:t>Льготное</a:t>
            </a:r>
            <a:endParaRPr sz="3200" dirty="0">
              <a:latin typeface="Segoe UI"/>
              <a:cs typeface="Segoe UI"/>
            </a:endParaRPr>
          </a:p>
          <a:p>
            <a:pPr marL="469900">
              <a:lnSpc>
                <a:spcPts val="4430"/>
              </a:lnSpc>
            </a:pPr>
            <a:r>
              <a:rPr sz="3200" b="1" dirty="0" err="1">
                <a:solidFill>
                  <a:srgbClr val="006FC0"/>
                </a:solidFill>
                <a:latin typeface="Segoe UI"/>
                <a:cs typeface="Segoe UI"/>
              </a:rPr>
              <a:t>кредитование</a:t>
            </a:r>
            <a:r>
              <a:rPr sz="3200" b="1" spc="-190" dirty="0">
                <a:solidFill>
                  <a:srgbClr val="006FC0"/>
                </a:solidFill>
                <a:latin typeface="Segoe UI"/>
                <a:cs typeface="Segoe UI"/>
              </a:rPr>
              <a:t> </a:t>
            </a:r>
            <a:endParaRPr sz="4000" dirty="0">
              <a:latin typeface="Segoe UI"/>
              <a:cs typeface="Segoe U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45058" y="1833752"/>
            <a:ext cx="1133475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5"/>
              </a:spcBef>
              <a:tabLst>
                <a:tab pos="5534660" algn="l"/>
              </a:tabLst>
            </a:pPr>
            <a:r>
              <a:rPr sz="6600" b="1" baseline="-5681" dirty="0">
                <a:solidFill>
                  <a:srgbClr val="006FC0"/>
                </a:solidFill>
                <a:latin typeface="Segoe UI"/>
                <a:cs typeface="Segoe UI"/>
              </a:rPr>
              <a:t>1</a:t>
            </a:r>
            <a:r>
              <a:rPr sz="6600" b="1" spc="-765" baseline="-5681" dirty="0">
                <a:solidFill>
                  <a:srgbClr val="006FC0"/>
                </a:solidFill>
                <a:latin typeface="Segoe UI"/>
                <a:cs typeface="Segoe UI"/>
              </a:rPr>
              <a:t> </a:t>
            </a:r>
            <a:r>
              <a:rPr sz="3200" b="1" spc="-10" dirty="0">
                <a:solidFill>
                  <a:srgbClr val="006FC0"/>
                </a:solidFill>
                <a:latin typeface="Segoe UI"/>
                <a:cs typeface="Segoe UI"/>
              </a:rPr>
              <a:t>Инвестиционные</a:t>
            </a:r>
            <a:r>
              <a:rPr sz="3200" b="1" dirty="0">
                <a:solidFill>
                  <a:srgbClr val="006FC0"/>
                </a:solidFill>
                <a:latin typeface="Segoe UI"/>
                <a:cs typeface="Segoe UI"/>
              </a:rPr>
              <a:t>	</a:t>
            </a:r>
            <a:r>
              <a:rPr sz="6600" b="1" baseline="-5681" dirty="0">
                <a:solidFill>
                  <a:srgbClr val="006FC0"/>
                </a:solidFill>
                <a:latin typeface="Segoe UI"/>
                <a:cs typeface="Segoe UI"/>
              </a:rPr>
              <a:t>3</a:t>
            </a:r>
            <a:r>
              <a:rPr sz="6600" b="1" spc="-817" baseline="-5681" dirty="0">
                <a:solidFill>
                  <a:srgbClr val="006FC0"/>
                </a:solidFill>
                <a:latin typeface="Segoe UI"/>
                <a:cs typeface="Segoe UI"/>
              </a:rPr>
              <a:t> </a:t>
            </a:r>
            <a:r>
              <a:rPr sz="3200" b="1" dirty="0">
                <a:solidFill>
                  <a:srgbClr val="006FC0"/>
                </a:solidFill>
                <a:latin typeface="Segoe UI"/>
                <a:cs typeface="Segoe UI"/>
              </a:rPr>
              <a:t>Подведение</a:t>
            </a:r>
            <a:r>
              <a:rPr sz="3200" b="1" spc="-195" dirty="0">
                <a:solidFill>
                  <a:srgbClr val="006FC0"/>
                </a:solidFill>
                <a:latin typeface="Segoe UI"/>
                <a:cs typeface="Segoe UI"/>
              </a:rPr>
              <a:t> </a:t>
            </a:r>
            <a:r>
              <a:rPr sz="3200" b="1" spc="-10" dirty="0">
                <a:solidFill>
                  <a:srgbClr val="006FC0"/>
                </a:solidFill>
                <a:latin typeface="Segoe UI"/>
                <a:cs typeface="Segoe UI"/>
              </a:rPr>
              <a:t>недостающей</a:t>
            </a:r>
            <a:endParaRPr sz="3200" dirty="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84189" y="2424760"/>
            <a:ext cx="4829175" cy="368998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502284" marR="953769">
              <a:lnSpc>
                <a:spcPts val="3460"/>
              </a:lnSpc>
              <a:spcBef>
                <a:spcPts val="535"/>
              </a:spcBef>
            </a:pPr>
            <a:r>
              <a:rPr sz="3200" b="1" spc="-10" dirty="0">
                <a:solidFill>
                  <a:srgbClr val="006FC0"/>
                </a:solidFill>
                <a:latin typeface="Segoe UI"/>
                <a:cs typeface="Segoe UI"/>
              </a:rPr>
              <a:t>инженерной инфраструктуры</a:t>
            </a:r>
            <a:endParaRPr sz="3200">
              <a:latin typeface="Segoe UI"/>
              <a:cs typeface="Segoe UI"/>
            </a:endParaRPr>
          </a:p>
          <a:p>
            <a:pPr marL="502284" marR="805180" indent="-490220">
              <a:lnSpc>
                <a:spcPct val="87300"/>
              </a:lnSpc>
              <a:spcBef>
                <a:spcPts val="3300"/>
              </a:spcBef>
            </a:pPr>
            <a:r>
              <a:rPr sz="6600" b="1" baseline="-4419" dirty="0">
                <a:solidFill>
                  <a:srgbClr val="006FC0"/>
                </a:solidFill>
                <a:latin typeface="Segoe UI"/>
                <a:cs typeface="Segoe UI"/>
              </a:rPr>
              <a:t>4</a:t>
            </a:r>
            <a:r>
              <a:rPr sz="6600" b="1" spc="157" baseline="-4419" dirty="0">
                <a:solidFill>
                  <a:srgbClr val="006FC0"/>
                </a:solidFill>
                <a:latin typeface="Segoe UI"/>
                <a:cs typeface="Segoe UI"/>
              </a:rPr>
              <a:t> </a:t>
            </a:r>
            <a:r>
              <a:rPr sz="3200" b="1" spc="-10" dirty="0">
                <a:solidFill>
                  <a:srgbClr val="006FC0"/>
                </a:solidFill>
                <a:latin typeface="Segoe UI"/>
                <a:cs typeface="Segoe UI"/>
              </a:rPr>
              <a:t>Инвестиционный контракт, возможность</a:t>
            </a:r>
            <a:endParaRPr sz="3200">
              <a:latin typeface="Segoe UI"/>
              <a:cs typeface="Segoe UI"/>
            </a:endParaRPr>
          </a:p>
          <a:p>
            <a:pPr marL="502284" marR="5080">
              <a:lnSpc>
                <a:spcPts val="3460"/>
              </a:lnSpc>
              <a:spcBef>
                <a:spcPts val="45"/>
              </a:spcBef>
            </a:pPr>
            <a:r>
              <a:rPr sz="3200" b="1" dirty="0">
                <a:solidFill>
                  <a:srgbClr val="006FC0"/>
                </a:solidFill>
                <a:latin typeface="Segoe UI"/>
                <a:cs typeface="Segoe UI"/>
              </a:rPr>
              <a:t>получения</a:t>
            </a:r>
            <a:r>
              <a:rPr sz="3200" b="1" spc="-195" dirty="0">
                <a:solidFill>
                  <a:srgbClr val="006FC0"/>
                </a:solidFill>
                <a:latin typeface="Segoe UI"/>
                <a:cs typeface="Segoe UI"/>
              </a:rPr>
              <a:t> </a:t>
            </a:r>
            <a:r>
              <a:rPr sz="3200" b="1" spc="-10" dirty="0">
                <a:solidFill>
                  <a:srgbClr val="006FC0"/>
                </a:solidFill>
                <a:latin typeface="Segoe UI"/>
                <a:cs typeface="Segoe UI"/>
              </a:rPr>
              <a:t>натурного гранта</a:t>
            </a:r>
            <a:endParaRPr sz="3200">
              <a:latin typeface="Segoe UI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45261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6588" rIns="0" bIns="0" rtlCol="0">
            <a:spAutoFit/>
          </a:bodyPr>
          <a:lstStyle/>
          <a:p>
            <a:pPr marL="2736850">
              <a:lnSpc>
                <a:spcPct val="100000"/>
              </a:lnSpc>
              <a:spcBef>
                <a:spcPts val="100"/>
              </a:spcBef>
            </a:pPr>
            <a:r>
              <a:rPr dirty="0"/>
              <a:t>НАША</a:t>
            </a:r>
            <a:r>
              <a:rPr spc="-114" dirty="0"/>
              <a:t> </a:t>
            </a:r>
            <a:r>
              <a:rPr spc="-10" dirty="0"/>
              <a:t>ИНВЕСТИЦИОННАЯ</a:t>
            </a:r>
            <a:r>
              <a:rPr spc="-135" dirty="0"/>
              <a:t> </a:t>
            </a:r>
            <a:r>
              <a:rPr spc="-10" dirty="0"/>
              <a:t>КОМАНДА</a:t>
            </a:r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08015" y="5328109"/>
            <a:ext cx="1405077" cy="139192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672021" y="5330313"/>
            <a:ext cx="1390002" cy="138310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101560" y="5328109"/>
            <a:ext cx="1405077" cy="139192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920309" y="5328109"/>
            <a:ext cx="1399299" cy="1391923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61669" y="2539746"/>
            <a:ext cx="316103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Segoe UI"/>
                <a:cs typeface="Segoe UI"/>
              </a:rPr>
              <a:t>Амрин</a:t>
            </a:r>
            <a:r>
              <a:rPr sz="1600" b="1" spc="-55" dirty="0">
                <a:latin typeface="Segoe UI"/>
                <a:cs typeface="Segoe UI"/>
              </a:rPr>
              <a:t> </a:t>
            </a:r>
            <a:r>
              <a:rPr sz="1600" b="1" dirty="0">
                <a:latin typeface="Segoe UI"/>
                <a:cs typeface="Segoe UI"/>
              </a:rPr>
              <a:t>Дархан</a:t>
            </a:r>
            <a:r>
              <a:rPr sz="1600" b="1" spc="-35" dirty="0">
                <a:latin typeface="Segoe UI"/>
                <a:cs typeface="Segoe UI"/>
              </a:rPr>
              <a:t> </a:t>
            </a:r>
            <a:r>
              <a:rPr sz="1600" b="1" spc="-10" dirty="0">
                <a:latin typeface="Segoe UI"/>
                <a:cs typeface="Segoe UI"/>
              </a:rPr>
              <a:t>Омерсерикович</a:t>
            </a:r>
            <a:endParaRPr sz="160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67690" y="2783459"/>
            <a:ext cx="3348990" cy="1092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latin typeface="Segoe UI"/>
                <a:cs typeface="Segoe UI"/>
              </a:rPr>
              <a:t>руководитель</a:t>
            </a:r>
            <a:r>
              <a:rPr sz="1400" spc="-4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управления предпринимательства</a:t>
            </a:r>
            <a:r>
              <a:rPr sz="1400" spc="3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и</a:t>
            </a:r>
            <a:r>
              <a:rPr sz="1400" spc="1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индустриально- инновационного</a:t>
            </a:r>
            <a:r>
              <a:rPr sz="1400" spc="2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развития</a:t>
            </a:r>
            <a:endParaRPr sz="1400">
              <a:latin typeface="Segoe UI"/>
              <a:cs typeface="Segoe UI"/>
            </a:endParaRPr>
          </a:p>
          <a:p>
            <a:pPr marL="1905" algn="ctr">
              <a:lnSpc>
                <a:spcPct val="100000"/>
              </a:lnSpc>
            </a:pPr>
            <a:r>
              <a:rPr sz="1400" spc="-10" dirty="0">
                <a:latin typeface="Segoe UI"/>
                <a:cs typeface="Segoe UI"/>
              </a:rPr>
              <a:t>+7-</a:t>
            </a:r>
            <a:r>
              <a:rPr sz="1400" dirty="0">
                <a:latin typeface="Segoe UI"/>
                <a:cs typeface="Segoe UI"/>
              </a:rPr>
              <a:t>778-533-</a:t>
            </a:r>
            <a:r>
              <a:rPr sz="1400" spc="-20" dirty="0">
                <a:latin typeface="Segoe UI"/>
                <a:cs typeface="Segoe UI"/>
              </a:rPr>
              <a:t>1999</a:t>
            </a:r>
            <a:endParaRPr sz="140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</a:pPr>
            <a:r>
              <a:rPr sz="1400" spc="-10" dirty="0">
                <a:latin typeface="Segoe UI"/>
                <a:cs typeface="Segoe UI"/>
                <a:hlinkClick r:id="rId7"/>
              </a:rPr>
              <a:t>invest@sqo.gov.kz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79729" y="4170997"/>
            <a:ext cx="3990975" cy="909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" algn="ctr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Segoe UI"/>
                <a:cs typeface="Segoe UI"/>
              </a:rPr>
              <a:t>Бабиров</a:t>
            </a:r>
            <a:r>
              <a:rPr sz="1600" b="1" spc="-50" dirty="0">
                <a:latin typeface="Segoe UI"/>
                <a:cs typeface="Segoe UI"/>
              </a:rPr>
              <a:t> </a:t>
            </a:r>
            <a:r>
              <a:rPr sz="1600" b="1" dirty="0">
                <a:latin typeface="Segoe UI"/>
                <a:cs typeface="Segoe UI"/>
              </a:rPr>
              <a:t>Диас</a:t>
            </a:r>
            <a:r>
              <a:rPr sz="1600" b="1" spc="-25" dirty="0">
                <a:latin typeface="Segoe UI"/>
                <a:cs typeface="Segoe UI"/>
              </a:rPr>
              <a:t> </a:t>
            </a:r>
            <a:r>
              <a:rPr sz="1600" b="1" spc="-10" dirty="0">
                <a:latin typeface="Segoe UI"/>
                <a:cs typeface="Segoe UI"/>
              </a:rPr>
              <a:t>Маратович</a:t>
            </a:r>
            <a:endParaRPr sz="160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latin typeface="Segoe UI"/>
                <a:cs typeface="Segoe UI"/>
              </a:rPr>
              <a:t>региональный</a:t>
            </a:r>
            <a:r>
              <a:rPr sz="1400" spc="-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директор</a:t>
            </a:r>
            <a:r>
              <a:rPr sz="1400" spc="-5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АО</a:t>
            </a:r>
            <a:r>
              <a:rPr sz="1400" spc="-4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«НК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«Kazakh</a:t>
            </a:r>
            <a:r>
              <a:rPr sz="1400" spc="-5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Invest»</a:t>
            </a:r>
            <a:endParaRPr sz="140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</a:pPr>
            <a:r>
              <a:rPr sz="1400" dirty="0">
                <a:latin typeface="Segoe UI"/>
                <a:cs typeface="Segoe UI"/>
              </a:rPr>
              <a:t>+8</a:t>
            </a:r>
            <a:r>
              <a:rPr sz="1400" spc="-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701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555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49</a:t>
            </a:r>
            <a:r>
              <a:rPr sz="1400" spc="-20" dirty="0">
                <a:latin typeface="Segoe UI"/>
                <a:cs typeface="Segoe UI"/>
              </a:rPr>
              <a:t> </a:t>
            </a:r>
            <a:r>
              <a:rPr sz="1400" spc="-25" dirty="0">
                <a:latin typeface="Segoe UI"/>
                <a:cs typeface="Segoe UI"/>
              </a:rPr>
              <a:t>91</a:t>
            </a:r>
            <a:endParaRPr sz="140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</a:pPr>
            <a:r>
              <a:rPr sz="1400" spc="-10" dirty="0">
                <a:latin typeface="Segoe UI"/>
                <a:cs typeface="Segoe UI"/>
                <a:hlinkClick r:id="rId8"/>
              </a:rPr>
              <a:t>d.babirov@invest.gov.kz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450579" y="2539746"/>
            <a:ext cx="334200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600" b="1" dirty="0" smtClean="0">
                <a:latin typeface="Segoe UI"/>
                <a:cs typeface="Segoe UI"/>
              </a:rPr>
              <a:t>Рамазанов Рустем </a:t>
            </a:r>
            <a:r>
              <a:rPr lang="ru-RU" sz="1600" b="1" dirty="0" err="1" smtClean="0">
                <a:latin typeface="Segoe UI"/>
                <a:cs typeface="Segoe UI"/>
              </a:rPr>
              <a:t>Еликбаевич</a:t>
            </a:r>
            <a:endParaRPr sz="1600" b="1" dirty="0">
              <a:latin typeface="Segoe UI"/>
              <a:cs typeface="Segoe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975600" y="2783459"/>
            <a:ext cx="381698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1400" dirty="0" smtClean="0">
                <a:latin typeface="Segoe UI"/>
                <a:cs typeface="Segoe UI"/>
              </a:rPr>
              <a:t>Заместитель </a:t>
            </a:r>
            <a:r>
              <a:rPr lang="ru-RU" sz="1400" dirty="0" err="1" smtClean="0">
                <a:latin typeface="Segoe UI"/>
                <a:cs typeface="Segoe UI"/>
              </a:rPr>
              <a:t>акима</a:t>
            </a:r>
            <a:endParaRPr sz="1400" dirty="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</a:pPr>
            <a:r>
              <a:rPr sz="1400" dirty="0" smtClean="0">
                <a:latin typeface="Segoe UI"/>
                <a:cs typeface="Segoe UI"/>
              </a:rPr>
              <a:t>Т</a:t>
            </a:r>
            <a:r>
              <a:rPr lang="ru-RU" sz="1400" dirty="0" err="1" smtClean="0">
                <a:latin typeface="Segoe UI"/>
                <a:cs typeface="Segoe UI"/>
              </a:rPr>
              <a:t>имирязевского</a:t>
            </a:r>
            <a:r>
              <a:rPr lang="ru-RU" sz="1400" dirty="0" smtClean="0">
                <a:latin typeface="Segoe UI"/>
                <a:cs typeface="Segoe UI"/>
              </a:rPr>
              <a:t> района</a:t>
            </a:r>
            <a:endParaRPr sz="1400" dirty="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</a:pPr>
            <a:r>
              <a:rPr sz="1400" spc="-10" dirty="0">
                <a:latin typeface="Segoe UI"/>
                <a:cs typeface="Segoe UI"/>
              </a:rPr>
              <a:t>+</a:t>
            </a:r>
            <a:r>
              <a:rPr sz="1400" spc="-10" dirty="0" smtClean="0">
                <a:latin typeface="Segoe UI"/>
                <a:cs typeface="Segoe UI"/>
              </a:rPr>
              <a:t>7-</a:t>
            </a:r>
            <a:r>
              <a:rPr sz="1400" dirty="0" smtClean="0">
                <a:latin typeface="Segoe UI"/>
                <a:cs typeface="Segoe UI"/>
              </a:rPr>
              <a:t>70</a:t>
            </a:r>
            <a:r>
              <a:rPr lang="ru-RU" sz="1400" dirty="0" smtClean="0">
                <a:latin typeface="Segoe UI"/>
                <a:cs typeface="Segoe UI"/>
              </a:rPr>
              <a:t>7</a:t>
            </a:r>
            <a:r>
              <a:rPr sz="1400" dirty="0" smtClean="0">
                <a:latin typeface="Segoe UI"/>
                <a:cs typeface="Segoe UI"/>
              </a:rPr>
              <a:t>-</a:t>
            </a:r>
            <a:r>
              <a:rPr lang="ru-RU" sz="1400" dirty="0" smtClean="0">
                <a:latin typeface="Segoe UI"/>
                <a:cs typeface="Segoe UI"/>
              </a:rPr>
              <a:t>695</a:t>
            </a:r>
            <a:r>
              <a:rPr sz="1400" dirty="0" smtClean="0">
                <a:latin typeface="Segoe UI"/>
                <a:cs typeface="Segoe UI"/>
              </a:rPr>
              <a:t>-</a:t>
            </a:r>
            <a:r>
              <a:rPr lang="ru-RU" sz="1400" dirty="0" smtClean="0">
                <a:latin typeface="Segoe UI"/>
                <a:cs typeface="Segoe UI"/>
              </a:rPr>
              <a:t>8586</a:t>
            </a:r>
            <a:endParaRPr sz="1400" dirty="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</a:pPr>
            <a:r>
              <a:rPr lang="en-US" sz="1400" dirty="0" smtClean="0">
                <a:latin typeface="Segoe UI"/>
                <a:cs typeface="Segoe UI"/>
              </a:rPr>
              <a:t>Timotdel-pred2022@yandex.kz</a:t>
            </a:r>
            <a:endParaRPr sz="1400" dirty="0">
              <a:latin typeface="Segoe UI"/>
              <a:cs typeface="Segoe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799451" y="3956050"/>
            <a:ext cx="429514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0"/>
              </a:spcBef>
            </a:pPr>
            <a:r>
              <a:rPr sz="1600" b="1" spc="-10" dirty="0">
                <a:latin typeface="Segoe UI"/>
                <a:cs typeface="Segoe UI"/>
              </a:rPr>
              <a:t>Кожахметов</a:t>
            </a:r>
            <a:r>
              <a:rPr sz="1600" b="1" spc="-40" dirty="0">
                <a:latin typeface="Segoe UI"/>
                <a:cs typeface="Segoe UI"/>
              </a:rPr>
              <a:t> </a:t>
            </a:r>
            <a:r>
              <a:rPr sz="1600" b="1" dirty="0">
                <a:latin typeface="Segoe UI"/>
                <a:cs typeface="Segoe UI"/>
              </a:rPr>
              <a:t>Жаслан</a:t>
            </a:r>
            <a:r>
              <a:rPr sz="1600" b="1" spc="-15" dirty="0">
                <a:latin typeface="Segoe UI"/>
                <a:cs typeface="Segoe UI"/>
              </a:rPr>
              <a:t> </a:t>
            </a:r>
            <a:r>
              <a:rPr sz="1600" b="1" spc="-10" dirty="0">
                <a:latin typeface="Segoe UI"/>
                <a:cs typeface="Segoe UI"/>
              </a:rPr>
              <a:t>Асетович</a:t>
            </a:r>
            <a:endParaRPr sz="160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</a:pPr>
            <a:r>
              <a:rPr sz="1400" dirty="0">
                <a:latin typeface="Segoe UI"/>
                <a:cs typeface="Segoe UI"/>
              </a:rPr>
              <a:t>директор</a:t>
            </a:r>
            <a:r>
              <a:rPr sz="1400" spc="-7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центра</a:t>
            </a:r>
            <a:endParaRPr sz="140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</a:pPr>
            <a:r>
              <a:rPr sz="1400" dirty="0">
                <a:latin typeface="Segoe UI"/>
                <a:cs typeface="Segoe UI"/>
              </a:rPr>
              <a:t>обслуживания</a:t>
            </a:r>
            <a:r>
              <a:rPr sz="1400" spc="-3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инвесторов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и</a:t>
            </a:r>
            <a:r>
              <a:rPr sz="1400" spc="-2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поддержки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инноваций</a:t>
            </a:r>
            <a:endParaRPr sz="1400">
              <a:latin typeface="Segoe UI"/>
              <a:cs typeface="Segoe UI"/>
            </a:endParaRPr>
          </a:p>
          <a:p>
            <a:pPr marL="5080" algn="ctr">
              <a:lnSpc>
                <a:spcPct val="100000"/>
              </a:lnSpc>
            </a:pPr>
            <a:r>
              <a:rPr sz="1400" spc="-10" dirty="0">
                <a:latin typeface="Segoe UI"/>
                <a:cs typeface="Segoe UI"/>
              </a:rPr>
              <a:t>+7-702-233-</a:t>
            </a:r>
            <a:r>
              <a:rPr sz="1400" spc="-20" dirty="0">
                <a:latin typeface="Segoe UI"/>
                <a:cs typeface="Segoe UI"/>
              </a:rPr>
              <a:t>3094</a:t>
            </a:r>
            <a:endParaRPr sz="1400">
              <a:latin typeface="Segoe UI"/>
              <a:cs typeface="Segoe UI"/>
            </a:endParaRPr>
          </a:p>
          <a:p>
            <a:pPr marL="2540" algn="ctr">
              <a:lnSpc>
                <a:spcPct val="100000"/>
              </a:lnSpc>
            </a:pPr>
            <a:r>
              <a:rPr sz="1400" spc="-10" dirty="0">
                <a:latin typeface="Segoe UI"/>
                <a:cs typeface="Segoe UI"/>
                <a:hlinkClick r:id="rId9"/>
              </a:rPr>
              <a:t>jas-sko@mail.ru</a:t>
            </a:r>
            <a:endParaRPr sz="1400">
              <a:latin typeface="Segoe UI"/>
              <a:cs typeface="Segoe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825875" y="1535048"/>
            <a:ext cx="440817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0"/>
              </a:spcBef>
            </a:pPr>
            <a:r>
              <a:rPr lang="ru-RU" sz="1600" b="1" dirty="0" err="1" smtClean="0">
                <a:latin typeface="Segoe UI"/>
                <a:cs typeface="Segoe UI"/>
              </a:rPr>
              <a:t>Дузелбаев</a:t>
            </a:r>
            <a:r>
              <a:rPr lang="ru-RU" sz="1600" b="1" dirty="0" smtClean="0">
                <a:latin typeface="Segoe UI"/>
                <a:cs typeface="Segoe UI"/>
              </a:rPr>
              <a:t> Канат </a:t>
            </a:r>
            <a:r>
              <a:rPr lang="ru-RU" sz="1600" b="1" dirty="0" err="1" smtClean="0">
                <a:latin typeface="Segoe UI"/>
                <a:cs typeface="Segoe UI"/>
              </a:rPr>
              <a:t>Малгаждарович</a:t>
            </a:r>
            <a:endParaRPr sz="1600" b="1" dirty="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</a:pPr>
            <a:r>
              <a:rPr sz="1400" dirty="0">
                <a:latin typeface="Segoe UI"/>
                <a:cs typeface="Segoe UI"/>
              </a:rPr>
              <a:t>заместитель</a:t>
            </a:r>
            <a:r>
              <a:rPr sz="1400" spc="-4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акима</a:t>
            </a:r>
            <a:r>
              <a:rPr sz="1400" spc="-45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Северо-Казахстанской</a:t>
            </a:r>
            <a:r>
              <a:rPr sz="1400" spc="-15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области</a:t>
            </a:r>
            <a:r>
              <a:rPr sz="1400" spc="-45" dirty="0">
                <a:latin typeface="Segoe UI"/>
                <a:cs typeface="Segoe UI"/>
              </a:rPr>
              <a:t> </a:t>
            </a:r>
            <a:r>
              <a:rPr sz="1400" spc="-25" dirty="0">
                <a:latin typeface="Segoe UI"/>
                <a:cs typeface="Segoe UI"/>
              </a:rPr>
              <a:t>по</a:t>
            </a:r>
            <a:endParaRPr sz="1400" dirty="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</a:pPr>
            <a:r>
              <a:rPr sz="1400" dirty="0">
                <a:latin typeface="Segoe UI"/>
                <a:cs typeface="Segoe UI"/>
              </a:rPr>
              <a:t>вопросам</a:t>
            </a:r>
            <a:r>
              <a:rPr sz="1400" spc="-50" dirty="0">
                <a:latin typeface="Segoe UI"/>
                <a:cs typeface="Segoe UI"/>
              </a:rPr>
              <a:t> </a:t>
            </a:r>
            <a:r>
              <a:rPr sz="1400" dirty="0">
                <a:latin typeface="Segoe UI"/>
                <a:cs typeface="Segoe UI"/>
              </a:rPr>
              <a:t>привлечения</a:t>
            </a:r>
            <a:r>
              <a:rPr sz="1400" spc="-8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инвестиций</a:t>
            </a:r>
            <a:endParaRPr sz="1400" dirty="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</a:pPr>
            <a:r>
              <a:rPr sz="1400" dirty="0">
                <a:latin typeface="Segoe UI"/>
                <a:cs typeface="Segoe UI"/>
              </a:rPr>
              <a:t>+7</a:t>
            </a:r>
            <a:r>
              <a:rPr sz="1400" spc="10" dirty="0">
                <a:latin typeface="Segoe UI"/>
                <a:cs typeface="Segoe UI"/>
              </a:rPr>
              <a:t> </a:t>
            </a:r>
            <a:r>
              <a:rPr sz="1400" spc="-10" dirty="0">
                <a:latin typeface="Segoe UI"/>
                <a:cs typeface="Segoe UI"/>
              </a:rPr>
              <a:t>-</a:t>
            </a:r>
            <a:r>
              <a:rPr sz="1400" dirty="0">
                <a:latin typeface="Segoe UI"/>
                <a:cs typeface="Segoe UI"/>
              </a:rPr>
              <a:t>7152</a:t>
            </a:r>
            <a:r>
              <a:rPr sz="1400" spc="-10" dirty="0">
                <a:latin typeface="Segoe UI"/>
                <a:cs typeface="Segoe UI"/>
              </a:rPr>
              <a:t> -</a:t>
            </a:r>
            <a:r>
              <a:rPr sz="1400" dirty="0">
                <a:latin typeface="Segoe UI"/>
                <a:cs typeface="Segoe UI"/>
              </a:rPr>
              <a:t>46-24-</a:t>
            </a:r>
            <a:r>
              <a:rPr sz="1400" spc="-25" dirty="0">
                <a:latin typeface="Segoe UI"/>
                <a:cs typeface="Segoe UI"/>
              </a:rPr>
              <a:t>52</a:t>
            </a:r>
            <a:endParaRPr sz="1400" dirty="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</a:pPr>
            <a:r>
              <a:rPr sz="1400" spc="-10" dirty="0">
                <a:latin typeface="Segoe UI"/>
                <a:cs typeface="Segoe UI"/>
                <a:hlinkClick r:id="rId7"/>
              </a:rPr>
              <a:t>invest@sqo.gov.kz</a:t>
            </a:r>
            <a:endParaRPr sz="1400" dirty="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4800" y="-152400"/>
            <a:ext cx="12344400" cy="68580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733800" y="5181600"/>
            <a:ext cx="7847584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0"/>
              </a:spcBef>
            </a:pPr>
            <a:r>
              <a:rPr lang="ru-RU" sz="2000" b="1" spc="-10" dirty="0" smtClean="0">
                <a:latin typeface="Segoe UI"/>
                <a:cs typeface="Segoe UI"/>
              </a:rPr>
              <a:t>Р</a:t>
            </a:r>
            <a:r>
              <a:rPr sz="2000" b="1" spc="-10" dirty="0" err="1" smtClean="0">
                <a:latin typeface="Segoe UI"/>
                <a:cs typeface="Segoe UI"/>
              </a:rPr>
              <a:t>асположение</a:t>
            </a:r>
            <a:r>
              <a:rPr lang="ru-RU" sz="2000" b="1" spc="-10" dirty="0" smtClean="0">
                <a:latin typeface="Segoe UI"/>
                <a:cs typeface="Segoe UI"/>
              </a:rPr>
              <a:t> района</a:t>
            </a:r>
            <a:endParaRPr sz="2000" dirty="0">
              <a:latin typeface="Segoe UI"/>
              <a:cs typeface="Segoe UI"/>
            </a:endParaRPr>
          </a:p>
          <a:p>
            <a:pPr marL="12700" marR="5080" algn="ctr">
              <a:lnSpc>
                <a:spcPct val="100000"/>
              </a:lnSpc>
              <a:spcBef>
                <a:spcPts val="20"/>
              </a:spcBef>
            </a:pPr>
            <a:r>
              <a:rPr lang="ru-RU" sz="1200" b="1" dirty="0" smtClean="0">
                <a:latin typeface="Segoe UI"/>
                <a:cs typeface="Segoe UI"/>
              </a:rPr>
              <a:t>граничит с </a:t>
            </a:r>
            <a:r>
              <a:rPr lang="ru-RU" sz="1200" b="1" dirty="0" err="1" smtClean="0">
                <a:latin typeface="Segoe UI"/>
                <a:cs typeface="Segoe UI"/>
              </a:rPr>
              <a:t>Костанайской</a:t>
            </a:r>
            <a:r>
              <a:rPr lang="ru-RU" sz="1200" b="1" dirty="0" smtClean="0">
                <a:latin typeface="Segoe UI"/>
                <a:cs typeface="Segoe UI"/>
              </a:rPr>
              <a:t> областью, на севере – с </a:t>
            </a:r>
            <a:r>
              <a:rPr lang="ru-RU" sz="1200" b="1" dirty="0" err="1" smtClean="0">
                <a:latin typeface="Segoe UI"/>
                <a:cs typeface="Segoe UI"/>
              </a:rPr>
              <a:t>Жамбылским</a:t>
            </a:r>
            <a:r>
              <a:rPr lang="ru-RU" sz="1200" b="1" dirty="0" smtClean="0">
                <a:latin typeface="Segoe UI"/>
                <a:cs typeface="Segoe UI"/>
              </a:rPr>
              <a:t> районом, на юге – с районом </a:t>
            </a:r>
            <a:r>
              <a:rPr lang="ru-RU" sz="1200" b="1" dirty="0" err="1" smtClean="0">
                <a:latin typeface="Segoe UI"/>
                <a:cs typeface="Segoe UI"/>
              </a:rPr>
              <a:t>Г.Мусрепова</a:t>
            </a:r>
            <a:r>
              <a:rPr lang="ru-RU" sz="1200" b="1" dirty="0" smtClean="0">
                <a:latin typeface="Segoe UI"/>
                <a:cs typeface="Segoe UI"/>
              </a:rPr>
              <a:t>, на востоке – с районом Шал-акына</a:t>
            </a:r>
            <a:endParaRPr sz="1200" b="1" dirty="0">
              <a:latin typeface="Segoe UI"/>
              <a:cs typeface="Segoe U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30872" y="1009756"/>
            <a:ext cx="13449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200" dirty="0"/>
          </a:p>
        </p:txBody>
      </p:sp>
      <p:sp>
        <p:nvSpPr>
          <p:cNvPr id="5" name="object 5"/>
          <p:cNvSpPr txBox="1"/>
          <p:nvPr/>
        </p:nvSpPr>
        <p:spPr>
          <a:xfrm>
            <a:off x="617219" y="1697816"/>
            <a:ext cx="1744981" cy="653384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sz="1200" b="1" spc="-10" dirty="0" err="1" smtClean="0">
                <a:latin typeface="Segoe UI"/>
                <a:cs typeface="Segoe UI"/>
              </a:rPr>
              <a:t>территория</a:t>
            </a:r>
            <a:r>
              <a:rPr sz="1200" b="1" spc="-20" dirty="0" smtClean="0">
                <a:latin typeface="Segoe UI"/>
                <a:cs typeface="Segoe UI"/>
              </a:rPr>
              <a:t> </a:t>
            </a:r>
            <a:r>
              <a:rPr lang="ru-RU" sz="1200" b="1" spc="-20" dirty="0" smtClean="0">
                <a:latin typeface="Segoe UI"/>
                <a:cs typeface="Segoe UI"/>
              </a:rPr>
              <a:t>района</a:t>
            </a:r>
            <a:endParaRPr sz="1200" dirty="0" smtClean="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1420"/>
              </a:spcBef>
            </a:pPr>
            <a:r>
              <a:rPr lang="ru-RU" sz="1200" dirty="0" smtClean="0">
                <a:latin typeface="Segoe UI"/>
                <a:cs typeface="Segoe UI"/>
              </a:rPr>
              <a:t>  </a:t>
            </a:r>
            <a:r>
              <a:rPr lang="ru-RU" sz="1200" b="1" dirty="0" smtClean="0">
                <a:latin typeface="Segoe UI"/>
                <a:cs typeface="Segoe UI"/>
              </a:rPr>
              <a:t>4,51 </a:t>
            </a:r>
            <a:r>
              <a:rPr lang="ru-RU" sz="1200" b="1" dirty="0" err="1" smtClean="0">
                <a:latin typeface="Segoe UI"/>
                <a:cs typeface="Segoe UI"/>
              </a:rPr>
              <a:t>тыс.кв.км</a:t>
            </a:r>
            <a:endParaRPr sz="1200" b="1" dirty="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7219" y="2540825"/>
            <a:ext cx="2278381" cy="2319866"/>
          </a:xfrm>
          <a:prstGeom prst="rect">
            <a:avLst/>
          </a:prstGeom>
        </p:spPr>
        <p:txBody>
          <a:bodyPr vert="horz" wrap="square" lIns="0" tIns="1028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200" b="1" dirty="0" err="1">
                <a:latin typeface="Segoe UI"/>
                <a:cs typeface="Segoe UI"/>
              </a:rPr>
              <a:t>численность</a:t>
            </a:r>
            <a:r>
              <a:rPr sz="1200" b="1" spc="-55" dirty="0">
                <a:latin typeface="Segoe UI"/>
                <a:cs typeface="Segoe UI"/>
              </a:rPr>
              <a:t> </a:t>
            </a:r>
            <a:r>
              <a:rPr sz="1200" b="1" spc="-10" dirty="0" err="1" smtClean="0">
                <a:latin typeface="Segoe UI"/>
                <a:cs typeface="Segoe UI"/>
              </a:rPr>
              <a:t>населения</a:t>
            </a:r>
            <a:endParaRPr lang="ru-RU" sz="1200" b="1" spc="-10" dirty="0" smtClean="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lang="ru-RU" sz="1200" b="1" spc="-10" dirty="0" smtClean="0">
                <a:latin typeface="Segoe UI"/>
                <a:cs typeface="Segoe UI"/>
              </a:rPr>
              <a:t>9413 человек</a:t>
            </a:r>
            <a:endParaRPr sz="1200" dirty="0">
              <a:latin typeface="Segoe UI"/>
              <a:cs typeface="Segoe UI"/>
            </a:endParaRPr>
          </a:p>
          <a:p>
            <a:pPr marL="12700">
              <a:lnSpc>
                <a:spcPts val="3690"/>
              </a:lnSpc>
              <a:spcBef>
                <a:spcPts val="1420"/>
              </a:spcBef>
            </a:pPr>
            <a:r>
              <a:rPr lang="ru-RU" sz="1200" b="1" dirty="0" smtClean="0">
                <a:solidFill>
                  <a:srgbClr val="008B5B"/>
                </a:solidFill>
                <a:latin typeface="Segoe UI"/>
                <a:cs typeface="Segoe UI"/>
              </a:rPr>
              <a:t>5411</a:t>
            </a:r>
            <a:r>
              <a:rPr sz="1200" b="1" spc="85" dirty="0" smtClean="0">
                <a:solidFill>
                  <a:srgbClr val="008B5B"/>
                </a:solidFill>
                <a:latin typeface="Segoe UI"/>
                <a:cs typeface="Segoe UI"/>
              </a:rPr>
              <a:t> </a:t>
            </a:r>
            <a:r>
              <a:rPr sz="1200" spc="-15" dirty="0" smtClean="0">
                <a:latin typeface="Segoe UI"/>
                <a:cs typeface="Segoe UI"/>
              </a:rPr>
              <a:t> </a:t>
            </a:r>
            <a:r>
              <a:rPr sz="1200" spc="-10" dirty="0">
                <a:latin typeface="Segoe UI"/>
                <a:cs typeface="Segoe UI"/>
              </a:rPr>
              <a:t>человек</a:t>
            </a:r>
            <a:endParaRPr sz="1200" dirty="0">
              <a:latin typeface="Segoe UI"/>
              <a:cs typeface="Segoe UI"/>
            </a:endParaRPr>
          </a:p>
          <a:p>
            <a:pPr marL="12700">
              <a:lnSpc>
                <a:spcPts val="1770"/>
              </a:lnSpc>
            </a:pPr>
            <a:r>
              <a:rPr sz="1200" b="1" spc="-10" dirty="0">
                <a:latin typeface="Segoe UI"/>
                <a:cs typeface="Segoe UI"/>
              </a:rPr>
              <a:t>трудоспособное</a:t>
            </a:r>
            <a:r>
              <a:rPr sz="1200" b="1" spc="-5" dirty="0">
                <a:latin typeface="Segoe UI"/>
                <a:cs typeface="Segoe UI"/>
              </a:rPr>
              <a:t> </a:t>
            </a:r>
            <a:r>
              <a:rPr sz="1200" b="1" spc="-10" dirty="0">
                <a:latin typeface="Segoe UI"/>
                <a:cs typeface="Segoe UI"/>
              </a:rPr>
              <a:t>население</a:t>
            </a:r>
            <a:endParaRPr sz="1200" dirty="0">
              <a:latin typeface="Segoe UI"/>
              <a:cs typeface="Segoe UI"/>
            </a:endParaRPr>
          </a:p>
          <a:p>
            <a:pPr marL="26670">
              <a:lnSpc>
                <a:spcPts val="3779"/>
              </a:lnSpc>
              <a:spcBef>
                <a:spcPts val="1040"/>
              </a:spcBef>
            </a:pPr>
            <a:r>
              <a:rPr lang="ru-RU" sz="1200" b="1" spc="-20" dirty="0" smtClean="0">
                <a:solidFill>
                  <a:srgbClr val="008B5B"/>
                </a:solidFill>
                <a:latin typeface="Segoe UI"/>
                <a:cs typeface="Segoe UI"/>
              </a:rPr>
              <a:t>254,908 тенге</a:t>
            </a:r>
            <a:endParaRPr sz="1200" dirty="0">
              <a:latin typeface="Segoe UI"/>
              <a:cs typeface="Segoe UI"/>
            </a:endParaRPr>
          </a:p>
          <a:p>
            <a:pPr marL="12700">
              <a:lnSpc>
                <a:spcPts val="1860"/>
              </a:lnSpc>
            </a:pPr>
            <a:r>
              <a:rPr sz="1200" b="1" dirty="0">
                <a:latin typeface="Segoe UI"/>
                <a:cs typeface="Segoe UI"/>
              </a:rPr>
              <a:t>средняя</a:t>
            </a:r>
            <a:r>
              <a:rPr sz="1200" b="1" spc="-40" dirty="0">
                <a:latin typeface="Segoe UI"/>
                <a:cs typeface="Segoe UI"/>
              </a:rPr>
              <a:t> </a:t>
            </a:r>
            <a:r>
              <a:rPr sz="1200" b="1" spc="-10" dirty="0">
                <a:latin typeface="Segoe UI"/>
                <a:cs typeface="Segoe UI"/>
              </a:rPr>
              <a:t>заработная</a:t>
            </a:r>
            <a:r>
              <a:rPr sz="1200" b="1" spc="-40" dirty="0">
                <a:latin typeface="Segoe UI"/>
                <a:cs typeface="Segoe UI"/>
              </a:rPr>
              <a:t> </a:t>
            </a:r>
            <a:r>
              <a:rPr sz="1200" b="1" spc="-20" dirty="0">
                <a:latin typeface="Segoe UI"/>
                <a:cs typeface="Segoe UI"/>
              </a:rPr>
              <a:t>плата</a:t>
            </a:r>
            <a:endParaRPr sz="1200" dirty="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17219" y="4737036"/>
            <a:ext cx="2362835" cy="1312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779"/>
              </a:lnSpc>
              <a:spcBef>
                <a:spcPts val="100"/>
              </a:spcBef>
              <a:tabLst>
                <a:tab pos="1252855" algn="l"/>
              </a:tabLst>
            </a:pPr>
            <a:r>
              <a:rPr lang="ru-RU" sz="1200" b="1" spc="-25" dirty="0" smtClean="0">
                <a:solidFill>
                  <a:srgbClr val="008B5B"/>
                </a:solidFill>
                <a:latin typeface="Segoe UI"/>
                <a:cs typeface="Segoe UI"/>
              </a:rPr>
              <a:t>16 </a:t>
            </a:r>
            <a:r>
              <a:rPr lang="ru-RU" sz="1200" b="1" spc="-25" dirty="0" smtClean="0">
                <a:solidFill>
                  <a:schemeClr val="tx1"/>
                </a:solidFill>
                <a:latin typeface="Segoe UI"/>
                <a:cs typeface="Segoe UI"/>
              </a:rPr>
              <a:t>сельских округов; </a:t>
            </a:r>
          </a:p>
          <a:p>
            <a:pPr marL="12700">
              <a:lnSpc>
                <a:spcPts val="3779"/>
              </a:lnSpc>
              <a:spcBef>
                <a:spcPts val="100"/>
              </a:spcBef>
              <a:tabLst>
                <a:tab pos="1252855" algn="l"/>
              </a:tabLst>
            </a:pPr>
            <a:r>
              <a:rPr lang="ru-RU" sz="1200" b="1" spc="-25" dirty="0" smtClean="0">
                <a:solidFill>
                  <a:srgbClr val="008B5B"/>
                </a:solidFill>
                <a:latin typeface="Segoe UI"/>
                <a:cs typeface="Segoe UI"/>
              </a:rPr>
              <a:t>24 </a:t>
            </a:r>
            <a:r>
              <a:rPr lang="ru-RU" sz="1200" b="1" spc="-25" dirty="0" smtClean="0">
                <a:solidFill>
                  <a:schemeClr val="tx1"/>
                </a:solidFill>
                <a:latin typeface="Segoe UI"/>
                <a:cs typeface="Segoe UI"/>
              </a:rPr>
              <a:t>населенных пунктов</a:t>
            </a:r>
            <a:r>
              <a:rPr sz="1200" b="1" dirty="0" smtClean="0">
                <a:solidFill>
                  <a:srgbClr val="008B5B"/>
                </a:solidFill>
                <a:latin typeface="Segoe UI"/>
                <a:cs typeface="Segoe UI"/>
              </a:rPr>
              <a:t>	</a:t>
            </a:r>
            <a:endParaRPr lang="ru-RU" sz="1200" b="1" dirty="0" smtClean="0">
              <a:solidFill>
                <a:srgbClr val="008B5B"/>
              </a:solidFill>
              <a:latin typeface="Segoe UI"/>
              <a:cs typeface="Segoe UI"/>
            </a:endParaRPr>
          </a:p>
          <a:p>
            <a:pPr marL="12700" marR="5080">
              <a:lnSpc>
                <a:spcPct val="84800"/>
              </a:lnSpc>
              <a:spcBef>
                <a:spcPts val="844"/>
              </a:spcBef>
            </a:pPr>
            <a:endParaRPr sz="1600" dirty="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30872" y="427672"/>
            <a:ext cx="4924425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200" b="1" spc="-10" dirty="0" smtClean="0">
                <a:solidFill>
                  <a:srgbClr val="843B0C"/>
                </a:solidFill>
                <a:latin typeface="Segoe UI"/>
                <a:cs typeface="Segoe UI"/>
              </a:rPr>
              <a:t>ТИМИРЯЗЕВСКИЙ РАЙОН</a:t>
            </a:r>
            <a:endParaRPr sz="2200" dirty="0">
              <a:latin typeface="Segoe UI"/>
              <a:cs typeface="Segoe UI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7780" y="1382308"/>
            <a:ext cx="3042286" cy="12844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199" y="685801"/>
            <a:ext cx="3962401" cy="454610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048000" y="2957661"/>
            <a:ext cx="36576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ЖЕЛЕЗНОДОРОЖНОЕ СООБЩЕНИЕ</a:t>
            </a:r>
            <a:r>
              <a:rPr lang="ru-RU" sz="1400" b="1" dirty="0" smtClean="0"/>
              <a:t> </a:t>
            </a:r>
            <a:r>
              <a:rPr lang="ru-RU" sz="1200" dirty="0" err="1" smtClean="0"/>
              <a:t>Пресногорьковская</a:t>
            </a:r>
            <a:r>
              <a:rPr lang="ru-RU" sz="1200" dirty="0" smtClean="0"/>
              <a:t> – </a:t>
            </a:r>
            <a:r>
              <a:rPr lang="ru-RU" sz="1200" dirty="0" err="1" smtClean="0"/>
              <a:t>Сулы</a:t>
            </a:r>
            <a:r>
              <a:rPr lang="ru-RU" sz="1200" dirty="0" smtClean="0"/>
              <a:t> – Павлодар</a:t>
            </a:r>
          </a:p>
          <a:p>
            <a:r>
              <a:rPr lang="ru-RU" sz="1200" dirty="0" smtClean="0"/>
              <a:t>(</a:t>
            </a:r>
            <a:r>
              <a:rPr lang="ru-RU" sz="1200" dirty="0" err="1" smtClean="0"/>
              <a:t>Сулы</a:t>
            </a:r>
            <a:r>
              <a:rPr lang="ru-RU" sz="1200" dirty="0" smtClean="0"/>
              <a:t>-Кокшетау- курорт-Боровое –Астана- Павлодар)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477000" y="304482"/>
            <a:ext cx="5127370" cy="14106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2540"/>
              </a:lnSpc>
              <a:spcBef>
                <a:spcPts val="100"/>
              </a:spcBef>
              <a:tabLst>
                <a:tab pos="5067935" algn="l"/>
              </a:tabLst>
            </a:pPr>
            <a:r>
              <a:rPr lang="ru-RU" sz="1400" b="1" spc="-10" dirty="0" smtClean="0">
                <a:solidFill>
                  <a:srgbClr val="843B0C"/>
                </a:solidFill>
                <a:latin typeface="Segoe UI"/>
                <a:cs typeface="Segoe UI"/>
              </a:rPr>
              <a:t>ТИМИРЯЗЕВСКИЙ РАЙОН </a:t>
            </a:r>
            <a:r>
              <a:rPr sz="1400" b="1" spc="-50" dirty="0" smtClean="0">
                <a:solidFill>
                  <a:srgbClr val="843B0C"/>
                </a:solidFill>
                <a:latin typeface="Calibri"/>
                <a:cs typeface="Calibri"/>
              </a:rPr>
              <a:t>—</a:t>
            </a:r>
            <a:endParaRPr lang="ru-RU" sz="1400" b="1" spc="-50" dirty="0" smtClean="0">
              <a:solidFill>
                <a:srgbClr val="843B0C"/>
              </a:solidFill>
              <a:latin typeface="Calibri"/>
              <a:cs typeface="Calibri"/>
            </a:endParaRPr>
          </a:p>
          <a:p>
            <a:pPr marL="12700" algn="ctr">
              <a:lnSpc>
                <a:spcPts val="2540"/>
              </a:lnSpc>
              <a:spcBef>
                <a:spcPts val="100"/>
              </a:spcBef>
              <a:tabLst>
                <a:tab pos="5067935" algn="l"/>
              </a:tabLst>
            </a:pPr>
            <a:r>
              <a:rPr lang="ru-RU" sz="1400" b="1" spc="-50" dirty="0" smtClean="0">
                <a:solidFill>
                  <a:srgbClr val="843B0C"/>
                </a:solidFill>
                <a:latin typeface="Calibri"/>
                <a:cs typeface="Calibri"/>
              </a:rPr>
              <a:t> </a:t>
            </a:r>
            <a:r>
              <a:rPr lang="ru-RU" sz="1400" b="1" spc="-50" dirty="0" smtClean="0">
                <a:solidFill>
                  <a:srgbClr val="843B0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ОТЛИЧНАЯ </a:t>
            </a:r>
            <a:r>
              <a:rPr lang="ru-RU" sz="1400" b="1" dirty="0" smtClean="0">
                <a:solidFill>
                  <a:srgbClr val="843B0C"/>
                </a:solidFill>
                <a:latin typeface="Segoe UI"/>
                <a:cs typeface="Segoe UI"/>
              </a:rPr>
              <a:t>ИНВЕСТИЦИОННАЯ ПЛОЩАДКА</a:t>
            </a:r>
            <a:endParaRPr sz="1400" dirty="0" smtClean="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1105"/>
              </a:spcBef>
            </a:pPr>
            <a:endParaRPr sz="2200" dirty="0">
              <a:latin typeface="Segoe UI"/>
              <a:cs typeface="Segoe UI"/>
            </a:endParaRPr>
          </a:p>
          <a:p>
            <a:pPr marL="271145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latin typeface="Segoe UI"/>
                <a:cs typeface="Segoe UI"/>
              </a:rPr>
              <a:t>Земли</a:t>
            </a:r>
            <a:r>
              <a:rPr sz="1800" b="1" spc="-45" dirty="0">
                <a:latin typeface="Segoe UI"/>
                <a:cs typeface="Segoe UI"/>
              </a:rPr>
              <a:t> </a:t>
            </a:r>
            <a:r>
              <a:rPr sz="1800" b="1" dirty="0">
                <a:latin typeface="Segoe UI"/>
                <a:cs typeface="Segoe UI"/>
              </a:rPr>
              <a:t>с/х</a:t>
            </a:r>
            <a:r>
              <a:rPr sz="1800" b="1" spc="-10" dirty="0">
                <a:latin typeface="Segoe UI"/>
                <a:cs typeface="Segoe UI"/>
              </a:rPr>
              <a:t> назначения</a:t>
            </a:r>
            <a:endParaRPr sz="1800" dirty="0">
              <a:latin typeface="Segoe UI"/>
              <a:cs typeface="Segoe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627494" y="2977515"/>
            <a:ext cx="21748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Segoe UI"/>
                <a:cs typeface="Segoe UI"/>
              </a:rPr>
              <a:t>Посевная</a:t>
            </a:r>
            <a:r>
              <a:rPr sz="1800" b="1" spc="-40" dirty="0">
                <a:latin typeface="Segoe UI"/>
                <a:cs typeface="Segoe UI"/>
              </a:rPr>
              <a:t> </a:t>
            </a:r>
            <a:r>
              <a:rPr sz="1800" b="1" spc="-10" dirty="0">
                <a:latin typeface="Segoe UI"/>
                <a:cs typeface="Segoe UI"/>
              </a:rPr>
              <a:t>площадь</a:t>
            </a:r>
            <a:endParaRPr sz="180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627494" y="3258820"/>
            <a:ext cx="13589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600" b="1" dirty="0" smtClean="0">
                <a:solidFill>
                  <a:srgbClr val="008B5B"/>
                </a:solidFill>
                <a:latin typeface="Segoe UI"/>
                <a:cs typeface="Segoe UI"/>
              </a:rPr>
              <a:t>302,9</a:t>
            </a:r>
            <a:r>
              <a:rPr sz="3200" b="1" spc="-35" dirty="0" smtClean="0">
                <a:solidFill>
                  <a:srgbClr val="008B5B"/>
                </a:solidFill>
                <a:latin typeface="Segoe UI"/>
                <a:cs typeface="Segoe UI"/>
              </a:rPr>
              <a:t> </a:t>
            </a:r>
            <a:r>
              <a:rPr lang="ru-RU" sz="1600" dirty="0" err="1" smtClean="0">
                <a:latin typeface="Segoe UI"/>
                <a:cs typeface="Segoe UI"/>
              </a:rPr>
              <a:t>тыс</a:t>
            </a:r>
            <a:r>
              <a:rPr sz="1600" dirty="0" smtClean="0">
                <a:latin typeface="Segoe UI"/>
                <a:cs typeface="Segoe UI"/>
              </a:rPr>
              <a:t>. </a:t>
            </a:r>
            <a:r>
              <a:rPr sz="1600" spc="-25" dirty="0">
                <a:latin typeface="Segoe UI"/>
                <a:cs typeface="Segoe UI"/>
              </a:rPr>
              <a:t>га</a:t>
            </a:r>
            <a:endParaRPr sz="1600" dirty="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320972" y="1737385"/>
            <a:ext cx="183324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600" b="1" dirty="0" smtClean="0">
                <a:solidFill>
                  <a:srgbClr val="008B5B"/>
                </a:solidFill>
                <a:latin typeface="Segoe UI"/>
                <a:cs typeface="Segoe UI"/>
              </a:rPr>
              <a:t>453,5 </a:t>
            </a:r>
            <a:r>
              <a:rPr lang="ru-RU" sz="1600" b="1" dirty="0" err="1" smtClean="0">
                <a:solidFill>
                  <a:schemeClr val="tx1"/>
                </a:solidFill>
                <a:latin typeface="Segoe UI"/>
                <a:cs typeface="Segoe UI"/>
              </a:rPr>
              <a:t>тыс.га</a:t>
            </a:r>
            <a:endParaRPr sz="1600" dirty="0">
              <a:latin typeface="Segoe UI"/>
              <a:cs typeface="Segoe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192768" y="3497615"/>
            <a:ext cx="1256032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600" b="1" dirty="0" smtClean="0">
                <a:solidFill>
                  <a:srgbClr val="00B050"/>
                </a:solidFill>
                <a:latin typeface="Segoe UI"/>
                <a:cs typeface="Segoe UI"/>
              </a:rPr>
              <a:t>222,2 </a:t>
            </a:r>
            <a:r>
              <a:rPr lang="ru-RU" sz="1600" b="1" dirty="0" err="1" smtClean="0">
                <a:solidFill>
                  <a:schemeClr val="tx1"/>
                </a:solidFill>
                <a:latin typeface="Segoe UI"/>
                <a:cs typeface="Segoe UI"/>
              </a:rPr>
              <a:t>тыс.га</a:t>
            </a:r>
            <a:endParaRPr sz="1600" dirty="0">
              <a:solidFill>
                <a:schemeClr val="tx1"/>
              </a:solidFill>
              <a:latin typeface="Segoe UI"/>
              <a:cs typeface="Segoe U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400800" y="3691508"/>
            <a:ext cx="22860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812925" algn="l"/>
              </a:tabLst>
            </a:pPr>
            <a:r>
              <a:rPr sz="1600" dirty="0">
                <a:latin typeface="Segoe UI"/>
                <a:cs typeface="Segoe UI"/>
              </a:rPr>
              <a:t>площадь</a:t>
            </a:r>
            <a:r>
              <a:rPr sz="1600" spc="-55" dirty="0">
                <a:latin typeface="Segoe UI"/>
                <a:cs typeface="Segoe UI"/>
              </a:rPr>
              <a:t> </a:t>
            </a:r>
            <a:r>
              <a:rPr sz="1600" spc="-10" dirty="0">
                <a:latin typeface="Segoe UI"/>
                <a:cs typeface="Segoe UI"/>
              </a:rPr>
              <a:t>пашни</a:t>
            </a:r>
            <a:r>
              <a:rPr sz="1600" dirty="0">
                <a:latin typeface="Segoe UI"/>
                <a:cs typeface="Segoe UI"/>
              </a:rPr>
              <a:t>	</a:t>
            </a:r>
            <a:r>
              <a:rPr lang="ru-RU" sz="1600" dirty="0" smtClean="0">
                <a:latin typeface="Segoe UI"/>
                <a:cs typeface="Segoe UI"/>
              </a:rPr>
              <a:t>   </a:t>
            </a:r>
            <a:endParaRPr sz="1600" b="1" dirty="0">
              <a:latin typeface="Segoe UI"/>
              <a:cs typeface="Segoe U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428355" y="3874389"/>
            <a:ext cx="93662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latin typeface="Segoe UI"/>
                <a:cs typeface="Segoe UI"/>
              </a:rPr>
              <a:t>зерновые</a:t>
            </a:r>
            <a:endParaRPr sz="1600" dirty="0">
              <a:latin typeface="Segoe UI"/>
              <a:cs typeface="Segoe U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596118" y="3460116"/>
            <a:ext cx="1148081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600" b="1" spc="-10" dirty="0" smtClean="0">
                <a:solidFill>
                  <a:srgbClr val="00B050"/>
                </a:solidFill>
                <a:latin typeface="Segoe UI"/>
                <a:cs typeface="Segoe UI"/>
              </a:rPr>
              <a:t>36,3 </a:t>
            </a:r>
            <a:r>
              <a:rPr lang="ru-RU" sz="1600" b="1" spc="-10" dirty="0" err="1" smtClean="0">
                <a:solidFill>
                  <a:schemeClr val="tx1"/>
                </a:solidFill>
                <a:latin typeface="Segoe UI"/>
                <a:cs typeface="Segoe UI"/>
              </a:rPr>
              <a:t>тыс.га</a:t>
            </a:r>
            <a:endParaRPr sz="1600" dirty="0">
              <a:solidFill>
                <a:schemeClr val="tx1"/>
              </a:solidFill>
              <a:latin typeface="Segoe UI"/>
              <a:cs typeface="Segoe U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596119" y="3691508"/>
            <a:ext cx="66992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5" dirty="0" smtClean="0">
                <a:latin typeface="Segoe UI"/>
                <a:cs typeface="Segoe UI"/>
              </a:rPr>
              <a:t> </a:t>
            </a:r>
            <a:endParaRPr sz="1600" b="1" dirty="0">
              <a:latin typeface="Segoe UI"/>
              <a:cs typeface="Segoe U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596119" y="3874389"/>
            <a:ext cx="107124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latin typeface="Segoe UI"/>
                <a:cs typeface="Segoe UI"/>
              </a:rPr>
              <a:t>масличные</a:t>
            </a:r>
            <a:endParaRPr sz="1600" dirty="0">
              <a:latin typeface="Segoe UI"/>
              <a:cs typeface="Segoe U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822304" y="3352799"/>
            <a:ext cx="121729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600" b="1" dirty="0" smtClean="0">
                <a:solidFill>
                  <a:srgbClr val="00B050"/>
                </a:solidFill>
                <a:latin typeface="Segoe UI"/>
                <a:cs typeface="Segoe UI"/>
              </a:rPr>
              <a:t>11,6</a:t>
            </a:r>
            <a:r>
              <a:rPr sz="2400" b="1" spc="-30" dirty="0" smtClean="0">
                <a:solidFill>
                  <a:srgbClr val="00B050"/>
                </a:solidFill>
                <a:latin typeface="Segoe UI"/>
                <a:cs typeface="Segoe UI"/>
              </a:rPr>
              <a:t> </a:t>
            </a:r>
            <a:r>
              <a:rPr sz="1600" b="1" spc="-20" dirty="0" err="1" smtClean="0">
                <a:solidFill>
                  <a:schemeClr val="tx1"/>
                </a:solidFill>
                <a:latin typeface="Segoe UI"/>
                <a:cs typeface="Segoe UI"/>
              </a:rPr>
              <a:t>тыс</a:t>
            </a:r>
            <a:r>
              <a:rPr sz="1600" b="1" spc="-20" dirty="0" smtClean="0">
                <a:solidFill>
                  <a:schemeClr val="tx1"/>
                </a:solidFill>
                <a:latin typeface="Segoe UI"/>
                <a:cs typeface="Segoe UI"/>
              </a:rPr>
              <a:t>.</a:t>
            </a:r>
            <a:r>
              <a:rPr lang="ru-RU" sz="1600" b="1" spc="-20" dirty="0" smtClean="0">
                <a:solidFill>
                  <a:schemeClr val="tx1"/>
                </a:solidFill>
                <a:latin typeface="Segoe UI"/>
                <a:cs typeface="Segoe UI"/>
              </a:rPr>
              <a:t>га</a:t>
            </a:r>
            <a:endParaRPr sz="1600" b="1" dirty="0">
              <a:solidFill>
                <a:schemeClr val="tx1"/>
              </a:solidFill>
              <a:latin typeface="Segoe UI"/>
              <a:cs typeface="Segoe U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0822305" y="3874389"/>
            <a:ext cx="98044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latin typeface="Segoe UI"/>
                <a:cs typeface="Segoe UI"/>
              </a:rPr>
              <a:t>кормовые</a:t>
            </a:r>
            <a:endParaRPr sz="1600" dirty="0">
              <a:latin typeface="Segoe UI"/>
              <a:cs typeface="Segoe UI"/>
            </a:endParaRPr>
          </a:p>
        </p:txBody>
      </p:sp>
      <p:pic>
        <p:nvPicPr>
          <p:cNvPr id="28" name="object 2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00" y="304482"/>
            <a:ext cx="6316661" cy="624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7880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45268" y="1315153"/>
            <a:ext cx="4801272" cy="534390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70164" y="164317"/>
            <a:ext cx="11887200" cy="1732526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algn="ctr">
              <a:spcBef>
                <a:spcPts val="2355"/>
              </a:spcBef>
            </a:pPr>
            <a:r>
              <a:rPr lang="kk-KZ" sz="1400" dirty="0" smtClean="0"/>
              <a:t>Тимирязевский </a:t>
            </a:r>
            <a:r>
              <a:rPr lang="kk-KZ" sz="1400" dirty="0"/>
              <a:t>район обладает большими возможностями для роста в области сельского хозяйства, промышленности и торговли. </a:t>
            </a:r>
            <a:r>
              <a:rPr lang="kk-KZ" sz="1400" dirty="0" smtClean="0"/>
              <a:t>В районе действует 6 элеваторов, 3 мельничных комплексов.                                                                                                                                             </a:t>
            </a:r>
            <a:r>
              <a:rPr lang="ru-RU" sz="1400" b="1" dirty="0"/>
              <a:t>ВЫВОД: </a:t>
            </a:r>
            <a:r>
              <a:rPr lang="ru-RU" sz="1400" dirty="0"/>
              <a:t>Для достижения положительной динамики развития промышленности в районе необходимо рассмотреть возможность строительства предприятий с переработкой сельхозпродукции (зерновые, масленичные), заводы по производству растительных пищевых масел, а также комплексы по </a:t>
            </a:r>
            <a:r>
              <a:rPr lang="ru-RU" sz="1400" dirty="0" smtClean="0"/>
              <a:t>производству и переработке  </a:t>
            </a:r>
            <a:r>
              <a:rPr lang="ru-RU" sz="1400" dirty="0"/>
              <a:t>молочной </a:t>
            </a:r>
            <a:r>
              <a:rPr lang="ru-RU" sz="1400" dirty="0" smtClean="0"/>
              <a:t>продукции. </a:t>
            </a:r>
            <a:endParaRPr lang="ru-RU" sz="1600" dirty="0"/>
          </a:p>
          <a:p>
            <a:pPr>
              <a:lnSpc>
                <a:spcPct val="100000"/>
              </a:lnSpc>
              <a:spcBef>
                <a:spcPts val="2355"/>
              </a:spcBef>
            </a:pPr>
            <a:endParaRPr sz="2000" dirty="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30872" y="2514219"/>
            <a:ext cx="113474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600" dirty="0">
              <a:latin typeface="Segoe UI"/>
              <a:cs typeface="Segoe UI"/>
            </a:endParaRPr>
          </a:p>
        </p:txBody>
      </p:sp>
      <p:pic>
        <p:nvPicPr>
          <p:cNvPr id="2050" name="Рисунок 1" descr="C:\Users\client\Desktop\паспорта промышленных предприятии\34-6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836" y="1447800"/>
            <a:ext cx="4475019" cy="2364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IMG-20250306-WA005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891" y="4033103"/>
            <a:ext cx="4511964" cy="260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539201" y="2264229"/>
            <a:ext cx="747605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1570" y="1447800"/>
            <a:ext cx="4043096" cy="237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7734" y="4033103"/>
            <a:ext cx="4113866" cy="2602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602" y="381000"/>
            <a:ext cx="10824210" cy="677108"/>
          </a:xfrm>
        </p:spPr>
        <p:txBody>
          <a:bodyPr/>
          <a:lstStyle/>
          <a:p>
            <a:pPr algn="ctr"/>
            <a:r>
              <a:rPr lang="ru-RU" sz="1600" dirty="0" smtClean="0"/>
              <a:t>Мельничные комплексы </a:t>
            </a:r>
            <a:br>
              <a:rPr lang="ru-RU" sz="1600" dirty="0" smtClean="0"/>
            </a:br>
            <a:r>
              <a:rPr lang="ru-RU" sz="1600" dirty="0" smtClean="0"/>
              <a:t>ТОО «КЭСС» производственная мощность переработки 1200 тонн в сутки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Picture 11" descr="C:\Users\client\Desktop\СВЕТИК\ФОТО\открытие КЭСС\ТОО КЭСС\открытие КЭСС\01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12982"/>
            <a:ext cx="5410200" cy="561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066800"/>
            <a:ext cx="55626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8564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ТОО Есей Агро (4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56388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7880" y="1371600"/>
            <a:ext cx="5638800" cy="47104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00" y="448270"/>
            <a:ext cx="1104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ТОО «</a:t>
            </a:r>
            <a:r>
              <a:rPr lang="ru-RU" b="1" dirty="0" err="1" smtClean="0"/>
              <a:t>Есей</a:t>
            </a:r>
            <a:r>
              <a:rPr lang="ru-RU" b="1" dirty="0" smtClean="0"/>
              <a:t>-Агро» - одно из успешно развивающихся предприятий района</a:t>
            </a:r>
          </a:p>
          <a:p>
            <a:pPr algn="ctr"/>
            <a:r>
              <a:rPr lang="ru-RU" dirty="0" smtClean="0"/>
              <a:t>площадь с/х угодий 12620 га, количество  рабочих </a:t>
            </a:r>
            <a:r>
              <a:rPr lang="ru-RU" dirty="0" smtClean="0"/>
              <a:t>-</a:t>
            </a:r>
            <a:r>
              <a:rPr lang="ru-RU" dirty="0" smtClean="0"/>
              <a:t>75</a:t>
            </a:r>
            <a:r>
              <a:rPr lang="ru-RU" dirty="0" smtClean="0"/>
              <a:t>,</a:t>
            </a:r>
            <a:endParaRPr lang="ru-RU" dirty="0" smtClean="0"/>
          </a:p>
          <a:p>
            <a:pPr algn="ctr"/>
            <a:r>
              <a:rPr lang="ru-RU" dirty="0" smtClean="0"/>
              <a:t>Инвестиции за 2024 год – 1008,4 млрд тенге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600200" y="5943600"/>
            <a:ext cx="3657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2486779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8602" y="315531"/>
            <a:ext cx="10824210" cy="499879"/>
          </a:xfrm>
          <a:prstGeom prst="rect">
            <a:avLst/>
          </a:prstGeom>
        </p:spPr>
        <p:txBody>
          <a:bodyPr vert="horz" wrap="square" lIns="0" tIns="129285" rIns="0" bIns="0" rtlCol="0">
            <a:spAutoFit/>
          </a:bodyPr>
          <a:lstStyle/>
          <a:p>
            <a:pPr marL="394335" algn="ctr">
              <a:lnSpc>
                <a:spcPct val="100000"/>
              </a:lnSpc>
              <a:spcBef>
                <a:spcPts val="100"/>
              </a:spcBef>
            </a:pPr>
            <a:r>
              <a:rPr lang="ru-RU" sz="2400" dirty="0" smtClean="0"/>
              <a:t>Реализуемые </a:t>
            </a:r>
            <a:r>
              <a:rPr lang="ru-RU" sz="2400" dirty="0" err="1" smtClean="0"/>
              <a:t>инвестпроекты</a:t>
            </a:r>
            <a:endParaRPr sz="2400" dirty="0"/>
          </a:p>
        </p:txBody>
      </p:sp>
      <p:sp>
        <p:nvSpPr>
          <p:cNvPr id="3" name="object 3"/>
          <p:cNvSpPr txBox="1"/>
          <p:nvPr/>
        </p:nvSpPr>
        <p:spPr>
          <a:xfrm>
            <a:off x="497840" y="5388609"/>
            <a:ext cx="1125029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10" dirty="0" err="1">
                <a:latin typeface="Segoe UI"/>
                <a:cs typeface="Segoe UI"/>
              </a:rPr>
              <a:t>Реализуются</a:t>
            </a:r>
            <a:r>
              <a:rPr sz="1800" spc="-45" dirty="0">
                <a:latin typeface="Segoe UI"/>
                <a:cs typeface="Segoe UI"/>
              </a:rPr>
              <a:t> </a:t>
            </a:r>
            <a:r>
              <a:rPr lang="ru-RU" sz="1800" spc="-45" dirty="0" smtClean="0">
                <a:latin typeface="Segoe UI"/>
                <a:cs typeface="Segoe UI"/>
              </a:rPr>
              <a:t> 14</a:t>
            </a:r>
            <a:r>
              <a:rPr sz="1800" b="1" spc="-45" dirty="0" smtClean="0">
                <a:latin typeface="Segoe UI"/>
                <a:cs typeface="Segoe UI"/>
              </a:rPr>
              <a:t> </a:t>
            </a:r>
            <a:r>
              <a:rPr sz="1800" dirty="0">
                <a:latin typeface="Segoe UI"/>
                <a:cs typeface="Segoe UI"/>
              </a:rPr>
              <a:t>инвестиционных</a:t>
            </a:r>
            <a:r>
              <a:rPr sz="1800" spc="-60" dirty="0">
                <a:latin typeface="Segoe UI"/>
                <a:cs typeface="Segoe UI"/>
              </a:rPr>
              <a:t> </a:t>
            </a:r>
            <a:r>
              <a:rPr sz="1800" dirty="0">
                <a:latin typeface="Segoe UI"/>
                <a:cs typeface="Segoe UI"/>
              </a:rPr>
              <a:t>проектов</a:t>
            </a:r>
            <a:r>
              <a:rPr sz="1800" spc="-70" dirty="0">
                <a:latin typeface="Segoe UI"/>
                <a:cs typeface="Segoe UI"/>
              </a:rPr>
              <a:t> </a:t>
            </a:r>
            <a:r>
              <a:rPr sz="1800" dirty="0">
                <a:latin typeface="Segoe UI"/>
                <a:cs typeface="Segoe UI"/>
              </a:rPr>
              <a:t>на</a:t>
            </a:r>
            <a:r>
              <a:rPr sz="1800" spc="-55" dirty="0">
                <a:latin typeface="Segoe UI"/>
                <a:cs typeface="Segoe UI"/>
              </a:rPr>
              <a:t> </a:t>
            </a:r>
            <a:r>
              <a:rPr sz="1800" dirty="0" err="1">
                <a:latin typeface="Segoe UI"/>
                <a:cs typeface="Segoe UI"/>
              </a:rPr>
              <a:t>сумму</a:t>
            </a:r>
            <a:r>
              <a:rPr sz="1800" spc="-40" dirty="0">
                <a:latin typeface="Segoe UI"/>
                <a:cs typeface="Segoe UI"/>
              </a:rPr>
              <a:t> </a:t>
            </a:r>
            <a:r>
              <a:rPr lang="ru-RU" sz="1800" spc="-40" dirty="0" smtClean="0">
                <a:latin typeface="Segoe UI"/>
                <a:cs typeface="Segoe UI"/>
              </a:rPr>
              <a:t>2,4</a:t>
            </a:r>
            <a:r>
              <a:rPr sz="1800" b="1" spc="-60" dirty="0" smtClean="0">
                <a:latin typeface="Segoe UI"/>
                <a:cs typeface="Segoe UI"/>
              </a:rPr>
              <a:t> </a:t>
            </a:r>
            <a:r>
              <a:rPr sz="1800" dirty="0">
                <a:latin typeface="Segoe UI"/>
                <a:cs typeface="Segoe UI"/>
              </a:rPr>
              <a:t>млрд.</a:t>
            </a:r>
            <a:r>
              <a:rPr sz="1800" spc="-45" dirty="0">
                <a:latin typeface="Segoe UI"/>
                <a:cs typeface="Segoe UI"/>
              </a:rPr>
              <a:t> </a:t>
            </a:r>
            <a:r>
              <a:rPr sz="1800" dirty="0">
                <a:latin typeface="Segoe UI"/>
                <a:cs typeface="Segoe UI"/>
              </a:rPr>
              <a:t>тенге</a:t>
            </a:r>
            <a:r>
              <a:rPr sz="1800" spc="-45" dirty="0">
                <a:latin typeface="Segoe UI"/>
                <a:cs typeface="Segoe UI"/>
              </a:rPr>
              <a:t> </a:t>
            </a:r>
            <a:r>
              <a:rPr sz="1800" dirty="0">
                <a:latin typeface="Segoe UI"/>
                <a:cs typeface="Segoe UI"/>
              </a:rPr>
              <a:t>с</a:t>
            </a:r>
            <a:r>
              <a:rPr sz="1800" spc="-55" dirty="0">
                <a:latin typeface="Segoe UI"/>
                <a:cs typeface="Segoe UI"/>
              </a:rPr>
              <a:t> </a:t>
            </a:r>
            <a:r>
              <a:rPr sz="1800" dirty="0" err="1">
                <a:latin typeface="Segoe UI"/>
                <a:cs typeface="Segoe UI"/>
              </a:rPr>
              <a:t>созданием</a:t>
            </a:r>
            <a:r>
              <a:rPr sz="1800" spc="-55" dirty="0">
                <a:latin typeface="Segoe UI"/>
                <a:cs typeface="Segoe UI"/>
              </a:rPr>
              <a:t> </a:t>
            </a:r>
            <a:r>
              <a:rPr lang="ru-RU" sz="1800" spc="-55" dirty="0" smtClean="0">
                <a:latin typeface="Segoe UI"/>
                <a:cs typeface="Segoe UI"/>
              </a:rPr>
              <a:t>более 50</a:t>
            </a:r>
            <a:r>
              <a:rPr sz="1800" b="1" spc="-40" dirty="0" smtClean="0">
                <a:latin typeface="Segoe UI"/>
                <a:cs typeface="Segoe UI"/>
              </a:rPr>
              <a:t> </a:t>
            </a:r>
            <a:r>
              <a:rPr sz="1800" dirty="0">
                <a:latin typeface="Segoe UI"/>
                <a:cs typeface="Segoe UI"/>
              </a:rPr>
              <a:t>рабочих</a:t>
            </a:r>
            <a:r>
              <a:rPr sz="1800" spc="-70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мест.</a:t>
            </a:r>
            <a:endParaRPr sz="1800" dirty="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</a:pPr>
            <a:endParaRPr sz="1800" dirty="0">
              <a:latin typeface="Segoe UI"/>
              <a:cs typeface="Segoe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7977" y="1260728"/>
            <a:ext cx="3440429" cy="6155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25"/>
              </a:lnSpc>
              <a:spcBef>
                <a:spcPts val="100"/>
              </a:spcBef>
            </a:pPr>
            <a:r>
              <a:rPr lang="ru-RU" sz="1800" b="1" dirty="0" smtClean="0">
                <a:latin typeface="Segoe UI"/>
                <a:cs typeface="Segoe UI"/>
              </a:rPr>
              <a:t>ИП </a:t>
            </a:r>
            <a:r>
              <a:rPr lang="ru-RU" sz="1800" b="1" dirty="0" err="1" smtClean="0">
                <a:latin typeface="Segoe UI"/>
                <a:cs typeface="Segoe UI"/>
              </a:rPr>
              <a:t>Омарова</a:t>
            </a:r>
            <a:r>
              <a:rPr lang="ru-RU" sz="1800" b="1" dirty="0" smtClean="0">
                <a:latin typeface="Segoe UI"/>
                <a:cs typeface="Segoe UI"/>
              </a:rPr>
              <a:t> А.А.</a:t>
            </a:r>
            <a:endParaRPr sz="1800" dirty="0">
              <a:latin typeface="Segoe UI"/>
              <a:cs typeface="Segoe UI"/>
            </a:endParaRPr>
          </a:p>
          <a:p>
            <a:pPr marL="27305" marR="5080" algn="ctr">
              <a:lnSpc>
                <a:spcPts val="1320"/>
              </a:lnSpc>
              <a:spcBef>
                <a:spcPts val="5"/>
              </a:spcBef>
            </a:pPr>
            <a:r>
              <a:rPr lang="ru-RU" sz="1100" spc="-10" dirty="0" smtClean="0">
                <a:latin typeface="Microsoft Sans Serif"/>
                <a:cs typeface="Microsoft Sans Serif"/>
              </a:rPr>
              <a:t>Выращивание сада и п</a:t>
            </a:r>
            <a:r>
              <a:rPr sz="1100" spc="-10" dirty="0" err="1" smtClean="0">
                <a:latin typeface="Microsoft Sans Serif"/>
                <a:cs typeface="Microsoft Sans Serif"/>
              </a:rPr>
              <a:t>роизводство</a:t>
            </a:r>
            <a:r>
              <a:rPr sz="1100" spc="-20" dirty="0" smtClean="0">
                <a:latin typeface="Microsoft Sans Serif"/>
                <a:cs typeface="Microsoft Sans Serif"/>
              </a:rPr>
              <a:t> </a:t>
            </a:r>
            <a:r>
              <a:rPr lang="ru-RU" sz="1100" spc="-20" dirty="0" smtClean="0">
                <a:latin typeface="Microsoft Sans Serif"/>
                <a:cs typeface="Microsoft Sans Serif"/>
              </a:rPr>
              <a:t>фруктово-ягодной продукции</a:t>
            </a:r>
            <a:endParaRPr sz="1100" dirty="0">
              <a:latin typeface="Microsoft Sans Serif"/>
              <a:cs typeface="Microsoft Sans Serif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1665" y="1958339"/>
            <a:ext cx="3794760" cy="317500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138676" y="1276286"/>
            <a:ext cx="3208020" cy="5386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305" marR="5080">
              <a:lnSpc>
                <a:spcPts val="1300"/>
              </a:lnSpc>
              <a:spcBef>
                <a:spcPts val="155"/>
              </a:spcBef>
            </a:pPr>
            <a:r>
              <a:rPr lang="ru-RU" b="1" dirty="0" smtClean="0">
                <a:latin typeface="Segoe UI"/>
                <a:cs typeface="Segoe UI"/>
              </a:rPr>
              <a:t>ИП </a:t>
            </a:r>
            <a:r>
              <a:rPr lang="ru-RU" b="1" dirty="0" err="1" smtClean="0">
                <a:latin typeface="Segoe UI"/>
                <a:cs typeface="Segoe UI"/>
              </a:rPr>
              <a:t>Смагулов</a:t>
            </a:r>
            <a:r>
              <a:rPr lang="ru-RU" b="1" dirty="0" smtClean="0">
                <a:latin typeface="Segoe UI"/>
                <a:cs typeface="Segoe UI"/>
              </a:rPr>
              <a:t> А.Д.</a:t>
            </a:r>
          </a:p>
          <a:p>
            <a:pPr marL="27305" marR="5080" algn="ctr">
              <a:lnSpc>
                <a:spcPts val="1300"/>
              </a:lnSpc>
              <a:spcBef>
                <a:spcPts val="155"/>
              </a:spcBef>
            </a:pPr>
            <a:r>
              <a:rPr lang="ru-RU" sz="1200" dirty="0" smtClean="0">
                <a:latin typeface="Segoe UI"/>
                <a:cs typeface="Segoe UI"/>
              </a:rPr>
              <a:t>Разведение МРС , производство тушенки в стеклянной таре </a:t>
            </a:r>
            <a:endParaRPr sz="1200" dirty="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047101" y="1240254"/>
            <a:ext cx="3656965" cy="601447"/>
          </a:xfrm>
          <a:prstGeom prst="rect">
            <a:avLst/>
          </a:prstGeom>
        </p:spPr>
        <p:txBody>
          <a:bodyPr vert="horz" wrap="square" lIns="0" tIns="102870" rIns="0" bIns="0" rtlCol="0">
            <a:spAutoFit/>
          </a:bodyPr>
          <a:lstStyle/>
          <a:p>
            <a:pPr marL="41910">
              <a:lnSpc>
                <a:spcPct val="100000"/>
              </a:lnSpc>
              <a:spcBef>
                <a:spcPts val="810"/>
              </a:spcBef>
            </a:pPr>
            <a:r>
              <a:rPr lang="ru-RU" sz="1800" b="1" dirty="0" smtClean="0">
                <a:latin typeface="Segoe UI"/>
                <a:cs typeface="Segoe UI"/>
              </a:rPr>
              <a:t>ИП Воробьева Г.М.</a:t>
            </a:r>
            <a:endParaRPr sz="1800" b="1" dirty="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1100" spc="-10" dirty="0" err="1">
                <a:latin typeface="Microsoft Sans Serif"/>
                <a:cs typeface="Microsoft Sans Serif"/>
              </a:rPr>
              <a:t>Производство</a:t>
            </a:r>
            <a:r>
              <a:rPr sz="1100" spc="-45" dirty="0">
                <a:latin typeface="Microsoft Sans Serif"/>
                <a:cs typeface="Microsoft Sans Serif"/>
              </a:rPr>
              <a:t> </a:t>
            </a:r>
            <a:r>
              <a:rPr lang="ru-RU" sz="1100" spc="-45" dirty="0" smtClean="0">
                <a:latin typeface="Microsoft Sans Serif"/>
                <a:cs typeface="Microsoft Sans Serif"/>
              </a:rPr>
              <a:t>кондитерских изделий</a:t>
            </a:r>
            <a:endParaRPr sz="1100" dirty="0">
              <a:latin typeface="Microsoft Sans Serif"/>
              <a:cs typeface="Microsoft Sans Serif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603" y="1923351"/>
            <a:ext cx="3789270" cy="318204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2836E84C-F94A-4935-A23F-09F78945B2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199" y="1958339"/>
            <a:ext cx="3505201" cy="3147060"/>
          </a:xfrm>
          <a:prstGeom prst="rect">
            <a:avLst/>
          </a:prstGeom>
        </p:spPr>
      </p:pic>
      <p:pic>
        <p:nvPicPr>
          <p:cNvPr id="13" name="Picture 5" descr="C:\Users\client\Desktop\торговля\кафе Воробьева\IMG-20201220-WA00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67934" y="1923351"/>
            <a:ext cx="3995466" cy="31470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19199" y="204406"/>
            <a:ext cx="9601201" cy="333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510"/>
              </a:lnSpc>
              <a:spcBef>
                <a:spcPts val="100"/>
              </a:spcBef>
            </a:pPr>
            <a:r>
              <a:rPr lang="ru-RU" sz="2200" spc="-100" dirty="0" smtClean="0"/>
              <a:t>АГРОТЕХНИЧЕСКИЙ КОЛЛЕДЖ</a:t>
            </a:r>
            <a:r>
              <a:rPr sz="2200" spc="-100" dirty="0" smtClean="0"/>
              <a:t> </a:t>
            </a:r>
            <a:r>
              <a:rPr lang="ru-RU" sz="2200" spc="-100" dirty="0" smtClean="0"/>
              <a:t>- подготовка квалифицированных кадров</a:t>
            </a:r>
            <a:endParaRPr sz="2200" dirty="0"/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xfrm>
            <a:off x="6459601" y="1222628"/>
            <a:ext cx="5415915" cy="18594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0045" marR="1895475">
              <a:lnSpc>
                <a:spcPct val="100000"/>
              </a:lnSpc>
              <a:spcBef>
                <a:spcPts val="1250"/>
              </a:spcBef>
            </a:pPr>
            <a:r>
              <a:rPr sz="2000" dirty="0" err="1" smtClean="0"/>
              <a:t>Обучение</a:t>
            </a:r>
            <a:r>
              <a:rPr sz="2000" spc="-30" dirty="0" smtClean="0"/>
              <a:t> </a:t>
            </a:r>
            <a:r>
              <a:rPr sz="2000" spc="-20" dirty="0" smtClean="0"/>
              <a:t> </a:t>
            </a:r>
            <a:r>
              <a:rPr lang="ru-RU" sz="2000" spc="-20" dirty="0" smtClean="0"/>
              <a:t>по 4</a:t>
            </a:r>
            <a:r>
              <a:rPr sz="2000" spc="-20" dirty="0" smtClean="0">
                <a:solidFill>
                  <a:srgbClr val="008B5B"/>
                </a:solidFill>
              </a:rPr>
              <a:t>-</a:t>
            </a:r>
            <a:r>
              <a:rPr lang="ru-RU" sz="2000" spc="-20" dirty="0" smtClean="0">
                <a:solidFill>
                  <a:srgbClr val="008B5B"/>
                </a:solidFill>
              </a:rPr>
              <a:t>ем</a:t>
            </a:r>
            <a:r>
              <a:rPr sz="2000" spc="15" dirty="0" smtClean="0">
                <a:solidFill>
                  <a:srgbClr val="008B5B"/>
                </a:solidFill>
              </a:rPr>
              <a:t> </a:t>
            </a:r>
            <a:r>
              <a:rPr sz="2000" spc="-10" dirty="0" err="1" smtClean="0"/>
              <a:t>направлениям</a:t>
            </a:r>
            <a:endParaRPr sz="2000" spc="-10" dirty="0" smtClean="0"/>
          </a:p>
          <a:p>
            <a:pPr marL="647065" indent="-287020">
              <a:lnSpc>
                <a:spcPct val="100000"/>
              </a:lnSpc>
              <a:buFont typeface="Wingdings"/>
              <a:buChar char=""/>
              <a:tabLst>
                <a:tab pos="647065" algn="l"/>
              </a:tabLst>
            </a:pPr>
            <a:r>
              <a:rPr sz="2000" b="0" dirty="0" smtClean="0"/>
              <a:t>«</a:t>
            </a:r>
            <a:r>
              <a:rPr lang="ru-RU" sz="2000" b="0" dirty="0" smtClean="0"/>
              <a:t>тракторист-машинист</a:t>
            </a:r>
            <a:r>
              <a:rPr sz="2000" b="0" spc="-10" dirty="0" smtClean="0"/>
              <a:t>»</a:t>
            </a:r>
            <a:endParaRPr sz="2000" dirty="0" smtClean="0"/>
          </a:p>
          <a:p>
            <a:pPr marL="647065" indent="-287020">
              <a:lnSpc>
                <a:spcPct val="100000"/>
              </a:lnSpc>
              <a:buFont typeface="Wingdings"/>
              <a:buChar char=""/>
              <a:tabLst>
                <a:tab pos="647065" algn="l"/>
              </a:tabLst>
            </a:pPr>
            <a:r>
              <a:rPr sz="2000" b="0" dirty="0" smtClean="0"/>
              <a:t>«</a:t>
            </a:r>
            <a:r>
              <a:rPr lang="ru-RU" sz="2000" b="0" dirty="0" smtClean="0"/>
              <a:t>повар</a:t>
            </a:r>
            <a:r>
              <a:rPr sz="2000" b="0" spc="-10" dirty="0" smtClean="0"/>
              <a:t>»</a:t>
            </a:r>
            <a:endParaRPr sz="2000" dirty="0" smtClean="0"/>
          </a:p>
          <a:p>
            <a:pPr marL="647065" indent="-287020">
              <a:lnSpc>
                <a:spcPct val="100000"/>
              </a:lnSpc>
              <a:buFont typeface="Wingdings"/>
              <a:buChar char=""/>
              <a:tabLst>
                <a:tab pos="647065" algn="l"/>
              </a:tabLst>
            </a:pPr>
            <a:r>
              <a:rPr sz="2000" b="0" dirty="0" smtClean="0"/>
              <a:t>«</a:t>
            </a:r>
            <a:r>
              <a:rPr lang="ru-RU" sz="2000" b="0" dirty="0" smtClean="0"/>
              <a:t>водитель</a:t>
            </a:r>
            <a:r>
              <a:rPr sz="2000" b="0" spc="-10" dirty="0" smtClean="0"/>
              <a:t>»</a:t>
            </a:r>
            <a:endParaRPr sz="2000" dirty="0" smtClean="0"/>
          </a:p>
          <a:p>
            <a:pPr marL="647065" indent="-287020">
              <a:lnSpc>
                <a:spcPct val="100000"/>
              </a:lnSpc>
              <a:buFont typeface="Wingdings"/>
              <a:buChar char=""/>
              <a:tabLst>
                <a:tab pos="647065" algn="l"/>
              </a:tabLst>
            </a:pPr>
            <a:r>
              <a:rPr sz="2000" b="0" dirty="0" smtClean="0"/>
              <a:t>«</a:t>
            </a:r>
            <a:r>
              <a:rPr lang="ru-RU" sz="2000" b="0" dirty="0" smtClean="0"/>
              <a:t>кулинар-кондитер</a:t>
            </a:r>
            <a:r>
              <a:rPr lang="ru-RU" sz="1400" b="0" dirty="0" smtClean="0">
                <a:latin typeface="Segoe UI"/>
                <a:cs typeface="Segoe UI"/>
              </a:rPr>
              <a:t>»</a:t>
            </a:r>
            <a:endParaRPr sz="1400" dirty="0">
              <a:latin typeface="Segoe UI"/>
              <a:cs typeface="Segoe UI"/>
            </a:endParaRPr>
          </a:p>
        </p:txBody>
      </p:sp>
      <p:pic>
        <p:nvPicPr>
          <p:cNvPr id="1026" name="Picture 2" descr="IMG-20250306-WA00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303" y="609600"/>
            <a:ext cx="5397500" cy="3104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612" y="3889202"/>
            <a:ext cx="3553097" cy="28163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4800" y="3901902"/>
            <a:ext cx="3607954" cy="27909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24800" y="3810000"/>
            <a:ext cx="4103116" cy="2870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52278" y="174381"/>
            <a:ext cx="10454799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rIns="0" anchor="ctr">
            <a:spAutoFit/>
          </a:bodyPr>
          <a:lstStyle/>
          <a:p>
            <a:pPr algn="ctr" eaLnBrk="1" hangingPunct="1">
              <a:spcBef>
                <a:spcPct val="0"/>
              </a:spcBef>
              <a:buSzTx/>
            </a:pPr>
            <a:r>
              <a:rPr lang="ru-RU" sz="1600" b="1" dirty="0" smtClean="0">
                <a:solidFill>
                  <a:srgbClr val="004B7D"/>
                </a:solidFill>
              </a:rPr>
              <a:t>Сильные стороны района - Развитие спорта </a:t>
            </a:r>
          </a:p>
          <a:p>
            <a:pPr algn="ctr" eaLnBrk="1" hangingPunct="1">
              <a:spcBef>
                <a:spcPct val="0"/>
              </a:spcBef>
              <a:buSzTx/>
            </a:pPr>
            <a:r>
              <a:rPr lang="ru-RU" sz="1600" b="1" dirty="0" smtClean="0">
                <a:solidFill>
                  <a:srgbClr val="004B7D"/>
                </a:solidFill>
              </a:rPr>
              <a:t> построены физкультурно-оздоровительный комплекс, хоккейный корт, стадион «</a:t>
            </a:r>
            <a:r>
              <a:rPr lang="ru-RU" sz="1600" b="1" dirty="0" err="1" smtClean="0">
                <a:solidFill>
                  <a:srgbClr val="004B7D"/>
                </a:solidFill>
              </a:rPr>
              <a:t>Жастар</a:t>
            </a:r>
            <a:r>
              <a:rPr lang="ru-RU" sz="1600" b="1" dirty="0" smtClean="0">
                <a:solidFill>
                  <a:srgbClr val="004B7D"/>
                </a:solidFill>
              </a:rPr>
              <a:t>» </a:t>
            </a:r>
            <a:endParaRPr lang="en-GB" sz="1600" b="1" dirty="0">
              <a:solidFill>
                <a:srgbClr val="004B7D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617717" y="610247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099">
              <a:spcBef>
                <a:spcPts val="105"/>
              </a:spcBef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Слайд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4600" y="867217"/>
            <a:ext cx="4800600" cy="286658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0" y="867217"/>
            <a:ext cx="4838283" cy="29230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2400" y="3898371"/>
            <a:ext cx="3886199" cy="2590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3898371"/>
            <a:ext cx="3352800" cy="25560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5800" y="3898371"/>
            <a:ext cx="3410513" cy="255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005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</TotalTime>
  <Words>479</Words>
  <Application>Microsoft Office PowerPoint</Application>
  <PresentationFormat>Произвольный</PresentationFormat>
  <Paragraphs>115</Paragraphs>
  <Slides>13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Слайд 1</vt:lpstr>
      <vt:lpstr>Слайд 2</vt:lpstr>
      <vt:lpstr>Слайд 3</vt:lpstr>
      <vt:lpstr>Слайд 4</vt:lpstr>
      <vt:lpstr>Мельничные комплексы  ТОО «КЭСС» производственная мощность переработки 1200 тонн в сутки  </vt:lpstr>
      <vt:lpstr>Слайд 6</vt:lpstr>
      <vt:lpstr>Реализуемые инвестпроекты</vt:lpstr>
      <vt:lpstr>АГРОТЕХНИЧЕСКИЙ КОЛЛЕДЖ - подготовка квалифицированных кадров</vt:lpstr>
      <vt:lpstr>Слайд 9</vt:lpstr>
      <vt:lpstr>Слайд 10</vt:lpstr>
      <vt:lpstr>ИНВЕСТИРУЙТЕ В ТИМИРЯЗЕВСКИЙ РАЙОН  </vt:lpstr>
      <vt:lpstr>1 Инвестиционные 3 Подведение недостающей</vt:lpstr>
      <vt:lpstr>НАША ИНВЕСТИЦИОННАЯ КОМАНДА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client</cp:lastModifiedBy>
  <cp:revision>59</cp:revision>
  <dcterms:created xsi:type="dcterms:W3CDTF">2025-03-28T07:18:55Z</dcterms:created>
  <dcterms:modified xsi:type="dcterms:W3CDTF">2025-08-26T11:40:35Z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2025-01-29T00:00:00Z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2025-03-28T00:00:00Z</vt:filetime>
  </property>
  <property fmtid="{D5CDD505-2E9C-101B-9397-08002B2CF9AE}" pid="5" name="Producer">
    <vt:lpwstr>Microsoft® PowerPoint® 2016</vt:lpwstr>
  </property>
</Properties>
</file>