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1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2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3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4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5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6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7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8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9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40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41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4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5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6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7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8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9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52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notesSlides/notesSlide2.xml" ContentType="application/vnd.openxmlformats-officedocument.presentationml.notesSlide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5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6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9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60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61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62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5"/>
  </p:notesMasterIdLst>
  <p:handoutMasterIdLst>
    <p:handoutMasterId r:id="rId26"/>
  </p:handoutMasterIdLst>
  <p:sldIdLst>
    <p:sldId id="258" r:id="rId2"/>
    <p:sldId id="365" r:id="rId3"/>
    <p:sldId id="329" r:id="rId4"/>
    <p:sldId id="349" r:id="rId5"/>
    <p:sldId id="341" r:id="rId6"/>
    <p:sldId id="361" r:id="rId7"/>
    <p:sldId id="368" r:id="rId8"/>
    <p:sldId id="359" r:id="rId9"/>
    <p:sldId id="295" r:id="rId10"/>
    <p:sldId id="350" r:id="rId11"/>
    <p:sldId id="358" r:id="rId12"/>
    <p:sldId id="362" r:id="rId13"/>
    <p:sldId id="369" r:id="rId14"/>
    <p:sldId id="345" r:id="rId15"/>
    <p:sldId id="370" r:id="rId16"/>
    <p:sldId id="366" r:id="rId17"/>
    <p:sldId id="322" r:id="rId18"/>
    <p:sldId id="347" r:id="rId19"/>
    <p:sldId id="363" r:id="rId20"/>
    <p:sldId id="371" r:id="rId21"/>
    <p:sldId id="257" r:id="rId22"/>
    <p:sldId id="356" r:id="rId23"/>
    <p:sldId id="348" r:id="rId24"/>
  </p:sldIdLst>
  <p:sldSz cx="9144000" cy="5143500" type="screen16x9"/>
  <p:notesSz cx="6761163" cy="9882188"/>
  <p:defaultTextStyle>
    <a:defPPr>
      <a:defRPr lang="en-US"/>
    </a:defPPr>
    <a:lvl1pPr marL="0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2">
          <p15:clr>
            <a:srgbClr val="A4A3A4"/>
          </p15:clr>
        </p15:guide>
        <p15:guide id="2" pos="212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mas Nur" initials="A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B320"/>
    <a:srgbClr val="001867"/>
    <a:srgbClr val="202E3F"/>
    <a:srgbClr val="FDFEF8"/>
    <a:srgbClr val="333399"/>
    <a:srgbClr val="4A6256"/>
    <a:srgbClr val="FAFAFC"/>
    <a:srgbClr val="5B5B5B"/>
    <a:srgbClr val="E9E9E9"/>
    <a:srgbClr val="2D3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99855" autoAdjust="0"/>
  </p:normalViewPr>
  <p:slideViewPr>
    <p:cSldViewPr snapToGrid="0">
      <p:cViewPr varScale="1">
        <p:scale>
          <a:sx n="152" d="100"/>
          <a:sy n="152" d="100"/>
        </p:scale>
        <p:origin x="534" y="1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-3450" y="-126"/>
      </p:cViewPr>
      <p:guideLst>
        <p:guide orient="horz" pos="3112"/>
        <p:guide pos="2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CPCH13\Desktop\&#1076;&#1080;&#1072;&#1075;&#1088;&#1072;&#1084;%20&#1053;&#1055;&#1052;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2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3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4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5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CPCH13\Desktop\&#1050;&#1086;&#1083;&#1083;&#1077;&#1075;&#1080;&#1103;%20&#1079;&#1072;%205%20&#1084;&#1077;&#1089;\&#1050;&#1054;&#1051;&#1051;&#1045;&#1043;&#1048;&#1071;%201&#1082;&#1074;%202025%20&#1075;&#1086;&#1076;&#1072;\&#1076;&#1080;&#1072;&#1075;&#1088;&#1072;&#1084;&#1084;&#1099;%20&#1082;%20&#1072;&#1085;&#1072;&#1083;&#1080;&#1079;&#1091;%20(&#1040;&#1074;&#1090;&#1086;&#1089;&#1086;&#1093;&#1088;&#1072;&#1085;&#1077;&#1085;&#1085;&#1099;&#1081;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9.xlsx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0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1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2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3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4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5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6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7.xlsx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8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9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0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1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2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3.xlsx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4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5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6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7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8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I полугодие 2024 г.</c:v>
                </c:pt>
                <c:pt idx="1">
                  <c:v>I полугодие 2025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3148</c:v>
                </c:pt>
                <c:pt idx="1">
                  <c:v>4380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CC-4BC4-B937-0803F399F03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Рассмотрено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I полугодие 2024 г.</c:v>
                </c:pt>
                <c:pt idx="1">
                  <c:v>I полугодие 2025 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3148</c:v>
                </c:pt>
                <c:pt idx="1">
                  <c:v>4016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CC-4BC4-B937-0803F399F03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Удовлетворено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I полугодие 2024 г.</c:v>
                </c:pt>
                <c:pt idx="1">
                  <c:v>I полугодие 2025 г.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575</c:v>
                </c:pt>
                <c:pt idx="1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CC-4BC4-B937-0803F399F0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7692975"/>
        <c:axId val="527673775"/>
      </c:barChart>
      <c:catAx>
        <c:axId val="527692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27673775"/>
        <c:crosses val="autoZero"/>
        <c:auto val="1"/>
        <c:lblAlgn val="ctr"/>
        <c:lblOffset val="100"/>
        <c:noMultiLvlLbl val="0"/>
      </c:catAx>
      <c:valAx>
        <c:axId val="52767377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27692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Дисциплинарная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I полугодие 2024 года</c:v>
                </c:pt>
                <c:pt idx="1">
                  <c:v>I полугодие 2025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78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E7-477D-8F8D-64A210E6DF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Административная </c:v>
                </c:pt>
              </c:strCache>
            </c:strRef>
          </c:tx>
          <c:spPr>
            <a:solidFill>
              <a:srgbClr val="F2B32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I полугодие 2024 года</c:v>
                </c:pt>
                <c:pt idx="1">
                  <c:v>I полугодие 2025 года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E7-477D-8F8D-64A210E6DF4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Возбуждено уголовных дел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I полугодие 2024 года</c:v>
                </c:pt>
                <c:pt idx="1">
                  <c:v>I полугодие 2025 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E7-477D-8F8D-64A210E6DF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4489872"/>
        <c:axId val="1364493232"/>
      </c:barChart>
      <c:catAx>
        <c:axId val="136448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64493232"/>
        <c:crosses val="autoZero"/>
        <c:auto val="1"/>
        <c:lblAlgn val="ctr"/>
        <c:lblOffset val="100"/>
        <c:noMultiLvlLbl val="0"/>
      </c:catAx>
      <c:valAx>
        <c:axId val="13644932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64489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рекомендаций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I полугодие 2024</c:v>
                </c:pt>
                <c:pt idx="1">
                  <c:v>I полугодие 2025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295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2F-4FB2-9C82-7358735CF9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Поддержано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I полугодие 2024</c:v>
                </c:pt>
                <c:pt idx="1">
                  <c:v>I полугодие 2025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180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2F-4FB2-9C82-7358735CF9D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I полугодие 2024</c:v>
                </c:pt>
                <c:pt idx="1">
                  <c:v>I полугодие 2025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2-D62F-4FB2-9C82-7358735CF9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4489872"/>
        <c:axId val="1364493232"/>
      </c:barChart>
      <c:catAx>
        <c:axId val="136448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64493232"/>
        <c:crosses val="autoZero"/>
        <c:auto val="1"/>
        <c:lblAlgn val="ctr"/>
        <c:lblOffset val="100"/>
        <c:noMultiLvlLbl val="0"/>
      </c:catAx>
      <c:valAx>
        <c:axId val="13644932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64489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F0000">
                <a:alpha val="55000"/>
              </a:srgb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DA-4A85-9A4A-E72E8CC63D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1403136"/>
        <c:axId val="1641403616"/>
      </c:barChart>
      <c:catAx>
        <c:axId val="1641403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41403616"/>
        <c:crosses val="autoZero"/>
        <c:auto val="1"/>
        <c:lblAlgn val="ctr"/>
        <c:lblOffset val="100"/>
        <c:noMultiLvlLbl val="0"/>
      </c:catAx>
      <c:valAx>
        <c:axId val="1641403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4140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F0000">
                <a:alpha val="55000"/>
              </a:srgb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10-42CD-9189-E2D52EFAB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1403136"/>
        <c:axId val="1641403616"/>
      </c:barChart>
      <c:catAx>
        <c:axId val="1641403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41403616"/>
        <c:crosses val="autoZero"/>
        <c:auto val="1"/>
        <c:lblAlgn val="ctr"/>
        <c:lblOffset val="100"/>
        <c:noMultiLvlLbl val="0"/>
      </c:catAx>
      <c:valAx>
        <c:axId val="1641403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4140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F0000">
                <a:alpha val="55000"/>
              </a:srgb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0F-4AA8-9472-6EC93AF65F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1403136"/>
        <c:axId val="1641403616"/>
      </c:barChart>
      <c:catAx>
        <c:axId val="1641403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41403616"/>
        <c:crosses val="autoZero"/>
        <c:auto val="1"/>
        <c:lblAlgn val="ctr"/>
        <c:lblOffset val="100"/>
        <c:noMultiLvlLbl val="0"/>
      </c:catAx>
      <c:valAx>
        <c:axId val="1641403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4140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F0000">
                <a:alpha val="55000"/>
              </a:srgb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EE-4E7E-92E0-5D6B3543C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1403136"/>
        <c:axId val="1641403616"/>
      </c:barChart>
      <c:catAx>
        <c:axId val="1641403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41403616"/>
        <c:crosses val="autoZero"/>
        <c:auto val="1"/>
        <c:lblAlgn val="ctr"/>
        <c:lblOffset val="100"/>
        <c:noMultiLvlLbl val="0"/>
      </c:catAx>
      <c:valAx>
        <c:axId val="1641403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4140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F0000">
                <a:alpha val="55000"/>
              </a:srgb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56-4B43-87F2-CC8D86846E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1403136"/>
        <c:axId val="1641403616"/>
      </c:barChart>
      <c:catAx>
        <c:axId val="1641403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41403616"/>
        <c:crosses val="autoZero"/>
        <c:auto val="1"/>
        <c:lblAlgn val="ctr"/>
        <c:lblOffset val="100"/>
        <c:noMultiLvlLbl val="0"/>
      </c:catAx>
      <c:valAx>
        <c:axId val="1641403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4140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836443609686401E-2"/>
          <c:y val="6.9406392694063929E-2"/>
          <c:w val="0.88855562779423214"/>
          <c:h val="0.588887497017418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Количество рекомендаций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138527035682324E-4"/>
                  <c:y val="6.26684523063470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01C-413F-AE02-94C77CCC37FF}"/>
                </c:ext>
              </c:extLst>
            </c:dLbl>
            <c:dLbl>
              <c:idx val="1"/>
              <c:layout>
                <c:manualLayout>
                  <c:x val="0"/>
                  <c:y val="3.13342261531735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80A-41DD-9307-52B9714B83C8}"/>
                </c:ext>
              </c:extLst>
            </c:dLbl>
            <c:dLbl>
              <c:idx val="4"/>
              <c:layout>
                <c:manualLayout>
                  <c:x val="5.5395564573461993E-3"/>
                  <c:y val="7.91548556430446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01C-413F-AE02-94C77CCC37FF}"/>
                </c:ext>
              </c:extLst>
            </c:dLbl>
            <c:dLbl>
              <c:idx val="7"/>
              <c:layout>
                <c:manualLayout>
                  <c:x val="-1.6254240724229243E-3"/>
                  <c:y val="3.65302797184163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01C-413F-AE02-94C77CCC37FF}"/>
                </c:ext>
              </c:extLst>
            </c:dLbl>
            <c:dLbl>
              <c:idx val="8"/>
              <c:layout>
                <c:manualLayout>
                  <c:x val="1.7383306452239862E-3"/>
                  <c:y val="-1.1489083533290253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01C-413F-AE02-94C77CCC37FF}"/>
                </c:ext>
              </c:extLst>
            </c:dLbl>
            <c:dLbl>
              <c:idx val="11"/>
              <c:layout>
                <c:manualLayout>
                  <c:x val="2.1935450690386616E-4"/>
                  <c:y val="3.13342261531729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01C-413F-AE02-94C77CCC37FF}"/>
                </c:ext>
              </c:extLst>
            </c:dLbl>
            <c:dLbl>
              <c:idx val="12"/>
              <c:layout>
                <c:manualLayout>
                  <c:x val="1.5189761383200087E-3"/>
                  <c:y val="7.26633302706383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01C-413F-AE02-94C77CCC37FF}"/>
                </c:ext>
              </c:extLst>
            </c:dLbl>
            <c:dLbl>
              <c:idx val="13"/>
              <c:layout>
                <c:manualLayout>
                  <c:x val="2.8240995730720217E-3"/>
                  <c:y val="7.06648481301608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01C-413F-AE02-94C77CCC37FF}"/>
                </c:ext>
              </c:extLst>
            </c:dLbl>
            <c:dLbl>
              <c:idx val="16"/>
              <c:layout>
                <c:manualLayout>
                  <c:x val="3.9086724567165441E-3"/>
                  <c:y val="3.13342261531723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01C-413F-AE02-94C77CCC37FF}"/>
                </c:ext>
              </c:extLst>
            </c:dLbl>
            <c:dLbl>
              <c:idx val="17"/>
              <c:layout>
                <c:manualLayout>
                  <c:x val="-7.1578805456510653E-17"/>
                  <c:y val="4.93149606299200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1C9-493A-8311-51CECF42BE00}"/>
                </c:ext>
              </c:extLst>
            </c:dLbl>
            <c:dLbl>
              <c:idx val="18"/>
              <c:layout>
                <c:manualLayout>
                  <c:x val="2.1935450690386616E-4"/>
                  <c:y val="7.0664848130159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01C-413F-AE02-94C77CCC37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0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Лист1!$A$3:$A$22</c:f>
              <c:strCache>
                <c:ptCount val="20"/>
                <c:pt idx="0">
                  <c:v>Шымкент</c:v>
                </c:pt>
                <c:pt idx="1">
                  <c:v>Актюбинская </c:v>
                </c:pt>
                <c:pt idx="2">
                  <c:v>Астана </c:v>
                </c:pt>
                <c:pt idx="3">
                  <c:v>Жетісу</c:v>
                </c:pt>
                <c:pt idx="4">
                  <c:v>ЗКО</c:v>
                </c:pt>
                <c:pt idx="5">
                  <c:v>Жамбылская</c:v>
                </c:pt>
                <c:pt idx="6">
                  <c:v>Павлодарская</c:v>
                </c:pt>
                <c:pt idx="7">
                  <c:v>Акмолинская</c:v>
                </c:pt>
                <c:pt idx="8">
                  <c:v>Атырауская</c:v>
                </c:pt>
                <c:pt idx="9">
                  <c:v>Туркестанская</c:v>
                </c:pt>
                <c:pt idx="10">
                  <c:v>СКО</c:v>
                </c:pt>
                <c:pt idx="11">
                  <c:v>Кызылординская</c:v>
                </c:pt>
                <c:pt idx="12">
                  <c:v>Карагандинская</c:v>
                </c:pt>
                <c:pt idx="13">
                  <c:v>Алматы</c:v>
                </c:pt>
                <c:pt idx="14">
                  <c:v>ВКО</c:v>
                </c:pt>
                <c:pt idx="15">
                  <c:v>Алматинская область</c:v>
                </c:pt>
                <c:pt idx="16">
                  <c:v>Абай</c:v>
                </c:pt>
                <c:pt idx="17">
                  <c:v>Ұлытау</c:v>
                </c:pt>
                <c:pt idx="18">
                  <c:v>Костанайская</c:v>
                </c:pt>
                <c:pt idx="19">
                  <c:v>Мангистауская</c:v>
                </c:pt>
              </c:strCache>
            </c:strRef>
          </c:cat>
          <c:val>
            <c:numRef>
              <c:f>Лист1!$B$3:$B$22</c:f>
              <c:numCache>
                <c:formatCode>General</c:formatCode>
                <c:ptCount val="20"/>
                <c:pt idx="0">
                  <c:v>12</c:v>
                </c:pt>
                <c:pt idx="1">
                  <c:v>10</c:v>
                </c:pt>
                <c:pt idx="2">
                  <c:v>9</c:v>
                </c:pt>
                <c:pt idx="3">
                  <c:v>5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01C-413F-AE02-94C77CCC37FF}"/>
            </c:ext>
          </c:extLst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Поддержано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5.5256046152953441E-3"/>
                  <c:y val="6.65346517065063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001C-413F-AE02-94C77CCC37FF}"/>
                </c:ext>
              </c:extLst>
            </c:dLbl>
            <c:dLbl>
              <c:idx val="1"/>
              <c:layout>
                <c:manualLayout>
                  <c:x val="5.9149170035025875E-3"/>
                  <c:y val="9.34598808411191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623931623931626E-2"/>
                      <c:h val="6.12488997787663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001C-413F-AE02-94C77CCC37FF}"/>
                </c:ext>
              </c:extLst>
            </c:dLbl>
            <c:dLbl>
              <c:idx val="2"/>
              <c:layout>
                <c:manualLayout>
                  <c:x val="1.4026010373291097E-3"/>
                  <c:y val="4.82374374425739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001C-413F-AE02-94C77CCC37FF}"/>
                </c:ext>
              </c:extLst>
            </c:dLbl>
            <c:dLbl>
              <c:idx val="3"/>
              <c:layout>
                <c:manualLayout>
                  <c:x val="7.8086871644704736E-3"/>
                  <c:y val="6.66666666666666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001C-413F-AE02-94C77CCC37FF}"/>
                </c:ext>
              </c:extLst>
            </c:dLbl>
            <c:dLbl>
              <c:idx val="4"/>
              <c:layout>
                <c:manualLayout>
                  <c:x val="7.6077979689972829E-3"/>
                  <c:y val="6.86713005134871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001C-413F-AE02-94C77CCC37FF}"/>
                </c:ext>
              </c:extLst>
            </c:dLbl>
            <c:dLbl>
              <c:idx val="5"/>
              <c:layout>
                <c:manualLayout>
                  <c:x val="2.8339071355398594E-3"/>
                  <c:y val="4.35940505433404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001C-413F-AE02-94C77CCC37FF}"/>
                </c:ext>
              </c:extLst>
            </c:dLbl>
            <c:dLbl>
              <c:idx val="6"/>
              <c:layout>
                <c:manualLayout>
                  <c:x val="4.5569284149603604E-3"/>
                  <c:y val="3.13342261531729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80A-41DD-9307-52B9714B83C8}"/>
                </c:ext>
              </c:extLst>
            </c:dLbl>
            <c:dLbl>
              <c:idx val="7"/>
              <c:layout>
                <c:manualLayout>
                  <c:x val="4.7768217535404485E-3"/>
                  <c:y val="6.391255887533936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001C-413F-AE02-94C77CCC37FF}"/>
                </c:ext>
              </c:extLst>
            </c:dLbl>
            <c:dLbl>
              <c:idx val="8"/>
              <c:layout>
                <c:manualLayout>
                  <c:x val="5.2076960660312642E-3"/>
                  <c:y val="2.06534493801744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001C-413F-AE02-94C77CCC37FF}"/>
                </c:ext>
              </c:extLst>
            </c:dLbl>
            <c:dLbl>
              <c:idx val="9"/>
              <c:layout>
                <c:manualLayout>
                  <c:x val="5.8565153733528552E-3"/>
                  <c:y val="-6.11104051584959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001C-413F-AE02-94C77CCC37FF}"/>
                </c:ext>
              </c:extLst>
            </c:dLbl>
            <c:dLbl>
              <c:idx val="10"/>
              <c:layout>
                <c:manualLayout>
                  <c:x val="2.2792050530004854E-3"/>
                  <c:y val="2.16301729407111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001C-413F-AE02-94C77CCC37FF}"/>
                </c:ext>
              </c:extLst>
            </c:dLbl>
            <c:dLbl>
              <c:idx val="11"/>
              <c:layout>
                <c:manualLayout>
                  <c:x val="4.5569284149603604E-3"/>
                  <c:y val="-3.13342261531746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80A-41DD-9307-52B9714B83C8}"/>
                </c:ext>
              </c:extLst>
            </c:dLbl>
            <c:dLbl>
              <c:idx val="12"/>
              <c:layout>
                <c:manualLayout>
                  <c:x val="5.8565153733528552E-3"/>
                  <c:y val="-6.11104051584959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001C-413F-AE02-94C77CCC37FF}"/>
                </c:ext>
              </c:extLst>
            </c:dLbl>
            <c:dLbl>
              <c:idx val="13"/>
              <c:layout>
                <c:manualLayout>
                  <c:x val="6.0759045532804805E-3"/>
                  <c:y val="-1.97923749764376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001C-413F-AE02-94C77CCC37FF}"/>
                </c:ext>
              </c:extLst>
            </c:dLbl>
            <c:dLbl>
              <c:idx val="15"/>
              <c:layout>
                <c:manualLayout>
                  <c:x val="-1.6236300061188801E-4"/>
                  <c:y val="6.032455349961362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415954415954409E-2"/>
                      <c:h val="4.11079128704078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8-001C-413F-AE02-94C77CCC37FF}"/>
                </c:ext>
              </c:extLst>
            </c:dLbl>
            <c:dLbl>
              <c:idx val="16"/>
              <c:layout>
                <c:manualLayout>
                  <c:x val="9.1168202120020924E-3"/>
                  <c:y val="3.553733865458615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000" b="1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001C-413F-AE02-94C77CCC37FF}"/>
                </c:ext>
              </c:extLst>
            </c:dLbl>
            <c:dLbl>
              <c:idx val="17"/>
              <c:layout>
                <c:manualLayout>
                  <c:x val="7.1511153841472309E-3"/>
                  <c:y val="1.247618020350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001C-413F-AE02-94C77CCC37FF}"/>
                </c:ext>
              </c:extLst>
            </c:dLbl>
            <c:dLbl>
              <c:idx val="18"/>
              <c:layout>
                <c:manualLayout>
                  <c:x val="3.7981579723222296E-3"/>
                  <c:y val="4.3618723162358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001C-413F-AE02-94C77CCC37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Лист1!$A$3:$A$22</c:f>
              <c:strCache>
                <c:ptCount val="20"/>
                <c:pt idx="0">
                  <c:v>Шымкент</c:v>
                </c:pt>
                <c:pt idx="1">
                  <c:v>Актюбинская </c:v>
                </c:pt>
                <c:pt idx="2">
                  <c:v>Астана </c:v>
                </c:pt>
                <c:pt idx="3">
                  <c:v>Жетісу</c:v>
                </c:pt>
                <c:pt idx="4">
                  <c:v>ЗКО</c:v>
                </c:pt>
                <c:pt idx="5">
                  <c:v>Жамбылская</c:v>
                </c:pt>
                <c:pt idx="6">
                  <c:v>Павлодарская</c:v>
                </c:pt>
                <c:pt idx="7">
                  <c:v>Акмолинская</c:v>
                </c:pt>
                <c:pt idx="8">
                  <c:v>Атырауская</c:v>
                </c:pt>
                <c:pt idx="9">
                  <c:v>Туркестанская</c:v>
                </c:pt>
                <c:pt idx="10">
                  <c:v>СКО</c:v>
                </c:pt>
                <c:pt idx="11">
                  <c:v>Кызылординская</c:v>
                </c:pt>
                <c:pt idx="12">
                  <c:v>Карагандинская</c:v>
                </c:pt>
                <c:pt idx="13">
                  <c:v>Алматы</c:v>
                </c:pt>
                <c:pt idx="14">
                  <c:v>ВКО</c:v>
                </c:pt>
                <c:pt idx="15">
                  <c:v>Алматинская область</c:v>
                </c:pt>
                <c:pt idx="16">
                  <c:v>Абай</c:v>
                </c:pt>
                <c:pt idx="17">
                  <c:v>Ұлытау</c:v>
                </c:pt>
                <c:pt idx="18">
                  <c:v>Костанайская</c:v>
                </c:pt>
                <c:pt idx="19">
                  <c:v>Мангистауская</c:v>
                </c:pt>
              </c:strCache>
            </c:strRef>
          </c:cat>
          <c:val>
            <c:numRef>
              <c:f>Лист1!$C$3:$C$22</c:f>
              <c:numCache>
                <c:formatCode>General</c:formatCode>
                <c:ptCount val="20"/>
                <c:pt idx="0">
                  <c:v>12</c:v>
                </c:pt>
                <c:pt idx="1">
                  <c:v>10</c:v>
                </c:pt>
                <c:pt idx="2">
                  <c:v>6</c:v>
                </c:pt>
                <c:pt idx="3">
                  <c:v>3</c:v>
                </c:pt>
                <c:pt idx="4">
                  <c:v>2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3</c:v>
                </c:pt>
                <c:pt idx="9">
                  <c:v>2</c:v>
                </c:pt>
                <c:pt idx="10">
                  <c:v>2</c:v>
                </c:pt>
                <c:pt idx="11">
                  <c:v>3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001C-413F-AE02-94C77CCC37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44256472"/>
        <c:axId val="744262352"/>
        <c:axId val="0"/>
      </c:bar3DChart>
      <c:catAx>
        <c:axId val="744256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9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44262352"/>
        <c:crosses val="autoZero"/>
        <c:auto val="1"/>
        <c:lblAlgn val="ctr"/>
        <c:lblOffset val="100"/>
        <c:noMultiLvlLbl val="0"/>
      </c:catAx>
      <c:valAx>
        <c:axId val="744262352"/>
        <c:scaling>
          <c:orientation val="minMax"/>
        </c:scaling>
        <c:delete val="1"/>
        <c:axPos val="l"/>
        <c:majorGridlines>
          <c:spPr>
            <a:ln w="0"/>
          </c:spPr>
        </c:majorGridlines>
        <c:numFmt formatCode="General" sourceLinked="1"/>
        <c:majorTickMark val="none"/>
        <c:minorTickMark val="none"/>
        <c:tickLblPos val="nextTo"/>
        <c:crossAx val="74425647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  <a:alpha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45-414D-B72F-7B8B664708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1403136"/>
        <c:axId val="1641403616"/>
      </c:barChart>
      <c:catAx>
        <c:axId val="1641403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41403616"/>
        <c:crosses val="autoZero"/>
        <c:auto val="1"/>
        <c:lblAlgn val="ctr"/>
        <c:lblOffset val="100"/>
        <c:noMultiLvlLbl val="0"/>
      </c:catAx>
      <c:valAx>
        <c:axId val="1641403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4140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  <a:alpha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B0-46D9-B84D-ACE4B83D6B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1403136"/>
        <c:axId val="1641403616"/>
      </c:barChart>
      <c:catAx>
        <c:axId val="1641403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41403616"/>
        <c:crosses val="autoZero"/>
        <c:auto val="1"/>
        <c:lblAlgn val="ctr"/>
        <c:lblOffset val="100"/>
        <c:noMultiLvlLbl val="0"/>
      </c:catAx>
      <c:valAx>
        <c:axId val="1641403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4140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 полугодие 2024 г.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45E256BD-04D3-4413-9D94-A7A2EF4F7E1A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C05-48E5-90D2-15B457E439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Процент удовлетворенных обращений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97-405A-B063-F4C5A0A1D8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 полугодие 2025 г.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C8DC7619-26D7-4BA6-80ED-BEE93EFD11BC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C05-48E5-90D2-15B457E439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Процент удовлетворенных обращений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97-405A-B063-F4C5A0A1D8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7519199"/>
        <c:axId val="747502399"/>
      </c:barChart>
      <c:catAx>
        <c:axId val="747519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47502399"/>
        <c:crosses val="autoZero"/>
        <c:auto val="1"/>
        <c:lblAlgn val="ctr"/>
        <c:lblOffset val="100"/>
        <c:noMultiLvlLbl val="0"/>
      </c:catAx>
      <c:valAx>
        <c:axId val="74750239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47519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  <a:alpha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4C-4297-BC7A-A21AB23015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1403136"/>
        <c:axId val="1641403616"/>
      </c:barChart>
      <c:catAx>
        <c:axId val="1641403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41403616"/>
        <c:crosses val="autoZero"/>
        <c:auto val="1"/>
        <c:lblAlgn val="ctr"/>
        <c:lblOffset val="100"/>
        <c:noMultiLvlLbl val="0"/>
      </c:catAx>
      <c:valAx>
        <c:axId val="1641403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4140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УПЧ и НЦПЧ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I полугодие 2024 года</c:v>
                </c:pt>
                <c:pt idx="1">
                  <c:v>I полугодие 2025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76</c:v>
                </c:pt>
                <c:pt idx="1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2F-4FB2-9C82-7358735CF9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Представительства</c:v>
                </c:pt>
              </c:strCache>
            </c:strRef>
          </c:tx>
          <c:spPr>
            <a:solidFill>
              <a:srgbClr val="F2B32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I полугодие 2024 года</c:v>
                </c:pt>
                <c:pt idx="1">
                  <c:v>I полугодие 2025 года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1533</c:v>
                </c:pt>
                <c:pt idx="1">
                  <c:v>1368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2F-4FB2-9C82-7358735CF9D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I полугодие 2024 года</c:v>
                </c:pt>
                <c:pt idx="1">
                  <c:v>I полугодие 2025 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2-D62F-4FB2-9C82-7358735CF9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4489872"/>
        <c:axId val="1364493232"/>
      </c:barChart>
      <c:catAx>
        <c:axId val="136448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64493232"/>
        <c:crosses val="autoZero"/>
        <c:auto val="1"/>
        <c:lblAlgn val="ctr"/>
        <c:lblOffset val="100"/>
        <c:noMultiLvlLbl val="0"/>
      </c:catAx>
      <c:valAx>
        <c:axId val="13644932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64489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baseline="0">
                <a:solidFill>
                  <a:sysClr val="windowText" lastClr="000000"/>
                </a:solidFill>
                <a:effectLst/>
              </a:rPr>
              <a:t>Количество личных приемов граждан </a:t>
            </a:r>
            <a:endParaRPr lang="ru-RU" sz="1200">
              <a:solidFill>
                <a:sysClr val="windowText" lastClr="000000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2888917373742194E-2"/>
          <c:y val="0.10328428500400162"/>
          <c:w val="0.94720458222211923"/>
          <c:h val="0.577827993484397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'прием за 5 мес 2025'!$D$5</c:f>
              <c:strCache>
                <c:ptCount val="1"/>
                <c:pt idx="0">
                  <c:v>Кол-во приемов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4.0650406504065132E-3"/>
                  <c:y val="-8.25593395252837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ABE-415F-8F86-8D119707C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'прием за 5 мес 2025'!$C$6:$C$25</c:f>
              <c:strCache>
                <c:ptCount val="20"/>
                <c:pt idx="0">
                  <c:v>ЗКО</c:v>
                </c:pt>
                <c:pt idx="1">
                  <c:v>г.Шымкент</c:v>
                </c:pt>
                <c:pt idx="2">
                  <c:v>г.Алматы</c:v>
                </c:pt>
                <c:pt idx="3">
                  <c:v>Акмолинская</c:v>
                </c:pt>
                <c:pt idx="4">
                  <c:v>Жамбылская</c:v>
                </c:pt>
                <c:pt idx="5">
                  <c:v>Актюбинская</c:v>
                </c:pt>
                <c:pt idx="6">
                  <c:v>Туркестанская</c:v>
                </c:pt>
                <c:pt idx="7">
                  <c:v>город Астана</c:v>
                </c:pt>
                <c:pt idx="8">
                  <c:v>область Ұлытау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ВКО</c:v>
                </c:pt>
                <c:pt idx="12">
                  <c:v>Атырауская</c:v>
                </c:pt>
                <c:pt idx="13">
                  <c:v>СКО</c:v>
                </c:pt>
                <c:pt idx="14">
                  <c:v>Павлодарская</c:v>
                </c:pt>
                <c:pt idx="15">
                  <c:v>область Абай</c:v>
                </c:pt>
                <c:pt idx="16">
                  <c:v>Мангистауская</c:v>
                </c:pt>
                <c:pt idx="17">
                  <c:v>область Жетісу</c:v>
                </c:pt>
                <c:pt idx="18">
                  <c:v>Костанайская</c:v>
                </c:pt>
                <c:pt idx="19">
                  <c:v>Алматинская</c:v>
                </c:pt>
              </c:strCache>
            </c:strRef>
          </c:cat>
          <c:val>
            <c:numRef>
              <c:f>'прием за 5 мес 2025'!$D$6:$D$25</c:f>
              <c:numCache>
                <c:formatCode>General</c:formatCode>
                <c:ptCount val="20"/>
                <c:pt idx="0">
                  <c:v>243</c:v>
                </c:pt>
                <c:pt idx="1">
                  <c:v>110</c:v>
                </c:pt>
                <c:pt idx="2">
                  <c:v>102</c:v>
                </c:pt>
                <c:pt idx="3">
                  <c:v>99</c:v>
                </c:pt>
                <c:pt idx="4">
                  <c:v>90</c:v>
                </c:pt>
                <c:pt idx="5">
                  <c:v>86</c:v>
                </c:pt>
                <c:pt idx="6">
                  <c:v>77</c:v>
                </c:pt>
                <c:pt idx="7">
                  <c:v>75</c:v>
                </c:pt>
                <c:pt idx="8">
                  <c:v>74</c:v>
                </c:pt>
                <c:pt idx="9">
                  <c:v>59</c:v>
                </c:pt>
                <c:pt idx="10">
                  <c:v>57</c:v>
                </c:pt>
                <c:pt idx="11">
                  <c:v>53</c:v>
                </c:pt>
                <c:pt idx="12">
                  <c:v>50</c:v>
                </c:pt>
                <c:pt idx="13">
                  <c:v>48</c:v>
                </c:pt>
                <c:pt idx="14">
                  <c:v>43</c:v>
                </c:pt>
                <c:pt idx="15">
                  <c:v>38</c:v>
                </c:pt>
                <c:pt idx="16">
                  <c:v>29</c:v>
                </c:pt>
                <c:pt idx="17">
                  <c:v>16</c:v>
                </c:pt>
                <c:pt idx="18">
                  <c:v>14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BE-415F-8F86-8D119707C387}"/>
            </c:ext>
          </c:extLst>
        </c:ser>
        <c:ser>
          <c:idx val="1"/>
          <c:order val="1"/>
          <c:tx>
            <c:strRef>
              <c:f>'прием за 5 мес 2025'!$E$5</c:f>
              <c:strCache>
                <c:ptCount val="1"/>
                <c:pt idx="0">
                  <c:v>удовлетворено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3.7262442169814612E-17"/>
                  <c:y val="1.65118679050566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ABE-415F-8F86-8D119707C387}"/>
                </c:ext>
              </c:extLst>
            </c:dLbl>
            <c:dLbl>
              <c:idx val="14"/>
              <c:layout>
                <c:manualLayout>
                  <c:x val="-1.4904976867925845E-16"/>
                  <c:y val="9.97506234413965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ABE-415F-8F86-8D119707C387}"/>
                </c:ext>
              </c:extLst>
            </c:dLbl>
            <c:dLbl>
              <c:idx val="15"/>
              <c:layout>
                <c:manualLayout>
                  <c:x val="0"/>
                  <c:y val="1.23839009287926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ABE-415F-8F86-8D119707C387}"/>
                </c:ext>
              </c:extLst>
            </c:dLbl>
            <c:dLbl>
              <c:idx val="17"/>
              <c:layout>
                <c:manualLayout>
                  <c:x val="0"/>
                  <c:y val="8.25593395252845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ABE-415F-8F86-8D119707C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'прием за 5 мес 2025'!$C$6:$C$25</c:f>
              <c:strCache>
                <c:ptCount val="20"/>
                <c:pt idx="0">
                  <c:v>ЗКО</c:v>
                </c:pt>
                <c:pt idx="1">
                  <c:v>г.Шымкент</c:v>
                </c:pt>
                <c:pt idx="2">
                  <c:v>г.Алматы</c:v>
                </c:pt>
                <c:pt idx="3">
                  <c:v>Акмолинская</c:v>
                </c:pt>
                <c:pt idx="4">
                  <c:v>Жамбылская</c:v>
                </c:pt>
                <c:pt idx="5">
                  <c:v>Актюбинская</c:v>
                </c:pt>
                <c:pt idx="6">
                  <c:v>Туркестанская</c:v>
                </c:pt>
                <c:pt idx="7">
                  <c:v>город Астана</c:v>
                </c:pt>
                <c:pt idx="8">
                  <c:v>область Ұлытау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ВКО</c:v>
                </c:pt>
                <c:pt idx="12">
                  <c:v>Атырауская</c:v>
                </c:pt>
                <c:pt idx="13">
                  <c:v>СКО</c:v>
                </c:pt>
                <c:pt idx="14">
                  <c:v>Павлодарская</c:v>
                </c:pt>
                <c:pt idx="15">
                  <c:v>область Абай</c:v>
                </c:pt>
                <c:pt idx="16">
                  <c:v>Мангистауская</c:v>
                </c:pt>
                <c:pt idx="17">
                  <c:v>область Жетісу</c:v>
                </c:pt>
                <c:pt idx="18">
                  <c:v>Костанайская</c:v>
                </c:pt>
                <c:pt idx="19">
                  <c:v>Алматинская</c:v>
                </c:pt>
              </c:strCache>
            </c:strRef>
          </c:cat>
          <c:val>
            <c:numRef>
              <c:f>'прием за 5 мес 2025'!$E$6:$E$25</c:f>
              <c:numCache>
                <c:formatCode>General</c:formatCode>
                <c:ptCount val="20"/>
                <c:pt idx="0">
                  <c:v>31</c:v>
                </c:pt>
                <c:pt idx="1">
                  <c:v>2</c:v>
                </c:pt>
                <c:pt idx="2">
                  <c:v>13</c:v>
                </c:pt>
                <c:pt idx="3">
                  <c:v>2</c:v>
                </c:pt>
                <c:pt idx="4">
                  <c:v>9</c:v>
                </c:pt>
                <c:pt idx="5">
                  <c:v>35</c:v>
                </c:pt>
                <c:pt idx="6">
                  <c:v>17</c:v>
                </c:pt>
                <c:pt idx="7">
                  <c:v>3</c:v>
                </c:pt>
                <c:pt idx="8">
                  <c:v>7</c:v>
                </c:pt>
                <c:pt idx="9">
                  <c:v>5</c:v>
                </c:pt>
                <c:pt idx="10">
                  <c:v>5</c:v>
                </c:pt>
                <c:pt idx="11">
                  <c:v>0</c:v>
                </c:pt>
                <c:pt idx="12">
                  <c:v>6</c:v>
                </c:pt>
                <c:pt idx="13">
                  <c:v>5</c:v>
                </c:pt>
                <c:pt idx="14">
                  <c:v>11</c:v>
                </c:pt>
                <c:pt idx="15">
                  <c:v>12</c:v>
                </c:pt>
                <c:pt idx="16">
                  <c:v>0</c:v>
                </c:pt>
                <c:pt idx="17">
                  <c:v>2</c:v>
                </c:pt>
                <c:pt idx="18">
                  <c:v>0</c:v>
                </c:pt>
                <c:pt idx="1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ABE-415F-8F86-8D119707C387}"/>
            </c:ext>
          </c:extLst>
        </c:ser>
        <c:ser>
          <c:idx val="2"/>
          <c:order val="2"/>
          <c:tx>
            <c:strRef>
              <c:f>'прием за 5 мес 2025'!$F$5</c:f>
              <c:strCache>
                <c:ptCount val="1"/>
                <c:pt idx="0">
                  <c:v>разъяснено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1300813008129986E-3"/>
                  <c:y val="9.97506234413965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ABE-415F-8F86-8D119707C38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FABE-415F-8F86-8D119707C387}"/>
                </c:ext>
              </c:extLst>
            </c:dLbl>
            <c:dLbl>
              <c:idx val="2"/>
              <c:layout>
                <c:manualLayout>
                  <c:x val="2.0325203252032522E-3"/>
                  <c:y val="2.06398348813208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ABE-415F-8F86-8D119707C387}"/>
                </c:ext>
              </c:extLst>
            </c:dLbl>
            <c:dLbl>
              <c:idx val="3"/>
              <c:layout>
                <c:manualLayout>
                  <c:x val="0"/>
                  <c:y val="9.97506234413965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ABE-415F-8F86-8D119707C387}"/>
                </c:ext>
              </c:extLst>
            </c:dLbl>
            <c:dLbl>
              <c:idx val="4"/>
              <c:layout>
                <c:manualLayout>
                  <c:x val="0"/>
                  <c:y val="8.25593395252837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ABE-415F-8F86-8D119707C387}"/>
                </c:ext>
              </c:extLst>
            </c:dLbl>
            <c:dLbl>
              <c:idx val="5"/>
              <c:layout>
                <c:manualLayout>
                  <c:x val="6.097560975609719E-3"/>
                  <c:y val="4.12796697626418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FABE-415F-8F86-8D119707C387}"/>
                </c:ext>
              </c:extLst>
            </c:dLbl>
            <c:dLbl>
              <c:idx val="6"/>
              <c:layout>
                <c:manualLayout>
                  <c:x val="6.0975609756097563E-3"/>
                  <c:y val="1.9950124688279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FABE-415F-8F86-8D119707C387}"/>
                </c:ext>
              </c:extLst>
            </c:dLbl>
            <c:dLbl>
              <c:idx val="14"/>
              <c:layout>
                <c:manualLayout>
                  <c:x val="-1.4904976867925845E-16"/>
                  <c:y val="-9.97506234413977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FABE-415F-8F86-8D119707C387}"/>
                </c:ext>
              </c:extLst>
            </c:dLbl>
            <c:dLbl>
              <c:idx val="15"/>
              <c:layout>
                <c:manualLayout>
                  <c:x val="0"/>
                  <c:y val="-7.567852032011884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FABE-415F-8F86-8D119707C387}"/>
                </c:ext>
              </c:extLst>
            </c:dLbl>
            <c:dLbl>
              <c:idx val="18"/>
              <c:layout>
                <c:manualLayout>
                  <c:x val="6.0975609756096071E-3"/>
                  <c:y val="-7.567852032011884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FABE-415F-8F86-8D119707C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'прием за 5 мес 2025'!$C$6:$C$25</c:f>
              <c:strCache>
                <c:ptCount val="20"/>
                <c:pt idx="0">
                  <c:v>ЗКО</c:v>
                </c:pt>
                <c:pt idx="1">
                  <c:v>г.Шымкент</c:v>
                </c:pt>
                <c:pt idx="2">
                  <c:v>г.Алматы</c:v>
                </c:pt>
                <c:pt idx="3">
                  <c:v>Акмолинская</c:v>
                </c:pt>
                <c:pt idx="4">
                  <c:v>Жамбылская</c:v>
                </c:pt>
                <c:pt idx="5">
                  <c:v>Актюбинская</c:v>
                </c:pt>
                <c:pt idx="6">
                  <c:v>Туркестанская</c:v>
                </c:pt>
                <c:pt idx="7">
                  <c:v>город Астана</c:v>
                </c:pt>
                <c:pt idx="8">
                  <c:v>область Ұлытау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ВКО</c:v>
                </c:pt>
                <c:pt idx="12">
                  <c:v>Атырауская</c:v>
                </c:pt>
                <c:pt idx="13">
                  <c:v>СКО</c:v>
                </c:pt>
                <c:pt idx="14">
                  <c:v>Павлодарская</c:v>
                </c:pt>
                <c:pt idx="15">
                  <c:v>область Абай</c:v>
                </c:pt>
                <c:pt idx="16">
                  <c:v>Мангистауская</c:v>
                </c:pt>
                <c:pt idx="17">
                  <c:v>область Жетісу</c:v>
                </c:pt>
                <c:pt idx="18">
                  <c:v>Костанайская</c:v>
                </c:pt>
                <c:pt idx="19">
                  <c:v>Алматинская</c:v>
                </c:pt>
              </c:strCache>
            </c:strRef>
          </c:cat>
          <c:val>
            <c:numRef>
              <c:f>'прием за 5 мес 2025'!$F$6:$F$25</c:f>
              <c:numCache>
                <c:formatCode>General</c:formatCode>
                <c:ptCount val="20"/>
                <c:pt idx="0">
                  <c:v>184</c:v>
                </c:pt>
                <c:pt idx="1">
                  <c:v>108</c:v>
                </c:pt>
                <c:pt idx="2">
                  <c:v>89</c:v>
                </c:pt>
                <c:pt idx="3">
                  <c:v>97</c:v>
                </c:pt>
                <c:pt idx="4">
                  <c:v>82</c:v>
                </c:pt>
                <c:pt idx="5">
                  <c:v>42</c:v>
                </c:pt>
                <c:pt idx="6">
                  <c:v>60</c:v>
                </c:pt>
                <c:pt idx="7">
                  <c:v>69</c:v>
                </c:pt>
                <c:pt idx="8">
                  <c:v>67</c:v>
                </c:pt>
                <c:pt idx="9">
                  <c:v>54</c:v>
                </c:pt>
                <c:pt idx="10">
                  <c:v>32</c:v>
                </c:pt>
                <c:pt idx="11">
                  <c:v>53</c:v>
                </c:pt>
                <c:pt idx="12">
                  <c:v>44</c:v>
                </c:pt>
                <c:pt idx="13">
                  <c:v>43</c:v>
                </c:pt>
                <c:pt idx="14">
                  <c:v>31</c:v>
                </c:pt>
                <c:pt idx="15">
                  <c:v>26</c:v>
                </c:pt>
                <c:pt idx="16">
                  <c:v>29</c:v>
                </c:pt>
                <c:pt idx="17">
                  <c:v>14</c:v>
                </c:pt>
                <c:pt idx="18">
                  <c:v>14</c:v>
                </c:pt>
                <c:pt idx="1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FABE-415F-8F86-8D119707C38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4771408"/>
        <c:axId val="424770232"/>
      </c:barChart>
      <c:catAx>
        <c:axId val="424771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24770232"/>
        <c:crosses val="autoZero"/>
        <c:auto val="1"/>
        <c:lblAlgn val="ctr"/>
        <c:lblOffset val="100"/>
        <c:noMultiLvlLbl val="0"/>
      </c:catAx>
      <c:valAx>
        <c:axId val="4247702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24771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  <a:alpha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B0-4AF2-9EB5-DD8024642D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1403136"/>
        <c:axId val="1641403616"/>
      </c:barChart>
      <c:catAx>
        <c:axId val="1641403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41403616"/>
        <c:crosses val="autoZero"/>
        <c:auto val="1"/>
        <c:lblAlgn val="ctr"/>
        <c:lblOffset val="100"/>
        <c:noMultiLvlLbl val="0"/>
      </c:catAx>
      <c:valAx>
        <c:axId val="1641403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4140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F0000">
                <a:alpha val="55000"/>
              </a:srgb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92-45CC-8103-3885216C15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1403136"/>
        <c:axId val="1641403616"/>
      </c:barChart>
      <c:catAx>
        <c:axId val="1641403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41403616"/>
        <c:crosses val="autoZero"/>
        <c:auto val="1"/>
        <c:lblAlgn val="ctr"/>
        <c:lblOffset val="100"/>
        <c:noMultiLvlLbl val="0"/>
      </c:catAx>
      <c:valAx>
        <c:axId val="1641403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4140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62030905077263"/>
          <c:y val="3.5015471223774429E-2"/>
          <c:w val="0.71302428256070627"/>
          <c:h val="0.81567800805330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 полугодие 2024 г.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45E256BD-04D3-4413-9D94-A7A2EF4F7E1A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946-4F8D-AFAE-BA601B6F4F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приемов представителей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46-4F8D-AFAE-BA601B6F4FB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 полугодие 2025 г.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1368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946-4F8D-AFAE-BA601B6F4F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приемов представителей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46-4F8D-AFAE-BA601B6F4F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7519199"/>
        <c:axId val="747502399"/>
      </c:barChart>
      <c:catAx>
        <c:axId val="747519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47502399"/>
        <c:crosses val="autoZero"/>
        <c:auto val="1"/>
        <c:lblAlgn val="ctr"/>
        <c:lblOffset val="100"/>
        <c:noMultiLvlLbl val="0"/>
      </c:catAx>
      <c:valAx>
        <c:axId val="74750239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47519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4414837218195407E-2"/>
          <c:y val="0.94599922549888271"/>
          <c:w val="0.9"/>
          <c:h val="5.4000774501117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312015345101979E-2"/>
          <c:y val="2.8907557183937636E-2"/>
          <c:w val="0.90777134088987244"/>
          <c:h val="0.801809301181102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Плановые посещения (I полугодие 2025 г.)</c:v>
                </c:pt>
              </c:strCache>
            </c:strRef>
          </c:tx>
          <c:spPr>
            <a:solidFill>
              <a:srgbClr val="F2B320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2"/>
                <c:pt idx="0">
                  <c:v>Запланировано</c:v>
                </c:pt>
                <c:pt idx="1">
                  <c:v>Реализовано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234</c:v>
                </c:pt>
                <c:pt idx="1">
                  <c:v>224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78-4B50-AF8D-D51EBB4DD0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8"/>
        <c:overlap val="-14"/>
        <c:axId val="1364412592"/>
        <c:axId val="1364422672"/>
      </c:barChart>
      <c:catAx>
        <c:axId val="136441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64422672"/>
        <c:crosses val="autoZero"/>
        <c:auto val="1"/>
        <c:lblAlgn val="ctr"/>
        <c:lblOffset val="100"/>
        <c:noMultiLvlLbl val="0"/>
      </c:catAx>
      <c:valAx>
        <c:axId val="13644226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64412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5565075954977694E-2"/>
          <c:y val="0.91836737204724417"/>
          <c:w val="0.7380765068985965"/>
          <c:h val="5.97576279527559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081299804091899E-2"/>
          <c:y val="3.7499999999999999E-2"/>
          <c:w val="0.91783740039181616"/>
          <c:h val="0.79844562007874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Посещения (I полугодие 2025 г.)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Плановые </c:v>
                </c:pt>
                <c:pt idx="1">
                  <c:v>Внеплановые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224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D6-4C3B-842B-9E279E7A74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4927056"/>
        <c:axId val="1494928016"/>
      </c:barChart>
      <c:catAx>
        <c:axId val="149492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94928016"/>
        <c:crosses val="autoZero"/>
        <c:auto val="1"/>
        <c:lblAlgn val="ctr"/>
        <c:lblOffset val="100"/>
        <c:noMultiLvlLbl val="0"/>
      </c:catAx>
      <c:valAx>
        <c:axId val="14949280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94927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309571169325175E-2"/>
          <c:y val="4.0938048567466939E-2"/>
          <c:w val="0.70987851022076554"/>
          <c:h val="0.867987275919890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Дисциплинарная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I полугодие 2024 года</c:v>
                </c:pt>
                <c:pt idx="1">
                  <c:v>I полугодие 2025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106</c:v>
                </c:pt>
                <c:pt idx="1">
                  <c:v>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91-483D-BC3F-A7620E31F9D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Административная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I полугодие 2024 года</c:v>
                </c:pt>
                <c:pt idx="1">
                  <c:v>I полугодие 2025 года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14</c:v>
                </c:pt>
                <c:pt idx="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91-483D-BC3F-A7620E31F9D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Уголовная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I полугодие 2024 года</c:v>
                </c:pt>
                <c:pt idx="1">
                  <c:v>I полугодие 2025 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91-483D-BC3F-A7620E31F9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79"/>
        <c:axId val="676635664"/>
        <c:axId val="676631344"/>
      </c:barChart>
      <c:catAx>
        <c:axId val="67663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76631344"/>
        <c:crosses val="autoZero"/>
        <c:auto val="1"/>
        <c:lblAlgn val="ctr"/>
        <c:lblOffset val="100"/>
        <c:noMultiLvlLbl val="0"/>
      </c:catAx>
      <c:valAx>
        <c:axId val="676631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6635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794090648064495"/>
          <c:y val="0.15277671900954831"/>
          <c:w val="0.22262141262653798"/>
          <c:h val="0.704427100729331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836443609686401E-2"/>
          <c:y val="6.9406392694063929E-2"/>
          <c:w val="0.88855562779423214"/>
          <c:h val="0.588887497017418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Дисциплинарная отв.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240995730720079E-3"/>
                  <c:y val="3.13342261531735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055-40BF-B081-BB35971154FD}"/>
                </c:ext>
              </c:extLst>
            </c:dLbl>
            <c:dLbl>
              <c:idx val="1"/>
              <c:layout>
                <c:manualLayout>
                  <c:x val="1.51897613832012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B055-40BF-B081-BB35971154FD}"/>
                </c:ext>
              </c:extLst>
            </c:dLbl>
            <c:dLbl>
              <c:idx val="4"/>
              <c:layout>
                <c:manualLayout>
                  <c:x val="9.8266991751481156E-4"/>
                  <c:y val="4.78204701811655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055-40BF-B081-BB35971154FD}"/>
                </c:ext>
              </c:extLst>
            </c:dLbl>
            <c:dLbl>
              <c:idx val="7"/>
              <c:layout>
                <c:manualLayout>
                  <c:x val="-1.6254240724229243E-3"/>
                  <c:y val="3.65302797184163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055-40BF-B081-BB35971154FD}"/>
                </c:ext>
              </c:extLst>
            </c:dLbl>
            <c:dLbl>
              <c:idx val="8"/>
              <c:layout>
                <c:manualLayout>
                  <c:x val="1.7383306452239862E-3"/>
                  <c:y val="-1.1489083533290253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055-40BF-B081-BB35971154FD}"/>
                </c:ext>
              </c:extLst>
            </c:dLbl>
            <c:dLbl>
              <c:idx val="10"/>
              <c:layout>
                <c:manualLayout>
                  <c:x val="3.0379522766402402E-3"/>
                  <c:y val="3.13342261531723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B-B055-40BF-B081-BB35971154FD}"/>
                </c:ext>
              </c:extLst>
            </c:dLbl>
            <c:dLbl>
              <c:idx val="11"/>
              <c:layout>
                <c:manualLayout>
                  <c:x val="2.1935450690386616E-4"/>
                  <c:y val="3.13342261531729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055-40BF-B081-BB35971154FD}"/>
                </c:ext>
              </c:extLst>
            </c:dLbl>
            <c:dLbl>
              <c:idx val="12"/>
              <c:layout>
                <c:manualLayout>
                  <c:x val="1.5189761383200087E-3"/>
                  <c:y val="7.26633302706383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055-40BF-B081-BB35971154FD}"/>
                </c:ext>
              </c:extLst>
            </c:dLbl>
            <c:dLbl>
              <c:idx val="13"/>
              <c:layout>
                <c:manualLayout>
                  <c:x val="2.8240995730720217E-3"/>
                  <c:y val="7.06648481301608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055-40BF-B081-BB35971154FD}"/>
                </c:ext>
              </c:extLst>
            </c:dLbl>
            <c:dLbl>
              <c:idx val="14"/>
              <c:layout>
                <c:manualLayout>
                  <c:x val="1.5189761383201201E-3"/>
                  <c:y val="3.13342261531735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0-B055-40BF-B081-BB35971154FD}"/>
                </c:ext>
              </c:extLst>
            </c:dLbl>
            <c:dLbl>
              <c:idx val="15"/>
              <c:layout>
                <c:manualLayout>
                  <c:x val="-6.482559582437048E-4"/>
                  <c:y val="9.40026784595206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055-40BF-B081-BB35971154FD}"/>
                </c:ext>
              </c:extLst>
            </c:dLbl>
            <c:dLbl>
              <c:idx val="16"/>
              <c:layout>
                <c:manualLayout>
                  <c:x val="1.5189761383201201E-3"/>
                  <c:y val="4.93156308936707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055-40BF-B081-BB35971154FD}"/>
                </c:ext>
              </c:extLst>
            </c:dLbl>
            <c:dLbl>
              <c:idx val="17"/>
              <c:layout>
                <c:manualLayout>
                  <c:x val="-1.1139029668659617E-16"/>
                  <c:y val="9.40026784595206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4-B055-40BF-B081-BB35971154FD}"/>
                </c:ext>
              </c:extLst>
            </c:dLbl>
            <c:dLbl>
              <c:idx val="18"/>
              <c:layout>
                <c:manualLayout>
                  <c:x val="2.1935450690386616E-4"/>
                  <c:y val="7.0664848130159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055-40BF-B081-BB35971154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0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Лист1!$A$3:$A$22</c:f>
              <c:strCache>
                <c:ptCount val="20"/>
                <c:pt idx="0">
                  <c:v>Кызылординская</c:v>
                </c:pt>
                <c:pt idx="1">
                  <c:v>Шымкент</c:v>
                </c:pt>
                <c:pt idx="2">
                  <c:v>Туркестанская</c:v>
                </c:pt>
                <c:pt idx="3">
                  <c:v>Жамбылская</c:v>
                </c:pt>
                <c:pt idx="4">
                  <c:v>Жетісу</c:v>
                </c:pt>
                <c:pt idx="5">
                  <c:v>ЗКО</c:v>
                </c:pt>
                <c:pt idx="6">
                  <c:v>Актюбинская </c:v>
                </c:pt>
                <c:pt idx="7">
                  <c:v>Акмолинская</c:v>
                </c:pt>
                <c:pt idx="8">
                  <c:v>Атырауская</c:v>
                </c:pt>
                <c:pt idx="9">
                  <c:v>Абай</c:v>
                </c:pt>
                <c:pt idx="10">
                  <c:v>Карагандинская</c:v>
                </c:pt>
                <c:pt idx="11">
                  <c:v>Алматинская область</c:v>
                </c:pt>
                <c:pt idx="12">
                  <c:v>Астана </c:v>
                </c:pt>
                <c:pt idx="13">
                  <c:v>Павлодарская</c:v>
                </c:pt>
                <c:pt idx="14">
                  <c:v>СКО</c:v>
                </c:pt>
                <c:pt idx="15">
                  <c:v>Алматы</c:v>
                </c:pt>
                <c:pt idx="16">
                  <c:v>Ұлытау</c:v>
                </c:pt>
                <c:pt idx="17">
                  <c:v>ВКО</c:v>
                </c:pt>
                <c:pt idx="18">
                  <c:v>Костанайская</c:v>
                </c:pt>
                <c:pt idx="19">
                  <c:v>Мангистауская</c:v>
                </c:pt>
              </c:strCache>
            </c:strRef>
          </c:cat>
          <c:val>
            <c:numRef>
              <c:f>Лист1!$B$3:$B$22</c:f>
              <c:numCache>
                <c:formatCode>General</c:formatCode>
                <c:ptCount val="20"/>
                <c:pt idx="0">
                  <c:v>42</c:v>
                </c:pt>
                <c:pt idx="1">
                  <c:v>35</c:v>
                </c:pt>
                <c:pt idx="2">
                  <c:v>23</c:v>
                </c:pt>
                <c:pt idx="3">
                  <c:v>14</c:v>
                </c:pt>
                <c:pt idx="4">
                  <c:v>13</c:v>
                </c:pt>
                <c:pt idx="5">
                  <c:v>11</c:v>
                </c:pt>
                <c:pt idx="6">
                  <c:v>8</c:v>
                </c:pt>
                <c:pt idx="7">
                  <c:v>8</c:v>
                </c:pt>
                <c:pt idx="8">
                  <c:v>5</c:v>
                </c:pt>
                <c:pt idx="9">
                  <c:v>4</c:v>
                </c:pt>
                <c:pt idx="10">
                  <c:v>3</c:v>
                </c:pt>
                <c:pt idx="11">
                  <c:v>3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055-40BF-B081-BB35971154FD}"/>
            </c:ext>
          </c:extLst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Административная отв.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0066284769752379E-3"/>
                  <c:y val="1.6053733016602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B055-40BF-B081-BB35971154FD}"/>
                </c:ext>
              </c:extLst>
            </c:dLbl>
            <c:dLbl>
              <c:idx val="1"/>
              <c:layout>
                <c:manualLayout>
                  <c:x val="4.3959408651824952E-3"/>
                  <c:y val="-5.4279761840258034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623931623931626E-2"/>
                      <c:h val="6.12488997787663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B055-40BF-B081-BB35971154FD}"/>
                </c:ext>
              </c:extLst>
            </c:dLbl>
            <c:dLbl>
              <c:idx val="2"/>
              <c:layout>
                <c:manualLayout>
                  <c:x val="1.4026010373291097E-3"/>
                  <c:y val="4.82374374425739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B055-40BF-B081-BB35971154FD}"/>
                </c:ext>
              </c:extLst>
            </c:dLbl>
            <c:dLbl>
              <c:idx val="3"/>
              <c:layout>
                <c:manualLayout>
                  <c:x val="4.7707811185285784E-3"/>
                  <c:y val="6.66678838492049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B055-40BF-B081-BB35971154FD}"/>
                </c:ext>
              </c:extLst>
            </c:dLbl>
            <c:dLbl>
              <c:idx val="4"/>
              <c:layout>
                <c:manualLayout>
                  <c:x val="3.0508695540369781E-3"/>
                  <c:y val="3.73370743603118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B055-40BF-B081-BB35971154FD}"/>
                </c:ext>
              </c:extLst>
            </c:dLbl>
            <c:dLbl>
              <c:idx val="5"/>
              <c:layout>
                <c:manualLayout>
                  <c:x val="2.8339071355398594E-3"/>
                  <c:y val="4.35940505433404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B055-40BF-B081-BB35971154FD}"/>
                </c:ext>
              </c:extLst>
            </c:dLbl>
            <c:dLbl>
              <c:idx val="6"/>
              <c:layout>
                <c:manualLayout>
                  <c:x val="3.0379522766401843E-3"/>
                  <c:y val="3.13342261531735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B055-40BF-B081-BB35971154FD}"/>
                </c:ext>
              </c:extLst>
            </c:dLbl>
            <c:dLbl>
              <c:idx val="7"/>
              <c:layout>
                <c:manualLayout>
                  <c:x val="3.2579048056458068E-3"/>
                  <c:y val="6.390208325725942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B055-40BF-B081-BB35971154FD}"/>
                </c:ext>
              </c:extLst>
            </c:dLbl>
            <c:dLbl>
              <c:idx val="8"/>
              <c:layout>
                <c:manualLayout>
                  <c:x val="2.1697437893909125E-3"/>
                  <c:y val="8.33219016865215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B055-40BF-B081-BB35971154FD}"/>
                </c:ext>
              </c:extLst>
            </c:dLbl>
            <c:dLbl>
              <c:idx val="9"/>
              <c:layout>
                <c:manualLayout>
                  <c:x val="2.818597769736374E-3"/>
                  <c:y val="6.26684523063470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B055-40BF-B081-BB35971154FD}"/>
                </c:ext>
              </c:extLst>
            </c:dLbl>
            <c:dLbl>
              <c:idx val="10"/>
              <c:layout>
                <c:manualLayout>
                  <c:x val="2.2791818340022209E-3"/>
                  <c:y val="8.42989373996441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B055-40BF-B081-BB35971154FD}"/>
                </c:ext>
              </c:extLst>
            </c:dLbl>
            <c:dLbl>
              <c:idx val="11"/>
              <c:layout>
                <c:manualLayout>
                  <c:x val="3.0379522766402402E-3"/>
                  <c:y val="6.26684523063470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B055-40BF-B081-BB35971154FD}"/>
                </c:ext>
              </c:extLst>
            </c:dLbl>
            <c:dLbl>
              <c:idx val="12"/>
              <c:layout>
                <c:manualLayout>
                  <c:x val="2.818597769736374E-3"/>
                  <c:y val="6.26684523063470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B055-40BF-B081-BB35971154FD}"/>
                </c:ext>
              </c:extLst>
            </c:dLbl>
            <c:dLbl>
              <c:idx val="13"/>
              <c:layout>
                <c:manualLayout>
                  <c:x val="3.0379522766402402E-3"/>
                  <c:y val="7.42103034830829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B055-40BF-B081-BB35971154FD}"/>
                </c:ext>
              </c:extLst>
            </c:dLbl>
            <c:dLbl>
              <c:idx val="14"/>
              <c:layout>
                <c:manualLayout>
                  <c:x val="1.3566131377083434E-3"/>
                  <c:y val="3.73666815031349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4770787098749589E-2"/>
                      <c:h val="4.11077907248716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9-B055-40BF-B081-BB35971154FD}"/>
                </c:ext>
              </c:extLst>
            </c:dLbl>
            <c:dLbl>
              <c:idx val="15"/>
              <c:layout>
                <c:manualLayout>
                  <c:x val="1.5219662488286242E-3"/>
                  <c:y val="9.820689274022874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000" b="1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B055-40BF-B081-BB35971154FD}"/>
                </c:ext>
              </c:extLst>
            </c:dLbl>
            <c:dLbl>
              <c:idx val="16"/>
              <c:layout>
                <c:manualLayout>
                  <c:x val="1.0189100568778709E-2"/>
                  <c:y val="9.34278064363943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B055-40BF-B081-BB35971154FD}"/>
                </c:ext>
              </c:extLst>
            </c:dLbl>
            <c:dLbl>
              <c:idx val="17"/>
              <c:layout>
                <c:manualLayout>
                  <c:x val="6.4825595824359334E-4"/>
                  <c:y val="1.0859653260881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B055-40BF-B081-BB35971154FD}"/>
                </c:ext>
              </c:extLst>
            </c:dLbl>
            <c:dLbl>
              <c:idx val="18"/>
              <c:layout>
                <c:manualLayout>
                  <c:x val="2.2791818340022209E-3"/>
                  <c:y val="7.49529493155322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B055-40BF-B081-BB35971154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Лист1!$A$3:$A$22</c:f>
              <c:strCache>
                <c:ptCount val="20"/>
                <c:pt idx="0">
                  <c:v>Кызылординская</c:v>
                </c:pt>
                <c:pt idx="1">
                  <c:v>Шымкент</c:v>
                </c:pt>
                <c:pt idx="2">
                  <c:v>Туркестанская</c:v>
                </c:pt>
                <c:pt idx="3">
                  <c:v>Жамбылская</c:v>
                </c:pt>
                <c:pt idx="4">
                  <c:v>Жетісу</c:v>
                </c:pt>
                <c:pt idx="5">
                  <c:v>ЗКО</c:v>
                </c:pt>
                <c:pt idx="6">
                  <c:v>Актюбинская </c:v>
                </c:pt>
                <c:pt idx="7">
                  <c:v>Акмолинская</c:v>
                </c:pt>
                <c:pt idx="8">
                  <c:v>Атырауская</c:v>
                </c:pt>
                <c:pt idx="9">
                  <c:v>Абай</c:v>
                </c:pt>
                <c:pt idx="10">
                  <c:v>Карагандинская</c:v>
                </c:pt>
                <c:pt idx="11">
                  <c:v>Алматинская область</c:v>
                </c:pt>
                <c:pt idx="12">
                  <c:v>Астана </c:v>
                </c:pt>
                <c:pt idx="13">
                  <c:v>Павлодарская</c:v>
                </c:pt>
                <c:pt idx="14">
                  <c:v>СКО</c:v>
                </c:pt>
                <c:pt idx="15">
                  <c:v>Алматы</c:v>
                </c:pt>
                <c:pt idx="16">
                  <c:v>Ұлытау</c:v>
                </c:pt>
                <c:pt idx="17">
                  <c:v>ВКО</c:v>
                </c:pt>
                <c:pt idx="18">
                  <c:v>Костанайская</c:v>
                </c:pt>
                <c:pt idx="19">
                  <c:v>Мангистауская</c:v>
                </c:pt>
              </c:strCache>
            </c:strRef>
          </c:cat>
          <c:val>
            <c:numRef>
              <c:f>Лист1!$C$3:$C$22</c:f>
              <c:numCache>
                <c:formatCode>General</c:formatCode>
                <c:ptCount val="20"/>
                <c:pt idx="0">
                  <c:v>27</c:v>
                </c:pt>
                <c:pt idx="1">
                  <c:v>3</c:v>
                </c:pt>
                <c:pt idx="2">
                  <c:v>6</c:v>
                </c:pt>
                <c:pt idx="3">
                  <c:v>1</c:v>
                </c:pt>
                <c:pt idx="4">
                  <c:v>0</c:v>
                </c:pt>
                <c:pt idx="5">
                  <c:v>3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B055-40BF-B081-BB35971154FD}"/>
            </c:ext>
          </c:extLst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Уголовная отв.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3.037952276640240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0-B055-40BF-B081-BB35971154FD}"/>
                </c:ext>
              </c:extLst>
            </c:dLbl>
            <c:dLbl>
              <c:idx val="1"/>
              <c:layout>
                <c:manualLayout>
                  <c:x val="4.5569284149603604E-3"/>
                  <c:y val="-3.13342261531735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2-B055-40BF-B081-BB35971154FD}"/>
                </c:ext>
              </c:extLst>
            </c:dLbl>
            <c:dLbl>
              <c:idx val="2"/>
              <c:layout>
                <c:manualLayout>
                  <c:x val="3.037952276640212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3-B055-40BF-B081-BB35971154FD}"/>
                </c:ext>
              </c:extLst>
            </c:dLbl>
            <c:dLbl>
              <c:idx val="3"/>
              <c:layout>
                <c:manualLayout>
                  <c:x val="6.0759045532804805E-3"/>
                  <c:y val="9.40026784595206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4-B055-40BF-B081-BB35971154FD}"/>
                </c:ext>
              </c:extLst>
            </c:dLbl>
            <c:dLbl>
              <c:idx val="4"/>
              <c:layout>
                <c:manualLayout>
                  <c:x val="4.5569284149603604E-3"/>
                  <c:y val="7.833556538293385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670873752152132E-2"/>
                      <c:h val="4.2301205306784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5-B055-40BF-B081-BB35971154FD}"/>
                </c:ext>
              </c:extLst>
            </c:dLbl>
            <c:dLbl>
              <c:idx val="5"/>
              <c:layout>
                <c:manualLayout>
                  <c:x val="3.0379522766402402E-3"/>
                  <c:y val="3.13342261531735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6-B055-40BF-B081-BB35971154FD}"/>
                </c:ext>
              </c:extLst>
            </c:dLbl>
            <c:dLbl>
              <c:idx val="6"/>
              <c:layout>
                <c:manualLayout>
                  <c:x val="3.0379522766402402E-3"/>
                  <c:y val="3.13342261531735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7-B055-40BF-B081-BB35971154FD}"/>
                </c:ext>
              </c:extLst>
            </c:dLbl>
            <c:dLbl>
              <c:idx val="7"/>
              <c:layout>
                <c:manualLayout>
                  <c:x val="3.0379522766402402E-3"/>
                  <c:y val="6.26684523063470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8-B055-40BF-B081-BB35971154FD}"/>
                </c:ext>
              </c:extLst>
            </c:dLbl>
            <c:dLbl>
              <c:idx val="8"/>
              <c:layout>
                <c:manualLayout>
                  <c:x val="3.0379522766401843E-3"/>
                  <c:y val="9.40026784595206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9-B055-40BF-B081-BB35971154FD}"/>
                </c:ext>
              </c:extLst>
            </c:dLbl>
            <c:dLbl>
              <c:idx val="9"/>
              <c:layout>
                <c:manualLayout>
                  <c:x val="4.5569284149603604E-3"/>
                  <c:y val="6.26684523063470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A-B055-40BF-B081-BB35971154FD}"/>
                </c:ext>
              </c:extLst>
            </c:dLbl>
            <c:dLbl>
              <c:idx val="10"/>
              <c:layout>
                <c:manualLayout>
                  <c:x val="3.0379522766401288E-3"/>
                  <c:y val="9.40026784595206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C-B055-40BF-B081-BB35971154FD}"/>
                </c:ext>
              </c:extLst>
            </c:dLbl>
            <c:dLbl>
              <c:idx val="11"/>
              <c:layout>
                <c:manualLayout>
                  <c:x val="4.5569284149602485E-3"/>
                  <c:y val="6.26684523063470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D-B055-40BF-B081-BB35971154FD}"/>
                </c:ext>
              </c:extLst>
            </c:dLbl>
            <c:dLbl>
              <c:idx val="12"/>
              <c:layout>
                <c:manualLayout>
                  <c:x val="4.5569284149603604E-3"/>
                  <c:y val="6.26684523063470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E-B055-40BF-B081-BB35971154FD}"/>
                </c:ext>
              </c:extLst>
            </c:dLbl>
            <c:dLbl>
              <c:idx val="13"/>
              <c:layout>
                <c:manualLayout>
                  <c:x val="4.5569284149603604E-3"/>
                  <c:y val="6.26684523063470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F-B055-40BF-B081-BB35971154FD}"/>
                </c:ext>
              </c:extLst>
            </c:dLbl>
            <c:dLbl>
              <c:idx val="14"/>
              <c:layout>
                <c:manualLayout>
                  <c:x val="1.5189761383201201E-3"/>
                  <c:y val="6.26684523063470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1-B055-40BF-B081-BB35971154FD}"/>
                </c:ext>
              </c:extLst>
            </c:dLbl>
            <c:dLbl>
              <c:idx val="15"/>
              <c:layout>
                <c:manualLayout>
                  <c:x val="6.0759045532804805E-3"/>
                  <c:y val="9.40026784595206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2-B055-40BF-B081-BB35971154FD}"/>
                </c:ext>
              </c:extLst>
            </c:dLbl>
            <c:dLbl>
              <c:idx val="16"/>
              <c:layout>
                <c:manualLayout>
                  <c:x val="-9.1138568299207207E-3"/>
                  <c:y val="6.26684523063470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3-B055-40BF-B081-BB35971154FD}"/>
                </c:ext>
              </c:extLst>
            </c:dLbl>
            <c:dLbl>
              <c:idx val="17"/>
              <c:layout>
                <c:manualLayout>
                  <c:x val="1.5189761383201201E-3"/>
                  <c:y val="3.13342261531723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5-B055-40BF-B081-BB35971154FD}"/>
                </c:ext>
              </c:extLst>
            </c:dLbl>
            <c:dLbl>
              <c:idx val="18"/>
              <c:layout>
                <c:manualLayout>
                  <c:x val="1.5189761383200087E-3"/>
                  <c:y val="9.40026784595206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6-B055-40BF-B081-BB35971154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Лист1!$A$3:$A$22</c:f>
              <c:strCache>
                <c:ptCount val="20"/>
                <c:pt idx="0">
                  <c:v>Кызылординская</c:v>
                </c:pt>
                <c:pt idx="1">
                  <c:v>Шымкент</c:v>
                </c:pt>
                <c:pt idx="2">
                  <c:v>Туркестанская</c:v>
                </c:pt>
                <c:pt idx="3">
                  <c:v>Жамбылская</c:v>
                </c:pt>
                <c:pt idx="4">
                  <c:v>Жетісу</c:v>
                </c:pt>
                <c:pt idx="5">
                  <c:v>ЗКО</c:v>
                </c:pt>
                <c:pt idx="6">
                  <c:v>Актюбинская </c:v>
                </c:pt>
                <c:pt idx="7">
                  <c:v>Акмолинская</c:v>
                </c:pt>
                <c:pt idx="8">
                  <c:v>Атырауская</c:v>
                </c:pt>
                <c:pt idx="9">
                  <c:v>Абай</c:v>
                </c:pt>
                <c:pt idx="10">
                  <c:v>Карагандинская</c:v>
                </c:pt>
                <c:pt idx="11">
                  <c:v>Алматинская область</c:v>
                </c:pt>
                <c:pt idx="12">
                  <c:v>Астана </c:v>
                </c:pt>
                <c:pt idx="13">
                  <c:v>Павлодарская</c:v>
                </c:pt>
                <c:pt idx="14">
                  <c:v>СКО</c:v>
                </c:pt>
                <c:pt idx="15">
                  <c:v>Алматы</c:v>
                </c:pt>
                <c:pt idx="16">
                  <c:v>Ұлытау</c:v>
                </c:pt>
                <c:pt idx="17">
                  <c:v>ВКО</c:v>
                </c:pt>
                <c:pt idx="18">
                  <c:v>Костанайская</c:v>
                </c:pt>
                <c:pt idx="19">
                  <c:v>Мангистауская</c:v>
                </c:pt>
              </c:strCache>
            </c:strRef>
          </c:cat>
          <c:val>
            <c:numRef>
              <c:f>Лист1!$D$3:$D$22</c:f>
              <c:numCache>
                <c:formatCode>General</c:formatCode>
                <c:ptCount val="20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B055-40BF-B081-BB35971154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44256472"/>
        <c:axId val="744262352"/>
        <c:axId val="0"/>
      </c:bar3DChart>
      <c:catAx>
        <c:axId val="744256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9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44262352"/>
        <c:crosses val="autoZero"/>
        <c:auto val="1"/>
        <c:lblAlgn val="ctr"/>
        <c:lblOffset val="100"/>
        <c:noMultiLvlLbl val="0"/>
      </c:catAx>
      <c:valAx>
        <c:axId val="744262352"/>
        <c:scaling>
          <c:orientation val="minMax"/>
        </c:scaling>
        <c:delete val="1"/>
        <c:axPos val="l"/>
        <c:majorGridlines>
          <c:spPr>
            <a:ln w="0"/>
          </c:spPr>
        </c:majorGridlines>
        <c:numFmt formatCode="General" sourceLinked="1"/>
        <c:majorTickMark val="none"/>
        <c:minorTickMark val="none"/>
        <c:tickLblPos val="nextTo"/>
        <c:crossAx val="74425647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Лист1!$B$57</c:f>
              <c:strCache>
                <c:ptCount val="1"/>
                <c:pt idx="0">
                  <c:v>поступило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5"/>
              <c:layout>
                <c:manualLayout>
                  <c:x val="0"/>
                  <c:y val="-9.90099009900996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ADA-400C-BBAD-E33558C3DE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Лист1!$A$58:$A$77</c:f>
              <c:strCache>
                <c:ptCount val="20"/>
                <c:pt idx="0">
                  <c:v>ЗКО</c:v>
                </c:pt>
                <c:pt idx="1">
                  <c:v>Астана</c:v>
                </c:pt>
                <c:pt idx="2">
                  <c:v>Алматы</c:v>
                </c:pt>
                <c:pt idx="3">
                  <c:v>СКО</c:v>
                </c:pt>
                <c:pt idx="4">
                  <c:v>Жамбылская</c:v>
                </c:pt>
                <c:pt idx="5">
                  <c:v>Туркестанская</c:v>
                </c:pt>
                <c:pt idx="6">
                  <c:v>Актюбинская</c:v>
                </c:pt>
                <c:pt idx="7">
                  <c:v>Акмолинская</c:v>
                </c:pt>
                <c:pt idx="8">
                  <c:v>Павлодарская</c:v>
                </c:pt>
                <c:pt idx="9">
                  <c:v>Кызылординская</c:v>
                </c:pt>
                <c:pt idx="10">
                  <c:v>Жетысу</c:v>
                </c:pt>
                <c:pt idx="11">
                  <c:v>Карагандинская</c:v>
                </c:pt>
                <c:pt idx="12">
                  <c:v>Шымкент</c:v>
                </c:pt>
                <c:pt idx="13">
                  <c:v>Мангистауская</c:v>
                </c:pt>
                <c:pt idx="14">
                  <c:v>Костанайская</c:v>
                </c:pt>
                <c:pt idx="15">
                  <c:v>ВКО</c:v>
                </c:pt>
                <c:pt idx="16">
                  <c:v>Атырауская</c:v>
                </c:pt>
                <c:pt idx="17">
                  <c:v>Абай</c:v>
                </c:pt>
                <c:pt idx="18">
                  <c:v>Улытау</c:v>
                </c:pt>
                <c:pt idx="19">
                  <c:v>Алматинская</c:v>
                </c:pt>
              </c:strCache>
            </c:strRef>
          </c:cat>
          <c:val>
            <c:numRef>
              <c:f>Лист1!$B$58:$B$77</c:f>
              <c:numCache>
                <c:formatCode>General</c:formatCode>
                <c:ptCount val="20"/>
                <c:pt idx="0">
                  <c:v>182</c:v>
                </c:pt>
                <c:pt idx="1">
                  <c:v>85</c:v>
                </c:pt>
                <c:pt idx="2">
                  <c:v>83</c:v>
                </c:pt>
                <c:pt idx="3">
                  <c:v>72</c:v>
                </c:pt>
                <c:pt idx="4">
                  <c:v>64</c:v>
                </c:pt>
                <c:pt idx="5">
                  <c:v>59</c:v>
                </c:pt>
                <c:pt idx="6">
                  <c:v>71</c:v>
                </c:pt>
                <c:pt idx="7">
                  <c:v>55</c:v>
                </c:pt>
                <c:pt idx="8">
                  <c:v>54</c:v>
                </c:pt>
                <c:pt idx="9">
                  <c:v>53</c:v>
                </c:pt>
                <c:pt idx="10">
                  <c:v>46</c:v>
                </c:pt>
                <c:pt idx="11">
                  <c:v>43</c:v>
                </c:pt>
                <c:pt idx="12">
                  <c:v>43</c:v>
                </c:pt>
                <c:pt idx="13">
                  <c:v>38</c:v>
                </c:pt>
                <c:pt idx="14">
                  <c:v>35</c:v>
                </c:pt>
                <c:pt idx="15">
                  <c:v>32</c:v>
                </c:pt>
                <c:pt idx="16">
                  <c:v>26</c:v>
                </c:pt>
                <c:pt idx="17">
                  <c:v>16</c:v>
                </c:pt>
                <c:pt idx="18">
                  <c:v>16</c:v>
                </c:pt>
                <c:pt idx="19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DA-400C-BBAD-E33558C3DE91}"/>
            </c:ext>
          </c:extLst>
        </c:ser>
        <c:ser>
          <c:idx val="1"/>
          <c:order val="1"/>
          <c:tx>
            <c:strRef>
              <c:f>Лист1!$C$57</c:f>
              <c:strCache>
                <c:ptCount val="1"/>
                <c:pt idx="0">
                  <c:v>рассмотрено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4.0281973816716837E-3"/>
                  <c:y val="3.30033003300330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ADA-400C-BBAD-E33558C3DE91}"/>
                </c:ext>
              </c:extLst>
            </c:dLbl>
            <c:dLbl>
              <c:idx val="4"/>
              <c:layout>
                <c:manualLayout>
                  <c:x val="2.014098690835851E-3"/>
                  <c:y val="1.9801980198019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ADA-400C-BBAD-E33558C3DE91}"/>
                </c:ext>
              </c:extLst>
            </c:dLbl>
            <c:dLbl>
              <c:idx val="5"/>
              <c:layout>
                <c:manualLayout>
                  <c:x val="2.014098690835851E-3"/>
                  <c:y val="-6.050535164207521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ADA-400C-BBAD-E33558C3DE91}"/>
                </c:ext>
              </c:extLst>
            </c:dLbl>
            <c:dLbl>
              <c:idx val="6"/>
              <c:layout>
                <c:manualLayout>
                  <c:x val="4.028197381671701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ADA-400C-BBAD-E33558C3DE91}"/>
                </c:ext>
              </c:extLst>
            </c:dLbl>
            <c:dLbl>
              <c:idx val="7"/>
              <c:layout>
                <c:manualLayout>
                  <c:x val="6.0422960725075529E-3"/>
                  <c:y val="-6.050535164207521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ADA-400C-BBAD-E33558C3DE91}"/>
                </c:ext>
              </c:extLst>
            </c:dLbl>
            <c:dLbl>
              <c:idx val="8"/>
              <c:layout>
                <c:manualLayout>
                  <c:x val="2.014098690835851E-3"/>
                  <c:y val="1.32013201320132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ADA-400C-BBAD-E33558C3DE91}"/>
                </c:ext>
              </c:extLst>
            </c:dLbl>
            <c:dLbl>
              <c:idx val="9"/>
              <c:layout>
                <c:manualLayout>
                  <c:x val="4.0281973816717019E-3"/>
                  <c:y val="-6.050535164207521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ADA-400C-BBAD-E33558C3DE91}"/>
                </c:ext>
              </c:extLst>
            </c:dLbl>
            <c:dLbl>
              <c:idx val="10"/>
              <c:layout>
                <c:manualLayout>
                  <c:x val="4.0281973816717019E-3"/>
                  <c:y val="6.60066006600660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ADA-400C-BBAD-E33558C3DE91}"/>
                </c:ext>
              </c:extLst>
            </c:dLbl>
            <c:dLbl>
              <c:idx val="11"/>
              <c:layout>
                <c:manualLayout>
                  <c:x val="2.014098690835851E-3"/>
                  <c:y val="1.32013201320131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ADA-400C-BBAD-E33558C3DE91}"/>
                </c:ext>
              </c:extLst>
            </c:dLbl>
            <c:dLbl>
              <c:idx val="12"/>
              <c:layout>
                <c:manualLayout>
                  <c:x val="6.0422960725074054E-3"/>
                  <c:y val="1.9801980198019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ADA-400C-BBAD-E33558C3DE91}"/>
                </c:ext>
              </c:extLst>
            </c:dLbl>
            <c:dLbl>
              <c:idx val="13"/>
              <c:layout>
                <c:manualLayout>
                  <c:x val="2.014098690835851E-3"/>
                  <c:y val="9.90099009900990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6ADA-400C-BBAD-E33558C3DE91}"/>
                </c:ext>
              </c:extLst>
            </c:dLbl>
            <c:dLbl>
              <c:idx val="14"/>
              <c:layout>
                <c:manualLayout>
                  <c:x val="2.014098690835851E-3"/>
                  <c:y val="1.98019801980198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6ADA-400C-BBAD-E33558C3DE91}"/>
                </c:ext>
              </c:extLst>
            </c:dLbl>
            <c:dLbl>
              <c:idx val="15"/>
              <c:layout>
                <c:manualLayout>
                  <c:x val="0"/>
                  <c:y val="1.98019801980196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6ADA-400C-BBAD-E33558C3DE91}"/>
                </c:ext>
              </c:extLst>
            </c:dLbl>
            <c:dLbl>
              <c:idx val="16"/>
              <c:layout>
                <c:manualLayout>
                  <c:x val="2.0140986908357031E-3"/>
                  <c:y val="1.98019801980198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6ADA-400C-BBAD-E33558C3DE91}"/>
                </c:ext>
              </c:extLst>
            </c:dLbl>
            <c:dLbl>
              <c:idx val="17"/>
              <c:layout>
                <c:manualLayout>
                  <c:x val="0"/>
                  <c:y val="1.98019801980198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6ADA-400C-BBAD-E33558C3DE91}"/>
                </c:ext>
              </c:extLst>
            </c:dLbl>
            <c:dLbl>
              <c:idx val="18"/>
              <c:layout>
                <c:manualLayout>
                  <c:x val="6.0422960725075529E-3"/>
                  <c:y val="9.90099009900990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6ADA-400C-BBAD-E33558C3DE91}"/>
                </c:ext>
              </c:extLst>
            </c:dLbl>
            <c:dLbl>
              <c:idx val="19"/>
              <c:layout>
                <c:manualLayout>
                  <c:x val="0"/>
                  <c:y val="9.90099009900990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6ADA-400C-BBAD-E33558C3DE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Лист1!$A$58:$A$77</c:f>
              <c:strCache>
                <c:ptCount val="20"/>
                <c:pt idx="0">
                  <c:v>ЗКО</c:v>
                </c:pt>
                <c:pt idx="1">
                  <c:v>Астана</c:v>
                </c:pt>
                <c:pt idx="2">
                  <c:v>Алматы</c:v>
                </c:pt>
                <c:pt idx="3">
                  <c:v>СКО</c:v>
                </c:pt>
                <c:pt idx="4">
                  <c:v>Жамбылская</c:v>
                </c:pt>
                <c:pt idx="5">
                  <c:v>Туркестанская</c:v>
                </c:pt>
                <c:pt idx="6">
                  <c:v>Актюбинская</c:v>
                </c:pt>
                <c:pt idx="7">
                  <c:v>Акмолинская</c:v>
                </c:pt>
                <c:pt idx="8">
                  <c:v>Павлодарская</c:v>
                </c:pt>
                <c:pt idx="9">
                  <c:v>Кызылординская</c:v>
                </c:pt>
                <c:pt idx="10">
                  <c:v>Жетысу</c:v>
                </c:pt>
                <c:pt idx="11">
                  <c:v>Карагандинская</c:v>
                </c:pt>
                <c:pt idx="12">
                  <c:v>Шымкент</c:v>
                </c:pt>
                <c:pt idx="13">
                  <c:v>Мангистауская</c:v>
                </c:pt>
                <c:pt idx="14">
                  <c:v>Костанайская</c:v>
                </c:pt>
                <c:pt idx="15">
                  <c:v>ВКО</c:v>
                </c:pt>
                <c:pt idx="16">
                  <c:v>Атырауская</c:v>
                </c:pt>
                <c:pt idx="17">
                  <c:v>Абай</c:v>
                </c:pt>
                <c:pt idx="18">
                  <c:v>Улытау</c:v>
                </c:pt>
                <c:pt idx="19">
                  <c:v>Алматинская</c:v>
                </c:pt>
              </c:strCache>
            </c:strRef>
          </c:cat>
          <c:val>
            <c:numRef>
              <c:f>Лист1!$C$58:$C$77</c:f>
              <c:numCache>
                <c:formatCode>General</c:formatCode>
                <c:ptCount val="20"/>
                <c:pt idx="0">
                  <c:v>157</c:v>
                </c:pt>
                <c:pt idx="1">
                  <c:v>80</c:v>
                </c:pt>
                <c:pt idx="2">
                  <c:v>68</c:v>
                </c:pt>
                <c:pt idx="3">
                  <c:v>62</c:v>
                </c:pt>
                <c:pt idx="4">
                  <c:v>62</c:v>
                </c:pt>
                <c:pt idx="5">
                  <c:v>49</c:v>
                </c:pt>
                <c:pt idx="6">
                  <c:v>59</c:v>
                </c:pt>
                <c:pt idx="7">
                  <c:v>39</c:v>
                </c:pt>
                <c:pt idx="8">
                  <c:v>50</c:v>
                </c:pt>
                <c:pt idx="9">
                  <c:v>43</c:v>
                </c:pt>
                <c:pt idx="10">
                  <c:v>38</c:v>
                </c:pt>
                <c:pt idx="11">
                  <c:v>40</c:v>
                </c:pt>
                <c:pt idx="12">
                  <c:v>42</c:v>
                </c:pt>
                <c:pt idx="13">
                  <c:v>30</c:v>
                </c:pt>
                <c:pt idx="14">
                  <c:v>32</c:v>
                </c:pt>
                <c:pt idx="15">
                  <c:v>31</c:v>
                </c:pt>
                <c:pt idx="16">
                  <c:v>25</c:v>
                </c:pt>
                <c:pt idx="17">
                  <c:v>14</c:v>
                </c:pt>
                <c:pt idx="18">
                  <c:v>13</c:v>
                </c:pt>
                <c:pt idx="19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6ADA-400C-BBAD-E33558C3DE91}"/>
            </c:ext>
          </c:extLst>
        </c:ser>
        <c:ser>
          <c:idx val="2"/>
          <c:order val="2"/>
          <c:tx>
            <c:strRef>
              <c:f>Лист1!$D$57</c:f>
              <c:strCache>
                <c:ptCount val="1"/>
                <c:pt idx="0">
                  <c:v>удовлетворено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6ADA-400C-BBAD-E33558C3DE9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F09-494E-8D50-45A69F9B42CB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6ADA-400C-BBAD-E33558C3DE91}"/>
              </c:ext>
            </c:extLst>
          </c:dPt>
          <c:dLbls>
            <c:dLbl>
              <c:idx val="6"/>
              <c:layout>
                <c:manualLayout>
                  <c:x val="6.042296072507552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6ADA-400C-BBAD-E33558C3DE91}"/>
                </c:ext>
              </c:extLst>
            </c:dLbl>
            <c:dLbl>
              <c:idx val="12"/>
              <c:layout>
                <c:manualLayout>
                  <c:x val="-1.4769886443141018E-16"/>
                  <c:y val="9.90099009900990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6ADA-400C-BBAD-E33558C3DE91}"/>
                </c:ext>
              </c:extLst>
            </c:dLbl>
            <c:dLbl>
              <c:idx val="17"/>
              <c:layout>
                <c:manualLayout>
                  <c:x val="0"/>
                  <c:y val="9.90099009900990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6ADA-400C-BBAD-E33558C3DE91}"/>
                </c:ext>
              </c:extLst>
            </c:dLbl>
            <c:dLbl>
              <c:idx val="18"/>
              <c:layout>
                <c:manualLayout>
                  <c:x val="0"/>
                  <c:y val="1.650165016501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6ADA-400C-BBAD-E33558C3DE91}"/>
                </c:ext>
              </c:extLst>
            </c:dLbl>
            <c:dLbl>
              <c:idx val="19"/>
              <c:layout>
                <c:manualLayout>
                  <c:x val="0"/>
                  <c:y val="1.32013201320132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6ADA-400C-BBAD-E33558C3DE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Лист1!$A$58:$A$77</c:f>
              <c:strCache>
                <c:ptCount val="20"/>
                <c:pt idx="0">
                  <c:v>ЗКО</c:v>
                </c:pt>
                <c:pt idx="1">
                  <c:v>Астана</c:v>
                </c:pt>
                <c:pt idx="2">
                  <c:v>Алматы</c:v>
                </c:pt>
                <c:pt idx="3">
                  <c:v>СКО</c:v>
                </c:pt>
                <c:pt idx="4">
                  <c:v>Жамбылская</c:v>
                </c:pt>
                <c:pt idx="5">
                  <c:v>Туркестанская</c:v>
                </c:pt>
                <c:pt idx="6">
                  <c:v>Актюбинская</c:v>
                </c:pt>
                <c:pt idx="7">
                  <c:v>Акмолинская</c:v>
                </c:pt>
                <c:pt idx="8">
                  <c:v>Павлодарская</c:v>
                </c:pt>
                <c:pt idx="9">
                  <c:v>Кызылординская</c:v>
                </c:pt>
                <c:pt idx="10">
                  <c:v>Жетысу</c:v>
                </c:pt>
                <c:pt idx="11">
                  <c:v>Карагандинская</c:v>
                </c:pt>
                <c:pt idx="12">
                  <c:v>Шымкент</c:v>
                </c:pt>
                <c:pt idx="13">
                  <c:v>Мангистауская</c:v>
                </c:pt>
                <c:pt idx="14">
                  <c:v>Костанайская</c:v>
                </c:pt>
                <c:pt idx="15">
                  <c:v>ВКО</c:v>
                </c:pt>
                <c:pt idx="16">
                  <c:v>Атырауская</c:v>
                </c:pt>
                <c:pt idx="17">
                  <c:v>Абай</c:v>
                </c:pt>
                <c:pt idx="18">
                  <c:v>Улытау</c:v>
                </c:pt>
                <c:pt idx="19">
                  <c:v>Алматинская</c:v>
                </c:pt>
              </c:strCache>
            </c:strRef>
          </c:cat>
          <c:val>
            <c:numRef>
              <c:f>Лист1!$D$58:$D$77</c:f>
              <c:numCache>
                <c:formatCode>General</c:formatCode>
                <c:ptCount val="20"/>
                <c:pt idx="0">
                  <c:v>13</c:v>
                </c:pt>
                <c:pt idx="1">
                  <c:v>3</c:v>
                </c:pt>
                <c:pt idx="2">
                  <c:v>2</c:v>
                </c:pt>
                <c:pt idx="3">
                  <c:v>5</c:v>
                </c:pt>
                <c:pt idx="4">
                  <c:v>10</c:v>
                </c:pt>
                <c:pt idx="5">
                  <c:v>7</c:v>
                </c:pt>
                <c:pt idx="6">
                  <c:v>22</c:v>
                </c:pt>
                <c:pt idx="7">
                  <c:v>5</c:v>
                </c:pt>
                <c:pt idx="8">
                  <c:v>4</c:v>
                </c:pt>
                <c:pt idx="9">
                  <c:v>5</c:v>
                </c:pt>
                <c:pt idx="10">
                  <c:v>11</c:v>
                </c:pt>
                <c:pt idx="11">
                  <c:v>1</c:v>
                </c:pt>
                <c:pt idx="12">
                  <c:v>16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3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6ADA-400C-BBAD-E33558C3DE9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9"/>
        <c:overlap val="-27"/>
        <c:axId val="410876760"/>
        <c:axId val="410873480"/>
      </c:barChart>
      <c:catAx>
        <c:axId val="410876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10873480"/>
        <c:crosses val="autoZero"/>
        <c:auto val="1"/>
        <c:lblAlgn val="ctr"/>
        <c:lblOffset val="100"/>
        <c:noMultiLvlLbl val="0"/>
      </c:catAx>
      <c:valAx>
        <c:axId val="4108734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10876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  <a:alpha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E0-4633-82E6-8DCA44B6A3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1403136"/>
        <c:axId val="1641403616"/>
      </c:barChart>
      <c:catAx>
        <c:axId val="1641403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41403616"/>
        <c:crosses val="autoZero"/>
        <c:auto val="1"/>
        <c:lblAlgn val="ctr"/>
        <c:lblOffset val="100"/>
        <c:noMultiLvlLbl val="0"/>
      </c:catAx>
      <c:valAx>
        <c:axId val="1641403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4140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F0000">
                <a:alpha val="55000"/>
              </a:srgb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02-4E76-8E3E-1F12492845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1403136"/>
        <c:axId val="1641403616"/>
      </c:barChart>
      <c:catAx>
        <c:axId val="1641403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41403616"/>
        <c:crosses val="autoZero"/>
        <c:auto val="1"/>
        <c:lblAlgn val="ctr"/>
        <c:lblOffset val="100"/>
        <c:noMultiLvlLbl val="0"/>
      </c:catAx>
      <c:valAx>
        <c:axId val="1641403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4140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F0000">
                <a:alpha val="55000"/>
              </a:srgb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2C-4610-BB32-237B6CDBED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1403136"/>
        <c:axId val="1641403616"/>
      </c:barChart>
      <c:catAx>
        <c:axId val="1641403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41403616"/>
        <c:crosses val="autoZero"/>
        <c:auto val="1"/>
        <c:lblAlgn val="ctr"/>
        <c:lblOffset val="100"/>
        <c:noMultiLvlLbl val="0"/>
      </c:catAx>
      <c:valAx>
        <c:axId val="1641403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4140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F0000">
                <a:alpha val="55000"/>
              </a:srgb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C4-4143-95C8-829214EDDA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1403136"/>
        <c:axId val="1641403616"/>
      </c:barChart>
      <c:catAx>
        <c:axId val="1641403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41403616"/>
        <c:crosses val="autoZero"/>
        <c:auto val="1"/>
        <c:lblAlgn val="ctr"/>
        <c:lblOffset val="100"/>
        <c:noMultiLvlLbl val="0"/>
      </c:catAx>
      <c:valAx>
        <c:axId val="1641403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4140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F0000">
                <a:alpha val="55000"/>
              </a:srgb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84-42B6-BD27-6EE5BD18EF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1403136"/>
        <c:axId val="1641403616"/>
      </c:barChart>
      <c:catAx>
        <c:axId val="1641403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41403616"/>
        <c:crosses val="autoZero"/>
        <c:auto val="1"/>
        <c:lblAlgn val="ctr"/>
        <c:lblOffset val="100"/>
        <c:noMultiLvlLbl val="0"/>
      </c:catAx>
      <c:valAx>
        <c:axId val="1641403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4140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F0000">
                <a:alpha val="55000"/>
              </a:srgb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E9-41D6-B5E4-78C626F98A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1403136"/>
        <c:axId val="1641403616"/>
      </c:barChart>
      <c:catAx>
        <c:axId val="1641403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41403616"/>
        <c:crosses val="autoZero"/>
        <c:auto val="1"/>
        <c:lblAlgn val="ctr"/>
        <c:lblOffset val="100"/>
        <c:noMultiLvlLbl val="0"/>
      </c:catAx>
      <c:valAx>
        <c:axId val="1641403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4140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F0000">
                <a:alpha val="55000"/>
              </a:srgb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2C-4D96-80C0-3F10887569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1403136"/>
        <c:axId val="1641403616"/>
      </c:barChart>
      <c:catAx>
        <c:axId val="1641403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41403616"/>
        <c:crosses val="autoZero"/>
        <c:auto val="1"/>
        <c:lblAlgn val="ctr"/>
        <c:lblOffset val="100"/>
        <c:noMultiLvlLbl val="0"/>
      </c:catAx>
      <c:valAx>
        <c:axId val="1641403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4140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F0000">
                <a:alpha val="55000"/>
              </a:srgb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EF-48DE-BE96-BB8C11FC1C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1403136"/>
        <c:axId val="1641403616"/>
      </c:barChart>
      <c:catAx>
        <c:axId val="1641403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41403616"/>
        <c:crosses val="autoZero"/>
        <c:auto val="1"/>
        <c:lblAlgn val="ctr"/>
        <c:lblOffset val="100"/>
        <c:noMultiLvlLbl val="0"/>
      </c:catAx>
      <c:valAx>
        <c:axId val="1641403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4140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  <a:alpha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D4-461C-9AD2-6F7E2A41D2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1403136"/>
        <c:axId val="1641403616"/>
      </c:barChart>
      <c:catAx>
        <c:axId val="1641403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41403616"/>
        <c:crosses val="autoZero"/>
        <c:auto val="1"/>
        <c:lblAlgn val="ctr"/>
        <c:lblOffset val="100"/>
        <c:noMultiLvlLbl val="0"/>
      </c:catAx>
      <c:valAx>
        <c:axId val="1641403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4140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  <a:alpha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BF-4252-96FA-C9409C937B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1403136"/>
        <c:axId val="1641403616"/>
      </c:barChart>
      <c:catAx>
        <c:axId val="1641403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41403616"/>
        <c:crosses val="autoZero"/>
        <c:auto val="1"/>
        <c:lblAlgn val="ctr"/>
        <c:lblOffset val="100"/>
        <c:noMultiLvlLbl val="0"/>
      </c:catAx>
      <c:valAx>
        <c:axId val="1641403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4140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  <a:alpha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80-4893-A31E-425DC66B78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1403136"/>
        <c:axId val="1641403616"/>
      </c:barChart>
      <c:catAx>
        <c:axId val="1641403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41403616"/>
        <c:crosses val="autoZero"/>
        <c:auto val="1"/>
        <c:lblAlgn val="ctr"/>
        <c:lblOffset val="100"/>
        <c:noMultiLvlLbl val="0"/>
      </c:catAx>
      <c:valAx>
        <c:axId val="1641403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4140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НЦПЧ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I полугодие 2024</c:v>
                </c:pt>
                <c:pt idx="1">
                  <c:v>I полугодие 2025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2F-4FB2-9C82-7358735CF9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Представительства</c:v>
                </c:pt>
              </c:strCache>
            </c:strRef>
          </c:tx>
          <c:spPr>
            <a:solidFill>
              <a:srgbClr val="F2B32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I полугодие 2024</c:v>
                </c:pt>
                <c:pt idx="1">
                  <c:v>I полугодие 2025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238</c:v>
                </c:pt>
                <c:pt idx="1">
                  <c:v>1110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2F-4FB2-9C82-7358735CF9D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I полугодие 2024</c:v>
                </c:pt>
                <c:pt idx="1">
                  <c:v>I полугодие 2025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2-D62F-4FB2-9C82-7358735CF9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4489872"/>
        <c:axId val="1364493232"/>
      </c:barChart>
      <c:catAx>
        <c:axId val="136448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64493232"/>
        <c:crosses val="autoZero"/>
        <c:auto val="1"/>
        <c:lblAlgn val="ctr"/>
        <c:lblOffset val="100"/>
        <c:noMultiLvlLbl val="0"/>
      </c:catAx>
      <c:valAx>
        <c:axId val="13644932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64489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62030905077263"/>
          <c:y val="3.5015471223774429E-2"/>
          <c:w val="0.71302428256070627"/>
          <c:h val="0.799761884769773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 полугодие 2024 г.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45E256BD-04D3-4413-9D94-A7A2EF4F7E1A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64E-47B9-8A9E-FE65BCA3F0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мероприятий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4E-47B9-8A9E-FE65BCA3F0B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 полугодие 2025 г.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C8DC7619-26D7-4BA6-80ED-BEE93EFD11BC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64E-47B9-8A9E-FE65BCA3F0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мероприятий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4E-47B9-8A9E-FE65BCA3F0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7519199"/>
        <c:axId val="747502399"/>
      </c:barChart>
      <c:catAx>
        <c:axId val="747519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47502399"/>
        <c:crosses val="autoZero"/>
        <c:auto val="1"/>
        <c:lblAlgn val="ctr"/>
        <c:lblOffset val="100"/>
        <c:noMultiLvlLbl val="0"/>
      </c:catAx>
      <c:valAx>
        <c:axId val="74750239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47519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4414837218195407E-2"/>
          <c:y val="0.94599922549888271"/>
          <c:w val="0.9"/>
          <c:h val="5.4000774501117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836443609686401E-2"/>
          <c:y val="6.9406392694063929E-2"/>
          <c:w val="0.88855562779423214"/>
          <c:h val="0.588887497017418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Масс-медиа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808687164470473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01C-413F-AE02-94C77CCC37FF}"/>
                </c:ext>
              </c:extLst>
            </c:dLbl>
            <c:dLbl>
              <c:idx val="5"/>
              <c:layout>
                <c:manualLayout>
                  <c:x val="5.5395564573461993E-3"/>
                  <c:y val="7.91548556430446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6.1823802163833265E-3"/>
                  <c:y val="3.65296803652968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01C-413F-AE02-94C77CCC37FF}"/>
                </c:ext>
              </c:extLst>
            </c:dLbl>
            <c:dLbl>
              <c:idx val="9"/>
              <c:layout>
                <c:manualLayout>
                  <c:x val="-5.856515373352872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5.8565153733528552E-3"/>
                  <c:y val="-6.11104051584959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01C-413F-AE02-94C77CCC37FF}"/>
                </c:ext>
              </c:extLst>
            </c:dLbl>
            <c:dLbl>
              <c:idx val="12"/>
              <c:layout>
                <c:manualLayout>
                  <c:x val="0"/>
                  <c:y val="1.6666666666666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01C-413F-AE02-94C77CCC37FF}"/>
                </c:ext>
              </c:extLst>
            </c:dLbl>
            <c:dLbl>
              <c:idx val="13"/>
              <c:layout>
                <c:manualLayout>
                  <c:x val="-7.8086871644704736E-3"/>
                  <c:y val="1.3333333333333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01C-413F-AE02-94C77CCC37FF}"/>
                </c:ext>
              </c:extLst>
            </c:dLbl>
            <c:dLbl>
              <c:idx val="15"/>
              <c:layout>
                <c:manualLayout>
                  <c:x val="-8.2431736218444105E-3"/>
                  <c:y val="-3.348515351150463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01C-413F-AE02-94C77CCC37FF}"/>
                </c:ext>
              </c:extLst>
            </c:dLbl>
            <c:dLbl>
              <c:idx val="16"/>
              <c:layout>
                <c:manualLayout>
                  <c:x val="-7.1578805456510653E-17"/>
                  <c:y val="4.93149606299200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01C-413F-AE02-94C77CCC37FF}"/>
                </c:ext>
              </c:extLst>
            </c:dLbl>
            <c:dLbl>
              <c:idx val="18"/>
              <c:layout>
                <c:manualLayout>
                  <c:x val="-5.8565153733528552E-3"/>
                  <c:y val="1.3333333333333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01C-413F-AE02-94C77CCC37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0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Лист1!$A$3:$A$23</c:f>
              <c:strCache>
                <c:ptCount val="21"/>
                <c:pt idx="0">
                  <c:v>НЦПЧ</c:v>
                </c:pt>
                <c:pt idx="1">
                  <c:v>Актюбинская </c:v>
                </c:pt>
                <c:pt idx="2">
                  <c:v>СКО</c:v>
                </c:pt>
                <c:pt idx="3">
                  <c:v>Атырауская</c:v>
                </c:pt>
                <c:pt idx="4">
                  <c:v>ЗКО</c:v>
                </c:pt>
                <c:pt idx="5">
                  <c:v>Жамбыльская</c:v>
                </c:pt>
                <c:pt idx="6">
                  <c:v>Кызылординская</c:v>
                </c:pt>
                <c:pt idx="7">
                  <c:v>Абай</c:v>
                </c:pt>
                <c:pt idx="8">
                  <c:v>Алматы</c:v>
                </c:pt>
                <c:pt idx="9">
                  <c:v>Туркестанская</c:v>
                </c:pt>
                <c:pt idx="10">
                  <c:v>Павлодарская</c:v>
                </c:pt>
                <c:pt idx="11">
                  <c:v>Ұлытау</c:v>
                </c:pt>
                <c:pt idx="12">
                  <c:v>Шымкент</c:v>
                </c:pt>
                <c:pt idx="13">
                  <c:v>ВКО</c:v>
                </c:pt>
                <c:pt idx="14">
                  <c:v>Астана </c:v>
                </c:pt>
                <c:pt idx="15">
                  <c:v>Жетісу</c:v>
                </c:pt>
                <c:pt idx="16">
                  <c:v>Акмолинская</c:v>
                </c:pt>
                <c:pt idx="17">
                  <c:v>Карагандинская</c:v>
                </c:pt>
                <c:pt idx="18">
                  <c:v>Костанайская</c:v>
                </c:pt>
                <c:pt idx="19">
                  <c:v>Мангистауская</c:v>
                </c:pt>
                <c:pt idx="20">
                  <c:v>Алматинская область</c:v>
                </c:pt>
              </c:strCache>
            </c:strRef>
          </c:cat>
          <c:val>
            <c:numRef>
              <c:f>Лист1!$B$3:$B$23</c:f>
              <c:numCache>
                <c:formatCode>General</c:formatCode>
                <c:ptCount val="21"/>
                <c:pt idx="0">
                  <c:v>41</c:v>
                </c:pt>
                <c:pt idx="1">
                  <c:v>36</c:v>
                </c:pt>
                <c:pt idx="2">
                  <c:v>50</c:v>
                </c:pt>
                <c:pt idx="3">
                  <c:v>24</c:v>
                </c:pt>
                <c:pt idx="4">
                  <c:v>23</c:v>
                </c:pt>
                <c:pt idx="5">
                  <c:v>15</c:v>
                </c:pt>
                <c:pt idx="6">
                  <c:v>16</c:v>
                </c:pt>
                <c:pt idx="7">
                  <c:v>16</c:v>
                </c:pt>
                <c:pt idx="8">
                  <c:v>21</c:v>
                </c:pt>
                <c:pt idx="9">
                  <c:v>25</c:v>
                </c:pt>
                <c:pt idx="10">
                  <c:v>23</c:v>
                </c:pt>
                <c:pt idx="11">
                  <c:v>21</c:v>
                </c:pt>
                <c:pt idx="12">
                  <c:v>14</c:v>
                </c:pt>
                <c:pt idx="13">
                  <c:v>6</c:v>
                </c:pt>
                <c:pt idx="14">
                  <c:v>17</c:v>
                </c:pt>
                <c:pt idx="15">
                  <c:v>15</c:v>
                </c:pt>
                <c:pt idx="16">
                  <c:v>14</c:v>
                </c:pt>
                <c:pt idx="17">
                  <c:v>10</c:v>
                </c:pt>
                <c:pt idx="18">
                  <c:v>3</c:v>
                </c:pt>
                <c:pt idx="19">
                  <c:v>15</c:v>
                </c:pt>
                <c:pt idx="2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01C-413F-AE02-94C77CCC37FF}"/>
            </c:ext>
          </c:extLst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Лекции, семинары и др.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6873516776399863E-4"/>
                  <c:y val="1.605378779707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001C-413F-AE02-94C77CCC37FF}"/>
                </c:ext>
              </c:extLst>
            </c:dLbl>
            <c:dLbl>
              <c:idx val="1"/>
              <c:layout>
                <c:manualLayout>
                  <c:x val="1.3580141740396825E-3"/>
                  <c:y val="3.07913565598820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623931623931626E-2"/>
                      <c:h val="6.12488997787663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001C-413F-AE02-94C77CCC37FF}"/>
                </c:ext>
              </c:extLst>
            </c:dLbl>
            <c:dLbl>
              <c:idx val="3"/>
              <c:layout>
                <c:manualLayout>
                  <c:x val="-7.7112617491593288E-3"/>
                  <c:y val="7.95714234350839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001C-413F-AE02-94C77CCC37FF}"/>
                </c:ext>
              </c:extLst>
            </c:dLbl>
            <c:dLbl>
              <c:idx val="4"/>
              <c:layout>
                <c:manualLayout>
                  <c:x val="7.8086871644704736E-3"/>
                  <c:y val="6.66666666666666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001C-413F-AE02-94C77CCC37FF}"/>
                </c:ext>
              </c:extLst>
            </c:dLbl>
            <c:dLbl>
              <c:idx val="5"/>
              <c:layout>
                <c:manualLayout>
                  <c:x val="1.0645701744778038E-2"/>
                  <c:y val="1.3134002085355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001C-413F-AE02-94C77CCC37FF}"/>
                </c:ext>
              </c:extLst>
            </c:dLbl>
            <c:dLbl>
              <c:idx val="6"/>
              <c:layout>
                <c:manualLayout>
                  <c:x val="1.4985700203239664E-2"/>
                  <c:y val="1.22590155682594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4.7768217535404485E-3"/>
                  <c:y val="6.391255887533936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001C-413F-AE02-94C77CCC37FF}"/>
                </c:ext>
              </c:extLst>
            </c:dLbl>
            <c:dLbl>
              <c:idx val="9"/>
              <c:layout>
                <c:manualLayout>
                  <c:x val="1.4321562659718779E-2"/>
                  <c:y val="8.3322187466292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001C-413F-AE02-94C77CCC37FF}"/>
                </c:ext>
              </c:extLst>
            </c:dLbl>
            <c:dLbl>
              <c:idx val="10"/>
              <c:layout>
                <c:manualLayout>
                  <c:x val="5.8565153733528552E-3"/>
                  <c:y val="-6.11104051584959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001C-413F-AE02-94C77CCC37FF}"/>
                </c:ext>
              </c:extLst>
            </c:dLbl>
            <c:dLbl>
              <c:idx val="12"/>
              <c:layout>
                <c:manualLayout>
                  <c:x val="5.8565153733528552E-3"/>
                  <c:y val="-6.11104051584959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001C-413F-AE02-94C77CCC37FF}"/>
                </c:ext>
              </c:extLst>
            </c:dLbl>
            <c:dLbl>
              <c:idx val="13"/>
              <c:layout>
                <c:manualLayout>
                  <c:x val="0"/>
                  <c:y val="1.15428037248767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001C-413F-AE02-94C77CCC37FF}"/>
                </c:ext>
              </c:extLst>
            </c:dLbl>
            <c:dLbl>
              <c:idx val="14"/>
              <c:layout>
                <c:manualLayout>
                  <c:x val="-3.2003147983627241E-3"/>
                  <c:y val="6.87002480854270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415954415954409E-2"/>
                      <c:h val="4.11079128704078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7-001C-413F-AE02-94C77CCC37FF}"/>
                </c:ext>
              </c:extLst>
            </c:dLbl>
            <c:dLbl>
              <c:idx val="15"/>
              <c:layout>
                <c:manualLayout>
                  <c:x val="9.1168202120020924E-3"/>
                  <c:y val="3.553733865458615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000" b="1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001C-413F-AE02-94C77CCC37FF}"/>
                </c:ext>
              </c:extLst>
            </c:dLbl>
            <c:dLbl>
              <c:idx val="16"/>
              <c:layout>
                <c:manualLayout>
                  <c:x val="7.1511153841472309E-3"/>
                  <c:y val="1.247618020350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001C-413F-AE02-94C77CCC37FF}"/>
                </c:ext>
              </c:extLst>
            </c:dLbl>
            <c:dLbl>
              <c:idx val="17"/>
              <c:layout>
                <c:manualLayout>
                  <c:x val="8.2431736218444105E-3"/>
                  <c:y val="1.0859669938517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001C-413F-AE02-94C77CCC37FF}"/>
                </c:ext>
              </c:extLst>
            </c:dLbl>
            <c:dLbl>
              <c:idx val="18"/>
              <c:layout>
                <c:manualLayout>
                  <c:x val="2.2792050530004854E-3"/>
                  <c:y val="4.36198899795059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001C-413F-AE02-94C77CCC37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Лист1!$A$3:$A$23</c:f>
              <c:strCache>
                <c:ptCount val="21"/>
                <c:pt idx="0">
                  <c:v>НЦПЧ</c:v>
                </c:pt>
                <c:pt idx="1">
                  <c:v>Актюбинская </c:v>
                </c:pt>
                <c:pt idx="2">
                  <c:v>СКО</c:v>
                </c:pt>
                <c:pt idx="3">
                  <c:v>Атырауская</c:v>
                </c:pt>
                <c:pt idx="4">
                  <c:v>ЗКО</c:v>
                </c:pt>
                <c:pt idx="5">
                  <c:v>Жамбыльская</c:v>
                </c:pt>
                <c:pt idx="6">
                  <c:v>Кызылординская</c:v>
                </c:pt>
                <c:pt idx="7">
                  <c:v>Абай</c:v>
                </c:pt>
                <c:pt idx="8">
                  <c:v>Алматы</c:v>
                </c:pt>
                <c:pt idx="9">
                  <c:v>Туркестанская</c:v>
                </c:pt>
                <c:pt idx="10">
                  <c:v>Павлодарская</c:v>
                </c:pt>
                <c:pt idx="11">
                  <c:v>Ұлытау</c:v>
                </c:pt>
                <c:pt idx="12">
                  <c:v>Шымкент</c:v>
                </c:pt>
                <c:pt idx="13">
                  <c:v>ВКО</c:v>
                </c:pt>
                <c:pt idx="14">
                  <c:v>Астана </c:v>
                </c:pt>
                <c:pt idx="15">
                  <c:v>Жетісу</c:v>
                </c:pt>
                <c:pt idx="16">
                  <c:v>Акмолинская</c:v>
                </c:pt>
                <c:pt idx="17">
                  <c:v>Карагандинская</c:v>
                </c:pt>
                <c:pt idx="18">
                  <c:v>Костанайская</c:v>
                </c:pt>
                <c:pt idx="19">
                  <c:v>Мангистауская</c:v>
                </c:pt>
                <c:pt idx="20">
                  <c:v>Алматинская область</c:v>
                </c:pt>
              </c:strCache>
            </c:strRef>
          </c:cat>
          <c:val>
            <c:numRef>
              <c:f>Лист1!$C$3:$C$23</c:f>
              <c:numCache>
                <c:formatCode>General</c:formatCode>
                <c:ptCount val="21"/>
                <c:pt idx="0">
                  <c:v>4</c:v>
                </c:pt>
                <c:pt idx="1">
                  <c:v>72</c:v>
                </c:pt>
                <c:pt idx="2">
                  <c:v>37</c:v>
                </c:pt>
                <c:pt idx="3">
                  <c:v>56</c:v>
                </c:pt>
                <c:pt idx="4">
                  <c:v>52</c:v>
                </c:pt>
                <c:pt idx="5">
                  <c:v>52</c:v>
                </c:pt>
                <c:pt idx="6">
                  <c:v>47</c:v>
                </c:pt>
                <c:pt idx="7">
                  <c:v>46</c:v>
                </c:pt>
                <c:pt idx="8">
                  <c:v>43</c:v>
                </c:pt>
                <c:pt idx="9">
                  <c:v>42</c:v>
                </c:pt>
                <c:pt idx="10">
                  <c:v>40</c:v>
                </c:pt>
                <c:pt idx="11">
                  <c:v>37</c:v>
                </c:pt>
                <c:pt idx="12">
                  <c:v>38</c:v>
                </c:pt>
                <c:pt idx="13">
                  <c:v>34</c:v>
                </c:pt>
                <c:pt idx="14">
                  <c:v>32</c:v>
                </c:pt>
                <c:pt idx="15">
                  <c:v>31</c:v>
                </c:pt>
                <c:pt idx="16">
                  <c:v>29</c:v>
                </c:pt>
                <c:pt idx="17">
                  <c:v>23</c:v>
                </c:pt>
                <c:pt idx="18">
                  <c:v>17</c:v>
                </c:pt>
                <c:pt idx="19">
                  <c:v>13</c:v>
                </c:pt>
                <c:pt idx="2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001C-413F-AE02-94C77CCC37FF}"/>
            </c:ext>
          </c:extLst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Онлайн-платформы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Лист1!$A$3:$A$23</c:f>
              <c:strCache>
                <c:ptCount val="21"/>
                <c:pt idx="0">
                  <c:v>НЦПЧ</c:v>
                </c:pt>
                <c:pt idx="1">
                  <c:v>Актюбинская </c:v>
                </c:pt>
                <c:pt idx="2">
                  <c:v>СКО</c:v>
                </c:pt>
                <c:pt idx="3">
                  <c:v>Атырауская</c:v>
                </c:pt>
                <c:pt idx="4">
                  <c:v>ЗКО</c:v>
                </c:pt>
                <c:pt idx="5">
                  <c:v>Жамбыльская</c:v>
                </c:pt>
                <c:pt idx="6">
                  <c:v>Кызылординская</c:v>
                </c:pt>
                <c:pt idx="7">
                  <c:v>Абай</c:v>
                </c:pt>
                <c:pt idx="8">
                  <c:v>Алматы</c:v>
                </c:pt>
                <c:pt idx="9">
                  <c:v>Туркестанская</c:v>
                </c:pt>
                <c:pt idx="10">
                  <c:v>Павлодарская</c:v>
                </c:pt>
                <c:pt idx="11">
                  <c:v>Ұлытау</c:v>
                </c:pt>
                <c:pt idx="12">
                  <c:v>Шымкент</c:v>
                </c:pt>
                <c:pt idx="13">
                  <c:v>ВКО</c:v>
                </c:pt>
                <c:pt idx="14">
                  <c:v>Астана </c:v>
                </c:pt>
                <c:pt idx="15">
                  <c:v>Жетісу</c:v>
                </c:pt>
                <c:pt idx="16">
                  <c:v>Акмолинская</c:v>
                </c:pt>
                <c:pt idx="17">
                  <c:v>Карагандинская</c:v>
                </c:pt>
                <c:pt idx="18">
                  <c:v>Костанайская</c:v>
                </c:pt>
                <c:pt idx="19">
                  <c:v>Мангистауская</c:v>
                </c:pt>
                <c:pt idx="20">
                  <c:v>Алматинская область</c:v>
                </c:pt>
              </c:strCache>
            </c:strRef>
          </c:cat>
          <c:val>
            <c:numRef>
              <c:f>Лист1!$D$3:$D$23</c:f>
              <c:numCache>
                <c:formatCode>General</c:formatCode>
                <c:ptCount val="21"/>
                <c:pt idx="0">
                  <c:v>45</c:v>
                </c:pt>
                <c:pt idx="1">
                  <c:v>13</c:v>
                </c:pt>
                <c:pt idx="2">
                  <c:v>5</c:v>
                </c:pt>
                <c:pt idx="3">
                  <c:v>3</c:v>
                </c:pt>
                <c:pt idx="4">
                  <c:v>2</c:v>
                </c:pt>
                <c:pt idx="5">
                  <c:v>3</c:v>
                </c:pt>
                <c:pt idx="6">
                  <c:v>2</c:v>
                </c:pt>
                <c:pt idx="7">
                  <c:v>6</c:v>
                </c:pt>
                <c:pt idx="8">
                  <c:v>1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  <c:pt idx="12">
                  <c:v>2</c:v>
                </c:pt>
                <c:pt idx="13">
                  <c:v>5</c:v>
                </c:pt>
                <c:pt idx="14">
                  <c:v>0</c:v>
                </c:pt>
                <c:pt idx="15">
                  <c:v>2</c:v>
                </c:pt>
                <c:pt idx="16">
                  <c:v>2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001C-413F-AE02-94C77CCC37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44256472"/>
        <c:axId val="744262352"/>
        <c:axId val="0"/>
      </c:bar3DChart>
      <c:catAx>
        <c:axId val="744256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9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44262352"/>
        <c:crosses val="autoZero"/>
        <c:auto val="1"/>
        <c:lblAlgn val="ctr"/>
        <c:lblOffset val="100"/>
        <c:noMultiLvlLbl val="0"/>
      </c:catAx>
      <c:valAx>
        <c:axId val="744262352"/>
        <c:scaling>
          <c:orientation val="minMax"/>
        </c:scaling>
        <c:delete val="1"/>
        <c:axPos val="l"/>
        <c:majorGridlines>
          <c:spPr>
            <a:ln w="0"/>
          </c:spPr>
        </c:majorGridlines>
        <c:numFmt formatCode="General" sourceLinked="1"/>
        <c:majorTickMark val="none"/>
        <c:minorTickMark val="none"/>
        <c:tickLblPos val="nextTo"/>
        <c:crossAx val="74425647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6594297084837977E-2"/>
          <c:w val="0.79842040672326386"/>
          <c:h val="0.9068114058303240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  <a:alpha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E5-4364-95B7-4404594A0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1403136"/>
        <c:axId val="1641403616"/>
      </c:barChart>
      <c:catAx>
        <c:axId val="1641403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41403616"/>
        <c:crosses val="autoZero"/>
        <c:auto val="1"/>
        <c:lblAlgn val="ctr"/>
        <c:lblOffset val="100"/>
        <c:noMultiLvlLbl val="0"/>
      </c:catAx>
      <c:valAx>
        <c:axId val="1641403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4140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44063177959284"/>
          <c:y val="0"/>
          <c:w val="0.79842040672326386"/>
          <c:h val="0.9068114058303240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  <a:alpha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5B-4D4D-AA17-F7134D13F3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1403136"/>
        <c:axId val="1641403616"/>
      </c:barChart>
      <c:catAx>
        <c:axId val="1641403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41403616"/>
        <c:crosses val="autoZero"/>
        <c:auto val="1"/>
        <c:lblAlgn val="ctr"/>
        <c:lblOffset val="100"/>
        <c:noMultiLvlLbl val="0"/>
      </c:catAx>
      <c:valAx>
        <c:axId val="1641403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4140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795361356233305E-2"/>
          <c:y val="2.6070605494944631E-2"/>
          <c:w val="0.80240927728753342"/>
          <c:h val="0.92613328443099019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F0000">
                <a:alpha val="55000"/>
              </a:srgb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DF-4BD4-8190-AEEA61E192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1403136"/>
        <c:axId val="1641403616"/>
      </c:barChart>
      <c:catAx>
        <c:axId val="1641403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41403616"/>
        <c:crosses val="autoZero"/>
        <c:auto val="1"/>
        <c:lblAlgn val="ctr"/>
        <c:lblOffset val="100"/>
        <c:noMultiLvlLbl val="0"/>
      </c:catAx>
      <c:valAx>
        <c:axId val="1641403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4140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1725504579120525E-2"/>
          <c:w val="0.73953950187902129"/>
          <c:h val="0.93047838534681437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1403136"/>
        <c:axId val="1641403616"/>
      </c:barChart>
      <c:catAx>
        <c:axId val="1641403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41403616"/>
        <c:crosses val="autoZero"/>
        <c:auto val="1"/>
        <c:lblAlgn val="ctr"/>
        <c:lblOffset val="100"/>
        <c:noMultiLvlLbl val="0"/>
      </c:catAx>
      <c:valAx>
        <c:axId val="1641403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4140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813964869303001E-2"/>
          <c:y val="4.6594297084837977E-2"/>
          <c:w val="0.80240927728753342"/>
          <c:h val="0.9068114058303240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F0000">
                <a:alpha val="55000"/>
              </a:srgb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EB-4169-9DF4-959A4F21A8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1403136"/>
        <c:axId val="1641403616"/>
      </c:barChart>
      <c:catAx>
        <c:axId val="1641403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41403616"/>
        <c:crosses val="autoZero"/>
        <c:auto val="1"/>
        <c:lblAlgn val="ctr"/>
        <c:lblOffset val="100"/>
        <c:noMultiLvlLbl val="0"/>
      </c:catAx>
      <c:valAx>
        <c:axId val="1641403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4140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НЦПЧ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I полугодие 2024</c:v>
                </c:pt>
                <c:pt idx="1">
                  <c:v>I полугодие 2025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291</c:v>
                </c:pt>
                <c:pt idx="1">
                  <c:v>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2F-4FB2-9C82-7358735CF9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Представительства</c:v>
                </c:pt>
              </c:strCache>
            </c:strRef>
          </c:tx>
          <c:spPr>
            <a:solidFill>
              <a:srgbClr val="F2B32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I полугодие 2024</c:v>
                </c:pt>
                <c:pt idx="1">
                  <c:v>I полугодие 2025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1508</c:v>
                </c:pt>
                <c:pt idx="1">
                  <c:v>1871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2F-4FB2-9C82-7358735CF9D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I полугодие 2024</c:v>
                </c:pt>
                <c:pt idx="1">
                  <c:v>I полугодие 2025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2-D62F-4FB2-9C82-7358735CF9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4489872"/>
        <c:axId val="1364493232"/>
      </c:barChart>
      <c:catAx>
        <c:axId val="136448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64493232"/>
        <c:crosses val="autoZero"/>
        <c:auto val="1"/>
        <c:lblAlgn val="ctr"/>
        <c:lblOffset val="100"/>
        <c:noMultiLvlLbl val="0"/>
      </c:catAx>
      <c:valAx>
        <c:axId val="13644932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64489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62030905077263"/>
          <c:y val="3.5015471223774429E-2"/>
          <c:w val="0.71302428256070627"/>
          <c:h val="0.81567800805330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 полугодие 2024 г.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45E256BD-04D3-4413-9D94-A7A2EF4F7E1A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64E-47B9-8A9E-FE65BCA3F0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Общее количество информ. сообщений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4E-47B9-8A9E-FE65BCA3F0B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 полугодие 2025 г.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C8DC7619-26D7-4BA6-80ED-BEE93EFD11BC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64E-47B9-8A9E-FE65BCA3F0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Общее количество информ. сообщений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4E-47B9-8A9E-FE65BCA3F0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7519199"/>
        <c:axId val="747502399"/>
      </c:barChart>
      <c:catAx>
        <c:axId val="747519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47502399"/>
        <c:crosses val="autoZero"/>
        <c:auto val="1"/>
        <c:lblAlgn val="ctr"/>
        <c:lblOffset val="100"/>
        <c:noMultiLvlLbl val="0"/>
      </c:catAx>
      <c:valAx>
        <c:axId val="74750239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47519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4414837218195407E-2"/>
          <c:y val="0.94599922549888271"/>
          <c:w val="0.9"/>
          <c:h val="5.4000774501117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  <a:alpha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A7-44F5-9D55-0FF348FDF8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1403136"/>
        <c:axId val="1641403616"/>
      </c:barChart>
      <c:catAx>
        <c:axId val="1641403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41403616"/>
        <c:crosses val="autoZero"/>
        <c:auto val="1"/>
        <c:lblAlgn val="ctr"/>
        <c:lblOffset val="100"/>
        <c:noMultiLvlLbl val="0"/>
      </c:catAx>
      <c:valAx>
        <c:axId val="1641403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4140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публикаций в СМИ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17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B40-4A2C-927A-D77528C9D48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60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B40-4A2C-927A-D77528C9D48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28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B40-4A2C-927A-D77528C9D48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26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B40-4A2C-927A-D77528C9D48F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24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B40-4A2C-927A-D77528C9D48F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/>
                      <a:t>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B40-4A2C-927A-D77528C9D48F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dirty="0"/>
                      <a:t>20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B40-4A2C-927A-D77528C9D48F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B40-4A2C-927A-D77528C9D48F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B40-4A2C-927A-D77528C9D48F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dirty="0"/>
                      <a:t>43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B40-4A2C-927A-D77528C9D48F}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en-US" dirty="0"/>
                      <a:t>19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EB40-4A2C-927A-D77528C9D4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Лист1!$A$2:$A$22</c:f>
              <c:strCache>
                <c:ptCount val="21"/>
                <c:pt idx="0">
                  <c:v>НЦПЧ</c:v>
                </c:pt>
                <c:pt idx="1">
                  <c:v>Актюбинская </c:v>
                </c:pt>
                <c:pt idx="2">
                  <c:v>Атырауская</c:v>
                </c:pt>
                <c:pt idx="3">
                  <c:v>Туркестанская </c:v>
                </c:pt>
                <c:pt idx="4">
                  <c:v>Акмолинская </c:v>
                </c:pt>
                <c:pt idx="5">
                  <c:v>Улытау</c:v>
                </c:pt>
                <c:pt idx="6">
                  <c:v>Жамбылская</c:v>
                </c:pt>
                <c:pt idx="7">
                  <c:v>ЗКО</c:v>
                </c:pt>
                <c:pt idx="8">
                  <c:v>Шымкент</c:v>
                </c:pt>
                <c:pt idx="9">
                  <c:v>Павлодарская  </c:v>
                </c:pt>
                <c:pt idx="10">
                  <c:v>Кызылординская </c:v>
                </c:pt>
                <c:pt idx="11">
                  <c:v>Жетысу</c:v>
                </c:pt>
                <c:pt idx="12">
                  <c:v>Абайская</c:v>
                </c:pt>
                <c:pt idx="13">
                  <c:v>СКО</c:v>
                </c:pt>
                <c:pt idx="14">
                  <c:v>ВКО</c:v>
                </c:pt>
                <c:pt idx="15">
                  <c:v>Карагандинская</c:v>
                </c:pt>
                <c:pt idx="16">
                  <c:v>Астана</c:v>
                </c:pt>
                <c:pt idx="17">
                  <c:v>Алматы</c:v>
                </c:pt>
                <c:pt idx="18">
                  <c:v>Мангистауская</c:v>
                </c:pt>
                <c:pt idx="19">
                  <c:v>Костанайская </c:v>
                </c:pt>
                <c:pt idx="20">
                  <c:v>Алматинская</c:v>
                </c:pt>
              </c:strCache>
            </c:strRef>
          </c:cat>
          <c:val>
            <c:numRef>
              <c:f>Лист1!$B$2:$B$22</c:f>
              <c:numCache>
                <c:formatCode>General</c:formatCode>
                <c:ptCount val="21"/>
                <c:pt idx="0">
                  <c:v>17</c:v>
                </c:pt>
                <c:pt idx="1">
                  <c:v>60</c:v>
                </c:pt>
                <c:pt idx="2">
                  <c:v>28</c:v>
                </c:pt>
                <c:pt idx="3">
                  <c:v>26</c:v>
                </c:pt>
                <c:pt idx="4">
                  <c:v>37</c:v>
                </c:pt>
                <c:pt idx="5">
                  <c:v>24</c:v>
                </c:pt>
                <c:pt idx="6">
                  <c:v>12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  <c:pt idx="10">
                  <c:v>13</c:v>
                </c:pt>
                <c:pt idx="11">
                  <c:v>30</c:v>
                </c:pt>
                <c:pt idx="12">
                  <c:v>13</c:v>
                </c:pt>
                <c:pt idx="13">
                  <c:v>43</c:v>
                </c:pt>
                <c:pt idx="14">
                  <c:v>8</c:v>
                </c:pt>
                <c:pt idx="15">
                  <c:v>2</c:v>
                </c:pt>
                <c:pt idx="16">
                  <c:v>19</c:v>
                </c:pt>
                <c:pt idx="17">
                  <c:v>12</c:v>
                </c:pt>
                <c:pt idx="18">
                  <c:v>7</c:v>
                </c:pt>
                <c:pt idx="19">
                  <c:v>0</c:v>
                </c:pt>
                <c:pt idx="2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B40-4A2C-927A-D77528C9D48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публикаций на сайте и в соц.сетях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153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EB40-4A2C-927A-D77528C9D48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188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EB40-4A2C-927A-D77528C9D48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140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EB40-4A2C-927A-D77528C9D48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140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EB40-4A2C-927A-D77528C9D48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/>
                      <a:t>130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EB40-4A2C-927A-D77528C9D48F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116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EB40-4A2C-927A-D77528C9D48F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/>
                      <a:t>107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EB40-4A2C-927A-D77528C9D48F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/>
                      <a:t>104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EB40-4A2C-927A-D77528C9D48F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102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EB40-4A2C-927A-D77528C9D48F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dirty="0"/>
                      <a:t>102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EB40-4A2C-927A-D77528C9D48F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dirty="0"/>
                      <a:t>99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EB40-4A2C-927A-D77528C9D48F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dirty="0"/>
                      <a:t>95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EB40-4A2C-927A-D77528C9D48F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dirty="0"/>
                      <a:t>81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EB40-4A2C-927A-D77528C9D48F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dirty="0"/>
                      <a:t>76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EB40-4A2C-927A-D77528C9D48F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 dirty="0"/>
                      <a:t>73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EB40-4A2C-927A-D77528C9D48F}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en-US" dirty="0"/>
                      <a:t>72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EB40-4A2C-927A-D77528C9D48F}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en-US" dirty="0"/>
                      <a:t>71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EB40-4A2C-927A-D77528C9D48F}"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r>
                      <a:rPr lang="en-US" dirty="0"/>
                      <a:t>53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EB40-4A2C-927A-D77528C9D4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Лист1!$A$2:$A$22</c:f>
              <c:strCache>
                <c:ptCount val="21"/>
                <c:pt idx="0">
                  <c:v>НЦПЧ</c:v>
                </c:pt>
                <c:pt idx="1">
                  <c:v>Актюбинская </c:v>
                </c:pt>
                <c:pt idx="2">
                  <c:v>Атырауская</c:v>
                </c:pt>
                <c:pt idx="3">
                  <c:v>Туркестанская </c:v>
                </c:pt>
                <c:pt idx="4">
                  <c:v>Акмолинская </c:v>
                </c:pt>
                <c:pt idx="5">
                  <c:v>Улытау</c:v>
                </c:pt>
                <c:pt idx="6">
                  <c:v>Жамбылская</c:v>
                </c:pt>
                <c:pt idx="7">
                  <c:v>ЗКО</c:v>
                </c:pt>
                <c:pt idx="8">
                  <c:v>Шымкент</c:v>
                </c:pt>
                <c:pt idx="9">
                  <c:v>Павлодарская  </c:v>
                </c:pt>
                <c:pt idx="10">
                  <c:v>Кызылординская </c:v>
                </c:pt>
                <c:pt idx="11">
                  <c:v>Жетысу</c:v>
                </c:pt>
                <c:pt idx="12">
                  <c:v>Абайская</c:v>
                </c:pt>
                <c:pt idx="13">
                  <c:v>СКО</c:v>
                </c:pt>
                <c:pt idx="14">
                  <c:v>ВКО</c:v>
                </c:pt>
                <c:pt idx="15">
                  <c:v>Карагандинская</c:v>
                </c:pt>
                <c:pt idx="16">
                  <c:v>Астана</c:v>
                </c:pt>
                <c:pt idx="17">
                  <c:v>Алматы</c:v>
                </c:pt>
                <c:pt idx="18">
                  <c:v>Мангистауская</c:v>
                </c:pt>
                <c:pt idx="19">
                  <c:v>Костанайская </c:v>
                </c:pt>
                <c:pt idx="20">
                  <c:v>Алматинская</c:v>
                </c:pt>
              </c:strCache>
            </c:strRef>
          </c:cat>
          <c:val>
            <c:numRef>
              <c:f>Лист1!$C$2:$C$22</c:f>
              <c:numCache>
                <c:formatCode>General</c:formatCode>
                <c:ptCount val="21"/>
                <c:pt idx="0">
                  <c:v>153</c:v>
                </c:pt>
                <c:pt idx="1">
                  <c:v>188</c:v>
                </c:pt>
                <c:pt idx="2">
                  <c:v>140</c:v>
                </c:pt>
                <c:pt idx="3">
                  <c:v>140</c:v>
                </c:pt>
                <c:pt idx="4">
                  <c:v>130</c:v>
                </c:pt>
                <c:pt idx="5">
                  <c:v>116</c:v>
                </c:pt>
                <c:pt idx="6">
                  <c:v>107</c:v>
                </c:pt>
                <c:pt idx="7">
                  <c:v>104</c:v>
                </c:pt>
                <c:pt idx="8">
                  <c:v>102</c:v>
                </c:pt>
                <c:pt idx="9">
                  <c:v>102</c:v>
                </c:pt>
                <c:pt idx="10">
                  <c:v>99</c:v>
                </c:pt>
                <c:pt idx="11">
                  <c:v>97</c:v>
                </c:pt>
                <c:pt idx="12">
                  <c:v>95</c:v>
                </c:pt>
                <c:pt idx="13">
                  <c:v>81</c:v>
                </c:pt>
                <c:pt idx="14">
                  <c:v>76</c:v>
                </c:pt>
                <c:pt idx="15">
                  <c:v>73</c:v>
                </c:pt>
                <c:pt idx="16">
                  <c:v>72</c:v>
                </c:pt>
                <c:pt idx="17">
                  <c:v>71</c:v>
                </c:pt>
                <c:pt idx="18">
                  <c:v>53</c:v>
                </c:pt>
                <c:pt idx="19">
                  <c:v>20</c:v>
                </c:pt>
                <c:pt idx="2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EB40-4A2C-927A-D77528C9D4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1248640"/>
        <c:axId val="41250176"/>
      </c:barChart>
      <c:catAx>
        <c:axId val="41248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1250176"/>
        <c:crosses val="autoZero"/>
        <c:auto val="1"/>
        <c:lblAlgn val="ctr"/>
        <c:lblOffset val="100"/>
        <c:noMultiLvlLbl val="0"/>
      </c:catAx>
      <c:valAx>
        <c:axId val="41250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1248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549686728578896"/>
          <c:y val="0.91597962373793973"/>
          <c:w val="0.82354475807820904"/>
          <c:h val="5.17262138100698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  <a:alpha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CF-45E8-899D-2C12C23A4A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1403136"/>
        <c:axId val="1641403616"/>
      </c:barChart>
      <c:catAx>
        <c:axId val="1641403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41403616"/>
        <c:crosses val="autoZero"/>
        <c:auto val="1"/>
        <c:lblAlgn val="ctr"/>
        <c:lblOffset val="100"/>
        <c:noMultiLvlLbl val="0"/>
      </c:catAx>
      <c:valAx>
        <c:axId val="1641403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4140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F0000">
                <a:alpha val="55000"/>
              </a:srgb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EA-40F2-8E31-E29DE5252E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1403136"/>
        <c:axId val="1641403616"/>
      </c:barChart>
      <c:catAx>
        <c:axId val="1641403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41403616"/>
        <c:crosses val="autoZero"/>
        <c:auto val="1"/>
        <c:lblAlgn val="ctr"/>
        <c:lblOffset val="100"/>
        <c:noMultiLvlLbl val="0"/>
      </c:catAx>
      <c:valAx>
        <c:axId val="1641403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4140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988407699037624E-2"/>
          <c:y val="0.22439106381294519"/>
          <c:w val="0.70561023622047248"/>
          <c:h val="0.51320417603237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PowerPoint]Лист1'!$B$1</c:f>
              <c:strCache>
                <c:ptCount val="1"/>
                <c:pt idx="0">
                  <c:v>Рекомендации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8.3013174077877947E-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8F5-4446-8DD2-6DFD16904043}"/>
                </c:ext>
              </c:extLst>
            </c:dLbl>
            <c:dLbl>
              <c:idx val="3"/>
              <c:layout>
                <c:manualLayout>
                  <c:x val="-4.000746596018312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8F5-4446-8DD2-6DFD169040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'[Диаграмма в Microsoft PowerPoint]Лист1'!$A$2:$A$18</c:f>
              <c:strCache>
                <c:ptCount val="17"/>
                <c:pt idx="0">
                  <c:v>Всего</c:v>
                </c:pt>
                <c:pt idx="1">
                  <c:v>ВКО</c:v>
                </c:pt>
                <c:pt idx="2">
                  <c:v>область Абай</c:v>
                </c:pt>
                <c:pt idx="3">
                  <c:v>Актюбинская</c:v>
                </c:pt>
                <c:pt idx="4">
                  <c:v>Атырауская</c:v>
                </c:pt>
                <c:pt idx="5">
                  <c:v>Туркестанская</c:v>
                </c:pt>
                <c:pt idx="6">
                  <c:v>Астана</c:v>
                </c:pt>
                <c:pt idx="7">
                  <c:v>Алматы</c:v>
                </c:pt>
                <c:pt idx="8">
                  <c:v>Шымкент</c:v>
                </c:pt>
                <c:pt idx="9">
                  <c:v>Жетысу</c:v>
                </c:pt>
                <c:pt idx="10">
                  <c:v>Павлодар</c:v>
                </c:pt>
                <c:pt idx="11">
                  <c:v>Караганда</c:v>
                </c:pt>
                <c:pt idx="12">
                  <c:v>СКО</c:v>
                </c:pt>
                <c:pt idx="13">
                  <c:v>Кызылорда</c:v>
                </c:pt>
                <c:pt idx="14">
                  <c:v>Мангистауская</c:v>
                </c:pt>
                <c:pt idx="15">
                  <c:v>Костанайская</c:v>
                </c:pt>
                <c:pt idx="16">
                  <c:v>Ұлытау</c:v>
                </c:pt>
              </c:strCache>
            </c:strRef>
          </c:cat>
          <c:val>
            <c:numRef>
              <c:f>'[Диаграмма в Microsoft PowerPoint]Лист1'!$B$2:$B$18</c:f>
              <c:numCache>
                <c:formatCode>General</c:formatCode>
                <c:ptCount val="17"/>
                <c:pt idx="0">
                  <c:v>20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F5-4446-8DD2-6DFD16904043}"/>
            </c:ext>
          </c:extLst>
        </c:ser>
        <c:ser>
          <c:idx val="1"/>
          <c:order val="1"/>
          <c:tx>
            <c:strRef>
              <c:f>'[Диаграмма в Microsoft PowerPoint]Лист1'!$C$1</c:f>
              <c:strCache>
                <c:ptCount val="1"/>
                <c:pt idx="0">
                  <c:v>Поддержано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6.78129001990691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8F5-4446-8DD2-6DFD16904043}"/>
                </c:ext>
              </c:extLst>
            </c:dLbl>
            <c:dLbl>
              <c:idx val="2"/>
              <c:layout>
                <c:manualLayout>
                  <c:x val="1.20022397880549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8F5-4446-8DD2-6DFD16904043}"/>
                </c:ext>
              </c:extLst>
            </c:dLbl>
            <c:dLbl>
              <c:idx val="3"/>
              <c:layout>
                <c:manualLayout>
                  <c:x val="4.000746596018312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8F5-4446-8DD2-6DFD169040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'[Диаграмма в Microsoft PowerPoint]Лист1'!$A$2:$A$18</c:f>
              <c:strCache>
                <c:ptCount val="17"/>
                <c:pt idx="0">
                  <c:v>Всего</c:v>
                </c:pt>
                <c:pt idx="1">
                  <c:v>ВКО</c:v>
                </c:pt>
                <c:pt idx="2">
                  <c:v>область Абай</c:v>
                </c:pt>
                <c:pt idx="3">
                  <c:v>Актюбинская</c:v>
                </c:pt>
                <c:pt idx="4">
                  <c:v>Атырауская</c:v>
                </c:pt>
                <c:pt idx="5">
                  <c:v>Туркестанская</c:v>
                </c:pt>
                <c:pt idx="6">
                  <c:v>Астана</c:v>
                </c:pt>
                <c:pt idx="7">
                  <c:v>Алматы</c:v>
                </c:pt>
                <c:pt idx="8">
                  <c:v>Шымкент</c:v>
                </c:pt>
                <c:pt idx="9">
                  <c:v>Жетысу</c:v>
                </c:pt>
                <c:pt idx="10">
                  <c:v>Павлодар</c:v>
                </c:pt>
                <c:pt idx="11">
                  <c:v>Караганда</c:v>
                </c:pt>
                <c:pt idx="12">
                  <c:v>СКО</c:v>
                </c:pt>
                <c:pt idx="13">
                  <c:v>Кызылорда</c:v>
                </c:pt>
                <c:pt idx="14">
                  <c:v>Мангистауская</c:v>
                </c:pt>
                <c:pt idx="15">
                  <c:v>Костанайская</c:v>
                </c:pt>
                <c:pt idx="16">
                  <c:v>Ұлытау</c:v>
                </c:pt>
              </c:strCache>
            </c:strRef>
          </c:cat>
          <c:val>
            <c:numRef>
              <c:f>'[Диаграмма в Microsoft PowerPoint]Лист1'!$C$2:$C$18</c:f>
              <c:numCache>
                <c:formatCode>General</c:formatCode>
                <c:ptCount val="17"/>
                <c:pt idx="0">
                  <c:v>6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8F5-4446-8DD2-6DFD16904043}"/>
            </c:ext>
          </c:extLst>
        </c:ser>
        <c:ser>
          <c:idx val="2"/>
          <c:order val="2"/>
          <c:tx>
            <c:strRef>
              <c:f>'[Диаграмма в Microsoft PowerPoint]Лист1'!$D$1</c:f>
              <c:strCache>
                <c:ptCount val="1"/>
                <c:pt idx="0">
                  <c:v>Не поддержано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4"/>
              <c:layout>
                <c:manualLayout>
                  <c:x val="-4.000746596018312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8F5-4446-8DD2-6DFD16904043}"/>
                </c:ext>
              </c:extLst>
            </c:dLbl>
            <c:dLbl>
              <c:idx val="5"/>
              <c:layout>
                <c:manualLayout>
                  <c:x val="-6.001119894027468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8F5-4446-8DD2-6DFD169040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'[Диаграмма в Microsoft PowerPoint]Лист1'!$A$2:$A$18</c:f>
              <c:strCache>
                <c:ptCount val="17"/>
                <c:pt idx="0">
                  <c:v>Всего</c:v>
                </c:pt>
                <c:pt idx="1">
                  <c:v>ВКО</c:v>
                </c:pt>
                <c:pt idx="2">
                  <c:v>область Абай</c:v>
                </c:pt>
                <c:pt idx="3">
                  <c:v>Актюбинская</c:v>
                </c:pt>
                <c:pt idx="4">
                  <c:v>Атырауская</c:v>
                </c:pt>
                <c:pt idx="5">
                  <c:v>Туркестанская</c:v>
                </c:pt>
                <c:pt idx="6">
                  <c:v>Астана</c:v>
                </c:pt>
                <c:pt idx="7">
                  <c:v>Алматы</c:v>
                </c:pt>
                <c:pt idx="8">
                  <c:v>Шымкент</c:v>
                </c:pt>
                <c:pt idx="9">
                  <c:v>Жетысу</c:v>
                </c:pt>
                <c:pt idx="10">
                  <c:v>Павлодар</c:v>
                </c:pt>
                <c:pt idx="11">
                  <c:v>Караганда</c:v>
                </c:pt>
                <c:pt idx="12">
                  <c:v>СКО</c:v>
                </c:pt>
                <c:pt idx="13">
                  <c:v>Кызылорда</c:v>
                </c:pt>
                <c:pt idx="14">
                  <c:v>Мангистауская</c:v>
                </c:pt>
                <c:pt idx="15">
                  <c:v>Костанайская</c:v>
                </c:pt>
                <c:pt idx="16">
                  <c:v>Ұлытау</c:v>
                </c:pt>
              </c:strCache>
            </c:strRef>
          </c:cat>
          <c:val>
            <c:numRef>
              <c:f>'[Диаграмма в Microsoft PowerPoint]Лист1'!$D$2:$D$18</c:f>
              <c:numCache>
                <c:formatCode>General</c:formatCode>
                <c:ptCount val="17"/>
                <c:pt idx="0">
                  <c:v>3</c:v>
                </c:pt>
                <c:pt idx="4">
                  <c:v>1</c:v>
                </c:pt>
                <c:pt idx="5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8F5-4446-8DD2-6DFD16904043}"/>
            </c:ext>
          </c:extLst>
        </c:ser>
        <c:ser>
          <c:idx val="3"/>
          <c:order val="3"/>
          <c:tx>
            <c:strRef>
              <c:f>'[Диаграмма в Microsoft PowerPoint]Лист1'!$E$1</c:f>
              <c:strCache>
                <c:ptCount val="1"/>
                <c:pt idx="0">
                  <c:v>Возвращено на доработку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4"/>
              <c:layout>
                <c:manualLayout>
                  <c:x val="6.001119894027431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38F5-4446-8DD2-6DFD16904043}"/>
                </c:ext>
              </c:extLst>
            </c:dLbl>
            <c:dLbl>
              <c:idx val="5"/>
              <c:layout>
                <c:manualLayout>
                  <c:x val="6.001119894027468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8F5-4446-8DD2-6DFD16904043}"/>
                </c:ext>
              </c:extLst>
            </c:dLbl>
            <c:dLbl>
              <c:idx val="7"/>
              <c:layout>
                <c:manualLayout>
                  <c:x val="-4.000746596018312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38F5-4446-8DD2-6DFD169040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'[Диаграмма в Microsoft PowerPoint]Лист1'!$A$2:$A$18</c:f>
              <c:strCache>
                <c:ptCount val="17"/>
                <c:pt idx="0">
                  <c:v>Всего</c:v>
                </c:pt>
                <c:pt idx="1">
                  <c:v>ВКО</c:v>
                </c:pt>
                <c:pt idx="2">
                  <c:v>область Абай</c:v>
                </c:pt>
                <c:pt idx="3">
                  <c:v>Актюбинская</c:v>
                </c:pt>
                <c:pt idx="4">
                  <c:v>Атырауская</c:v>
                </c:pt>
                <c:pt idx="5">
                  <c:v>Туркестанская</c:v>
                </c:pt>
                <c:pt idx="6">
                  <c:v>Астана</c:v>
                </c:pt>
                <c:pt idx="7">
                  <c:v>Алматы</c:v>
                </c:pt>
                <c:pt idx="8">
                  <c:v>Шымкент</c:v>
                </c:pt>
                <c:pt idx="9">
                  <c:v>Жетысу</c:v>
                </c:pt>
                <c:pt idx="10">
                  <c:v>Павлодар</c:v>
                </c:pt>
                <c:pt idx="11">
                  <c:v>Караганда</c:v>
                </c:pt>
                <c:pt idx="12">
                  <c:v>СКО</c:v>
                </c:pt>
                <c:pt idx="13">
                  <c:v>Кызылорда</c:v>
                </c:pt>
                <c:pt idx="14">
                  <c:v>Мангистауская</c:v>
                </c:pt>
                <c:pt idx="15">
                  <c:v>Костанайская</c:v>
                </c:pt>
                <c:pt idx="16">
                  <c:v>Ұлытау</c:v>
                </c:pt>
              </c:strCache>
            </c:strRef>
          </c:cat>
          <c:val>
            <c:numRef>
              <c:f>'[Диаграмма в Microsoft PowerPoint]Лист1'!$E$2:$E$18</c:f>
              <c:numCache>
                <c:formatCode>General</c:formatCode>
                <c:ptCount val="17"/>
                <c:pt idx="0">
                  <c:v>9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8F5-4446-8DD2-6DFD16904043}"/>
            </c:ext>
          </c:extLst>
        </c:ser>
        <c:ser>
          <c:idx val="4"/>
          <c:order val="4"/>
          <c:tx>
            <c:strRef>
              <c:f>'[Диаграмма в Microsoft PowerPoint]Лист1'!$F$1</c:f>
              <c:strCache>
                <c:ptCount val="1"/>
                <c:pt idx="0">
                  <c:v>На рассмотрении</c:v>
                </c:pt>
              </c:strCache>
            </c:strRef>
          </c:tx>
          <c:invertIfNegative val="0"/>
          <c:dLbls>
            <c:dLbl>
              <c:idx val="7"/>
              <c:layout>
                <c:manualLayout>
                  <c:x val="4.000746596018312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38F5-4446-8DD2-6DFD169040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'[Диаграмма в Microsoft PowerPoint]Лист1'!$A$2:$A$18</c:f>
              <c:strCache>
                <c:ptCount val="17"/>
                <c:pt idx="0">
                  <c:v>Всего</c:v>
                </c:pt>
                <c:pt idx="1">
                  <c:v>ВКО</c:v>
                </c:pt>
                <c:pt idx="2">
                  <c:v>область Абай</c:v>
                </c:pt>
                <c:pt idx="3">
                  <c:v>Актюбинская</c:v>
                </c:pt>
                <c:pt idx="4">
                  <c:v>Атырауская</c:v>
                </c:pt>
                <c:pt idx="5">
                  <c:v>Туркестанская</c:v>
                </c:pt>
                <c:pt idx="6">
                  <c:v>Астана</c:v>
                </c:pt>
                <c:pt idx="7">
                  <c:v>Алматы</c:v>
                </c:pt>
                <c:pt idx="8">
                  <c:v>Шымкент</c:v>
                </c:pt>
                <c:pt idx="9">
                  <c:v>Жетысу</c:v>
                </c:pt>
                <c:pt idx="10">
                  <c:v>Павлодар</c:v>
                </c:pt>
                <c:pt idx="11">
                  <c:v>Караганда</c:v>
                </c:pt>
                <c:pt idx="12">
                  <c:v>СКО</c:v>
                </c:pt>
                <c:pt idx="13">
                  <c:v>Кызылорда</c:v>
                </c:pt>
                <c:pt idx="14">
                  <c:v>Мангистауская</c:v>
                </c:pt>
                <c:pt idx="15">
                  <c:v>Костанайская</c:v>
                </c:pt>
                <c:pt idx="16">
                  <c:v>Ұлытау</c:v>
                </c:pt>
              </c:strCache>
            </c:strRef>
          </c:cat>
          <c:val>
            <c:numRef>
              <c:f>'[Диаграмма в Microsoft PowerPoint]Лист1'!$F$2:$F$18</c:f>
              <c:numCache>
                <c:formatCode>General</c:formatCode>
                <c:ptCount val="17"/>
                <c:pt idx="0">
                  <c:v>2</c:v>
                </c:pt>
                <c:pt idx="3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8F5-4446-8DD2-6DFD169040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408896"/>
        <c:axId val="183525952"/>
      </c:barChart>
      <c:catAx>
        <c:axId val="203408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3525952"/>
        <c:crosses val="autoZero"/>
        <c:auto val="1"/>
        <c:lblAlgn val="ctr"/>
        <c:lblOffset val="100"/>
        <c:noMultiLvlLbl val="0"/>
      </c:catAx>
      <c:valAx>
        <c:axId val="183525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3408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749400890106128"/>
          <c:y val="0.17004926682954843"/>
          <c:w val="0.16962358046209616"/>
          <c:h val="0.55085294228029258"/>
        </c:manualLayout>
      </c:layout>
      <c:overlay val="0"/>
      <c:txPr>
        <a:bodyPr/>
        <a:lstStyle/>
        <a:p>
          <a:pPr>
            <a:defRPr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326841569223689E-2"/>
          <c:y val="3.2831244908426503E-2"/>
          <c:w val="0.90934631686155265"/>
          <c:h val="0.9091853933390431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F0000">
                <a:alpha val="55000"/>
              </a:srgb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F1-4282-A59F-408B10EBFD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1403136"/>
        <c:axId val="1641403616"/>
      </c:barChart>
      <c:catAx>
        <c:axId val="1641403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41403616"/>
        <c:crosses val="autoZero"/>
        <c:auto val="1"/>
        <c:lblAlgn val="ctr"/>
        <c:lblOffset val="100"/>
        <c:noMultiLvlLbl val="0"/>
      </c:catAx>
      <c:valAx>
        <c:axId val="1641403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4140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326841569223689E-2"/>
          <c:y val="3.2831244908426503E-2"/>
          <c:w val="0.90934631686155265"/>
          <c:h val="0.9091853933390431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>
                <a:lumMod val="75000"/>
                <a:alpha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8E-413A-9EBC-9FD1E7E620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1403136"/>
        <c:axId val="1641403616"/>
      </c:barChart>
      <c:catAx>
        <c:axId val="1641403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41403616"/>
        <c:crosses val="autoZero"/>
        <c:auto val="1"/>
        <c:lblAlgn val="ctr"/>
        <c:lblOffset val="100"/>
        <c:noMultiLvlLbl val="0"/>
      </c:catAx>
      <c:valAx>
        <c:axId val="1641403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4140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9638511138170944"/>
          <c:y val="8.8517018103964645E-2"/>
          <c:w val="0.30361488861829067"/>
          <c:h val="0.9091853933390431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>
                <a:lumMod val="75000"/>
                <a:alpha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74-4136-984E-DB2BC7EF0A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1403136"/>
        <c:axId val="1641403616"/>
      </c:barChart>
      <c:catAx>
        <c:axId val="1641403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41403616"/>
        <c:crosses val="autoZero"/>
        <c:auto val="1"/>
        <c:lblAlgn val="ctr"/>
        <c:lblOffset val="100"/>
        <c:noMultiLvlLbl val="0"/>
      </c:catAx>
      <c:valAx>
        <c:axId val="1641403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4140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91108923884514"/>
          <c:y val="0.16047662401574803"/>
          <c:w val="0.78353674540682416"/>
          <c:h val="0.463017716535433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Лист1!$A$2:$A$21</c:f>
              <c:strCache>
                <c:ptCount val="20"/>
                <c:pt idx="0">
                  <c:v>Кызылординская</c:v>
                </c:pt>
                <c:pt idx="1">
                  <c:v>Шымкент</c:v>
                </c:pt>
                <c:pt idx="2">
                  <c:v>Актюбинская</c:v>
                </c:pt>
                <c:pt idx="3">
                  <c:v>Жамбылская</c:v>
                </c:pt>
                <c:pt idx="4">
                  <c:v>ВКО</c:v>
                </c:pt>
                <c:pt idx="5">
                  <c:v>Акмолинская</c:v>
                </c:pt>
                <c:pt idx="6">
                  <c:v>область Жетісу</c:v>
                </c:pt>
                <c:pt idx="7">
                  <c:v>ЗКО</c:v>
                </c:pt>
                <c:pt idx="8">
                  <c:v>Атырауская</c:v>
                </c:pt>
                <c:pt idx="9">
                  <c:v>область Абай</c:v>
                </c:pt>
                <c:pt idx="10">
                  <c:v>Туркестанская</c:v>
                </c:pt>
                <c:pt idx="11">
                  <c:v>Павлодарская</c:v>
                </c:pt>
                <c:pt idx="12">
                  <c:v>СКО</c:v>
                </c:pt>
                <c:pt idx="13">
                  <c:v>область Ұлытау</c:v>
                </c:pt>
                <c:pt idx="14">
                  <c:v>Алматы</c:v>
                </c:pt>
                <c:pt idx="15">
                  <c:v>Карагандинская</c:v>
                </c:pt>
                <c:pt idx="16">
                  <c:v>Астана</c:v>
                </c:pt>
                <c:pt idx="17">
                  <c:v>Мангистауская</c:v>
                </c:pt>
                <c:pt idx="18">
                  <c:v>Алматинская</c:v>
                </c:pt>
                <c:pt idx="19">
                  <c:v>Костанайская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78</c:v>
                </c:pt>
                <c:pt idx="1">
                  <c:v>77</c:v>
                </c:pt>
                <c:pt idx="2">
                  <c:v>70</c:v>
                </c:pt>
                <c:pt idx="3">
                  <c:v>66</c:v>
                </c:pt>
                <c:pt idx="4">
                  <c:v>65</c:v>
                </c:pt>
                <c:pt idx="5">
                  <c:v>60</c:v>
                </c:pt>
                <c:pt idx="6">
                  <c:v>60</c:v>
                </c:pt>
                <c:pt idx="7">
                  <c:v>56</c:v>
                </c:pt>
                <c:pt idx="8">
                  <c:v>53</c:v>
                </c:pt>
                <c:pt idx="9">
                  <c:v>52</c:v>
                </c:pt>
                <c:pt idx="10">
                  <c:v>52</c:v>
                </c:pt>
                <c:pt idx="11">
                  <c:v>51</c:v>
                </c:pt>
                <c:pt idx="12">
                  <c:v>50</c:v>
                </c:pt>
                <c:pt idx="13">
                  <c:v>47</c:v>
                </c:pt>
                <c:pt idx="14">
                  <c:v>44</c:v>
                </c:pt>
                <c:pt idx="15">
                  <c:v>39</c:v>
                </c:pt>
                <c:pt idx="16">
                  <c:v>32</c:v>
                </c:pt>
                <c:pt idx="17">
                  <c:v>15</c:v>
                </c:pt>
                <c:pt idx="18">
                  <c:v>13</c:v>
                </c:pt>
                <c:pt idx="1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4C-49AB-997B-63F42E1D8A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493696"/>
        <c:axId val="148019392"/>
      </c:barChart>
      <c:catAx>
        <c:axId val="126493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8019392"/>
        <c:crosses val="autoZero"/>
        <c:auto val="1"/>
        <c:lblAlgn val="ctr"/>
        <c:lblOffset val="100"/>
        <c:noMultiLvlLbl val="0"/>
      </c:catAx>
      <c:valAx>
        <c:axId val="14801939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26493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170090624338152E-2"/>
          <c:y val="3.8038088638959335E-2"/>
          <c:w val="0.90934631686155265"/>
          <c:h val="0.90397850992116291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>
                <a:lumMod val="75000"/>
                <a:alpha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75-451A-99E6-DCCA95F9D2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1403136"/>
        <c:axId val="1641403616"/>
      </c:barChart>
      <c:catAx>
        <c:axId val="1641403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41403616"/>
        <c:crosses val="autoZero"/>
        <c:auto val="1"/>
        <c:lblAlgn val="ctr"/>
        <c:lblOffset val="100"/>
        <c:noMultiLvlLbl val="0"/>
      </c:catAx>
      <c:valAx>
        <c:axId val="1641403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4140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326841569223689E-2"/>
          <c:y val="3.2831244908426503E-2"/>
          <c:w val="0.90934631686155265"/>
          <c:h val="0.9091853933390431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F0000">
                <a:alpha val="55000"/>
              </a:srgb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53-4531-9DAC-56823DC4A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1403136"/>
        <c:axId val="1641403616"/>
      </c:barChart>
      <c:catAx>
        <c:axId val="1641403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41403616"/>
        <c:crosses val="autoZero"/>
        <c:auto val="1"/>
        <c:lblAlgn val="ctr"/>
        <c:lblOffset val="100"/>
        <c:noMultiLvlLbl val="0"/>
      </c:catAx>
      <c:valAx>
        <c:axId val="1641403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4140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  <a:alpha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85-4F16-83D6-298B92641E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1403136"/>
        <c:axId val="1641403616"/>
      </c:barChart>
      <c:catAx>
        <c:axId val="1641403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41403616"/>
        <c:crosses val="autoZero"/>
        <c:auto val="1"/>
        <c:lblAlgn val="ctr"/>
        <c:lblOffset val="100"/>
        <c:noMultiLvlLbl val="0"/>
      </c:catAx>
      <c:valAx>
        <c:axId val="1641403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4140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326841569223689E-2"/>
          <c:y val="3.2831244908426503E-2"/>
          <c:w val="0.90934631686155265"/>
          <c:h val="0.9091853933390431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F0000">
                <a:alpha val="55000"/>
              </a:srgb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AD-40EA-A9FB-765F8FB092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1403136"/>
        <c:axId val="1641403616"/>
      </c:barChart>
      <c:catAx>
        <c:axId val="1641403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41403616"/>
        <c:crosses val="autoZero"/>
        <c:auto val="1"/>
        <c:lblAlgn val="ctr"/>
        <c:lblOffset val="100"/>
        <c:noMultiLvlLbl val="0"/>
      </c:catAx>
      <c:valAx>
        <c:axId val="1641403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4140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326841569223689E-2"/>
          <c:y val="3.8038128326306771E-2"/>
          <c:w val="0.90934631686155265"/>
          <c:h val="0.90397850992116291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>
                <a:lumMod val="75000"/>
                <a:alpha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B9-44B2-8011-CDD524B408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1403136"/>
        <c:axId val="1641403616"/>
      </c:barChart>
      <c:catAx>
        <c:axId val="1641403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41403616"/>
        <c:crosses val="autoZero"/>
        <c:auto val="1"/>
        <c:lblAlgn val="ctr"/>
        <c:lblOffset val="100"/>
        <c:noMultiLvlLbl val="0"/>
      </c:catAx>
      <c:valAx>
        <c:axId val="1641403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4140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326841569223689E-2"/>
          <c:y val="3.8038128326306771E-2"/>
          <c:w val="0.90934631686155265"/>
          <c:h val="0.90397850992116291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>
                <a:lumMod val="75000"/>
                <a:alpha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0E-49DA-801B-6314A9EDED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1403136"/>
        <c:axId val="1641403616"/>
      </c:barChart>
      <c:catAx>
        <c:axId val="1641403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41403616"/>
        <c:crosses val="autoZero"/>
        <c:auto val="1"/>
        <c:lblAlgn val="ctr"/>
        <c:lblOffset val="100"/>
        <c:noMultiLvlLbl val="0"/>
      </c:catAx>
      <c:valAx>
        <c:axId val="1641403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4140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F0000">
                <a:alpha val="55000"/>
              </a:srgb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38-44CB-BE4B-06F53D0268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1403136"/>
        <c:axId val="1641403616"/>
      </c:barChart>
      <c:catAx>
        <c:axId val="1641403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41403616"/>
        <c:crosses val="autoZero"/>
        <c:auto val="1"/>
        <c:lblAlgn val="ctr"/>
        <c:lblOffset val="100"/>
        <c:noMultiLvlLbl val="0"/>
      </c:catAx>
      <c:valAx>
        <c:axId val="1641403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4140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F0000">
                <a:alpha val="55000"/>
              </a:srgb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DB-424B-8079-9D7B6FA599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1403136"/>
        <c:axId val="1641403616"/>
      </c:barChart>
      <c:catAx>
        <c:axId val="1641403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41403616"/>
        <c:crosses val="autoZero"/>
        <c:auto val="1"/>
        <c:lblAlgn val="ctr"/>
        <c:lblOffset val="100"/>
        <c:noMultiLvlLbl val="0"/>
      </c:catAx>
      <c:valAx>
        <c:axId val="1641403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4140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F0000">
                <a:alpha val="55000"/>
              </a:srgb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8C-4B66-B4AA-9010C37B0D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1403136"/>
        <c:axId val="1641403616"/>
      </c:barChart>
      <c:catAx>
        <c:axId val="1641403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41403616"/>
        <c:crosses val="autoZero"/>
        <c:auto val="1"/>
        <c:lblAlgn val="ctr"/>
        <c:lblOffset val="100"/>
        <c:noMultiLvlLbl val="0"/>
      </c:catAx>
      <c:valAx>
        <c:axId val="1641403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4140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k-KZ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7FF15-C610-4455-AACA-A8B83792AD84}" type="datetimeFigureOut">
              <a:rPr lang="kk-KZ" smtClean="0"/>
              <a:t>14.07.2025</a:t>
            </a:fld>
            <a:endParaRPr lang="kk-KZ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86888"/>
            <a:ext cx="2930525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k-KZ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386888"/>
            <a:ext cx="2930525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4647E-28D5-46AF-9EC6-CEAF703248E5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842769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A67EC-9A8C-4694-973A-43B32CC069BF}" type="datetimeFigureOut">
              <a:rPr lang="x-none" smtClean="0"/>
              <a:t>14.07.2025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1235075"/>
            <a:ext cx="5929313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55803"/>
            <a:ext cx="5408930" cy="38911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6365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386365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CDFEB-CB4A-4007-88FF-4D14691763D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52959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35075"/>
            <a:ext cx="5929313" cy="33353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CDFEB-CB4A-4007-88FF-4D14691763D7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74640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35075"/>
            <a:ext cx="5929313" cy="33353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CDFEB-CB4A-4007-88FF-4D14691763D7}" type="slidenum">
              <a:rPr lang="x-none" smtClean="0"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7197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9626" indent="0" algn="ctr">
              <a:buNone/>
              <a:defRPr sz="1700"/>
            </a:lvl2pPr>
            <a:lvl3pPr marL="779252" indent="0" algn="ctr">
              <a:buNone/>
              <a:defRPr sz="1500"/>
            </a:lvl3pPr>
            <a:lvl4pPr marL="1168878" indent="0" algn="ctr">
              <a:buNone/>
              <a:defRPr sz="1400"/>
            </a:lvl4pPr>
            <a:lvl5pPr marL="1558503" indent="0" algn="ctr">
              <a:buNone/>
              <a:defRPr sz="1400"/>
            </a:lvl5pPr>
            <a:lvl6pPr marL="1948129" indent="0" algn="ctr">
              <a:buNone/>
              <a:defRPr sz="1400"/>
            </a:lvl6pPr>
            <a:lvl7pPr marL="2337755" indent="0" algn="ctr">
              <a:buNone/>
              <a:defRPr sz="1400"/>
            </a:lvl7pPr>
            <a:lvl8pPr marL="2727381" indent="0" algn="ctr">
              <a:buNone/>
              <a:defRPr sz="1400"/>
            </a:lvl8pPr>
            <a:lvl9pPr marL="3117007" indent="0" algn="ctr">
              <a:buNone/>
              <a:defRPr sz="14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9583-7321-4008-AD61-79CB80C71CA7}" type="datetime1">
              <a:rPr lang="ru-KZ" smtClean="0"/>
              <a:t>07/14/2025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1585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0736-83AC-4725-AEF7-18FBA377A31A}" type="datetime1">
              <a:rPr lang="ru-KZ" smtClean="0"/>
              <a:t>07/14/2025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36984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A1856-4A84-445B-B672-6B0346E0E384}" type="datetime1">
              <a:rPr lang="ru-KZ" smtClean="0"/>
              <a:t>07/14/2025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46703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5B0E-4531-4648-B2EF-81A824EE53E4}" type="datetime1">
              <a:rPr lang="ru-KZ" smtClean="0"/>
              <a:t>07/14/2025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29370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2" y="1282305"/>
            <a:ext cx="7886700" cy="2139553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2" y="3442101"/>
            <a:ext cx="7886700" cy="112514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3896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6C61-F7E4-4412-A1A2-09A47F6DCA67}" type="datetime1">
              <a:rPr lang="ru-KZ" smtClean="0"/>
              <a:t>07/14/2025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83925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77D9-9A89-4A52-84A8-705FAE95BAF1}" type="datetime1">
              <a:rPr lang="ru-KZ" smtClean="0"/>
              <a:t>07/14/2025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74947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4" y="273846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07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7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7F1C-DC2B-4C17-8D98-8D414D0D4717}" type="datetime1">
              <a:rPr lang="ru-KZ" smtClean="0"/>
              <a:t>07/14/2025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5120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1C0E-0D98-4347-AE80-24A3ABB238D2}" type="datetime1">
              <a:rPr lang="ru-KZ" smtClean="0"/>
              <a:t>07/14/2025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22793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C938-FCB4-43A7-B655-C50DC84002A3}" type="datetime1">
              <a:rPr lang="ru-KZ" smtClean="0"/>
              <a:t>07/14/2025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8949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3" y="740572"/>
            <a:ext cx="4629150" cy="3655219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9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89626" indent="0">
              <a:buNone/>
              <a:defRPr sz="1200"/>
            </a:lvl2pPr>
            <a:lvl3pPr marL="779252" indent="0">
              <a:buNone/>
              <a:defRPr sz="1000"/>
            </a:lvl3pPr>
            <a:lvl4pPr marL="1168878" indent="0">
              <a:buNone/>
              <a:defRPr sz="900"/>
            </a:lvl4pPr>
            <a:lvl5pPr marL="1558503" indent="0">
              <a:buNone/>
              <a:defRPr sz="900"/>
            </a:lvl5pPr>
            <a:lvl6pPr marL="1948129" indent="0">
              <a:buNone/>
              <a:defRPr sz="900"/>
            </a:lvl6pPr>
            <a:lvl7pPr marL="2337755" indent="0">
              <a:buNone/>
              <a:defRPr sz="900"/>
            </a:lvl7pPr>
            <a:lvl8pPr marL="2727381" indent="0">
              <a:buNone/>
              <a:defRPr sz="900"/>
            </a:lvl8pPr>
            <a:lvl9pPr marL="3117007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5025-2E4D-491A-867A-EB8FB76DDCC5}" type="datetime1">
              <a:rPr lang="ru-KZ" smtClean="0"/>
              <a:t>07/14/2025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0334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3" y="740572"/>
            <a:ext cx="4629150" cy="3655219"/>
          </a:xfrm>
        </p:spPr>
        <p:txBody>
          <a:bodyPr anchor="t"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9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89626" indent="0">
              <a:buNone/>
              <a:defRPr sz="1200"/>
            </a:lvl2pPr>
            <a:lvl3pPr marL="779252" indent="0">
              <a:buNone/>
              <a:defRPr sz="1000"/>
            </a:lvl3pPr>
            <a:lvl4pPr marL="1168878" indent="0">
              <a:buNone/>
              <a:defRPr sz="900"/>
            </a:lvl4pPr>
            <a:lvl5pPr marL="1558503" indent="0">
              <a:buNone/>
              <a:defRPr sz="900"/>
            </a:lvl5pPr>
            <a:lvl6pPr marL="1948129" indent="0">
              <a:buNone/>
              <a:defRPr sz="900"/>
            </a:lvl6pPr>
            <a:lvl7pPr marL="2337755" indent="0">
              <a:buNone/>
              <a:defRPr sz="900"/>
            </a:lvl7pPr>
            <a:lvl8pPr marL="2727381" indent="0">
              <a:buNone/>
              <a:defRPr sz="900"/>
            </a:lvl8pPr>
            <a:lvl9pPr marL="3117007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4999-A246-4201-91F5-5FC760DAFFCA}" type="datetime1">
              <a:rPr lang="ru-KZ" smtClean="0"/>
              <a:t>07/14/2025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7092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3" y="273846"/>
            <a:ext cx="7886700" cy="994172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3" y="1369219"/>
            <a:ext cx="7886700" cy="3263504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2889F-361E-43CE-89F9-0372808C817E}" type="datetime1">
              <a:rPr lang="ru-KZ" smtClean="0"/>
              <a:t>07/14/2025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3" y="4767266"/>
            <a:ext cx="30861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FA37A-AD8C-D14A-88D3-BA83CC09826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5140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779252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813" indent="-194813" algn="l" defTabSz="779252" rtl="0" eaLnBrk="1" latinLnBrk="0" hangingPunct="1">
        <a:lnSpc>
          <a:spcPct val="90000"/>
        </a:lnSpc>
        <a:spcBef>
          <a:spcPts val="85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4439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65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90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316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4.xml"/><Relationship Id="rId13" Type="http://schemas.openxmlformats.org/officeDocument/2006/relationships/chart" Target="../charts/chart39.xml"/><Relationship Id="rId3" Type="http://schemas.openxmlformats.org/officeDocument/2006/relationships/chart" Target="../charts/chart29.xml"/><Relationship Id="rId7" Type="http://schemas.openxmlformats.org/officeDocument/2006/relationships/chart" Target="../charts/chart33.xml"/><Relationship Id="rId12" Type="http://schemas.openxmlformats.org/officeDocument/2006/relationships/chart" Target="../charts/chart3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2.xml"/><Relationship Id="rId11" Type="http://schemas.openxmlformats.org/officeDocument/2006/relationships/chart" Target="../charts/chart37.xml"/><Relationship Id="rId5" Type="http://schemas.openxmlformats.org/officeDocument/2006/relationships/chart" Target="../charts/chart31.xml"/><Relationship Id="rId10" Type="http://schemas.openxmlformats.org/officeDocument/2006/relationships/chart" Target="../charts/chart36.xml"/><Relationship Id="rId4" Type="http://schemas.openxmlformats.org/officeDocument/2006/relationships/chart" Target="../charts/chart30.xml"/><Relationship Id="rId9" Type="http://schemas.openxmlformats.org/officeDocument/2006/relationships/chart" Target="../charts/char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5.xml"/><Relationship Id="rId3" Type="http://schemas.openxmlformats.org/officeDocument/2006/relationships/image" Target="../media/image4.png"/><Relationship Id="rId7" Type="http://schemas.openxmlformats.org/officeDocument/2006/relationships/chart" Target="../charts/chart4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3.xml"/><Relationship Id="rId5" Type="http://schemas.openxmlformats.org/officeDocument/2006/relationships/image" Target="../media/image5.jpg"/><Relationship Id="rId10" Type="http://schemas.openxmlformats.org/officeDocument/2006/relationships/chart" Target="../charts/chart47.xml"/><Relationship Id="rId4" Type="http://schemas.openxmlformats.org/officeDocument/2006/relationships/chart" Target="../charts/chart42.xml"/><Relationship Id="rId9" Type="http://schemas.openxmlformats.org/officeDocument/2006/relationships/chart" Target="../charts/char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2.xml"/><Relationship Id="rId4" Type="http://schemas.openxmlformats.org/officeDocument/2006/relationships/chart" Target="../charts/chart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6.xml"/><Relationship Id="rId5" Type="http://schemas.openxmlformats.org/officeDocument/2006/relationships/chart" Target="../charts/chart55.xml"/><Relationship Id="rId4" Type="http://schemas.openxmlformats.org/officeDocument/2006/relationships/chart" Target="../charts/chart5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12" Type="http://schemas.openxmlformats.org/officeDocument/2006/relationships/image" Target="../media/image1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11" Type="http://schemas.openxmlformats.org/officeDocument/2006/relationships/image" Target="../media/image16.jpg"/><Relationship Id="rId5" Type="http://schemas.openxmlformats.org/officeDocument/2006/relationships/image" Target="../media/image11.jpeg"/><Relationship Id="rId10" Type="http://schemas.openxmlformats.org/officeDocument/2006/relationships/image" Target="../media/image15.jpg"/><Relationship Id="rId4" Type="http://schemas.openxmlformats.org/officeDocument/2006/relationships/image" Target="../media/image10.png"/><Relationship Id="rId9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openxmlformats.org/officeDocument/2006/relationships/image" Target="../media/image28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12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1.xml"/><Relationship Id="rId3" Type="http://schemas.openxmlformats.org/officeDocument/2006/relationships/chart" Target="../charts/chart57.xml"/><Relationship Id="rId7" Type="http://schemas.openxmlformats.org/officeDocument/2006/relationships/chart" Target="../charts/chart6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9.xml"/><Relationship Id="rId5" Type="http://schemas.openxmlformats.org/officeDocument/2006/relationships/chart" Target="../charts/chart58.xml"/><Relationship Id="rId4" Type="http://schemas.openxmlformats.org/officeDocument/2006/relationships/image" Target="../media/image29.jpg"/><Relationship Id="rId9" Type="http://schemas.openxmlformats.org/officeDocument/2006/relationships/chart" Target="../charts/chart6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Relationship Id="rId9" Type="http://schemas.openxmlformats.org/officeDocument/2006/relationships/chart" Target="../charts/char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chart" Target="../charts/chart13.xml"/><Relationship Id="rId7" Type="http://schemas.openxmlformats.org/officeDocument/2006/relationships/image" Target="../media/image1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11" Type="http://schemas.openxmlformats.org/officeDocument/2006/relationships/chart" Target="../charts/chart20.xml"/><Relationship Id="rId5" Type="http://schemas.openxmlformats.org/officeDocument/2006/relationships/chart" Target="../charts/chart15.xml"/><Relationship Id="rId10" Type="http://schemas.openxmlformats.org/officeDocument/2006/relationships/chart" Target="../charts/chart19.xml"/><Relationship Id="rId4" Type="http://schemas.openxmlformats.org/officeDocument/2006/relationships/chart" Target="../charts/chart14.xml"/><Relationship Id="rId9" Type="http://schemas.openxmlformats.org/officeDocument/2006/relationships/chart" Target="../charts/char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6E613A1-3834-B3B0-44C1-9F80AAC7D36C}"/>
              </a:ext>
            </a:extLst>
          </p:cNvPr>
          <p:cNvGrpSpPr/>
          <p:nvPr/>
        </p:nvGrpSpPr>
        <p:grpSpPr>
          <a:xfrm>
            <a:off x="-21386" y="0"/>
            <a:ext cx="9165388" cy="5143500"/>
            <a:chOff x="-23170" y="0"/>
            <a:chExt cx="9929170" cy="685800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AE36212C-C57E-457D-9796-645CB5FF08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14000"/>
            </a:blip>
            <a:srcRect b="16253"/>
            <a:stretch/>
          </p:blipFill>
          <p:spPr>
            <a:xfrm>
              <a:off x="-23170" y="0"/>
              <a:ext cx="5246485" cy="6858000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19541F38-FBEC-2FDF-56C5-E661BA5E06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14000"/>
            </a:blip>
            <a:srcRect r="10746" b="16253"/>
            <a:stretch/>
          </p:blipFill>
          <p:spPr>
            <a:xfrm>
              <a:off x="5223315" y="0"/>
              <a:ext cx="4682685" cy="6858000"/>
            </a:xfrm>
            <a:prstGeom prst="rect">
              <a:avLst/>
            </a:prstGeom>
          </p:spPr>
        </p:pic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7BD4E19-743D-41DD-DD2D-D7AD5006FE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382"/>
          <a:stretch/>
        </p:blipFill>
        <p:spPr>
          <a:xfrm>
            <a:off x="3834534" y="949618"/>
            <a:ext cx="1474931" cy="10862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F7B2A2-9621-32A8-E013-6670C7823E7B}"/>
              </a:ext>
            </a:extLst>
          </p:cNvPr>
          <p:cNvSpPr txBox="1"/>
          <p:nvPr/>
        </p:nvSpPr>
        <p:spPr>
          <a:xfrm>
            <a:off x="1810074" y="2307583"/>
            <a:ext cx="5523856" cy="1186683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СОВЕЩАНИЕ ПО ИТОГАМ ДЕЯТЕЛЬНОСТИ</a:t>
            </a:r>
          </a:p>
          <a:p>
            <a:pPr algn="ctr"/>
            <a:r>
              <a:rPr lang="ru-RU" sz="2400" b="1" dirty="0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en-US" sz="2400" b="1" dirty="0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dirty="0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ПОЛУГОДИЕ 2025 ГОДА</a:t>
            </a:r>
          </a:p>
        </p:txBody>
      </p:sp>
    </p:spTree>
    <p:extLst>
      <p:ext uri="{BB962C8B-B14F-4D97-AF65-F5344CB8AC3E}">
        <p14:creationId xmlns:p14="http://schemas.microsoft.com/office/powerpoint/2010/main" val="1292324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241C99F-B84C-1AE2-C685-3ABB97060E08}"/>
              </a:ext>
            </a:extLst>
          </p:cNvPr>
          <p:cNvGrpSpPr/>
          <p:nvPr/>
        </p:nvGrpSpPr>
        <p:grpSpPr>
          <a:xfrm>
            <a:off x="-21388" y="-214510"/>
            <a:ext cx="9165388" cy="5605659"/>
            <a:chOff x="-23170" y="0"/>
            <a:chExt cx="9929170" cy="685800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E3CA8CB-F267-7933-6482-7D0A5778FC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b="16253"/>
            <a:stretch/>
          </p:blipFill>
          <p:spPr>
            <a:xfrm>
              <a:off x="-23170" y="0"/>
              <a:ext cx="5246485" cy="6858000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86F8D163-F702-3FC7-C828-C3E2E5C0F1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r="10746" b="16253"/>
            <a:stretch/>
          </p:blipFill>
          <p:spPr>
            <a:xfrm>
              <a:off x="5223315" y="0"/>
              <a:ext cx="4682685" cy="6858000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E36212C-C57E-457D-9796-645CB5FF08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"/>
          </a:blip>
          <a:srcRect b="16253"/>
          <a:stretch/>
        </p:blipFill>
        <p:spPr>
          <a:xfrm>
            <a:off x="-19050" y="8884"/>
            <a:ext cx="4842909" cy="51435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9541F38-FBEC-2FDF-56C5-E661BA5E06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"/>
          </a:blip>
          <a:srcRect r="10746" b="16253"/>
          <a:stretch/>
        </p:blipFill>
        <p:spPr>
          <a:xfrm>
            <a:off x="4821524" y="0"/>
            <a:ext cx="4322478" cy="514350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27D7706-968E-840A-D104-F6D80E54A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10</a:t>
            </a:fld>
            <a:endParaRPr lang="x-none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9F07F5-0027-7798-E9E3-DD7B5595FD73}"/>
              </a:ext>
            </a:extLst>
          </p:cNvPr>
          <p:cNvSpPr txBox="1"/>
          <p:nvPr/>
        </p:nvSpPr>
        <p:spPr>
          <a:xfrm>
            <a:off x="1260240" y="73734"/>
            <a:ext cx="6623520" cy="38646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УЧРЕЖДЕНИЙ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E3A013AE-9CA8-2074-7238-6CBC7D2237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415238"/>
              </p:ext>
            </p:extLst>
          </p:nvPr>
        </p:nvGraphicFramePr>
        <p:xfrm>
          <a:off x="577173" y="719206"/>
          <a:ext cx="8041536" cy="4257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603">
                  <a:extLst>
                    <a:ext uri="{9D8B030D-6E8A-4147-A177-3AD203B41FA5}">
                      <a16:colId xmlns:a16="http://schemas.microsoft.com/office/drawing/2014/main" val="103923685"/>
                    </a:ext>
                  </a:extLst>
                </a:gridCol>
                <a:gridCol w="877173">
                  <a:extLst>
                    <a:ext uri="{9D8B030D-6E8A-4147-A177-3AD203B41FA5}">
                      <a16:colId xmlns:a16="http://schemas.microsoft.com/office/drawing/2014/main" val="767150705"/>
                    </a:ext>
                  </a:extLst>
                </a:gridCol>
                <a:gridCol w="354603">
                  <a:extLst>
                    <a:ext uri="{9D8B030D-6E8A-4147-A177-3AD203B41FA5}">
                      <a16:colId xmlns:a16="http://schemas.microsoft.com/office/drawing/2014/main" val="2379845443"/>
                    </a:ext>
                  </a:extLst>
                </a:gridCol>
                <a:gridCol w="363934">
                  <a:extLst>
                    <a:ext uri="{9D8B030D-6E8A-4147-A177-3AD203B41FA5}">
                      <a16:colId xmlns:a16="http://schemas.microsoft.com/office/drawing/2014/main" val="3209485403"/>
                    </a:ext>
                  </a:extLst>
                </a:gridCol>
                <a:gridCol w="363934">
                  <a:extLst>
                    <a:ext uri="{9D8B030D-6E8A-4147-A177-3AD203B41FA5}">
                      <a16:colId xmlns:a16="http://schemas.microsoft.com/office/drawing/2014/main" val="2856124774"/>
                    </a:ext>
                  </a:extLst>
                </a:gridCol>
                <a:gridCol w="363934">
                  <a:extLst>
                    <a:ext uri="{9D8B030D-6E8A-4147-A177-3AD203B41FA5}">
                      <a16:colId xmlns:a16="http://schemas.microsoft.com/office/drawing/2014/main" val="2919804639"/>
                    </a:ext>
                  </a:extLst>
                </a:gridCol>
                <a:gridCol w="494577">
                  <a:extLst>
                    <a:ext uri="{9D8B030D-6E8A-4147-A177-3AD203B41FA5}">
                      <a16:colId xmlns:a16="http://schemas.microsoft.com/office/drawing/2014/main" val="2919358169"/>
                    </a:ext>
                  </a:extLst>
                </a:gridCol>
                <a:gridCol w="391929">
                  <a:extLst>
                    <a:ext uri="{9D8B030D-6E8A-4147-A177-3AD203B41FA5}">
                      <a16:colId xmlns:a16="http://schemas.microsoft.com/office/drawing/2014/main" val="3456596738"/>
                    </a:ext>
                  </a:extLst>
                </a:gridCol>
                <a:gridCol w="419924">
                  <a:extLst>
                    <a:ext uri="{9D8B030D-6E8A-4147-A177-3AD203B41FA5}">
                      <a16:colId xmlns:a16="http://schemas.microsoft.com/office/drawing/2014/main" val="3082856449"/>
                    </a:ext>
                  </a:extLst>
                </a:gridCol>
                <a:gridCol w="496909">
                  <a:extLst>
                    <a:ext uri="{9D8B030D-6E8A-4147-A177-3AD203B41FA5}">
                      <a16:colId xmlns:a16="http://schemas.microsoft.com/office/drawing/2014/main" val="4126484842"/>
                    </a:ext>
                  </a:extLst>
                </a:gridCol>
                <a:gridCol w="494577">
                  <a:extLst>
                    <a:ext uri="{9D8B030D-6E8A-4147-A177-3AD203B41FA5}">
                      <a16:colId xmlns:a16="http://schemas.microsoft.com/office/drawing/2014/main" val="2859109803"/>
                    </a:ext>
                  </a:extLst>
                </a:gridCol>
                <a:gridCol w="496909">
                  <a:extLst>
                    <a:ext uri="{9D8B030D-6E8A-4147-A177-3AD203B41FA5}">
                      <a16:colId xmlns:a16="http://schemas.microsoft.com/office/drawing/2014/main" val="1117454187"/>
                    </a:ext>
                  </a:extLst>
                </a:gridCol>
                <a:gridCol w="447918">
                  <a:extLst>
                    <a:ext uri="{9D8B030D-6E8A-4147-A177-3AD203B41FA5}">
                      <a16:colId xmlns:a16="http://schemas.microsoft.com/office/drawing/2014/main" val="4250211076"/>
                    </a:ext>
                  </a:extLst>
                </a:gridCol>
                <a:gridCol w="447918">
                  <a:extLst>
                    <a:ext uri="{9D8B030D-6E8A-4147-A177-3AD203B41FA5}">
                      <a16:colId xmlns:a16="http://schemas.microsoft.com/office/drawing/2014/main" val="1328581692"/>
                    </a:ext>
                  </a:extLst>
                </a:gridCol>
                <a:gridCol w="513239">
                  <a:extLst>
                    <a:ext uri="{9D8B030D-6E8A-4147-A177-3AD203B41FA5}">
                      <a16:colId xmlns:a16="http://schemas.microsoft.com/office/drawing/2014/main" val="3695660469"/>
                    </a:ext>
                  </a:extLst>
                </a:gridCol>
                <a:gridCol w="578561">
                  <a:extLst>
                    <a:ext uri="{9D8B030D-6E8A-4147-A177-3AD203B41FA5}">
                      <a16:colId xmlns:a16="http://schemas.microsoft.com/office/drawing/2014/main" val="2849681163"/>
                    </a:ext>
                  </a:extLst>
                </a:gridCol>
                <a:gridCol w="580894">
                  <a:extLst>
                    <a:ext uri="{9D8B030D-6E8A-4147-A177-3AD203B41FA5}">
                      <a16:colId xmlns:a16="http://schemas.microsoft.com/office/drawing/2014/main" val="1998033672"/>
                    </a:ext>
                  </a:extLst>
                </a:gridCol>
              </a:tblGrid>
              <a:tr h="125501">
                <a:tc gridSpan="17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РЕЗУЛЬТАТАХ РАБОТЫ ПРЕДСТАВИТЕЛЕЙ УПОЛНОМОЧЕННОГО ПО ПРАВАМ ЧЕЛОВЕКА В РК за </a:t>
                      </a:r>
                      <a:r>
                        <a:rPr lang="en-US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полугодие 2025 г.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130955"/>
                  </a:ext>
                </a:extLst>
              </a:tr>
              <a:tr h="125501">
                <a:tc>
                  <a:txBody>
                    <a:bodyPr/>
                    <a:lstStyle/>
                    <a:p>
                      <a:pPr algn="ctr" fontAlgn="b"/>
                      <a:endParaRPr lang="ru-RU" sz="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7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состоянию на 01.07.25 г.</a:t>
                      </a:r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Таблица №1.3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957713"/>
                  </a:ext>
                </a:extLst>
              </a:tr>
              <a:tr h="105420">
                <a:tc gridSpan="17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Посещения учреждений и организаций за 1 полугодие 2025 г.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37618"/>
                  </a:ext>
                </a:extLst>
              </a:tr>
              <a:tr h="26104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представители 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запланированные посещения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vert="vert27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Посещения проведенные: 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посещений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vert="vert27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Рекомендации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итогам посещения привлечены</a:t>
                      </a:r>
                      <a:b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ответственности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482911"/>
                  </a:ext>
                </a:extLst>
              </a:tr>
              <a:tr h="105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внеплановые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рекомендаци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рекомендаций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дисцип-ой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админ-ой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уголовной (досудеб. расслед-ие)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ctr"/>
                </a:tc>
                <a:extLst>
                  <a:ext uri="{0D108BD9-81ED-4DB2-BD59-A6C34878D82A}">
                    <a16:rowId xmlns:a16="http://schemas.microsoft.com/office/drawing/2014/main" val="1556954881"/>
                  </a:ext>
                </a:extLst>
              </a:tr>
              <a:tr h="758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совместно с НПМ, ГО и НПО  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самостоятельно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отклонения от плана 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совместно с НПМ, ГО и НПО  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самостоятельно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испол-ные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приня-тые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исполне-нии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</a:t>
                      </a: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-нения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550686"/>
                  </a:ext>
                </a:extLst>
              </a:tr>
              <a:tr h="78206">
                <a:tc>
                  <a:txBody>
                    <a:bodyPr/>
                    <a:lstStyle/>
                    <a:p>
                      <a:pPr algn="r" fontAlgn="ctr"/>
                      <a:r>
                        <a:rPr lang="ru-RU" sz="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4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4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4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4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4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ctr"/>
                </a:tc>
                <a:extLst>
                  <a:ext uri="{0D108BD9-81ED-4DB2-BD59-A6C34878D82A}">
                    <a16:rowId xmlns:a16="http://schemas.microsoft.com/office/drawing/2014/main" val="1714624028"/>
                  </a:ext>
                </a:extLst>
              </a:tr>
              <a:tr h="1054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Абай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extLst>
                  <a:ext uri="{0D108BD9-81ED-4DB2-BD59-A6C34878D82A}">
                    <a16:rowId xmlns:a16="http://schemas.microsoft.com/office/drawing/2014/main" val="673516459"/>
                  </a:ext>
                </a:extLst>
              </a:tr>
              <a:tr h="1054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Акмолинская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939791"/>
                  </a:ext>
                </a:extLst>
              </a:tr>
              <a:tr h="1054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Актюбинская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extLst>
                  <a:ext uri="{0D108BD9-81ED-4DB2-BD59-A6C34878D82A}">
                    <a16:rowId xmlns:a16="http://schemas.microsoft.com/office/drawing/2014/main" val="1714490656"/>
                  </a:ext>
                </a:extLst>
              </a:tr>
              <a:tr h="1054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Алматинская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rgbClr val="FF0000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rgbClr val="FF0000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48096"/>
                  </a:ext>
                </a:extLst>
              </a:tr>
              <a:tr h="1054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Атырауская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extLst>
                  <a:ext uri="{0D108BD9-81ED-4DB2-BD59-A6C34878D82A}">
                    <a16:rowId xmlns:a16="http://schemas.microsoft.com/office/drawing/2014/main" val="906114881"/>
                  </a:ext>
                </a:extLst>
              </a:tr>
              <a:tr h="1054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326394"/>
                  </a:ext>
                </a:extLst>
              </a:tr>
              <a:tr h="1054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Жамбылская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rgbClr val="FF0000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rgbClr val="FF0000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extLst>
                  <a:ext uri="{0D108BD9-81ED-4DB2-BD59-A6C34878D82A}">
                    <a16:rowId xmlns:a16="http://schemas.microsoft.com/office/drawing/2014/main" val="1231174892"/>
                  </a:ext>
                </a:extLst>
              </a:tr>
              <a:tr h="1054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Жетісу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477662"/>
                  </a:ext>
                </a:extLst>
              </a:tr>
              <a:tr h="1054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ЗКО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extLst>
                  <a:ext uri="{0D108BD9-81ED-4DB2-BD59-A6C34878D82A}">
                    <a16:rowId xmlns:a16="http://schemas.microsoft.com/office/drawing/2014/main" val="4116002036"/>
                  </a:ext>
                </a:extLst>
              </a:tr>
              <a:tr h="1054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Карагандинская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594746"/>
                  </a:ext>
                </a:extLst>
              </a:tr>
              <a:tr h="1054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Костанайская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extLst>
                  <a:ext uri="{0D108BD9-81ED-4DB2-BD59-A6C34878D82A}">
                    <a16:rowId xmlns:a16="http://schemas.microsoft.com/office/drawing/2014/main" val="806918389"/>
                  </a:ext>
                </a:extLst>
              </a:tr>
              <a:tr h="1407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Кызылординская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713157"/>
                  </a:ext>
                </a:extLst>
              </a:tr>
              <a:tr h="1054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Мангистауская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rgbClr val="FF0000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rgbClr val="FF0000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extLst>
                  <a:ext uri="{0D108BD9-81ED-4DB2-BD59-A6C34878D82A}">
                    <a16:rowId xmlns:a16="http://schemas.microsoft.com/office/drawing/2014/main" val="966361180"/>
                  </a:ext>
                </a:extLst>
              </a:tr>
              <a:tr h="1054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Павлодарская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060309"/>
                  </a:ext>
                </a:extLst>
              </a:tr>
              <a:tr h="1054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extLst>
                  <a:ext uri="{0D108BD9-81ED-4DB2-BD59-A6C34878D82A}">
                    <a16:rowId xmlns:a16="http://schemas.microsoft.com/office/drawing/2014/main" val="3277490702"/>
                  </a:ext>
                </a:extLst>
              </a:tr>
              <a:tr h="1054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Туркестанская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929488"/>
                  </a:ext>
                </a:extLst>
              </a:tr>
              <a:tr h="1054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Ұлытау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extLst>
                  <a:ext uri="{0D108BD9-81ED-4DB2-BD59-A6C34878D82A}">
                    <a16:rowId xmlns:a16="http://schemas.microsoft.com/office/drawing/2014/main" val="3917200699"/>
                  </a:ext>
                </a:extLst>
              </a:tr>
              <a:tr h="1054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Астана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903071"/>
                  </a:ext>
                </a:extLst>
              </a:tr>
              <a:tr h="1054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Алматы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rgbClr val="FF0000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rgbClr val="FF0000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extLst>
                  <a:ext uri="{0D108BD9-81ED-4DB2-BD59-A6C34878D82A}">
                    <a16:rowId xmlns:a16="http://schemas.microsoft.com/office/drawing/2014/main" val="4063918144"/>
                  </a:ext>
                </a:extLst>
              </a:tr>
              <a:tr h="1104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Шымкент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495611"/>
                  </a:ext>
                </a:extLst>
              </a:tr>
              <a:tr h="16064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ctr">
                    <a:solidFill>
                      <a:srgbClr val="FF0000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1" marR="4181" marT="4181" marB="0" anchor="ctr"/>
                </a:tc>
                <a:extLst>
                  <a:ext uri="{0D108BD9-81ED-4DB2-BD59-A6C34878D82A}">
                    <a16:rowId xmlns:a16="http://schemas.microsoft.com/office/drawing/2014/main" val="3722071464"/>
                  </a:ext>
                </a:extLst>
              </a:tr>
            </a:tbl>
          </a:graphicData>
        </a:graphic>
      </p:graphicFrame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EE5726B5-2DA5-7C1D-DF97-58697A570AE3}"/>
              </a:ext>
            </a:extLst>
          </p:cNvPr>
          <p:cNvSpPr txBox="1">
            <a:spLocks/>
          </p:cNvSpPr>
          <p:nvPr/>
        </p:nvSpPr>
        <p:spPr>
          <a:xfrm>
            <a:off x="6823955" y="4839284"/>
            <a:ext cx="20574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defPPr>
              <a:defRPr lang="en-US"/>
            </a:defPPr>
            <a:lvl1pPr marL="0" algn="r" defTabSz="38962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9626" algn="l" defTabSz="38962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algn="l" defTabSz="38962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algn="l" defTabSz="38962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algn="l" defTabSz="38962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algn="l" defTabSz="38962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algn="l" defTabSz="38962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algn="l" defTabSz="38962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algn="l" defTabSz="38962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BFA37A-AD8C-D14A-88D3-BA83CC098260}" type="slidenum">
              <a:rPr lang="x-none" smtClean="0"/>
              <a:pPr/>
              <a:t>10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60910783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B595012-1CBA-56AE-2328-30EDEDDA61BA}"/>
              </a:ext>
            </a:extLst>
          </p:cNvPr>
          <p:cNvGrpSpPr/>
          <p:nvPr/>
        </p:nvGrpSpPr>
        <p:grpSpPr>
          <a:xfrm>
            <a:off x="-695325" y="34194"/>
            <a:ext cx="10172700" cy="5218892"/>
            <a:chOff x="-23170" y="0"/>
            <a:chExt cx="9929170" cy="685800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4F2177F-D305-87CB-281A-F6BD367F94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b="16253"/>
            <a:stretch/>
          </p:blipFill>
          <p:spPr>
            <a:xfrm>
              <a:off x="-23170" y="0"/>
              <a:ext cx="5246485" cy="6858000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DF244CB1-C2D1-5E4B-53EE-88C69E055B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r="10746" b="16253"/>
            <a:stretch/>
          </p:blipFill>
          <p:spPr>
            <a:xfrm>
              <a:off x="5223315" y="0"/>
              <a:ext cx="4682685" cy="685800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423ABE8-2DBF-9DD0-F5D5-5649361C902D}"/>
              </a:ext>
            </a:extLst>
          </p:cNvPr>
          <p:cNvSpPr txBox="1"/>
          <p:nvPr/>
        </p:nvSpPr>
        <p:spPr>
          <a:xfrm>
            <a:off x="1260240" y="275584"/>
            <a:ext cx="6623520" cy="38646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ПО ИТОГАМ ПОСЕЩЕНИЙ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2309906C-8B0A-0ADB-22B7-CFA4380661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4940872"/>
              </p:ext>
            </p:extLst>
          </p:nvPr>
        </p:nvGraphicFramePr>
        <p:xfrm>
          <a:off x="538264" y="1050586"/>
          <a:ext cx="8262835" cy="3817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1D6899E-018C-AD14-9913-432AC365B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3844"/>
          </a:xfrm>
        </p:spPr>
        <p:txBody>
          <a:bodyPr/>
          <a:lstStyle/>
          <a:p>
            <a:fld id="{03BFA37A-AD8C-D14A-88D3-BA83CC098260}" type="slidenum">
              <a:rPr lang="x-none" smtClean="0"/>
              <a:t>11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85592312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B595012-1CBA-56AE-2328-30EDEDDA61BA}"/>
              </a:ext>
            </a:extLst>
          </p:cNvPr>
          <p:cNvGrpSpPr/>
          <p:nvPr/>
        </p:nvGrpSpPr>
        <p:grpSpPr>
          <a:xfrm>
            <a:off x="-695325" y="34194"/>
            <a:ext cx="10172700" cy="5218892"/>
            <a:chOff x="-23170" y="0"/>
            <a:chExt cx="9929170" cy="685800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4F2177F-D305-87CB-281A-F6BD367F94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b="16253"/>
            <a:stretch/>
          </p:blipFill>
          <p:spPr>
            <a:xfrm>
              <a:off x="-23170" y="0"/>
              <a:ext cx="5246485" cy="6858000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DF244CB1-C2D1-5E4B-53EE-88C69E055B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r="10746" b="16253"/>
            <a:stretch/>
          </p:blipFill>
          <p:spPr>
            <a:xfrm>
              <a:off x="5223315" y="0"/>
              <a:ext cx="4682685" cy="685800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423ABE8-2DBF-9DD0-F5D5-5649361C902D}"/>
              </a:ext>
            </a:extLst>
          </p:cNvPr>
          <p:cNvSpPr txBox="1"/>
          <p:nvPr/>
        </p:nvSpPr>
        <p:spPr>
          <a:xfrm>
            <a:off x="1260240" y="275584"/>
            <a:ext cx="6623520" cy="38646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ПО ИТОГАМ ПОСЕЩЕНИЙ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4AF72236-C689-EDA7-96F3-598E0FA3AA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3543382"/>
              </p:ext>
            </p:extLst>
          </p:nvPr>
        </p:nvGraphicFramePr>
        <p:xfrm>
          <a:off x="283714" y="969824"/>
          <a:ext cx="8360895" cy="4053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1">
            <a:extLst>
              <a:ext uri="{FF2B5EF4-FFF2-40B4-BE49-F238E27FC236}">
                <a16:creationId xmlns:a16="http://schemas.microsoft.com/office/drawing/2014/main" id="{FC69C3DC-2DFF-465A-3C48-4A7A06CD8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3844"/>
          </a:xfrm>
        </p:spPr>
        <p:txBody>
          <a:bodyPr/>
          <a:lstStyle/>
          <a:p>
            <a:fld id="{03BFA37A-AD8C-D14A-88D3-BA83CC098260}" type="slidenum">
              <a:rPr lang="x-none" smtClean="0"/>
              <a:t>12</a:t>
            </a:fld>
            <a:endParaRPr lang="x-none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53C3EB0C-9DDE-BB6C-624E-960EAA78D3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8168460"/>
              </p:ext>
            </p:extLst>
          </p:nvPr>
        </p:nvGraphicFramePr>
        <p:xfrm>
          <a:off x="671523" y="755752"/>
          <a:ext cx="1386053" cy="2998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08E11DD4-8F45-6BD1-DCA7-2E30ED89F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4834269"/>
              </p:ext>
            </p:extLst>
          </p:nvPr>
        </p:nvGraphicFramePr>
        <p:xfrm>
          <a:off x="7415530" y="764860"/>
          <a:ext cx="1414034" cy="2998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A3E8413D-9757-C803-36E2-8BCC5FD8DC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9196882"/>
              </p:ext>
            </p:extLst>
          </p:nvPr>
        </p:nvGraphicFramePr>
        <p:xfrm>
          <a:off x="7051610" y="759003"/>
          <a:ext cx="1414034" cy="2998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2CBB1964-8AA3-CD63-E286-FDEDB26BAA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5956654"/>
              </p:ext>
            </p:extLst>
          </p:nvPr>
        </p:nvGraphicFramePr>
        <p:xfrm>
          <a:off x="6365416" y="755755"/>
          <a:ext cx="1414034" cy="2998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4D86E4AB-BA10-6ADC-942B-DD1B295160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3026170"/>
              </p:ext>
            </p:extLst>
          </p:nvPr>
        </p:nvGraphicFramePr>
        <p:xfrm>
          <a:off x="6001497" y="755754"/>
          <a:ext cx="1414034" cy="2998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13D2AA4F-066C-349E-0F43-9E7D969D45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5014700"/>
              </p:ext>
            </p:extLst>
          </p:nvPr>
        </p:nvGraphicFramePr>
        <p:xfrm>
          <a:off x="5637804" y="746649"/>
          <a:ext cx="1414034" cy="2998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80681387-FB55-F520-C2B6-BB1B28C0E7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0794343"/>
              </p:ext>
            </p:extLst>
          </p:nvPr>
        </p:nvGraphicFramePr>
        <p:xfrm>
          <a:off x="5275288" y="755753"/>
          <a:ext cx="1414034" cy="2998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3821C6BA-217A-E3CF-DF48-83B1B26D73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1045738"/>
              </p:ext>
            </p:extLst>
          </p:nvPr>
        </p:nvGraphicFramePr>
        <p:xfrm>
          <a:off x="4910192" y="746648"/>
          <a:ext cx="1414034" cy="2998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6A9F3E3E-D6E9-A6C4-761E-64F6F46956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7711800"/>
              </p:ext>
            </p:extLst>
          </p:nvPr>
        </p:nvGraphicFramePr>
        <p:xfrm>
          <a:off x="1033811" y="764860"/>
          <a:ext cx="1386053" cy="2998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15876F7D-AE9F-34EB-D28B-97FB7EC33E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7193254"/>
              </p:ext>
            </p:extLst>
          </p:nvPr>
        </p:nvGraphicFramePr>
        <p:xfrm>
          <a:off x="1394475" y="756966"/>
          <a:ext cx="1386053" cy="2998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106038445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689F453-132C-75F0-741B-3FA82AB02748}"/>
              </a:ext>
            </a:extLst>
          </p:cNvPr>
          <p:cNvGrpSpPr/>
          <p:nvPr/>
        </p:nvGrpSpPr>
        <p:grpSpPr>
          <a:xfrm>
            <a:off x="-21388" y="-214510"/>
            <a:ext cx="9165388" cy="5605659"/>
            <a:chOff x="-23170" y="0"/>
            <a:chExt cx="9929170" cy="685800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5706B942-0227-4230-363F-802DA30101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b="16253"/>
            <a:stretch/>
          </p:blipFill>
          <p:spPr>
            <a:xfrm>
              <a:off x="-23170" y="0"/>
              <a:ext cx="5246485" cy="6858000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00DAF457-9870-FDAD-6372-0D90D223C7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r="10746" b="16253"/>
            <a:stretch/>
          </p:blipFill>
          <p:spPr>
            <a:xfrm>
              <a:off x="5223315" y="0"/>
              <a:ext cx="4682685" cy="6858000"/>
            </a:xfrm>
            <a:prstGeom prst="rect">
              <a:avLst/>
            </a:prstGeom>
          </p:spPr>
        </p:pic>
      </p:grp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9D7A828-7D87-6B99-5B62-F03526D0F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13</a:t>
            </a:fld>
            <a:endParaRPr lang="x-non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49AA9E-4C13-27C3-D723-99DE1DCF5F42}"/>
              </a:ext>
            </a:extLst>
          </p:cNvPr>
          <p:cNvSpPr txBox="1"/>
          <p:nvPr/>
        </p:nvSpPr>
        <p:spPr>
          <a:xfrm>
            <a:off x="1260240" y="275584"/>
            <a:ext cx="6623520" cy="38646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ПРАВОВОЕ ПРОСВЕЩЕНИЕ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3D39B1A7-C58C-CF1D-5D4B-826A9BF7CC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3252901"/>
              </p:ext>
            </p:extLst>
          </p:nvPr>
        </p:nvGraphicFramePr>
        <p:xfrm>
          <a:off x="3169530" y="777602"/>
          <a:ext cx="5622100" cy="3588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3C2C1E95-C1A4-71B6-7CBF-127B37DEAD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512849"/>
              </p:ext>
            </p:extLst>
          </p:nvPr>
        </p:nvGraphicFramePr>
        <p:xfrm>
          <a:off x="373291" y="777601"/>
          <a:ext cx="2876550" cy="3514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D049755-2EEF-AF68-A2CE-EA90FFDCB4C6}"/>
              </a:ext>
            </a:extLst>
          </p:cNvPr>
          <p:cNvSpPr txBox="1"/>
          <p:nvPr/>
        </p:nvSpPr>
        <p:spPr>
          <a:xfrm>
            <a:off x="1435100" y="4481453"/>
            <a:ext cx="64960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полугодии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суммарный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 населения в целом составил более 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 миллионов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17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B595012-1CBA-56AE-2328-30EDEDDA61BA}"/>
              </a:ext>
            </a:extLst>
          </p:cNvPr>
          <p:cNvGrpSpPr/>
          <p:nvPr/>
        </p:nvGrpSpPr>
        <p:grpSpPr>
          <a:xfrm>
            <a:off x="-638175" y="34194"/>
            <a:ext cx="10382250" cy="5218892"/>
            <a:chOff x="-23170" y="0"/>
            <a:chExt cx="9929170" cy="685800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4F2177F-D305-87CB-281A-F6BD367F94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b="16253"/>
            <a:stretch/>
          </p:blipFill>
          <p:spPr>
            <a:xfrm>
              <a:off x="-23170" y="0"/>
              <a:ext cx="5246485" cy="6858000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DF244CB1-C2D1-5E4B-53EE-88C69E055B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r="10746" b="16253"/>
            <a:stretch/>
          </p:blipFill>
          <p:spPr>
            <a:xfrm>
              <a:off x="5223315" y="0"/>
              <a:ext cx="4682685" cy="6858000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3EBB604-E4A8-3F22-92F2-DD0853BC3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599" y="2754593"/>
            <a:ext cx="2729491" cy="1660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37A55DE-A9B4-1738-C36E-63093C2F347A}"/>
              </a:ext>
            </a:extLst>
          </p:cNvPr>
          <p:cNvSpPr txBox="1"/>
          <p:nvPr/>
        </p:nvSpPr>
        <p:spPr>
          <a:xfrm>
            <a:off x="1260240" y="275584"/>
            <a:ext cx="6623520" cy="38646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ПРАВОВОЕ ПРОСВЕЩЕНИЕ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F37B524E-EEBC-6DEE-8C6A-F1AE3B6416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8961324"/>
              </p:ext>
            </p:extLst>
          </p:nvPr>
        </p:nvGraphicFramePr>
        <p:xfrm>
          <a:off x="296722" y="814840"/>
          <a:ext cx="5951678" cy="4053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4251D91-3BF7-9319-9451-E36D08AC9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3844"/>
          </a:xfrm>
        </p:spPr>
        <p:txBody>
          <a:bodyPr/>
          <a:lstStyle/>
          <a:p>
            <a:fld id="{03BFA37A-AD8C-D14A-88D3-BA83CC098260}" type="slidenum">
              <a:rPr lang="x-none" smtClean="0"/>
              <a:t>14</a:t>
            </a:fld>
            <a:endParaRPr lang="x-none" dirty="0"/>
          </a:p>
        </p:txBody>
      </p:sp>
      <p:pic>
        <p:nvPicPr>
          <p:cNvPr id="5" name="Рисунок 4" descr="Изображение выглядит как снимок экрана, иллюстрация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CC11D8B-3215-9136-4AD2-CC8492DA81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2869" y="1174750"/>
            <a:ext cx="2660952" cy="1397000"/>
          </a:xfrm>
          <a:prstGeom prst="rect">
            <a:avLst/>
          </a:prstGeom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15876F7D-AE9F-34EB-D28B-97FB7EC33E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8455903"/>
              </p:ext>
            </p:extLst>
          </p:nvPr>
        </p:nvGraphicFramePr>
        <p:xfrm>
          <a:off x="793401" y="586659"/>
          <a:ext cx="1386053" cy="2998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15876F7D-AE9F-34EB-D28B-97FB7EC33E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1769831"/>
              </p:ext>
            </p:extLst>
          </p:nvPr>
        </p:nvGraphicFramePr>
        <p:xfrm>
          <a:off x="945801" y="739059"/>
          <a:ext cx="1386053" cy="2998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A3E8413D-9757-C803-36E2-8BCC5FD8DC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819623"/>
              </p:ext>
            </p:extLst>
          </p:nvPr>
        </p:nvGraphicFramePr>
        <p:xfrm>
          <a:off x="4767808" y="662048"/>
          <a:ext cx="1414034" cy="2922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A3E8413D-9757-C803-36E2-8BCC5FD8DC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0776498"/>
              </p:ext>
            </p:extLst>
          </p:nvPr>
        </p:nvGraphicFramePr>
        <p:xfrm>
          <a:off x="5219113" y="814448"/>
          <a:ext cx="547813" cy="2922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3821C6BA-217A-E3CF-DF48-83B1B26D73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2563122"/>
              </p:ext>
            </p:extLst>
          </p:nvPr>
        </p:nvGraphicFramePr>
        <p:xfrm>
          <a:off x="5137935" y="602472"/>
          <a:ext cx="1414034" cy="2998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180941726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689F453-132C-75F0-741B-3FA82AB02748}"/>
              </a:ext>
            </a:extLst>
          </p:cNvPr>
          <p:cNvGrpSpPr/>
          <p:nvPr/>
        </p:nvGrpSpPr>
        <p:grpSpPr>
          <a:xfrm>
            <a:off x="-21388" y="-214510"/>
            <a:ext cx="9165388" cy="5605659"/>
            <a:chOff x="-23170" y="0"/>
            <a:chExt cx="9929170" cy="685800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5706B942-0227-4230-363F-802DA30101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b="16253"/>
            <a:stretch/>
          </p:blipFill>
          <p:spPr>
            <a:xfrm>
              <a:off x="-23170" y="0"/>
              <a:ext cx="5246485" cy="6858000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00DAF457-9870-FDAD-6372-0D90D223C7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r="10746" b="16253"/>
            <a:stretch/>
          </p:blipFill>
          <p:spPr>
            <a:xfrm>
              <a:off x="5223315" y="0"/>
              <a:ext cx="4682685" cy="6858000"/>
            </a:xfrm>
            <a:prstGeom prst="rect">
              <a:avLst/>
            </a:prstGeom>
          </p:spPr>
        </p:pic>
      </p:grp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9D7A828-7D87-6B99-5B62-F03526D0F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15</a:t>
            </a:fld>
            <a:endParaRPr lang="x-non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49AA9E-4C13-27C3-D723-99DE1DCF5F42}"/>
              </a:ext>
            </a:extLst>
          </p:cNvPr>
          <p:cNvSpPr txBox="1"/>
          <p:nvPr/>
        </p:nvSpPr>
        <p:spPr>
          <a:xfrm>
            <a:off x="1260240" y="275584"/>
            <a:ext cx="6623520" cy="38646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СО СМИ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3D39B1A7-C58C-CF1D-5D4B-826A9BF7CC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7010343"/>
              </p:ext>
            </p:extLst>
          </p:nvPr>
        </p:nvGraphicFramePr>
        <p:xfrm>
          <a:off x="3121851" y="777601"/>
          <a:ext cx="5622100" cy="3989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3C2C1E95-C1A4-71B6-7CBF-127B37DEAD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6031766"/>
              </p:ext>
            </p:extLst>
          </p:nvPr>
        </p:nvGraphicFramePr>
        <p:xfrm>
          <a:off x="447441" y="777601"/>
          <a:ext cx="2876550" cy="390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23369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96E613A1-3834-B3B0-44C1-9F80AAC7D36C}"/>
              </a:ext>
            </a:extLst>
          </p:cNvPr>
          <p:cNvGrpSpPr/>
          <p:nvPr/>
        </p:nvGrpSpPr>
        <p:grpSpPr>
          <a:xfrm>
            <a:off x="-21388" y="-214509"/>
            <a:ext cx="9165388" cy="5443734"/>
            <a:chOff x="-23170" y="0"/>
            <a:chExt cx="9929170" cy="6858000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AE36212C-C57E-457D-9796-645CB5FF08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b="16253"/>
            <a:stretch/>
          </p:blipFill>
          <p:spPr>
            <a:xfrm>
              <a:off x="-23170" y="0"/>
              <a:ext cx="5246485" cy="6858000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19541F38-FBEC-2FDF-56C5-E661BA5E06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r="10746" b="16253"/>
            <a:stretch/>
          </p:blipFill>
          <p:spPr>
            <a:xfrm>
              <a:off x="5223315" y="0"/>
              <a:ext cx="4682685" cy="6858000"/>
            </a:xfrm>
            <a:prstGeom prst="rect">
              <a:avLst/>
            </a:prstGeom>
          </p:spPr>
        </p:pic>
      </p:grp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E62B516-0400-23BF-7811-50B8EAAC9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16</a:t>
            </a:fld>
            <a:endParaRPr lang="x-none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E1BD6162-655B-1DC5-3491-522D519DF7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2664285"/>
              </p:ext>
            </p:extLst>
          </p:nvPr>
        </p:nvGraphicFramePr>
        <p:xfrm>
          <a:off x="408826" y="683834"/>
          <a:ext cx="8326347" cy="3895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B1B5ACC-469E-2CFF-DB99-AB3591FC5BB9}"/>
              </a:ext>
            </a:extLst>
          </p:cNvPr>
          <p:cNvSpPr txBox="1"/>
          <p:nvPr/>
        </p:nvSpPr>
        <p:spPr>
          <a:xfrm>
            <a:off x="1260240" y="275584"/>
            <a:ext cx="6623520" cy="38646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СО СМИ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0FF03CC-A8ED-CC10-5391-00962C63D4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2873183"/>
              </p:ext>
            </p:extLst>
          </p:nvPr>
        </p:nvGraphicFramePr>
        <p:xfrm>
          <a:off x="-551279" y="95250"/>
          <a:ext cx="4963973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974ABD20-2F3E-A560-7951-BDD628B777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1083457"/>
              </p:ext>
            </p:extLst>
          </p:nvPr>
        </p:nvGraphicFramePr>
        <p:xfrm>
          <a:off x="7317358" y="95250"/>
          <a:ext cx="145353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7056932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96E613A1-3834-B3B0-44C1-9F80AAC7D36C}"/>
              </a:ext>
            </a:extLst>
          </p:cNvPr>
          <p:cNvGrpSpPr/>
          <p:nvPr/>
        </p:nvGrpSpPr>
        <p:grpSpPr>
          <a:xfrm>
            <a:off x="-21386" y="0"/>
            <a:ext cx="9165388" cy="5143500"/>
            <a:chOff x="-23170" y="0"/>
            <a:chExt cx="9929170" cy="6858000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E36212C-C57E-457D-9796-645CB5FF08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14000"/>
            </a:blip>
            <a:srcRect b="16253"/>
            <a:stretch/>
          </p:blipFill>
          <p:spPr>
            <a:xfrm>
              <a:off x="-23170" y="0"/>
              <a:ext cx="5246485" cy="68580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19541F38-FBEC-2FDF-56C5-E661BA5E06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14000"/>
            </a:blip>
            <a:srcRect r="10746" b="16253"/>
            <a:stretch/>
          </p:blipFill>
          <p:spPr>
            <a:xfrm>
              <a:off x="5223315" y="0"/>
              <a:ext cx="4682685" cy="6858000"/>
            </a:xfrm>
            <a:prstGeom prst="rect">
              <a:avLst/>
            </a:prstGeom>
          </p:spPr>
        </p:pic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879A0AC-3A67-6EA1-F6CE-85D4B9451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17</a:t>
            </a:fld>
            <a:endParaRPr lang="x-none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5E14717-6EC2-ECF9-DF38-845B52555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869157"/>
              </p:ext>
            </p:extLst>
          </p:nvPr>
        </p:nvGraphicFramePr>
        <p:xfrm>
          <a:off x="298450" y="1054100"/>
          <a:ext cx="8328612" cy="39116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840">
                  <a:extLst>
                    <a:ext uri="{9D8B030D-6E8A-4147-A177-3AD203B41FA5}">
                      <a16:colId xmlns:a16="http://schemas.microsoft.com/office/drawing/2014/main" val="1823602125"/>
                    </a:ext>
                  </a:extLst>
                </a:gridCol>
                <a:gridCol w="2866781">
                  <a:extLst>
                    <a:ext uri="{9D8B030D-6E8A-4147-A177-3AD203B41FA5}">
                      <a16:colId xmlns:a16="http://schemas.microsoft.com/office/drawing/2014/main" val="1484942363"/>
                    </a:ext>
                  </a:extLst>
                </a:gridCol>
                <a:gridCol w="1820611">
                  <a:extLst>
                    <a:ext uri="{9D8B030D-6E8A-4147-A177-3AD203B41FA5}">
                      <a16:colId xmlns:a16="http://schemas.microsoft.com/office/drawing/2014/main" val="6077739"/>
                    </a:ext>
                  </a:extLst>
                </a:gridCol>
                <a:gridCol w="1725502">
                  <a:extLst>
                    <a:ext uri="{9D8B030D-6E8A-4147-A177-3AD203B41FA5}">
                      <a16:colId xmlns:a16="http://schemas.microsoft.com/office/drawing/2014/main" val="2970293136"/>
                    </a:ext>
                  </a:extLst>
                </a:gridCol>
                <a:gridCol w="1548878">
                  <a:extLst>
                    <a:ext uri="{9D8B030D-6E8A-4147-A177-3AD203B41FA5}">
                      <a16:colId xmlns:a16="http://schemas.microsoft.com/office/drawing/2014/main" val="3665827882"/>
                    </a:ext>
                  </a:extLst>
                </a:gridCol>
              </a:tblGrid>
              <a:tr h="347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участия в КСНО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предложений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Реализовано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extLst>
                  <a:ext uri="{0D108BD9-81ED-4DB2-BD59-A6C34878D82A}">
                    <a16:rowId xmlns:a16="http://schemas.microsoft.com/office/drawing/2014/main" val="1427549940"/>
                  </a:ext>
                </a:extLst>
              </a:tr>
              <a:tr h="169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 </a:t>
                      </a:r>
                      <a:r>
                        <a:rPr lang="ru-RU" sz="1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Жетісу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8 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726971"/>
                  </a:ext>
                </a:extLst>
              </a:tr>
              <a:tr h="169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Шымкент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825575"/>
                  </a:ext>
                </a:extLst>
              </a:tr>
              <a:tr h="169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ВКО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864007"/>
                  </a:ext>
                </a:extLst>
              </a:tr>
              <a:tr h="169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Павлодарская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extLst>
                  <a:ext uri="{0D108BD9-81ED-4DB2-BD59-A6C34878D82A}">
                    <a16:rowId xmlns:a16="http://schemas.microsoft.com/office/drawing/2014/main" val="1246483494"/>
                  </a:ext>
                </a:extLst>
              </a:tr>
              <a:tr h="169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ЗКО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extLst>
                  <a:ext uri="{0D108BD9-81ED-4DB2-BD59-A6C34878D82A}">
                    <a16:rowId xmlns:a16="http://schemas.microsoft.com/office/drawing/2014/main" val="3416952190"/>
                  </a:ext>
                </a:extLst>
              </a:tr>
              <a:tr h="169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Кызылординская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extLst>
                  <a:ext uri="{0D108BD9-81ED-4DB2-BD59-A6C34878D82A}">
                    <a16:rowId xmlns:a16="http://schemas.microsoft.com/office/drawing/2014/main" val="192837788"/>
                  </a:ext>
                </a:extLst>
              </a:tr>
              <a:tr h="169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Мангистауская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extLst>
                  <a:ext uri="{0D108BD9-81ED-4DB2-BD59-A6C34878D82A}">
                    <a16:rowId xmlns:a16="http://schemas.microsoft.com/office/drawing/2014/main" val="1920415952"/>
                  </a:ext>
                </a:extLst>
              </a:tr>
              <a:tr h="169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extLst>
                  <a:ext uri="{0D108BD9-81ED-4DB2-BD59-A6C34878D82A}">
                    <a16:rowId xmlns:a16="http://schemas.microsoft.com/office/drawing/2014/main" val="2230548845"/>
                  </a:ext>
                </a:extLst>
              </a:tr>
              <a:tr h="169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Туркестанская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extLst>
                  <a:ext uri="{0D108BD9-81ED-4DB2-BD59-A6C34878D82A}">
                    <a16:rowId xmlns:a16="http://schemas.microsoft.com/office/drawing/2014/main" val="2008451694"/>
                  </a:ext>
                </a:extLst>
              </a:tr>
              <a:tr h="169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1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г.Алматы</a:t>
                      </a:r>
                      <a:r>
                        <a:rPr lang="kk-KZ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extLst>
                  <a:ext uri="{0D108BD9-81ED-4DB2-BD59-A6C34878D82A}">
                    <a16:rowId xmlns:a16="http://schemas.microsoft.com/office/drawing/2014/main" val="2299364891"/>
                  </a:ext>
                </a:extLst>
              </a:tr>
              <a:tr h="169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1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</a:t>
                      </a:r>
                      <a:r>
                        <a:rPr lang="kk-KZ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Ұлытау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extLst>
                  <a:ext uri="{0D108BD9-81ED-4DB2-BD59-A6C34878D82A}">
                    <a16:rowId xmlns:a16="http://schemas.microsoft.com/office/drawing/2014/main" val="3913694387"/>
                  </a:ext>
                </a:extLst>
              </a:tr>
              <a:tr h="169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Актюбинская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extLst>
                  <a:ext uri="{0D108BD9-81ED-4DB2-BD59-A6C34878D82A}">
                    <a16:rowId xmlns:a16="http://schemas.microsoft.com/office/drawing/2014/main" val="2633582747"/>
                  </a:ext>
                </a:extLst>
              </a:tr>
              <a:tr h="169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 Абай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extLst>
                  <a:ext uri="{0D108BD9-81ED-4DB2-BD59-A6C34878D82A}">
                    <a16:rowId xmlns:a16="http://schemas.microsoft.com/office/drawing/2014/main" val="525368879"/>
                  </a:ext>
                </a:extLst>
              </a:tr>
              <a:tr h="169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Атырауская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extLst>
                  <a:ext uri="{0D108BD9-81ED-4DB2-BD59-A6C34878D82A}">
                    <a16:rowId xmlns:a16="http://schemas.microsoft.com/office/drawing/2014/main" val="2794684204"/>
                  </a:ext>
                </a:extLst>
              </a:tr>
              <a:tr h="169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Акмолинская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extLst>
                  <a:ext uri="{0D108BD9-81ED-4DB2-BD59-A6C34878D82A}">
                    <a16:rowId xmlns:a16="http://schemas.microsoft.com/office/drawing/2014/main" val="973516342"/>
                  </a:ext>
                </a:extLst>
              </a:tr>
              <a:tr h="169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1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Жамбылская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extLst>
                  <a:ext uri="{0D108BD9-81ED-4DB2-BD59-A6C34878D82A}">
                    <a16:rowId xmlns:a16="http://schemas.microsoft.com/office/drawing/2014/main" val="1666297531"/>
                  </a:ext>
                </a:extLst>
              </a:tr>
              <a:tr h="169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Костанайская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extLst>
                  <a:ext uri="{0D108BD9-81ED-4DB2-BD59-A6C34878D82A}">
                    <a16:rowId xmlns:a16="http://schemas.microsoft.com/office/drawing/2014/main" val="833392189"/>
                  </a:ext>
                </a:extLst>
              </a:tr>
              <a:tr h="169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Карагандинская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>
                    <a:solidFill>
                      <a:srgbClr val="FF0000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>
                    <a:solidFill>
                      <a:srgbClr val="FF0000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>
                    <a:solidFill>
                      <a:srgbClr val="FF0000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>
                    <a:solidFill>
                      <a:srgbClr val="FF0000">
                        <a:alpha val="7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302365"/>
                  </a:ext>
                </a:extLst>
              </a:tr>
              <a:tr h="169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г. Астана</a:t>
                      </a:r>
                    </a:p>
                  </a:txBody>
                  <a:tcPr marL="39130" marR="39130" marT="6450" marB="0" anchor="ctr">
                    <a:solidFill>
                      <a:srgbClr val="FF0000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9130" marR="39130" marT="6450" marB="0" anchor="ctr">
                    <a:solidFill>
                      <a:srgbClr val="FF0000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130" marR="39130" marT="6450" marB="0" anchor="ctr">
                    <a:solidFill>
                      <a:srgbClr val="FF0000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130" marR="39130" marT="6450" marB="0" anchor="ctr">
                    <a:solidFill>
                      <a:srgbClr val="FF0000">
                        <a:alpha val="7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107369"/>
                  </a:ext>
                </a:extLst>
              </a:tr>
              <a:tr h="169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Алматинская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>
                    <a:solidFill>
                      <a:srgbClr val="FF0000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9130" marR="39130" marT="6450" marB="0" anchor="ctr">
                    <a:solidFill>
                      <a:srgbClr val="FF0000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9130" marR="39130" marT="6450" marB="0" anchor="ctr">
                    <a:solidFill>
                      <a:srgbClr val="FF0000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>
                    <a:solidFill>
                      <a:srgbClr val="FF0000">
                        <a:alpha val="7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823685"/>
                  </a:ext>
                </a:extLst>
              </a:tr>
              <a:tr h="16973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 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ru-RU" sz="1000" b="1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  <a:endParaRPr lang="ru-RU" sz="1000" b="1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000" b="1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extLst>
                  <a:ext uri="{0D108BD9-81ED-4DB2-BD59-A6C34878D82A}">
                    <a16:rowId xmlns:a16="http://schemas.microsoft.com/office/drawing/2014/main" val="100530750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884BEFF-9F4C-E6CC-0BAD-7C4075D6ED53}"/>
              </a:ext>
            </a:extLst>
          </p:cNvPr>
          <p:cNvSpPr txBox="1"/>
          <p:nvPr/>
        </p:nvSpPr>
        <p:spPr>
          <a:xfrm>
            <a:off x="1015984" y="282197"/>
            <a:ext cx="7112032" cy="694240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КОНСУЛЬТАТИВНО-СОВЕЩАТЕЛЬНЫХ И НАБЛЮДАТЕЛЬНЫХ ОРГАНАХ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55A1816-7293-395B-EA92-1135BB9CAFE1}"/>
              </a:ext>
            </a:extLst>
          </p:cNvPr>
          <p:cNvSpPr txBox="1">
            <a:spLocks/>
          </p:cNvSpPr>
          <p:nvPr/>
        </p:nvSpPr>
        <p:spPr>
          <a:xfrm>
            <a:off x="6610350" y="4919666"/>
            <a:ext cx="20574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defPPr>
              <a:defRPr lang="en-US"/>
            </a:defPPr>
            <a:lvl1pPr marL="0" algn="r" defTabSz="38962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9626" algn="l" defTabSz="38962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algn="l" defTabSz="38962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algn="l" defTabSz="38962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algn="l" defTabSz="38962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algn="l" defTabSz="38962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algn="l" defTabSz="38962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algn="l" defTabSz="38962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algn="l" defTabSz="38962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BFA37A-AD8C-D14A-88D3-BA83CC098260}" type="slidenum">
              <a:rPr lang="x-none" smtClean="0"/>
              <a:pPr/>
              <a:t>17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929030013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B595012-1CBA-56AE-2328-30EDEDDA61BA}"/>
              </a:ext>
            </a:extLst>
          </p:cNvPr>
          <p:cNvGrpSpPr/>
          <p:nvPr/>
        </p:nvGrpSpPr>
        <p:grpSpPr>
          <a:xfrm>
            <a:off x="40413" y="-54751"/>
            <a:ext cx="9165388" cy="5143500"/>
            <a:chOff x="-23170" y="0"/>
            <a:chExt cx="9929170" cy="685800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4F2177F-D305-87CB-281A-F6BD367F94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b="16253"/>
            <a:stretch/>
          </p:blipFill>
          <p:spPr>
            <a:xfrm>
              <a:off x="-23170" y="0"/>
              <a:ext cx="5246485" cy="6858000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DF244CB1-C2D1-5E4B-53EE-88C69E055B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r="10746" b="16253"/>
            <a:stretch/>
          </p:blipFill>
          <p:spPr>
            <a:xfrm>
              <a:off x="5223315" y="0"/>
              <a:ext cx="4682685" cy="6858000"/>
            </a:xfrm>
            <a:prstGeom prst="rect">
              <a:avLst/>
            </a:prstGeom>
          </p:spPr>
        </p:pic>
      </p:grp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AE0F1FB-9740-71E0-2F2F-AA5BA04AE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18</a:t>
            </a:fld>
            <a:endParaRPr lang="x-non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377BFC-E21C-E506-C638-66EB141ACE27}"/>
              </a:ext>
            </a:extLst>
          </p:cNvPr>
          <p:cNvSpPr txBox="1"/>
          <p:nvPr/>
        </p:nvSpPr>
        <p:spPr>
          <a:xfrm>
            <a:off x="1260240" y="275584"/>
            <a:ext cx="6623520" cy="38646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ЭКСПЕРТНЫЕ СОВЕТЫ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19B45C6-4991-45E7-4CB2-4372853587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661076"/>
              </p:ext>
            </p:extLst>
          </p:nvPr>
        </p:nvGraphicFramePr>
        <p:xfrm>
          <a:off x="298450" y="992382"/>
          <a:ext cx="8328612" cy="39733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840">
                  <a:extLst>
                    <a:ext uri="{9D8B030D-6E8A-4147-A177-3AD203B41FA5}">
                      <a16:colId xmlns:a16="http://schemas.microsoft.com/office/drawing/2014/main" val="1823602125"/>
                    </a:ext>
                  </a:extLst>
                </a:gridCol>
                <a:gridCol w="2866781">
                  <a:extLst>
                    <a:ext uri="{9D8B030D-6E8A-4147-A177-3AD203B41FA5}">
                      <a16:colId xmlns:a16="http://schemas.microsoft.com/office/drawing/2014/main" val="1484942363"/>
                    </a:ext>
                  </a:extLst>
                </a:gridCol>
                <a:gridCol w="1820611">
                  <a:extLst>
                    <a:ext uri="{9D8B030D-6E8A-4147-A177-3AD203B41FA5}">
                      <a16:colId xmlns:a16="http://schemas.microsoft.com/office/drawing/2014/main" val="6077739"/>
                    </a:ext>
                  </a:extLst>
                </a:gridCol>
                <a:gridCol w="1725502">
                  <a:extLst>
                    <a:ext uri="{9D8B030D-6E8A-4147-A177-3AD203B41FA5}">
                      <a16:colId xmlns:a16="http://schemas.microsoft.com/office/drawing/2014/main" val="2970293136"/>
                    </a:ext>
                  </a:extLst>
                </a:gridCol>
                <a:gridCol w="1548878">
                  <a:extLst>
                    <a:ext uri="{9D8B030D-6E8A-4147-A177-3AD203B41FA5}">
                      <a16:colId xmlns:a16="http://schemas.microsoft.com/office/drawing/2014/main" val="3665827882"/>
                    </a:ext>
                  </a:extLst>
                </a:gridCol>
              </a:tblGrid>
              <a:tr h="352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участия в ЭС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предложений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Реализовано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extLst>
                  <a:ext uri="{0D108BD9-81ED-4DB2-BD59-A6C34878D82A}">
                    <a16:rowId xmlns:a16="http://schemas.microsoft.com/office/drawing/2014/main" val="1427549940"/>
                  </a:ext>
                </a:extLst>
              </a:tr>
              <a:tr h="172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Шымкент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9130" marR="39130" marT="64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9130" marR="39130" marT="64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9130" marR="39130" marT="64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726971"/>
                  </a:ext>
                </a:extLst>
              </a:tr>
              <a:tr h="172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Актюбинская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9130" marR="39130" marT="64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9130" marR="39130" marT="64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9130" marR="39130" marT="64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825575"/>
                  </a:ext>
                </a:extLst>
              </a:tr>
              <a:tr h="172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Карагандинская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9130" marR="39130" marT="64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9130" marR="39130" marT="64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9130" marR="39130" marT="64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864007"/>
                  </a:ext>
                </a:extLst>
              </a:tr>
              <a:tr h="172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Акмолинская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130" marR="39130" marT="6450" marB="0" anchor="ctr"/>
                </a:tc>
                <a:extLst>
                  <a:ext uri="{0D108BD9-81ED-4DB2-BD59-A6C34878D82A}">
                    <a16:rowId xmlns:a16="http://schemas.microsoft.com/office/drawing/2014/main" val="1246483494"/>
                  </a:ext>
                </a:extLst>
              </a:tr>
              <a:tr h="172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1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</a:t>
                      </a:r>
                      <a:r>
                        <a:rPr lang="kk-KZ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Ұлытау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9130" marR="39130" marT="6450" marB="0" anchor="ctr"/>
                </a:tc>
                <a:extLst>
                  <a:ext uri="{0D108BD9-81ED-4DB2-BD59-A6C34878D82A}">
                    <a16:rowId xmlns:a16="http://schemas.microsoft.com/office/drawing/2014/main" val="3416952190"/>
                  </a:ext>
                </a:extLst>
              </a:tr>
              <a:tr h="172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ЗКО</a:t>
                      </a: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130" marR="39130" marT="6450" marB="0" anchor="ctr"/>
                </a:tc>
                <a:extLst>
                  <a:ext uri="{0D108BD9-81ED-4DB2-BD59-A6C34878D82A}">
                    <a16:rowId xmlns:a16="http://schemas.microsoft.com/office/drawing/2014/main" val="192837788"/>
                  </a:ext>
                </a:extLst>
              </a:tr>
              <a:tr h="172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1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Жамбылская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9130" marR="39130" marT="6450" marB="0" anchor="ctr"/>
                </a:tc>
                <a:extLst>
                  <a:ext uri="{0D108BD9-81ED-4DB2-BD59-A6C34878D82A}">
                    <a16:rowId xmlns:a16="http://schemas.microsoft.com/office/drawing/2014/main" val="1920415952"/>
                  </a:ext>
                </a:extLst>
              </a:tr>
              <a:tr h="172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 </a:t>
                      </a:r>
                      <a:r>
                        <a:rPr lang="ru-RU" sz="1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Жетісу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130" marR="39130" marT="6450" marB="0" anchor="ctr"/>
                </a:tc>
                <a:extLst>
                  <a:ext uri="{0D108BD9-81ED-4DB2-BD59-A6C34878D82A}">
                    <a16:rowId xmlns:a16="http://schemas.microsoft.com/office/drawing/2014/main" val="2230548845"/>
                  </a:ext>
                </a:extLst>
              </a:tr>
              <a:tr h="172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Кызылординская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9130" marR="39130" marT="6450" marB="0" anchor="ctr"/>
                </a:tc>
                <a:extLst>
                  <a:ext uri="{0D108BD9-81ED-4DB2-BD59-A6C34878D82A}">
                    <a16:rowId xmlns:a16="http://schemas.microsoft.com/office/drawing/2014/main" val="2008451694"/>
                  </a:ext>
                </a:extLst>
              </a:tr>
              <a:tr h="172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СКО</a:t>
                      </a: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9130" marR="39130" marT="6450" marB="0" anchor="ctr"/>
                </a:tc>
                <a:extLst>
                  <a:ext uri="{0D108BD9-81ED-4DB2-BD59-A6C34878D82A}">
                    <a16:rowId xmlns:a16="http://schemas.microsoft.com/office/drawing/2014/main" val="2299364891"/>
                  </a:ext>
                </a:extLst>
              </a:tr>
              <a:tr h="172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ВКО</a:t>
                      </a: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130" marR="39130" marT="6450" marB="0" anchor="ctr"/>
                </a:tc>
                <a:extLst>
                  <a:ext uri="{0D108BD9-81ED-4DB2-BD59-A6C34878D82A}">
                    <a16:rowId xmlns:a16="http://schemas.microsoft.com/office/drawing/2014/main" val="3913694387"/>
                  </a:ext>
                </a:extLst>
              </a:tr>
              <a:tr h="172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Атырауская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9130" marR="39130" marT="6450" marB="0" anchor="ctr"/>
                </a:tc>
                <a:extLst>
                  <a:ext uri="{0D108BD9-81ED-4DB2-BD59-A6C34878D82A}">
                    <a16:rowId xmlns:a16="http://schemas.microsoft.com/office/drawing/2014/main" val="2633582747"/>
                  </a:ext>
                </a:extLst>
              </a:tr>
              <a:tr h="172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Павлодарская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9130" marR="39130" marT="6450" marB="0" anchor="ctr"/>
                </a:tc>
                <a:extLst>
                  <a:ext uri="{0D108BD9-81ED-4DB2-BD59-A6C34878D82A}">
                    <a16:rowId xmlns:a16="http://schemas.microsoft.com/office/drawing/2014/main" val="525368879"/>
                  </a:ext>
                </a:extLst>
              </a:tr>
              <a:tr h="172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7792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 Абай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9130" marR="39130" marT="6450" marB="0" anchor="ctr"/>
                </a:tc>
                <a:extLst>
                  <a:ext uri="{0D108BD9-81ED-4DB2-BD59-A6C34878D82A}">
                    <a16:rowId xmlns:a16="http://schemas.microsoft.com/office/drawing/2014/main" val="2794684204"/>
                  </a:ext>
                </a:extLst>
              </a:tr>
              <a:tr h="172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7792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г. Астана</a:t>
                      </a: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9130" marR="39130" marT="6450" marB="0" anchor="ctr"/>
                </a:tc>
                <a:extLst>
                  <a:ext uri="{0D108BD9-81ED-4DB2-BD59-A6C34878D82A}">
                    <a16:rowId xmlns:a16="http://schemas.microsoft.com/office/drawing/2014/main" val="973516342"/>
                  </a:ext>
                </a:extLst>
              </a:tr>
              <a:tr h="172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7792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Туркестанская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9130" marR="39130" marT="6450" marB="0" anchor="ctr"/>
                </a:tc>
                <a:extLst>
                  <a:ext uri="{0D108BD9-81ED-4DB2-BD59-A6C34878D82A}">
                    <a16:rowId xmlns:a16="http://schemas.microsoft.com/office/drawing/2014/main" val="1666297531"/>
                  </a:ext>
                </a:extLst>
              </a:tr>
              <a:tr h="172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1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г.Алматы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9130" marR="39130" marT="6450" marB="0" anchor="ctr"/>
                </a:tc>
                <a:extLst>
                  <a:ext uri="{0D108BD9-81ED-4DB2-BD59-A6C34878D82A}">
                    <a16:rowId xmlns:a16="http://schemas.microsoft.com/office/drawing/2014/main" val="833392189"/>
                  </a:ext>
                </a:extLst>
              </a:tr>
              <a:tr h="172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Мангистауская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>
                    <a:solidFill>
                      <a:srgbClr val="FF0000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9130" marR="39130" marT="6450" marB="0" anchor="ctr">
                    <a:solidFill>
                      <a:srgbClr val="FF0000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9130" marR="39130" marT="6450" marB="0" anchor="ctr">
                    <a:solidFill>
                      <a:srgbClr val="FF0000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9130" marR="39130" marT="6450" marB="0" anchor="ctr">
                    <a:solidFill>
                      <a:srgbClr val="FF0000">
                        <a:alpha val="7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302365"/>
                  </a:ext>
                </a:extLst>
              </a:tr>
              <a:tr h="172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Костанайская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>
                    <a:solidFill>
                      <a:srgbClr val="FF0000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130" marR="39130" marT="6450" marB="0" anchor="ctr">
                    <a:solidFill>
                      <a:srgbClr val="FF0000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130" marR="39130" marT="6450" marB="0" anchor="ctr">
                    <a:solidFill>
                      <a:srgbClr val="FF0000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9130" marR="39130" marT="6450" marB="0" anchor="ctr">
                    <a:solidFill>
                      <a:srgbClr val="FF0000">
                        <a:alpha val="7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107369"/>
                  </a:ext>
                </a:extLst>
              </a:tr>
              <a:tr h="172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Алматинская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>
                    <a:solidFill>
                      <a:srgbClr val="FF0000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9130" marR="39130" marT="6450" marB="0" anchor="ctr">
                    <a:solidFill>
                      <a:srgbClr val="FF0000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9130" marR="39130" marT="6450" marB="0" anchor="ctr">
                    <a:solidFill>
                      <a:srgbClr val="FF0000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9130" marR="39130" marT="6450" marB="0" anchor="ctr">
                    <a:solidFill>
                      <a:srgbClr val="FF0000">
                        <a:alpha val="7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823685"/>
                  </a:ext>
                </a:extLst>
              </a:tr>
              <a:tr h="17241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 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000" b="1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1000" b="1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000" b="1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30" marR="39130" marT="6450" marB="0" anchor="ctr"/>
                </a:tc>
                <a:extLst>
                  <a:ext uri="{0D108BD9-81ED-4DB2-BD59-A6C34878D82A}">
                    <a16:rowId xmlns:a16="http://schemas.microsoft.com/office/drawing/2014/main" val="1005307509"/>
                  </a:ext>
                </a:extLst>
              </a:tr>
            </a:tbl>
          </a:graphicData>
        </a:graphic>
      </p:graphicFrame>
      <p:sp>
        <p:nvSpPr>
          <p:cNvPr id="4" name="Номер слайда 1">
            <a:extLst>
              <a:ext uri="{FF2B5EF4-FFF2-40B4-BE49-F238E27FC236}">
                <a16:creationId xmlns:a16="http://schemas.microsoft.com/office/drawing/2014/main" id="{317B2800-4541-D445-A0F8-A2F7F34D200C}"/>
              </a:ext>
            </a:extLst>
          </p:cNvPr>
          <p:cNvSpPr txBox="1">
            <a:spLocks/>
          </p:cNvSpPr>
          <p:nvPr/>
        </p:nvSpPr>
        <p:spPr>
          <a:xfrm>
            <a:off x="6610350" y="4919666"/>
            <a:ext cx="20574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defPPr>
              <a:defRPr lang="en-US"/>
            </a:defPPr>
            <a:lvl1pPr marL="0" algn="r" defTabSz="38962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9626" algn="l" defTabSz="38962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algn="l" defTabSz="38962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algn="l" defTabSz="38962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algn="l" defTabSz="38962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algn="l" defTabSz="38962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algn="l" defTabSz="38962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algn="l" defTabSz="38962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algn="l" defTabSz="38962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BFA37A-AD8C-D14A-88D3-BA83CC098260}" type="slidenum">
              <a:rPr lang="x-none" smtClean="0"/>
              <a:pPr/>
              <a:t>18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7912829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B595012-1CBA-56AE-2328-30EDEDDA61BA}"/>
              </a:ext>
            </a:extLst>
          </p:cNvPr>
          <p:cNvGrpSpPr/>
          <p:nvPr/>
        </p:nvGrpSpPr>
        <p:grpSpPr>
          <a:xfrm>
            <a:off x="-1" y="0"/>
            <a:ext cx="9137402" cy="5143500"/>
            <a:chOff x="-23170" y="-26427"/>
            <a:chExt cx="10131097" cy="6884427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DF244CB1-C2D1-5E4B-53EE-88C69E055B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r="10746" b="16253"/>
            <a:stretch/>
          </p:blipFill>
          <p:spPr>
            <a:xfrm>
              <a:off x="5425241" y="-26427"/>
              <a:ext cx="4682686" cy="68580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C4F2177F-D305-87CB-281A-F6BD367F94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b="16253"/>
            <a:stretch/>
          </p:blipFill>
          <p:spPr>
            <a:xfrm>
              <a:off x="-23170" y="0"/>
              <a:ext cx="5246485" cy="6858000"/>
            </a:xfrm>
            <a:prstGeom prst="rect">
              <a:avLst/>
            </a:prstGeom>
          </p:spPr>
        </p:pic>
      </p:grp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A306CC3-AA28-A12F-BC7D-0CFF05DA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19</a:t>
            </a:fld>
            <a:endParaRPr lang="x-non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6CC015-7097-782F-914F-DD861A1A75BB}"/>
              </a:ext>
            </a:extLst>
          </p:cNvPr>
          <p:cNvSpPr txBox="1"/>
          <p:nvPr/>
        </p:nvSpPr>
        <p:spPr>
          <a:xfrm>
            <a:off x="1260240" y="275584"/>
            <a:ext cx="6623520" cy="38646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ЗАКОНОДАТЕЛЬСТВА</a:t>
            </a:r>
          </a:p>
        </p:txBody>
      </p:sp>
      <p:sp>
        <p:nvSpPr>
          <p:cNvPr id="12" name="Скругленный прямоугольник 12">
            <a:extLst>
              <a:ext uri="{FF2B5EF4-FFF2-40B4-BE49-F238E27FC236}">
                <a16:creationId xmlns:a16="http://schemas.microsoft.com/office/drawing/2014/main" id="{52991AA9-4569-C0AF-2A1F-0795F15AA921}"/>
              </a:ext>
            </a:extLst>
          </p:cNvPr>
          <p:cNvSpPr/>
          <p:nvPr/>
        </p:nvSpPr>
        <p:spPr>
          <a:xfrm>
            <a:off x="5481855" y="755786"/>
            <a:ext cx="1952189" cy="882192"/>
          </a:xfrm>
          <a:prstGeom prst="roundRect">
            <a:avLst>
              <a:gd name="adj" fmla="val 1512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100" b="1" dirty="0">
                <a:solidFill>
                  <a:srgbClr val="001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альтернатива </a:t>
            </a:r>
            <a:r>
              <a:rPr lang="ru-RU" sz="1100" b="1" dirty="0" err="1">
                <a:solidFill>
                  <a:srgbClr val="001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экстрадиционному</a:t>
            </a:r>
            <a:r>
              <a:rPr lang="ru-RU" sz="1100" b="1" dirty="0">
                <a:solidFill>
                  <a:srgbClr val="001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аресту (новая статья 589-1 УПК)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22ABC7B2-2E74-16A1-9C53-95E637D05140}"/>
              </a:ext>
            </a:extLst>
          </p:cNvPr>
          <p:cNvSpPr/>
          <p:nvPr/>
        </p:nvSpPr>
        <p:spPr>
          <a:xfrm>
            <a:off x="5481854" y="3023139"/>
            <a:ext cx="1952189" cy="882192"/>
          </a:xfrm>
          <a:prstGeom prst="roundRect">
            <a:avLst>
              <a:gd name="adj" fmla="val 1512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100" b="1" dirty="0">
                <a:solidFill>
                  <a:srgbClr val="001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 пресекательного годового срока для обращения в административный суд</a:t>
            </a:r>
          </a:p>
        </p:txBody>
      </p:sp>
      <p:sp>
        <p:nvSpPr>
          <p:cNvPr id="17" name="Скругленный прямоугольник 12">
            <a:extLst>
              <a:ext uri="{FF2B5EF4-FFF2-40B4-BE49-F238E27FC236}">
                <a16:creationId xmlns:a16="http://schemas.microsoft.com/office/drawing/2014/main" id="{2F461615-2DD1-7812-87C2-4BEC75B03655}"/>
              </a:ext>
            </a:extLst>
          </p:cNvPr>
          <p:cNvSpPr/>
          <p:nvPr/>
        </p:nvSpPr>
        <p:spPr>
          <a:xfrm>
            <a:off x="5481855" y="4011055"/>
            <a:ext cx="1952189" cy="882192"/>
          </a:xfrm>
          <a:prstGeom prst="roundRect">
            <a:avLst>
              <a:gd name="adj" fmla="val 1512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100" b="1" dirty="0">
                <a:solidFill>
                  <a:srgbClr val="001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нарушений, восстановление прав и свобод</a:t>
            </a:r>
          </a:p>
        </p:txBody>
      </p:sp>
      <p:sp>
        <p:nvSpPr>
          <p:cNvPr id="18" name="Скругленный прямоугольник 12">
            <a:extLst>
              <a:ext uri="{FF2B5EF4-FFF2-40B4-BE49-F238E27FC236}">
                <a16:creationId xmlns:a16="http://schemas.microsoft.com/office/drawing/2014/main" id="{50824A12-1E05-0041-F8C0-C8F8D7929E3E}"/>
              </a:ext>
            </a:extLst>
          </p:cNvPr>
          <p:cNvSpPr/>
          <p:nvPr/>
        </p:nvSpPr>
        <p:spPr>
          <a:xfrm>
            <a:off x="5493834" y="1731716"/>
            <a:ext cx="1952189" cy="882192"/>
          </a:xfrm>
          <a:prstGeom prst="roundRect">
            <a:avLst>
              <a:gd name="adj" fmla="val 1512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100" b="1" dirty="0">
                <a:solidFill>
                  <a:srgbClr val="001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уголовная ответственность за принуждение к браку </a:t>
            </a:r>
          </a:p>
          <a:p>
            <a:pPr algn="ctr">
              <a:defRPr/>
            </a:pPr>
            <a:r>
              <a:rPr lang="ru-RU" sz="1100" b="1" dirty="0">
                <a:solidFill>
                  <a:srgbClr val="001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(новая статья 125-1 УК)</a:t>
            </a:r>
            <a:endParaRPr lang="ru-RU" sz="1600" b="1" dirty="0">
              <a:solidFill>
                <a:srgbClr val="0014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 descr="Изображение выглядит как текст, Шрифт, дизайн, типограф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6BD70AA-5E5A-794B-1E80-98B762657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466" y="3447555"/>
            <a:ext cx="1383918" cy="138391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Шрифт, текст, дизайн, логотип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59CE616-D21D-DAD2-0EA1-91DF68C42A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768" y="752822"/>
            <a:ext cx="1384616" cy="1347886"/>
          </a:xfrm>
          <a:prstGeom prst="rect">
            <a:avLst/>
          </a:prstGeom>
        </p:spPr>
      </p:pic>
      <p:sp>
        <p:nvSpPr>
          <p:cNvPr id="8" name="Скругленный прямоугольник 12">
            <a:extLst>
              <a:ext uri="{FF2B5EF4-FFF2-40B4-BE49-F238E27FC236}">
                <a16:creationId xmlns:a16="http://schemas.microsoft.com/office/drawing/2014/main" id="{A4EC88DB-1893-D504-BFE3-F2197B1A57F9}"/>
              </a:ext>
            </a:extLst>
          </p:cNvPr>
          <p:cNvSpPr/>
          <p:nvPr/>
        </p:nvSpPr>
        <p:spPr>
          <a:xfrm>
            <a:off x="1898226" y="3754257"/>
            <a:ext cx="1454572" cy="647866"/>
          </a:xfrm>
          <a:prstGeom prst="roundRect">
            <a:avLst>
              <a:gd name="adj" fmla="val 1512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защиты персональных данных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12">
            <a:extLst>
              <a:ext uri="{FF2B5EF4-FFF2-40B4-BE49-F238E27FC236}">
                <a16:creationId xmlns:a16="http://schemas.microsoft.com/office/drawing/2014/main" id="{5C8CF3B9-2AB6-3C79-124C-EC8B0376BA25}"/>
              </a:ext>
            </a:extLst>
          </p:cNvPr>
          <p:cNvSpPr/>
          <p:nvPr/>
        </p:nvSpPr>
        <p:spPr>
          <a:xfrm>
            <a:off x="1898226" y="2967351"/>
            <a:ext cx="1454573" cy="693396"/>
          </a:xfrm>
          <a:prstGeom prst="roundRect">
            <a:avLst>
              <a:gd name="adj" fmla="val 1512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недискриминации осужденных по диагнозу Б-20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12">
            <a:extLst>
              <a:ext uri="{FF2B5EF4-FFF2-40B4-BE49-F238E27FC236}">
                <a16:creationId xmlns:a16="http://schemas.microsoft.com/office/drawing/2014/main" id="{3BEB5479-45D9-752C-C186-A118315CC660}"/>
              </a:ext>
            </a:extLst>
          </p:cNvPr>
          <p:cNvSpPr/>
          <p:nvPr/>
        </p:nvSpPr>
        <p:spPr>
          <a:xfrm>
            <a:off x="1898226" y="1888227"/>
            <a:ext cx="1454573" cy="693395"/>
          </a:xfrm>
          <a:prstGeom prst="roundRect">
            <a:avLst>
              <a:gd name="adj" fmla="val 1512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свиданий</a:t>
            </a:r>
            <a:r>
              <a:rPr lang="kk-KZ" sz="11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военнослужащих</a:t>
            </a:r>
            <a:r>
              <a:rPr lang="kk-KZ" sz="11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1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водворенных на гауптвахту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2">
            <a:extLst>
              <a:ext uri="{FF2B5EF4-FFF2-40B4-BE49-F238E27FC236}">
                <a16:creationId xmlns:a16="http://schemas.microsoft.com/office/drawing/2014/main" id="{23F930FA-34EB-516C-2AC9-D1959A4B67FB}"/>
              </a:ext>
            </a:extLst>
          </p:cNvPr>
          <p:cNvSpPr/>
          <p:nvPr/>
        </p:nvSpPr>
        <p:spPr>
          <a:xfrm>
            <a:off x="1898225" y="1080068"/>
            <a:ext cx="1454573" cy="693394"/>
          </a:xfrm>
          <a:prstGeom prst="roundRect">
            <a:avLst>
              <a:gd name="adj" fmla="val 1512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суррогатного материнства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2">
            <a:extLst>
              <a:ext uri="{FF2B5EF4-FFF2-40B4-BE49-F238E27FC236}">
                <a16:creationId xmlns:a16="http://schemas.microsoft.com/office/drawing/2014/main" id="{B94B7610-1EB5-C842-D2D9-9313D6F34D85}"/>
              </a:ext>
            </a:extLst>
          </p:cNvPr>
          <p:cNvSpPr/>
          <p:nvPr/>
        </p:nvSpPr>
        <p:spPr>
          <a:xfrm>
            <a:off x="87339" y="2407426"/>
            <a:ext cx="1723548" cy="739057"/>
          </a:xfrm>
          <a:prstGeom prst="roundRect">
            <a:avLst>
              <a:gd name="adj" fmla="val 1512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РЕКОМЕНДАЦИИ 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ВОПРОСАМ: 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12">
            <a:extLst>
              <a:ext uri="{FF2B5EF4-FFF2-40B4-BE49-F238E27FC236}">
                <a16:creationId xmlns:a16="http://schemas.microsoft.com/office/drawing/2014/main" id="{40A28995-4879-0834-BA20-6BB5F7CA63D1}"/>
              </a:ext>
            </a:extLst>
          </p:cNvPr>
          <p:cNvSpPr/>
          <p:nvPr/>
        </p:nvSpPr>
        <p:spPr>
          <a:xfrm>
            <a:off x="3618301" y="2412735"/>
            <a:ext cx="1726860" cy="739057"/>
          </a:xfrm>
          <a:prstGeom prst="roundRect">
            <a:avLst>
              <a:gd name="adj" fmla="val 1512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ИНИЦИАТИВЫ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УПОЛНОМОЧЕННОГО ПО ВОПРОСАМ: 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12">
            <a:extLst>
              <a:ext uri="{FF2B5EF4-FFF2-40B4-BE49-F238E27FC236}">
                <a16:creationId xmlns:a16="http://schemas.microsoft.com/office/drawing/2014/main" id="{520A2D82-D664-E0B3-9D62-50DC8E14DEA8}"/>
              </a:ext>
            </a:extLst>
          </p:cNvPr>
          <p:cNvSpPr/>
          <p:nvPr/>
        </p:nvSpPr>
        <p:spPr>
          <a:xfrm rot="16200000">
            <a:off x="6809721" y="1486291"/>
            <a:ext cx="1858122" cy="397111"/>
          </a:xfrm>
          <a:prstGeom prst="roundRect">
            <a:avLst>
              <a:gd name="adj" fmla="val 15123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100" b="1" dirty="0">
                <a:solidFill>
                  <a:srgbClr val="001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одобрены Сенатом</a:t>
            </a:r>
          </a:p>
        </p:txBody>
      </p:sp>
      <p:sp>
        <p:nvSpPr>
          <p:cNvPr id="25" name="Скругленный прямоугольник 12">
            <a:extLst>
              <a:ext uri="{FF2B5EF4-FFF2-40B4-BE49-F238E27FC236}">
                <a16:creationId xmlns:a16="http://schemas.microsoft.com/office/drawing/2014/main" id="{45CCD2C5-0A45-B0E6-C289-54BF7D34A9DF}"/>
              </a:ext>
            </a:extLst>
          </p:cNvPr>
          <p:cNvSpPr/>
          <p:nvPr/>
        </p:nvSpPr>
        <p:spPr>
          <a:xfrm rot="16200000">
            <a:off x="6816008" y="3756044"/>
            <a:ext cx="1858122" cy="397111"/>
          </a:xfrm>
          <a:prstGeom prst="roundRect">
            <a:avLst>
              <a:gd name="adj" fmla="val 15123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100" b="1" dirty="0">
                <a:solidFill>
                  <a:srgbClr val="001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одобрены Мажилисом</a:t>
            </a:r>
          </a:p>
        </p:txBody>
      </p:sp>
    </p:spTree>
    <p:extLst>
      <p:ext uri="{BB962C8B-B14F-4D97-AF65-F5344CB8AC3E}">
        <p14:creationId xmlns:p14="http://schemas.microsoft.com/office/powerpoint/2010/main" val="331890753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B595012-1CBA-56AE-2328-30EDEDDA61BA}"/>
              </a:ext>
            </a:extLst>
          </p:cNvPr>
          <p:cNvGrpSpPr/>
          <p:nvPr/>
        </p:nvGrpSpPr>
        <p:grpSpPr>
          <a:xfrm>
            <a:off x="0" y="-102390"/>
            <a:ext cx="9165388" cy="5143500"/>
            <a:chOff x="-23170" y="0"/>
            <a:chExt cx="9929170" cy="685800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4F2177F-D305-87CB-281A-F6BD367F94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b="16253"/>
            <a:stretch/>
          </p:blipFill>
          <p:spPr>
            <a:xfrm>
              <a:off x="-23170" y="0"/>
              <a:ext cx="5246485" cy="6858000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DF244CB1-C2D1-5E4B-53EE-88C69E055B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r="10746" b="16253"/>
            <a:stretch/>
          </p:blipFill>
          <p:spPr>
            <a:xfrm>
              <a:off x="5223315" y="0"/>
              <a:ext cx="4682685" cy="6858000"/>
            </a:xfrm>
            <a:prstGeom prst="rect">
              <a:avLst/>
            </a:prstGeom>
          </p:spPr>
        </p:pic>
      </p:grp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AE0F1FB-9740-71E0-2F2F-AA5BA04AE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2</a:t>
            </a:fld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E6D476-D946-926C-4F0C-2312A45D3FDC}"/>
              </a:ext>
            </a:extLst>
          </p:cNvPr>
          <p:cNvSpPr txBox="1"/>
          <p:nvPr/>
        </p:nvSpPr>
        <p:spPr>
          <a:xfrm>
            <a:off x="1260240" y="275584"/>
            <a:ext cx="6623520" cy="38646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ЖАЛОБ</a:t>
            </a: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E993B919-148C-016E-8AEB-920345964A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1928057"/>
              </p:ext>
            </p:extLst>
          </p:nvPr>
        </p:nvGraphicFramePr>
        <p:xfrm>
          <a:off x="590550" y="803916"/>
          <a:ext cx="5194300" cy="3566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112B1E24-6D21-9196-9432-AE208B0473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0013217"/>
              </p:ext>
            </p:extLst>
          </p:nvPr>
        </p:nvGraphicFramePr>
        <p:xfrm>
          <a:off x="6252048" y="803916"/>
          <a:ext cx="2263302" cy="3507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F5EFA0B0-A4A1-F06E-1B45-BFD12034AE09}"/>
              </a:ext>
            </a:extLst>
          </p:cNvPr>
          <p:cNvSpPr txBox="1"/>
          <p:nvPr/>
        </p:nvSpPr>
        <p:spPr>
          <a:xfrm>
            <a:off x="754368" y="4394614"/>
            <a:ext cx="7493000" cy="50957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 динамика по увеличению поступающих в адрес УПЧ и его представителей жалоб продолжается,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составил 39,1%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удовлетворенных жалоб</a:t>
            </a:r>
            <a:r>
              <a:rPr lang="kk-K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снизилось почти в 7 раз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50786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07E87-41E9-6497-7F18-C538ACE42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1B182FE-CDFD-C28E-846B-E0DFC86C8C37}"/>
              </a:ext>
            </a:extLst>
          </p:cNvPr>
          <p:cNvGrpSpPr/>
          <p:nvPr/>
        </p:nvGrpSpPr>
        <p:grpSpPr>
          <a:xfrm>
            <a:off x="-81031" y="-62500"/>
            <a:ext cx="9165389" cy="5143500"/>
            <a:chOff x="-23170" y="0"/>
            <a:chExt cx="9929171" cy="685800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E4379DE1-FE86-E3FB-A30E-6B342EC486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b="16253"/>
            <a:stretch/>
          </p:blipFill>
          <p:spPr>
            <a:xfrm>
              <a:off x="-23170" y="0"/>
              <a:ext cx="5246485" cy="6858000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7BC8BF13-5D2B-76D6-F620-276755910D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r="10746" b="16253"/>
            <a:stretch/>
          </p:blipFill>
          <p:spPr>
            <a:xfrm>
              <a:off x="5223315" y="0"/>
              <a:ext cx="4682686" cy="6858000"/>
            </a:xfrm>
            <a:prstGeom prst="rect">
              <a:avLst/>
            </a:prstGeom>
          </p:spPr>
        </p:pic>
      </p:grp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AEE97D-E743-F2F9-5F76-5A882BB59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20</a:t>
            </a:fld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A59E73-73F5-C1BF-8188-5634574C665D}"/>
              </a:ext>
            </a:extLst>
          </p:cNvPr>
          <p:cNvSpPr txBox="1"/>
          <p:nvPr/>
        </p:nvSpPr>
        <p:spPr>
          <a:xfrm>
            <a:off x="1260240" y="275584"/>
            <a:ext cx="6623520" cy="38646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ЗАКОНОДАТЕЛЬСТВА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A207C-9A63-B08E-0529-A4C0A7D7A122}"/>
              </a:ext>
            </a:extLst>
          </p:cNvPr>
          <p:cNvSpPr txBox="1"/>
          <p:nvPr/>
        </p:nvSpPr>
        <p:spPr>
          <a:xfrm>
            <a:off x="1574260" y="1183080"/>
            <a:ext cx="46790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рассмотрения заключений региональных представителей УПЧ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7333704"/>
              </p:ext>
            </p:extLst>
          </p:nvPr>
        </p:nvGraphicFramePr>
        <p:xfrm>
          <a:off x="628650" y="1063556"/>
          <a:ext cx="7886700" cy="3703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80EF0BFD-3FBE-1507-3726-F18B704644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793384"/>
              </p:ext>
            </p:extLst>
          </p:nvPr>
        </p:nvGraphicFramePr>
        <p:xfrm>
          <a:off x="4624206" y="1497806"/>
          <a:ext cx="3082059" cy="2439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2A497EC6-95A5-3297-CB0E-9DB816945B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3916961"/>
              </p:ext>
            </p:extLst>
          </p:nvPr>
        </p:nvGraphicFramePr>
        <p:xfrm>
          <a:off x="423294" y="1497805"/>
          <a:ext cx="3082059" cy="2439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2A497EC6-95A5-3297-CB0E-9DB816945B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3320746"/>
              </p:ext>
            </p:extLst>
          </p:nvPr>
        </p:nvGraphicFramePr>
        <p:xfrm>
          <a:off x="2936344" y="1366426"/>
          <a:ext cx="3082059" cy="2439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060416472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7408283" cy="1102247"/>
          </a:xfrm>
          <a:prstGeom prst="rect">
            <a:avLst/>
          </a:prstGeom>
          <a:solidFill>
            <a:srgbClr val="F4F4F4"/>
          </a:solidFill>
        </p:spPr>
        <p:txBody>
          <a:bodyPr/>
          <a:lstStyle/>
          <a:p>
            <a:endParaRPr lang="ru-KZ"/>
          </a:p>
        </p:txBody>
      </p:sp>
      <p:sp>
        <p:nvSpPr>
          <p:cNvPr id="3" name="AutoShape 3"/>
          <p:cNvSpPr/>
          <p:nvPr/>
        </p:nvSpPr>
        <p:spPr>
          <a:xfrm>
            <a:off x="7315200" y="0"/>
            <a:ext cx="1828800" cy="991427"/>
          </a:xfrm>
          <a:prstGeom prst="rect">
            <a:avLst/>
          </a:prstGeom>
          <a:solidFill>
            <a:srgbClr val="F4F4F4"/>
          </a:solidFill>
        </p:spPr>
        <p:txBody>
          <a:bodyPr/>
          <a:lstStyle/>
          <a:p>
            <a:endParaRPr lang="ru-KZ"/>
          </a:p>
        </p:txBody>
      </p:sp>
      <p:sp>
        <p:nvSpPr>
          <p:cNvPr id="6" name="Freeform 6"/>
          <p:cNvSpPr/>
          <p:nvPr/>
        </p:nvSpPr>
        <p:spPr>
          <a:xfrm>
            <a:off x="2005116" y="2683397"/>
            <a:ext cx="1716204" cy="2460103"/>
          </a:xfrm>
          <a:custGeom>
            <a:avLst/>
            <a:gdLst/>
            <a:ahLst/>
            <a:cxnLst/>
            <a:rect l="l" t="t" r="r" b="b"/>
            <a:pathLst>
              <a:path w="2324161" h="3456439">
                <a:moveTo>
                  <a:pt x="0" y="0"/>
                </a:moveTo>
                <a:lnTo>
                  <a:pt x="2324160" y="0"/>
                </a:lnTo>
                <a:lnTo>
                  <a:pt x="2324160" y="3456439"/>
                </a:lnTo>
                <a:lnTo>
                  <a:pt x="0" y="34564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784" t="-2977" r="-8198" b="-7356"/>
            </a:stretch>
          </a:blipFill>
          <a:ln w="476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ru-KZ"/>
          </a:p>
        </p:txBody>
      </p:sp>
      <p:sp>
        <p:nvSpPr>
          <p:cNvPr id="12" name="Freeform 12"/>
          <p:cNvSpPr/>
          <p:nvPr/>
        </p:nvSpPr>
        <p:spPr>
          <a:xfrm>
            <a:off x="269399" y="1098437"/>
            <a:ext cx="1716204" cy="2460103"/>
          </a:xfrm>
          <a:custGeom>
            <a:avLst/>
            <a:gdLst/>
            <a:ahLst/>
            <a:cxnLst/>
            <a:rect l="l" t="t" r="r" b="b"/>
            <a:pathLst>
              <a:path w="2390596" h="3456439">
                <a:moveTo>
                  <a:pt x="0" y="0"/>
                </a:moveTo>
                <a:lnTo>
                  <a:pt x="2390597" y="0"/>
                </a:lnTo>
                <a:lnTo>
                  <a:pt x="2390597" y="3456439"/>
                </a:lnTo>
                <a:lnTo>
                  <a:pt x="0" y="34564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568" t="-5264" r="-3770" b="-2415"/>
            </a:stretch>
          </a:blipFill>
          <a:ln w="476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ru-KZ"/>
          </a:p>
        </p:txBody>
      </p:sp>
      <p:sp>
        <p:nvSpPr>
          <p:cNvPr id="7" name="Freeform 7"/>
          <p:cNvSpPr/>
          <p:nvPr/>
        </p:nvSpPr>
        <p:spPr>
          <a:xfrm>
            <a:off x="3745405" y="1102247"/>
            <a:ext cx="1709004" cy="2460103"/>
          </a:xfrm>
          <a:custGeom>
            <a:avLst/>
            <a:gdLst/>
            <a:ahLst/>
            <a:cxnLst/>
            <a:rect l="l" t="t" r="r" b="b"/>
            <a:pathLst>
              <a:path w="2528482" h="3456439">
                <a:moveTo>
                  <a:pt x="0" y="0"/>
                </a:moveTo>
                <a:lnTo>
                  <a:pt x="2528482" y="0"/>
                </a:lnTo>
                <a:lnTo>
                  <a:pt x="2528482" y="3456439"/>
                </a:lnTo>
                <a:lnTo>
                  <a:pt x="0" y="34564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607"/>
            </a:stretch>
          </a:blipFill>
          <a:ln w="476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ru-KZ"/>
          </a:p>
        </p:txBody>
      </p:sp>
      <p:sp>
        <p:nvSpPr>
          <p:cNvPr id="36" name="Freeform 12">
            <a:extLst>
              <a:ext uri="{FF2B5EF4-FFF2-40B4-BE49-F238E27FC236}">
                <a16:creationId xmlns:a16="http://schemas.microsoft.com/office/drawing/2014/main" id="{E392146A-CD28-B853-C2FD-ACC3DD6D5F82}"/>
              </a:ext>
            </a:extLst>
          </p:cNvPr>
          <p:cNvSpPr/>
          <p:nvPr/>
        </p:nvSpPr>
        <p:spPr>
          <a:xfrm>
            <a:off x="7200765" y="1086372"/>
            <a:ext cx="1716204" cy="2460103"/>
          </a:xfrm>
          <a:custGeom>
            <a:avLst/>
            <a:gdLst/>
            <a:ahLst/>
            <a:cxnLst/>
            <a:rect l="l" t="t" r="r" b="b"/>
            <a:pathLst>
              <a:path w="2390596" h="3456439">
                <a:moveTo>
                  <a:pt x="0" y="0"/>
                </a:moveTo>
                <a:lnTo>
                  <a:pt x="2390597" y="0"/>
                </a:lnTo>
                <a:lnTo>
                  <a:pt x="2390597" y="3456439"/>
                </a:lnTo>
                <a:lnTo>
                  <a:pt x="0" y="34564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568" t="-5264" r="-3770" b="-2415"/>
            </a:stretch>
          </a:blipFill>
          <a:ln w="476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ru-KZ"/>
          </a:p>
        </p:txBody>
      </p:sp>
      <p:sp>
        <p:nvSpPr>
          <p:cNvPr id="37" name="Freeform 12">
            <a:extLst>
              <a:ext uri="{FF2B5EF4-FFF2-40B4-BE49-F238E27FC236}">
                <a16:creationId xmlns:a16="http://schemas.microsoft.com/office/drawing/2014/main" id="{22205281-DA76-9C16-12E8-6394A4583B3E}"/>
              </a:ext>
            </a:extLst>
          </p:cNvPr>
          <p:cNvSpPr/>
          <p:nvPr/>
        </p:nvSpPr>
        <p:spPr>
          <a:xfrm>
            <a:off x="5461042" y="2683397"/>
            <a:ext cx="1716204" cy="2460103"/>
          </a:xfrm>
          <a:custGeom>
            <a:avLst/>
            <a:gdLst/>
            <a:ahLst/>
            <a:cxnLst/>
            <a:rect l="l" t="t" r="r" b="b"/>
            <a:pathLst>
              <a:path w="2390596" h="3456439">
                <a:moveTo>
                  <a:pt x="0" y="0"/>
                </a:moveTo>
                <a:lnTo>
                  <a:pt x="2390597" y="0"/>
                </a:lnTo>
                <a:lnTo>
                  <a:pt x="2390597" y="3456439"/>
                </a:lnTo>
                <a:lnTo>
                  <a:pt x="0" y="34564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568" t="-5264" r="-3770" b="-2415"/>
            </a:stretch>
          </a:blipFill>
          <a:ln w="476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ru-KZ"/>
          </a:p>
        </p:txBody>
      </p:sp>
      <p:pic>
        <p:nvPicPr>
          <p:cNvPr id="33" name="Рисунок 32" descr="Изображение выглядит как текст, снимок экрана, Шрифт, логотип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0054750-689D-E7B3-FC02-EF2E7919B0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122" y="2704296"/>
            <a:ext cx="1685404" cy="238374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текст, снимок экрана, Шрифт, логотип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0DB84EE-62B0-4DFB-5515-2504CD4D8B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687" y="1098437"/>
            <a:ext cx="1702757" cy="24350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0EEBE0-2F07-BD1E-CF7F-04871B3A2285}"/>
              </a:ext>
            </a:extLst>
          </p:cNvPr>
          <p:cNvSpPr txBox="1"/>
          <p:nvPr/>
        </p:nvSpPr>
        <p:spPr>
          <a:xfrm>
            <a:off x="1260240" y="275584"/>
            <a:ext cx="6623520" cy="649356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>
              <a:lnSpc>
                <a:spcPts val="176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 Bold"/>
              </a:rPr>
              <a:t>РЕЗУЛЬТАТЫ АНАЛИТИЧЕСКОЙ ДЕЯТЕЛЬНОСТИ</a:t>
            </a:r>
          </a:p>
          <a:p>
            <a:pPr algn="ctr">
              <a:lnSpc>
                <a:spcPts val="1320"/>
              </a:lnSpc>
              <a:spcBef>
                <a:spcPct val="0"/>
              </a:spcBef>
            </a:pPr>
            <a:endParaRPr lang="ru-RU" sz="1600" b="1" spc="-24" dirty="0">
              <a:solidFill>
                <a:schemeClr val="tx2"/>
              </a:solidFill>
              <a:latin typeface="Times New Roman" panose="02020603050405020304" pitchFamily="18" charset="0"/>
              <a:ea typeface="Times New Roman Bold"/>
              <a:cs typeface="Times New Roman" panose="02020603050405020304" pitchFamily="18" charset="0"/>
              <a:sym typeface="Times New Roman Bold"/>
            </a:endParaRPr>
          </a:p>
          <a:p>
            <a:pPr algn="ctr">
              <a:lnSpc>
                <a:spcPts val="1320"/>
              </a:lnSpc>
              <a:spcBef>
                <a:spcPct val="0"/>
              </a:spcBef>
            </a:pPr>
            <a:r>
              <a:rPr lang="en-US" sz="1600" b="1" spc="-24" dirty="0">
                <a:solidFill>
                  <a:schemeClr val="tx2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I</a:t>
            </a:r>
            <a:r>
              <a:rPr lang="ru-RU" sz="1600" b="1" spc="-24" dirty="0">
                <a:solidFill>
                  <a:schemeClr val="tx2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полугодие </a:t>
            </a:r>
            <a:r>
              <a:rPr lang="en-US" sz="1600" b="1" spc="-24" dirty="0">
                <a:solidFill>
                  <a:schemeClr val="tx2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2025 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48907D-6A00-DEF8-EDB9-81A1793D831E}"/>
              </a:ext>
            </a:extLst>
          </p:cNvPr>
          <p:cNvSpPr txBox="1"/>
          <p:nvPr/>
        </p:nvSpPr>
        <p:spPr>
          <a:xfrm>
            <a:off x="6604436" y="2648841"/>
            <a:ext cx="875181" cy="28188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lang="x-none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DC4CDB-5A02-CD2B-7939-5D4A83323E2F}"/>
              </a:ext>
            </a:extLst>
          </p:cNvPr>
          <p:cNvSpPr txBox="1"/>
          <p:nvPr/>
        </p:nvSpPr>
        <p:spPr>
          <a:xfrm>
            <a:off x="8334706" y="1011917"/>
            <a:ext cx="605782" cy="28188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lang="x-none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6DE6286-A224-186A-C463-1807F23AEC6D}"/>
              </a:ext>
            </a:extLst>
          </p:cNvPr>
          <p:cNvGrpSpPr/>
          <p:nvPr/>
        </p:nvGrpSpPr>
        <p:grpSpPr>
          <a:xfrm>
            <a:off x="296225" y="-295622"/>
            <a:ext cx="9165388" cy="5954909"/>
            <a:chOff x="-399728" y="7769"/>
            <a:chExt cx="9929170" cy="7285274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D814C7ED-2298-37D7-F570-78F4609A03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alphaModFix amt="14000"/>
            </a:blip>
            <a:srcRect b="16253"/>
            <a:stretch/>
          </p:blipFill>
          <p:spPr>
            <a:xfrm>
              <a:off x="-399728" y="435043"/>
              <a:ext cx="5246485" cy="6858000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F38D756F-FE94-307D-813E-9116CF5A6C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alphaModFix amt="14000"/>
            </a:blip>
            <a:srcRect r="10746" b="16253"/>
            <a:stretch/>
          </p:blipFill>
          <p:spPr>
            <a:xfrm>
              <a:off x="4846757" y="7769"/>
              <a:ext cx="4682685" cy="6858000"/>
            </a:xfrm>
            <a:prstGeom prst="rect">
              <a:avLst/>
            </a:prstGeom>
          </p:spPr>
        </p:pic>
      </p:grpSp>
      <p:pic>
        <p:nvPicPr>
          <p:cNvPr id="15" name="Рисунок 14" descr="Изображение выглядит как графическая вставка, Графика, иллюстрация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D04318-218F-6FED-BCA8-7F1D30C42D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3355" y="3901639"/>
            <a:ext cx="1508686" cy="93264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екст, книга, человек, све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8BD6140-1AE1-4CB4-C678-213CE32E18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1502" y="1373837"/>
            <a:ext cx="1503975" cy="95465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Мультфильм, графическая вставка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8F079DE-BC99-5C49-738A-EFE2161D7A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37124" y="3832398"/>
            <a:ext cx="1504600" cy="100188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графическая вставка, Детское искусство, рисунок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339B4F-2344-C2E5-63FD-D3C43B597CE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6730" y="1201260"/>
            <a:ext cx="1511044" cy="123648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кст, офисные принадлежности, снимок экрана, канцтовар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6BB057A-224C-2D02-3E0F-361477A91E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9399" y="3832397"/>
            <a:ext cx="1511044" cy="1001888"/>
          </a:xfrm>
          <a:prstGeom prst="rect">
            <a:avLst/>
          </a:prstGeom>
        </p:spPr>
      </p:pic>
      <p:sp>
        <p:nvSpPr>
          <p:cNvPr id="4" name="Номер слайда 1">
            <a:extLst>
              <a:ext uri="{FF2B5EF4-FFF2-40B4-BE49-F238E27FC236}">
                <a16:creationId xmlns:a16="http://schemas.microsoft.com/office/drawing/2014/main" id="{69498D10-1646-9F29-730B-D65366145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3844"/>
          </a:xfrm>
        </p:spPr>
        <p:txBody>
          <a:bodyPr/>
          <a:lstStyle/>
          <a:p>
            <a:fld id="{03BFA37A-AD8C-D14A-88D3-BA83CC098260}" type="slidenum">
              <a:rPr lang="x-none" smtClean="0"/>
              <a:t>21</a:t>
            </a:fld>
            <a:endParaRPr lang="x-none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B595012-1CBA-56AE-2328-30EDEDDA61BA}"/>
              </a:ext>
            </a:extLst>
          </p:cNvPr>
          <p:cNvGrpSpPr/>
          <p:nvPr/>
        </p:nvGrpSpPr>
        <p:grpSpPr>
          <a:xfrm>
            <a:off x="-353510" y="-275584"/>
            <a:ext cx="10030910" cy="5704834"/>
            <a:chOff x="-23170" y="0"/>
            <a:chExt cx="9929171" cy="685800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C4F2177F-D305-87CB-281A-F6BD367F94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b="16253"/>
            <a:stretch/>
          </p:blipFill>
          <p:spPr>
            <a:xfrm>
              <a:off x="-23170" y="0"/>
              <a:ext cx="5246485" cy="6858000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DF244CB1-C2D1-5E4B-53EE-88C69E055B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r="10746" b="16253"/>
            <a:stretch/>
          </p:blipFill>
          <p:spPr>
            <a:xfrm>
              <a:off x="5223315" y="0"/>
              <a:ext cx="4682686" cy="6858000"/>
            </a:xfrm>
            <a:prstGeom prst="rect">
              <a:avLst/>
            </a:prstGeom>
          </p:spPr>
        </p:pic>
      </p:grp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A306CC3-AA28-A12F-BC7D-0CFF05DA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34235" y="4869656"/>
            <a:ext cx="2057400" cy="273844"/>
          </a:xfrm>
        </p:spPr>
        <p:txBody>
          <a:bodyPr/>
          <a:lstStyle/>
          <a:p>
            <a:fld id="{03BFA37A-AD8C-D14A-88D3-BA83CC098260}" type="slidenum">
              <a:rPr lang="x-none" smtClean="0"/>
              <a:t>22</a:t>
            </a:fld>
            <a:endParaRPr lang="x-non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6CC015-7097-782F-914F-DD861A1A75BB}"/>
              </a:ext>
            </a:extLst>
          </p:cNvPr>
          <p:cNvSpPr txBox="1"/>
          <p:nvPr/>
        </p:nvSpPr>
        <p:spPr>
          <a:xfrm>
            <a:off x="1260240" y="275584"/>
            <a:ext cx="6623520" cy="38646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МЕЖДУНАРОДНОЕ СОТРУДНИЧЕСТВО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A42407-6168-4C01-F430-404594D920D6}"/>
              </a:ext>
            </a:extLst>
          </p:cNvPr>
          <p:cNvSpPr txBox="1"/>
          <p:nvPr/>
        </p:nvSpPr>
        <p:spPr>
          <a:xfrm>
            <a:off x="3479630" y="2102850"/>
            <a:ext cx="2364768" cy="3231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встреч, 12 мероприятий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Изображение выглядит как одежда, человек, в помещении, сте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994825F-F078-2EA7-870C-ADBF3466E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21" y="838200"/>
            <a:ext cx="1476289" cy="1968385"/>
          </a:xfrm>
          <a:prstGeom prst="rect">
            <a:avLst/>
          </a:prstGeom>
        </p:spPr>
      </p:pic>
      <p:pic>
        <p:nvPicPr>
          <p:cNvPr id="10" name="Рисунок 9" descr="Изображение выглядит как одежда, человек, женщина, Человеческое лиц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F495DAA-608C-2909-57C6-078E9C9759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22" y="2832626"/>
            <a:ext cx="3096204" cy="20092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, Человеческое лицо, человек, одеж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525DC7F-5B6B-3092-1592-79DBCA11F1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9629" y="2466546"/>
            <a:ext cx="1609005" cy="1698604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одежда, человек, улыбка, Человеческое лиц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6CBD9DB-2AF1-D3BB-D3A9-B2273F5396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5826" y="2466546"/>
            <a:ext cx="1908069" cy="238462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дежда, костюм, человек, Человеческое лиц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9B5D38C-440A-9E21-3082-6FB26FCACC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1627" y="838201"/>
            <a:ext cx="1838476" cy="1529902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одежда, в помещении, человек, мебел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9F96BEC-4FBA-8EE6-DDCE-56BB2EE6B1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9629" y="4189984"/>
            <a:ext cx="1609005" cy="65949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кст, снимок экрана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28F73C-D8F8-288C-078F-5B1DBDE088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31087" y="2474684"/>
            <a:ext cx="1810301" cy="1046903"/>
          </a:xfrm>
          <a:prstGeom prst="rect">
            <a:avLst/>
          </a:prstGeom>
        </p:spPr>
      </p:pic>
      <p:sp>
        <p:nvSpPr>
          <p:cNvPr id="27" name="Freeform 4">
            <a:extLst>
              <a:ext uri="{FF2B5EF4-FFF2-40B4-BE49-F238E27FC236}">
                <a16:creationId xmlns:a16="http://schemas.microsoft.com/office/drawing/2014/main" id="{9BE83F38-83CB-6151-0542-0269DCFF6471}"/>
              </a:ext>
            </a:extLst>
          </p:cNvPr>
          <p:cNvSpPr/>
          <p:nvPr/>
        </p:nvSpPr>
        <p:spPr>
          <a:xfrm>
            <a:off x="3742776" y="797669"/>
            <a:ext cx="1838476" cy="1264650"/>
          </a:xfrm>
          <a:custGeom>
            <a:avLst/>
            <a:gdLst/>
            <a:ahLst/>
            <a:cxnLst/>
            <a:rect l="l" t="t" r="r" b="b"/>
            <a:pathLst>
              <a:path w="1471299" h="1330847">
                <a:moveTo>
                  <a:pt x="0" y="0"/>
                </a:moveTo>
                <a:lnTo>
                  <a:pt x="1471299" y="0"/>
                </a:lnTo>
                <a:lnTo>
                  <a:pt x="1471299" y="1330847"/>
                </a:lnTo>
                <a:lnTo>
                  <a:pt x="0" y="133084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5117" r="-9541"/>
            </a:stretch>
          </a:blipFill>
        </p:spPr>
        <p:txBody>
          <a:bodyPr/>
          <a:lstStyle/>
          <a:p>
            <a:endParaRPr lang="ru-KZ"/>
          </a:p>
        </p:txBody>
      </p:sp>
      <p:pic>
        <p:nvPicPr>
          <p:cNvPr id="31" name="Рисунок 30" descr="Изображение выглядит как Графика, синий, круг, Цвет электр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913C762-133B-112F-88EA-6B9F3DB7EF5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17332" y="829094"/>
            <a:ext cx="1136728" cy="1587815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руг, символ, логотип, фла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073CC5D-9F92-6C7E-DCC7-B3EFA329BF7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43163" y="873146"/>
            <a:ext cx="1339990" cy="1698604"/>
          </a:xfrm>
          <a:prstGeom prst="rect">
            <a:avLst/>
          </a:prstGeom>
        </p:spPr>
      </p:pic>
      <p:pic>
        <p:nvPicPr>
          <p:cNvPr id="6" name="image18.jpg">
            <a:extLst>
              <a:ext uri="{FF2B5EF4-FFF2-40B4-BE49-F238E27FC236}">
                <a16:creationId xmlns:a16="http://schemas.microsoft.com/office/drawing/2014/main" id="{2D3B32DD-B792-208F-BA34-4266F6D2CD9B}"/>
              </a:ext>
            </a:extLst>
          </p:cNvPr>
          <p:cNvPicPr/>
          <p:nvPr/>
        </p:nvPicPr>
        <p:blipFill>
          <a:blip r:embed="rId13"/>
          <a:srcRect/>
          <a:stretch>
            <a:fillRect/>
          </a:stretch>
        </p:blipFill>
        <p:spPr>
          <a:xfrm>
            <a:off x="7145207" y="3557402"/>
            <a:ext cx="1776566" cy="129207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636108238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B595012-1CBA-56AE-2328-30EDEDDA61BA}"/>
              </a:ext>
            </a:extLst>
          </p:cNvPr>
          <p:cNvGrpSpPr/>
          <p:nvPr/>
        </p:nvGrpSpPr>
        <p:grpSpPr>
          <a:xfrm>
            <a:off x="40413" y="-54751"/>
            <a:ext cx="9165388" cy="5143500"/>
            <a:chOff x="-23170" y="0"/>
            <a:chExt cx="9929170" cy="685800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4F2177F-D305-87CB-281A-F6BD367F94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b="16253"/>
            <a:stretch/>
          </p:blipFill>
          <p:spPr>
            <a:xfrm>
              <a:off x="-23170" y="0"/>
              <a:ext cx="5246485" cy="6858000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DF244CB1-C2D1-5E4B-53EE-88C69E055B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r="10746" b="16253"/>
            <a:stretch/>
          </p:blipFill>
          <p:spPr>
            <a:xfrm>
              <a:off x="5223315" y="0"/>
              <a:ext cx="4682685" cy="6858000"/>
            </a:xfrm>
            <a:prstGeom prst="rect">
              <a:avLst/>
            </a:prstGeom>
          </p:spPr>
        </p:pic>
      </p:grp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AE0F1FB-9740-71E0-2F2F-AA5BA04AE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23</a:t>
            </a:fld>
            <a:endParaRPr lang="x-none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CA39E85C-64B3-F385-4A0C-F73BBA7793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2653883"/>
              </p:ext>
            </p:extLst>
          </p:nvPr>
        </p:nvGraphicFramePr>
        <p:xfrm>
          <a:off x="1495426" y="891470"/>
          <a:ext cx="740568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37000BD-C2FB-0BF0-89A5-F8E0145B53A8}"/>
              </a:ext>
            </a:extLst>
          </p:cNvPr>
          <p:cNvSpPr txBox="1"/>
          <p:nvPr/>
        </p:nvSpPr>
        <p:spPr>
          <a:xfrm>
            <a:off x="1260240" y="275584"/>
            <a:ext cx="6623520" cy="694240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ПРЕДСТАВИТЕЛЬСТВ ПО РЕЗУЛЬТАТАМ ОЦЕНКИ ИХ ДЕЯТЕЛЬНОСТИ</a:t>
            </a:r>
          </a:p>
        </p:txBody>
      </p:sp>
      <p:pic>
        <p:nvPicPr>
          <p:cNvPr id="9" name="Рисунок 8" descr="Изображение выглядит как дизайн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CC79E2-411A-0EF2-9D77-EEED1CD57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9" y="1428750"/>
            <a:ext cx="1675511" cy="2952750"/>
          </a:xfrm>
          <a:prstGeom prst="rect">
            <a:avLst/>
          </a:prstGeom>
        </p:spPr>
      </p:pic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7B2628FE-6021-8C7A-79DE-AE1E3461D5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615916"/>
              </p:ext>
            </p:extLst>
          </p:nvPr>
        </p:nvGraphicFramePr>
        <p:xfrm>
          <a:off x="2318155" y="1133736"/>
          <a:ext cx="897110" cy="2433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51B55067-B406-7EF7-DED9-0C48158AEB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2254190"/>
              </p:ext>
            </p:extLst>
          </p:nvPr>
        </p:nvGraphicFramePr>
        <p:xfrm>
          <a:off x="7198468" y="1147285"/>
          <a:ext cx="1019916" cy="2422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0B14984B-5683-61FE-C7DB-489753F92D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2662559"/>
              </p:ext>
            </p:extLst>
          </p:nvPr>
        </p:nvGraphicFramePr>
        <p:xfrm>
          <a:off x="7761260" y="1147285"/>
          <a:ext cx="1019916" cy="2422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A7349B8A-3336-FD64-D4D6-02C08B3189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6200938"/>
              </p:ext>
            </p:extLst>
          </p:nvPr>
        </p:nvGraphicFramePr>
        <p:xfrm>
          <a:off x="2608561" y="1136274"/>
          <a:ext cx="897110" cy="2433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8FBD14FF-30F1-F1D6-0DE0-398405FF60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8918443"/>
              </p:ext>
            </p:extLst>
          </p:nvPr>
        </p:nvGraphicFramePr>
        <p:xfrm>
          <a:off x="2924858" y="1136275"/>
          <a:ext cx="897110" cy="2433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42228623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B595012-1CBA-56AE-2328-30EDEDDA61BA}"/>
              </a:ext>
            </a:extLst>
          </p:cNvPr>
          <p:cNvGrpSpPr/>
          <p:nvPr/>
        </p:nvGrpSpPr>
        <p:grpSpPr>
          <a:xfrm>
            <a:off x="40413" y="-54751"/>
            <a:ext cx="9165388" cy="5143500"/>
            <a:chOff x="-23170" y="0"/>
            <a:chExt cx="9929170" cy="685800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4F2177F-D305-87CB-281A-F6BD367F94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b="16253"/>
            <a:stretch/>
          </p:blipFill>
          <p:spPr>
            <a:xfrm>
              <a:off x="-23170" y="0"/>
              <a:ext cx="5246485" cy="6858000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DF244CB1-C2D1-5E4B-53EE-88C69E055B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r="10746" b="16253"/>
            <a:stretch/>
          </p:blipFill>
          <p:spPr>
            <a:xfrm>
              <a:off x="5223315" y="0"/>
              <a:ext cx="4682685" cy="6858000"/>
            </a:xfrm>
            <a:prstGeom prst="rect">
              <a:avLst/>
            </a:prstGeom>
          </p:spPr>
        </p:pic>
      </p:grp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AE0F1FB-9740-71E0-2F2F-AA5BA04AE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3</a:t>
            </a:fld>
            <a:endParaRPr lang="x-none" dirty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340D30C3-BE10-959A-9F24-BAB34F88A6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8485737"/>
              </p:ext>
            </p:extLst>
          </p:nvPr>
        </p:nvGraphicFramePr>
        <p:xfrm>
          <a:off x="718443" y="768295"/>
          <a:ext cx="7787961" cy="3606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1CC921D-92D5-6899-DAB1-06E445CB777F}"/>
              </a:ext>
            </a:extLst>
          </p:cNvPr>
          <p:cNvSpPr txBox="1"/>
          <p:nvPr/>
        </p:nvSpPr>
        <p:spPr>
          <a:xfrm>
            <a:off x="1260240" y="275584"/>
            <a:ext cx="6623520" cy="38646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ЖАЛОБ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077094-CAFE-6B6F-7325-BCE7D2A04464}"/>
              </a:ext>
            </a:extLst>
          </p:cNvPr>
          <p:cNvSpPr txBox="1"/>
          <p:nvPr/>
        </p:nvSpPr>
        <p:spPr>
          <a:xfrm>
            <a:off x="2276878" y="4521777"/>
            <a:ext cx="50084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just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Представителями удовлетворено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109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жалоб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B31C84F4-840A-DBB8-5E03-100C49AF24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3346520"/>
              </p:ext>
            </p:extLst>
          </p:nvPr>
        </p:nvGraphicFramePr>
        <p:xfrm>
          <a:off x="2651887" y="376231"/>
          <a:ext cx="1358412" cy="2962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D57D944D-2ED4-E134-AEAD-F50F6DD8C4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3457753"/>
              </p:ext>
            </p:extLst>
          </p:nvPr>
        </p:nvGraphicFramePr>
        <p:xfrm>
          <a:off x="4148307" y="376231"/>
          <a:ext cx="1265602" cy="2962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4DE165C7-D86A-1006-819F-D1B8B0DC88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4587920"/>
              </p:ext>
            </p:extLst>
          </p:nvPr>
        </p:nvGraphicFramePr>
        <p:xfrm>
          <a:off x="4928551" y="376232"/>
          <a:ext cx="1265602" cy="2962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AC83BE34-3CF8-6A5D-FA44-59442CE1B9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4202775"/>
              </p:ext>
            </p:extLst>
          </p:nvPr>
        </p:nvGraphicFramePr>
        <p:xfrm>
          <a:off x="7159955" y="376233"/>
          <a:ext cx="1265602" cy="2962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128B4C6F-36D0-F16A-90F9-81E2C89BC1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5301640"/>
              </p:ext>
            </p:extLst>
          </p:nvPr>
        </p:nvGraphicFramePr>
        <p:xfrm>
          <a:off x="5634139" y="376231"/>
          <a:ext cx="1265602" cy="2962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1A7A0339-C22D-13FB-9DAC-1DD3500BA0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6986868"/>
              </p:ext>
            </p:extLst>
          </p:nvPr>
        </p:nvGraphicFramePr>
        <p:xfrm>
          <a:off x="5284440" y="376232"/>
          <a:ext cx="1265602" cy="2962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01456638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96E613A1-3834-B3B0-44C1-9F80AAC7D36C}"/>
              </a:ext>
            </a:extLst>
          </p:cNvPr>
          <p:cNvGrpSpPr/>
          <p:nvPr/>
        </p:nvGrpSpPr>
        <p:grpSpPr>
          <a:xfrm>
            <a:off x="-21388" y="-214510"/>
            <a:ext cx="9165388" cy="5605659"/>
            <a:chOff x="-23170" y="0"/>
            <a:chExt cx="9929170" cy="6858000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AE36212C-C57E-457D-9796-645CB5FF08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b="16253"/>
            <a:stretch/>
          </p:blipFill>
          <p:spPr>
            <a:xfrm>
              <a:off x="-23170" y="0"/>
              <a:ext cx="5246485" cy="6858000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19541F38-FBEC-2FDF-56C5-E661BA5E06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r="10746" b="16253"/>
            <a:stretch/>
          </p:blipFill>
          <p:spPr>
            <a:xfrm>
              <a:off x="5223315" y="0"/>
              <a:ext cx="4682685" cy="6858000"/>
            </a:xfrm>
            <a:prstGeom prst="rect">
              <a:avLst/>
            </a:prstGeom>
          </p:spPr>
        </p:pic>
      </p:grp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E62B516-0400-23BF-7811-50B8EAAC9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4</a:t>
            </a:fld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056BFD-1BE3-FC30-98FE-6D01133B75BC}"/>
              </a:ext>
            </a:extLst>
          </p:cNvPr>
          <p:cNvSpPr txBox="1"/>
          <p:nvPr/>
        </p:nvSpPr>
        <p:spPr>
          <a:xfrm>
            <a:off x="1260240" y="275584"/>
            <a:ext cx="6623520" cy="694240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К ОТВЕТСТВЕННОСТИ ПО ЖАЛОБАМ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2B336AA8-E235-A41B-72F2-3237100CBB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5081866"/>
              </p:ext>
            </p:extLst>
          </p:nvPr>
        </p:nvGraphicFramePr>
        <p:xfrm>
          <a:off x="950068" y="1066800"/>
          <a:ext cx="7243863" cy="3801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511015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689F453-132C-75F0-741B-3FA82AB02748}"/>
              </a:ext>
            </a:extLst>
          </p:cNvPr>
          <p:cNvGrpSpPr/>
          <p:nvPr/>
        </p:nvGrpSpPr>
        <p:grpSpPr>
          <a:xfrm>
            <a:off x="-21388" y="-214510"/>
            <a:ext cx="9165388" cy="5605659"/>
            <a:chOff x="-23170" y="0"/>
            <a:chExt cx="9929170" cy="685800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5706B942-0227-4230-363F-802DA30101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b="16253"/>
            <a:stretch/>
          </p:blipFill>
          <p:spPr>
            <a:xfrm>
              <a:off x="-23170" y="0"/>
              <a:ext cx="5246485" cy="6858000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00DAF457-9870-FDAD-6372-0D90D223C7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r="10746" b="16253"/>
            <a:stretch/>
          </p:blipFill>
          <p:spPr>
            <a:xfrm>
              <a:off x="5223315" y="0"/>
              <a:ext cx="4682685" cy="6858000"/>
            </a:xfrm>
            <a:prstGeom prst="rect">
              <a:avLst/>
            </a:prstGeom>
          </p:spPr>
        </p:pic>
      </p:grp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9D7A828-7D87-6B99-5B62-F03526D0F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5</a:t>
            </a:fld>
            <a:endParaRPr lang="x-none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8EE0ECD-3DBE-B678-F423-C3F75E0C9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393" y="1276175"/>
            <a:ext cx="3070514" cy="27486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749AA9E-4C13-27C3-D723-99DE1DCF5F42}"/>
              </a:ext>
            </a:extLst>
          </p:cNvPr>
          <p:cNvSpPr txBox="1"/>
          <p:nvPr/>
        </p:nvSpPr>
        <p:spPr>
          <a:xfrm>
            <a:off x="1260240" y="275584"/>
            <a:ext cx="6623520" cy="38646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ЖАЛОБАМ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3D39B1A7-C58C-CF1D-5D4B-826A9BF7CC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1234068"/>
              </p:ext>
            </p:extLst>
          </p:nvPr>
        </p:nvGraphicFramePr>
        <p:xfrm>
          <a:off x="410401" y="777600"/>
          <a:ext cx="5418900" cy="3989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14214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CE68FFA0-077B-A145-DAA7-9BAFE07245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9397677"/>
              </p:ext>
            </p:extLst>
          </p:nvPr>
        </p:nvGraphicFramePr>
        <p:xfrm>
          <a:off x="6017036" y="442023"/>
          <a:ext cx="1344472" cy="3149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5990100C-F6FA-A4C2-D010-C9A3725E61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528066"/>
              </p:ext>
            </p:extLst>
          </p:nvPr>
        </p:nvGraphicFramePr>
        <p:xfrm>
          <a:off x="6388026" y="442023"/>
          <a:ext cx="1344472" cy="3149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142EDCD0-5C5E-D75A-7C98-18A3746276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8938525"/>
              </p:ext>
            </p:extLst>
          </p:nvPr>
        </p:nvGraphicFramePr>
        <p:xfrm>
          <a:off x="6751484" y="443488"/>
          <a:ext cx="1344472" cy="3149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EB1F0A40-4AE1-ED3C-3FB0-F9FBB173A8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2791999"/>
              </p:ext>
            </p:extLst>
          </p:nvPr>
        </p:nvGraphicFramePr>
        <p:xfrm>
          <a:off x="7105987" y="443488"/>
          <a:ext cx="1344472" cy="3149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C8909AF6-2AED-BCDD-F13E-4EFCB7F9DF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6388199"/>
              </p:ext>
            </p:extLst>
          </p:nvPr>
        </p:nvGraphicFramePr>
        <p:xfrm>
          <a:off x="7469445" y="444953"/>
          <a:ext cx="1344472" cy="3149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B595012-1CBA-56AE-2328-30EDEDDA61BA}"/>
              </a:ext>
            </a:extLst>
          </p:cNvPr>
          <p:cNvGrpSpPr/>
          <p:nvPr/>
        </p:nvGrpSpPr>
        <p:grpSpPr>
          <a:xfrm>
            <a:off x="-638175" y="34194"/>
            <a:ext cx="10382250" cy="5218892"/>
            <a:chOff x="-23170" y="0"/>
            <a:chExt cx="9929170" cy="685800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4F2177F-D305-87CB-281A-F6BD367F94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alphaModFix amt="14000"/>
            </a:blip>
            <a:srcRect b="16253"/>
            <a:stretch/>
          </p:blipFill>
          <p:spPr>
            <a:xfrm>
              <a:off x="-23170" y="0"/>
              <a:ext cx="5246485" cy="6858000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DF244CB1-C2D1-5E4B-53EE-88C69E055B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alphaModFix amt="14000"/>
            </a:blip>
            <a:srcRect r="10746" b="16253"/>
            <a:stretch/>
          </p:blipFill>
          <p:spPr>
            <a:xfrm>
              <a:off x="5223315" y="0"/>
              <a:ext cx="4682685" cy="6858000"/>
            </a:xfrm>
            <a:prstGeom prst="rect">
              <a:avLst/>
            </a:prstGeom>
          </p:spPr>
        </p:pic>
      </p:grp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F37B524E-EEBC-6DEE-8C6A-F1AE3B6416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3812011"/>
              </p:ext>
            </p:extLst>
          </p:nvPr>
        </p:nvGraphicFramePr>
        <p:xfrm>
          <a:off x="296721" y="828487"/>
          <a:ext cx="8360895" cy="4053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195C75A-7E5B-37C8-993B-5EEEABFEC33F}"/>
              </a:ext>
            </a:extLst>
          </p:cNvPr>
          <p:cNvSpPr txBox="1"/>
          <p:nvPr/>
        </p:nvSpPr>
        <p:spPr>
          <a:xfrm>
            <a:off x="1260240" y="275584"/>
            <a:ext cx="6623520" cy="38646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ЖАЛОБАМ</a:t>
            </a:r>
          </a:p>
        </p:txBody>
      </p:sp>
      <p:sp>
        <p:nvSpPr>
          <p:cNvPr id="4" name="Номер слайда 1">
            <a:extLst>
              <a:ext uri="{FF2B5EF4-FFF2-40B4-BE49-F238E27FC236}">
                <a16:creationId xmlns:a16="http://schemas.microsoft.com/office/drawing/2014/main" id="{298556E5-3E59-074F-EB79-F1B3DF7E7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3844"/>
          </a:xfrm>
        </p:spPr>
        <p:txBody>
          <a:bodyPr/>
          <a:lstStyle/>
          <a:p>
            <a:fld id="{03BFA37A-AD8C-D14A-88D3-BA83CC098260}" type="slidenum">
              <a:rPr lang="x-none" smtClean="0"/>
              <a:t>6</a:t>
            </a:fld>
            <a:endParaRPr lang="x-none" dirty="0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2A48F57F-5689-3831-16BD-54F016FDA8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4853901"/>
              </p:ext>
            </p:extLst>
          </p:nvPr>
        </p:nvGraphicFramePr>
        <p:xfrm>
          <a:off x="759941" y="446339"/>
          <a:ext cx="1344472" cy="3149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2047995A-544D-3D33-3D1B-AD0D673FE7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2654816"/>
              </p:ext>
            </p:extLst>
          </p:nvPr>
        </p:nvGraphicFramePr>
        <p:xfrm>
          <a:off x="1133493" y="446339"/>
          <a:ext cx="1344472" cy="3149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1213633A-4A67-F13D-D739-A03B1C1FCC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641060"/>
              </p:ext>
            </p:extLst>
          </p:nvPr>
        </p:nvGraphicFramePr>
        <p:xfrm>
          <a:off x="1499472" y="446338"/>
          <a:ext cx="1344472" cy="3149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302809575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689F453-132C-75F0-741B-3FA82AB02748}"/>
              </a:ext>
            </a:extLst>
          </p:cNvPr>
          <p:cNvGrpSpPr/>
          <p:nvPr/>
        </p:nvGrpSpPr>
        <p:grpSpPr>
          <a:xfrm>
            <a:off x="-21388" y="-214510"/>
            <a:ext cx="9165388" cy="5605659"/>
            <a:chOff x="-23170" y="0"/>
            <a:chExt cx="9929170" cy="685800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5706B942-0227-4230-363F-802DA30101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b="16253"/>
            <a:stretch/>
          </p:blipFill>
          <p:spPr>
            <a:xfrm>
              <a:off x="-23170" y="0"/>
              <a:ext cx="5246485" cy="6858000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00DAF457-9870-FDAD-6372-0D90D223C7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r="10746" b="16253"/>
            <a:stretch/>
          </p:blipFill>
          <p:spPr>
            <a:xfrm>
              <a:off x="5223315" y="0"/>
              <a:ext cx="4682685" cy="6858000"/>
            </a:xfrm>
            <a:prstGeom prst="rect">
              <a:avLst/>
            </a:prstGeom>
          </p:spPr>
        </p:pic>
      </p:grp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9D7A828-7D87-6B99-5B62-F03526D0F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7</a:t>
            </a:fld>
            <a:endParaRPr lang="x-non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49AA9E-4C13-27C3-D723-99DE1DCF5F42}"/>
              </a:ext>
            </a:extLst>
          </p:cNvPr>
          <p:cNvSpPr txBox="1"/>
          <p:nvPr/>
        </p:nvSpPr>
        <p:spPr>
          <a:xfrm>
            <a:off x="1260240" y="275584"/>
            <a:ext cx="6623520" cy="38646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ГРАЖДАН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3D39B1A7-C58C-CF1D-5D4B-826A9BF7CC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1445185"/>
              </p:ext>
            </p:extLst>
          </p:nvPr>
        </p:nvGraphicFramePr>
        <p:xfrm>
          <a:off x="410400" y="777600"/>
          <a:ext cx="8104949" cy="3989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9099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689F453-132C-75F0-741B-3FA82AB02748}"/>
              </a:ext>
            </a:extLst>
          </p:cNvPr>
          <p:cNvGrpSpPr/>
          <p:nvPr/>
        </p:nvGrpSpPr>
        <p:grpSpPr>
          <a:xfrm>
            <a:off x="-21388" y="-214510"/>
            <a:ext cx="9165388" cy="5605659"/>
            <a:chOff x="-23170" y="0"/>
            <a:chExt cx="9929170" cy="685800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5706B942-0227-4230-363F-802DA30101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b="16253"/>
            <a:stretch/>
          </p:blipFill>
          <p:spPr>
            <a:xfrm>
              <a:off x="-23170" y="0"/>
              <a:ext cx="5246485" cy="6858000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00DAF457-9870-FDAD-6372-0D90D223C7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r="10746" b="16253"/>
            <a:stretch/>
          </p:blipFill>
          <p:spPr>
            <a:xfrm>
              <a:off x="5223315" y="0"/>
              <a:ext cx="4682685" cy="6858000"/>
            </a:xfrm>
            <a:prstGeom prst="rect">
              <a:avLst/>
            </a:prstGeom>
          </p:spPr>
        </p:pic>
      </p:grp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9D7A828-7D87-6B99-5B62-F03526D0F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8</a:t>
            </a:fld>
            <a:endParaRPr lang="x-non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49AA9E-4C13-27C3-D723-99DE1DCF5F42}"/>
              </a:ext>
            </a:extLst>
          </p:cNvPr>
          <p:cNvSpPr txBox="1"/>
          <p:nvPr/>
        </p:nvSpPr>
        <p:spPr>
          <a:xfrm>
            <a:off x="1260240" y="275584"/>
            <a:ext cx="6623520" cy="38646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ГРАЖДАН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4D894413-58ED-FDD3-4B91-30458C733F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1747891"/>
              </p:ext>
            </p:extLst>
          </p:nvPr>
        </p:nvGraphicFramePr>
        <p:xfrm>
          <a:off x="255845" y="980049"/>
          <a:ext cx="5899420" cy="3787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99C38CE6-7F1D-B64B-77A1-295FFF9C10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9712604"/>
              </p:ext>
            </p:extLst>
          </p:nvPr>
        </p:nvGraphicFramePr>
        <p:xfrm>
          <a:off x="-583660" y="863888"/>
          <a:ext cx="2892359" cy="2840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AB13E96E-A4A9-1F9A-6C67-D2E0F96764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4985859"/>
              </p:ext>
            </p:extLst>
          </p:nvPr>
        </p:nvGraphicFramePr>
        <p:xfrm>
          <a:off x="4184572" y="863888"/>
          <a:ext cx="2892359" cy="2840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3C2C1E95-C1A4-71B6-7CBF-127B37DEAD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8541303"/>
              </p:ext>
            </p:extLst>
          </p:nvPr>
        </p:nvGraphicFramePr>
        <p:xfrm>
          <a:off x="6155265" y="740648"/>
          <a:ext cx="2876550" cy="3989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16668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ED8E084-92EB-712F-B575-15E1C5EC534C}"/>
              </a:ext>
            </a:extLst>
          </p:cNvPr>
          <p:cNvGrpSpPr/>
          <p:nvPr/>
        </p:nvGrpSpPr>
        <p:grpSpPr>
          <a:xfrm>
            <a:off x="-21388" y="-214510"/>
            <a:ext cx="9165388" cy="5605659"/>
            <a:chOff x="-23170" y="0"/>
            <a:chExt cx="9929170" cy="6858000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9DECF55C-45D9-6ADE-A725-3828E0C055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b="16253"/>
            <a:stretch/>
          </p:blipFill>
          <p:spPr>
            <a:xfrm>
              <a:off x="-23170" y="0"/>
              <a:ext cx="5246485" cy="685800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A63B2E0A-DE33-7FE4-3B12-953D7D9236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r="10746" b="16253"/>
            <a:stretch/>
          </p:blipFill>
          <p:spPr>
            <a:xfrm>
              <a:off x="5223315" y="0"/>
              <a:ext cx="4682685" cy="6858000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E36212C-C57E-457D-9796-645CB5FF08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"/>
          </a:blip>
          <a:srcRect b="16253"/>
          <a:stretch/>
        </p:blipFill>
        <p:spPr>
          <a:xfrm>
            <a:off x="-19050" y="8884"/>
            <a:ext cx="5693518" cy="51435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9541F38-FBEC-2FDF-56C5-E661BA5E06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"/>
          </a:blip>
          <a:srcRect r="10746" b="16253"/>
          <a:stretch/>
        </p:blipFill>
        <p:spPr>
          <a:xfrm>
            <a:off x="4821524" y="0"/>
            <a:ext cx="4322478" cy="514350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27D7706-968E-840A-D104-F6D80E54A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9</a:t>
            </a:fld>
            <a:endParaRPr lang="x-none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FA838C1C-01DB-B37F-E213-E830430AF0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7743002"/>
              </p:ext>
            </p:extLst>
          </p:nvPr>
        </p:nvGraphicFramePr>
        <p:xfrm>
          <a:off x="921902" y="861876"/>
          <a:ext cx="482134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02655EE6-B0C0-D8F0-3466-E6A7CDB1D6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6237966"/>
              </p:ext>
            </p:extLst>
          </p:nvPr>
        </p:nvGraphicFramePr>
        <p:xfrm>
          <a:off x="4821524" y="832824"/>
          <a:ext cx="340057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999F07F5-0027-7798-E9E3-DD7B5595FD73}"/>
              </a:ext>
            </a:extLst>
          </p:cNvPr>
          <p:cNvSpPr txBox="1"/>
          <p:nvPr/>
        </p:nvSpPr>
        <p:spPr>
          <a:xfrm>
            <a:off x="1260240" y="73734"/>
            <a:ext cx="6623520" cy="38646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УЧРЕЖДЕНИЙ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735DDA-64A5-0EE6-5B9F-38C5FF2DCC5E}"/>
              </a:ext>
            </a:extLst>
          </p:cNvPr>
          <p:cNvSpPr txBox="1"/>
          <p:nvPr/>
        </p:nvSpPr>
        <p:spPr>
          <a:xfrm>
            <a:off x="1736915" y="1297215"/>
            <a:ext cx="442101" cy="263353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8C7358-796D-E259-9BA0-420390522449}"/>
              </a:ext>
            </a:extLst>
          </p:cNvPr>
          <p:cNvSpPr txBox="1"/>
          <p:nvPr/>
        </p:nvSpPr>
        <p:spPr>
          <a:xfrm>
            <a:off x="3230569" y="1489289"/>
            <a:ext cx="442101" cy="263353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224</a:t>
            </a:r>
          </a:p>
        </p:txBody>
      </p:sp>
    </p:spTree>
    <p:extLst>
      <p:ext uri="{BB962C8B-B14F-4D97-AF65-F5344CB8AC3E}">
        <p14:creationId xmlns:p14="http://schemas.microsoft.com/office/powerpoint/2010/main" val="366366921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4692</TotalTime>
  <Words>1055</Words>
  <Application>Microsoft Office PowerPoint</Application>
  <PresentationFormat>Экран (16:9)</PresentationFormat>
  <Paragraphs>889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Aptos</vt:lpstr>
      <vt:lpstr>Arial</vt:lpstr>
      <vt:lpstr>Calibri</vt:lpstr>
      <vt:lpstr>Calibri Light</vt:lpstr>
      <vt:lpstr>Times New Roman</vt:lpstr>
      <vt:lpstr>Times New Roman 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Zhandos Kuat</dc:creator>
  <cp:lastModifiedBy>USER</cp:lastModifiedBy>
  <cp:revision>713</cp:revision>
  <cp:lastPrinted>2025-07-14T05:43:25Z</cp:lastPrinted>
  <dcterms:created xsi:type="dcterms:W3CDTF">2023-11-09T11:00:39Z</dcterms:created>
  <dcterms:modified xsi:type="dcterms:W3CDTF">2025-07-14T05:48:26Z</dcterms:modified>
</cp:coreProperties>
</file>