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8" r:id="rId2"/>
    <p:sldId id="352" r:id="rId3"/>
    <p:sldId id="342" r:id="rId4"/>
    <p:sldId id="343" r:id="rId5"/>
    <p:sldId id="345" r:id="rId6"/>
    <p:sldId id="346" r:id="rId7"/>
    <p:sldId id="351" r:id="rId8"/>
    <p:sldId id="341" r:id="rId9"/>
    <p:sldId id="363" r:id="rId10"/>
    <p:sldId id="337" r:id="rId11"/>
    <p:sldId id="355" r:id="rId12"/>
    <p:sldId id="356" r:id="rId13"/>
    <p:sldId id="357" r:id="rId14"/>
    <p:sldId id="354" r:id="rId15"/>
    <p:sldId id="353" r:id="rId16"/>
    <p:sldId id="366" r:id="rId17"/>
    <p:sldId id="358" r:id="rId18"/>
    <p:sldId id="362" r:id="rId19"/>
    <p:sldId id="360" r:id="rId20"/>
    <p:sldId id="367" r:id="rId21"/>
    <p:sldId id="317" r:id="rId22"/>
  </p:sldIdLst>
  <p:sldSz cx="9144000" cy="5143500" type="screen16x9"/>
  <p:notesSz cx="6761163" cy="9882188"/>
  <p:defaultTextStyle>
    <a:defPPr>
      <a:defRPr lang="en-US"/>
    </a:defPPr>
    <a:lvl1pPr marL="0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2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mas Nur" initials="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67"/>
    <a:srgbClr val="FDFEF8"/>
    <a:srgbClr val="F2B320"/>
    <a:srgbClr val="333399"/>
    <a:srgbClr val="4A6256"/>
    <a:srgbClr val="202E3F"/>
    <a:srgbClr val="FAFAFC"/>
    <a:srgbClr val="5B5B5B"/>
    <a:srgbClr val="E9E9E9"/>
    <a:srgbClr val="2D3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9855" autoAdjust="0"/>
  </p:normalViewPr>
  <p:slideViewPr>
    <p:cSldViewPr snapToGrid="0">
      <p:cViewPr varScale="1">
        <p:scale>
          <a:sx n="95" d="100"/>
          <a:sy n="95" d="100"/>
        </p:scale>
        <p:origin x="8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450" y="-126"/>
      </p:cViewPr>
      <p:guideLst>
        <p:guide orient="horz" pos="3112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70561023622047248"/>
          <c:h val="0.68619459025955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Количестов рекомендаций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66-4540-AA9B-FC49D9141083}"/>
                </c:ext>
              </c:extLst>
            </c:dLbl>
            <c:dLbl>
              <c:idx val="3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66-4540-AA9B-FC49D9141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PowerPoint]Лист1'!$A$2:$A$15</c:f>
              <c:strCache>
                <c:ptCount val="14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</c:strCache>
            </c:strRef>
          </c:cat>
          <c:val>
            <c:numRef>
              <c:f>'[Диаграмма в Microsoft PowerPoint]Лист1'!$B$2:$B$15</c:f>
              <c:numCache>
                <c:formatCode>General</c:formatCode>
                <c:ptCount val="14"/>
                <c:pt idx="0">
                  <c:v>20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66-4540-AA9B-FC49D9141083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Поддержано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0018664900457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66-4540-AA9B-FC49D9141083}"/>
                </c:ext>
              </c:extLst>
            </c:dLbl>
            <c:dLbl>
              <c:idx val="2"/>
              <c:layout>
                <c:manualLayout>
                  <c:x val="1.20022397880549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6-4540-AA9B-FC49D9141083}"/>
                </c:ext>
              </c:extLst>
            </c:dLbl>
            <c:dLbl>
              <c:idx val="3"/>
              <c:layout>
                <c:manualLayout>
                  <c:x val="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6-4540-AA9B-FC49D9141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PowerPoint]Лист1'!$A$2:$A$15</c:f>
              <c:strCache>
                <c:ptCount val="14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</c:strCache>
            </c:strRef>
          </c:cat>
          <c:val>
            <c:numRef>
              <c:f>'[Диаграмма в Microsoft PowerPoint]Лист1'!$C$2:$C$15</c:f>
              <c:numCache>
                <c:formatCode>General</c:formatCode>
                <c:ptCount val="14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66-4540-AA9B-FC49D9141083}"/>
            </c:ext>
          </c:extLst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Не поддержано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66-4540-AA9B-FC49D9141083}"/>
                </c:ext>
              </c:extLst>
            </c:dLbl>
            <c:dLbl>
              <c:idx val="5"/>
              <c:layout>
                <c:manualLayout>
                  <c:x val="-6.0011198940274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66-4540-AA9B-FC49D9141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PowerPoint]Лист1'!$A$2:$A$15</c:f>
              <c:strCache>
                <c:ptCount val="14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</c:strCache>
            </c:strRef>
          </c:cat>
          <c:val>
            <c:numRef>
              <c:f>'[Диаграмма в Microsoft PowerPoint]Лист1'!$D$2:$D$15</c:f>
              <c:numCache>
                <c:formatCode>General</c:formatCode>
                <c:ptCount val="14"/>
                <c:pt idx="0">
                  <c:v>3</c:v>
                </c:pt>
                <c:pt idx="4">
                  <c:v>1</c:v>
                </c:pt>
                <c:pt idx="5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66-4540-AA9B-FC49D9141083}"/>
            </c:ext>
          </c:extLst>
        </c:ser>
        <c:ser>
          <c:idx val="3"/>
          <c:order val="3"/>
          <c:tx>
            <c:strRef>
              <c:f>'[Диаграмма в Microsoft PowerPoint]Лист1'!$E$1</c:f>
              <c:strCache>
                <c:ptCount val="1"/>
                <c:pt idx="0">
                  <c:v>Возвращено на доработку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6.00111989402743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66-4540-AA9B-FC49D9141083}"/>
                </c:ext>
              </c:extLst>
            </c:dLbl>
            <c:dLbl>
              <c:idx val="5"/>
              <c:layout>
                <c:manualLayout>
                  <c:x val="6.00111989402746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66-4540-AA9B-FC49D9141083}"/>
                </c:ext>
              </c:extLst>
            </c:dLbl>
            <c:dLbl>
              <c:idx val="7"/>
              <c:layout>
                <c:manualLayout>
                  <c:x val="-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66-4540-AA9B-FC49D9141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PowerPoint]Лист1'!$A$2:$A$15</c:f>
              <c:strCache>
                <c:ptCount val="14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</c:strCache>
            </c:strRef>
          </c:cat>
          <c:val>
            <c:numRef>
              <c:f>'[Диаграмма в Microsoft PowerPoint]Лист1'!$E$2:$E$15</c:f>
              <c:numCache>
                <c:formatCode>General</c:formatCode>
                <c:ptCount val="14"/>
                <c:pt idx="0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66-4540-AA9B-FC49D9141083}"/>
            </c:ext>
          </c:extLst>
        </c:ser>
        <c:ser>
          <c:idx val="4"/>
          <c:order val="4"/>
          <c:tx>
            <c:strRef>
              <c:f>'[Диаграмма в Microsoft PowerPoint]Лист1'!$F$1</c:f>
              <c:strCache>
                <c:ptCount val="1"/>
                <c:pt idx="0">
                  <c:v>На рассмотрении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4.00074659601831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66-4540-AA9B-FC49D91410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PowerPoint]Лист1'!$A$2:$A$15</c:f>
              <c:strCache>
                <c:ptCount val="14"/>
                <c:pt idx="0">
                  <c:v>Всего</c:v>
                </c:pt>
                <c:pt idx="1">
                  <c:v>ВКО</c:v>
                </c:pt>
                <c:pt idx="2">
                  <c:v>область Абай</c:v>
                </c:pt>
                <c:pt idx="3">
                  <c:v>Актюбинская</c:v>
                </c:pt>
                <c:pt idx="4">
                  <c:v>Атырауская</c:v>
                </c:pt>
                <c:pt idx="5">
                  <c:v>Туркестанская</c:v>
                </c:pt>
                <c:pt idx="6">
                  <c:v>Астана</c:v>
                </c:pt>
                <c:pt idx="7">
                  <c:v>Алматы</c:v>
                </c:pt>
                <c:pt idx="8">
                  <c:v>Шымкент</c:v>
                </c:pt>
                <c:pt idx="9">
                  <c:v>Жетысу</c:v>
                </c:pt>
                <c:pt idx="10">
                  <c:v>Павлодар</c:v>
                </c:pt>
                <c:pt idx="11">
                  <c:v>Караганда</c:v>
                </c:pt>
                <c:pt idx="12">
                  <c:v>СКО</c:v>
                </c:pt>
                <c:pt idx="13">
                  <c:v>Кызылорда</c:v>
                </c:pt>
              </c:strCache>
            </c:strRef>
          </c:cat>
          <c:val>
            <c:numRef>
              <c:f>'[Диаграмма в Microsoft PowerPoint]Лист1'!$F$2:$F$15</c:f>
              <c:numCache>
                <c:formatCode>General</c:formatCode>
                <c:ptCount val="14"/>
                <c:pt idx="0">
                  <c:v>3</c:v>
                </c:pt>
                <c:pt idx="3">
                  <c:v>1</c:v>
                </c:pt>
                <c:pt idx="7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566-4540-AA9B-FC49D9141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75328"/>
        <c:axId val="163904256"/>
      </c:barChart>
      <c:catAx>
        <c:axId val="13987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3904256"/>
        <c:crosses val="autoZero"/>
        <c:auto val="1"/>
        <c:lblAlgn val="ctr"/>
        <c:lblOffset val="100"/>
        <c:noMultiLvlLbl val="0"/>
      </c:catAx>
      <c:valAx>
        <c:axId val="16390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87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37642169728787"/>
          <c:y val="3.9747375328084006E-2"/>
          <c:w val="0.1529569116360455"/>
          <c:h val="0.89735710119568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1108923884514"/>
          <c:y val="0.16047662401574803"/>
          <c:w val="0.78353674540682416"/>
          <c:h val="0.46301771653543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область Абай</c:v>
                </c:pt>
                <c:pt idx="1">
                  <c:v>ВКО</c:v>
                </c:pt>
                <c:pt idx="2">
                  <c:v>Актюбинская</c:v>
                </c:pt>
                <c:pt idx="3">
                  <c:v>Кызылординская</c:v>
                </c:pt>
                <c:pt idx="4">
                  <c:v>Астана</c:v>
                </c:pt>
                <c:pt idx="5">
                  <c:v>Алматы</c:v>
                </c:pt>
                <c:pt idx="6">
                  <c:v>Шымент</c:v>
                </c:pt>
                <c:pt idx="7">
                  <c:v>Акмолинская</c:v>
                </c:pt>
                <c:pt idx="8">
                  <c:v>Алматинская</c:v>
                </c:pt>
                <c:pt idx="9">
                  <c:v>Атырауская</c:v>
                </c:pt>
                <c:pt idx="10">
                  <c:v>ЗКО</c:v>
                </c:pt>
                <c:pt idx="11">
                  <c:v>Жамбылская</c:v>
                </c:pt>
                <c:pt idx="12">
                  <c:v>Карагандинская</c:v>
                </c:pt>
                <c:pt idx="13">
                  <c:v>Костанайская</c:v>
                </c:pt>
                <c:pt idx="14">
                  <c:v>Мангистауская</c:v>
                </c:pt>
                <c:pt idx="15">
                  <c:v>Туркестанская</c:v>
                </c:pt>
                <c:pt idx="16">
                  <c:v>Павлодарская</c:v>
                </c:pt>
                <c:pt idx="17">
                  <c:v>СКО</c:v>
                </c:pt>
                <c:pt idx="18">
                  <c:v>область Жетісу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A-4F1D-98AC-A7765D698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31520"/>
        <c:axId val="139170304"/>
      </c:barChart>
      <c:catAx>
        <c:axId val="1259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9170304"/>
        <c:crosses val="autoZero"/>
        <c:auto val="1"/>
        <c:lblAlgn val="ctr"/>
        <c:lblOffset val="100"/>
        <c:noMultiLvlLbl val="0"/>
      </c:catAx>
      <c:valAx>
        <c:axId val="13917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931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47859459986251E-2"/>
          <c:y val="6.1660270346178776E-2"/>
          <c:w val="0.86697242576428457"/>
          <c:h val="0.77006547927375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9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9-4949-BEBD-647C8D477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91872"/>
        <c:axId val="139168000"/>
      </c:barChart>
      <c:catAx>
        <c:axId val="12699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168000"/>
        <c:crosses val="autoZero"/>
        <c:auto val="1"/>
        <c:lblAlgn val="ctr"/>
        <c:lblOffset val="100"/>
        <c:noMultiLvlLbl val="0"/>
      </c:catAx>
      <c:valAx>
        <c:axId val="13916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9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1108923884514"/>
          <c:y val="0.16047662401574803"/>
          <c:w val="0.78353674540682416"/>
          <c:h val="0.46301771653543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Актюбинская</c:v>
                </c:pt>
                <c:pt idx="1">
                  <c:v>Туркестанская</c:v>
                </c:pt>
                <c:pt idx="2">
                  <c:v>Шымент</c:v>
                </c:pt>
                <c:pt idx="3">
                  <c:v>Кызылординская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ЗКО</c:v>
                </c:pt>
                <c:pt idx="7">
                  <c:v>СКО</c:v>
                </c:pt>
                <c:pt idx="8">
                  <c:v>область Абай</c:v>
                </c:pt>
                <c:pt idx="9">
                  <c:v>Астана</c:v>
                </c:pt>
                <c:pt idx="10">
                  <c:v>Атырауская</c:v>
                </c:pt>
                <c:pt idx="11">
                  <c:v>область Ұлытау</c:v>
                </c:pt>
                <c:pt idx="12">
                  <c:v>Карагандинская</c:v>
                </c:pt>
                <c:pt idx="13">
                  <c:v>Алматы</c:v>
                </c:pt>
                <c:pt idx="14">
                  <c:v>Акмолинская</c:v>
                </c:pt>
                <c:pt idx="15">
                  <c:v>Алматинская</c:v>
                </c:pt>
                <c:pt idx="16">
                  <c:v>Жамбылская</c:v>
                </c:pt>
                <c:pt idx="17">
                  <c:v>Костанайская</c:v>
                </c:pt>
                <c:pt idx="18">
                  <c:v>Мангистауская</c:v>
                </c:pt>
                <c:pt idx="19">
                  <c:v>область Жетісу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5-4510-89A5-BB4C9325F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675648"/>
        <c:axId val="140038080"/>
      </c:barChart>
      <c:catAx>
        <c:axId val="14767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038080"/>
        <c:crosses val="autoZero"/>
        <c:auto val="1"/>
        <c:lblAlgn val="ctr"/>
        <c:lblOffset val="100"/>
        <c:noMultiLvlLbl val="0"/>
      </c:catAx>
      <c:valAx>
        <c:axId val="14003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67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91108923884514"/>
          <c:y val="0.16047662401574803"/>
          <c:w val="0.78353674540682416"/>
          <c:h val="0.46301771653543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Акмолинская</c:v>
                </c:pt>
                <c:pt idx="1">
                  <c:v>ВКО</c:v>
                </c:pt>
                <c:pt idx="2">
                  <c:v>Шымент</c:v>
                </c:pt>
                <c:pt idx="3">
                  <c:v>Актюбинская</c:v>
                </c:pt>
                <c:pt idx="4">
                  <c:v>Павлодарская</c:v>
                </c:pt>
                <c:pt idx="5">
                  <c:v>Астана</c:v>
                </c:pt>
                <c:pt idx="6">
                  <c:v>Алматы</c:v>
                </c:pt>
                <c:pt idx="7">
                  <c:v>Алматинская</c:v>
                </c:pt>
                <c:pt idx="8">
                  <c:v>Атырауская</c:v>
                </c:pt>
                <c:pt idx="9">
                  <c:v>ЗКО</c:v>
                </c:pt>
                <c:pt idx="10">
                  <c:v>Жамбылская</c:v>
                </c:pt>
                <c:pt idx="11">
                  <c:v>Карагандинская</c:v>
                </c:pt>
                <c:pt idx="12">
                  <c:v>Костанайская</c:v>
                </c:pt>
                <c:pt idx="13">
                  <c:v>Кызылординская</c:v>
                </c:pt>
                <c:pt idx="14">
                  <c:v>Мангистауская</c:v>
                </c:pt>
                <c:pt idx="15">
                  <c:v>Туркестанская</c:v>
                </c:pt>
                <c:pt idx="16">
                  <c:v>СКО</c:v>
                </c:pt>
                <c:pt idx="17">
                  <c:v>область Абай</c:v>
                </c:pt>
                <c:pt idx="18">
                  <c:v>область Жетісу</c:v>
                </c:pt>
                <c:pt idx="19">
                  <c:v>область Ұлытау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A-433C-8C00-5CB478D76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93696"/>
        <c:axId val="148019392"/>
      </c:barChart>
      <c:catAx>
        <c:axId val="12649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019392"/>
        <c:crosses val="autoZero"/>
        <c:auto val="1"/>
        <c:lblAlgn val="ctr"/>
        <c:lblOffset val="100"/>
        <c:noMultiLvlLbl val="0"/>
      </c:catAx>
      <c:valAx>
        <c:axId val="14801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649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FF15-C610-4455-AACA-A8B83792AD84}" type="datetimeFigureOut">
              <a:rPr lang="kk-KZ" smtClean="0"/>
              <a:t>09.06.2025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4647E-28D5-46AF-9EC6-CEAF703248E5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4276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67EC-9A8C-4694-973A-43B32CC069BF}" type="datetimeFigureOut">
              <a:rPr lang="x-none" smtClean="0"/>
              <a:t>09.06.2025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5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5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CDFEB-CB4A-4007-88FF-4D14691763D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29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5075"/>
            <a:ext cx="592931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CDFEB-CB4A-4007-88FF-4D14691763D7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464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9583-7321-4008-AD61-79CB80C71CA7}" type="datetime1">
              <a:rPr lang="x-none" smtClean="0"/>
              <a:t>09.06.2025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158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0736-83AC-4725-AEF7-18FBA377A31A}" type="datetime1">
              <a:rPr lang="x-none" smtClean="0"/>
              <a:t>09.06.2025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98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1856-4A84-445B-B672-6B0346E0E384}" type="datetime1">
              <a:rPr lang="x-none" smtClean="0"/>
              <a:t>09.06.2025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67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5B0E-4531-4648-B2EF-81A824EE53E4}" type="datetime1">
              <a:rPr lang="x-none" smtClean="0"/>
              <a:t>09.06.2025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937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282305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3442101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6C61-F7E4-4412-A1A2-09A47F6DCA67}" type="datetime1">
              <a:rPr lang="x-none" smtClean="0"/>
              <a:t>09.06.2025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392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77D9-9A89-4A52-84A8-705FAE95BAF1}" type="datetime1">
              <a:rPr lang="x-none" smtClean="0"/>
              <a:t>09.06.2025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9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6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7F1C-DC2B-4C17-8D98-8D414D0D4717}" type="datetime1">
              <a:rPr lang="x-none" smtClean="0"/>
              <a:t>09.06.2025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12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1C0E-0D98-4347-AE80-24A3ABB238D2}" type="datetime1">
              <a:rPr lang="x-none" smtClean="0"/>
              <a:t>09.06.2025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27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938-FCB4-43A7-B655-C50DC84002A3}" type="datetime1">
              <a:rPr lang="x-none" smtClean="0"/>
              <a:t>09.06.2025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894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5025-2E4D-491A-867A-EB8FB76DDCC5}" type="datetime1">
              <a:rPr lang="x-none" smtClean="0"/>
              <a:t>09.06.2025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33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740572"/>
            <a:ext cx="4629150" cy="3655219"/>
          </a:xfrm>
        </p:spPr>
        <p:txBody>
          <a:bodyPr anchor="t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9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4999-A246-4201-91F5-5FC760DAFFCA}" type="datetime1">
              <a:rPr lang="x-none" smtClean="0"/>
              <a:t>09.06.2025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92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6"/>
            <a:ext cx="7886700" cy="994172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19"/>
            <a:ext cx="7886700" cy="3263504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889F-361E-43CE-89F9-0372808C817E}" type="datetime1">
              <a:rPr lang="x-none" smtClean="0"/>
              <a:t>09.06.2025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6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A37A-AD8C-D14A-88D3-BA83CC09826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140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77925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13" indent="-194813" algn="l" defTabSz="779252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6E613A1-3834-B3B0-44C1-9F80AAC7D36C}"/>
              </a:ext>
            </a:extLst>
          </p:cNvPr>
          <p:cNvGrpSpPr/>
          <p:nvPr/>
        </p:nvGrpSpPr>
        <p:grpSpPr>
          <a:xfrm>
            <a:off x="-21386" y="0"/>
            <a:ext cx="9165388" cy="5143500"/>
            <a:chOff x="-23170" y="0"/>
            <a:chExt cx="9929170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E36212C-C57E-457D-9796-645CB5FF0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9541F38-FBEC-2FDF-56C5-E661BA5E0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r="10746" b="16253"/>
            <a:stretch/>
          </p:blipFill>
          <p:spPr>
            <a:xfrm>
              <a:off x="5223315" y="0"/>
              <a:ext cx="4682685" cy="6858000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BD4E19-743D-41DD-DD2D-D7AD5006F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82"/>
          <a:stretch/>
        </p:blipFill>
        <p:spPr>
          <a:xfrm>
            <a:off x="3834534" y="925129"/>
            <a:ext cx="1474931" cy="1086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7B2A2-9621-32A8-E013-6670C7823E7B}"/>
              </a:ext>
            </a:extLst>
          </p:cNvPr>
          <p:cNvSpPr txBox="1"/>
          <p:nvPr/>
        </p:nvSpPr>
        <p:spPr>
          <a:xfrm>
            <a:off x="1810074" y="2011406"/>
            <a:ext cx="5523856" cy="229467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ИНФОРМАЦИЯ О ЗАКОНОДАТЕЛЬНЫХ ИНИЦИАТИВАХ, ПРОВЕДЕНИИ ЭКСПЕРТНЫХ СОВЕТОВ И ОБ УЧАСТИИ В КСНО</a:t>
            </a:r>
          </a:p>
          <a:p>
            <a:pPr algn="ctr"/>
            <a:r>
              <a:rPr lang="ru-RU" sz="2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 5 МЕСЯЦЕВ 2025 ГОДА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22A78-7605-D9F4-0877-43BCD149FCA3}"/>
              </a:ext>
            </a:extLst>
          </p:cNvPr>
          <p:cNvSpPr txBox="1"/>
          <p:nvPr/>
        </p:nvSpPr>
        <p:spPr>
          <a:xfrm>
            <a:off x="4944880" y="4504236"/>
            <a:ext cx="4075763" cy="46340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СЫЗДЫКОВ АЛМАЗ ЖАКСЫБЕКОВИЧ</a:t>
            </a:r>
          </a:p>
          <a:p>
            <a:r>
              <a:rPr lang="ru-RU" sz="11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Заведующий ОПОАР</a:t>
            </a:r>
            <a:endParaRPr lang="x-none" sz="11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7859B-641A-A324-9D16-0FAD0391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23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7" y="179504"/>
            <a:ext cx="736465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работы региональных экспертных советов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10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1481353" y="819159"/>
            <a:ext cx="6654358" cy="6326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 6 месяцев 2025 года запланировано 43 заседания, </a:t>
            </a:r>
          </a:p>
          <a:p>
            <a:pPr algn="ctr"/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 5 месяцев 2025 проведено 38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24814911"/>
              </p:ext>
            </p:extLst>
          </p:nvPr>
        </p:nvGraphicFramePr>
        <p:xfrm>
          <a:off x="1934253" y="1439593"/>
          <a:ext cx="5007428" cy="308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083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598714" y="179504"/>
            <a:ext cx="822960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Содействие реализации основных направлений деятельности регионального Представителя Уполномоченного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11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53938" y="983153"/>
            <a:ext cx="3262147" cy="412979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5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Рассмотренные вопросы</a:t>
            </a:r>
            <a:r>
              <a:rPr lang="ru-RU" sz="13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Условия проживания в кризисных центрах (г. Алматы, область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Профилактика семейно-бытового насилия (г. Алматы,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и область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Соблюдение прав в медицинских учреждениях (г. Алматы);</a:t>
            </a: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Права осужденных с инвалидностью (Карагандинская область)</a:t>
            </a:r>
            <a:endParaRPr lang="ru-RU" sz="135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3853540" y="975706"/>
            <a:ext cx="5159827" cy="412979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5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Иная деятельность</a:t>
            </a:r>
            <a:r>
              <a:rPr lang="ru-RU" sz="135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Выявлены нарушения в центре адаптации несовершеннолетних (Область Абай);</a:t>
            </a: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Оказана правовая помощь жертвам насилия (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Акмолинская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область);</a:t>
            </a: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Разработаны рекомендации по улучшению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соцуслуг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(область </a:t>
            </a:r>
            <a:r>
              <a:rPr lang="kk-KZ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Ұ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лытау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), ранней диагностике (г. Шымкент), интеграции баз данных (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область);</a:t>
            </a:r>
            <a:endParaRPr lang="ru-RU" sz="13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Проведены приемы граждан (Туркестанская, область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Жетісу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, ЗКО,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Акмолинская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области)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Осуществлены встречи с родителями военнослужащих (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Акмолинская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область), правовые часы по вопросам </a:t>
            </a:r>
            <a:r>
              <a:rPr lang="ru-RU" sz="135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буллинга</a:t>
            </a:r>
            <a:r>
              <a:rPr lang="ru-RU" sz="135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и насилия (Павлодарская, ВКО)</a:t>
            </a:r>
            <a:endParaRPr lang="ru-RU" sz="135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2351597" y="-3466764"/>
            <a:ext cx="9165389" cy="5143500"/>
            <a:chOff x="-23170" y="0"/>
            <a:chExt cx="9929171" cy="68580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4127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598714" y="179504"/>
            <a:ext cx="822960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Оказание консультативно-аналитической помощи Представителю Уполномоченного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12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362795" y="983153"/>
            <a:ext cx="8324005" cy="34026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Рассмотренные вопросы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Проведено исследование на тему «Домашнее насилие: исследование проблем и путей решения» (Туркестанская область);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Оказана правовая помощь жертвам насилия, обсуждены вопросы детей с особыми образовательными потребностями (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Акмолинская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область);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Разработаны рекомендации по улучшению 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соцуслуг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(область </a:t>
            </a:r>
            <a:r>
              <a:rPr lang="kk-KZ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Ұ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лытау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), ранней диагностике (г. Шымкент), интеграции баз данных (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область);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Разработаны рекомендации по улучшению 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соцуслуг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(область 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), ранней диагностике (г. Шымкент), интеграции баз данных (</a:t>
            </a:r>
            <a:r>
              <a:rPr lang="ru-RU" sz="16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6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</a:t>
            </a:r>
            <a:endParaRPr lang="ru-RU" sz="1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0" y="-134440"/>
            <a:ext cx="9165389" cy="5143500"/>
            <a:chOff x="-23170" y="0"/>
            <a:chExt cx="9929171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2168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598714" y="179504"/>
            <a:ext cx="8229600" cy="100201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Содействие Представителю Уполномоченного в организации и осуществлении взаимодействия с институтами гражданского общества, населением и государственными органами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13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395452" y="1228503"/>
            <a:ext cx="8324005" cy="201767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Рассмотренные вопросы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Проведены правовые часы в спецшколе (ВКО);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Осуществлены визиты в детские и реабилитационные центры (</a:t>
            </a:r>
            <a:r>
              <a:rPr lang="ru-RU" sz="14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Принято участие в форумах («Форуме гражданского общества области </a:t>
            </a:r>
            <a:r>
              <a:rPr lang="ru-RU" sz="14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Жетісу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»);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Организованы тренинги и обучение, обмен практиками и опытом в рамках совместных мероприятий (ЗКО)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802726" y="3023470"/>
            <a:ext cx="1074026" cy="81280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395451" y="3460944"/>
            <a:ext cx="8324005" cy="13713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Подготовлены рекомендации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по улучшению условий в медучреждениях, экологической политике, социальной поддержке, защите прав женщин и детей, документированию лиц без гражданства и трудоустройству осужденных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42491" y="0"/>
            <a:ext cx="9207488" cy="5430956"/>
            <a:chOff x="-68777" y="-383275"/>
            <a:chExt cx="9974778" cy="724127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68777" y="-383275"/>
              <a:ext cx="5246485" cy="6858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86436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Заседания Экспертных советов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14</a:t>
            </a:fld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619828" y="747982"/>
            <a:ext cx="3321050" cy="90968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8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Внесено 56 рекомендаций: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  На исполнении 11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  Исполнено 45</a:t>
            </a:r>
            <a:endParaRPr lang="ru-RU" sz="18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user\Downloads\free-icon-business-proposal-119234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63" y="898960"/>
            <a:ext cx="607728" cy="607728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395449" y="1525952"/>
            <a:ext cx="8324005" cy="13713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Анализ показал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тенденцию к дублированию мероприятий, связанных с посещением подмандатных учреждений, таких как учреждения уголовно-исполнительной системы, центры временного содержания и другие закрытые организации (ВКО, ЗКО, КЗО, область Абай)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013448" y="2818794"/>
            <a:ext cx="764221" cy="37072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75964" y="3189514"/>
            <a:ext cx="8324005" cy="68507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Такая практика приводит к искажению статистических данных, поскольку одно и то же мероприятие может отражаться одновременно в нескольких отчётах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401826" y="4227882"/>
            <a:ext cx="8324005" cy="68507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Предлагается планировать посещение учреждений уголовно-исполнительной системы, центров временного содержания и других закрытых организации только в рамках НПМ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013447" y="3857163"/>
            <a:ext cx="764221" cy="37072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187138" y="0"/>
            <a:ext cx="9165389" cy="5143500"/>
            <a:chOff x="-23170" y="0"/>
            <a:chExt cx="9929171" cy="68580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5845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222545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Рейтинг по работе региональных </a:t>
            </a:r>
          </a:p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экспертных советов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15</a:t>
            </a:fld>
            <a:endParaRPr lang="x-none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1641324"/>
              </p:ext>
            </p:extLst>
          </p:nvPr>
        </p:nvGraphicFramePr>
        <p:xfrm>
          <a:off x="323168" y="873744"/>
          <a:ext cx="790302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43207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16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2162235" y="311065"/>
            <a:ext cx="4996952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</a:p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региональным представителям УПЧ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694101" y="1308786"/>
            <a:ext cx="7933219" cy="29472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Целесообразно принять ряд следующих мер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В отчетах о деятельности Экспертных советов не указывать посещение учреждений уголовно-исполнительной системы, центров временного содержания и других закрытых организаций;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Информацию о деятельности ЭС представлять только за отчетный месяц;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Рекомендация должна быть подтверждена документами, а именно письмами и ответами на них.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Предлагается актуализировать составы ЭС, с учетом привлечения представителей НПО, гражданских активистов, независимых экспертов.</a:t>
            </a:r>
          </a:p>
        </p:txBody>
      </p:sp>
      <p:pic>
        <p:nvPicPr>
          <p:cNvPr id="8" name="Picture 2" descr="Сообщ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02" y="280983"/>
            <a:ext cx="798986" cy="7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3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193396" y="2100022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участия в Консультативно-совещательных и наблюдательных органах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17</a:t>
            </a:fld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5286829" y="1296063"/>
            <a:ext cx="3321050" cy="189456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За 6 месяцев 2024 года представители:</a:t>
            </a:r>
          </a:p>
          <a:p>
            <a:pPr algn="ctr"/>
            <a:endParaRPr lang="ru-RU" sz="20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приняли участие в </a:t>
            </a:r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132</a:t>
            </a: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 заседаниях КСНО</a:t>
            </a:r>
          </a:p>
          <a:p>
            <a:pPr algn="ctr"/>
            <a:endParaRPr lang="ru-RU" sz="18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540527" y="1373146"/>
            <a:ext cx="3375059" cy="192534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За 5 месяцев 2025 года представители: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20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приняли участие в </a:t>
            </a:r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181</a:t>
            </a: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 заседании КСНО</a:t>
            </a:r>
          </a:p>
          <a:p>
            <a:pPr algn="ctr"/>
            <a:endParaRPr lang="ru-RU" sz="20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free-icon-board-meeting-26804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61" y="1648765"/>
            <a:ext cx="601614" cy="601614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18" name="Стрелка вниз 17"/>
          <p:cNvSpPr/>
          <p:nvPr/>
        </p:nvSpPr>
        <p:spPr>
          <a:xfrm>
            <a:off x="4055857" y="2819911"/>
            <a:ext cx="764221" cy="63085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487510" y="3487771"/>
            <a:ext cx="8324005" cy="11410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Это свидетельствует о высоком уровне вовлеченности представителей в работу КСНО и их стремлении влиять на решение актуальных проблем в сфере прав человека в своих регионах</a:t>
            </a:r>
            <a:endParaRPr lang="ru-RU" sz="1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222545" y="-62500"/>
            <a:ext cx="9165389" cy="5143500"/>
            <a:chOff x="-23170" y="0"/>
            <a:chExt cx="9929171" cy="68580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4436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участия в Консультативно-совещательных и наблюдательных органах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18</a:t>
            </a:fld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5286829" y="1373146"/>
            <a:ext cx="3321050" cy="220234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За 6 месяцев 2024 года представители:</a:t>
            </a:r>
          </a:p>
          <a:p>
            <a:pPr algn="ctr"/>
            <a:endParaRPr lang="ru-RU" sz="20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внесено </a:t>
            </a:r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предложения, из которых 32 поддержаны</a:t>
            </a:r>
          </a:p>
          <a:p>
            <a:pPr algn="ctr"/>
            <a:endParaRPr lang="ru-RU" sz="18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540527" y="1373146"/>
            <a:ext cx="3375059" cy="192534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За 5 месяцев 2025 года представителями: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sz="20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внесено </a:t>
            </a:r>
            <a:r>
              <a:rPr lang="ru-RU" sz="2000" b="1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2000" dirty="0">
                <a:solidFill>
                  <a:srgbClr val="001867"/>
                </a:solidFill>
                <a:latin typeface="Times New Roman" pitchFamily="18" charset="0"/>
                <a:cs typeface="Times New Roman" pitchFamily="18" charset="0"/>
              </a:rPr>
              <a:t> предложений, из которых 38 поддержаны</a:t>
            </a:r>
          </a:p>
          <a:p>
            <a:pPr algn="ctr"/>
            <a:endParaRPr lang="ru-RU" sz="2000" dirty="0">
              <a:solidFill>
                <a:srgbClr val="0018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055857" y="2819911"/>
            <a:ext cx="764221" cy="630859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487510" y="3487771"/>
            <a:ext cx="8324005" cy="11410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Для повышения эффективности работы и реализации предлагаемых инициатив, необходимо более строго подходить к оформлению и подтверждению всех предложений</a:t>
            </a:r>
            <a:endParaRPr lang="ru-RU" sz="1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 descr="C:\Users\user\Downloads\free-icon-business-proposal-119234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50" y="1837670"/>
            <a:ext cx="607728" cy="607728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42668029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222545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Рейтинг по участию в Консультативно-совещательных и наблюдательных органах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19</a:t>
            </a:fld>
            <a:endParaRPr lang="x-none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83349411"/>
              </p:ext>
            </p:extLst>
          </p:nvPr>
        </p:nvGraphicFramePr>
        <p:xfrm>
          <a:off x="323168" y="873744"/>
          <a:ext cx="790302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34949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81031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36970" y="3707771"/>
            <a:ext cx="4206905" cy="137134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 5 месяцев 2025 года представителями направлено</a:t>
            </a:r>
            <a:r>
              <a:rPr lang="ru-RU" sz="1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 заключений:</a:t>
            </a:r>
            <a:endParaRPr lang="ru-RU" sz="14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из которых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поддержаны (6);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на рассмотрении (2);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возвращено на доработку (9);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не поддержано (3)</a:t>
            </a:r>
            <a:endParaRPr lang="ru-RU" sz="14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рассмотрения заключений региональных представителей УПЧ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2</a:t>
            </a:fld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4632295" y="3721844"/>
            <a:ext cx="4206905" cy="94046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/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 6 месяцев 2024 года представителями направлено</a:t>
            </a:r>
            <a:r>
              <a:rPr lang="ru-RU" sz="14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24 заключений:</a:t>
            </a:r>
            <a:endParaRPr lang="ru-RU" sz="14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из которых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поддержаны (8);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не поддержано (16)</a:t>
            </a:r>
            <a:endParaRPr lang="ru-RU" sz="14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4103"/>
              </p:ext>
            </p:extLst>
          </p:nvPr>
        </p:nvGraphicFramePr>
        <p:xfrm>
          <a:off x="323850" y="876300"/>
          <a:ext cx="83820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31572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20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943871" y="280830"/>
            <a:ext cx="4996952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</a:p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региональным представителям УПЧ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694100" y="1027444"/>
            <a:ext cx="7933219" cy="395667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Каждое предложение, о котором говорится в отчётах, должно быть подтверждено документами. Это нужно, чтобы было ясно, что предложение действительно отправили, его рассмотрели и на него ответили.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Такими документами могут быть: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официальные письма, которые направили в госорганы, организации или должностным лицам с описанием сути предложения;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ответы на эти письма (поддержка, отказ или просьба доработать);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другие документы, подтверждающие, что на предложение дали ответ (например, протоколы совещаний, служебные записки и т.п.).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Если нет таких подтверждений, предложение не засчитывается при оценке работы представителей.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ru-RU" sz="14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Сообще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02" y="280983"/>
            <a:ext cx="798986" cy="7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0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36212C-C57E-457D-9796-645CB5FF0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b="16253"/>
          <a:stretch/>
        </p:blipFill>
        <p:spPr>
          <a:xfrm>
            <a:off x="-21386" y="0"/>
            <a:ext cx="4842909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41F38-FBEC-2FDF-56C5-E661BA5E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4000"/>
          </a:blip>
          <a:srcRect r="10746" b="16253"/>
          <a:stretch/>
        </p:blipFill>
        <p:spPr>
          <a:xfrm>
            <a:off x="4821524" y="0"/>
            <a:ext cx="4322478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1E6214-5268-6B97-7EDF-E5DF9FE9806C}"/>
              </a:ext>
            </a:extLst>
          </p:cNvPr>
          <p:cNvSpPr txBox="1"/>
          <p:nvPr/>
        </p:nvSpPr>
        <p:spPr>
          <a:xfrm>
            <a:off x="2961488" y="2324657"/>
            <a:ext cx="3370731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</a:rPr>
              <a:t>СПАСИБО ЗА ВНИМАНИЕ!</a:t>
            </a:r>
            <a:endParaRPr lang="x-none" sz="1800" b="1" dirty="0">
              <a:solidFill>
                <a:srgbClr val="001867"/>
              </a:solidFill>
              <a:latin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7105EE-169A-BA24-6719-E8D6EE25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0037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81031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177739" y="1761542"/>
            <a:ext cx="5265118" cy="298717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Поддержанные заключения 6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Суррогатное материнство (ВКО);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Использование электрических фенов (Абай);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Конфиденциальность свиданий с защитником (Абай);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Защита прав осужденных граждан с ВИЧ (ВКО);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Право на образование лиц, находящихся в СИЗО (Актюбинская);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Публикация неполных персональных данных физических лиц, признанных банкротами (</a:t>
            </a:r>
            <a:r>
              <a:rPr lang="ru-RU" sz="1400" dirty="0" err="1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Кызылординская</a:t>
            </a: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область)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рассмотрения заключений региональных представителей УПЧ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3</a:t>
            </a:fld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5442857" y="1808432"/>
            <a:ext cx="3540835" cy="234084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Заключения находящиеся в работе 2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Оценка психологического вреда жертвам бытового насилия, подготовка специалистов-психологов (Алматы);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Обеспечение права осужденных на труд (Актюбинская).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wnloads\free-icon-guidelines-123768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873744"/>
            <a:ext cx="927100" cy="9271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074" name="Picture 2" descr="C:\Users\user\Downloads\free-icon-setting-82037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50" y="981694"/>
            <a:ext cx="893918" cy="8939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16351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81031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035630" y="993325"/>
            <a:ext cx="3203120" cy="401852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Не поддержано 3 заключения 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рассмотрения заключений региональных представителей УПЧ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4</a:t>
            </a:fld>
            <a:endParaRPr lang="x-none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79799"/>
              </p:ext>
            </p:extLst>
          </p:nvPr>
        </p:nvGraphicFramePr>
        <p:xfrm>
          <a:off x="481918" y="1606550"/>
          <a:ext cx="8281082" cy="335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63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Регион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Причина возврата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Шымкент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обращения в Конституционный Суд о проверке части шестой статьи 106 УПК на соответствие Конституции, в части необходимости наделения следственного судьи обязанностью заслушивать потерпевшего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Инициирование поправок в часть шестую статьи 106 УПК не требуется, так как действующее законодательство уже предусматривает заслушивание заявителя при рассмотрении жалоб следственным судьей, что обеспечивает соблюдение прав всех участников процесса.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latin typeface="Arial" pitchFamily="34" charset="0"/>
                          <a:cs typeface="Arial" pitchFamily="34" charset="0"/>
                        </a:rPr>
                        <a:t>Атырауская</a:t>
                      </a: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О поправках в статью 137-1 Трудового кодекса «Порядок осуществления деятельности по оказанию услуг по предоставлению персонала»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Инициирование поправок в статью 137-1 Трудового кодекса не требуется, так как действующее законодательство уже предусматривает гарантии защиты прав работников, направляемых для оказания услуг, включая уведомление об увольнении в установленные сроки и сохранение всех трудовых прав.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Туркестанская область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Обеспечение безопасности и качества продуктов питания в организациях и учреждениях, оказывающих специальные социальные услуги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Проблема обеспечения безопасности и качества продуктов питания в организациях и учреждениях, оказывающих специальные социальные услуги, связана не с отсутствием нормативно-правовой базы, а с практическими аспектами контроля и надзора, разграничением компетенций органов и процедурой инициирования проверок.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Picture 3" descr="C:\Users\user\Downloads\free-icon-rejected-94510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49" y="873743"/>
            <a:ext cx="625925" cy="625925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6481284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81031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241549" y="893724"/>
            <a:ext cx="3848099" cy="36318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Возвращено на доработку 9 заключений 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рассмотрения заключений региональных представителей УПЧ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5</a:t>
            </a:fld>
            <a:endParaRPr lang="x-none"/>
          </a:p>
        </p:txBody>
      </p:sp>
      <p:pic>
        <p:nvPicPr>
          <p:cNvPr id="2051" name="Picture 3" descr="C:\Users\user\Downloads\free-icon-credit-card-82621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744808"/>
            <a:ext cx="661020" cy="661020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8436"/>
              </p:ext>
            </p:extLst>
          </p:nvPr>
        </p:nvGraphicFramePr>
        <p:xfrm>
          <a:off x="205740" y="1317911"/>
          <a:ext cx="8732520" cy="365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20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Регион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Причина возврата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7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Астана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лиц (задержанных в рамках международного розыска), содержащихся в статусе «транзитно-пересыльных лиц»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примеров, ссылок на точные нормы законодательства для изменения, а также анализа соответствия международным стандартам.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6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Астана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предоставления услуг индивидуального помощника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примеров, ссылок на точные нормы законодательства для изменения, а также анализа соответствия международным стандартам. Также направлены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для изучения позиции госорганов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Алматы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введения новой статьи в Уголовный кодекс предусматривающей военную ответственность и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Действующее законодательство уже достаточно полно регулирует ответственность должностных лиц воинских частей и формирований. Для дальнейшего рассмотрения предложения необходимо представить конкретные формулировки изменений в законодательство в виде сравнительной таблицы с обоснованием их улучшения.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33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область </a:t>
                      </a:r>
                      <a:r>
                        <a:rPr lang="ru-RU" sz="1000" dirty="0" err="1">
                          <a:latin typeface="Arial" pitchFamily="34" charset="0"/>
                          <a:cs typeface="Arial" pitchFamily="34" charset="0"/>
                        </a:rPr>
                        <a:t>Жетісу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разработки специальной Методики для работы учреждений оказывающих специальные социальные услуги,  индивидуальной помощи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примеров, ссылок на точные нормы законодательства для изменения, а также анализа соответствия международным стандартам.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159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0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2144067" y="895954"/>
            <a:ext cx="3848099" cy="36318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Возвращено на доработку 9 заключений 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Результаты рассмотрения заключений региональных представителей УПЧ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6</a:t>
            </a:fld>
            <a:endParaRPr lang="x-none"/>
          </a:p>
        </p:txBody>
      </p:sp>
      <p:pic>
        <p:nvPicPr>
          <p:cNvPr id="2051" name="Picture 3" descr="C:\Users\user\Downloads\free-icon-credit-card-82621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66" y="747038"/>
            <a:ext cx="661020" cy="661020"/>
          </a:xfrm>
          <a:prstGeom prst="rect">
            <a:avLst/>
          </a:prstGeom>
          <a:solidFill>
            <a:srgbClr val="FFFF00"/>
          </a:solidFill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23387"/>
              </p:ext>
            </p:extLst>
          </p:nvPr>
        </p:nvGraphicFramePr>
        <p:xfrm>
          <a:off x="182880" y="1330278"/>
          <a:ext cx="8825278" cy="371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0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85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Регион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Причина возврата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6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Туркестанская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включения детей лиц, отбывающих наказание в виде лишения свободы, к категории социально незащищенных граждан, как временно оставшихся без попечения родителей и оказания им социальной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примеров, ссылок на точные нормы законодательства для изменения, а также анализа соответствия международным стандартам.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02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Павлодарская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внесения изменений в пп.4) п.1 ст. 100 Трудового кодекса, в части установления понятия новорожденных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Не приведены конкретные примеры или факты, которые подтверждают наличие проблемы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51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Северо-Казахстанская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внесения изменений в приказ Министерства культуры и информации по исключению запрета на распространение информации через другие СМИ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 или фактов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42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>
                          <a:latin typeface="Arial" pitchFamily="34" charset="0"/>
                          <a:cs typeface="Arial" pitchFamily="34" charset="0"/>
                        </a:rPr>
                        <a:t>Атырауская</a:t>
                      </a:r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 область</a:t>
                      </a:r>
                    </a:p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защиты пенсионных выплат по возрасту от взыскания путем отнесения счетов, на которые они поступают, к категории специальных банковских счетов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примеров, ссылок на точные нормы законодательства для изменения, а также анализа соответствия международным стандартам.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Необходимо экономическое обоснование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94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Карагандинская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Касательно исключения нормы о начислении пени за несвоевременную уплату налогов из Кодекса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Возвращено на доработку из-за отсутствия четкого описания проблемы, конкретных примеров, анализа соответствия международным стандартам.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72012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7</a:t>
            </a:fld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277584" y="1112057"/>
            <a:ext cx="87738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1. Описание проблемы: </a:t>
            </a:r>
            <a:r>
              <a:rPr lang="ru-RU" sz="18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Проблема + конкретные примеры и факты.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2. Законодательные нормы: </a:t>
            </a:r>
            <a:r>
              <a:rPr lang="ru-RU" sz="18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Точные нормы к изменению (с полной ссылкой).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3. Соответствие и опыт: </a:t>
            </a:r>
            <a:r>
              <a:rPr lang="ru-RU" sz="18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Анализ соответствия международным стандартам (Конвенции/органы ООН). Примеры решений органов ООН. Опыт других стран (как решено там).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4. Предложения по изменениям:</a:t>
            </a:r>
            <a:r>
              <a:rPr lang="ru-RU" sz="18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 Конкретные формулировки изменений (сравнительная таблица). Обоснование улучшения ситуации.</a:t>
            </a:r>
          </a:p>
          <a:p>
            <a:pPr>
              <a:spcBef>
                <a:spcPts val="600"/>
              </a:spcBef>
            </a:pPr>
            <a:endParaRPr lang="ru-RU" sz="1800" dirty="0">
              <a:solidFill>
                <a:srgbClr val="001867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Заключение - структурированное, логически выстроенное и ясное. </a:t>
            </a:r>
          </a:p>
          <a:p>
            <a:pPr>
              <a:spcBef>
                <a:spcPts val="600"/>
              </a:spcBef>
            </a:pPr>
            <a:r>
              <a:rPr lang="ru-RU" sz="18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Все утверждения подтверждаются ссылками на достоверные источники.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2345544" y="163065"/>
            <a:ext cx="4419601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Утвержденные рекомендации </a:t>
            </a:r>
          </a:p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по оформлению заключений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5" y="19104"/>
            <a:ext cx="838201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33202" y="73269"/>
            <a:ext cx="9165389" cy="5143500"/>
            <a:chOff x="-23170" y="0"/>
            <a:chExt cx="9929171" cy="6858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92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-222545" y="-62500"/>
            <a:ext cx="9165389" cy="5143500"/>
            <a:chOff x="-23170" y="0"/>
            <a:chExt cx="9929171" cy="685800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1126208" y="179504"/>
            <a:ext cx="6623520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Рейтинг по совершенствованию законодательства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306CC3-AA28-A12F-BC7D-0CFF05DA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8</a:t>
            </a:fld>
            <a:endParaRPr lang="x-none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45743169"/>
              </p:ext>
            </p:extLst>
          </p:nvPr>
        </p:nvGraphicFramePr>
        <p:xfrm>
          <a:off x="323168" y="873744"/>
          <a:ext cx="790302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9509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FA37A-AD8C-D14A-88D3-BA83CC098260}" type="slidenum">
              <a:rPr lang="x-none" smtClean="0"/>
              <a:t>9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0C796-3E51-2C17-F311-D73ADC78475F}"/>
              </a:ext>
            </a:extLst>
          </p:cNvPr>
          <p:cNvSpPr txBox="1"/>
          <p:nvPr/>
        </p:nvSpPr>
        <p:spPr>
          <a:xfrm>
            <a:off x="2162235" y="311065"/>
            <a:ext cx="4996952" cy="69424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</a:p>
          <a:p>
            <a:pPr algn="ctr"/>
            <a:r>
              <a:rPr lang="ru-RU" sz="20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региональным представителям УПЧ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25918" y="3272532"/>
            <a:ext cx="939623" cy="606140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429122" y="1251404"/>
            <a:ext cx="7933219" cy="201767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Целесообразно принять ряд мер, направленных на повышение качества и обоснованности подготавливаемых заключений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Усилить аналитическую составляющую заключений;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Включать актуальные статистические данные, результаты мониторинга и проверок;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Изучать тщательно и всесторонне нормативные правовые акты;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400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Подготавливать предложения в структурированной форме</a:t>
            </a:r>
            <a:endParaRPr lang="ru-RU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72495-940C-6A5D-72C2-6DCB280AC8C1}"/>
              </a:ext>
            </a:extLst>
          </p:cNvPr>
          <p:cNvSpPr txBox="1"/>
          <p:nvPr/>
        </p:nvSpPr>
        <p:spPr>
          <a:xfrm>
            <a:off x="429122" y="3878672"/>
            <a:ext cx="8324005" cy="68507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srgbClr val="001867"/>
                </a:solidFill>
                <a:latin typeface="Arial" pitchFamily="34" charset="0"/>
                <a:cs typeface="Arial" pitchFamily="34" charset="0"/>
              </a:rPr>
              <a:t>Это позволит значительно сократить количество возвращаемых заключений, повысить их качество, обеспечить обоснованность и эффективность предлагаемых решений.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B595012-1CBA-56AE-2328-30EDEDDA61BA}"/>
              </a:ext>
            </a:extLst>
          </p:cNvPr>
          <p:cNvGrpSpPr/>
          <p:nvPr/>
        </p:nvGrpSpPr>
        <p:grpSpPr>
          <a:xfrm>
            <a:off x="33202" y="73269"/>
            <a:ext cx="9165389" cy="5143500"/>
            <a:chOff x="-23170" y="0"/>
            <a:chExt cx="9929171" cy="68580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4F2177F-D305-87CB-281A-F6BD367F9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b="16253"/>
            <a:stretch/>
          </p:blipFill>
          <p:spPr>
            <a:xfrm>
              <a:off x="-23170" y="0"/>
              <a:ext cx="5246485" cy="685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F244CB1-C2D1-5E4B-53EE-88C69E055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4000"/>
            </a:blip>
            <a:srcRect r="10746" b="16253"/>
            <a:stretch/>
          </p:blipFill>
          <p:spPr>
            <a:xfrm>
              <a:off x="5223315" y="0"/>
              <a:ext cx="4682686" cy="6858000"/>
            </a:xfrm>
            <a:prstGeom prst="rect">
              <a:avLst/>
            </a:prstGeom>
          </p:spPr>
        </p:pic>
      </p:grpSp>
      <p:pic>
        <p:nvPicPr>
          <p:cNvPr id="14" name="Picture 2" descr="Сообщение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02" y="280983"/>
            <a:ext cx="798986" cy="7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58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3544</TotalTime>
  <Words>1741</Words>
  <Application>Microsoft Office PowerPoint</Application>
  <PresentationFormat>Экран (16:9)</PresentationFormat>
  <Paragraphs>213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Zhandos Kuat</dc:creator>
  <cp:lastModifiedBy>Admin</cp:lastModifiedBy>
  <cp:revision>703</cp:revision>
  <cp:lastPrinted>2025-06-05T10:58:33Z</cp:lastPrinted>
  <dcterms:created xsi:type="dcterms:W3CDTF">2023-11-09T11:00:39Z</dcterms:created>
  <dcterms:modified xsi:type="dcterms:W3CDTF">2025-06-09T10:50:10Z</dcterms:modified>
</cp:coreProperties>
</file>