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1"/>
  </p:notesMasterIdLst>
  <p:sldIdLst>
    <p:sldId id="258" r:id="rId2"/>
    <p:sldId id="336" r:id="rId3"/>
    <p:sldId id="292" r:id="rId4"/>
    <p:sldId id="296" r:id="rId5"/>
    <p:sldId id="298" r:id="rId6"/>
    <p:sldId id="338" r:id="rId7"/>
    <p:sldId id="302" r:id="rId8"/>
    <p:sldId id="308" r:id="rId9"/>
    <p:sldId id="311" r:id="rId10"/>
    <p:sldId id="325" r:id="rId11"/>
    <p:sldId id="323" r:id="rId12"/>
    <p:sldId id="329" r:id="rId13"/>
    <p:sldId id="327" r:id="rId14"/>
    <p:sldId id="314" r:id="rId15"/>
    <p:sldId id="318" r:id="rId16"/>
    <p:sldId id="331" r:id="rId17"/>
    <p:sldId id="333" r:id="rId18"/>
    <p:sldId id="339" r:id="rId19"/>
    <p:sldId id="268" r:id="rId20"/>
  </p:sldIdLst>
  <p:sldSz cx="9906000" cy="6858000" type="A4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453"/>
    <a:srgbClr val="001867"/>
    <a:srgbClr val="C8951E"/>
    <a:srgbClr val="F2B320"/>
    <a:srgbClr val="0018C2"/>
    <a:srgbClr val="0B46F8"/>
    <a:srgbClr val="2D3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8"/>
    <p:restoredTop sz="91183" autoAdjust="0"/>
  </p:normalViewPr>
  <p:slideViewPr>
    <p:cSldViewPr snapToGrid="0">
      <p:cViewPr varScale="1">
        <p:scale>
          <a:sx n="102" d="100"/>
          <a:sy n="102" d="100"/>
        </p:scale>
        <p:origin x="1506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omos\Desktop\&#1051;&#1080;&#1089;&#1090;%20Microsoft%20Excel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CPCH6\Desktop\&#1082;%209%20&#1084;&#1077;&#1089;\3%20&#1076;&#1080;&#1072;&#1075;&#1088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CPCH6\Desktop\&#1076;&#1086;&#1082;&#1083;&#1072;&#1076;%202024\&#1076;&#1080;&#1072;&#1075;&#1088;%20&#1082;%2011%20&#1084;&#1077;&#108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FFC-406B-9783-6B513A5A67A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5337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FC-406B-9783-6B513A5A67A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6209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FC-406B-9783-6B513A5A67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>
                    <a:solidFill>
                      <a:srgbClr val="001453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Лист3!$A$1:$B$1</c:f>
              <c:strCache>
                <c:ptCount val="2"/>
                <c:pt idx="0">
                  <c:v>1 полугодие 2023 года </c:v>
                </c:pt>
                <c:pt idx="1">
                  <c:v>1 полугодие 2024 года </c:v>
                </c:pt>
              </c:strCache>
            </c:strRef>
          </c:cat>
          <c:val>
            <c:numRef>
              <c:f>Лист3!$A$2:$B$2</c:f>
              <c:numCache>
                <c:formatCode>General</c:formatCode>
                <c:ptCount val="2"/>
                <c:pt idx="0">
                  <c:v>2318</c:v>
                </c:pt>
                <c:pt idx="1">
                  <c:v>3148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56-4F36-BBEF-A7791602E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2441728"/>
        <c:axId val="216537280"/>
      </c:barChart>
      <c:catAx>
        <c:axId val="282441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6537280"/>
        <c:crosses val="autoZero"/>
        <c:auto val="1"/>
        <c:lblAlgn val="ctr"/>
        <c:lblOffset val="100"/>
        <c:noMultiLvlLbl val="0"/>
      </c:catAx>
      <c:valAx>
        <c:axId val="2165372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8244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Лист1!$E$149</c:f>
              <c:strCache>
                <c:ptCount val="1"/>
                <c:pt idx="0">
                  <c:v>Рассмотрено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Лист1!$D$150:$D$169</c:f>
              <c:strCache>
                <c:ptCount val="20"/>
                <c:pt idx="0">
                  <c:v>СКО </c:v>
                </c:pt>
                <c:pt idx="1">
                  <c:v>г. Алматы </c:v>
                </c:pt>
                <c:pt idx="2">
                  <c:v>г. Астана </c:v>
                </c:pt>
                <c:pt idx="3">
                  <c:v>Жамбылская </c:v>
                </c:pt>
                <c:pt idx="4">
                  <c:v>Туркестанская </c:v>
                </c:pt>
                <c:pt idx="5">
                  <c:v>Актюбинская </c:v>
                </c:pt>
                <c:pt idx="6">
                  <c:v>Павлодарская </c:v>
                </c:pt>
                <c:pt idx="7">
                  <c:v>ЗКО </c:v>
                </c:pt>
                <c:pt idx="8">
                  <c:v>Кызылординская</c:v>
                </c:pt>
                <c:pt idx="9">
                  <c:v>Атырауская </c:v>
                </c:pt>
                <c:pt idx="10">
                  <c:v>Алматинская</c:v>
                </c:pt>
                <c:pt idx="11">
                  <c:v>г. Шымкент </c:v>
                </c:pt>
                <c:pt idx="12">
                  <c:v>Акмолинская </c:v>
                </c:pt>
                <c:pt idx="13">
                  <c:v>Костанайская </c:v>
                </c:pt>
                <c:pt idx="14">
                  <c:v>Карагандинская </c:v>
                </c:pt>
                <c:pt idx="15">
                  <c:v>область Жетісу </c:v>
                </c:pt>
                <c:pt idx="16">
                  <c:v>ВКО </c:v>
                </c:pt>
                <c:pt idx="17">
                  <c:v>Мангистауская </c:v>
                </c:pt>
                <c:pt idx="18">
                  <c:v>область Абай</c:v>
                </c:pt>
                <c:pt idx="19">
                  <c:v>область Ұлытау</c:v>
                </c:pt>
              </c:strCache>
            </c:strRef>
          </c:cat>
          <c:val>
            <c:numRef>
              <c:f>Лист1!$E$150:$E$169</c:f>
              <c:numCache>
                <c:formatCode>General</c:formatCode>
                <c:ptCount val="20"/>
                <c:pt idx="0">
                  <c:v>366</c:v>
                </c:pt>
                <c:pt idx="1">
                  <c:v>271</c:v>
                </c:pt>
                <c:pt idx="2">
                  <c:v>255</c:v>
                </c:pt>
                <c:pt idx="3">
                  <c:v>206</c:v>
                </c:pt>
                <c:pt idx="4">
                  <c:v>180</c:v>
                </c:pt>
                <c:pt idx="5">
                  <c:v>177</c:v>
                </c:pt>
                <c:pt idx="6">
                  <c:v>172</c:v>
                </c:pt>
                <c:pt idx="7">
                  <c:v>145</c:v>
                </c:pt>
                <c:pt idx="8">
                  <c:v>139</c:v>
                </c:pt>
                <c:pt idx="9">
                  <c:v>137</c:v>
                </c:pt>
                <c:pt idx="10">
                  <c:v>136</c:v>
                </c:pt>
                <c:pt idx="11">
                  <c:v>133</c:v>
                </c:pt>
                <c:pt idx="12">
                  <c:v>128</c:v>
                </c:pt>
                <c:pt idx="13">
                  <c:v>125</c:v>
                </c:pt>
                <c:pt idx="14">
                  <c:v>115</c:v>
                </c:pt>
                <c:pt idx="15">
                  <c:v>114</c:v>
                </c:pt>
                <c:pt idx="16">
                  <c:v>99</c:v>
                </c:pt>
                <c:pt idx="17">
                  <c:v>87</c:v>
                </c:pt>
                <c:pt idx="18">
                  <c:v>84</c:v>
                </c:pt>
                <c:pt idx="19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74-4151-BCC3-43A4182EEDF8}"/>
            </c:ext>
          </c:extLst>
        </c:ser>
        <c:ser>
          <c:idx val="1"/>
          <c:order val="1"/>
          <c:tx>
            <c:strRef>
              <c:f>Лист1!$F$149</c:f>
              <c:strCache>
                <c:ptCount val="1"/>
                <c:pt idx="0">
                  <c:v>Даны разъяснения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4163344766848896E-3"/>
                  <c:y val="1.3312624805857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74-4151-BCC3-43A4182EEDF8}"/>
                </c:ext>
              </c:extLst>
            </c:dLbl>
            <c:dLbl>
              <c:idx val="1"/>
              <c:layout>
                <c:manualLayout>
                  <c:x val="5.5622508575136741E-3"/>
                  <c:y val="4.43754160195251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74-4151-BCC3-43A4182EEDF8}"/>
                </c:ext>
              </c:extLst>
            </c:dLbl>
            <c:dLbl>
              <c:idx val="2"/>
              <c:layout>
                <c:manualLayout>
                  <c:x val="3.7081672383424322E-3"/>
                  <c:y val="1.3312624805857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74-4151-BCC3-43A4182EEDF8}"/>
                </c:ext>
              </c:extLst>
            </c:dLbl>
            <c:dLbl>
              <c:idx val="19"/>
              <c:layout>
                <c:manualLayout>
                  <c:x val="5.562250857513674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74-4151-BCC3-43A4182EED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Лист1!$D$150:$D$169</c:f>
              <c:strCache>
                <c:ptCount val="20"/>
                <c:pt idx="0">
                  <c:v>СКО </c:v>
                </c:pt>
                <c:pt idx="1">
                  <c:v>г. Алматы </c:v>
                </c:pt>
                <c:pt idx="2">
                  <c:v>г. Астана </c:v>
                </c:pt>
                <c:pt idx="3">
                  <c:v>Жамбылская </c:v>
                </c:pt>
                <c:pt idx="4">
                  <c:v>Туркестанская </c:v>
                </c:pt>
                <c:pt idx="5">
                  <c:v>Актюбинская </c:v>
                </c:pt>
                <c:pt idx="6">
                  <c:v>Павлодарская </c:v>
                </c:pt>
                <c:pt idx="7">
                  <c:v>ЗКО </c:v>
                </c:pt>
                <c:pt idx="8">
                  <c:v>Кызылординская</c:v>
                </c:pt>
                <c:pt idx="9">
                  <c:v>Атырауская </c:v>
                </c:pt>
                <c:pt idx="10">
                  <c:v>Алматинская</c:v>
                </c:pt>
                <c:pt idx="11">
                  <c:v>г. Шымкент </c:v>
                </c:pt>
                <c:pt idx="12">
                  <c:v>Акмолинская </c:v>
                </c:pt>
                <c:pt idx="13">
                  <c:v>Костанайская </c:v>
                </c:pt>
                <c:pt idx="14">
                  <c:v>Карагандинская </c:v>
                </c:pt>
                <c:pt idx="15">
                  <c:v>область Жетісу </c:v>
                </c:pt>
                <c:pt idx="16">
                  <c:v>ВКО </c:v>
                </c:pt>
                <c:pt idx="17">
                  <c:v>Мангистауская </c:v>
                </c:pt>
                <c:pt idx="18">
                  <c:v>область Абай</c:v>
                </c:pt>
                <c:pt idx="19">
                  <c:v>область Ұлытау</c:v>
                </c:pt>
              </c:strCache>
            </c:strRef>
          </c:cat>
          <c:val>
            <c:numRef>
              <c:f>Лист1!$F$150:$F$169</c:f>
              <c:numCache>
                <c:formatCode>General</c:formatCode>
                <c:ptCount val="20"/>
                <c:pt idx="0">
                  <c:v>313</c:v>
                </c:pt>
                <c:pt idx="1">
                  <c:v>171</c:v>
                </c:pt>
                <c:pt idx="2">
                  <c:v>162</c:v>
                </c:pt>
                <c:pt idx="3">
                  <c:v>145</c:v>
                </c:pt>
                <c:pt idx="4">
                  <c:v>94</c:v>
                </c:pt>
                <c:pt idx="5">
                  <c:v>107</c:v>
                </c:pt>
                <c:pt idx="6">
                  <c:v>111</c:v>
                </c:pt>
                <c:pt idx="7">
                  <c:v>103</c:v>
                </c:pt>
                <c:pt idx="8">
                  <c:v>100</c:v>
                </c:pt>
                <c:pt idx="9">
                  <c:v>95</c:v>
                </c:pt>
                <c:pt idx="10">
                  <c:v>99</c:v>
                </c:pt>
                <c:pt idx="11">
                  <c:v>45</c:v>
                </c:pt>
                <c:pt idx="12">
                  <c:v>90</c:v>
                </c:pt>
                <c:pt idx="13">
                  <c:v>75</c:v>
                </c:pt>
                <c:pt idx="14">
                  <c:v>86</c:v>
                </c:pt>
                <c:pt idx="15">
                  <c:v>70</c:v>
                </c:pt>
                <c:pt idx="16">
                  <c:v>77</c:v>
                </c:pt>
                <c:pt idx="17">
                  <c:v>65</c:v>
                </c:pt>
                <c:pt idx="18">
                  <c:v>42</c:v>
                </c:pt>
                <c:pt idx="1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874-4151-BCC3-43A4182EEDF8}"/>
            </c:ext>
          </c:extLst>
        </c:ser>
        <c:ser>
          <c:idx val="2"/>
          <c:order val="2"/>
          <c:tx>
            <c:strRef>
              <c:f>Лист1!$G$149</c:f>
              <c:strCache>
                <c:ptCount val="1"/>
                <c:pt idx="0">
                  <c:v>Удовлетворено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8"/>
              <c:layout>
                <c:manualLayout>
                  <c:x val="3.7081672383424491E-3"/>
                  <c:y val="1.3312624805857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874-4151-BCC3-43A4182EEDF8}"/>
                </c:ext>
              </c:extLst>
            </c:dLbl>
            <c:dLbl>
              <c:idx val="19"/>
              <c:layout>
                <c:manualLayout>
                  <c:x val="1.1124501715027211E-2"/>
                  <c:y val="2.21877080097625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874-4151-BCC3-43A4182EED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Лист1!$D$150:$D$169</c:f>
              <c:strCache>
                <c:ptCount val="20"/>
                <c:pt idx="0">
                  <c:v>СКО </c:v>
                </c:pt>
                <c:pt idx="1">
                  <c:v>г. Алматы </c:v>
                </c:pt>
                <c:pt idx="2">
                  <c:v>г. Астана </c:v>
                </c:pt>
                <c:pt idx="3">
                  <c:v>Жамбылская </c:v>
                </c:pt>
                <c:pt idx="4">
                  <c:v>Туркестанская </c:v>
                </c:pt>
                <c:pt idx="5">
                  <c:v>Актюбинская </c:v>
                </c:pt>
                <c:pt idx="6">
                  <c:v>Павлодарская </c:v>
                </c:pt>
                <c:pt idx="7">
                  <c:v>ЗКО </c:v>
                </c:pt>
                <c:pt idx="8">
                  <c:v>Кызылординская</c:v>
                </c:pt>
                <c:pt idx="9">
                  <c:v>Атырауская </c:v>
                </c:pt>
                <c:pt idx="10">
                  <c:v>Алматинская</c:v>
                </c:pt>
                <c:pt idx="11">
                  <c:v>г. Шымкент </c:v>
                </c:pt>
                <c:pt idx="12">
                  <c:v>Акмолинская </c:v>
                </c:pt>
                <c:pt idx="13">
                  <c:v>Костанайская </c:v>
                </c:pt>
                <c:pt idx="14">
                  <c:v>Карагандинская </c:v>
                </c:pt>
                <c:pt idx="15">
                  <c:v>область Жетісу </c:v>
                </c:pt>
                <c:pt idx="16">
                  <c:v>ВКО </c:v>
                </c:pt>
                <c:pt idx="17">
                  <c:v>Мангистауская </c:v>
                </c:pt>
                <c:pt idx="18">
                  <c:v>область Абай</c:v>
                </c:pt>
                <c:pt idx="19">
                  <c:v>область Ұлытау</c:v>
                </c:pt>
              </c:strCache>
            </c:strRef>
          </c:cat>
          <c:val>
            <c:numRef>
              <c:f>Лист1!$G$150:$G$169</c:f>
              <c:numCache>
                <c:formatCode>General</c:formatCode>
                <c:ptCount val="20"/>
                <c:pt idx="0">
                  <c:v>50</c:v>
                </c:pt>
                <c:pt idx="1">
                  <c:v>83</c:v>
                </c:pt>
                <c:pt idx="2">
                  <c:v>72</c:v>
                </c:pt>
                <c:pt idx="3">
                  <c:v>51</c:v>
                </c:pt>
                <c:pt idx="4">
                  <c:v>69</c:v>
                </c:pt>
                <c:pt idx="5">
                  <c:v>65</c:v>
                </c:pt>
                <c:pt idx="6">
                  <c:v>61</c:v>
                </c:pt>
                <c:pt idx="7">
                  <c:v>39</c:v>
                </c:pt>
                <c:pt idx="8">
                  <c:v>39</c:v>
                </c:pt>
                <c:pt idx="9">
                  <c:v>8</c:v>
                </c:pt>
                <c:pt idx="10">
                  <c:v>21</c:v>
                </c:pt>
                <c:pt idx="11">
                  <c:v>80</c:v>
                </c:pt>
                <c:pt idx="12">
                  <c:v>28</c:v>
                </c:pt>
                <c:pt idx="13">
                  <c:v>48</c:v>
                </c:pt>
                <c:pt idx="14">
                  <c:v>21</c:v>
                </c:pt>
                <c:pt idx="15">
                  <c:v>40</c:v>
                </c:pt>
                <c:pt idx="16">
                  <c:v>22</c:v>
                </c:pt>
                <c:pt idx="17">
                  <c:v>19</c:v>
                </c:pt>
                <c:pt idx="18">
                  <c:v>38</c:v>
                </c:pt>
                <c:pt idx="19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74-4151-BCC3-43A4182EED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9293792"/>
        <c:axId val="485507696"/>
      </c:barChart>
      <c:catAx>
        <c:axId val="22929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85507696"/>
        <c:crosses val="autoZero"/>
        <c:auto val="1"/>
        <c:lblAlgn val="ctr"/>
        <c:lblOffset val="100"/>
        <c:noMultiLvlLbl val="0"/>
      </c:catAx>
      <c:valAx>
        <c:axId val="4855076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929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Лист1!$B$36</c:f>
              <c:strCache>
                <c:ptCount val="1"/>
                <c:pt idx="0">
                  <c:v>За 11 месяцев 2023 года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2002686783093931E-3"/>
                  <c:y val="2.7874564459930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8A-4148-9DA3-72FC39DEF92E}"/>
                </c:ext>
              </c:extLst>
            </c:dLbl>
            <c:dLbl>
              <c:idx val="1"/>
              <c:layout>
                <c:manualLayout>
                  <c:x val="-7.5780186204603864E-17"/>
                  <c:y val="5.57491289198596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8A-4148-9DA3-72FC39DEF92E}"/>
                </c:ext>
              </c:extLst>
            </c:dLbl>
            <c:dLbl>
              <c:idx val="4"/>
              <c:layout>
                <c:manualLayout>
                  <c:x val="0"/>
                  <c:y val="1.1149825783972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8A-4148-9DA3-72FC39DEF92E}"/>
                </c:ext>
              </c:extLst>
            </c:dLbl>
            <c:dLbl>
              <c:idx val="7"/>
              <c:layout>
                <c:manualLayout>
                  <c:x val="-6.2002686783094695E-3"/>
                  <c:y val="5.57491289198596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8A-4148-9DA3-72FC39DEF92E}"/>
                </c:ext>
              </c:extLst>
            </c:dLbl>
            <c:dLbl>
              <c:idx val="8"/>
              <c:layout>
                <c:manualLayout>
                  <c:x val="-2.0667562261031313E-3"/>
                  <c:y val="2.7874564459930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8A-4148-9DA3-72FC39DEF92E}"/>
                </c:ext>
              </c:extLst>
            </c:dLbl>
            <c:dLbl>
              <c:idx val="10"/>
              <c:layout>
                <c:manualLayout>
                  <c:x val="-4.1335124522063381E-3"/>
                  <c:y val="8.36236933797904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8A-4148-9DA3-72FC39DEF92E}"/>
                </c:ext>
              </c:extLst>
            </c:dLbl>
            <c:dLbl>
              <c:idx val="11"/>
              <c:layout>
                <c:manualLayout>
                  <c:x val="4.1335124522063381E-3"/>
                  <c:y val="8.36236933797909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58A-4148-9DA3-72FC39DEF92E}"/>
                </c:ext>
              </c:extLst>
            </c:dLbl>
            <c:dLbl>
              <c:idx val="12"/>
              <c:layout>
                <c:manualLayout>
                  <c:x val="-8.2670249044125253E-3"/>
                  <c:y val="2.7874564459930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8A-4148-9DA3-72FC39DEF9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Лист1!$A$37:$A$51</c:f>
              <c:strCache>
                <c:ptCount val="15"/>
                <c:pt idx="0">
                  <c:v>Нарушение права на свободу вероисповедания</c:v>
                </c:pt>
                <c:pt idx="1">
                  <c:v>Насилие в отношении женщин</c:v>
                </c:pt>
                <c:pt idx="2">
                  <c:v>Нарушение права на образование</c:v>
                </c:pt>
                <c:pt idx="3">
                  <c:v>Пытки, жестокое обращение</c:v>
                </c:pt>
                <c:pt idx="4">
                  <c:v>Нарушение прав на достаточное жилище</c:v>
                </c:pt>
                <c:pt idx="5">
                  <c:v>Неисполнение судебных актов</c:v>
                </c:pt>
                <c:pt idx="6">
                  <c:v>Нарушение права на охрану здоровья</c:v>
                </c:pt>
                <c:pt idx="7">
                  <c:v>Нарушение прав инвалидов</c:v>
                </c:pt>
                <c:pt idx="8">
                  <c:v>Доступ к информации</c:v>
                </c:pt>
                <c:pt idx="9">
                  <c:v>Нарушение прав несовершеннолетних</c:v>
                </c:pt>
                <c:pt idx="10">
                  <c:v>Вопросы социального обеспечения</c:v>
                </c:pt>
                <c:pt idx="11">
                  <c:v>Трудовые права</c:v>
                </c:pt>
                <c:pt idx="12">
                  <c:v>Несогласие с судебными актами</c:v>
                </c:pt>
                <c:pt idx="13">
                  <c:v>Нарушение прав осужденных</c:v>
                </c:pt>
                <c:pt idx="14">
                  <c:v>На действия и бездействие следственных органов</c:v>
                </c:pt>
              </c:strCache>
            </c:strRef>
          </c:cat>
          <c:val>
            <c:numRef>
              <c:f>Лист1!$B$37:$B$51</c:f>
              <c:numCache>
                <c:formatCode>General</c:formatCode>
                <c:ptCount val="15"/>
                <c:pt idx="0">
                  <c:v>11</c:v>
                </c:pt>
                <c:pt idx="1">
                  <c:v>10</c:v>
                </c:pt>
                <c:pt idx="2">
                  <c:v>38</c:v>
                </c:pt>
                <c:pt idx="3">
                  <c:v>147</c:v>
                </c:pt>
                <c:pt idx="4">
                  <c:v>121</c:v>
                </c:pt>
                <c:pt idx="5">
                  <c:v>83</c:v>
                </c:pt>
                <c:pt idx="6">
                  <c:v>47</c:v>
                </c:pt>
                <c:pt idx="7">
                  <c:v>110</c:v>
                </c:pt>
                <c:pt idx="8">
                  <c:v>190</c:v>
                </c:pt>
                <c:pt idx="9">
                  <c:v>85</c:v>
                </c:pt>
                <c:pt idx="10">
                  <c:v>141</c:v>
                </c:pt>
                <c:pt idx="11">
                  <c:v>260</c:v>
                </c:pt>
                <c:pt idx="12">
                  <c:v>999</c:v>
                </c:pt>
                <c:pt idx="13">
                  <c:v>756</c:v>
                </c:pt>
                <c:pt idx="14">
                  <c:v>1152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58A-4148-9DA3-72FC39DEF92E}"/>
            </c:ext>
          </c:extLst>
        </c:ser>
        <c:ser>
          <c:idx val="1"/>
          <c:order val="1"/>
          <c:tx>
            <c:strRef>
              <c:f>Лист1!$C$36</c:f>
              <c:strCache>
                <c:ptCount val="1"/>
                <c:pt idx="0">
                  <c:v>За 11 месяцев 2024 года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7874564459930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58A-4148-9DA3-72FC39DEF92E}"/>
                </c:ext>
              </c:extLst>
            </c:dLbl>
            <c:dLbl>
              <c:idx val="3"/>
              <c:layout>
                <c:manualLayout>
                  <c:x val="-4.1335124522062627E-3"/>
                  <c:y val="-8.36236933797909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58A-4148-9DA3-72FC39DEF92E}"/>
                </c:ext>
              </c:extLst>
            </c:dLbl>
            <c:dLbl>
              <c:idx val="8"/>
              <c:layout>
                <c:manualLayout>
                  <c:x val="1.8600806034928179E-2"/>
                  <c:y val="-5.110277783288861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58A-4148-9DA3-72FC39DEF92E}"/>
                </c:ext>
              </c:extLst>
            </c:dLbl>
            <c:dLbl>
              <c:idx val="12"/>
              <c:layout>
                <c:manualLayout>
                  <c:x val="0"/>
                  <c:y val="-8.36236933797909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58A-4148-9DA3-72FC39DEF9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Лист1!$A$37:$A$51</c:f>
              <c:strCache>
                <c:ptCount val="15"/>
                <c:pt idx="0">
                  <c:v>Нарушение права на свободу вероисповедания</c:v>
                </c:pt>
                <c:pt idx="1">
                  <c:v>Насилие в отношении женщин</c:v>
                </c:pt>
                <c:pt idx="2">
                  <c:v>Нарушение права на образование</c:v>
                </c:pt>
                <c:pt idx="3">
                  <c:v>Пытки, жестокое обращение</c:v>
                </c:pt>
                <c:pt idx="4">
                  <c:v>Нарушение прав на достаточное жилище</c:v>
                </c:pt>
                <c:pt idx="5">
                  <c:v>Неисполнение судебных актов</c:v>
                </c:pt>
                <c:pt idx="6">
                  <c:v>Нарушение права на охрану здоровья</c:v>
                </c:pt>
                <c:pt idx="7">
                  <c:v>Нарушение прав инвалидов</c:v>
                </c:pt>
                <c:pt idx="8">
                  <c:v>Доступ к информации</c:v>
                </c:pt>
                <c:pt idx="9">
                  <c:v>Нарушение прав несовершеннолетних</c:v>
                </c:pt>
                <c:pt idx="10">
                  <c:v>Вопросы социального обеспечения</c:v>
                </c:pt>
                <c:pt idx="11">
                  <c:v>Трудовые права</c:v>
                </c:pt>
                <c:pt idx="12">
                  <c:v>Несогласие с судебными актами</c:v>
                </c:pt>
                <c:pt idx="13">
                  <c:v>Нарушение прав осужденных</c:v>
                </c:pt>
                <c:pt idx="14">
                  <c:v>На действия и бездействие следственных органов</c:v>
                </c:pt>
              </c:strCache>
            </c:strRef>
          </c:cat>
          <c:val>
            <c:numRef>
              <c:f>Лист1!$C$37:$C$51</c:f>
              <c:numCache>
                <c:formatCode>General</c:formatCode>
                <c:ptCount val="15"/>
                <c:pt idx="0">
                  <c:v>16</c:v>
                </c:pt>
                <c:pt idx="1">
                  <c:v>20</c:v>
                </c:pt>
                <c:pt idx="2">
                  <c:v>86</c:v>
                </c:pt>
                <c:pt idx="3">
                  <c:v>98</c:v>
                </c:pt>
                <c:pt idx="4">
                  <c:v>101</c:v>
                </c:pt>
                <c:pt idx="5">
                  <c:v>113</c:v>
                </c:pt>
                <c:pt idx="6">
                  <c:v>116</c:v>
                </c:pt>
                <c:pt idx="7">
                  <c:v>135</c:v>
                </c:pt>
                <c:pt idx="8">
                  <c:v>210</c:v>
                </c:pt>
                <c:pt idx="9">
                  <c:v>213</c:v>
                </c:pt>
                <c:pt idx="10">
                  <c:v>227</c:v>
                </c:pt>
                <c:pt idx="11">
                  <c:v>252</c:v>
                </c:pt>
                <c:pt idx="12">
                  <c:v>985</c:v>
                </c:pt>
                <c:pt idx="13">
                  <c:v>1093</c:v>
                </c:pt>
                <c:pt idx="14">
                  <c:v>1321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58A-4148-9DA3-72FC39DEF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9293400"/>
        <c:axId val="229292224"/>
      </c:barChart>
      <c:catAx>
        <c:axId val="229293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9292224"/>
        <c:crosses val="autoZero"/>
        <c:auto val="1"/>
        <c:lblAlgn val="ctr"/>
        <c:lblOffset val="100"/>
        <c:noMultiLvlLbl val="0"/>
      </c:catAx>
      <c:valAx>
        <c:axId val="22929222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9293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145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11 месяцев 2024 года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01453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4B4-4FCE-BAAA-B531A669A9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1453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Лист1!$J$66:$J$68</c:f>
              <c:strCache>
                <c:ptCount val="3"/>
                <c:pt idx="0">
                  <c:v>Возбуждено уголовных дел</c:v>
                </c:pt>
                <c:pt idx="1">
                  <c:v>Привлечено к административной ответственности</c:v>
                </c:pt>
                <c:pt idx="2">
                  <c:v>Привлечено к дисциплинарной ответственности </c:v>
                </c:pt>
              </c:strCache>
            </c:strRef>
          </c:cat>
          <c:val>
            <c:numRef>
              <c:f>Лист1!$K$66:$K$68</c:f>
              <c:numCache>
                <c:formatCode>General</c:formatCode>
                <c:ptCount val="3"/>
                <c:pt idx="0">
                  <c:v>0</c:v>
                </c:pt>
                <c:pt idx="1">
                  <c:v>29</c:v>
                </c:pt>
                <c:pt idx="2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B4-4FCE-BAAA-B531A669A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54302720"/>
        <c:axId val="255543552"/>
      </c:barChart>
      <c:catAx>
        <c:axId val="254302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145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55543552"/>
        <c:crosses val="autoZero"/>
        <c:auto val="1"/>
        <c:lblAlgn val="ctr"/>
        <c:lblOffset val="100"/>
        <c:noMultiLvlLbl val="0"/>
      </c:catAx>
      <c:valAx>
        <c:axId val="255543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145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5430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>
              <a:gsLst>
                <a:gs pos="0">
                  <a:srgbClr val="C8951E"/>
                </a:gs>
                <a:gs pos="100000">
                  <a:srgbClr val="F2B320"/>
                </a:gs>
              </a:gsLst>
              <a:lin ang="13500000" scaled="1"/>
            </a:gra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C8951E"/>
                  </a:gs>
                  <a:gs pos="100000">
                    <a:srgbClr val="F2B320"/>
                  </a:gs>
                </a:gsLst>
                <a:lin ang="13500000" scaled="1"/>
              </a:gra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73E-3B45-9BF9-83CDB47A6BB2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001867"/>
                  </a:gs>
                  <a:gs pos="100000">
                    <a:srgbClr val="0018C2"/>
                  </a:gs>
                </a:gsLst>
                <a:lin ang="13500000" scaled="1"/>
              </a:gra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F98-1743-B6BB-DD582C28CF08}"/>
              </c:ext>
            </c:extLst>
          </c:dPt>
          <c:cat>
            <c:strRef>
              <c:f>Лист1!$A$2:$A$3</c:f>
              <c:strCache>
                <c:ptCount val="2"/>
                <c:pt idx="0">
                  <c:v>Охват населения 2024 г.</c:v>
                </c:pt>
                <c:pt idx="1">
                  <c:v>Охват населения 2023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856</c:v>
                </c:pt>
                <c:pt idx="1">
                  <c:v>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98-1743-B6BB-DD582C28CF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07929467230568E-2"/>
          <c:y val="0.74472674326914035"/>
          <c:w val="0.83542890702244355"/>
          <c:h val="0.235042047462098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1453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ru-RU" sz="1400" b="1" i="0" u="none" strike="noStrike" kern="1200" spc="0" baseline="0">
                <a:solidFill>
                  <a:srgbClr val="001867"/>
                </a:solidFill>
                <a:latin typeface="Times New Roman" pitchFamily="18"/>
                <a:cs typeface="Times New Roman" pitchFamily="18"/>
              </a:defRPr>
            </a:pPr>
            <a:r>
              <a:rPr lang="ru-RU" sz="1400" b="1" i="0" u="none" strike="noStrike" kern="1200" cap="none" spc="0" baseline="0">
                <a:solidFill>
                  <a:srgbClr val="001867"/>
                </a:solidFill>
                <a:uFillTx/>
                <a:latin typeface="Times New Roman" pitchFamily="18"/>
                <a:cs typeface="Times New Roman" pitchFamily="18"/>
              </a:rPr>
              <a:t>Количество проведенных мероприятий </a:t>
            </a:r>
          </a:p>
        </c:rich>
      </c:tx>
      <c:overlay val="0"/>
      <c:spPr>
        <a:noFill/>
        <a:ln>
          <a:noFill/>
        </a:ln>
      </c:spPr>
    </c:title>
    <c:autoTitleDeleted val="0"/>
    <c:view3D>
      <c:rotX val="10"/>
      <c:rotY val="15"/>
      <c:rAngAx val="1"/>
    </c:view3D>
    <c:floor>
      <c:thickness val="0"/>
      <c:spPr>
        <a:noFill/>
        <a:ln>
          <a:noFill/>
        </a:ln>
      </c:spPr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СМИ</c:v>
          </c:tx>
          <c:spPr>
            <a:solidFill>
              <a:srgbClr val="4472C4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ru-RU" sz="1000" b="0" i="0" u="none" strike="noStrike" kern="1200" baseline="0">
                    <a:solidFill>
                      <a:srgbClr val="001867"/>
                    </a:solidFill>
                    <a:latin typeface="Times New Roman" pitchFamily="18"/>
                    <a:cs typeface="Times New Roman" pitchFamily="18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21"/>
              <c:pt idx="0">
                <c:v>Кызыолорда</c:v>
              </c:pt>
              <c:pt idx="1">
                <c:v>Астана </c:v>
              </c:pt>
              <c:pt idx="2">
                <c:v>Жамбыл</c:v>
              </c:pt>
              <c:pt idx="3">
                <c:v>ВКО</c:v>
              </c:pt>
              <c:pt idx="4">
                <c:v>Актобе</c:v>
              </c:pt>
              <c:pt idx="5">
                <c:v>Шымкент</c:v>
              </c:pt>
              <c:pt idx="6">
                <c:v>Алматы</c:v>
              </c:pt>
              <c:pt idx="7">
                <c:v>Абай</c:v>
              </c:pt>
              <c:pt idx="8">
                <c:v>ЗКО</c:v>
              </c:pt>
              <c:pt idx="9">
                <c:v>Атырау</c:v>
              </c:pt>
              <c:pt idx="10">
                <c:v>Караганды</c:v>
              </c:pt>
              <c:pt idx="11">
                <c:v>Костанай</c:v>
              </c:pt>
              <c:pt idx="12">
                <c:v>СКО</c:v>
              </c:pt>
              <c:pt idx="13">
                <c:v>Туркестан</c:v>
              </c:pt>
              <c:pt idx="14">
                <c:v>Павлодар</c:v>
              </c:pt>
              <c:pt idx="15">
                <c:v>Жетысу</c:v>
              </c:pt>
              <c:pt idx="16">
                <c:v>Алматы обл</c:v>
              </c:pt>
              <c:pt idx="17">
                <c:v>Мангыстау</c:v>
              </c:pt>
              <c:pt idx="18">
                <c:v>ЦА</c:v>
              </c:pt>
              <c:pt idx="19">
                <c:v>Улытау</c:v>
              </c:pt>
              <c:pt idx="20">
                <c:v>Акмола</c:v>
              </c:pt>
            </c:strLit>
          </c:cat>
          <c:val>
            <c:numLit>
              <c:formatCode>General</c:formatCode>
              <c:ptCount val="21"/>
              <c:pt idx="0">
                <c:v>24</c:v>
              </c:pt>
              <c:pt idx="1">
                <c:v>19</c:v>
              </c:pt>
              <c:pt idx="2">
                <c:v>31</c:v>
              </c:pt>
              <c:pt idx="3">
                <c:v>7</c:v>
              </c:pt>
              <c:pt idx="4">
                <c:v>45</c:v>
              </c:pt>
              <c:pt idx="5">
                <c:v>54</c:v>
              </c:pt>
              <c:pt idx="6">
                <c:v>22</c:v>
              </c:pt>
              <c:pt idx="7">
                <c:v>25</c:v>
              </c:pt>
              <c:pt idx="8">
                <c:v>8</c:v>
              </c:pt>
              <c:pt idx="9">
                <c:v>31</c:v>
              </c:pt>
              <c:pt idx="10">
                <c:v>22</c:v>
              </c:pt>
              <c:pt idx="11">
                <c:v>11</c:v>
              </c:pt>
              <c:pt idx="12">
                <c:v>23</c:v>
              </c:pt>
              <c:pt idx="13">
                <c:v>42</c:v>
              </c:pt>
              <c:pt idx="14">
                <c:v>33</c:v>
              </c:pt>
              <c:pt idx="15">
                <c:v>27</c:v>
              </c:pt>
              <c:pt idx="16">
                <c:v>19</c:v>
              </c:pt>
              <c:pt idx="17">
                <c:v>13</c:v>
              </c:pt>
              <c:pt idx="18">
                <c:v>9</c:v>
              </c:pt>
              <c:pt idx="19">
                <c:v>7</c:v>
              </c:pt>
              <c:pt idx="20">
                <c:v>12</c:v>
              </c:pt>
            </c:numLit>
          </c:val>
          <c:extLst>
            <c:ext xmlns:c16="http://schemas.microsoft.com/office/drawing/2014/chart" uri="{C3380CC4-5D6E-409C-BE32-E72D297353CC}">
              <c16:uniqueId val="{00000000-28AE-45A9-818D-89D028EB8681}"/>
            </c:ext>
          </c:extLst>
        </c:ser>
        <c:ser>
          <c:idx val="1"/>
          <c:order val="1"/>
          <c:tx>
            <c:v>Встречи,Лекции и тд.</c:v>
          </c:tx>
          <c:spPr>
            <a:solidFill>
              <a:srgbClr val="ED7D31"/>
            </a:solidFill>
            <a:ln>
              <a:noFill/>
            </a:ln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8AE-45A9-818D-89D028EB8681}"/>
              </c:ext>
            </c:extLst>
          </c:dPt>
          <c:dLbls>
            <c:dLbl>
              <c:idx val="8"/>
              <c:tx>
                <c:rich>
                  <a:bodyPr/>
                  <a:lstStyle/>
                  <a:p>
                    <a:r>
                      <a:rPr lang="en-US" sz="1000" b="0" i="0" u="none" strike="noStrike" kern="1200" cap="none" spc="0" baseline="0">
                        <a:solidFill>
                          <a:srgbClr val="001867"/>
                        </a:solidFill>
                        <a:uFillTx/>
                        <a:latin typeface="Times New Roman" pitchFamily="18"/>
                        <a:cs typeface="Times New Roman" pitchFamily="18"/>
                      </a:rPr>
                      <a:t>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AE-45A9-818D-89D028EB8681}"/>
                </c:ext>
              </c:extLst>
            </c:dLbl>
            <c:dLbl>
              <c:idx val="13"/>
              <c:layout>
                <c:manualLayout>
                  <c:x val="1.1383039271485486E-2"/>
                  <c:y val="7.84313725490188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AE-45A9-818D-89D028EB8681}"/>
                </c:ext>
              </c:extLst>
            </c:dLbl>
            <c:dLbl>
              <c:idx val="15"/>
              <c:layout>
                <c:manualLayout>
                  <c:x val="4.27578834847675E-3"/>
                  <c:y val="4.41988950276243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AE-45A9-818D-89D028EB8681}"/>
                </c:ext>
              </c:extLst>
            </c:dLbl>
            <c:dLbl>
              <c:idx val="16"/>
              <c:layout>
                <c:manualLayout>
                  <c:x val="3.794346423828495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8AE-45A9-818D-89D028EB8681}"/>
                </c:ext>
              </c:extLst>
            </c:dLbl>
            <c:dLbl>
              <c:idx val="17"/>
              <c:layout>
                <c:manualLayout>
                  <c:x val="3.7943464238284954E-3"/>
                  <c:y val="1.1764705882353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AE-45A9-818D-89D028EB8681}"/>
                </c:ext>
              </c:extLst>
            </c:dLbl>
            <c:dLbl>
              <c:idx val="20"/>
              <c:layout>
                <c:manualLayout>
                  <c:x val="6.4136825227149689E-3"/>
                  <c:y val="4.41988950276243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8AE-45A9-818D-89D028EB86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ru-RU" sz="1000" b="0" i="0" u="none" strike="noStrike" kern="1200" baseline="0">
                    <a:solidFill>
                      <a:srgbClr val="001867"/>
                    </a:solidFill>
                    <a:latin typeface="Times New Roman" pitchFamily="18"/>
                    <a:cs typeface="Times New Roman" pitchFamily="18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21"/>
              <c:pt idx="0">
                <c:v>Кызыолорда</c:v>
              </c:pt>
              <c:pt idx="1">
                <c:v>Астана </c:v>
              </c:pt>
              <c:pt idx="2">
                <c:v>Жамбыл</c:v>
              </c:pt>
              <c:pt idx="3">
                <c:v>ВКО</c:v>
              </c:pt>
              <c:pt idx="4">
                <c:v>Актобе</c:v>
              </c:pt>
              <c:pt idx="5">
                <c:v>Шымкент</c:v>
              </c:pt>
              <c:pt idx="6">
                <c:v>Алматы</c:v>
              </c:pt>
              <c:pt idx="7">
                <c:v>Абай</c:v>
              </c:pt>
              <c:pt idx="8">
                <c:v>ЗКО</c:v>
              </c:pt>
              <c:pt idx="9">
                <c:v>Атырау</c:v>
              </c:pt>
              <c:pt idx="10">
                <c:v>Караганды</c:v>
              </c:pt>
              <c:pt idx="11">
                <c:v>Костанай</c:v>
              </c:pt>
              <c:pt idx="12">
                <c:v>СКО</c:v>
              </c:pt>
              <c:pt idx="13">
                <c:v>Туркестан</c:v>
              </c:pt>
              <c:pt idx="14">
                <c:v>Павлодар</c:v>
              </c:pt>
              <c:pt idx="15">
                <c:v>Жетысу</c:v>
              </c:pt>
              <c:pt idx="16">
                <c:v>Алматы обл</c:v>
              </c:pt>
              <c:pt idx="17">
                <c:v>Мангыстау</c:v>
              </c:pt>
              <c:pt idx="18">
                <c:v>ЦА</c:v>
              </c:pt>
              <c:pt idx="19">
                <c:v>Улытау</c:v>
              </c:pt>
              <c:pt idx="20">
                <c:v>Акмола</c:v>
              </c:pt>
            </c:strLit>
          </c:cat>
          <c:val>
            <c:numLit>
              <c:formatCode>General</c:formatCode>
              <c:ptCount val="21"/>
              <c:pt idx="0">
                <c:v>106</c:v>
              </c:pt>
              <c:pt idx="1">
                <c:v>72</c:v>
              </c:pt>
              <c:pt idx="2">
                <c:v>71</c:v>
              </c:pt>
              <c:pt idx="3">
                <c:v>49</c:v>
              </c:pt>
              <c:pt idx="4">
                <c:v>76</c:v>
              </c:pt>
              <c:pt idx="5">
                <c:v>60</c:v>
              </c:pt>
              <c:pt idx="6">
                <c:v>51</c:v>
              </c:pt>
              <c:pt idx="7">
                <c:v>54</c:v>
              </c:pt>
              <c:pt idx="8">
                <c:v>40</c:v>
              </c:pt>
              <c:pt idx="9">
                <c:v>46</c:v>
              </c:pt>
              <c:pt idx="10">
                <c:v>42</c:v>
              </c:pt>
              <c:pt idx="11">
                <c:v>27</c:v>
              </c:pt>
              <c:pt idx="12">
                <c:v>31</c:v>
              </c:pt>
              <c:pt idx="13">
                <c:v>42</c:v>
              </c:pt>
              <c:pt idx="14">
                <c:v>48</c:v>
              </c:pt>
              <c:pt idx="15">
                <c:v>27</c:v>
              </c:pt>
              <c:pt idx="16">
                <c:v>18</c:v>
              </c:pt>
              <c:pt idx="17">
                <c:v>11</c:v>
              </c:pt>
              <c:pt idx="18">
                <c:v>8</c:v>
              </c:pt>
              <c:pt idx="19">
                <c:v>15</c:v>
              </c:pt>
              <c:pt idx="20">
                <c:v>2</c:v>
              </c:pt>
            </c:numLit>
          </c:val>
          <c:extLst>
            <c:ext xmlns:c16="http://schemas.microsoft.com/office/drawing/2014/chart" uri="{C3380CC4-5D6E-409C-BE32-E72D297353CC}">
              <c16:uniqueId val="{00000007-28AE-45A9-818D-89D028EB86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9424696"/>
        <c:axId val="249423912"/>
        <c:axId val="0"/>
      </c:bar3DChart>
      <c:valAx>
        <c:axId val="249423912"/>
        <c:scaling>
          <c:orientation val="minMax"/>
        </c:scaling>
        <c:delete val="1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crossAx val="249424696"/>
        <c:crosses val="autoZero"/>
        <c:crossBetween val="between"/>
      </c:valAx>
      <c:catAx>
        <c:axId val="249424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ru-RU" sz="1050" b="0" i="0" u="none" strike="noStrike" kern="1200" baseline="0">
                <a:solidFill>
                  <a:srgbClr val="001867"/>
                </a:solidFill>
                <a:latin typeface="Times New Roman" pitchFamily="18"/>
                <a:cs typeface="Times New Roman" pitchFamily="18"/>
              </a:defRPr>
            </a:pPr>
            <a:endParaRPr lang="ru-RU"/>
          </a:p>
        </c:txPr>
        <c:crossAx val="249423912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lang="ru-RU" sz="1050" b="0" i="0" u="none" strike="noStrike" kern="1200" baseline="0">
              <a:solidFill>
                <a:srgbClr val="001867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ru-RU" sz="1000" b="0" i="0" u="none" strike="noStrike" kern="1200" baseline="0">
          <a:solidFill>
            <a:srgbClr val="000000"/>
          </a:solidFill>
          <a:latin typeface="Calibri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публикаций в СМИ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7D0-493A-80DA-DF056BEF16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Область Абай</c:v>
                </c:pt>
                <c:pt idx="1">
                  <c:v>Актюбинская область</c:v>
                </c:pt>
                <c:pt idx="2">
                  <c:v>Алматы</c:v>
                </c:pt>
                <c:pt idx="3">
                  <c:v>Кызылординская область </c:v>
                </c:pt>
                <c:pt idx="4">
                  <c:v>Жамбылская область </c:v>
                </c:pt>
                <c:pt idx="5">
                  <c:v>ВКО</c:v>
                </c:pt>
                <c:pt idx="6">
                  <c:v>ЗКО</c:v>
                </c:pt>
                <c:pt idx="7">
                  <c:v>Шымкент</c:v>
                </c:pt>
                <c:pt idx="8">
                  <c:v>Туркестанская область </c:v>
                </c:pt>
                <c:pt idx="9">
                  <c:v>Астана</c:v>
                </c:pt>
                <c:pt idx="10">
                  <c:v>Атырауская область</c:v>
                </c:pt>
                <c:pt idx="11">
                  <c:v>Павлодарская область </c:v>
                </c:pt>
                <c:pt idx="12">
                  <c:v>СКО</c:v>
                </c:pt>
                <c:pt idx="13">
                  <c:v>Жетысу</c:v>
                </c:pt>
                <c:pt idx="14">
                  <c:v>Акмолинская область </c:v>
                </c:pt>
                <c:pt idx="15">
                  <c:v>Алматинская область</c:v>
                </c:pt>
                <c:pt idx="16">
                  <c:v>Мангыстауская область </c:v>
                </c:pt>
                <c:pt idx="17">
                  <c:v>Карагандинская область </c:v>
                </c:pt>
                <c:pt idx="18">
                  <c:v>Улытау</c:v>
                </c:pt>
                <c:pt idx="19">
                  <c:v>Костанайская область 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28</c:v>
                </c:pt>
                <c:pt idx="1">
                  <c:v>46</c:v>
                </c:pt>
                <c:pt idx="2">
                  <c:v>14</c:v>
                </c:pt>
                <c:pt idx="3">
                  <c:v>26</c:v>
                </c:pt>
                <c:pt idx="4">
                  <c:v>30</c:v>
                </c:pt>
                <c:pt idx="5">
                  <c:v>71</c:v>
                </c:pt>
                <c:pt idx="6">
                  <c:v>15</c:v>
                </c:pt>
                <c:pt idx="7">
                  <c:v>56</c:v>
                </c:pt>
                <c:pt idx="8">
                  <c:v>26</c:v>
                </c:pt>
                <c:pt idx="9">
                  <c:v>26</c:v>
                </c:pt>
                <c:pt idx="10">
                  <c:v>17</c:v>
                </c:pt>
                <c:pt idx="11">
                  <c:v>34</c:v>
                </c:pt>
                <c:pt idx="12">
                  <c:v>24</c:v>
                </c:pt>
                <c:pt idx="13">
                  <c:v>28</c:v>
                </c:pt>
                <c:pt idx="14">
                  <c:v>30</c:v>
                </c:pt>
                <c:pt idx="15">
                  <c:v>12</c:v>
                </c:pt>
                <c:pt idx="16">
                  <c:v>15</c:v>
                </c:pt>
                <c:pt idx="17">
                  <c:v>25</c:v>
                </c:pt>
                <c:pt idx="18">
                  <c:v>40</c:v>
                </c:pt>
                <c:pt idx="19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D0-493A-80DA-DF056BEF16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публикаций на сайте и в соц.сетях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6"/>
              <c:tx>
                <c:rich>
                  <a:bodyPr/>
                  <a:lstStyle/>
                  <a:p>
                    <a:r>
                      <a:rPr lang="en-US" dirty="0"/>
                      <a:t>35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D0-493A-80DA-DF056BEF1603}"/>
                </c:ext>
              </c:extLst>
            </c:dLbl>
            <c:dLbl>
              <c:idx val="18"/>
              <c:layout>
                <c:manualLayout>
                  <c:x val="4.1536863966770508E-3"/>
                  <c:y val="-6.905130526383724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D0-493A-80DA-DF056BEF16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Область Абай</c:v>
                </c:pt>
                <c:pt idx="1">
                  <c:v>Актюбинская область</c:v>
                </c:pt>
                <c:pt idx="2">
                  <c:v>Алматы</c:v>
                </c:pt>
                <c:pt idx="3">
                  <c:v>Кызылординская область </c:v>
                </c:pt>
                <c:pt idx="4">
                  <c:v>Жамбылская область </c:v>
                </c:pt>
                <c:pt idx="5">
                  <c:v>ВКО</c:v>
                </c:pt>
                <c:pt idx="6">
                  <c:v>ЗКО</c:v>
                </c:pt>
                <c:pt idx="7">
                  <c:v>Шымкент</c:v>
                </c:pt>
                <c:pt idx="8">
                  <c:v>Туркестанская область </c:v>
                </c:pt>
                <c:pt idx="9">
                  <c:v>Астана</c:v>
                </c:pt>
                <c:pt idx="10">
                  <c:v>Атырауская область</c:v>
                </c:pt>
                <c:pt idx="11">
                  <c:v>Павлодарская область </c:v>
                </c:pt>
                <c:pt idx="12">
                  <c:v>СКО</c:v>
                </c:pt>
                <c:pt idx="13">
                  <c:v>Жетысу</c:v>
                </c:pt>
                <c:pt idx="14">
                  <c:v>Акмолинская область </c:v>
                </c:pt>
                <c:pt idx="15">
                  <c:v>Алматинская область</c:v>
                </c:pt>
                <c:pt idx="16">
                  <c:v>Мангыстауская область </c:v>
                </c:pt>
                <c:pt idx="17">
                  <c:v>Карагандинская область </c:v>
                </c:pt>
                <c:pt idx="18">
                  <c:v>Улытау</c:v>
                </c:pt>
                <c:pt idx="19">
                  <c:v>Костанайская область </c:v>
                </c:pt>
              </c:strCache>
            </c:strRef>
          </c:cat>
          <c:val>
            <c:numRef>
              <c:f>Лист1!$C$2:$C$21</c:f>
              <c:numCache>
                <c:formatCode>General</c:formatCode>
                <c:ptCount val="20"/>
                <c:pt idx="0">
                  <c:v>206</c:v>
                </c:pt>
                <c:pt idx="1">
                  <c:v>200</c:v>
                </c:pt>
                <c:pt idx="2">
                  <c:v>197</c:v>
                </c:pt>
                <c:pt idx="3">
                  <c:v>184</c:v>
                </c:pt>
                <c:pt idx="4">
                  <c:v>176</c:v>
                </c:pt>
                <c:pt idx="5">
                  <c:v>169</c:v>
                </c:pt>
                <c:pt idx="6">
                  <c:v>167</c:v>
                </c:pt>
                <c:pt idx="7">
                  <c:v>163</c:v>
                </c:pt>
                <c:pt idx="8">
                  <c:v>148</c:v>
                </c:pt>
                <c:pt idx="9">
                  <c:v>129</c:v>
                </c:pt>
                <c:pt idx="10">
                  <c:v>112</c:v>
                </c:pt>
                <c:pt idx="11">
                  <c:v>102</c:v>
                </c:pt>
                <c:pt idx="12">
                  <c:v>98</c:v>
                </c:pt>
                <c:pt idx="13">
                  <c:v>87</c:v>
                </c:pt>
                <c:pt idx="14">
                  <c:v>76</c:v>
                </c:pt>
                <c:pt idx="15">
                  <c:v>66</c:v>
                </c:pt>
                <c:pt idx="16">
                  <c:v>58</c:v>
                </c:pt>
                <c:pt idx="17">
                  <c:v>55</c:v>
                </c:pt>
                <c:pt idx="18">
                  <c:v>49</c:v>
                </c:pt>
                <c:pt idx="19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D0-493A-80DA-DF056BEF160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Область Абай</c:v>
                </c:pt>
                <c:pt idx="1">
                  <c:v>Актюбинская область</c:v>
                </c:pt>
                <c:pt idx="2">
                  <c:v>Алматы</c:v>
                </c:pt>
                <c:pt idx="3">
                  <c:v>Кызылординская область </c:v>
                </c:pt>
                <c:pt idx="4">
                  <c:v>Жамбылская область </c:v>
                </c:pt>
                <c:pt idx="5">
                  <c:v>ВКО</c:v>
                </c:pt>
                <c:pt idx="6">
                  <c:v>ЗКО</c:v>
                </c:pt>
                <c:pt idx="7">
                  <c:v>Шымкент</c:v>
                </c:pt>
                <c:pt idx="8">
                  <c:v>Туркестанская область </c:v>
                </c:pt>
                <c:pt idx="9">
                  <c:v>Астана</c:v>
                </c:pt>
                <c:pt idx="10">
                  <c:v>Атырауская область</c:v>
                </c:pt>
                <c:pt idx="11">
                  <c:v>Павлодарская область </c:v>
                </c:pt>
                <c:pt idx="12">
                  <c:v>СКО</c:v>
                </c:pt>
                <c:pt idx="13">
                  <c:v>Жетысу</c:v>
                </c:pt>
                <c:pt idx="14">
                  <c:v>Акмолинская область </c:v>
                </c:pt>
                <c:pt idx="15">
                  <c:v>Алматинская область</c:v>
                </c:pt>
                <c:pt idx="16">
                  <c:v>Мангыстауская область </c:v>
                </c:pt>
                <c:pt idx="17">
                  <c:v>Карагандинская область </c:v>
                </c:pt>
                <c:pt idx="18">
                  <c:v>Улытау</c:v>
                </c:pt>
                <c:pt idx="19">
                  <c:v>Костанайская область </c:v>
                </c:pt>
              </c:strCache>
            </c:strRef>
          </c:cat>
          <c:val>
            <c:numRef>
              <c:f>Лист1!$D$2:$D$21</c:f>
              <c:numCache>
                <c:formatCode>General</c:formatCode>
                <c:ptCount val="20"/>
              </c:numCache>
            </c:numRef>
          </c:val>
          <c:extLst>
            <c:ext xmlns:c16="http://schemas.microsoft.com/office/drawing/2014/chart" uri="{C3380CC4-5D6E-409C-BE32-E72D297353CC}">
              <c16:uniqueId val="{00000005-B7D0-493A-80DA-DF056BEF160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960064320"/>
        <c:axId val="960061576"/>
      </c:barChart>
      <c:catAx>
        <c:axId val="96006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60061576"/>
        <c:crosses val="autoZero"/>
        <c:auto val="1"/>
        <c:lblAlgn val="ctr"/>
        <c:lblOffset val="100"/>
        <c:noMultiLvlLbl val="0"/>
      </c:catAx>
      <c:valAx>
        <c:axId val="9600615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6006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baseline="0">
                <a:solidFill>
                  <a:srgbClr val="001453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dirty="0"/>
              <a:t>Участие ПУПЧ на заседаниях КСНО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baseline="0">
              <a:solidFill>
                <a:srgbClr val="001453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18"/>
              <c:layout>
                <c:manualLayout>
                  <c:x val="2.137894174238375E-3"/>
                  <c:y val="7.07235476162494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C7-4808-89FC-ABCD336485CD}"/>
                </c:ext>
              </c:extLst>
            </c:dLbl>
            <c:dLbl>
              <c:idx val="19"/>
              <c:layout>
                <c:manualLayout>
                  <c:x val="0"/>
                  <c:y val="5.509744270631909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C7-4808-89FC-ABCD336485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FFFF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Кызылординская</c:v>
                </c:pt>
                <c:pt idx="1">
                  <c:v>Шымкент </c:v>
                </c:pt>
                <c:pt idx="2">
                  <c:v>СКО</c:v>
                </c:pt>
                <c:pt idx="3">
                  <c:v>Область Абай</c:v>
                </c:pt>
                <c:pt idx="4">
                  <c:v>Актюбинская </c:v>
                </c:pt>
                <c:pt idx="5">
                  <c:v>Жетісу </c:v>
                </c:pt>
                <c:pt idx="6">
                  <c:v>Туркестанская </c:v>
                </c:pt>
                <c:pt idx="7">
                  <c:v>Павлодарская </c:v>
                </c:pt>
                <c:pt idx="8">
                  <c:v>Жамбылская </c:v>
                </c:pt>
                <c:pt idx="9">
                  <c:v>ЗКО</c:v>
                </c:pt>
                <c:pt idx="10">
                  <c:v>Алматинская </c:v>
                </c:pt>
                <c:pt idx="11">
                  <c:v>ВКО</c:v>
                </c:pt>
                <c:pt idx="12">
                  <c:v>Алматы </c:v>
                </c:pt>
                <c:pt idx="13">
                  <c:v>Астана </c:v>
                </c:pt>
                <c:pt idx="14">
                  <c:v>Карагандинская </c:v>
                </c:pt>
                <c:pt idx="15">
                  <c:v>Мангистауская </c:v>
                </c:pt>
                <c:pt idx="16">
                  <c:v>Акмолинская </c:v>
                </c:pt>
                <c:pt idx="17">
                  <c:v>Костанайская </c:v>
                </c:pt>
                <c:pt idx="18">
                  <c:v>Ұлытау</c:v>
                </c:pt>
                <c:pt idx="19">
                  <c:v>Атырауская 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31</c:v>
                </c:pt>
                <c:pt idx="1">
                  <c:v>29</c:v>
                </c:pt>
                <c:pt idx="2">
                  <c:v>29</c:v>
                </c:pt>
                <c:pt idx="3">
                  <c:v>24</c:v>
                </c:pt>
                <c:pt idx="4">
                  <c:v>20</c:v>
                </c:pt>
                <c:pt idx="5">
                  <c:v>17</c:v>
                </c:pt>
                <c:pt idx="6">
                  <c:v>16</c:v>
                </c:pt>
                <c:pt idx="7">
                  <c:v>16</c:v>
                </c:pt>
                <c:pt idx="8">
                  <c:v>15</c:v>
                </c:pt>
                <c:pt idx="9">
                  <c:v>11</c:v>
                </c:pt>
                <c:pt idx="10">
                  <c:v>10</c:v>
                </c:pt>
                <c:pt idx="11">
                  <c:v>9</c:v>
                </c:pt>
                <c:pt idx="12">
                  <c:v>8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5</c:v>
                </c:pt>
                <c:pt idx="17">
                  <c:v>5</c:v>
                </c:pt>
                <c:pt idx="18">
                  <c:v>3</c:v>
                </c:pt>
                <c:pt idx="1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7-4808-89FC-ABCD336485C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99769376"/>
        <c:axId val="299768200"/>
      </c:barChart>
      <c:catAx>
        <c:axId val="29976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1453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9768200"/>
        <c:crosses val="autoZero"/>
        <c:auto val="1"/>
        <c:lblAlgn val="ctr"/>
        <c:lblOffset val="100"/>
        <c:noMultiLvlLbl val="0"/>
      </c:catAx>
      <c:valAx>
        <c:axId val="2997682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976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100">
          <a:solidFill>
            <a:srgbClr val="001453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предложения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1867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Актюбинская </c:v>
                </c:pt>
                <c:pt idx="1">
                  <c:v>Жетісу </c:v>
                </c:pt>
                <c:pt idx="2">
                  <c:v>Павлодарская </c:v>
                </c:pt>
                <c:pt idx="3">
                  <c:v>ВКО</c:v>
                </c:pt>
                <c:pt idx="4">
                  <c:v>Жамбылская </c:v>
                </c:pt>
                <c:pt idx="5">
                  <c:v>СКО</c:v>
                </c:pt>
                <c:pt idx="6">
                  <c:v>Кызылординская</c:v>
                </c:pt>
                <c:pt idx="7">
                  <c:v>Область Абай</c:v>
                </c:pt>
                <c:pt idx="8">
                  <c:v>Туркестанская </c:v>
                </c:pt>
                <c:pt idx="9">
                  <c:v>Алматинская </c:v>
                </c:pt>
                <c:pt idx="10">
                  <c:v>ЗКО</c:v>
                </c:pt>
                <c:pt idx="11">
                  <c:v>Шымкент </c:v>
                </c:pt>
                <c:pt idx="12">
                  <c:v>Астана </c:v>
                </c:pt>
                <c:pt idx="13">
                  <c:v>Карагандинская </c:v>
                </c:pt>
                <c:pt idx="14">
                  <c:v>Атырауская</c:v>
                </c:pt>
                <c:pt idx="15">
                  <c:v>Алматы </c:v>
                </c:pt>
                <c:pt idx="16">
                  <c:v>Мангистауская </c:v>
                </c:pt>
                <c:pt idx="17">
                  <c:v>Ұлытау</c:v>
                </c:pt>
                <c:pt idx="18">
                  <c:v>Акмолинская</c:v>
                </c:pt>
                <c:pt idx="19">
                  <c:v>Костанайская 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17</c:v>
                </c:pt>
                <c:pt idx="1">
                  <c:v>14</c:v>
                </c:pt>
                <c:pt idx="2">
                  <c:v>11</c:v>
                </c:pt>
                <c:pt idx="3">
                  <c:v>9</c:v>
                </c:pt>
                <c:pt idx="4">
                  <c:v>8</c:v>
                </c:pt>
                <c:pt idx="5">
                  <c:v>8</c:v>
                </c:pt>
                <c:pt idx="6">
                  <c:v>7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4</c:v>
                </c:pt>
                <c:pt idx="12">
                  <c:v>3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8C-4090-AAA3-1DE1DDB390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поддержаны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7"/>
              <c:layout>
                <c:manualLayout>
                  <c:x val="-2.47711362412494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8C-4090-AAA3-1DE1DDB39080}"/>
                </c:ext>
              </c:extLst>
            </c:dLbl>
            <c:dLbl>
              <c:idx val="11"/>
              <c:layout>
                <c:manualLayout>
                  <c:x val="-2.4771136241249325E-2"/>
                  <c:y val="-5.055320983744323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8C-4090-AAA3-1DE1DDB39080}"/>
                </c:ext>
              </c:extLst>
            </c:dLbl>
            <c:dLbl>
              <c:idx val="13"/>
              <c:layout>
                <c:manualLayout>
                  <c:x val="-9.6930533117932146E-3"/>
                  <c:y val="-5.51495932717496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8C-4090-AAA3-1DE1DDB390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1867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Актюбинская </c:v>
                </c:pt>
                <c:pt idx="1">
                  <c:v>Жетісу </c:v>
                </c:pt>
                <c:pt idx="2">
                  <c:v>Павлодарская </c:v>
                </c:pt>
                <c:pt idx="3">
                  <c:v>ВКО</c:v>
                </c:pt>
                <c:pt idx="4">
                  <c:v>Жамбылская </c:v>
                </c:pt>
                <c:pt idx="5">
                  <c:v>СКО</c:v>
                </c:pt>
                <c:pt idx="6">
                  <c:v>Кызылординская</c:v>
                </c:pt>
                <c:pt idx="7">
                  <c:v>Область Абай</c:v>
                </c:pt>
                <c:pt idx="8">
                  <c:v>Туркестанская </c:v>
                </c:pt>
                <c:pt idx="9">
                  <c:v>Алматинская </c:v>
                </c:pt>
                <c:pt idx="10">
                  <c:v>ЗКО</c:v>
                </c:pt>
                <c:pt idx="11">
                  <c:v>Шымкент </c:v>
                </c:pt>
                <c:pt idx="12">
                  <c:v>Астана </c:v>
                </c:pt>
                <c:pt idx="13">
                  <c:v>Карагандинская </c:v>
                </c:pt>
                <c:pt idx="14">
                  <c:v>Атырауская</c:v>
                </c:pt>
                <c:pt idx="15">
                  <c:v>Алматы </c:v>
                </c:pt>
                <c:pt idx="16">
                  <c:v>Мангистауская </c:v>
                </c:pt>
                <c:pt idx="17">
                  <c:v>Ұлытау</c:v>
                </c:pt>
                <c:pt idx="18">
                  <c:v>Акмолинская</c:v>
                </c:pt>
                <c:pt idx="19">
                  <c:v>Костанайская </c:v>
                </c:pt>
              </c:strCache>
            </c:strRef>
          </c:cat>
          <c:val>
            <c:numRef>
              <c:f>Лист1!$C$2:$C$21</c:f>
              <c:numCache>
                <c:formatCode>General</c:formatCode>
                <c:ptCount val="20"/>
                <c:pt idx="0">
                  <c:v>17</c:v>
                </c:pt>
                <c:pt idx="1">
                  <c:v>13</c:v>
                </c:pt>
                <c:pt idx="2">
                  <c:v>11</c:v>
                </c:pt>
                <c:pt idx="3">
                  <c:v>1</c:v>
                </c:pt>
                <c:pt idx="4">
                  <c:v>8</c:v>
                </c:pt>
                <c:pt idx="5">
                  <c:v>7</c:v>
                </c:pt>
                <c:pt idx="6">
                  <c:v>2</c:v>
                </c:pt>
                <c:pt idx="7">
                  <c:v>7</c:v>
                </c:pt>
                <c:pt idx="8">
                  <c:v>1</c:v>
                </c:pt>
                <c:pt idx="9">
                  <c:v>5</c:v>
                </c:pt>
                <c:pt idx="10">
                  <c:v>2</c:v>
                </c:pt>
                <c:pt idx="11">
                  <c:v>4</c:v>
                </c:pt>
                <c:pt idx="13">
                  <c:v>3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8C-4090-AAA3-1DE1DDB3908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рассмотрении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Актюбинская </c:v>
                </c:pt>
                <c:pt idx="1">
                  <c:v>Жетісу </c:v>
                </c:pt>
                <c:pt idx="2">
                  <c:v>Павлодарская </c:v>
                </c:pt>
                <c:pt idx="3">
                  <c:v>ВКО</c:v>
                </c:pt>
                <c:pt idx="4">
                  <c:v>Жамбылская </c:v>
                </c:pt>
                <c:pt idx="5">
                  <c:v>СКО</c:v>
                </c:pt>
                <c:pt idx="6">
                  <c:v>Кызылординская</c:v>
                </c:pt>
                <c:pt idx="7">
                  <c:v>Область Абай</c:v>
                </c:pt>
                <c:pt idx="8">
                  <c:v>Туркестанская </c:v>
                </c:pt>
                <c:pt idx="9">
                  <c:v>Алматинская </c:v>
                </c:pt>
                <c:pt idx="10">
                  <c:v>ЗКО</c:v>
                </c:pt>
                <c:pt idx="11">
                  <c:v>Шымкент </c:v>
                </c:pt>
                <c:pt idx="12">
                  <c:v>Астана </c:v>
                </c:pt>
                <c:pt idx="13">
                  <c:v>Карагандинская </c:v>
                </c:pt>
                <c:pt idx="14">
                  <c:v>Атырауская</c:v>
                </c:pt>
                <c:pt idx="15">
                  <c:v>Алматы </c:v>
                </c:pt>
                <c:pt idx="16">
                  <c:v>Мангистауская </c:v>
                </c:pt>
                <c:pt idx="17">
                  <c:v>Ұлытау</c:v>
                </c:pt>
                <c:pt idx="18">
                  <c:v>Акмолинская</c:v>
                </c:pt>
                <c:pt idx="19">
                  <c:v>Костанайская </c:v>
                </c:pt>
              </c:strCache>
            </c:strRef>
          </c:cat>
          <c:val>
            <c:numRef>
              <c:f>Лист1!$D$2:$D$21</c:f>
              <c:numCache>
                <c:formatCode>General</c:formatCode>
                <c:ptCount val="20"/>
                <c:pt idx="1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8C-4090-AAA3-1DE1DDB3908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100"/>
        <c:axId val="299769768"/>
        <c:axId val="299766240"/>
      </c:barChart>
      <c:catAx>
        <c:axId val="299769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186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9766240"/>
        <c:crosses val="autoZero"/>
        <c:auto val="1"/>
        <c:lblAlgn val="ctr"/>
        <c:lblOffset val="100"/>
        <c:noMultiLvlLbl val="0"/>
      </c:catAx>
      <c:valAx>
        <c:axId val="2997662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99769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186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957D5B-27B8-4C6D-88CA-18B408BCBC48}" type="doc">
      <dgm:prSet loTypeId="urn:microsoft.com/office/officeart/2005/8/layout/vList6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069C01-2B9C-44C8-9D3A-19E8AA090B15}">
      <dgm:prSet phldrT="[Текст]" custT="1"/>
      <dgm:spPr/>
      <dgm:t>
        <a:bodyPr/>
        <a:lstStyle/>
        <a:p>
          <a:r>
            <a:rPr lang="kk-KZ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результатам посещений внесено </a:t>
          </a:r>
          <a:r>
            <a:rPr lang="kk-KZ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1 014 </a:t>
          </a:r>
          <a:r>
            <a:rPr lang="kk-KZ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рекомендации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802465-1938-46CA-B8E3-CE6D8713AC78}" type="parTrans" cxnId="{88D45BE2-852C-4F8E-A5CF-FB995F70E8AB}">
      <dgm:prSet/>
      <dgm:spPr/>
      <dgm:t>
        <a:bodyPr/>
        <a:lstStyle/>
        <a:p>
          <a:endParaRPr lang="ru-RU"/>
        </a:p>
      </dgm:t>
    </dgm:pt>
    <dgm:pt modelId="{18084910-E9C6-40B3-B296-BF125234547B}" type="sibTrans" cxnId="{88D45BE2-852C-4F8E-A5CF-FB995F70E8AB}">
      <dgm:prSet/>
      <dgm:spPr/>
      <dgm:t>
        <a:bodyPr/>
        <a:lstStyle/>
        <a:p>
          <a:endParaRPr lang="ru-RU"/>
        </a:p>
      </dgm:t>
    </dgm:pt>
    <dgm:pt modelId="{45DB7093-0D11-4546-9082-F4EBA4CA5014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l"/>
          <a:r>
            <a:rPr lang="kk-KZ" sz="2800" dirty="0" smtClean="0">
              <a:solidFill>
                <a:srgbClr val="001867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 которых </a:t>
          </a:r>
          <a:r>
            <a:rPr lang="kk-KZ" sz="2800" b="1" dirty="0" smtClean="0">
              <a:solidFill>
                <a:srgbClr val="001867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818</a:t>
          </a:r>
          <a:r>
            <a:rPr lang="kk-KZ" sz="2800" dirty="0" smtClean="0">
              <a:solidFill>
                <a:srgbClr val="001867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(81%) исполнены</a:t>
          </a:r>
          <a:endParaRPr lang="ru-RU" sz="2800" dirty="0">
            <a:solidFill>
              <a:srgbClr val="001867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F9D3AE-3391-4F41-95BB-70BEAC87FEA9}" type="parTrans" cxnId="{E4627F73-4962-440D-873A-08C8483238F8}">
      <dgm:prSet/>
      <dgm:spPr/>
      <dgm:t>
        <a:bodyPr/>
        <a:lstStyle/>
        <a:p>
          <a:endParaRPr lang="ru-RU"/>
        </a:p>
      </dgm:t>
    </dgm:pt>
    <dgm:pt modelId="{3B8FE9BF-C791-4284-A968-9851925C62C2}" type="sibTrans" cxnId="{E4627F73-4962-440D-873A-08C8483238F8}">
      <dgm:prSet/>
      <dgm:spPr/>
      <dgm:t>
        <a:bodyPr/>
        <a:lstStyle/>
        <a:p>
          <a:endParaRPr lang="ru-RU"/>
        </a:p>
      </dgm:t>
    </dgm:pt>
    <dgm:pt modelId="{C3513076-C1DF-4A8A-AFFD-DBEBFCBDC992}" type="pres">
      <dgm:prSet presAssocID="{3C957D5B-27B8-4C6D-88CA-18B408BCBC4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7AAE229-687F-4832-9940-A9662E27E2CD}" type="pres">
      <dgm:prSet presAssocID="{DF069C01-2B9C-44C8-9D3A-19E8AA090B15}" presName="linNode" presStyleCnt="0"/>
      <dgm:spPr/>
    </dgm:pt>
    <dgm:pt modelId="{D7D2102D-B7F2-4D2E-8403-F01683FCEB0C}" type="pres">
      <dgm:prSet presAssocID="{DF069C01-2B9C-44C8-9D3A-19E8AA090B15}" presName="parentShp" presStyleLbl="node1" presStyleIdx="0" presStyleCnt="1" custScaleX="120517" custLinFactNeighborX="-70874" custLinFactNeighborY="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7F4C0B-9ED4-42FB-B4FA-F0F7A06C679C}" type="pres">
      <dgm:prSet presAssocID="{DF069C01-2B9C-44C8-9D3A-19E8AA090B15}" presName="childShp" presStyleLbl="bgAccFollowNode1" presStyleIdx="0" presStyleCnt="1" custScaleY="74259" custLinFactNeighborX="11469" custLinFactNeighborY="2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B24849-5EB9-4BAC-B91A-997CB6B2DF53}" type="presOf" srcId="{3C957D5B-27B8-4C6D-88CA-18B408BCBC48}" destId="{C3513076-C1DF-4A8A-AFFD-DBEBFCBDC992}" srcOrd="0" destOrd="0" presId="urn:microsoft.com/office/officeart/2005/8/layout/vList6"/>
    <dgm:cxn modelId="{88D45BE2-852C-4F8E-A5CF-FB995F70E8AB}" srcId="{3C957D5B-27B8-4C6D-88CA-18B408BCBC48}" destId="{DF069C01-2B9C-44C8-9D3A-19E8AA090B15}" srcOrd="0" destOrd="0" parTransId="{E6802465-1938-46CA-B8E3-CE6D8713AC78}" sibTransId="{18084910-E9C6-40B3-B296-BF125234547B}"/>
    <dgm:cxn modelId="{BB28140E-E062-4E0F-8D02-F76EC46307C0}" type="presOf" srcId="{45DB7093-0D11-4546-9082-F4EBA4CA5014}" destId="{1A7F4C0B-9ED4-42FB-B4FA-F0F7A06C679C}" srcOrd="0" destOrd="0" presId="urn:microsoft.com/office/officeart/2005/8/layout/vList6"/>
    <dgm:cxn modelId="{E4627F73-4962-440D-873A-08C8483238F8}" srcId="{DF069C01-2B9C-44C8-9D3A-19E8AA090B15}" destId="{45DB7093-0D11-4546-9082-F4EBA4CA5014}" srcOrd="0" destOrd="0" parTransId="{EDF9D3AE-3391-4F41-95BB-70BEAC87FEA9}" sibTransId="{3B8FE9BF-C791-4284-A968-9851925C62C2}"/>
    <dgm:cxn modelId="{3B4FE8F6-00A8-4E09-B1CA-6447FEFAD50C}" type="presOf" srcId="{DF069C01-2B9C-44C8-9D3A-19E8AA090B15}" destId="{D7D2102D-B7F2-4D2E-8403-F01683FCEB0C}" srcOrd="0" destOrd="0" presId="urn:microsoft.com/office/officeart/2005/8/layout/vList6"/>
    <dgm:cxn modelId="{8E083FA8-7565-44D1-BED6-F3D6D7674C7B}" type="presParOf" srcId="{C3513076-C1DF-4A8A-AFFD-DBEBFCBDC992}" destId="{57AAE229-687F-4832-9940-A9662E27E2CD}" srcOrd="0" destOrd="0" presId="urn:microsoft.com/office/officeart/2005/8/layout/vList6"/>
    <dgm:cxn modelId="{18C04892-3A36-44D6-ABF4-8A4F2F7AC7E3}" type="presParOf" srcId="{57AAE229-687F-4832-9940-A9662E27E2CD}" destId="{D7D2102D-B7F2-4D2E-8403-F01683FCEB0C}" srcOrd="0" destOrd="0" presId="urn:microsoft.com/office/officeart/2005/8/layout/vList6"/>
    <dgm:cxn modelId="{727921CB-7C8C-47D2-BC75-6FFB8D3C74B8}" type="presParOf" srcId="{57AAE229-687F-4832-9940-A9662E27E2CD}" destId="{1A7F4C0B-9ED4-42FB-B4FA-F0F7A06C679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F4C0B-9ED4-42FB-B4FA-F0F7A06C679C}">
      <dsp:nvSpPr>
        <dsp:cNvPr id="0" name=""/>
        <dsp:cNvSpPr/>
      </dsp:nvSpPr>
      <dsp:spPr>
        <a:xfrm>
          <a:off x="3534797" y="292462"/>
          <a:ext cx="4396037" cy="1371473"/>
        </a:xfrm>
        <a:prstGeom prst="rightArrow">
          <a:avLst>
            <a:gd name="adj1" fmla="val 75000"/>
            <a:gd name="adj2" fmla="val 50000"/>
          </a:avLst>
        </a:prstGeom>
        <a:solidFill>
          <a:srgbClr val="FFC000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800" kern="1200" dirty="0" smtClean="0">
              <a:solidFill>
                <a:srgbClr val="001867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 которых </a:t>
          </a:r>
          <a:r>
            <a:rPr lang="kk-KZ" sz="2800" b="1" kern="1200" dirty="0" smtClean="0">
              <a:solidFill>
                <a:srgbClr val="001867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818</a:t>
          </a:r>
          <a:r>
            <a:rPr lang="kk-KZ" sz="2800" kern="1200" dirty="0" smtClean="0">
              <a:solidFill>
                <a:srgbClr val="001867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(81%) исполнены</a:t>
          </a:r>
          <a:endParaRPr lang="ru-RU" sz="2800" kern="1200" dirty="0">
            <a:solidFill>
              <a:srgbClr val="001867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34797" y="463896"/>
        <a:ext cx="3881735" cy="1028605"/>
      </dsp:txXfrm>
    </dsp:sp>
    <dsp:sp modelId="{D7D2102D-B7F2-4D2E-8403-F01683FCEB0C}">
      <dsp:nvSpPr>
        <dsp:cNvPr id="0" name=""/>
        <dsp:cNvSpPr/>
      </dsp:nvSpPr>
      <dsp:spPr>
        <a:xfrm>
          <a:off x="0" y="0"/>
          <a:ext cx="3531981" cy="18468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результатам посещений внесено </a:t>
          </a:r>
          <a:r>
            <a:rPr lang="kk-KZ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1 014 </a:t>
          </a:r>
          <a:r>
            <a:rPr lang="kk-KZ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рекомендации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157" y="90157"/>
        <a:ext cx="3351667" cy="1666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AAA8E-0065-41C9-A1B8-31D67E3D7519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1243013"/>
            <a:ext cx="4848225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F1323-E495-4DC0-ACCD-A38E30257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23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1351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F1323-E495-4DC0-ACCD-A38E30257BA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810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F1323-E495-4DC0-ACCD-A38E30257BA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94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0413" y="1343025"/>
            <a:ext cx="5240337" cy="36290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CDFEB-CB4A-4007-88FF-4D14691763D7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56388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1413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85EC26-0345-4BBB-811E-7AF4C35818D7}" type="slidenum">
              <a:rPr lang="fr-CA" altLang="ru-RU" smtClean="0">
                <a:solidFill>
                  <a:srgbClr val="000000"/>
                </a:solidFill>
                <a:cs typeface="Arial" charset="0"/>
              </a:rPr>
              <a:pPr/>
              <a:t>17</a:t>
            </a:fld>
            <a:endParaRPr lang="fr-CA" altLang="ru-RU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578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0B31-FA49-384D-A2AA-06DACB533F29}" type="datetimeFigureOut">
              <a:rPr lang="x-none" smtClean="0"/>
              <a:t>13.12.2024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158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0B31-FA49-384D-A2AA-06DACB533F29}" type="datetimeFigureOut">
              <a:rPr lang="x-none" smtClean="0"/>
              <a:t>13.12.2024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36984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0B31-FA49-384D-A2AA-06DACB533F29}" type="datetimeFigureOut">
              <a:rPr lang="x-none" smtClean="0"/>
              <a:t>13.12.2024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4670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0B31-FA49-384D-A2AA-06DACB533F29}" type="datetimeFigureOut">
              <a:rPr lang="x-none" smtClean="0"/>
              <a:t>13.12.2024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29370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0B31-FA49-384D-A2AA-06DACB533F29}" type="datetimeFigureOut">
              <a:rPr lang="x-none" smtClean="0"/>
              <a:t>13.12.2024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8392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0B31-FA49-384D-A2AA-06DACB533F29}" type="datetimeFigureOut">
              <a:rPr lang="x-none" smtClean="0"/>
              <a:t>13.12.2024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74947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0B31-FA49-384D-A2AA-06DACB533F29}" type="datetimeFigureOut">
              <a:rPr lang="x-none" smtClean="0"/>
              <a:t>13.12.2024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5120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0B31-FA49-384D-A2AA-06DACB533F29}" type="datetimeFigureOut">
              <a:rPr lang="x-none" smtClean="0"/>
              <a:t>13.12.2024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2279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0B31-FA49-384D-A2AA-06DACB533F29}" type="datetimeFigureOut">
              <a:rPr lang="x-none" smtClean="0"/>
              <a:t>13.12.2024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8949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0B31-FA49-384D-A2AA-06DACB533F29}" type="datetimeFigureOut">
              <a:rPr lang="x-none" smtClean="0"/>
              <a:t>13.12.2024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0334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0B31-FA49-384D-A2AA-06DACB533F29}" type="datetimeFigureOut">
              <a:rPr lang="x-none" smtClean="0"/>
              <a:t>13.12.2024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7092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20B31-FA49-384D-A2AA-06DACB533F29}" type="datetimeFigureOut">
              <a:rPr lang="x-none" smtClean="0"/>
              <a:t>13.12.2024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FA37A-AD8C-D14A-88D3-BA83CC0982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5140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20" Type="http://schemas.openxmlformats.org/officeDocument/2006/relationships/image" Target="../media/image22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1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5" Type="http://schemas.openxmlformats.org/officeDocument/2006/relationships/image" Target="../media/image14.svg"/><Relationship Id="rId10" Type="http://schemas.openxmlformats.org/officeDocument/2006/relationships/image" Target="../media/image9.svg"/><Relationship Id="rId19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11" Type="http://schemas.openxmlformats.org/officeDocument/2006/relationships/image" Target="../media/image16.jpeg"/><Relationship Id="rId5" Type="http://schemas.openxmlformats.org/officeDocument/2006/relationships/image" Target="../media/image10.jp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36212C-C57E-457D-9796-645CB5FF08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4000"/>
          </a:blip>
          <a:srcRect b="16253"/>
          <a:stretch/>
        </p:blipFill>
        <p:spPr>
          <a:xfrm>
            <a:off x="-23170" y="0"/>
            <a:ext cx="5246485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541F38-FBEC-2FDF-56C5-E661BA5E06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4000"/>
          </a:blip>
          <a:srcRect r="10746" b="16253"/>
          <a:stretch/>
        </p:blipFill>
        <p:spPr>
          <a:xfrm>
            <a:off x="5223315" y="0"/>
            <a:ext cx="4682685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7BD4E19-743D-41DD-DD2D-D7AD5006FE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382"/>
          <a:stretch/>
        </p:blipFill>
        <p:spPr>
          <a:xfrm>
            <a:off x="3943326" y="805211"/>
            <a:ext cx="2268539" cy="16271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DFE7975-BE06-CD7C-0D84-9D47F579F24A}"/>
              </a:ext>
            </a:extLst>
          </p:cNvPr>
          <p:cNvSpPr txBox="1"/>
          <p:nvPr/>
        </p:nvSpPr>
        <p:spPr>
          <a:xfrm>
            <a:off x="1302311" y="2967743"/>
            <a:ext cx="78420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СОВЕЩАНИЕ ПО ИТОГАМ ДЕЯТЕЛЬНОСТИ</a:t>
            </a:r>
          </a:p>
          <a:p>
            <a:pPr algn="ctr"/>
            <a:r>
              <a:rPr lang="ru-RU" sz="4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МЕСЯЦЕВ 2024 ГОДА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32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B595012-1CBA-56AE-2328-30EDEDDA61BA}"/>
              </a:ext>
            </a:extLst>
          </p:cNvPr>
          <p:cNvGrpSpPr/>
          <p:nvPr/>
        </p:nvGrpSpPr>
        <p:grpSpPr>
          <a:xfrm>
            <a:off x="15507" y="45591"/>
            <a:ext cx="9929170" cy="6958523"/>
            <a:chOff x="-23170" y="0"/>
            <a:chExt cx="9929170" cy="6858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4F2177F-D305-87CB-281A-F6BD367F94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b="16253"/>
            <a:stretch/>
          </p:blipFill>
          <p:spPr>
            <a:xfrm>
              <a:off x="-23170" y="0"/>
              <a:ext cx="5246485" cy="685800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DF244CB1-C2D1-5E4B-53EE-88C69E055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r="10746" b="16253"/>
            <a:stretch/>
          </p:blipFill>
          <p:spPr>
            <a:xfrm>
              <a:off x="5223315" y="0"/>
              <a:ext cx="4682685" cy="6858000"/>
            </a:xfrm>
            <a:prstGeom prst="rect">
              <a:avLst/>
            </a:prstGeom>
          </p:spPr>
        </p:pic>
      </p:grpSp>
      <p:sp>
        <p:nvSpPr>
          <p:cNvPr id="11" name="Овал 2">
            <a:extLst>
              <a:ext uri="{FF2B5EF4-FFF2-40B4-BE49-F238E27FC236}">
                <a16:creationId xmlns:a16="http://schemas.microsoft.com/office/drawing/2014/main" id="{B8B63ADE-A350-450B-9D14-A5A06B1DF3D1}"/>
              </a:ext>
            </a:extLst>
          </p:cNvPr>
          <p:cNvSpPr/>
          <p:nvPr/>
        </p:nvSpPr>
        <p:spPr>
          <a:xfrm>
            <a:off x="9221167" y="102153"/>
            <a:ext cx="598454" cy="514168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9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EC96D2-2C7A-EF04-B0CD-669068773925}"/>
              </a:ext>
            </a:extLst>
          </p:cNvPr>
          <p:cNvSpPr txBox="1"/>
          <p:nvPr/>
        </p:nvSpPr>
        <p:spPr>
          <a:xfrm>
            <a:off x="659498" y="99935"/>
            <a:ext cx="8474321" cy="516132"/>
          </a:xfrm>
          <a:prstGeom prst="rect">
            <a:avLst/>
          </a:prstGeom>
          <a:noFill/>
        </p:spPr>
        <p:txBody>
          <a:bodyPr wrap="square" lIns="84419" tIns="42210" rIns="84419" bIns="42210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800" b="1" dirty="0" smtClean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по </a:t>
            </a:r>
            <a:r>
              <a:rPr lang="ru-RU" sz="2800" b="1" dirty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посещений 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50E4D81A-CD4B-157B-FA39-DC9A29816C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058391"/>
              </p:ext>
            </p:extLst>
          </p:nvPr>
        </p:nvGraphicFramePr>
        <p:xfrm>
          <a:off x="185968" y="886004"/>
          <a:ext cx="9720032" cy="5847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868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36212C-C57E-457D-9796-645CB5FF08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4000"/>
          </a:blip>
          <a:srcRect b="16253"/>
          <a:stretch/>
        </p:blipFill>
        <p:spPr>
          <a:xfrm>
            <a:off x="-23170" y="0"/>
            <a:ext cx="5246485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541F38-FBEC-2FDF-56C5-E661BA5E06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4000"/>
          </a:blip>
          <a:srcRect r="10746" b="16253"/>
          <a:stretch/>
        </p:blipFill>
        <p:spPr>
          <a:xfrm>
            <a:off x="5167833" y="0"/>
            <a:ext cx="468268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E585EB-D1C1-2E7E-0D5F-3563EC62C6CE}"/>
              </a:ext>
            </a:extLst>
          </p:cNvPr>
          <p:cNvSpPr txBox="1"/>
          <p:nvPr/>
        </p:nvSpPr>
        <p:spPr>
          <a:xfrm>
            <a:off x="226248" y="61132"/>
            <a:ext cx="8897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МОНИТОРИНГОВЫЕ </a:t>
            </a:r>
            <a:r>
              <a:rPr lang="ru-RU" sz="2800" b="1" dirty="0" smtClean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ПОСЕЩЕНИЯ</a:t>
            </a:r>
            <a:endParaRPr lang="ru-RU" sz="2800" b="1" dirty="0">
              <a:solidFill>
                <a:srgbClr val="0018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9" b="15327"/>
          <a:stretch/>
        </p:blipFill>
        <p:spPr>
          <a:xfrm>
            <a:off x="63474" y="577493"/>
            <a:ext cx="2325386" cy="3610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62" y="565400"/>
            <a:ext cx="1983784" cy="179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287" y="2362781"/>
            <a:ext cx="1983785" cy="16904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502" y="4426754"/>
            <a:ext cx="2633473" cy="24312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19" y="565399"/>
            <a:ext cx="1673335" cy="19757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022" y="4060979"/>
            <a:ext cx="2537480" cy="279702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54" y="565400"/>
            <a:ext cx="1515446" cy="19757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0"/>
          <a:srcRect l="21869" t="10250" r="21797" b="4147"/>
          <a:stretch/>
        </p:blipFill>
        <p:spPr>
          <a:xfrm>
            <a:off x="6735373" y="2541170"/>
            <a:ext cx="3170627" cy="212917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/>
          <a:srcRect l="34024" t="9813" r="34033" b="4530"/>
          <a:stretch/>
        </p:blipFill>
        <p:spPr>
          <a:xfrm>
            <a:off x="48362" y="4141216"/>
            <a:ext cx="2349925" cy="2716783"/>
          </a:xfrm>
          <a:prstGeom prst="rect">
            <a:avLst/>
          </a:prstGeom>
        </p:spPr>
      </p:pic>
      <p:sp>
        <p:nvSpPr>
          <p:cNvPr id="25" name="Овал 2">
            <a:extLst>
              <a:ext uri="{FF2B5EF4-FFF2-40B4-BE49-F238E27FC236}">
                <a16:creationId xmlns:a16="http://schemas.microsoft.com/office/drawing/2014/main" id="{B8B63ADE-A350-450B-9D14-A5A06B1DF3D1}"/>
              </a:ext>
            </a:extLst>
          </p:cNvPr>
          <p:cNvSpPr/>
          <p:nvPr/>
        </p:nvSpPr>
        <p:spPr>
          <a:xfrm>
            <a:off x="9221167" y="7883"/>
            <a:ext cx="598454" cy="514168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646" y="555972"/>
            <a:ext cx="2368435" cy="38707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975" y="4332680"/>
            <a:ext cx="2320689" cy="252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36212C-C57E-457D-9796-645CB5FF08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4000"/>
          </a:blip>
          <a:srcRect b="16253"/>
          <a:stretch/>
        </p:blipFill>
        <p:spPr>
          <a:xfrm>
            <a:off x="-23170" y="0"/>
            <a:ext cx="5246485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541F38-FBEC-2FDF-56C5-E661BA5E06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4000"/>
          </a:blip>
          <a:srcRect r="10746" b="16253"/>
          <a:stretch/>
        </p:blipFill>
        <p:spPr>
          <a:xfrm>
            <a:off x="5041344" y="-63631"/>
            <a:ext cx="4737726" cy="69852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E585EB-D1C1-2E7E-0D5F-3563EC62C6CE}"/>
              </a:ext>
            </a:extLst>
          </p:cNvPr>
          <p:cNvSpPr txBox="1"/>
          <p:nvPr/>
        </p:nvSpPr>
        <p:spPr>
          <a:xfrm>
            <a:off x="259590" y="54139"/>
            <a:ext cx="8877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ЗАКОНОДАТЕЛЬСТВА </a:t>
            </a:r>
          </a:p>
        </p:txBody>
      </p:sp>
      <p:sp>
        <p:nvSpPr>
          <p:cNvPr id="10" name="Овал 2">
            <a:extLst>
              <a:ext uri="{FF2B5EF4-FFF2-40B4-BE49-F238E27FC236}">
                <a16:creationId xmlns:a16="http://schemas.microsoft.com/office/drawing/2014/main" id="{B8B63ADE-A350-450B-9D14-A5A06B1DF3D1}"/>
              </a:ext>
            </a:extLst>
          </p:cNvPr>
          <p:cNvSpPr/>
          <p:nvPr/>
        </p:nvSpPr>
        <p:spPr>
          <a:xfrm>
            <a:off x="9258875" y="91847"/>
            <a:ext cx="571853" cy="515047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11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7B2F17-6423-2804-0199-081C7A03B038}"/>
              </a:ext>
            </a:extLst>
          </p:cNvPr>
          <p:cNvSpPr txBox="1"/>
          <p:nvPr/>
        </p:nvSpPr>
        <p:spPr>
          <a:xfrm>
            <a:off x="7348144" y="3727370"/>
            <a:ext cx="978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333 538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7B2F17-6423-2804-0199-081C7A03B038}"/>
              </a:ext>
            </a:extLst>
          </p:cNvPr>
          <p:cNvSpPr txBox="1"/>
          <p:nvPr/>
        </p:nvSpPr>
        <p:spPr>
          <a:xfrm>
            <a:off x="5753895" y="3209848"/>
            <a:ext cx="978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1 399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E585EB-D1C1-2E7E-0D5F-3563EC62C6CE}"/>
              </a:ext>
            </a:extLst>
          </p:cNvPr>
          <p:cNvSpPr txBox="1"/>
          <p:nvPr/>
        </p:nvSpPr>
        <p:spPr>
          <a:xfrm>
            <a:off x="6655325" y="5307293"/>
            <a:ext cx="1338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333 538 чел.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E585EB-D1C1-2E7E-0D5F-3563EC62C6CE}"/>
              </a:ext>
            </a:extLst>
          </p:cNvPr>
          <p:cNvSpPr txBox="1"/>
          <p:nvPr/>
        </p:nvSpPr>
        <p:spPr>
          <a:xfrm>
            <a:off x="5574040" y="4826984"/>
            <a:ext cx="1338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16 512 чел.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: шеврон 7">
            <a:extLst>
              <a:ext uri="{FF2B5EF4-FFF2-40B4-BE49-F238E27FC236}">
                <a16:creationId xmlns:a16="http://schemas.microsoft.com/office/drawing/2014/main" id="{C24423BF-BAE0-4288-8854-D2B59040948D}"/>
              </a:ext>
            </a:extLst>
          </p:cNvPr>
          <p:cNvSpPr/>
          <p:nvPr/>
        </p:nvSpPr>
        <p:spPr>
          <a:xfrm>
            <a:off x="566658" y="628926"/>
            <a:ext cx="3999608" cy="539995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миграционному </a:t>
            </a:r>
            <a:r>
              <a:rPr lang="ru-RU" sz="1600" b="1" dirty="0" smtClean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законодательству</a:t>
            </a:r>
            <a:endParaRPr lang="ru-RU" sz="1000" b="1" dirty="0">
              <a:solidFill>
                <a:srgbClr val="0014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10" y="1300899"/>
            <a:ext cx="4595147" cy="4432335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</p:pic>
      <p:sp>
        <p:nvSpPr>
          <p:cNvPr id="17" name="Прямоугольник: скругленные противолежащие углы 58">
            <a:extLst>
              <a:ext uri="{FF2B5EF4-FFF2-40B4-BE49-F238E27FC236}">
                <a16:creationId xmlns:a16="http://schemas.microsoft.com/office/drawing/2014/main" id="{226B16E1-00E9-66CC-C169-9098315D73B2}"/>
              </a:ext>
            </a:extLst>
          </p:cNvPr>
          <p:cNvSpPr/>
          <p:nvPr/>
        </p:nvSpPr>
        <p:spPr>
          <a:xfrm>
            <a:off x="208585" y="1414021"/>
            <a:ext cx="2028634" cy="2651903"/>
          </a:xfrm>
          <a:prstGeom prst="round2Diag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предложению представителя по </a:t>
            </a:r>
            <a:r>
              <a:rPr lang="ru-RU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г.Алматы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направлено в адрес Заместителя Премьер-Министра, руководителя Аппарата Правительства РК направлено обращение о внесении изменений в действующее законодательство в области миграции населения в части защиты прав несовершеннолетних детей мигрантов</a:t>
            </a:r>
            <a:endParaRPr lang="LID4096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противолежащие углы 58">
            <a:extLst>
              <a:ext uri="{FF2B5EF4-FFF2-40B4-BE49-F238E27FC236}">
                <a16:creationId xmlns:a16="http://schemas.microsoft.com/office/drawing/2014/main" id="{226B16E1-00E9-66CC-C169-9098315D73B2}"/>
              </a:ext>
            </a:extLst>
          </p:cNvPr>
          <p:cNvSpPr/>
          <p:nvPr/>
        </p:nvSpPr>
        <p:spPr>
          <a:xfrm>
            <a:off x="2630078" y="1414885"/>
            <a:ext cx="2144180" cy="2421824"/>
          </a:xfrm>
          <a:prstGeom prst="round2Diag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внутренних дел сообщило о положительном рассмотрении предложения и о планируемых изменениях в Правилах выдачи иностранцам разрешений на временное и постоянное проживание в Казахстане.</a:t>
            </a:r>
            <a:endParaRPr lang="LID4096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872" y="1329180"/>
            <a:ext cx="567336" cy="567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Стрелка: шеврон 7">
            <a:extLst>
              <a:ext uri="{FF2B5EF4-FFF2-40B4-BE49-F238E27FC236}">
                <a16:creationId xmlns:a16="http://schemas.microsoft.com/office/drawing/2014/main" id="{C24423BF-BAE0-4288-8854-D2B59040948D}"/>
              </a:ext>
            </a:extLst>
          </p:cNvPr>
          <p:cNvSpPr/>
          <p:nvPr/>
        </p:nvSpPr>
        <p:spPr>
          <a:xfrm>
            <a:off x="5324824" y="628926"/>
            <a:ext cx="4305956" cy="539995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внутреннему распорядку </a:t>
            </a:r>
            <a:r>
              <a:rPr lang="ru-RU" sz="1600" b="1" dirty="0" smtClean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изоляторов</a:t>
            </a:r>
            <a:endParaRPr lang="ru-RU" sz="1000" b="1" dirty="0">
              <a:solidFill>
                <a:srgbClr val="0014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989" y="1300899"/>
            <a:ext cx="4598567" cy="4545459"/>
          </a:xfrm>
          <a:prstGeom prst="rect">
            <a:avLst/>
          </a:prstGeom>
        </p:spPr>
      </p:pic>
      <p:sp>
        <p:nvSpPr>
          <p:cNvPr id="21" name="Прямоугольник: скругленные противолежащие углы 58">
            <a:extLst>
              <a:ext uri="{FF2B5EF4-FFF2-40B4-BE49-F238E27FC236}">
                <a16:creationId xmlns:a16="http://schemas.microsoft.com/office/drawing/2014/main" id="{226B16E1-00E9-66CC-C169-9098315D73B2}"/>
              </a:ext>
            </a:extLst>
          </p:cNvPr>
          <p:cNvSpPr/>
          <p:nvPr/>
        </p:nvSpPr>
        <p:spPr>
          <a:xfrm>
            <a:off x="5706282" y="3387602"/>
            <a:ext cx="3330962" cy="1561074"/>
          </a:xfrm>
          <a:prstGeom prst="round2Diag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Инициативы представителя по Карагандинской области по внесению изменений в Правила внутреннего распорядка изоляторов временного содержания для беспрепятственного пропуска Уполномоченного и его представителей.</a:t>
            </a:r>
            <a:endParaRPr lang="LID4096" sz="1400" b="1" dirty="0">
              <a:solidFill>
                <a:srgbClr val="0014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reeform 13"/>
          <p:cNvSpPr/>
          <p:nvPr/>
        </p:nvSpPr>
        <p:spPr>
          <a:xfrm>
            <a:off x="1288252" y="5813981"/>
            <a:ext cx="1011888" cy="1015738"/>
          </a:xfrm>
          <a:custGeom>
            <a:avLst/>
            <a:gdLst/>
            <a:ahLst/>
            <a:cxnLst/>
            <a:rect l="l" t="t" r="r" b="b"/>
            <a:pathLst>
              <a:path w="1963915" h="1963915">
                <a:moveTo>
                  <a:pt x="0" y="0"/>
                </a:moveTo>
                <a:lnTo>
                  <a:pt x="1963915" y="0"/>
                </a:lnTo>
                <a:lnTo>
                  <a:pt x="1963915" y="1963915"/>
                </a:lnTo>
                <a:lnTo>
                  <a:pt x="0" y="19639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4"/>
          <p:cNvSpPr txBox="1"/>
          <p:nvPr/>
        </p:nvSpPr>
        <p:spPr>
          <a:xfrm>
            <a:off x="2336247" y="5800085"/>
            <a:ext cx="7307374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2800" spc="-50" dirty="0">
                <a:solidFill>
                  <a:srgbClr val="F10000"/>
                </a:solidFill>
                <a:latin typeface="Times New Roman" panose="02020603050405020304" pitchFamily="18" charset="0"/>
                <a:ea typeface="Intro"/>
                <a:cs typeface="Times New Roman" panose="02020603050405020304" pitchFamily="18" charset="0"/>
                <a:sym typeface="Intro"/>
              </a:rPr>
              <a:t>БОЛЕЕ 20 ПРЕДЛОЖЕНИЙ В ГОСОРГАНЫ </a:t>
            </a:r>
          </a:p>
        </p:txBody>
      </p:sp>
    </p:spTree>
    <p:extLst>
      <p:ext uri="{BB962C8B-B14F-4D97-AF65-F5344CB8AC3E}">
        <p14:creationId xmlns:p14="http://schemas.microsoft.com/office/powerpoint/2010/main" val="137189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36212C-C57E-457D-9796-645CB5FF08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4000"/>
          </a:blip>
          <a:srcRect b="16253"/>
          <a:stretch/>
        </p:blipFill>
        <p:spPr>
          <a:xfrm>
            <a:off x="-23170" y="0"/>
            <a:ext cx="5246485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541F38-FBEC-2FDF-56C5-E661BA5E06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4000"/>
          </a:blip>
          <a:srcRect r="10746" b="16253"/>
          <a:stretch/>
        </p:blipFill>
        <p:spPr>
          <a:xfrm>
            <a:off x="5096846" y="0"/>
            <a:ext cx="4737726" cy="69852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E585EB-D1C1-2E7E-0D5F-3563EC62C6CE}"/>
              </a:ext>
            </a:extLst>
          </p:cNvPr>
          <p:cNvSpPr txBox="1"/>
          <p:nvPr/>
        </p:nvSpPr>
        <p:spPr>
          <a:xfrm>
            <a:off x="259590" y="54139"/>
            <a:ext cx="88777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со СМИ</a:t>
            </a:r>
            <a:endParaRPr lang="ru-RU" sz="2600" b="1" dirty="0">
              <a:solidFill>
                <a:srgbClr val="0018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12A7D0AD-AD9E-2E79-39B4-9130EC862C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1548116"/>
              </p:ext>
            </p:extLst>
          </p:nvPr>
        </p:nvGraphicFramePr>
        <p:xfrm>
          <a:off x="4385035" y="4374670"/>
          <a:ext cx="5344673" cy="2410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Овал 2">
            <a:extLst>
              <a:ext uri="{FF2B5EF4-FFF2-40B4-BE49-F238E27FC236}">
                <a16:creationId xmlns:a16="http://schemas.microsoft.com/office/drawing/2014/main" id="{B8B63ADE-A350-450B-9D14-A5A06B1DF3D1}"/>
              </a:ext>
            </a:extLst>
          </p:cNvPr>
          <p:cNvSpPr/>
          <p:nvPr/>
        </p:nvSpPr>
        <p:spPr>
          <a:xfrm>
            <a:off x="9258875" y="16431"/>
            <a:ext cx="571853" cy="515047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12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7B2F17-6423-2804-0199-081C7A03B038}"/>
              </a:ext>
            </a:extLst>
          </p:cNvPr>
          <p:cNvSpPr txBox="1"/>
          <p:nvPr/>
        </p:nvSpPr>
        <p:spPr>
          <a:xfrm>
            <a:off x="7348144" y="3727370"/>
            <a:ext cx="978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333 538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7B2F17-6423-2804-0199-081C7A03B038}"/>
              </a:ext>
            </a:extLst>
          </p:cNvPr>
          <p:cNvSpPr txBox="1"/>
          <p:nvPr/>
        </p:nvSpPr>
        <p:spPr>
          <a:xfrm>
            <a:off x="5753895" y="3209848"/>
            <a:ext cx="978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1 399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660317224"/>
              </p:ext>
            </p:extLst>
          </p:nvPr>
        </p:nvGraphicFramePr>
        <p:xfrm>
          <a:off x="40142" y="569187"/>
          <a:ext cx="9689566" cy="3833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EE585EB-D1C1-2E7E-0D5F-3563EC62C6CE}"/>
              </a:ext>
            </a:extLst>
          </p:cNvPr>
          <p:cNvSpPr txBox="1"/>
          <p:nvPr/>
        </p:nvSpPr>
        <p:spPr>
          <a:xfrm>
            <a:off x="6928705" y="5184744"/>
            <a:ext cx="1338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333 538 чел.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E585EB-D1C1-2E7E-0D5F-3563EC62C6CE}"/>
              </a:ext>
            </a:extLst>
          </p:cNvPr>
          <p:cNvSpPr txBox="1"/>
          <p:nvPr/>
        </p:nvSpPr>
        <p:spPr>
          <a:xfrm>
            <a:off x="5753150" y="4826984"/>
            <a:ext cx="1338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16 512 чел.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9" y="4494195"/>
            <a:ext cx="3665780" cy="223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361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B595012-1CBA-56AE-2328-30EDEDDA61BA}"/>
              </a:ext>
            </a:extLst>
          </p:cNvPr>
          <p:cNvGrpSpPr/>
          <p:nvPr/>
        </p:nvGrpSpPr>
        <p:grpSpPr>
          <a:xfrm>
            <a:off x="43781" y="0"/>
            <a:ext cx="9929170" cy="6857999"/>
            <a:chOff x="-23170" y="0"/>
            <a:chExt cx="9929170" cy="685800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C4F2177F-D305-87CB-281A-F6BD367F94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14000"/>
            </a:blip>
            <a:srcRect b="16253"/>
            <a:stretch/>
          </p:blipFill>
          <p:spPr>
            <a:xfrm>
              <a:off x="-23170" y="0"/>
              <a:ext cx="5246485" cy="685800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DF244CB1-C2D1-5E4B-53EE-88C69E055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14000"/>
            </a:blip>
            <a:srcRect r="10746" b="16253"/>
            <a:stretch/>
          </p:blipFill>
          <p:spPr>
            <a:xfrm>
              <a:off x="5223315" y="0"/>
              <a:ext cx="4682685" cy="68580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970C796-3E51-2C17-F311-D73ADC78475F}"/>
              </a:ext>
            </a:extLst>
          </p:cNvPr>
          <p:cNvSpPr txBox="1"/>
          <p:nvPr/>
        </p:nvSpPr>
        <p:spPr>
          <a:xfrm>
            <a:off x="946880" y="168555"/>
            <a:ext cx="7993846" cy="516132"/>
          </a:xfrm>
          <a:prstGeom prst="rect">
            <a:avLst/>
          </a:prstGeom>
          <a:noFill/>
        </p:spPr>
        <p:txBody>
          <a:bodyPr wrap="square" lIns="84419" tIns="42210" rIns="84419" bIns="42210" rtlCol="0">
            <a:spAutoFit/>
          </a:bodyPr>
          <a:lstStyle/>
          <a:p>
            <a:pPr algn="ctr"/>
            <a:r>
              <a:rPr lang="kk-KZ" sz="2800" b="1" dirty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ПУПЧ в </a:t>
            </a:r>
            <a:r>
              <a:rPr lang="kk-KZ" sz="2800" b="1" dirty="0" smtClean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</a:t>
            </a:r>
            <a:endParaRPr lang="kk-KZ" sz="2800" b="1" dirty="0">
              <a:solidFill>
                <a:srgbClr val="0018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2">
            <a:extLst>
              <a:ext uri="{FF2B5EF4-FFF2-40B4-BE49-F238E27FC236}">
                <a16:creationId xmlns:a16="http://schemas.microsoft.com/office/drawing/2014/main" id="{B8B63ADE-A350-450B-9D14-A5A06B1DF3D1}"/>
              </a:ext>
            </a:extLst>
          </p:cNvPr>
          <p:cNvSpPr/>
          <p:nvPr/>
        </p:nvSpPr>
        <p:spPr>
          <a:xfrm>
            <a:off x="9221167" y="102153"/>
            <a:ext cx="598454" cy="514168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13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264936919"/>
              </p:ext>
            </p:extLst>
          </p:nvPr>
        </p:nvGraphicFramePr>
        <p:xfrm>
          <a:off x="117695" y="793654"/>
          <a:ext cx="9701926" cy="5951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84905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36212C-C57E-457D-9796-645CB5FF08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4000"/>
          </a:blip>
          <a:srcRect b="16253"/>
          <a:stretch/>
        </p:blipFill>
        <p:spPr>
          <a:xfrm>
            <a:off x="-23170" y="0"/>
            <a:ext cx="5246485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541F38-FBEC-2FDF-56C5-E661BA5E06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4000"/>
          </a:blip>
          <a:srcRect r="10746" b="16253"/>
          <a:stretch/>
        </p:blipFill>
        <p:spPr>
          <a:xfrm>
            <a:off x="5223315" y="0"/>
            <a:ext cx="468268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E585EB-D1C1-2E7E-0D5F-3563EC62C6CE}"/>
              </a:ext>
            </a:extLst>
          </p:cNvPr>
          <p:cNvSpPr txBox="1"/>
          <p:nvPr/>
        </p:nvSpPr>
        <p:spPr>
          <a:xfrm>
            <a:off x="259590" y="54139"/>
            <a:ext cx="8877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КСНО</a:t>
            </a:r>
            <a:endParaRPr lang="ru-RU" sz="2800" b="1" dirty="0">
              <a:solidFill>
                <a:srgbClr val="0018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F0A989-5F07-0275-EE22-5914708355FF}"/>
              </a:ext>
            </a:extLst>
          </p:cNvPr>
          <p:cNvSpPr txBox="1"/>
          <p:nvPr/>
        </p:nvSpPr>
        <p:spPr>
          <a:xfrm>
            <a:off x="3211566" y="1149736"/>
            <a:ext cx="6608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отчетном периоде Представители приняли </a:t>
            </a:r>
            <a:endParaRPr lang="en-US" sz="2000" dirty="0" smtClean="0">
              <a:solidFill>
                <a:srgbClr val="0018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</a:t>
            </a:r>
            <a:r>
              <a:rPr lang="en-US" sz="2000" dirty="0" smtClean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269</a:t>
            </a:r>
            <a:r>
              <a:rPr lang="ru-RU" sz="2000" dirty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заседаниях различных консультативно-совещательных и наблюдательных </a:t>
            </a:r>
            <a:r>
              <a:rPr lang="ru-RU" sz="2000" dirty="0" smtClean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(КСНО).  </a:t>
            </a:r>
            <a:endParaRPr lang="ru-RU" sz="2000" dirty="0">
              <a:solidFill>
                <a:srgbClr val="0018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2">
            <a:extLst>
              <a:ext uri="{FF2B5EF4-FFF2-40B4-BE49-F238E27FC236}">
                <a16:creationId xmlns:a16="http://schemas.microsoft.com/office/drawing/2014/main" id="{B8B63ADE-A350-450B-9D14-A5A06B1DF3D1}"/>
              </a:ext>
            </a:extLst>
          </p:cNvPr>
          <p:cNvSpPr/>
          <p:nvPr/>
        </p:nvSpPr>
        <p:spPr>
          <a:xfrm>
            <a:off x="9221167" y="102153"/>
            <a:ext cx="598454" cy="514168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14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395FAC14-0D73-43DD-BD92-2E679D1A0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8" y="631498"/>
            <a:ext cx="3102558" cy="2097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213530895"/>
              </p:ext>
            </p:extLst>
          </p:nvPr>
        </p:nvGraphicFramePr>
        <p:xfrm>
          <a:off x="615635" y="2825427"/>
          <a:ext cx="8754701" cy="3955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6236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36212C-C57E-457D-9796-645CB5FF08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4000"/>
          </a:blip>
          <a:srcRect b="16253"/>
          <a:stretch/>
        </p:blipFill>
        <p:spPr>
          <a:xfrm>
            <a:off x="-23170" y="0"/>
            <a:ext cx="5246485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541F38-FBEC-2FDF-56C5-E661BA5E06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4000"/>
          </a:blip>
          <a:srcRect r="10746" b="16253"/>
          <a:stretch/>
        </p:blipFill>
        <p:spPr>
          <a:xfrm>
            <a:off x="5363853" y="0"/>
            <a:ext cx="475892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E585EB-D1C1-2E7E-0D5F-3563EC62C6CE}"/>
              </a:ext>
            </a:extLst>
          </p:cNvPr>
          <p:cNvSpPr txBox="1"/>
          <p:nvPr/>
        </p:nvSpPr>
        <p:spPr>
          <a:xfrm>
            <a:off x="259590" y="54139"/>
            <a:ext cx="8877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ПУПЧ на заседаниях </a:t>
            </a:r>
            <a:r>
              <a:rPr lang="ru-RU" sz="2800" b="1" dirty="0" smtClean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КСНО</a:t>
            </a:r>
            <a:endParaRPr lang="ru-RU" sz="2800" b="1" dirty="0">
              <a:solidFill>
                <a:srgbClr val="0018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F0A989-5F07-0275-EE22-5914708355FF}"/>
              </a:ext>
            </a:extLst>
          </p:cNvPr>
          <p:cNvSpPr txBox="1"/>
          <p:nvPr/>
        </p:nvSpPr>
        <p:spPr>
          <a:xfrm>
            <a:off x="3211567" y="885785"/>
            <a:ext cx="4923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заседаниях КСНО представителями внесены </a:t>
            </a:r>
            <a:endParaRPr lang="ru-RU" dirty="0" smtClean="0">
              <a:solidFill>
                <a:srgbClr val="0018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 </a:t>
            </a:r>
            <a:r>
              <a:rPr lang="ru-RU" b="1" dirty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предложений</a:t>
            </a:r>
            <a:r>
              <a:rPr lang="ru-RU" dirty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 которых </a:t>
            </a:r>
            <a:r>
              <a:rPr lang="ru-RU" b="1" dirty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r>
              <a:rPr lang="ru-RU" dirty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поддержаны. </a:t>
            </a:r>
          </a:p>
        </p:txBody>
      </p:sp>
      <p:sp>
        <p:nvSpPr>
          <p:cNvPr id="10" name="Овал 2">
            <a:extLst>
              <a:ext uri="{FF2B5EF4-FFF2-40B4-BE49-F238E27FC236}">
                <a16:creationId xmlns:a16="http://schemas.microsoft.com/office/drawing/2014/main" id="{B8B63ADE-A350-450B-9D14-A5A06B1DF3D1}"/>
              </a:ext>
            </a:extLst>
          </p:cNvPr>
          <p:cNvSpPr/>
          <p:nvPr/>
        </p:nvSpPr>
        <p:spPr>
          <a:xfrm>
            <a:off x="9221167" y="63191"/>
            <a:ext cx="598454" cy="514168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15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39821704"/>
              </p:ext>
            </p:extLst>
          </p:nvPr>
        </p:nvGraphicFramePr>
        <p:xfrm>
          <a:off x="350749" y="1902096"/>
          <a:ext cx="9468872" cy="495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2E6E956-6D32-3CDC-448E-CFC2E863B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87" y="631498"/>
            <a:ext cx="2432386" cy="115941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939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DBD072BD-0C84-C31B-2D9F-DBEEFC80D63F}"/>
              </a:ext>
            </a:extLst>
          </p:cNvPr>
          <p:cNvCxnSpPr>
            <a:cxnSpLocks/>
          </p:cNvCxnSpPr>
          <p:nvPr/>
        </p:nvCxnSpPr>
        <p:spPr>
          <a:xfrm>
            <a:off x="354034" y="6721394"/>
            <a:ext cx="9117476" cy="56560"/>
          </a:xfrm>
          <a:prstGeom prst="line">
            <a:avLst/>
          </a:prstGeom>
          <a:ln w="1270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6">
            <a:extLst>
              <a:ext uri="{FF2B5EF4-FFF2-40B4-BE49-F238E27FC236}">
                <a16:creationId xmlns:a16="http://schemas.microsoft.com/office/drawing/2014/main" id="{2008239A-69FE-2BE1-1BE0-FD20B5929E25}"/>
              </a:ext>
            </a:extLst>
          </p:cNvPr>
          <p:cNvSpPr/>
          <p:nvPr/>
        </p:nvSpPr>
        <p:spPr>
          <a:xfrm>
            <a:off x="4331792" y="792080"/>
            <a:ext cx="3636719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 текущих мероприятий</a:t>
            </a:r>
          </a:p>
        </p:txBody>
      </p: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1710202B-38D8-A921-71D9-289636681CBD}"/>
              </a:ext>
            </a:extLst>
          </p:cNvPr>
          <p:cNvCxnSpPr/>
          <p:nvPr/>
        </p:nvCxnSpPr>
        <p:spPr>
          <a:xfrm>
            <a:off x="3551588" y="1291703"/>
            <a:ext cx="552642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DC29DF13-265E-98A7-71BC-A556B2837AAF}"/>
              </a:ext>
            </a:extLst>
          </p:cNvPr>
          <p:cNvCxnSpPr>
            <a:cxnSpLocks/>
          </p:cNvCxnSpPr>
          <p:nvPr/>
        </p:nvCxnSpPr>
        <p:spPr>
          <a:xfrm>
            <a:off x="4586519" y="1291703"/>
            <a:ext cx="3632879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31887C-2CFD-4DA5-4CCB-514B85728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38" y="1281894"/>
            <a:ext cx="1533035" cy="15330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C06159-863E-3D84-8280-6FFD1D75E2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79" y="2115197"/>
            <a:ext cx="2328747" cy="134822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5DCC0FB-34BF-52F3-7C4F-AD32076AE5A5}"/>
              </a:ext>
            </a:extLst>
          </p:cNvPr>
          <p:cNvSpPr/>
          <p:nvPr/>
        </p:nvSpPr>
        <p:spPr>
          <a:xfrm>
            <a:off x="3626551" y="2198137"/>
            <a:ext cx="3927294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запланированных мероприятий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B58653A-ACF5-9302-46AA-7200D94CD811}"/>
              </a:ext>
            </a:extLst>
          </p:cNvPr>
          <p:cNvSpPr/>
          <p:nvPr/>
        </p:nvSpPr>
        <p:spPr>
          <a:xfrm>
            <a:off x="3597125" y="1794563"/>
            <a:ext cx="595035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ru-RU" sz="3200" b="1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4F47275-0CA2-2F83-12B6-F6B399936BBA}"/>
              </a:ext>
            </a:extLst>
          </p:cNvPr>
          <p:cNvSpPr/>
          <p:nvPr/>
        </p:nvSpPr>
        <p:spPr>
          <a:xfrm>
            <a:off x="4423033" y="3180655"/>
            <a:ext cx="4268480" cy="61555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роведены (</a:t>
            </a:r>
            <a:r>
              <a:rPr lang="ru-RU" sz="1400" b="1" dirty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Мангистауской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 запланированы на 18.12.2024 г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D823906-DDBD-59E3-37ED-C612CF1A9BA9}"/>
              </a:ext>
            </a:extLst>
          </p:cNvPr>
          <p:cNvSpPr/>
          <p:nvPr/>
        </p:nvSpPr>
        <p:spPr>
          <a:xfrm>
            <a:off x="4259040" y="2747421"/>
            <a:ext cx="79735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9541F38-FBEC-2FDF-56C5-E661BA5E06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14000"/>
          </a:blip>
          <a:srcRect r="10746" b="16253"/>
          <a:stretch/>
        </p:blipFill>
        <p:spPr>
          <a:xfrm>
            <a:off x="5218140" y="-12633"/>
            <a:ext cx="4682685" cy="696969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38273" y="49009"/>
            <a:ext cx="6076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14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Работа </a:t>
            </a:r>
            <a:r>
              <a:rPr lang="ru-RU" sz="2400" b="1" dirty="0">
                <a:solidFill>
                  <a:srgbClr val="0014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региональных экспертных советов</a:t>
            </a:r>
            <a:endParaRPr lang="ru-RU" sz="2400" dirty="0">
              <a:solidFill>
                <a:srgbClr val="001453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E602664-8AC4-7340-0F2F-26C93EFC1ECC}"/>
              </a:ext>
            </a:extLst>
          </p:cNvPr>
          <p:cNvSpPr txBox="1"/>
          <p:nvPr/>
        </p:nvSpPr>
        <p:spPr>
          <a:xfrm>
            <a:off x="3626551" y="4815547"/>
            <a:ext cx="38450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планы работы экспертных советов на 2025 </a:t>
            </a:r>
            <a:r>
              <a:rPr lang="ru-RU" sz="2000" dirty="0" smtClean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  <a:endParaRPr lang="LID4096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77" y="4171561"/>
            <a:ext cx="2638864" cy="1744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9541F38-FBEC-2FDF-56C5-E661BA5E06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14000"/>
          </a:blip>
          <a:srcRect r="10746" b="16253"/>
          <a:stretch/>
        </p:blipFill>
        <p:spPr>
          <a:xfrm>
            <a:off x="-115191" y="-30858"/>
            <a:ext cx="5253695" cy="6969697"/>
          </a:xfrm>
          <a:prstGeom prst="rect">
            <a:avLst/>
          </a:prstGeom>
        </p:spPr>
      </p:pic>
      <p:sp>
        <p:nvSpPr>
          <p:cNvPr id="54" name="Овал 2">
            <a:extLst>
              <a:ext uri="{FF2B5EF4-FFF2-40B4-BE49-F238E27FC236}">
                <a16:creationId xmlns:a16="http://schemas.microsoft.com/office/drawing/2014/main" id="{B8B63ADE-A350-450B-9D14-A5A06B1DF3D1}"/>
              </a:ext>
            </a:extLst>
          </p:cNvPr>
          <p:cNvSpPr/>
          <p:nvPr/>
        </p:nvSpPr>
        <p:spPr>
          <a:xfrm>
            <a:off x="9221167" y="63191"/>
            <a:ext cx="598454" cy="514168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15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64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1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-3140225" y="3140012"/>
            <a:ext cx="6858002" cy="577971"/>
          </a:xfrm>
          <a:prstGeom prst="rect">
            <a:avLst/>
          </a:prstGeom>
          <a:solidFill>
            <a:srgbClr val="001867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</a:t>
            </a:r>
            <a:r>
              <a:rPr lang="kk-K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kk-K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</a:t>
            </a:r>
            <a:r>
              <a:rPr lang="kk-K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kk-K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</a:t>
            </a:r>
            <a:r>
              <a:rPr lang="kk-K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36212C-C57E-457D-9796-645CB5FF08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4000"/>
          </a:blip>
          <a:srcRect b="16253"/>
          <a:stretch/>
        </p:blipFill>
        <p:spPr>
          <a:xfrm>
            <a:off x="4659515" y="6838"/>
            <a:ext cx="5246485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36212C-C57E-457D-9796-645CB5FF08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4000"/>
          </a:blip>
          <a:srcRect b="16253"/>
          <a:stretch/>
        </p:blipFill>
        <p:spPr>
          <a:xfrm>
            <a:off x="577762" y="6838"/>
            <a:ext cx="49574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E585EB-D1C1-2E7E-0D5F-3563EC62C6CE}"/>
              </a:ext>
            </a:extLst>
          </p:cNvPr>
          <p:cNvSpPr txBox="1"/>
          <p:nvPr/>
        </p:nvSpPr>
        <p:spPr>
          <a:xfrm>
            <a:off x="683800" y="7004"/>
            <a:ext cx="82905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Стратегический план развития института Уполномоченного на 2025-2027 </a:t>
            </a:r>
            <a:r>
              <a:rPr lang="ru-RU" sz="2600" b="1" dirty="0" smtClean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sz="2600" b="1" dirty="0">
              <a:solidFill>
                <a:srgbClr val="0018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2">
            <a:extLst>
              <a:ext uri="{FF2B5EF4-FFF2-40B4-BE49-F238E27FC236}">
                <a16:creationId xmlns:a16="http://schemas.microsoft.com/office/drawing/2014/main" id="{B8B63ADE-A350-450B-9D14-A5A06B1DF3D1}"/>
              </a:ext>
            </a:extLst>
          </p:cNvPr>
          <p:cNvSpPr/>
          <p:nvPr/>
        </p:nvSpPr>
        <p:spPr>
          <a:xfrm>
            <a:off x="9221167" y="63191"/>
            <a:ext cx="598454" cy="514168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16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50" y="857249"/>
            <a:ext cx="9313950" cy="6000749"/>
          </a:xfrm>
          <a:prstGeom prst="rect">
            <a:avLst/>
          </a:prstGeom>
        </p:spPr>
      </p:pic>
      <p:sp>
        <p:nvSpPr>
          <p:cNvPr id="8" name="Прямоугольник: скругленные противолежащие углы 58">
            <a:extLst>
              <a:ext uri="{FF2B5EF4-FFF2-40B4-BE49-F238E27FC236}">
                <a16:creationId xmlns:a16="http://schemas.microsoft.com/office/drawing/2014/main" id="{226B16E1-00E9-66CC-C169-9098315D73B2}"/>
              </a:ext>
            </a:extLst>
          </p:cNvPr>
          <p:cNvSpPr/>
          <p:nvPr/>
        </p:nvSpPr>
        <p:spPr>
          <a:xfrm>
            <a:off x="600138" y="860386"/>
            <a:ext cx="9305862" cy="5997612"/>
          </a:xfrm>
          <a:prstGeom prst="round2Diag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Разработан </a:t>
            </a:r>
            <a:r>
              <a:rPr lang="ru-RU" sz="2000" b="1" dirty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поддержке ПРООН, включает меры по:</a:t>
            </a:r>
          </a:p>
          <a:p>
            <a:pPr algn="just"/>
            <a:r>
              <a:rPr lang="ru-RU" sz="2000" dirty="0" smtClean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улучшению </a:t>
            </a:r>
            <a:r>
              <a:rPr lang="ru-RU" sz="2000" dirty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 </a:t>
            </a:r>
            <a:r>
              <a:rPr lang="ru-RU" sz="2000" dirty="0" smtClean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защиты;</a:t>
            </a:r>
          </a:p>
          <a:p>
            <a:pPr algn="just"/>
            <a:r>
              <a:rPr lang="ru-RU" sz="2000" dirty="0" smtClean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продвижению </a:t>
            </a:r>
            <a:r>
              <a:rPr lang="ru-RU" sz="2000" dirty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международных стандартов прав </a:t>
            </a:r>
            <a:r>
              <a:rPr lang="ru-RU" sz="2000" dirty="0" smtClean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человека;</a:t>
            </a:r>
            <a:endParaRPr lang="ru-RU" sz="2000" dirty="0">
              <a:solidFill>
                <a:srgbClr val="0014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обеспечению </a:t>
            </a:r>
            <a:r>
              <a:rPr lang="ru-RU" sz="2000" dirty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равенства, </a:t>
            </a:r>
            <a:r>
              <a:rPr lang="ru-RU" sz="2000" dirty="0" err="1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инклюзивности</a:t>
            </a:r>
            <a:r>
              <a:rPr lang="ru-RU" sz="2000" dirty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 smtClean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антидискриминации</a:t>
            </a:r>
            <a:r>
              <a:rPr lang="ru-RU" sz="2000" dirty="0" smtClean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14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0014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Основные </a:t>
            </a:r>
            <a:r>
              <a:rPr lang="ru-RU" sz="2000" b="1" dirty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Центра:</a:t>
            </a:r>
          </a:p>
          <a:p>
            <a:pPr algn="just"/>
            <a:r>
              <a:rPr lang="ru-RU" sz="2000" dirty="0" smtClean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Противодействие </a:t>
            </a:r>
            <a:r>
              <a:rPr lang="ru-RU" sz="2000" dirty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дискриминации и </a:t>
            </a:r>
            <a:r>
              <a:rPr lang="ru-RU" sz="2000" dirty="0" smtClean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пыткам;</a:t>
            </a:r>
            <a:endParaRPr lang="ru-RU" sz="2000" dirty="0">
              <a:solidFill>
                <a:srgbClr val="0014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Вопросы </a:t>
            </a:r>
            <a:r>
              <a:rPr lang="ru-RU" sz="2000" dirty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 обеспечения и соблюдения прав заключенных </a:t>
            </a:r>
            <a:r>
              <a:rPr lang="ru-RU" sz="2000" dirty="0" smtClean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женщин.</a:t>
            </a:r>
            <a:endParaRPr lang="ru-RU" sz="2000" dirty="0">
              <a:solidFill>
                <a:srgbClr val="0014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0014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Процесс </a:t>
            </a:r>
            <a:r>
              <a:rPr lang="ru-RU" sz="2000" b="1" dirty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исследований:</a:t>
            </a:r>
          </a:p>
          <a:p>
            <a:pPr algn="just"/>
            <a:r>
              <a:rPr lang="ru-RU" sz="2000" dirty="0" smtClean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Привлечение </a:t>
            </a:r>
            <a:r>
              <a:rPr lang="ru-RU" sz="2000" dirty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экспертов и </a:t>
            </a:r>
            <a:r>
              <a:rPr lang="ru-RU" sz="2000" dirty="0" smtClean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ученых;</a:t>
            </a:r>
            <a:endParaRPr lang="ru-RU" sz="2000" dirty="0">
              <a:solidFill>
                <a:srgbClr val="0014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Анкетирование </a:t>
            </a:r>
            <a:r>
              <a:rPr lang="ru-RU" sz="2000" dirty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закрытых </a:t>
            </a:r>
            <a:r>
              <a:rPr lang="ru-RU" sz="2000" dirty="0" smtClean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учреждениях;</a:t>
            </a:r>
            <a:endParaRPr lang="ru-RU" sz="2000" dirty="0">
              <a:solidFill>
                <a:srgbClr val="0014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Изучение </a:t>
            </a:r>
            <a:r>
              <a:rPr lang="ru-RU" sz="2000" dirty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зарубежного опыта и криминогенной </a:t>
            </a:r>
            <a:r>
              <a:rPr lang="ru-RU" sz="2000" dirty="0" smtClean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ситуации.</a:t>
            </a:r>
            <a:endParaRPr lang="ru-RU" sz="2000" dirty="0">
              <a:solidFill>
                <a:srgbClr val="0014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0014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Результаты</a:t>
            </a:r>
            <a:r>
              <a:rPr lang="ru-RU" sz="2000" b="1" dirty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dirty="0" smtClean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Подготовка </a:t>
            </a:r>
            <a:r>
              <a:rPr lang="ru-RU" sz="2000" dirty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практических и законодательных </a:t>
            </a:r>
            <a:r>
              <a:rPr lang="ru-RU" sz="2000" dirty="0" smtClean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рекомендаций;</a:t>
            </a:r>
            <a:endParaRPr lang="ru-RU" sz="2000" dirty="0">
              <a:solidFill>
                <a:srgbClr val="0014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Освещены </a:t>
            </a:r>
            <a:r>
              <a:rPr lang="ru-RU" sz="2000" dirty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научно-практической конференции ко Дню прав </a:t>
            </a:r>
            <a:r>
              <a:rPr lang="ru-RU" sz="2000" dirty="0" smtClean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</a:t>
            </a:r>
            <a:endParaRPr lang="LID4096" sz="2000" b="1" dirty="0">
              <a:solidFill>
                <a:srgbClr val="0014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989820" y="1102931"/>
            <a:ext cx="245095" cy="310233"/>
          </a:xfrm>
          <a:prstGeom prst="actionButtonForwardNex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989820" y="2641071"/>
            <a:ext cx="245095" cy="310233"/>
          </a:xfrm>
          <a:prstGeom prst="actionButtonForwardNex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989824" y="4168927"/>
            <a:ext cx="245095" cy="310233"/>
          </a:xfrm>
          <a:prstGeom prst="actionButtonForwardNex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986363" y="5673516"/>
            <a:ext cx="245095" cy="310233"/>
          </a:xfrm>
          <a:prstGeom prst="actionButtonForwardNex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84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36212C-C57E-457D-9796-645CB5FF08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4000"/>
          </a:blip>
          <a:srcRect b="16253"/>
          <a:stretch/>
        </p:blipFill>
        <p:spPr>
          <a:xfrm>
            <a:off x="-23170" y="0"/>
            <a:ext cx="5246485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541F38-FBEC-2FDF-56C5-E661BA5E06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4000"/>
          </a:blip>
          <a:srcRect r="10746" b="16253"/>
          <a:stretch/>
        </p:blipFill>
        <p:spPr>
          <a:xfrm>
            <a:off x="5223315" y="0"/>
            <a:ext cx="4682685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CBD740F-7B8E-8635-6369-B2A385DE49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382"/>
          <a:stretch/>
        </p:blipFill>
        <p:spPr>
          <a:xfrm>
            <a:off x="3787550" y="1126609"/>
            <a:ext cx="2184550" cy="15668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1E6214-5268-6B97-7EDF-E5DF9FE9806C}"/>
              </a:ext>
            </a:extLst>
          </p:cNvPr>
          <p:cNvSpPr txBox="1"/>
          <p:nvPr/>
        </p:nvSpPr>
        <p:spPr>
          <a:xfrm>
            <a:off x="1303819" y="3111736"/>
            <a:ext cx="4195175" cy="335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OmbudspersonKazakhstan</a:t>
            </a:r>
            <a:endParaRPr lang="en-US" sz="2400" dirty="0">
              <a:solidFill>
                <a:srgbClr val="0018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Ombudsperson_KZ</a:t>
            </a:r>
            <a:endParaRPr lang="en-US" sz="2400" dirty="0">
              <a:solidFill>
                <a:srgbClr val="0018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Ombudsperson_KZ</a:t>
            </a:r>
            <a:endParaRPr lang="en-US" sz="2400" dirty="0">
              <a:solidFill>
                <a:srgbClr val="0018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OmbudspersonKazakhstan</a:t>
            </a:r>
            <a:endParaRPr lang="en-US" sz="2400" dirty="0">
              <a:solidFill>
                <a:srgbClr val="0018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Ombudspersonkazakhstan</a:t>
            </a:r>
            <a:endParaRPr lang="en-US" sz="2400" dirty="0">
              <a:solidFill>
                <a:srgbClr val="0018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Ombudsmankazakhstanv</a:t>
            </a:r>
            <a:endParaRPr lang="x-none" sz="2400" dirty="0">
              <a:solidFill>
                <a:srgbClr val="0018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E1F5F1B-BCE9-0B55-D39E-8C73DF733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843" y="3174236"/>
            <a:ext cx="3352456" cy="3352456"/>
          </a:xfrm>
          <a:prstGeom prst="rect">
            <a:avLst/>
          </a:prstGeom>
        </p:spPr>
      </p:pic>
      <p:sp>
        <p:nvSpPr>
          <p:cNvPr id="9" name="Freeform 4"/>
          <p:cNvSpPr/>
          <p:nvPr/>
        </p:nvSpPr>
        <p:spPr>
          <a:xfrm>
            <a:off x="678129" y="3242823"/>
            <a:ext cx="729387" cy="509049"/>
          </a:xfrm>
          <a:custGeom>
            <a:avLst/>
            <a:gdLst/>
            <a:ahLst/>
            <a:cxnLst/>
            <a:rect l="l" t="t" r="r" b="b"/>
            <a:pathLst>
              <a:path w="903024" h="564390">
                <a:moveTo>
                  <a:pt x="0" y="0"/>
                </a:moveTo>
                <a:lnTo>
                  <a:pt x="903023" y="0"/>
                </a:lnTo>
                <a:lnTo>
                  <a:pt x="903023" y="564390"/>
                </a:lnTo>
                <a:lnTo>
                  <a:pt x="0" y="5643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5"/>
          <p:cNvSpPr/>
          <p:nvPr/>
        </p:nvSpPr>
        <p:spPr>
          <a:xfrm>
            <a:off x="797455" y="3766021"/>
            <a:ext cx="487510" cy="509536"/>
          </a:xfrm>
          <a:custGeom>
            <a:avLst/>
            <a:gdLst/>
            <a:ahLst/>
            <a:cxnLst/>
            <a:rect l="l" t="t" r="r" b="b"/>
            <a:pathLst>
              <a:path w="634679" h="634679">
                <a:moveTo>
                  <a:pt x="0" y="0"/>
                </a:moveTo>
                <a:lnTo>
                  <a:pt x="634679" y="0"/>
                </a:lnTo>
                <a:lnTo>
                  <a:pt x="634679" y="634680"/>
                </a:lnTo>
                <a:lnTo>
                  <a:pt x="0" y="6346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Freeform 7"/>
          <p:cNvSpPr/>
          <p:nvPr/>
        </p:nvSpPr>
        <p:spPr>
          <a:xfrm>
            <a:off x="778601" y="4896714"/>
            <a:ext cx="535637" cy="509048"/>
          </a:xfrm>
          <a:custGeom>
            <a:avLst/>
            <a:gdLst/>
            <a:ahLst/>
            <a:cxnLst/>
            <a:rect l="l" t="t" r="r" b="b"/>
            <a:pathLst>
              <a:path w="835290" h="835290">
                <a:moveTo>
                  <a:pt x="0" y="0"/>
                </a:moveTo>
                <a:lnTo>
                  <a:pt x="835290" y="0"/>
                </a:lnTo>
                <a:lnTo>
                  <a:pt x="835290" y="835290"/>
                </a:lnTo>
                <a:lnTo>
                  <a:pt x="0" y="8352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7" name="Freeform 8"/>
          <p:cNvSpPr/>
          <p:nvPr/>
        </p:nvSpPr>
        <p:spPr>
          <a:xfrm>
            <a:off x="755676" y="5362448"/>
            <a:ext cx="586843" cy="635515"/>
          </a:xfrm>
          <a:custGeom>
            <a:avLst/>
            <a:gdLst/>
            <a:ahLst/>
            <a:cxnLst/>
            <a:rect l="l" t="t" r="r" b="b"/>
            <a:pathLst>
              <a:path w="804549" h="804549">
                <a:moveTo>
                  <a:pt x="0" y="0"/>
                </a:moveTo>
                <a:lnTo>
                  <a:pt x="804549" y="0"/>
                </a:lnTo>
                <a:lnTo>
                  <a:pt x="804549" y="804549"/>
                </a:lnTo>
                <a:lnTo>
                  <a:pt x="0" y="80454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8" name="Freeform 9"/>
          <p:cNvSpPr/>
          <p:nvPr/>
        </p:nvSpPr>
        <p:spPr>
          <a:xfrm>
            <a:off x="848413" y="5936284"/>
            <a:ext cx="502541" cy="530502"/>
          </a:xfrm>
          <a:custGeom>
            <a:avLst/>
            <a:gdLst/>
            <a:ahLst/>
            <a:cxnLst/>
            <a:rect l="l" t="t" r="r" b="b"/>
            <a:pathLst>
              <a:path w="629951" h="724008">
                <a:moveTo>
                  <a:pt x="0" y="0"/>
                </a:moveTo>
                <a:lnTo>
                  <a:pt x="629951" y="0"/>
                </a:lnTo>
                <a:lnTo>
                  <a:pt x="629951" y="724008"/>
                </a:lnTo>
                <a:lnTo>
                  <a:pt x="0" y="7240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713"/>
            </a:stretch>
          </a:blipFill>
        </p:spPr>
      </p:sp>
      <p:sp>
        <p:nvSpPr>
          <p:cNvPr id="19" name="TextBox 10"/>
          <p:cNvSpPr txBox="1"/>
          <p:nvPr/>
        </p:nvSpPr>
        <p:spPr>
          <a:xfrm>
            <a:off x="1108392" y="-227390"/>
            <a:ext cx="7404013" cy="143629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4000" dirty="0">
                <a:solidFill>
                  <a:srgbClr val="011453"/>
                </a:solidFill>
                <a:latin typeface="Times New Roman" panose="02020603050405020304" pitchFamily="18" charset="0"/>
                <a:ea typeface="Intro"/>
                <a:cs typeface="Times New Roman" panose="02020603050405020304" pitchFamily="18" charset="0"/>
                <a:sym typeface="Intro"/>
              </a:rPr>
              <a:t>БЛАГОДАРЮ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7" y="4318860"/>
            <a:ext cx="525218" cy="5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1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727;p33">
            <a:extLst>
              <a:ext uri="{FF2B5EF4-FFF2-40B4-BE49-F238E27FC236}">
                <a16:creationId xmlns:a16="http://schemas.microsoft.com/office/drawing/2014/main" id="{2EC0C64A-7087-DB73-5860-47B2E57CF428}"/>
              </a:ext>
            </a:extLst>
          </p:cNvPr>
          <p:cNvSpPr txBox="1">
            <a:spLocks/>
          </p:cNvSpPr>
          <p:nvPr/>
        </p:nvSpPr>
        <p:spPr>
          <a:xfrm>
            <a:off x="882484" y="1564742"/>
            <a:ext cx="2099693" cy="70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355" tIns="30169" rIns="60355" bIns="30169" anchor="t" anchorCtr="0">
            <a:spAutoFit/>
          </a:bodyPr>
          <a:lstStyle>
            <a:defPPr>
              <a:defRPr lang="en-US"/>
            </a:defPPr>
            <a:lvl1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defRPr sz="1219">
                <a:solidFill>
                  <a:schemeClr val="dk1"/>
                </a:solidFill>
                <a:ea typeface="Open Sans"/>
              </a:defRPr>
            </a:lvl1pPr>
          </a:lstStyle>
          <a:p>
            <a:r>
              <a:rPr lang="ru-RU" sz="1400" dirty="0" smtClean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Качественное </a:t>
            </a:r>
            <a:r>
              <a:rPr lang="ru-RU" sz="1400" dirty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и </a:t>
            </a:r>
            <a:r>
              <a:rPr lang="ru-RU" sz="1400" dirty="0" smtClean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оперативное рассмотрение жалоб</a:t>
            </a:r>
            <a:endParaRPr lang="ru-RU" sz="1400" dirty="0">
              <a:solidFill>
                <a:srgbClr val="001867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/>
            </a:endParaRPr>
          </a:p>
        </p:txBody>
      </p:sp>
      <p:grpSp>
        <p:nvGrpSpPr>
          <p:cNvPr id="905" name="Группа 904">
            <a:extLst>
              <a:ext uri="{FF2B5EF4-FFF2-40B4-BE49-F238E27FC236}">
                <a16:creationId xmlns:a16="http://schemas.microsoft.com/office/drawing/2014/main" id="{23C1300F-836B-2480-4221-4E37FB750CEE}"/>
              </a:ext>
            </a:extLst>
          </p:cNvPr>
          <p:cNvGrpSpPr/>
          <p:nvPr/>
        </p:nvGrpSpPr>
        <p:grpSpPr>
          <a:xfrm>
            <a:off x="7991181" y="2811380"/>
            <a:ext cx="1191585" cy="1095640"/>
            <a:chOff x="9908057" y="3323942"/>
            <a:chExt cx="737813" cy="739031"/>
          </a:xfrm>
        </p:grpSpPr>
        <p:sp>
          <p:nvSpPr>
            <p:cNvPr id="838" name="Google Shape;741;p33">
              <a:extLst>
                <a:ext uri="{FF2B5EF4-FFF2-40B4-BE49-F238E27FC236}">
                  <a16:creationId xmlns:a16="http://schemas.microsoft.com/office/drawing/2014/main" id="{B15AB572-3B3C-E8CC-D84C-AC779A2EC9C9}"/>
                </a:ext>
              </a:extLst>
            </p:cNvPr>
            <p:cNvSpPr/>
            <p:nvPr/>
          </p:nvSpPr>
          <p:spPr>
            <a:xfrm>
              <a:off x="9908057" y="3323942"/>
              <a:ext cx="737813" cy="739031"/>
            </a:xfrm>
            <a:prstGeom prst="ellipse">
              <a:avLst/>
            </a:prstGeom>
            <a:solidFill>
              <a:srgbClr val="041562"/>
            </a:solidFill>
            <a:ln>
              <a:noFill/>
            </a:ln>
          </p:spPr>
          <p:txBody>
            <a:bodyPr spcFirstLastPara="1" wrap="square" lIns="60355" tIns="30169" rIns="60355" bIns="30169" anchor="t" anchorCtr="0">
              <a:noAutofit/>
            </a:bodyPr>
            <a:lstStyle/>
            <a:p>
              <a:endParaRPr sz="85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39" name="Рисунок 838" descr="Расширение бизнеса со сплошной заливкой">
              <a:extLst>
                <a:ext uri="{FF2B5EF4-FFF2-40B4-BE49-F238E27FC236}">
                  <a16:creationId xmlns:a16="http://schemas.microsoft.com/office/drawing/2014/main" id="{C4079EAD-1B44-F138-01E2-1233E8F1E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0027415" y="3383453"/>
              <a:ext cx="569143" cy="569143"/>
            </a:xfrm>
            <a:prstGeom prst="rect">
              <a:avLst/>
            </a:prstGeom>
          </p:spPr>
        </p:pic>
      </p:grpSp>
      <p:sp>
        <p:nvSpPr>
          <p:cNvPr id="840" name="Google Shape;739;p33">
            <a:extLst>
              <a:ext uri="{FF2B5EF4-FFF2-40B4-BE49-F238E27FC236}">
                <a16:creationId xmlns:a16="http://schemas.microsoft.com/office/drawing/2014/main" id="{FAD7D64D-15D9-5930-9D94-6894B79911E1}"/>
              </a:ext>
            </a:extLst>
          </p:cNvPr>
          <p:cNvSpPr/>
          <p:nvPr/>
        </p:nvSpPr>
        <p:spPr>
          <a:xfrm>
            <a:off x="6340024" y="2830234"/>
            <a:ext cx="1209461" cy="1166729"/>
          </a:xfrm>
          <a:prstGeom prst="ellipse">
            <a:avLst/>
          </a:prstGeom>
          <a:solidFill>
            <a:srgbClr val="041562"/>
          </a:solidFill>
          <a:ln>
            <a:noFill/>
          </a:ln>
        </p:spPr>
        <p:txBody>
          <a:bodyPr spcFirstLastPara="1" wrap="square" lIns="60355" tIns="30169" rIns="60355" bIns="30169" anchor="t" anchorCtr="0">
            <a:noAutofit/>
          </a:bodyPr>
          <a:lstStyle/>
          <a:p>
            <a:endParaRPr sz="85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734;p33">
            <a:extLst>
              <a:ext uri="{FF2B5EF4-FFF2-40B4-BE49-F238E27FC236}">
                <a16:creationId xmlns:a16="http://schemas.microsoft.com/office/drawing/2014/main" id="{F2FF1708-D6BE-0545-FA8B-13EDEFA991AB}"/>
              </a:ext>
            </a:extLst>
          </p:cNvPr>
          <p:cNvSpPr/>
          <p:nvPr/>
        </p:nvSpPr>
        <p:spPr>
          <a:xfrm>
            <a:off x="1355983" y="2880135"/>
            <a:ext cx="1210979" cy="1116828"/>
          </a:xfrm>
          <a:prstGeom prst="ellipse">
            <a:avLst/>
          </a:prstGeom>
          <a:solidFill>
            <a:srgbClr val="041562"/>
          </a:solidFill>
          <a:ln>
            <a:noFill/>
          </a:ln>
        </p:spPr>
        <p:txBody>
          <a:bodyPr spcFirstLastPara="1" wrap="square" lIns="60355" tIns="30169" rIns="60355" bIns="30169" anchor="t" anchorCtr="0">
            <a:noAutofit/>
          </a:bodyPr>
          <a:lstStyle/>
          <a:p>
            <a:endParaRPr sz="85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1" name="Группа 900">
            <a:extLst>
              <a:ext uri="{FF2B5EF4-FFF2-40B4-BE49-F238E27FC236}">
                <a16:creationId xmlns:a16="http://schemas.microsoft.com/office/drawing/2014/main" id="{463F13FE-D041-49F5-A69F-C32477613E49}"/>
              </a:ext>
            </a:extLst>
          </p:cNvPr>
          <p:cNvGrpSpPr/>
          <p:nvPr/>
        </p:nvGrpSpPr>
        <p:grpSpPr>
          <a:xfrm>
            <a:off x="3039033" y="2837624"/>
            <a:ext cx="1211545" cy="1160013"/>
            <a:chOff x="1265772" y="2567045"/>
            <a:chExt cx="1907717" cy="1362727"/>
          </a:xfrm>
        </p:grpSpPr>
        <p:sp>
          <p:nvSpPr>
            <p:cNvPr id="848" name="Google Shape;736;p33">
              <a:extLst>
                <a:ext uri="{FF2B5EF4-FFF2-40B4-BE49-F238E27FC236}">
                  <a16:creationId xmlns:a16="http://schemas.microsoft.com/office/drawing/2014/main" id="{E3096D81-925B-BB8D-DA72-DC199AC70F75}"/>
                </a:ext>
              </a:extLst>
            </p:cNvPr>
            <p:cNvSpPr/>
            <p:nvPr/>
          </p:nvSpPr>
          <p:spPr>
            <a:xfrm>
              <a:off x="1265772" y="2567045"/>
              <a:ext cx="1907717" cy="1362727"/>
            </a:xfrm>
            <a:prstGeom prst="ellipse">
              <a:avLst/>
            </a:prstGeom>
            <a:solidFill>
              <a:srgbClr val="041562"/>
            </a:solidFill>
            <a:ln>
              <a:noFill/>
            </a:ln>
          </p:spPr>
          <p:txBody>
            <a:bodyPr spcFirstLastPara="1" wrap="square" lIns="60355" tIns="30169" rIns="60355" bIns="30169" anchor="t" anchorCtr="0">
              <a:noAutofit/>
            </a:bodyPr>
            <a:lstStyle/>
            <a:p>
              <a:endParaRPr sz="85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55" name="Рисунок 854" descr="Буфер обмена со смешанным содержимым со сплошной заливкой">
              <a:extLst>
                <a:ext uri="{FF2B5EF4-FFF2-40B4-BE49-F238E27FC236}">
                  <a16:creationId xmlns:a16="http://schemas.microsoft.com/office/drawing/2014/main" id="{316486F3-CEA8-23FB-DEED-6D9E522A7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1636888" y="2798310"/>
              <a:ext cx="1106106" cy="828671"/>
            </a:xfrm>
            <a:prstGeom prst="rect">
              <a:avLst/>
            </a:prstGeom>
          </p:spPr>
        </p:pic>
      </p:grpSp>
      <p:pic>
        <p:nvPicPr>
          <p:cNvPr id="109" name="Рисунок 108" descr="Зал заседаний со сплошной заливкой">
            <a:extLst>
              <a:ext uri="{FF2B5EF4-FFF2-40B4-BE49-F238E27FC236}">
                <a16:creationId xmlns:a16="http://schemas.microsoft.com/office/drawing/2014/main" id="{7BEF3F45-4FA0-0B01-8951-476314C17A2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29730" y="2837624"/>
            <a:ext cx="797049" cy="79704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970C796-3E51-2C17-F311-D73ADC78475F}"/>
              </a:ext>
            </a:extLst>
          </p:cNvPr>
          <p:cNvSpPr txBox="1"/>
          <p:nvPr/>
        </p:nvSpPr>
        <p:spPr>
          <a:xfrm>
            <a:off x="1508289" y="77697"/>
            <a:ext cx="7346512" cy="947019"/>
          </a:xfrm>
          <a:prstGeom prst="rect">
            <a:avLst/>
          </a:prstGeom>
          <a:noFill/>
        </p:spPr>
        <p:txBody>
          <a:bodyPr wrap="square" lIns="84419" tIns="42210" rIns="84419" bIns="42210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0014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деятельности региональных представителей</a:t>
            </a:r>
            <a:endParaRPr lang="ru-RU" sz="2800" b="1" dirty="0">
              <a:solidFill>
                <a:srgbClr val="0014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 descr="Открытый конверт со сплошной заливкой">
            <a:extLst>
              <a:ext uri="{FF2B5EF4-FFF2-40B4-BE49-F238E27FC236}">
                <a16:creationId xmlns:a16="http://schemas.microsoft.com/office/drawing/2014/main" id="{15B36C0D-E969-3CA0-E530-B9D528703D2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51021" y="3008298"/>
            <a:ext cx="569143" cy="569143"/>
          </a:xfrm>
          <a:prstGeom prst="rect">
            <a:avLst/>
          </a:prstGeom>
        </p:spPr>
      </p:pic>
      <p:sp>
        <p:nvSpPr>
          <p:cNvPr id="36" name="Google Shape;734;p33">
            <a:extLst>
              <a:ext uri="{FF2B5EF4-FFF2-40B4-BE49-F238E27FC236}">
                <a16:creationId xmlns:a16="http://schemas.microsoft.com/office/drawing/2014/main" id="{F2FF1708-D6BE-0545-FA8B-13EDEFA991AB}"/>
              </a:ext>
            </a:extLst>
          </p:cNvPr>
          <p:cNvSpPr/>
          <p:nvPr/>
        </p:nvSpPr>
        <p:spPr>
          <a:xfrm>
            <a:off x="4681308" y="2830234"/>
            <a:ext cx="1210979" cy="1116828"/>
          </a:xfrm>
          <a:prstGeom prst="ellipse">
            <a:avLst/>
          </a:prstGeom>
          <a:solidFill>
            <a:srgbClr val="041562"/>
          </a:solidFill>
          <a:ln>
            <a:noFill/>
          </a:ln>
        </p:spPr>
        <p:txBody>
          <a:bodyPr spcFirstLastPara="1" wrap="square" lIns="60355" tIns="30169" rIns="60355" bIns="30169" anchor="t" anchorCtr="0">
            <a:noAutofit/>
          </a:bodyPr>
          <a:lstStyle/>
          <a:p>
            <a:endParaRPr sz="85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727;p33">
            <a:extLst>
              <a:ext uri="{FF2B5EF4-FFF2-40B4-BE49-F238E27FC236}">
                <a16:creationId xmlns:a16="http://schemas.microsoft.com/office/drawing/2014/main" id="{2EC0C64A-7087-DB73-5860-47B2E57CF428}"/>
              </a:ext>
            </a:extLst>
          </p:cNvPr>
          <p:cNvSpPr txBox="1">
            <a:spLocks/>
          </p:cNvSpPr>
          <p:nvPr/>
        </p:nvSpPr>
        <p:spPr>
          <a:xfrm>
            <a:off x="2381529" y="4610685"/>
            <a:ext cx="2812640" cy="113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355" tIns="30169" rIns="60355" bIns="30169" anchor="t" anchorCtr="0">
            <a:spAutoFit/>
          </a:bodyPr>
          <a:lstStyle>
            <a:defPPr>
              <a:defRPr lang="en-US"/>
            </a:defPPr>
            <a:lvl1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defRPr sz="1219">
                <a:solidFill>
                  <a:schemeClr val="dk1"/>
                </a:solidFill>
                <a:ea typeface="Open Sans"/>
              </a:defRPr>
            </a:lvl1pPr>
          </a:lstStyle>
          <a:p>
            <a:r>
              <a:rPr lang="ru-RU" sz="1400" dirty="0" smtClean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Расширение охвата посещений в подмандатных </a:t>
            </a:r>
            <a:r>
              <a:rPr lang="ru-RU" sz="1400" dirty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учреждениях, вынесение рекомендаций и контроль их исполнения</a:t>
            </a:r>
          </a:p>
          <a:p>
            <a:endParaRPr lang="ru-RU" sz="1400" dirty="0">
              <a:solidFill>
                <a:srgbClr val="001867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39" name="Google Shape;727;p33">
            <a:extLst>
              <a:ext uri="{FF2B5EF4-FFF2-40B4-BE49-F238E27FC236}">
                <a16:creationId xmlns:a16="http://schemas.microsoft.com/office/drawing/2014/main" id="{2EC0C64A-7087-DB73-5860-47B2E57CF428}"/>
              </a:ext>
            </a:extLst>
          </p:cNvPr>
          <p:cNvSpPr txBox="1">
            <a:spLocks/>
          </p:cNvSpPr>
          <p:nvPr/>
        </p:nvSpPr>
        <p:spPr>
          <a:xfrm>
            <a:off x="3991824" y="1479931"/>
            <a:ext cx="2635217" cy="92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355" tIns="30169" rIns="60355" bIns="30169" anchor="t" anchorCtr="0">
            <a:spAutoFit/>
          </a:bodyPr>
          <a:lstStyle>
            <a:defPPr>
              <a:defRPr lang="en-US"/>
            </a:defPPr>
            <a:lvl1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defRPr sz="1219">
                <a:solidFill>
                  <a:schemeClr val="dk1"/>
                </a:solidFill>
                <a:ea typeface="Open Sans"/>
              </a:defRPr>
            </a:lvl1pPr>
          </a:lstStyle>
          <a:p>
            <a:r>
              <a:rPr lang="ru-RU" sz="1400" dirty="0" smtClean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Анализ </a:t>
            </a:r>
            <a:r>
              <a:rPr lang="ru-RU" sz="1400" dirty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причин системных нарушений прав </a:t>
            </a:r>
            <a:r>
              <a:rPr lang="ru-RU" sz="1400" dirty="0" smtClean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человека и внесение конкретных предложений </a:t>
            </a:r>
            <a:r>
              <a:rPr lang="ru-RU" sz="1400" dirty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по их устранению</a:t>
            </a:r>
          </a:p>
        </p:txBody>
      </p:sp>
      <p:sp>
        <p:nvSpPr>
          <p:cNvPr id="40" name="Овал 2">
            <a:extLst>
              <a:ext uri="{FF2B5EF4-FFF2-40B4-BE49-F238E27FC236}">
                <a16:creationId xmlns:a16="http://schemas.microsoft.com/office/drawing/2014/main" id="{B8B63ADE-A350-450B-9D14-A5A06B1DF3D1}"/>
              </a:ext>
            </a:extLst>
          </p:cNvPr>
          <p:cNvSpPr/>
          <p:nvPr/>
        </p:nvSpPr>
        <p:spPr>
          <a:xfrm>
            <a:off x="9239272" y="109192"/>
            <a:ext cx="598454" cy="514168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" name="Рисунок 40" descr="Сборник схем со сплошной заливкой">
            <a:extLst>
              <a:ext uri="{FF2B5EF4-FFF2-40B4-BE49-F238E27FC236}">
                <a16:creationId xmlns:a16="http://schemas.microsoft.com/office/drawing/2014/main" id="{88ED9E10-824E-2556-3743-0955A50B90D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85845" y="2895456"/>
            <a:ext cx="730654" cy="792887"/>
          </a:xfrm>
          <a:prstGeom prst="rect">
            <a:avLst/>
          </a:prstGeom>
        </p:spPr>
      </p:pic>
      <p:sp>
        <p:nvSpPr>
          <p:cNvPr id="42" name="Google Shape;727;p33">
            <a:extLst>
              <a:ext uri="{FF2B5EF4-FFF2-40B4-BE49-F238E27FC236}">
                <a16:creationId xmlns:a16="http://schemas.microsoft.com/office/drawing/2014/main" id="{2EC0C64A-7087-DB73-5860-47B2E57CF428}"/>
              </a:ext>
            </a:extLst>
          </p:cNvPr>
          <p:cNvSpPr txBox="1">
            <a:spLocks/>
          </p:cNvSpPr>
          <p:nvPr/>
        </p:nvSpPr>
        <p:spPr>
          <a:xfrm>
            <a:off x="5869326" y="4537545"/>
            <a:ext cx="2358799" cy="70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355" tIns="30169" rIns="60355" bIns="30169" anchor="t" anchorCtr="0">
            <a:spAutoFit/>
          </a:bodyPr>
          <a:lstStyle>
            <a:defPPr>
              <a:defRPr lang="en-US"/>
            </a:defPPr>
            <a:lvl1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defRPr sz="1219">
                <a:solidFill>
                  <a:schemeClr val="dk1"/>
                </a:solidFill>
                <a:ea typeface="Open Sans"/>
              </a:defRPr>
            </a:lvl1pPr>
          </a:lstStyle>
          <a:p>
            <a:r>
              <a:rPr lang="ru-RU" sz="1400" dirty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Укрепление </a:t>
            </a:r>
            <a:r>
              <a:rPr lang="ru-RU" sz="1400" dirty="0" smtClean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взаимодействия с </a:t>
            </a:r>
            <a:r>
              <a:rPr lang="ru-RU" sz="1400" dirty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государственными </a:t>
            </a:r>
            <a:r>
              <a:rPr lang="ru-RU" sz="1400" dirty="0" smtClean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органами, НПО и СМИ</a:t>
            </a:r>
            <a:endParaRPr lang="ru-RU" sz="1400" dirty="0">
              <a:solidFill>
                <a:srgbClr val="001867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43" name="Арка 42">
            <a:extLst>
              <a:ext uri="{FF2B5EF4-FFF2-40B4-BE49-F238E27FC236}">
                <a16:creationId xmlns:a16="http://schemas.microsoft.com/office/drawing/2014/main" id="{514CF151-9D0A-11D5-C55F-3279D97000CD}"/>
              </a:ext>
            </a:extLst>
          </p:cNvPr>
          <p:cNvSpPr/>
          <p:nvPr/>
        </p:nvSpPr>
        <p:spPr>
          <a:xfrm rot="10800000">
            <a:off x="5958885" y="2415488"/>
            <a:ext cx="1971509" cy="2016788"/>
          </a:xfrm>
          <a:prstGeom prst="blockArc">
            <a:avLst>
              <a:gd name="adj1" fmla="val 10800000"/>
              <a:gd name="adj2" fmla="val 21540523"/>
              <a:gd name="adj3" fmla="val 16623"/>
            </a:avLst>
          </a:prstGeom>
          <a:solidFill>
            <a:srgbClr val="C0D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63">
              <a:solidFill>
                <a:schemeClr val="tx1"/>
              </a:solidFill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BECC6EA0-5A69-24CD-3C98-79FC8915F5B8}"/>
              </a:ext>
            </a:extLst>
          </p:cNvPr>
          <p:cNvSpPr/>
          <p:nvPr/>
        </p:nvSpPr>
        <p:spPr>
          <a:xfrm flipH="1">
            <a:off x="2179896" y="3606274"/>
            <a:ext cx="152400" cy="132167"/>
          </a:xfrm>
          <a:prstGeom prst="ellipse">
            <a:avLst/>
          </a:prstGeom>
          <a:solidFill>
            <a:srgbClr val="03C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x-none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BECC6EA0-5A69-24CD-3C98-79FC8915F5B8}"/>
              </a:ext>
            </a:extLst>
          </p:cNvPr>
          <p:cNvSpPr/>
          <p:nvPr/>
        </p:nvSpPr>
        <p:spPr>
          <a:xfrm flipH="1">
            <a:off x="3853356" y="3684270"/>
            <a:ext cx="152400" cy="132167"/>
          </a:xfrm>
          <a:prstGeom prst="ellipse">
            <a:avLst/>
          </a:prstGeom>
          <a:solidFill>
            <a:srgbClr val="03C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x-none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ECC6EA0-5A69-24CD-3C98-79FC8915F5B8}"/>
              </a:ext>
            </a:extLst>
          </p:cNvPr>
          <p:cNvSpPr/>
          <p:nvPr/>
        </p:nvSpPr>
        <p:spPr>
          <a:xfrm flipH="1">
            <a:off x="5546578" y="3624289"/>
            <a:ext cx="152400" cy="132167"/>
          </a:xfrm>
          <a:prstGeom prst="ellipse">
            <a:avLst/>
          </a:prstGeom>
          <a:solidFill>
            <a:srgbClr val="03C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x-none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BECC6EA0-5A69-24CD-3C98-79FC8915F5B8}"/>
              </a:ext>
            </a:extLst>
          </p:cNvPr>
          <p:cNvSpPr/>
          <p:nvPr/>
        </p:nvSpPr>
        <p:spPr>
          <a:xfrm flipH="1">
            <a:off x="7163118" y="3512791"/>
            <a:ext cx="152400" cy="132167"/>
          </a:xfrm>
          <a:prstGeom prst="ellipse">
            <a:avLst/>
          </a:prstGeom>
          <a:solidFill>
            <a:srgbClr val="03C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x-none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ECC6EA0-5A69-24CD-3C98-79FC8915F5B8}"/>
              </a:ext>
            </a:extLst>
          </p:cNvPr>
          <p:cNvSpPr/>
          <p:nvPr/>
        </p:nvSpPr>
        <p:spPr>
          <a:xfrm flipH="1">
            <a:off x="8825343" y="3535243"/>
            <a:ext cx="152400" cy="132167"/>
          </a:xfrm>
          <a:prstGeom prst="ellipse">
            <a:avLst/>
          </a:prstGeom>
          <a:solidFill>
            <a:srgbClr val="03C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x-none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727;p33">
            <a:extLst>
              <a:ext uri="{FF2B5EF4-FFF2-40B4-BE49-F238E27FC236}">
                <a16:creationId xmlns:a16="http://schemas.microsoft.com/office/drawing/2014/main" id="{2EC0C64A-7087-DB73-5860-47B2E57CF428}"/>
              </a:ext>
            </a:extLst>
          </p:cNvPr>
          <p:cNvSpPr txBox="1">
            <a:spLocks/>
          </p:cNvSpPr>
          <p:nvPr/>
        </p:nvSpPr>
        <p:spPr>
          <a:xfrm>
            <a:off x="7362653" y="1582251"/>
            <a:ext cx="2358799" cy="70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355" tIns="30169" rIns="60355" bIns="30169" anchor="t" anchorCtr="0">
            <a:spAutoFit/>
          </a:bodyPr>
          <a:lstStyle>
            <a:defPPr>
              <a:defRPr lang="en-US"/>
            </a:defPPr>
            <a:lvl1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defRPr sz="1219">
                <a:solidFill>
                  <a:schemeClr val="dk1"/>
                </a:solidFill>
                <a:ea typeface="Open Sans"/>
              </a:defRPr>
            </a:lvl1pPr>
          </a:lstStyle>
          <a:p>
            <a:r>
              <a:rPr lang="ru-RU" sz="1400" dirty="0" smtClean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Усиление </a:t>
            </a:r>
            <a:r>
              <a:rPr lang="ru-RU" sz="1400" dirty="0" err="1" smtClean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праворазъяснительной</a:t>
            </a:r>
            <a:r>
              <a:rPr lang="ru-RU" sz="1400" dirty="0" smtClean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работы</a:t>
            </a:r>
            <a:endParaRPr lang="ru-RU" sz="1400" dirty="0">
              <a:solidFill>
                <a:srgbClr val="001867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53" name="Арка 52">
            <a:extLst>
              <a:ext uri="{FF2B5EF4-FFF2-40B4-BE49-F238E27FC236}">
                <a16:creationId xmlns:a16="http://schemas.microsoft.com/office/drawing/2014/main" id="{514CF151-9D0A-11D5-C55F-3279D97000CD}"/>
              </a:ext>
            </a:extLst>
          </p:cNvPr>
          <p:cNvSpPr/>
          <p:nvPr/>
        </p:nvSpPr>
        <p:spPr>
          <a:xfrm>
            <a:off x="7596621" y="2434341"/>
            <a:ext cx="1971509" cy="2176344"/>
          </a:xfrm>
          <a:prstGeom prst="blockArc">
            <a:avLst>
              <a:gd name="adj1" fmla="val 10800000"/>
              <a:gd name="adj2" fmla="val 21540523"/>
              <a:gd name="adj3" fmla="val 16623"/>
            </a:avLst>
          </a:prstGeom>
          <a:solidFill>
            <a:srgbClr val="C0D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63">
              <a:solidFill>
                <a:schemeClr val="tx1"/>
              </a:solidFill>
            </a:endParaRPr>
          </a:p>
        </p:txBody>
      </p:sp>
      <p:sp>
        <p:nvSpPr>
          <p:cNvPr id="54" name="Арка 53">
            <a:extLst>
              <a:ext uri="{FF2B5EF4-FFF2-40B4-BE49-F238E27FC236}">
                <a16:creationId xmlns:a16="http://schemas.microsoft.com/office/drawing/2014/main" id="{514CF151-9D0A-11D5-C55F-3279D97000CD}"/>
              </a:ext>
            </a:extLst>
          </p:cNvPr>
          <p:cNvSpPr/>
          <p:nvPr/>
        </p:nvSpPr>
        <p:spPr>
          <a:xfrm>
            <a:off x="4307728" y="2452268"/>
            <a:ext cx="1971509" cy="2016788"/>
          </a:xfrm>
          <a:prstGeom prst="blockArc">
            <a:avLst>
              <a:gd name="adj1" fmla="val 10800000"/>
              <a:gd name="adj2" fmla="val 21540523"/>
              <a:gd name="adj3" fmla="val 16623"/>
            </a:avLst>
          </a:prstGeom>
          <a:solidFill>
            <a:srgbClr val="C0D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63">
              <a:solidFill>
                <a:schemeClr val="tx1"/>
              </a:solidFill>
            </a:endParaRPr>
          </a:p>
        </p:txBody>
      </p:sp>
      <p:sp>
        <p:nvSpPr>
          <p:cNvPr id="56" name="Арка 55">
            <a:extLst>
              <a:ext uri="{FF2B5EF4-FFF2-40B4-BE49-F238E27FC236}">
                <a16:creationId xmlns:a16="http://schemas.microsoft.com/office/drawing/2014/main" id="{514CF151-9D0A-11D5-C55F-3279D97000CD}"/>
              </a:ext>
            </a:extLst>
          </p:cNvPr>
          <p:cNvSpPr/>
          <p:nvPr/>
        </p:nvSpPr>
        <p:spPr>
          <a:xfrm rot="10800000">
            <a:off x="2633558" y="2452268"/>
            <a:ext cx="2000613" cy="2010783"/>
          </a:xfrm>
          <a:prstGeom prst="blockArc">
            <a:avLst>
              <a:gd name="adj1" fmla="val 10800000"/>
              <a:gd name="adj2" fmla="val 21540523"/>
              <a:gd name="adj3" fmla="val 16623"/>
            </a:avLst>
          </a:prstGeom>
          <a:solidFill>
            <a:srgbClr val="C0D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63">
              <a:solidFill>
                <a:schemeClr val="tx1"/>
              </a:solidFill>
            </a:endParaRPr>
          </a:p>
        </p:txBody>
      </p:sp>
      <p:sp>
        <p:nvSpPr>
          <p:cNvPr id="57" name="Арка 56">
            <a:extLst>
              <a:ext uri="{FF2B5EF4-FFF2-40B4-BE49-F238E27FC236}">
                <a16:creationId xmlns:a16="http://schemas.microsoft.com/office/drawing/2014/main" id="{514CF151-9D0A-11D5-C55F-3279D97000CD}"/>
              </a:ext>
            </a:extLst>
          </p:cNvPr>
          <p:cNvSpPr/>
          <p:nvPr/>
        </p:nvSpPr>
        <p:spPr>
          <a:xfrm>
            <a:off x="876693" y="2461695"/>
            <a:ext cx="2105484" cy="2232307"/>
          </a:xfrm>
          <a:prstGeom prst="blockArc">
            <a:avLst>
              <a:gd name="adj1" fmla="val 10800000"/>
              <a:gd name="adj2" fmla="val 21540523"/>
              <a:gd name="adj3" fmla="val 16623"/>
            </a:avLst>
          </a:prstGeom>
          <a:solidFill>
            <a:srgbClr val="C0D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63">
              <a:solidFill>
                <a:schemeClr val="tx1"/>
              </a:solidFill>
            </a:endParaRPr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AC9C14B2-CFF1-B470-1B2C-A964DC8CB068}"/>
              </a:ext>
            </a:extLst>
          </p:cNvPr>
          <p:cNvGrpSpPr/>
          <p:nvPr/>
        </p:nvGrpSpPr>
        <p:grpSpPr>
          <a:xfrm>
            <a:off x="22266" y="0"/>
            <a:ext cx="787008" cy="6858000"/>
            <a:chOff x="-3723930" y="-779985"/>
            <a:chExt cx="1777321" cy="6622943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59" name="Рисунок 479">
              <a:extLst>
                <a:ext uri="{FF2B5EF4-FFF2-40B4-BE49-F238E27FC236}">
                  <a16:creationId xmlns:a16="http://schemas.microsoft.com/office/drawing/2014/main" id="{1D5BBCAD-9A0D-7D20-68B8-7BD3CF961001}"/>
                </a:ext>
              </a:extLst>
            </p:cNvPr>
            <p:cNvGrpSpPr/>
            <p:nvPr/>
          </p:nvGrpSpPr>
          <p:grpSpPr>
            <a:xfrm>
              <a:off x="-3723930" y="-779985"/>
              <a:ext cx="1777321" cy="6622940"/>
              <a:chOff x="1162483" y="1158856"/>
              <a:chExt cx="571519" cy="2129685"/>
            </a:xfrm>
            <a:grpFill/>
            <a:effectLst>
              <a:outerShdw dist="38100" dir="11160000" algn="tr" rotWithShape="0">
                <a:schemeClr val="bg1">
                  <a:alpha val="90000"/>
                </a:schemeClr>
              </a:outerShdw>
            </a:effectLst>
          </p:grpSpPr>
          <p:grpSp>
            <p:nvGrpSpPr>
              <p:cNvPr id="69" name="Рисунок 479">
                <a:extLst>
                  <a:ext uri="{FF2B5EF4-FFF2-40B4-BE49-F238E27FC236}">
                    <a16:creationId xmlns:a16="http://schemas.microsoft.com/office/drawing/2014/main" id="{5BD3FE33-91BC-2921-93D8-02BEF415998F}"/>
                  </a:ext>
                </a:extLst>
              </p:cNvPr>
              <p:cNvGrpSpPr/>
              <p:nvPr/>
            </p:nvGrpSpPr>
            <p:grpSpPr>
              <a:xfrm>
                <a:off x="1162483" y="1158856"/>
                <a:ext cx="311677" cy="2129685"/>
                <a:chOff x="1162483" y="1158856"/>
                <a:chExt cx="311677" cy="2129685"/>
              </a:xfrm>
              <a:grpFill/>
            </p:grpSpPr>
            <p:sp>
              <p:nvSpPr>
                <p:cNvPr id="74" name="Полилиния: фигура 62">
                  <a:extLst>
                    <a:ext uri="{FF2B5EF4-FFF2-40B4-BE49-F238E27FC236}">
                      <a16:creationId xmlns:a16="http://schemas.microsoft.com/office/drawing/2014/main" id="{5FBFF276-40A2-FE2F-C95C-DBDCE7E5DB4E}"/>
                    </a:ext>
                  </a:extLst>
                </p:cNvPr>
                <p:cNvSpPr/>
                <p:nvPr/>
              </p:nvSpPr>
              <p:spPr>
                <a:xfrm>
                  <a:off x="1186153" y="1158856"/>
                  <a:ext cx="288007" cy="435649"/>
                </a:xfrm>
                <a:custGeom>
                  <a:avLst/>
                  <a:gdLst>
                    <a:gd name="connsiteX0" fmla="*/ 262042 w 288007"/>
                    <a:gd name="connsiteY0" fmla="*/ 85308 h 435649"/>
                    <a:gd name="connsiteX1" fmla="*/ 200730 w 288007"/>
                    <a:gd name="connsiteY1" fmla="*/ 66139 h 435649"/>
                    <a:gd name="connsiteX2" fmla="*/ 277597 w 288007"/>
                    <a:gd name="connsiteY2" fmla="*/ 306150 h 435649"/>
                    <a:gd name="connsiteX3" fmla="*/ 144375 w 288007"/>
                    <a:gd name="connsiteY3" fmla="*/ 432542 h 435649"/>
                    <a:gd name="connsiteX4" fmla="*/ 14554 w 288007"/>
                    <a:gd name="connsiteY4" fmla="*/ 428960 h 435649"/>
                    <a:gd name="connsiteX5" fmla="*/ 65065 w 288007"/>
                    <a:gd name="connsiteY5" fmla="*/ 400990 h 435649"/>
                    <a:gd name="connsiteX6" fmla="*/ 7730 w 288007"/>
                    <a:gd name="connsiteY6" fmla="*/ 304388 h 435649"/>
                    <a:gd name="connsiteX7" fmla="*/ 39367 w 288007"/>
                    <a:gd name="connsiteY7" fmla="*/ 109206 h 435649"/>
                    <a:gd name="connsiteX8" fmla="*/ -48 w 288007"/>
                    <a:gd name="connsiteY8" fmla="*/ -50 h 435649"/>
                    <a:gd name="connsiteX9" fmla="*/ 84506 w 288007"/>
                    <a:gd name="connsiteY9" fmla="*/ 122984 h 435649"/>
                    <a:gd name="connsiteX10" fmla="*/ 114310 w 288007"/>
                    <a:gd name="connsiteY10" fmla="*/ 113888 h 435649"/>
                    <a:gd name="connsiteX11" fmla="*/ 100579 w 288007"/>
                    <a:gd name="connsiteY11" fmla="*/ 159055 h 435649"/>
                    <a:gd name="connsiteX12" fmla="*/ 129469 w 288007"/>
                    <a:gd name="connsiteY12" fmla="*/ 158055 h 435649"/>
                    <a:gd name="connsiteX13" fmla="*/ 97750 w 288007"/>
                    <a:gd name="connsiteY13" fmla="*/ 203146 h 435649"/>
                    <a:gd name="connsiteX14" fmla="*/ 198920 w 288007"/>
                    <a:gd name="connsiteY14" fmla="*/ 276237 h 435649"/>
                    <a:gd name="connsiteX15" fmla="*/ 151086 w 288007"/>
                    <a:gd name="connsiteY15" fmla="*/ 335496 h 435649"/>
                    <a:gd name="connsiteX16" fmla="*/ 125892 w 288007"/>
                    <a:gd name="connsiteY16" fmla="*/ 327619 h 435649"/>
                    <a:gd name="connsiteX17" fmla="*/ 128321 w 288007"/>
                    <a:gd name="connsiteY17" fmla="*/ 359337 h 435649"/>
                    <a:gd name="connsiteX18" fmla="*/ 107823 w 288007"/>
                    <a:gd name="connsiteY18" fmla="*/ 323042 h 435649"/>
                    <a:gd name="connsiteX19" fmla="*/ 76724 w 288007"/>
                    <a:gd name="connsiteY19" fmla="*/ 308755 h 435649"/>
                    <a:gd name="connsiteX20" fmla="*/ 107823 w 288007"/>
                    <a:gd name="connsiteY20" fmla="*/ 294463 h 435649"/>
                    <a:gd name="connsiteX21" fmla="*/ 124673 w 288007"/>
                    <a:gd name="connsiteY21" fmla="*/ 254191 h 435649"/>
                    <a:gd name="connsiteX22" fmla="*/ 140222 w 288007"/>
                    <a:gd name="connsiteY22" fmla="*/ 294463 h 435649"/>
                    <a:gd name="connsiteX23" fmla="*/ 162187 w 288007"/>
                    <a:gd name="connsiteY23" fmla="*/ 273779 h 435649"/>
                    <a:gd name="connsiteX24" fmla="*/ 119486 w 288007"/>
                    <a:gd name="connsiteY24" fmla="*/ 239899 h 435649"/>
                    <a:gd name="connsiteX25" fmla="*/ 65518 w 288007"/>
                    <a:gd name="connsiteY25" fmla="*/ 308031 h 435649"/>
                    <a:gd name="connsiteX26" fmla="*/ 147576 w 288007"/>
                    <a:gd name="connsiteY26" fmla="*/ 375163 h 435649"/>
                    <a:gd name="connsiteX27" fmla="*/ 221394 w 288007"/>
                    <a:gd name="connsiteY27" fmla="*/ 310274 h 435649"/>
                    <a:gd name="connsiteX28" fmla="*/ 138013 w 288007"/>
                    <a:gd name="connsiteY28" fmla="*/ 69387 h 435649"/>
                    <a:gd name="connsiteX29" fmla="*/ 206721 w 288007"/>
                    <a:gd name="connsiteY29" fmla="*/ 9208 h 435649"/>
                    <a:gd name="connsiteX30" fmla="*/ 287960 w 288007"/>
                    <a:gd name="connsiteY30" fmla="*/ 52837 h 435649"/>
                    <a:gd name="connsiteX31" fmla="*/ 262076 w 288007"/>
                    <a:gd name="connsiteY31" fmla="*/ 85294 h 435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88007" h="435649">
                      <a:moveTo>
                        <a:pt x="262042" y="85308"/>
                      </a:moveTo>
                      <a:cubicBezTo>
                        <a:pt x="262042" y="85308"/>
                        <a:pt x="216275" y="46846"/>
                        <a:pt x="200730" y="66139"/>
                      </a:cubicBezTo>
                      <a:cubicBezTo>
                        <a:pt x="175727" y="97167"/>
                        <a:pt x="277597" y="251724"/>
                        <a:pt x="277597" y="306150"/>
                      </a:cubicBezTo>
                      <a:cubicBezTo>
                        <a:pt x="277597" y="395490"/>
                        <a:pt x="217984" y="419783"/>
                        <a:pt x="144375" y="432542"/>
                      </a:cubicBezTo>
                      <a:cubicBezTo>
                        <a:pt x="94983" y="441105"/>
                        <a:pt x="14554" y="428960"/>
                        <a:pt x="14554" y="428960"/>
                      </a:cubicBezTo>
                      <a:cubicBezTo>
                        <a:pt x="29699" y="408610"/>
                        <a:pt x="39548" y="402614"/>
                        <a:pt x="65065" y="400990"/>
                      </a:cubicBezTo>
                      <a:cubicBezTo>
                        <a:pt x="36657" y="386241"/>
                        <a:pt x="7730" y="354222"/>
                        <a:pt x="7730" y="304388"/>
                      </a:cubicBezTo>
                      <a:cubicBezTo>
                        <a:pt x="7730" y="227530"/>
                        <a:pt x="39367" y="195850"/>
                        <a:pt x="39367" y="109206"/>
                      </a:cubicBezTo>
                      <a:cubicBezTo>
                        <a:pt x="39367" y="61138"/>
                        <a:pt x="-48" y="-50"/>
                        <a:pt x="-48" y="-50"/>
                      </a:cubicBezTo>
                      <a:cubicBezTo>
                        <a:pt x="69623" y="6922"/>
                        <a:pt x="104151" y="71430"/>
                        <a:pt x="84506" y="122984"/>
                      </a:cubicBezTo>
                      <a:cubicBezTo>
                        <a:pt x="95593" y="124579"/>
                        <a:pt x="105661" y="122079"/>
                        <a:pt x="114310" y="113888"/>
                      </a:cubicBezTo>
                      <a:cubicBezTo>
                        <a:pt x="119405" y="128175"/>
                        <a:pt x="111357" y="144763"/>
                        <a:pt x="100579" y="159055"/>
                      </a:cubicBezTo>
                      <a:cubicBezTo>
                        <a:pt x="109261" y="163694"/>
                        <a:pt x="115638" y="160913"/>
                        <a:pt x="129469" y="158055"/>
                      </a:cubicBezTo>
                      <a:cubicBezTo>
                        <a:pt x="128154" y="172781"/>
                        <a:pt x="119334" y="188421"/>
                        <a:pt x="97750" y="203146"/>
                      </a:cubicBezTo>
                      <a:cubicBezTo>
                        <a:pt x="160382" y="186883"/>
                        <a:pt x="198920" y="230536"/>
                        <a:pt x="198920" y="276237"/>
                      </a:cubicBezTo>
                      <a:cubicBezTo>
                        <a:pt x="198920" y="310755"/>
                        <a:pt x="174731" y="335496"/>
                        <a:pt x="151086" y="335496"/>
                      </a:cubicBezTo>
                      <a:cubicBezTo>
                        <a:pt x="143447" y="335496"/>
                        <a:pt x="132221" y="332348"/>
                        <a:pt x="125892" y="327619"/>
                      </a:cubicBezTo>
                      <a:cubicBezTo>
                        <a:pt x="121425" y="337120"/>
                        <a:pt x="123725" y="349836"/>
                        <a:pt x="128321" y="359337"/>
                      </a:cubicBezTo>
                      <a:cubicBezTo>
                        <a:pt x="110995" y="354756"/>
                        <a:pt x="99993" y="344464"/>
                        <a:pt x="107823" y="323042"/>
                      </a:cubicBezTo>
                      <a:cubicBezTo>
                        <a:pt x="94512" y="321818"/>
                        <a:pt x="83925" y="317323"/>
                        <a:pt x="76724" y="308755"/>
                      </a:cubicBezTo>
                      <a:cubicBezTo>
                        <a:pt x="84020" y="299406"/>
                        <a:pt x="95093" y="294025"/>
                        <a:pt x="107823" y="294463"/>
                      </a:cubicBezTo>
                      <a:cubicBezTo>
                        <a:pt x="98131" y="274460"/>
                        <a:pt x="108933" y="263268"/>
                        <a:pt x="124673" y="254191"/>
                      </a:cubicBezTo>
                      <a:cubicBezTo>
                        <a:pt x="124673" y="254191"/>
                        <a:pt x="114662" y="294463"/>
                        <a:pt x="140222" y="294463"/>
                      </a:cubicBezTo>
                      <a:cubicBezTo>
                        <a:pt x="151714" y="294463"/>
                        <a:pt x="162187" y="290719"/>
                        <a:pt x="162187" y="273779"/>
                      </a:cubicBezTo>
                      <a:cubicBezTo>
                        <a:pt x="162187" y="259030"/>
                        <a:pt x="149295" y="238599"/>
                        <a:pt x="119486" y="239899"/>
                      </a:cubicBezTo>
                      <a:cubicBezTo>
                        <a:pt x="89678" y="241199"/>
                        <a:pt x="65518" y="260449"/>
                        <a:pt x="65518" y="308031"/>
                      </a:cubicBezTo>
                      <a:cubicBezTo>
                        <a:pt x="65518" y="351922"/>
                        <a:pt x="100922" y="373754"/>
                        <a:pt x="147576" y="375163"/>
                      </a:cubicBezTo>
                      <a:cubicBezTo>
                        <a:pt x="189643" y="376463"/>
                        <a:pt x="221394" y="353675"/>
                        <a:pt x="221394" y="310274"/>
                      </a:cubicBezTo>
                      <a:cubicBezTo>
                        <a:pt x="221394" y="252515"/>
                        <a:pt x="138013" y="120855"/>
                        <a:pt x="138013" y="69387"/>
                      </a:cubicBezTo>
                      <a:cubicBezTo>
                        <a:pt x="138013" y="30763"/>
                        <a:pt x="172741" y="9208"/>
                        <a:pt x="206721" y="9208"/>
                      </a:cubicBezTo>
                      <a:cubicBezTo>
                        <a:pt x="250784" y="9208"/>
                        <a:pt x="287960" y="52837"/>
                        <a:pt x="287960" y="52837"/>
                      </a:cubicBezTo>
                      <a:lnTo>
                        <a:pt x="262076" y="85294"/>
                      </a:lnTo>
                      <a:close/>
                    </a:path>
                  </a:pathLst>
                </a:custGeom>
                <a:grpFill/>
                <a:ln w="47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75" name="Полилиния: фигура 1727">
                  <a:extLst>
                    <a:ext uri="{FF2B5EF4-FFF2-40B4-BE49-F238E27FC236}">
                      <a16:creationId xmlns:a16="http://schemas.microsoft.com/office/drawing/2014/main" id="{4A44B5AA-6A8B-DB4F-2A7C-5F83EF9B2723}"/>
                    </a:ext>
                  </a:extLst>
                </p:cNvPr>
                <p:cNvSpPr/>
                <p:nvPr/>
              </p:nvSpPr>
              <p:spPr>
                <a:xfrm>
                  <a:off x="1162483" y="1577499"/>
                  <a:ext cx="300154" cy="856893"/>
                </a:xfrm>
                <a:custGeom>
                  <a:avLst/>
                  <a:gdLst>
                    <a:gd name="connsiteX0" fmla="*/ 295334 w 300154"/>
                    <a:gd name="connsiteY0" fmla="*/ 710625 h 856893"/>
                    <a:gd name="connsiteX1" fmla="*/ 140562 w 300154"/>
                    <a:gd name="connsiteY1" fmla="*/ 856777 h 856893"/>
                    <a:gd name="connsiteX2" fmla="*/ -46 w 300154"/>
                    <a:gd name="connsiteY2" fmla="*/ 730104 h 856893"/>
                    <a:gd name="connsiteX3" fmla="*/ 26181 w 300154"/>
                    <a:gd name="connsiteY3" fmla="*/ 624891 h 856893"/>
                    <a:gd name="connsiteX4" fmla="*/ 236460 w 300154"/>
                    <a:gd name="connsiteY4" fmla="*/ 188393 h 856893"/>
                    <a:gd name="connsiteX5" fmla="*/ 246180 w 300154"/>
                    <a:gd name="connsiteY5" fmla="*/ 130586 h 856893"/>
                    <a:gd name="connsiteX6" fmla="*/ 168423 w 300154"/>
                    <a:gd name="connsiteY6" fmla="*/ 58486 h 856893"/>
                    <a:gd name="connsiteX7" fmla="*/ 92613 w 300154"/>
                    <a:gd name="connsiteY7" fmla="*/ 131886 h 856893"/>
                    <a:gd name="connsiteX8" fmla="*/ 143153 w 300154"/>
                    <a:gd name="connsiteY8" fmla="*/ 201385 h 856893"/>
                    <a:gd name="connsiteX9" fmla="*/ 187216 w 300154"/>
                    <a:gd name="connsiteY9" fmla="*/ 166309 h 856893"/>
                    <a:gd name="connsiteX10" fmla="*/ 169071 w 300154"/>
                    <a:gd name="connsiteY10" fmla="*/ 144226 h 856893"/>
                    <a:gd name="connsiteX11" fmla="*/ 149635 w 300154"/>
                    <a:gd name="connsiteY11" fmla="*/ 180602 h 856893"/>
                    <a:gd name="connsiteX12" fmla="*/ 131490 w 300154"/>
                    <a:gd name="connsiteY12" fmla="*/ 146821 h 856893"/>
                    <a:gd name="connsiteX13" fmla="*/ 105248 w 300154"/>
                    <a:gd name="connsiteY13" fmla="*/ 131234 h 856893"/>
                    <a:gd name="connsiteX14" fmla="*/ 131490 w 300154"/>
                    <a:gd name="connsiteY14" fmla="*/ 116946 h 856893"/>
                    <a:gd name="connsiteX15" fmla="*/ 151902 w 300154"/>
                    <a:gd name="connsiteY15" fmla="*/ 81546 h 856893"/>
                    <a:gd name="connsiteX16" fmla="*/ 149311 w 300154"/>
                    <a:gd name="connsiteY16" fmla="*/ 103954 h 856893"/>
                    <a:gd name="connsiteX17" fmla="*/ 222206 w 300154"/>
                    <a:gd name="connsiteY17" fmla="*/ 158513 h 856893"/>
                    <a:gd name="connsiteX18" fmla="*/ 123713 w 300154"/>
                    <a:gd name="connsiteY18" fmla="*/ 239057 h 856893"/>
                    <a:gd name="connsiteX19" fmla="*/ 148335 w 300154"/>
                    <a:gd name="connsiteY19" fmla="*/ 278028 h 856893"/>
                    <a:gd name="connsiteX20" fmla="*/ 123713 w 300154"/>
                    <a:gd name="connsiteY20" fmla="*/ 272837 h 856893"/>
                    <a:gd name="connsiteX21" fmla="*/ 141205 w 300154"/>
                    <a:gd name="connsiteY21" fmla="*/ 323496 h 856893"/>
                    <a:gd name="connsiteX22" fmla="*/ 102977 w 300154"/>
                    <a:gd name="connsiteY22" fmla="*/ 314399 h 856893"/>
                    <a:gd name="connsiteX23" fmla="*/ 22629 w 300154"/>
                    <a:gd name="connsiteY23" fmla="*/ 441715 h 856893"/>
                    <a:gd name="connsiteX24" fmla="*/ 63448 w 300154"/>
                    <a:gd name="connsiteY24" fmla="*/ 340384 h 856893"/>
                    <a:gd name="connsiteX25" fmla="*/ 32349 w 300154"/>
                    <a:gd name="connsiteY25" fmla="*/ 131881 h 856893"/>
                    <a:gd name="connsiteX26" fmla="*/ 82241 w 300154"/>
                    <a:gd name="connsiteY26" fmla="*/ 40294 h 856893"/>
                    <a:gd name="connsiteX27" fmla="*/ 82241 w 300154"/>
                    <a:gd name="connsiteY27" fmla="*/ 41594 h 856893"/>
                    <a:gd name="connsiteX28" fmla="*/ 38211 w 300154"/>
                    <a:gd name="connsiteY28" fmla="*/ 10266 h 856893"/>
                    <a:gd name="connsiteX29" fmla="*/ 200165 w 300154"/>
                    <a:gd name="connsiteY29" fmla="*/ 11704 h 856893"/>
                    <a:gd name="connsiteX30" fmla="*/ 285700 w 300154"/>
                    <a:gd name="connsiteY30" fmla="*/ 68873 h 856893"/>
                    <a:gd name="connsiteX31" fmla="*/ 285700 w 300154"/>
                    <a:gd name="connsiteY31" fmla="*/ 206567 h 856893"/>
                    <a:gd name="connsiteX32" fmla="*/ 71873 w 300154"/>
                    <a:gd name="connsiteY32" fmla="*/ 659947 h 856893"/>
                    <a:gd name="connsiteX33" fmla="*/ 56966 w 300154"/>
                    <a:gd name="connsiteY33" fmla="*/ 723603 h 856893"/>
                    <a:gd name="connsiteX34" fmla="*/ 139262 w 300154"/>
                    <a:gd name="connsiteY34" fmla="*/ 800898 h 856893"/>
                    <a:gd name="connsiteX35" fmla="*/ 211185 w 300154"/>
                    <a:gd name="connsiteY35" fmla="*/ 739843 h 856893"/>
                    <a:gd name="connsiteX36" fmla="*/ 182672 w 300154"/>
                    <a:gd name="connsiteY36" fmla="*/ 705420 h 856893"/>
                    <a:gd name="connsiteX37" fmla="*/ 152869 w 300154"/>
                    <a:gd name="connsiteY37" fmla="*/ 761279 h 856893"/>
                    <a:gd name="connsiteX38" fmla="*/ 117231 w 300154"/>
                    <a:gd name="connsiteY38" fmla="*/ 708668 h 856893"/>
                    <a:gd name="connsiteX39" fmla="*/ 77059 w 300154"/>
                    <a:gd name="connsiteY39" fmla="*/ 685931 h 856893"/>
                    <a:gd name="connsiteX40" fmla="*/ 117231 w 300154"/>
                    <a:gd name="connsiteY40" fmla="*/ 663848 h 856893"/>
                    <a:gd name="connsiteX41" fmla="*/ 152869 w 300154"/>
                    <a:gd name="connsiteY41" fmla="*/ 609289 h 856893"/>
                    <a:gd name="connsiteX42" fmla="*/ 182672 w 300154"/>
                    <a:gd name="connsiteY42" fmla="*/ 661252 h 856893"/>
                    <a:gd name="connsiteX43" fmla="*/ 250062 w 300154"/>
                    <a:gd name="connsiteY43" fmla="*/ 685936 h 856893"/>
                    <a:gd name="connsiteX44" fmla="*/ 253300 w 300154"/>
                    <a:gd name="connsiteY44" fmla="*/ 557325 h 856893"/>
                    <a:gd name="connsiteX45" fmla="*/ 167775 w 300154"/>
                    <a:gd name="connsiteY45" fmla="*/ 531341 h 856893"/>
                    <a:gd name="connsiteX46" fmla="*/ 267559 w 300154"/>
                    <a:gd name="connsiteY46" fmla="*/ 468985 h 856893"/>
                    <a:gd name="connsiteX47" fmla="*/ 237103 w 300154"/>
                    <a:gd name="connsiteY47" fmla="*/ 422218 h 856893"/>
                    <a:gd name="connsiteX48" fmla="*/ 285709 w 300154"/>
                    <a:gd name="connsiteY48" fmla="*/ 334149 h 856893"/>
                    <a:gd name="connsiteX49" fmla="*/ 295339 w 300154"/>
                    <a:gd name="connsiteY49" fmla="*/ 710630 h 856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300154" h="856893">
                      <a:moveTo>
                        <a:pt x="295334" y="710625"/>
                      </a:moveTo>
                      <a:cubicBezTo>
                        <a:pt x="295334" y="807161"/>
                        <a:pt x="208666" y="856777"/>
                        <a:pt x="140562" y="856777"/>
                      </a:cubicBezTo>
                      <a:cubicBezTo>
                        <a:pt x="48808" y="856777"/>
                        <a:pt x="-46" y="801917"/>
                        <a:pt x="-46" y="730104"/>
                      </a:cubicBezTo>
                      <a:cubicBezTo>
                        <a:pt x="-46" y="689394"/>
                        <a:pt x="7412" y="663853"/>
                        <a:pt x="26181" y="624891"/>
                      </a:cubicBezTo>
                      <a:lnTo>
                        <a:pt x="236460" y="188393"/>
                      </a:lnTo>
                      <a:cubicBezTo>
                        <a:pt x="243809" y="173210"/>
                        <a:pt x="246180" y="155922"/>
                        <a:pt x="246180" y="130586"/>
                      </a:cubicBezTo>
                      <a:cubicBezTo>
                        <a:pt x="246180" y="91452"/>
                        <a:pt x="208223" y="59467"/>
                        <a:pt x="168423" y="58486"/>
                      </a:cubicBezTo>
                      <a:cubicBezTo>
                        <a:pt x="132142" y="57582"/>
                        <a:pt x="92613" y="92310"/>
                        <a:pt x="92613" y="131886"/>
                      </a:cubicBezTo>
                      <a:cubicBezTo>
                        <a:pt x="92613" y="179954"/>
                        <a:pt x="117550" y="201385"/>
                        <a:pt x="143153" y="201385"/>
                      </a:cubicBezTo>
                      <a:cubicBezTo>
                        <a:pt x="174662" y="201385"/>
                        <a:pt x="187216" y="188431"/>
                        <a:pt x="187216" y="166309"/>
                      </a:cubicBezTo>
                      <a:cubicBezTo>
                        <a:pt x="187216" y="150893"/>
                        <a:pt x="179772" y="144226"/>
                        <a:pt x="169071" y="144226"/>
                      </a:cubicBezTo>
                      <a:cubicBezTo>
                        <a:pt x="142048" y="144226"/>
                        <a:pt x="149635" y="180602"/>
                        <a:pt x="149635" y="180602"/>
                      </a:cubicBezTo>
                      <a:cubicBezTo>
                        <a:pt x="136214" y="177663"/>
                        <a:pt x="125184" y="163947"/>
                        <a:pt x="131490" y="146821"/>
                      </a:cubicBezTo>
                      <a:cubicBezTo>
                        <a:pt x="121299" y="144569"/>
                        <a:pt x="112100" y="139106"/>
                        <a:pt x="105248" y="131234"/>
                      </a:cubicBezTo>
                      <a:cubicBezTo>
                        <a:pt x="112492" y="124209"/>
                        <a:pt x="120803" y="118789"/>
                        <a:pt x="131490" y="116946"/>
                      </a:cubicBezTo>
                      <a:cubicBezTo>
                        <a:pt x="125160" y="96048"/>
                        <a:pt x="133619" y="85842"/>
                        <a:pt x="151902" y="81546"/>
                      </a:cubicBezTo>
                      <a:cubicBezTo>
                        <a:pt x="148211" y="89581"/>
                        <a:pt x="148087" y="96977"/>
                        <a:pt x="149311" y="103954"/>
                      </a:cubicBezTo>
                      <a:cubicBezTo>
                        <a:pt x="178091" y="95767"/>
                        <a:pt x="222206" y="108793"/>
                        <a:pt x="222206" y="158513"/>
                      </a:cubicBezTo>
                      <a:cubicBezTo>
                        <a:pt x="222206" y="207876"/>
                        <a:pt x="187944" y="249444"/>
                        <a:pt x="123713" y="239057"/>
                      </a:cubicBezTo>
                      <a:cubicBezTo>
                        <a:pt x="138991" y="246362"/>
                        <a:pt x="146763" y="261312"/>
                        <a:pt x="148335" y="278028"/>
                      </a:cubicBezTo>
                      <a:cubicBezTo>
                        <a:pt x="136667" y="273485"/>
                        <a:pt x="123713" y="272837"/>
                        <a:pt x="123713" y="272837"/>
                      </a:cubicBezTo>
                      <a:cubicBezTo>
                        <a:pt x="131223" y="286077"/>
                        <a:pt x="141653" y="297492"/>
                        <a:pt x="141205" y="323496"/>
                      </a:cubicBezTo>
                      <a:cubicBezTo>
                        <a:pt x="129299" y="318081"/>
                        <a:pt x="118236" y="308056"/>
                        <a:pt x="102977" y="314399"/>
                      </a:cubicBezTo>
                      <a:cubicBezTo>
                        <a:pt x="126932" y="361539"/>
                        <a:pt x="97500" y="426375"/>
                        <a:pt x="22629" y="441715"/>
                      </a:cubicBezTo>
                      <a:cubicBezTo>
                        <a:pt x="50032" y="409592"/>
                        <a:pt x="63448" y="374912"/>
                        <a:pt x="63448" y="340384"/>
                      </a:cubicBezTo>
                      <a:cubicBezTo>
                        <a:pt x="63448" y="228484"/>
                        <a:pt x="32349" y="209677"/>
                        <a:pt x="32349" y="131881"/>
                      </a:cubicBezTo>
                      <a:cubicBezTo>
                        <a:pt x="32349" y="99330"/>
                        <a:pt x="49079" y="64182"/>
                        <a:pt x="82241" y="40294"/>
                      </a:cubicBezTo>
                      <a:lnTo>
                        <a:pt x="82241" y="41594"/>
                      </a:lnTo>
                      <a:cubicBezTo>
                        <a:pt x="60324" y="35722"/>
                        <a:pt x="46284" y="24930"/>
                        <a:pt x="38211" y="10266"/>
                      </a:cubicBezTo>
                      <a:cubicBezTo>
                        <a:pt x="88289" y="-3936"/>
                        <a:pt x="161084" y="-3674"/>
                        <a:pt x="200165" y="11704"/>
                      </a:cubicBezTo>
                      <a:cubicBezTo>
                        <a:pt x="245094" y="16910"/>
                        <a:pt x="276460" y="51376"/>
                        <a:pt x="285700" y="68873"/>
                      </a:cubicBezTo>
                      <a:cubicBezTo>
                        <a:pt x="294939" y="86371"/>
                        <a:pt x="312889" y="149612"/>
                        <a:pt x="285700" y="206567"/>
                      </a:cubicBezTo>
                      <a:lnTo>
                        <a:pt x="71873" y="659947"/>
                      </a:lnTo>
                      <a:cubicBezTo>
                        <a:pt x="62595" y="679783"/>
                        <a:pt x="56966" y="700824"/>
                        <a:pt x="56966" y="723603"/>
                      </a:cubicBezTo>
                      <a:cubicBezTo>
                        <a:pt x="56966" y="780896"/>
                        <a:pt x="109449" y="800898"/>
                        <a:pt x="139262" y="800898"/>
                      </a:cubicBezTo>
                      <a:cubicBezTo>
                        <a:pt x="174900" y="800898"/>
                        <a:pt x="211185" y="773752"/>
                        <a:pt x="211185" y="739843"/>
                      </a:cubicBezTo>
                      <a:cubicBezTo>
                        <a:pt x="211185" y="718359"/>
                        <a:pt x="199517" y="705420"/>
                        <a:pt x="182672" y="705420"/>
                      </a:cubicBezTo>
                      <a:cubicBezTo>
                        <a:pt x="142391" y="705420"/>
                        <a:pt x="144839" y="739686"/>
                        <a:pt x="152869" y="761279"/>
                      </a:cubicBezTo>
                      <a:cubicBezTo>
                        <a:pt x="127799" y="750006"/>
                        <a:pt x="113226" y="729885"/>
                        <a:pt x="117231" y="708668"/>
                      </a:cubicBezTo>
                      <a:cubicBezTo>
                        <a:pt x="103039" y="706720"/>
                        <a:pt x="89527" y="699990"/>
                        <a:pt x="77059" y="685931"/>
                      </a:cubicBezTo>
                      <a:cubicBezTo>
                        <a:pt x="86870" y="673549"/>
                        <a:pt x="98833" y="664181"/>
                        <a:pt x="117231" y="663848"/>
                      </a:cubicBezTo>
                      <a:cubicBezTo>
                        <a:pt x="109196" y="630929"/>
                        <a:pt x="131233" y="617009"/>
                        <a:pt x="152869" y="609289"/>
                      </a:cubicBezTo>
                      <a:cubicBezTo>
                        <a:pt x="146025" y="633449"/>
                        <a:pt x="141534" y="661252"/>
                        <a:pt x="182672" y="661252"/>
                      </a:cubicBezTo>
                      <a:cubicBezTo>
                        <a:pt x="212676" y="661252"/>
                        <a:pt x="236289" y="666448"/>
                        <a:pt x="250062" y="685936"/>
                      </a:cubicBezTo>
                      <a:lnTo>
                        <a:pt x="253300" y="557325"/>
                      </a:lnTo>
                      <a:cubicBezTo>
                        <a:pt x="255034" y="518758"/>
                        <a:pt x="201684" y="519858"/>
                        <a:pt x="167775" y="531341"/>
                      </a:cubicBezTo>
                      <a:cubicBezTo>
                        <a:pt x="180572" y="486921"/>
                        <a:pt x="206818" y="462904"/>
                        <a:pt x="267559" y="468985"/>
                      </a:cubicBezTo>
                      <a:cubicBezTo>
                        <a:pt x="252814" y="462818"/>
                        <a:pt x="237103" y="448945"/>
                        <a:pt x="237103" y="422218"/>
                      </a:cubicBezTo>
                      <a:cubicBezTo>
                        <a:pt x="237112" y="386056"/>
                        <a:pt x="266449" y="345994"/>
                        <a:pt x="285709" y="334149"/>
                      </a:cubicBezTo>
                      <a:lnTo>
                        <a:pt x="295339" y="710630"/>
                      </a:lnTo>
                      <a:close/>
                    </a:path>
                  </a:pathLst>
                </a:custGeom>
                <a:grpFill/>
                <a:ln w="47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76" name="Полилиния: фигура 1729">
                  <a:extLst>
                    <a:ext uri="{FF2B5EF4-FFF2-40B4-BE49-F238E27FC236}">
                      <a16:creationId xmlns:a16="http://schemas.microsoft.com/office/drawing/2014/main" id="{29DA78A1-3821-00BD-9DF4-121B3BBA039E}"/>
                    </a:ext>
                  </a:extLst>
                </p:cNvPr>
                <p:cNvSpPr/>
                <p:nvPr/>
              </p:nvSpPr>
              <p:spPr>
                <a:xfrm flipV="1">
                  <a:off x="1162483" y="2431649"/>
                  <a:ext cx="300154" cy="856893"/>
                </a:xfrm>
                <a:custGeom>
                  <a:avLst/>
                  <a:gdLst>
                    <a:gd name="connsiteX0" fmla="*/ 295334 w 300154"/>
                    <a:gd name="connsiteY0" fmla="*/ 710715 h 856893"/>
                    <a:gd name="connsiteX1" fmla="*/ 140562 w 300154"/>
                    <a:gd name="connsiteY1" fmla="*/ 856866 h 856893"/>
                    <a:gd name="connsiteX2" fmla="*/ -46 w 300154"/>
                    <a:gd name="connsiteY2" fmla="*/ 730193 h 856893"/>
                    <a:gd name="connsiteX3" fmla="*/ 26181 w 300154"/>
                    <a:gd name="connsiteY3" fmla="*/ 624980 h 856893"/>
                    <a:gd name="connsiteX4" fmla="*/ 236460 w 300154"/>
                    <a:gd name="connsiteY4" fmla="*/ 188483 h 856893"/>
                    <a:gd name="connsiteX5" fmla="*/ 246180 w 300154"/>
                    <a:gd name="connsiteY5" fmla="*/ 130676 h 856893"/>
                    <a:gd name="connsiteX6" fmla="*/ 168423 w 300154"/>
                    <a:gd name="connsiteY6" fmla="*/ 58576 h 856893"/>
                    <a:gd name="connsiteX7" fmla="*/ 92613 w 300154"/>
                    <a:gd name="connsiteY7" fmla="*/ 131976 h 856893"/>
                    <a:gd name="connsiteX8" fmla="*/ 143153 w 300154"/>
                    <a:gd name="connsiteY8" fmla="*/ 201475 h 856893"/>
                    <a:gd name="connsiteX9" fmla="*/ 187216 w 300154"/>
                    <a:gd name="connsiteY9" fmla="*/ 166399 h 856893"/>
                    <a:gd name="connsiteX10" fmla="*/ 169071 w 300154"/>
                    <a:gd name="connsiteY10" fmla="*/ 144315 h 856893"/>
                    <a:gd name="connsiteX11" fmla="*/ 149635 w 300154"/>
                    <a:gd name="connsiteY11" fmla="*/ 180691 h 856893"/>
                    <a:gd name="connsiteX12" fmla="*/ 131490 w 300154"/>
                    <a:gd name="connsiteY12" fmla="*/ 146911 h 856893"/>
                    <a:gd name="connsiteX13" fmla="*/ 105248 w 300154"/>
                    <a:gd name="connsiteY13" fmla="*/ 131323 h 856893"/>
                    <a:gd name="connsiteX14" fmla="*/ 131490 w 300154"/>
                    <a:gd name="connsiteY14" fmla="*/ 117036 h 856893"/>
                    <a:gd name="connsiteX15" fmla="*/ 151902 w 300154"/>
                    <a:gd name="connsiteY15" fmla="*/ 81636 h 856893"/>
                    <a:gd name="connsiteX16" fmla="*/ 149311 w 300154"/>
                    <a:gd name="connsiteY16" fmla="*/ 104044 h 856893"/>
                    <a:gd name="connsiteX17" fmla="*/ 222206 w 300154"/>
                    <a:gd name="connsiteY17" fmla="*/ 158603 h 856893"/>
                    <a:gd name="connsiteX18" fmla="*/ 123713 w 300154"/>
                    <a:gd name="connsiteY18" fmla="*/ 239146 h 856893"/>
                    <a:gd name="connsiteX19" fmla="*/ 148335 w 300154"/>
                    <a:gd name="connsiteY19" fmla="*/ 278118 h 856893"/>
                    <a:gd name="connsiteX20" fmla="*/ 123713 w 300154"/>
                    <a:gd name="connsiteY20" fmla="*/ 272927 h 856893"/>
                    <a:gd name="connsiteX21" fmla="*/ 141205 w 300154"/>
                    <a:gd name="connsiteY21" fmla="*/ 323585 h 856893"/>
                    <a:gd name="connsiteX22" fmla="*/ 102977 w 300154"/>
                    <a:gd name="connsiteY22" fmla="*/ 314489 h 856893"/>
                    <a:gd name="connsiteX23" fmla="*/ 22629 w 300154"/>
                    <a:gd name="connsiteY23" fmla="*/ 441805 h 856893"/>
                    <a:gd name="connsiteX24" fmla="*/ 63448 w 300154"/>
                    <a:gd name="connsiteY24" fmla="*/ 340473 h 856893"/>
                    <a:gd name="connsiteX25" fmla="*/ 32349 w 300154"/>
                    <a:gd name="connsiteY25" fmla="*/ 131971 h 856893"/>
                    <a:gd name="connsiteX26" fmla="*/ 82241 w 300154"/>
                    <a:gd name="connsiteY26" fmla="*/ 40383 h 856893"/>
                    <a:gd name="connsiteX27" fmla="*/ 82241 w 300154"/>
                    <a:gd name="connsiteY27" fmla="*/ 41683 h 856893"/>
                    <a:gd name="connsiteX28" fmla="*/ 38211 w 300154"/>
                    <a:gd name="connsiteY28" fmla="*/ 10356 h 856893"/>
                    <a:gd name="connsiteX29" fmla="*/ 200165 w 300154"/>
                    <a:gd name="connsiteY29" fmla="*/ 11794 h 856893"/>
                    <a:gd name="connsiteX30" fmla="*/ 285700 w 300154"/>
                    <a:gd name="connsiteY30" fmla="*/ 68963 h 856893"/>
                    <a:gd name="connsiteX31" fmla="*/ 285700 w 300154"/>
                    <a:gd name="connsiteY31" fmla="*/ 206656 h 856893"/>
                    <a:gd name="connsiteX32" fmla="*/ 71873 w 300154"/>
                    <a:gd name="connsiteY32" fmla="*/ 660037 h 856893"/>
                    <a:gd name="connsiteX33" fmla="*/ 56966 w 300154"/>
                    <a:gd name="connsiteY33" fmla="*/ 723692 h 856893"/>
                    <a:gd name="connsiteX34" fmla="*/ 139262 w 300154"/>
                    <a:gd name="connsiteY34" fmla="*/ 800988 h 856893"/>
                    <a:gd name="connsiteX35" fmla="*/ 211185 w 300154"/>
                    <a:gd name="connsiteY35" fmla="*/ 739933 h 856893"/>
                    <a:gd name="connsiteX36" fmla="*/ 182672 w 300154"/>
                    <a:gd name="connsiteY36" fmla="*/ 705509 h 856893"/>
                    <a:gd name="connsiteX37" fmla="*/ 152869 w 300154"/>
                    <a:gd name="connsiteY37" fmla="*/ 761369 h 856893"/>
                    <a:gd name="connsiteX38" fmla="*/ 117231 w 300154"/>
                    <a:gd name="connsiteY38" fmla="*/ 708757 h 856893"/>
                    <a:gd name="connsiteX39" fmla="*/ 77059 w 300154"/>
                    <a:gd name="connsiteY39" fmla="*/ 686021 h 856893"/>
                    <a:gd name="connsiteX40" fmla="*/ 117231 w 300154"/>
                    <a:gd name="connsiteY40" fmla="*/ 663937 h 856893"/>
                    <a:gd name="connsiteX41" fmla="*/ 152869 w 300154"/>
                    <a:gd name="connsiteY41" fmla="*/ 609378 h 856893"/>
                    <a:gd name="connsiteX42" fmla="*/ 182672 w 300154"/>
                    <a:gd name="connsiteY42" fmla="*/ 661342 h 856893"/>
                    <a:gd name="connsiteX43" fmla="*/ 250062 w 300154"/>
                    <a:gd name="connsiteY43" fmla="*/ 686026 h 856893"/>
                    <a:gd name="connsiteX44" fmla="*/ 253300 w 300154"/>
                    <a:gd name="connsiteY44" fmla="*/ 557415 h 856893"/>
                    <a:gd name="connsiteX45" fmla="*/ 167775 w 300154"/>
                    <a:gd name="connsiteY45" fmla="*/ 531430 h 856893"/>
                    <a:gd name="connsiteX46" fmla="*/ 267559 w 300154"/>
                    <a:gd name="connsiteY46" fmla="*/ 469075 h 856893"/>
                    <a:gd name="connsiteX47" fmla="*/ 237103 w 300154"/>
                    <a:gd name="connsiteY47" fmla="*/ 422307 h 856893"/>
                    <a:gd name="connsiteX48" fmla="*/ 285709 w 300154"/>
                    <a:gd name="connsiteY48" fmla="*/ 334239 h 856893"/>
                    <a:gd name="connsiteX49" fmla="*/ 295339 w 300154"/>
                    <a:gd name="connsiteY49" fmla="*/ 710719 h 856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300154" h="856893">
                      <a:moveTo>
                        <a:pt x="295334" y="710715"/>
                      </a:moveTo>
                      <a:cubicBezTo>
                        <a:pt x="295334" y="807251"/>
                        <a:pt x="208666" y="856866"/>
                        <a:pt x="140562" y="856866"/>
                      </a:cubicBezTo>
                      <a:cubicBezTo>
                        <a:pt x="48808" y="856866"/>
                        <a:pt x="-46" y="802007"/>
                        <a:pt x="-46" y="730193"/>
                      </a:cubicBezTo>
                      <a:cubicBezTo>
                        <a:pt x="-46" y="689484"/>
                        <a:pt x="7412" y="663942"/>
                        <a:pt x="26181" y="624980"/>
                      </a:cubicBezTo>
                      <a:lnTo>
                        <a:pt x="236460" y="188483"/>
                      </a:lnTo>
                      <a:cubicBezTo>
                        <a:pt x="243809" y="173300"/>
                        <a:pt x="246180" y="156012"/>
                        <a:pt x="246180" y="130676"/>
                      </a:cubicBezTo>
                      <a:cubicBezTo>
                        <a:pt x="246180" y="91542"/>
                        <a:pt x="208223" y="59557"/>
                        <a:pt x="168423" y="58576"/>
                      </a:cubicBezTo>
                      <a:cubicBezTo>
                        <a:pt x="132142" y="57671"/>
                        <a:pt x="92613" y="92399"/>
                        <a:pt x="92613" y="131976"/>
                      </a:cubicBezTo>
                      <a:cubicBezTo>
                        <a:pt x="92613" y="180044"/>
                        <a:pt x="117550" y="201475"/>
                        <a:pt x="143153" y="201475"/>
                      </a:cubicBezTo>
                      <a:cubicBezTo>
                        <a:pt x="174662" y="201475"/>
                        <a:pt x="187216" y="188521"/>
                        <a:pt x="187216" y="166399"/>
                      </a:cubicBezTo>
                      <a:cubicBezTo>
                        <a:pt x="187216" y="150983"/>
                        <a:pt x="179772" y="144315"/>
                        <a:pt x="169071" y="144315"/>
                      </a:cubicBezTo>
                      <a:cubicBezTo>
                        <a:pt x="142048" y="144315"/>
                        <a:pt x="149635" y="180691"/>
                        <a:pt x="149635" y="180691"/>
                      </a:cubicBezTo>
                      <a:cubicBezTo>
                        <a:pt x="136214" y="177753"/>
                        <a:pt x="125184" y="164037"/>
                        <a:pt x="131490" y="146911"/>
                      </a:cubicBezTo>
                      <a:cubicBezTo>
                        <a:pt x="121299" y="144658"/>
                        <a:pt x="112100" y="139196"/>
                        <a:pt x="105248" y="131323"/>
                      </a:cubicBezTo>
                      <a:cubicBezTo>
                        <a:pt x="112492" y="124299"/>
                        <a:pt x="120803" y="118879"/>
                        <a:pt x="131490" y="117036"/>
                      </a:cubicBezTo>
                      <a:cubicBezTo>
                        <a:pt x="125160" y="96138"/>
                        <a:pt x="133619" y="85932"/>
                        <a:pt x="151902" y="81636"/>
                      </a:cubicBezTo>
                      <a:cubicBezTo>
                        <a:pt x="148211" y="89670"/>
                        <a:pt x="148087" y="97067"/>
                        <a:pt x="149311" y="104044"/>
                      </a:cubicBezTo>
                      <a:cubicBezTo>
                        <a:pt x="178091" y="95857"/>
                        <a:pt x="222206" y="108882"/>
                        <a:pt x="222206" y="158603"/>
                      </a:cubicBezTo>
                      <a:cubicBezTo>
                        <a:pt x="222206" y="207966"/>
                        <a:pt x="187944" y="249533"/>
                        <a:pt x="123713" y="239146"/>
                      </a:cubicBezTo>
                      <a:cubicBezTo>
                        <a:pt x="138991" y="246452"/>
                        <a:pt x="146763" y="261401"/>
                        <a:pt x="148335" y="278118"/>
                      </a:cubicBezTo>
                      <a:cubicBezTo>
                        <a:pt x="136667" y="273574"/>
                        <a:pt x="123713" y="272927"/>
                        <a:pt x="123713" y="272927"/>
                      </a:cubicBezTo>
                      <a:cubicBezTo>
                        <a:pt x="131223" y="286166"/>
                        <a:pt x="141653" y="297582"/>
                        <a:pt x="141205" y="323585"/>
                      </a:cubicBezTo>
                      <a:cubicBezTo>
                        <a:pt x="129299" y="318170"/>
                        <a:pt x="118236" y="308145"/>
                        <a:pt x="102977" y="314489"/>
                      </a:cubicBezTo>
                      <a:cubicBezTo>
                        <a:pt x="126932" y="361628"/>
                        <a:pt x="97500" y="426465"/>
                        <a:pt x="22629" y="441805"/>
                      </a:cubicBezTo>
                      <a:cubicBezTo>
                        <a:pt x="50032" y="409682"/>
                        <a:pt x="63448" y="375001"/>
                        <a:pt x="63448" y="340473"/>
                      </a:cubicBezTo>
                      <a:cubicBezTo>
                        <a:pt x="63448" y="228573"/>
                        <a:pt x="32349" y="209766"/>
                        <a:pt x="32349" y="131971"/>
                      </a:cubicBezTo>
                      <a:cubicBezTo>
                        <a:pt x="32349" y="99419"/>
                        <a:pt x="49079" y="64272"/>
                        <a:pt x="82241" y="40383"/>
                      </a:cubicBezTo>
                      <a:lnTo>
                        <a:pt x="82241" y="41683"/>
                      </a:lnTo>
                      <a:cubicBezTo>
                        <a:pt x="60324" y="35811"/>
                        <a:pt x="46284" y="25019"/>
                        <a:pt x="38211" y="10356"/>
                      </a:cubicBezTo>
                      <a:cubicBezTo>
                        <a:pt x="88289" y="-3846"/>
                        <a:pt x="161084" y="-3584"/>
                        <a:pt x="200165" y="11794"/>
                      </a:cubicBezTo>
                      <a:cubicBezTo>
                        <a:pt x="245094" y="16999"/>
                        <a:pt x="276460" y="51466"/>
                        <a:pt x="285700" y="68963"/>
                      </a:cubicBezTo>
                      <a:cubicBezTo>
                        <a:pt x="294939" y="86460"/>
                        <a:pt x="312889" y="149702"/>
                        <a:pt x="285700" y="206656"/>
                      </a:cubicBezTo>
                      <a:lnTo>
                        <a:pt x="71873" y="660037"/>
                      </a:lnTo>
                      <a:cubicBezTo>
                        <a:pt x="62595" y="679873"/>
                        <a:pt x="56966" y="700913"/>
                        <a:pt x="56966" y="723692"/>
                      </a:cubicBezTo>
                      <a:cubicBezTo>
                        <a:pt x="56966" y="780985"/>
                        <a:pt x="109449" y="800988"/>
                        <a:pt x="139262" y="800988"/>
                      </a:cubicBezTo>
                      <a:cubicBezTo>
                        <a:pt x="174900" y="800988"/>
                        <a:pt x="211185" y="773842"/>
                        <a:pt x="211185" y="739933"/>
                      </a:cubicBezTo>
                      <a:cubicBezTo>
                        <a:pt x="211185" y="718449"/>
                        <a:pt x="199517" y="705509"/>
                        <a:pt x="182672" y="705509"/>
                      </a:cubicBezTo>
                      <a:cubicBezTo>
                        <a:pt x="142391" y="705509"/>
                        <a:pt x="144839" y="739776"/>
                        <a:pt x="152869" y="761369"/>
                      </a:cubicBezTo>
                      <a:cubicBezTo>
                        <a:pt x="127799" y="750096"/>
                        <a:pt x="113226" y="729974"/>
                        <a:pt x="117231" y="708757"/>
                      </a:cubicBezTo>
                      <a:cubicBezTo>
                        <a:pt x="103039" y="706810"/>
                        <a:pt x="89527" y="700080"/>
                        <a:pt x="77059" y="686021"/>
                      </a:cubicBezTo>
                      <a:cubicBezTo>
                        <a:pt x="86870" y="673639"/>
                        <a:pt x="98833" y="664271"/>
                        <a:pt x="117231" y="663937"/>
                      </a:cubicBezTo>
                      <a:cubicBezTo>
                        <a:pt x="109196" y="631019"/>
                        <a:pt x="131233" y="617098"/>
                        <a:pt x="152869" y="609378"/>
                      </a:cubicBezTo>
                      <a:cubicBezTo>
                        <a:pt x="146025" y="633538"/>
                        <a:pt x="141534" y="661342"/>
                        <a:pt x="182672" y="661342"/>
                      </a:cubicBezTo>
                      <a:cubicBezTo>
                        <a:pt x="212676" y="661342"/>
                        <a:pt x="236289" y="666538"/>
                        <a:pt x="250062" y="686026"/>
                      </a:cubicBezTo>
                      <a:lnTo>
                        <a:pt x="253300" y="557415"/>
                      </a:lnTo>
                      <a:cubicBezTo>
                        <a:pt x="255034" y="518848"/>
                        <a:pt x="201684" y="519948"/>
                        <a:pt x="167775" y="531430"/>
                      </a:cubicBezTo>
                      <a:cubicBezTo>
                        <a:pt x="180572" y="487011"/>
                        <a:pt x="206818" y="462993"/>
                        <a:pt x="267559" y="469075"/>
                      </a:cubicBezTo>
                      <a:cubicBezTo>
                        <a:pt x="252814" y="462908"/>
                        <a:pt x="237103" y="449034"/>
                        <a:pt x="237103" y="422307"/>
                      </a:cubicBezTo>
                      <a:cubicBezTo>
                        <a:pt x="237112" y="386146"/>
                        <a:pt x="266449" y="346083"/>
                        <a:pt x="285709" y="334239"/>
                      </a:cubicBezTo>
                      <a:lnTo>
                        <a:pt x="295339" y="710719"/>
                      </a:lnTo>
                      <a:close/>
                    </a:path>
                  </a:pathLst>
                </a:custGeom>
                <a:grpFill/>
                <a:ln w="47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</p:grpSp>
          <p:grpSp>
            <p:nvGrpSpPr>
              <p:cNvPr id="70" name="Рисунок 479">
                <a:extLst>
                  <a:ext uri="{FF2B5EF4-FFF2-40B4-BE49-F238E27FC236}">
                    <a16:creationId xmlns:a16="http://schemas.microsoft.com/office/drawing/2014/main" id="{7D279D88-F444-639B-28EE-DC8DFB32BD10}"/>
                  </a:ext>
                </a:extLst>
              </p:cNvPr>
              <p:cNvGrpSpPr/>
              <p:nvPr/>
            </p:nvGrpSpPr>
            <p:grpSpPr>
              <a:xfrm>
                <a:off x="1422325" y="1158856"/>
                <a:ext cx="311677" cy="2129685"/>
                <a:chOff x="1422325" y="1158856"/>
                <a:chExt cx="311677" cy="2129685"/>
              </a:xfrm>
              <a:grpFill/>
            </p:grpSpPr>
            <p:sp>
              <p:nvSpPr>
                <p:cNvPr id="71" name="Полилиния: фигура 59">
                  <a:extLst>
                    <a:ext uri="{FF2B5EF4-FFF2-40B4-BE49-F238E27FC236}">
                      <a16:creationId xmlns:a16="http://schemas.microsoft.com/office/drawing/2014/main" id="{63AEF24A-895A-7480-4AB6-49D1F2DD5903}"/>
                    </a:ext>
                  </a:extLst>
                </p:cNvPr>
                <p:cNvSpPr/>
                <p:nvPr/>
              </p:nvSpPr>
              <p:spPr>
                <a:xfrm rot="10800000" flipV="1">
                  <a:off x="1422325" y="1158856"/>
                  <a:ext cx="288007" cy="435649"/>
                </a:xfrm>
                <a:custGeom>
                  <a:avLst/>
                  <a:gdLst>
                    <a:gd name="connsiteX0" fmla="*/ 262067 w 288007"/>
                    <a:gd name="connsiteY0" fmla="*/ 85308 h 435649"/>
                    <a:gd name="connsiteX1" fmla="*/ 200755 w 288007"/>
                    <a:gd name="connsiteY1" fmla="*/ 66139 h 435649"/>
                    <a:gd name="connsiteX2" fmla="*/ 277621 w 288007"/>
                    <a:gd name="connsiteY2" fmla="*/ 306150 h 435649"/>
                    <a:gd name="connsiteX3" fmla="*/ 144400 w 288007"/>
                    <a:gd name="connsiteY3" fmla="*/ 432542 h 435649"/>
                    <a:gd name="connsiteX4" fmla="*/ 14579 w 288007"/>
                    <a:gd name="connsiteY4" fmla="*/ 428960 h 435649"/>
                    <a:gd name="connsiteX5" fmla="*/ 65090 w 288007"/>
                    <a:gd name="connsiteY5" fmla="*/ 400990 h 435649"/>
                    <a:gd name="connsiteX6" fmla="*/ 7754 w 288007"/>
                    <a:gd name="connsiteY6" fmla="*/ 304388 h 435649"/>
                    <a:gd name="connsiteX7" fmla="*/ 39392 w 288007"/>
                    <a:gd name="connsiteY7" fmla="*/ 109206 h 435649"/>
                    <a:gd name="connsiteX8" fmla="*/ -23 w 288007"/>
                    <a:gd name="connsiteY8" fmla="*/ -50 h 435649"/>
                    <a:gd name="connsiteX9" fmla="*/ 84531 w 288007"/>
                    <a:gd name="connsiteY9" fmla="*/ 122984 h 435649"/>
                    <a:gd name="connsiteX10" fmla="*/ 114334 w 288007"/>
                    <a:gd name="connsiteY10" fmla="*/ 113888 h 435649"/>
                    <a:gd name="connsiteX11" fmla="*/ 100604 w 288007"/>
                    <a:gd name="connsiteY11" fmla="*/ 159055 h 435649"/>
                    <a:gd name="connsiteX12" fmla="*/ 129493 w 288007"/>
                    <a:gd name="connsiteY12" fmla="*/ 158055 h 435649"/>
                    <a:gd name="connsiteX13" fmla="*/ 97775 w 288007"/>
                    <a:gd name="connsiteY13" fmla="*/ 203146 h 435649"/>
                    <a:gd name="connsiteX14" fmla="*/ 198945 w 288007"/>
                    <a:gd name="connsiteY14" fmla="*/ 276237 h 435649"/>
                    <a:gd name="connsiteX15" fmla="*/ 151110 w 288007"/>
                    <a:gd name="connsiteY15" fmla="*/ 335496 h 435649"/>
                    <a:gd name="connsiteX16" fmla="*/ 125917 w 288007"/>
                    <a:gd name="connsiteY16" fmla="*/ 327619 h 435649"/>
                    <a:gd name="connsiteX17" fmla="*/ 128346 w 288007"/>
                    <a:gd name="connsiteY17" fmla="*/ 359337 h 435649"/>
                    <a:gd name="connsiteX18" fmla="*/ 107848 w 288007"/>
                    <a:gd name="connsiteY18" fmla="*/ 323042 h 435649"/>
                    <a:gd name="connsiteX19" fmla="*/ 76749 w 288007"/>
                    <a:gd name="connsiteY19" fmla="*/ 308755 h 435649"/>
                    <a:gd name="connsiteX20" fmla="*/ 107848 w 288007"/>
                    <a:gd name="connsiteY20" fmla="*/ 294463 h 435649"/>
                    <a:gd name="connsiteX21" fmla="*/ 124698 w 288007"/>
                    <a:gd name="connsiteY21" fmla="*/ 254191 h 435649"/>
                    <a:gd name="connsiteX22" fmla="*/ 140247 w 288007"/>
                    <a:gd name="connsiteY22" fmla="*/ 294463 h 435649"/>
                    <a:gd name="connsiteX23" fmla="*/ 162212 w 288007"/>
                    <a:gd name="connsiteY23" fmla="*/ 273779 h 435649"/>
                    <a:gd name="connsiteX24" fmla="*/ 119511 w 288007"/>
                    <a:gd name="connsiteY24" fmla="*/ 239899 h 435649"/>
                    <a:gd name="connsiteX25" fmla="*/ 65543 w 288007"/>
                    <a:gd name="connsiteY25" fmla="*/ 308031 h 435649"/>
                    <a:gd name="connsiteX26" fmla="*/ 147600 w 288007"/>
                    <a:gd name="connsiteY26" fmla="*/ 375163 h 435649"/>
                    <a:gd name="connsiteX27" fmla="*/ 221419 w 288007"/>
                    <a:gd name="connsiteY27" fmla="*/ 310274 h 435649"/>
                    <a:gd name="connsiteX28" fmla="*/ 138037 w 288007"/>
                    <a:gd name="connsiteY28" fmla="*/ 69387 h 435649"/>
                    <a:gd name="connsiteX29" fmla="*/ 206746 w 288007"/>
                    <a:gd name="connsiteY29" fmla="*/ 9208 h 435649"/>
                    <a:gd name="connsiteX30" fmla="*/ 287985 w 288007"/>
                    <a:gd name="connsiteY30" fmla="*/ 52837 h 435649"/>
                    <a:gd name="connsiteX31" fmla="*/ 262100 w 288007"/>
                    <a:gd name="connsiteY31" fmla="*/ 85294 h 435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88007" h="435649">
                      <a:moveTo>
                        <a:pt x="262067" y="85308"/>
                      </a:moveTo>
                      <a:cubicBezTo>
                        <a:pt x="262067" y="85308"/>
                        <a:pt x="216299" y="46846"/>
                        <a:pt x="200755" y="66139"/>
                      </a:cubicBezTo>
                      <a:cubicBezTo>
                        <a:pt x="175752" y="97167"/>
                        <a:pt x="277621" y="251724"/>
                        <a:pt x="277621" y="306150"/>
                      </a:cubicBezTo>
                      <a:cubicBezTo>
                        <a:pt x="277621" y="395490"/>
                        <a:pt x="218009" y="419783"/>
                        <a:pt x="144400" y="432542"/>
                      </a:cubicBezTo>
                      <a:cubicBezTo>
                        <a:pt x="95008" y="441105"/>
                        <a:pt x="14579" y="428960"/>
                        <a:pt x="14579" y="428960"/>
                      </a:cubicBezTo>
                      <a:cubicBezTo>
                        <a:pt x="29724" y="408610"/>
                        <a:pt x="39573" y="402614"/>
                        <a:pt x="65090" y="400990"/>
                      </a:cubicBezTo>
                      <a:cubicBezTo>
                        <a:pt x="36682" y="386241"/>
                        <a:pt x="7754" y="354222"/>
                        <a:pt x="7754" y="304388"/>
                      </a:cubicBezTo>
                      <a:cubicBezTo>
                        <a:pt x="7754" y="227530"/>
                        <a:pt x="39392" y="195850"/>
                        <a:pt x="39392" y="109206"/>
                      </a:cubicBezTo>
                      <a:cubicBezTo>
                        <a:pt x="39392" y="61138"/>
                        <a:pt x="-23" y="-50"/>
                        <a:pt x="-23" y="-50"/>
                      </a:cubicBezTo>
                      <a:cubicBezTo>
                        <a:pt x="69648" y="6922"/>
                        <a:pt x="104176" y="71430"/>
                        <a:pt x="84531" y="122984"/>
                      </a:cubicBezTo>
                      <a:cubicBezTo>
                        <a:pt x="95618" y="124579"/>
                        <a:pt x="105686" y="122079"/>
                        <a:pt x="114334" y="113888"/>
                      </a:cubicBezTo>
                      <a:cubicBezTo>
                        <a:pt x="119430" y="128175"/>
                        <a:pt x="111382" y="144763"/>
                        <a:pt x="100604" y="159055"/>
                      </a:cubicBezTo>
                      <a:cubicBezTo>
                        <a:pt x="109286" y="163694"/>
                        <a:pt x="115663" y="160913"/>
                        <a:pt x="129493" y="158055"/>
                      </a:cubicBezTo>
                      <a:cubicBezTo>
                        <a:pt x="128179" y="172781"/>
                        <a:pt x="119359" y="188421"/>
                        <a:pt x="97775" y="203146"/>
                      </a:cubicBezTo>
                      <a:cubicBezTo>
                        <a:pt x="160407" y="186883"/>
                        <a:pt x="198945" y="230536"/>
                        <a:pt x="198945" y="276237"/>
                      </a:cubicBezTo>
                      <a:cubicBezTo>
                        <a:pt x="198945" y="310755"/>
                        <a:pt x="174756" y="335496"/>
                        <a:pt x="151110" y="335496"/>
                      </a:cubicBezTo>
                      <a:cubicBezTo>
                        <a:pt x="143471" y="335496"/>
                        <a:pt x="132246" y="332348"/>
                        <a:pt x="125917" y="327619"/>
                      </a:cubicBezTo>
                      <a:cubicBezTo>
                        <a:pt x="121450" y="337120"/>
                        <a:pt x="123750" y="349836"/>
                        <a:pt x="128346" y="359337"/>
                      </a:cubicBezTo>
                      <a:cubicBezTo>
                        <a:pt x="111020" y="354756"/>
                        <a:pt x="100018" y="344464"/>
                        <a:pt x="107848" y="323042"/>
                      </a:cubicBezTo>
                      <a:cubicBezTo>
                        <a:pt x="94537" y="321818"/>
                        <a:pt x="83950" y="317323"/>
                        <a:pt x="76749" y="308755"/>
                      </a:cubicBezTo>
                      <a:cubicBezTo>
                        <a:pt x="84045" y="299406"/>
                        <a:pt x="95118" y="294025"/>
                        <a:pt x="107848" y="294463"/>
                      </a:cubicBezTo>
                      <a:cubicBezTo>
                        <a:pt x="98156" y="274460"/>
                        <a:pt x="108957" y="263268"/>
                        <a:pt x="124698" y="254191"/>
                      </a:cubicBezTo>
                      <a:cubicBezTo>
                        <a:pt x="124698" y="254191"/>
                        <a:pt x="114687" y="294463"/>
                        <a:pt x="140247" y="294463"/>
                      </a:cubicBezTo>
                      <a:cubicBezTo>
                        <a:pt x="151739" y="294463"/>
                        <a:pt x="162212" y="290719"/>
                        <a:pt x="162212" y="273779"/>
                      </a:cubicBezTo>
                      <a:cubicBezTo>
                        <a:pt x="162212" y="259030"/>
                        <a:pt x="149320" y="238599"/>
                        <a:pt x="119511" y="239899"/>
                      </a:cubicBezTo>
                      <a:cubicBezTo>
                        <a:pt x="89703" y="241199"/>
                        <a:pt x="65543" y="260449"/>
                        <a:pt x="65543" y="308031"/>
                      </a:cubicBezTo>
                      <a:cubicBezTo>
                        <a:pt x="65543" y="351922"/>
                        <a:pt x="100947" y="373754"/>
                        <a:pt x="147600" y="375163"/>
                      </a:cubicBezTo>
                      <a:cubicBezTo>
                        <a:pt x="189668" y="376463"/>
                        <a:pt x="221419" y="353675"/>
                        <a:pt x="221419" y="310274"/>
                      </a:cubicBezTo>
                      <a:cubicBezTo>
                        <a:pt x="221419" y="252515"/>
                        <a:pt x="138037" y="120855"/>
                        <a:pt x="138037" y="69387"/>
                      </a:cubicBezTo>
                      <a:cubicBezTo>
                        <a:pt x="138037" y="30763"/>
                        <a:pt x="172765" y="9208"/>
                        <a:pt x="206746" y="9208"/>
                      </a:cubicBezTo>
                      <a:cubicBezTo>
                        <a:pt x="250809" y="9208"/>
                        <a:pt x="287985" y="52837"/>
                        <a:pt x="287985" y="52837"/>
                      </a:cubicBezTo>
                      <a:lnTo>
                        <a:pt x="262100" y="85294"/>
                      </a:lnTo>
                      <a:close/>
                    </a:path>
                  </a:pathLst>
                </a:custGeom>
                <a:grpFill/>
                <a:ln w="47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72" name="Полилиния: фигура 60">
                  <a:extLst>
                    <a:ext uri="{FF2B5EF4-FFF2-40B4-BE49-F238E27FC236}">
                      <a16:creationId xmlns:a16="http://schemas.microsoft.com/office/drawing/2014/main" id="{3605B580-59A2-12C7-11F7-42CF60A0A0BC}"/>
                    </a:ext>
                  </a:extLst>
                </p:cNvPr>
                <p:cNvSpPr/>
                <p:nvPr/>
              </p:nvSpPr>
              <p:spPr>
                <a:xfrm rot="10800000" flipV="1">
                  <a:off x="1433847" y="1577499"/>
                  <a:ext cx="300154" cy="856893"/>
                </a:xfrm>
                <a:custGeom>
                  <a:avLst/>
                  <a:gdLst>
                    <a:gd name="connsiteX0" fmla="*/ 295363 w 300154"/>
                    <a:gd name="connsiteY0" fmla="*/ 710625 h 856893"/>
                    <a:gd name="connsiteX1" fmla="*/ 140591 w 300154"/>
                    <a:gd name="connsiteY1" fmla="*/ 856777 h 856893"/>
                    <a:gd name="connsiteX2" fmla="*/ -17 w 300154"/>
                    <a:gd name="connsiteY2" fmla="*/ 730104 h 856893"/>
                    <a:gd name="connsiteX3" fmla="*/ 26210 w 300154"/>
                    <a:gd name="connsiteY3" fmla="*/ 624891 h 856893"/>
                    <a:gd name="connsiteX4" fmla="*/ 236488 w 300154"/>
                    <a:gd name="connsiteY4" fmla="*/ 188393 h 856893"/>
                    <a:gd name="connsiteX5" fmla="*/ 246209 w 300154"/>
                    <a:gd name="connsiteY5" fmla="*/ 130586 h 856893"/>
                    <a:gd name="connsiteX6" fmla="*/ 168451 w 300154"/>
                    <a:gd name="connsiteY6" fmla="*/ 58486 h 856893"/>
                    <a:gd name="connsiteX7" fmla="*/ 92642 w 300154"/>
                    <a:gd name="connsiteY7" fmla="*/ 131886 h 856893"/>
                    <a:gd name="connsiteX8" fmla="*/ 143182 w 300154"/>
                    <a:gd name="connsiteY8" fmla="*/ 201385 h 856893"/>
                    <a:gd name="connsiteX9" fmla="*/ 187244 w 300154"/>
                    <a:gd name="connsiteY9" fmla="*/ 166309 h 856893"/>
                    <a:gd name="connsiteX10" fmla="*/ 169099 w 300154"/>
                    <a:gd name="connsiteY10" fmla="*/ 144226 h 856893"/>
                    <a:gd name="connsiteX11" fmla="*/ 149663 w 300154"/>
                    <a:gd name="connsiteY11" fmla="*/ 180602 h 856893"/>
                    <a:gd name="connsiteX12" fmla="*/ 131518 w 300154"/>
                    <a:gd name="connsiteY12" fmla="*/ 146821 h 856893"/>
                    <a:gd name="connsiteX13" fmla="*/ 105277 w 300154"/>
                    <a:gd name="connsiteY13" fmla="*/ 131234 h 856893"/>
                    <a:gd name="connsiteX14" fmla="*/ 131518 w 300154"/>
                    <a:gd name="connsiteY14" fmla="*/ 116946 h 856893"/>
                    <a:gd name="connsiteX15" fmla="*/ 151930 w 300154"/>
                    <a:gd name="connsiteY15" fmla="*/ 81546 h 856893"/>
                    <a:gd name="connsiteX16" fmla="*/ 149340 w 300154"/>
                    <a:gd name="connsiteY16" fmla="*/ 103954 h 856893"/>
                    <a:gd name="connsiteX17" fmla="*/ 222234 w 300154"/>
                    <a:gd name="connsiteY17" fmla="*/ 158513 h 856893"/>
                    <a:gd name="connsiteX18" fmla="*/ 123741 w 300154"/>
                    <a:gd name="connsiteY18" fmla="*/ 239057 h 856893"/>
                    <a:gd name="connsiteX19" fmla="*/ 148363 w 300154"/>
                    <a:gd name="connsiteY19" fmla="*/ 278028 h 856893"/>
                    <a:gd name="connsiteX20" fmla="*/ 123741 w 300154"/>
                    <a:gd name="connsiteY20" fmla="*/ 272837 h 856893"/>
                    <a:gd name="connsiteX21" fmla="*/ 141234 w 300154"/>
                    <a:gd name="connsiteY21" fmla="*/ 323496 h 856893"/>
                    <a:gd name="connsiteX22" fmla="*/ 103005 w 300154"/>
                    <a:gd name="connsiteY22" fmla="*/ 314399 h 856893"/>
                    <a:gd name="connsiteX23" fmla="*/ 22657 w 300154"/>
                    <a:gd name="connsiteY23" fmla="*/ 441715 h 856893"/>
                    <a:gd name="connsiteX24" fmla="*/ 63476 w 300154"/>
                    <a:gd name="connsiteY24" fmla="*/ 340384 h 856893"/>
                    <a:gd name="connsiteX25" fmla="*/ 32377 w 300154"/>
                    <a:gd name="connsiteY25" fmla="*/ 131881 h 856893"/>
                    <a:gd name="connsiteX26" fmla="*/ 82269 w 300154"/>
                    <a:gd name="connsiteY26" fmla="*/ 40294 h 856893"/>
                    <a:gd name="connsiteX27" fmla="*/ 82269 w 300154"/>
                    <a:gd name="connsiteY27" fmla="*/ 41594 h 856893"/>
                    <a:gd name="connsiteX28" fmla="*/ 38240 w 300154"/>
                    <a:gd name="connsiteY28" fmla="*/ 10266 h 856893"/>
                    <a:gd name="connsiteX29" fmla="*/ 200193 w 300154"/>
                    <a:gd name="connsiteY29" fmla="*/ 11704 h 856893"/>
                    <a:gd name="connsiteX30" fmla="*/ 285728 w 300154"/>
                    <a:gd name="connsiteY30" fmla="*/ 68873 h 856893"/>
                    <a:gd name="connsiteX31" fmla="*/ 285728 w 300154"/>
                    <a:gd name="connsiteY31" fmla="*/ 206567 h 856893"/>
                    <a:gd name="connsiteX32" fmla="*/ 71901 w 300154"/>
                    <a:gd name="connsiteY32" fmla="*/ 659947 h 856893"/>
                    <a:gd name="connsiteX33" fmla="*/ 56995 w 300154"/>
                    <a:gd name="connsiteY33" fmla="*/ 723603 h 856893"/>
                    <a:gd name="connsiteX34" fmla="*/ 139291 w 300154"/>
                    <a:gd name="connsiteY34" fmla="*/ 800898 h 856893"/>
                    <a:gd name="connsiteX35" fmla="*/ 211214 w 300154"/>
                    <a:gd name="connsiteY35" fmla="*/ 739843 h 856893"/>
                    <a:gd name="connsiteX36" fmla="*/ 182701 w 300154"/>
                    <a:gd name="connsiteY36" fmla="*/ 705420 h 856893"/>
                    <a:gd name="connsiteX37" fmla="*/ 152897 w 300154"/>
                    <a:gd name="connsiteY37" fmla="*/ 761279 h 856893"/>
                    <a:gd name="connsiteX38" fmla="*/ 117259 w 300154"/>
                    <a:gd name="connsiteY38" fmla="*/ 708668 h 856893"/>
                    <a:gd name="connsiteX39" fmla="*/ 77088 w 300154"/>
                    <a:gd name="connsiteY39" fmla="*/ 685931 h 856893"/>
                    <a:gd name="connsiteX40" fmla="*/ 117259 w 300154"/>
                    <a:gd name="connsiteY40" fmla="*/ 663848 h 856893"/>
                    <a:gd name="connsiteX41" fmla="*/ 152897 w 300154"/>
                    <a:gd name="connsiteY41" fmla="*/ 609289 h 856893"/>
                    <a:gd name="connsiteX42" fmla="*/ 182701 w 300154"/>
                    <a:gd name="connsiteY42" fmla="*/ 661252 h 856893"/>
                    <a:gd name="connsiteX43" fmla="*/ 250090 w 300154"/>
                    <a:gd name="connsiteY43" fmla="*/ 685936 h 856893"/>
                    <a:gd name="connsiteX44" fmla="*/ 253329 w 300154"/>
                    <a:gd name="connsiteY44" fmla="*/ 557325 h 856893"/>
                    <a:gd name="connsiteX45" fmla="*/ 167804 w 300154"/>
                    <a:gd name="connsiteY45" fmla="*/ 531341 h 856893"/>
                    <a:gd name="connsiteX46" fmla="*/ 267588 w 300154"/>
                    <a:gd name="connsiteY46" fmla="*/ 468985 h 856893"/>
                    <a:gd name="connsiteX47" fmla="*/ 237131 w 300154"/>
                    <a:gd name="connsiteY47" fmla="*/ 422218 h 856893"/>
                    <a:gd name="connsiteX48" fmla="*/ 285738 w 300154"/>
                    <a:gd name="connsiteY48" fmla="*/ 334149 h 856893"/>
                    <a:gd name="connsiteX49" fmla="*/ 295367 w 300154"/>
                    <a:gd name="connsiteY49" fmla="*/ 710630 h 856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300154" h="856893">
                      <a:moveTo>
                        <a:pt x="295363" y="710625"/>
                      </a:moveTo>
                      <a:cubicBezTo>
                        <a:pt x="295363" y="807161"/>
                        <a:pt x="208695" y="856777"/>
                        <a:pt x="140591" y="856777"/>
                      </a:cubicBezTo>
                      <a:cubicBezTo>
                        <a:pt x="48836" y="856777"/>
                        <a:pt x="-17" y="801917"/>
                        <a:pt x="-17" y="730104"/>
                      </a:cubicBezTo>
                      <a:cubicBezTo>
                        <a:pt x="-17" y="689394"/>
                        <a:pt x="7441" y="663853"/>
                        <a:pt x="26210" y="624891"/>
                      </a:cubicBezTo>
                      <a:lnTo>
                        <a:pt x="236488" y="188393"/>
                      </a:lnTo>
                      <a:cubicBezTo>
                        <a:pt x="243837" y="173210"/>
                        <a:pt x="246209" y="155922"/>
                        <a:pt x="246209" y="130586"/>
                      </a:cubicBezTo>
                      <a:cubicBezTo>
                        <a:pt x="246209" y="91452"/>
                        <a:pt x="208252" y="59467"/>
                        <a:pt x="168451" y="58486"/>
                      </a:cubicBezTo>
                      <a:cubicBezTo>
                        <a:pt x="132171" y="57582"/>
                        <a:pt x="92642" y="92310"/>
                        <a:pt x="92642" y="131886"/>
                      </a:cubicBezTo>
                      <a:cubicBezTo>
                        <a:pt x="92642" y="179954"/>
                        <a:pt x="117578" y="201385"/>
                        <a:pt x="143182" y="201385"/>
                      </a:cubicBezTo>
                      <a:cubicBezTo>
                        <a:pt x="174690" y="201385"/>
                        <a:pt x="187244" y="188431"/>
                        <a:pt x="187244" y="166309"/>
                      </a:cubicBezTo>
                      <a:cubicBezTo>
                        <a:pt x="187244" y="150893"/>
                        <a:pt x="179800" y="144226"/>
                        <a:pt x="169099" y="144226"/>
                      </a:cubicBezTo>
                      <a:cubicBezTo>
                        <a:pt x="142077" y="144226"/>
                        <a:pt x="149663" y="180602"/>
                        <a:pt x="149663" y="180602"/>
                      </a:cubicBezTo>
                      <a:cubicBezTo>
                        <a:pt x="136243" y="177663"/>
                        <a:pt x="125213" y="163947"/>
                        <a:pt x="131518" y="146821"/>
                      </a:cubicBezTo>
                      <a:cubicBezTo>
                        <a:pt x="121327" y="144569"/>
                        <a:pt x="112129" y="139106"/>
                        <a:pt x="105277" y="131234"/>
                      </a:cubicBezTo>
                      <a:cubicBezTo>
                        <a:pt x="112521" y="124209"/>
                        <a:pt x="120831" y="118789"/>
                        <a:pt x="131518" y="116946"/>
                      </a:cubicBezTo>
                      <a:cubicBezTo>
                        <a:pt x="125189" y="96048"/>
                        <a:pt x="133647" y="85842"/>
                        <a:pt x="151930" y="81546"/>
                      </a:cubicBezTo>
                      <a:cubicBezTo>
                        <a:pt x="148239" y="89581"/>
                        <a:pt x="148116" y="96977"/>
                        <a:pt x="149340" y="103954"/>
                      </a:cubicBezTo>
                      <a:cubicBezTo>
                        <a:pt x="178119" y="95767"/>
                        <a:pt x="222234" y="108793"/>
                        <a:pt x="222234" y="158513"/>
                      </a:cubicBezTo>
                      <a:cubicBezTo>
                        <a:pt x="222234" y="207876"/>
                        <a:pt x="187973" y="249444"/>
                        <a:pt x="123741" y="239057"/>
                      </a:cubicBezTo>
                      <a:cubicBezTo>
                        <a:pt x="139019" y="246362"/>
                        <a:pt x="146792" y="261312"/>
                        <a:pt x="148363" y="278028"/>
                      </a:cubicBezTo>
                      <a:cubicBezTo>
                        <a:pt x="136695" y="273485"/>
                        <a:pt x="123741" y="272837"/>
                        <a:pt x="123741" y="272837"/>
                      </a:cubicBezTo>
                      <a:cubicBezTo>
                        <a:pt x="131252" y="286077"/>
                        <a:pt x="141681" y="297492"/>
                        <a:pt x="141234" y="323496"/>
                      </a:cubicBezTo>
                      <a:cubicBezTo>
                        <a:pt x="129327" y="318081"/>
                        <a:pt x="118264" y="308056"/>
                        <a:pt x="103005" y="314399"/>
                      </a:cubicBezTo>
                      <a:cubicBezTo>
                        <a:pt x="126961" y="361539"/>
                        <a:pt x="97528" y="426375"/>
                        <a:pt x="22657" y="441715"/>
                      </a:cubicBezTo>
                      <a:cubicBezTo>
                        <a:pt x="50060" y="409592"/>
                        <a:pt x="63476" y="374912"/>
                        <a:pt x="63476" y="340384"/>
                      </a:cubicBezTo>
                      <a:cubicBezTo>
                        <a:pt x="63476" y="228484"/>
                        <a:pt x="32377" y="209677"/>
                        <a:pt x="32377" y="131881"/>
                      </a:cubicBezTo>
                      <a:cubicBezTo>
                        <a:pt x="32377" y="99330"/>
                        <a:pt x="49108" y="64182"/>
                        <a:pt x="82269" y="40294"/>
                      </a:cubicBezTo>
                      <a:lnTo>
                        <a:pt x="82269" y="41594"/>
                      </a:lnTo>
                      <a:cubicBezTo>
                        <a:pt x="60352" y="35722"/>
                        <a:pt x="46312" y="24930"/>
                        <a:pt x="38240" y="10266"/>
                      </a:cubicBezTo>
                      <a:cubicBezTo>
                        <a:pt x="88318" y="-3936"/>
                        <a:pt x="161112" y="-3674"/>
                        <a:pt x="200193" y="11704"/>
                      </a:cubicBezTo>
                      <a:cubicBezTo>
                        <a:pt x="245123" y="16910"/>
                        <a:pt x="276489" y="51376"/>
                        <a:pt x="285728" y="68873"/>
                      </a:cubicBezTo>
                      <a:cubicBezTo>
                        <a:pt x="294967" y="86371"/>
                        <a:pt x="312917" y="149612"/>
                        <a:pt x="285728" y="206567"/>
                      </a:cubicBezTo>
                      <a:lnTo>
                        <a:pt x="71901" y="659947"/>
                      </a:lnTo>
                      <a:cubicBezTo>
                        <a:pt x="62624" y="679783"/>
                        <a:pt x="56995" y="700824"/>
                        <a:pt x="56995" y="723603"/>
                      </a:cubicBezTo>
                      <a:cubicBezTo>
                        <a:pt x="56995" y="780896"/>
                        <a:pt x="109477" y="800898"/>
                        <a:pt x="139291" y="800898"/>
                      </a:cubicBezTo>
                      <a:cubicBezTo>
                        <a:pt x="174928" y="800898"/>
                        <a:pt x="211214" y="773752"/>
                        <a:pt x="211214" y="739843"/>
                      </a:cubicBezTo>
                      <a:cubicBezTo>
                        <a:pt x="211214" y="718359"/>
                        <a:pt x="199546" y="705420"/>
                        <a:pt x="182701" y="705420"/>
                      </a:cubicBezTo>
                      <a:cubicBezTo>
                        <a:pt x="142420" y="705420"/>
                        <a:pt x="144868" y="739686"/>
                        <a:pt x="152897" y="761279"/>
                      </a:cubicBezTo>
                      <a:cubicBezTo>
                        <a:pt x="127827" y="750006"/>
                        <a:pt x="113254" y="729885"/>
                        <a:pt x="117259" y="708668"/>
                      </a:cubicBezTo>
                      <a:cubicBezTo>
                        <a:pt x="103067" y="706720"/>
                        <a:pt x="89556" y="699990"/>
                        <a:pt x="77088" y="685931"/>
                      </a:cubicBezTo>
                      <a:cubicBezTo>
                        <a:pt x="86898" y="673549"/>
                        <a:pt x="98862" y="664181"/>
                        <a:pt x="117259" y="663848"/>
                      </a:cubicBezTo>
                      <a:cubicBezTo>
                        <a:pt x="109225" y="630929"/>
                        <a:pt x="131261" y="617009"/>
                        <a:pt x="152897" y="609289"/>
                      </a:cubicBezTo>
                      <a:cubicBezTo>
                        <a:pt x="146053" y="633449"/>
                        <a:pt x="141562" y="661252"/>
                        <a:pt x="182701" y="661252"/>
                      </a:cubicBezTo>
                      <a:cubicBezTo>
                        <a:pt x="212705" y="661252"/>
                        <a:pt x="236317" y="666448"/>
                        <a:pt x="250090" y="685936"/>
                      </a:cubicBezTo>
                      <a:lnTo>
                        <a:pt x="253329" y="557325"/>
                      </a:lnTo>
                      <a:cubicBezTo>
                        <a:pt x="255062" y="518758"/>
                        <a:pt x="201713" y="519858"/>
                        <a:pt x="167804" y="531341"/>
                      </a:cubicBezTo>
                      <a:cubicBezTo>
                        <a:pt x="180601" y="486921"/>
                        <a:pt x="206847" y="462904"/>
                        <a:pt x="267588" y="468985"/>
                      </a:cubicBezTo>
                      <a:cubicBezTo>
                        <a:pt x="252843" y="462818"/>
                        <a:pt x="237131" y="448945"/>
                        <a:pt x="237131" y="422218"/>
                      </a:cubicBezTo>
                      <a:cubicBezTo>
                        <a:pt x="237141" y="386056"/>
                        <a:pt x="266478" y="345994"/>
                        <a:pt x="285738" y="334149"/>
                      </a:cubicBezTo>
                      <a:lnTo>
                        <a:pt x="295367" y="710630"/>
                      </a:lnTo>
                      <a:close/>
                    </a:path>
                  </a:pathLst>
                </a:custGeom>
                <a:grpFill/>
                <a:ln w="47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73" name="Полилиния: фигура 61">
                  <a:extLst>
                    <a:ext uri="{FF2B5EF4-FFF2-40B4-BE49-F238E27FC236}">
                      <a16:creationId xmlns:a16="http://schemas.microsoft.com/office/drawing/2014/main" id="{27D6D02D-70E1-8BCD-ABB6-384E863B8203}"/>
                    </a:ext>
                  </a:extLst>
                </p:cNvPr>
                <p:cNvSpPr/>
                <p:nvPr/>
              </p:nvSpPr>
              <p:spPr>
                <a:xfrm rot="10800000">
                  <a:off x="1433847" y="2431649"/>
                  <a:ext cx="300154" cy="856893"/>
                </a:xfrm>
                <a:custGeom>
                  <a:avLst/>
                  <a:gdLst>
                    <a:gd name="connsiteX0" fmla="*/ 295363 w 300154"/>
                    <a:gd name="connsiteY0" fmla="*/ 710715 h 856893"/>
                    <a:gd name="connsiteX1" fmla="*/ 140591 w 300154"/>
                    <a:gd name="connsiteY1" fmla="*/ 856866 h 856893"/>
                    <a:gd name="connsiteX2" fmla="*/ -17 w 300154"/>
                    <a:gd name="connsiteY2" fmla="*/ 730193 h 856893"/>
                    <a:gd name="connsiteX3" fmla="*/ 26210 w 300154"/>
                    <a:gd name="connsiteY3" fmla="*/ 624980 h 856893"/>
                    <a:gd name="connsiteX4" fmla="*/ 236488 w 300154"/>
                    <a:gd name="connsiteY4" fmla="*/ 188483 h 856893"/>
                    <a:gd name="connsiteX5" fmla="*/ 246209 w 300154"/>
                    <a:gd name="connsiteY5" fmla="*/ 130676 h 856893"/>
                    <a:gd name="connsiteX6" fmla="*/ 168451 w 300154"/>
                    <a:gd name="connsiteY6" fmla="*/ 58576 h 856893"/>
                    <a:gd name="connsiteX7" fmla="*/ 92642 w 300154"/>
                    <a:gd name="connsiteY7" fmla="*/ 131976 h 856893"/>
                    <a:gd name="connsiteX8" fmla="*/ 143182 w 300154"/>
                    <a:gd name="connsiteY8" fmla="*/ 201475 h 856893"/>
                    <a:gd name="connsiteX9" fmla="*/ 187244 w 300154"/>
                    <a:gd name="connsiteY9" fmla="*/ 166399 h 856893"/>
                    <a:gd name="connsiteX10" fmla="*/ 169099 w 300154"/>
                    <a:gd name="connsiteY10" fmla="*/ 144315 h 856893"/>
                    <a:gd name="connsiteX11" fmla="*/ 149663 w 300154"/>
                    <a:gd name="connsiteY11" fmla="*/ 180691 h 856893"/>
                    <a:gd name="connsiteX12" fmla="*/ 131518 w 300154"/>
                    <a:gd name="connsiteY12" fmla="*/ 146911 h 856893"/>
                    <a:gd name="connsiteX13" fmla="*/ 105277 w 300154"/>
                    <a:gd name="connsiteY13" fmla="*/ 131323 h 856893"/>
                    <a:gd name="connsiteX14" fmla="*/ 131518 w 300154"/>
                    <a:gd name="connsiteY14" fmla="*/ 117036 h 856893"/>
                    <a:gd name="connsiteX15" fmla="*/ 151930 w 300154"/>
                    <a:gd name="connsiteY15" fmla="*/ 81636 h 856893"/>
                    <a:gd name="connsiteX16" fmla="*/ 149340 w 300154"/>
                    <a:gd name="connsiteY16" fmla="*/ 104044 h 856893"/>
                    <a:gd name="connsiteX17" fmla="*/ 222234 w 300154"/>
                    <a:gd name="connsiteY17" fmla="*/ 158603 h 856893"/>
                    <a:gd name="connsiteX18" fmla="*/ 123741 w 300154"/>
                    <a:gd name="connsiteY18" fmla="*/ 239146 h 856893"/>
                    <a:gd name="connsiteX19" fmla="*/ 148363 w 300154"/>
                    <a:gd name="connsiteY19" fmla="*/ 278118 h 856893"/>
                    <a:gd name="connsiteX20" fmla="*/ 123741 w 300154"/>
                    <a:gd name="connsiteY20" fmla="*/ 272927 h 856893"/>
                    <a:gd name="connsiteX21" fmla="*/ 141234 w 300154"/>
                    <a:gd name="connsiteY21" fmla="*/ 323585 h 856893"/>
                    <a:gd name="connsiteX22" fmla="*/ 103005 w 300154"/>
                    <a:gd name="connsiteY22" fmla="*/ 314489 h 856893"/>
                    <a:gd name="connsiteX23" fmla="*/ 22657 w 300154"/>
                    <a:gd name="connsiteY23" fmla="*/ 441805 h 856893"/>
                    <a:gd name="connsiteX24" fmla="*/ 63476 w 300154"/>
                    <a:gd name="connsiteY24" fmla="*/ 340473 h 856893"/>
                    <a:gd name="connsiteX25" fmla="*/ 32377 w 300154"/>
                    <a:gd name="connsiteY25" fmla="*/ 131971 h 856893"/>
                    <a:gd name="connsiteX26" fmla="*/ 82269 w 300154"/>
                    <a:gd name="connsiteY26" fmla="*/ 40383 h 856893"/>
                    <a:gd name="connsiteX27" fmla="*/ 82269 w 300154"/>
                    <a:gd name="connsiteY27" fmla="*/ 41683 h 856893"/>
                    <a:gd name="connsiteX28" fmla="*/ 38240 w 300154"/>
                    <a:gd name="connsiteY28" fmla="*/ 10356 h 856893"/>
                    <a:gd name="connsiteX29" fmla="*/ 200193 w 300154"/>
                    <a:gd name="connsiteY29" fmla="*/ 11794 h 856893"/>
                    <a:gd name="connsiteX30" fmla="*/ 285728 w 300154"/>
                    <a:gd name="connsiteY30" fmla="*/ 68963 h 856893"/>
                    <a:gd name="connsiteX31" fmla="*/ 285728 w 300154"/>
                    <a:gd name="connsiteY31" fmla="*/ 206656 h 856893"/>
                    <a:gd name="connsiteX32" fmla="*/ 71901 w 300154"/>
                    <a:gd name="connsiteY32" fmla="*/ 660037 h 856893"/>
                    <a:gd name="connsiteX33" fmla="*/ 56995 w 300154"/>
                    <a:gd name="connsiteY33" fmla="*/ 723692 h 856893"/>
                    <a:gd name="connsiteX34" fmla="*/ 139291 w 300154"/>
                    <a:gd name="connsiteY34" fmla="*/ 800988 h 856893"/>
                    <a:gd name="connsiteX35" fmla="*/ 211214 w 300154"/>
                    <a:gd name="connsiteY35" fmla="*/ 739933 h 856893"/>
                    <a:gd name="connsiteX36" fmla="*/ 182701 w 300154"/>
                    <a:gd name="connsiteY36" fmla="*/ 705509 h 856893"/>
                    <a:gd name="connsiteX37" fmla="*/ 152897 w 300154"/>
                    <a:gd name="connsiteY37" fmla="*/ 761369 h 856893"/>
                    <a:gd name="connsiteX38" fmla="*/ 117259 w 300154"/>
                    <a:gd name="connsiteY38" fmla="*/ 708757 h 856893"/>
                    <a:gd name="connsiteX39" fmla="*/ 77088 w 300154"/>
                    <a:gd name="connsiteY39" fmla="*/ 686021 h 856893"/>
                    <a:gd name="connsiteX40" fmla="*/ 117259 w 300154"/>
                    <a:gd name="connsiteY40" fmla="*/ 663937 h 856893"/>
                    <a:gd name="connsiteX41" fmla="*/ 152897 w 300154"/>
                    <a:gd name="connsiteY41" fmla="*/ 609378 h 856893"/>
                    <a:gd name="connsiteX42" fmla="*/ 182701 w 300154"/>
                    <a:gd name="connsiteY42" fmla="*/ 661342 h 856893"/>
                    <a:gd name="connsiteX43" fmla="*/ 250090 w 300154"/>
                    <a:gd name="connsiteY43" fmla="*/ 686026 h 856893"/>
                    <a:gd name="connsiteX44" fmla="*/ 253329 w 300154"/>
                    <a:gd name="connsiteY44" fmla="*/ 557415 h 856893"/>
                    <a:gd name="connsiteX45" fmla="*/ 167804 w 300154"/>
                    <a:gd name="connsiteY45" fmla="*/ 531430 h 856893"/>
                    <a:gd name="connsiteX46" fmla="*/ 267588 w 300154"/>
                    <a:gd name="connsiteY46" fmla="*/ 469075 h 856893"/>
                    <a:gd name="connsiteX47" fmla="*/ 237131 w 300154"/>
                    <a:gd name="connsiteY47" fmla="*/ 422307 h 856893"/>
                    <a:gd name="connsiteX48" fmla="*/ 285738 w 300154"/>
                    <a:gd name="connsiteY48" fmla="*/ 334239 h 856893"/>
                    <a:gd name="connsiteX49" fmla="*/ 295367 w 300154"/>
                    <a:gd name="connsiteY49" fmla="*/ 710719 h 856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300154" h="856893">
                      <a:moveTo>
                        <a:pt x="295363" y="710715"/>
                      </a:moveTo>
                      <a:cubicBezTo>
                        <a:pt x="295363" y="807251"/>
                        <a:pt x="208695" y="856866"/>
                        <a:pt x="140591" y="856866"/>
                      </a:cubicBezTo>
                      <a:cubicBezTo>
                        <a:pt x="48836" y="856866"/>
                        <a:pt x="-17" y="802007"/>
                        <a:pt x="-17" y="730193"/>
                      </a:cubicBezTo>
                      <a:cubicBezTo>
                        <a:pt x="-17" y="689484"/>
                        <a:pt x="7441" y="663942"/>
                        <a:pt x="26210" y="624980"/>
                      </a:cubicBezTo>
                      <a:lnTo>
                        <a:pt x="236488" y="188483"/>
                      </a:lnTo>
                      <a:cubicBezTo>
                        <a:pt x="243837" y="173300"/>
                        <a:pt x="246209" y="156012"/>
                        <a:pt x="246209" y="130676"/>
                      </a:cubicBezTo>
                      <a:cubicBezTo>
                        <a:pt x="246209" y="91542"/>
                        <a:pt x="208252" y="59557"/>
                        <a:pt x="168451" y="58576"/>
                      </a:cubicBezTo>
                      <a:cubicBezTo>
                        <a:pt x="132171" y="57671"/>
                        <a:pt x="92642" y="92399"/>
                        <a:pt x="92642" y="131976"/>
                      </a:cubicBezTo>
                      <a:cubicBezTo>
                        <a:pt x="92642" y="180044"/>
                        <a:pt x="117578" y="201475"/>
                        <a:pt x="143182" y="201475"/>
                      </a:cubicBezTo>
                      <a:cubicBezTo>
                        <a:pt x="174690" y="201475"/>
                        <a:pt x="187244" y="188521"/>
                        <a:pt x="187244" y="166399"/>
                      </a:cubicBezTo>
                      <a:cubicBezTo>
                        <a:pt x="187244" y="150983"/>
                        <a:pt x="179800" y="144315"/>
                        <a:pt x="169099" y="144315"/>
                      </a:cubicBezTo>
                      <a:cubicBezTo>
                        <a:pt x="142077" y="144315"/>
                        <a:pt x="149663" y="180691"/>
                        <a:pt x="149663" y="180691"/>
                      </a:cubicBezTo>
                      <a:cubicBezTo>
                        <a:pt x="136243" y="177753"/>
                        <a:pt x="125213" y="164037"/>
                        <a:pt x="131518" y="146911"/>
                      </a:cubicBezTo>
                      <a:cubicBezTo>
                        <a:pt x="121327" y="144658"/>
                        <a:pt x="112129" y="139196"/>
                        <a:pt x="105277" y="131323"/>
                      </a:cubicBezTo>
                      <a:cubicBezTo>
                        <a:pt x="112521" y="124299"/>
                        <a:pt x="120831" y="118879"/>
                        <a:pt x="131518" y="117036"/>
                      </a:cubicBezTo>
                      <a:cubicBezTo>
                        <a:pt x="125189" y="96138"/>
                        <a:pt x="133647" y="85932"/>
                        <a:pt x="151930" y="81636"/>
                      </a:cubicBezTo>
                      <a:cubicBezTo>
                        <a:pt x="148239" y="89670"/>
                        <a:pt x="148116" y="97067"/>
                        <a:pt x="149340" y="104044"/>
                      </a:cubicBezTo>
                      <a:cubicBezTo>
                        <a:pt x="178119" y="95857"/>
                        <a:pt x="222234" y="108882"/>
                        <a:pt x="222234" y="158603"/>
                      </a:cubicBezTo>
                      <a:cubicBezTo>
                        <a:pt x="222234" y="207966"/>
                        <a:pt x="187973" y="249533"/>
                        <a:pt x="123741" y="239146"/>
                      </a:cubicBezTo>
                      <a:cubicBezTo>
                        <a:pt x="139019" y="246452"/>
                        <a:pt x="146792" y="261401"/>
                        <a:pt x="148363" y="278118"/>
                      </a:cubicBezTo>
                      <a:cubicBezTo>
                        <a:pt x="136695" y="273574"/>
                        <a:pt x="123741" y="272927"/>
                        <a:pt x="123741" y="272927"/>
                      </a:cubicBezTo>
                      <a:cubicBezTo>
                        <a:pt x="131252" y="286166"/>
                        <a:pt x="141681" y="297582"/>
                        <a:pt x="141234" y="323585"/>
                      </a:cubicBezTo>
                      <a:cubicBezTo>
                        <a:pt x="129327" y="318170"/>
                        <a:pt x="118264" y="308145"/>
                        <a:pt x="103005" y="314489"/>
                      </a:cubicBezTo>
                      <a:cubicBezTo>
                        <a:pt x="126961" y="361628"/>
                        <a:pt x="97528" y="426465"/>
                        <a:pt x="22657" y="441805"/>
                      </a:cubicBezTo>
                      <a:cubicBezTo>
                        <a:pt x="50060" y="409682"/>
                        <a:pt x="63476" y="375001"/>
                        <a:pt x="63476" y="340473"/>
                      </a:cubicBezTo>
                      <a:cubicBezTo>
                        <a:pt x="63476" y="228573"/>
                        <a:pt x="32377" y="209766"/>
                        <a:pt x="32377" y="131971"/>
                      </a:cubicBezTo>
                      <a:cubicBezTo>
                        <a:pt x="32377" y="99419"/>
                        <a:pt x="49108" y="64272"/>
                        <a:pt x="82269" y="40383"/>
                      </a:cubicBezTo>
                      <a:lnTo>
                        <a:pt x="82269" y="41683"/>
                      </a:lnTo>
                      <a:cubicBezTo>
                        <a:pt x="60352" y="35811"/>
                        <a:pt x="46312" y="25019"/>
                        <a:pt x="38240" y="10356"/>
                      </a:cubicBezTo>
                      <a:cubicBezTo>
                        <a:pt x="88318" y="-3846"/>
                        <a:pt x="161112" y="-3584"/>
                        <a:pt x="200193" y="11794"/>
                      </a:cubicBezTo>
                      <a:cubicBezTo>
                        <a:pt x="245123" y="16999"/>
                        <a:pt x="276489" y="51466"/>
                        <a:pt x="285728" y="68963"/>
                      </a:cubicBezTo>
                      <a:cubicBezTo>
                        <a:pt x="294967" y="86460"/>
                        <a:pt x="312917" y="149702"/>
                        <a:pt x="285728" y="206656"/>
                      </a:cubicBezTo>
                      <a:lnTo>
                        <a:pt x="71901" y="660037"/>
                      </a:lnTo>
                      <a:cubicBezTo>
                        <a:pt x="62624" y="679873"/>
                        <a:pt x="56995" y="700913"/>
                        <a:pt x="56995" y="723692"/>
                      </a:cubicBezTo>
                      <a:cubicBezTo>
                        <a:pt x="56995" y="780985"/>
                        <a:pt x="109477" y="800988"/>
                        <a:pt x="139291" y="800988"/>
                      </a:cubicBezTo>
                      <a:cubicBezTo>
                        <a:pt x="174928" y="800988"/>
                        <a:pt x="211214" y="773842"/>
                        <a:pt x="211214" y="739933"/>
                      </a:cubicBezTo>
                      <a:cubicBezTo>
                        <a:pt x="211214" y="718449"/>
                        <a:pt x="199546" y="705509"/>
                        <a:pt x="182701" y="705509"/>
                      </a:cubicBezTo>
                      <a:cubicBezTo>
                        <a:pt x="142420" y="705509"/>
                        <a:pt x="144868" y="739776"/>
                        <a:pt x="152897" y="761369"/>
                      </a:cubicBezTo>
                      <a:cubicBezTo>
                        <a:pt x="127827" y="750096"/>
                        <a:pt x="113254" y="729974"/>
                        <a:pt x="117259" y="708757"/>
                      </a:cubicBezTo>
                      <a:cubicBezTo>
                        <a:pt x="103067" y="706810"/>
                        <a:pt x="89556" y="700080"/>
                        <a:pt x="77088" y="686021"/>
                      </a:cubicBezTo>
                      <a:cubicBezTo>
                        <a:pt x="86898" y="673639"/>
                        <a:pt x="98862" y="664271"/>
                        <a:pt x="117259" y="663937"/>
                      </a:cubicBezTo>
                      <a:cubicBezTo>
                        <a:pt x="109225" y="631019"/>
                        <a:pt x="131261" y="617098"/>
                        <a:pt x="152897" y="609378"/>
                      </a:cubicBezTo>
                      <a:cubicBezTo>
                        <a:pt x="146053" y="633538"/>
                        <a:pt x="141562" y="661342"/>
                        <a:pt x="182701" y="661342"/>
                      </a:cubicBezTo>
                      <a:cubicBezTo>
                        <a:pt x="212705" y="661342"/>
                        <a:pt x="236317" y="666538"/>
                        <a:pt x="250090" y="686026"/>
                      </a:cubicBezTo>
                      <a:lnTo>
                        <a:pt x="253329" y="557415"/>
                      </a:lnTo>
                      <a:cubicBezTo>
                        <a:pt x="255062" y="518848"/>
                        <a:pt x="201713" y="519948"/>
                        <a:pt x="167804" y="531430"/>
                      </a:cubicBezTo>
                      <a:cubicBezTo>
                        <a:pt x="180601" y="487011"/>
                        <a:pt x="206847" y="462993"/>
                        <a:pt x="267588" y="469075"/>
                      </a:cubicBezTo>
                      <a:cubicBezTo>
                        <a:pt x="252843" y="462908"/>
                        <a:pt x="237131" y="449034"/>
                        <a:pt x="237131" y="422307"/>
                      </a:cubicBezTo>
                      <a:cubicBezTo>
                        <a:pt x="237141" y="386146"/>
                        <a:pt x="266478" y="346083"/>
                        <a:pt x="285738" y="334239"/>
                      </a:cubicBezTo>
                      <a:lnTo>
                        <a:pt x="295367" y="710719"/>
                      </a:lnTo>
                      <a:close/>
                    </a:path>
                  </a:pathLst>
                </a:custGeom>
                <a:grpFill/>
                <a:ln w="47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</p:grpSp>
        </p:grpSp>
        <p:grpSp>
          <p:nvGrpSpPr>
            <p:cNvPr id="60" name="Рисунок 479">
              <a:extLst>
                <a:ext uri="{FF2B5EF4-FFF2-40B4-BE49-F238E27FC236}">
                  <a16:creationId xmlns:a16="http://schemas.microsoft.com/office/drawing/2014/main" id="{5FE635BE-0566-582D-C323-5B89C6008063}"/>
                </a:ext>
              </a:extLst>
            </p:cNvPr>
            <p:cNvGrpSpPr/>
            <p:nvPr/>
          </p:nvGrpSpPr>
          <p:grpSpPr>
            <a:xfrm>
              <a:off x="-3723930" y="-779985"/>
              <a:ext cx="1777318" cy="6622943"/>
              <a:chOff x="1162483" y="1158856"/>
              <a:chExt cx="571518" cy="2129686"/>
            </a:xfrm>
            <a:grp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61" name="Рисунок 479">
                <a:extLst>
                  <a:ext uri="{FF2B5EF4-FFF2-40B4-BE49-F238E27FC236}">
                    <a16:creationId xmlns:a16="http://schemas.microsoft.com/office/drawing/2014/main" id="{8090D5C0-C915-59D4-3FD5-C027F0DF0DAA}"/>
                  </a:ext>
                </a:extLst>
              </p:cNvPr>
              <p:cNvGrpSpPr/>
              <p:nvPr/>
            </p:nvGrpSpPr>
            <p:grpSpPr>
              <a:xfrm>
                <a:off x="1162483" y="1158856"/>
                <a:ext cx="311677" cy="2129685"/>
                <a:chOff x="1162483" y="1158856"/>
                <a:chExt cx="311677" cy="2129685"/>
              </a:xfrm>
              <a:grpFill/>
            </p:grpSpPr>
            <p:sp>
              <p:nvSpPr>
                <p:cNvPr id="66" name="Полилиния: фигура 51">
                  <a:extLst>
                    <a:ext uri="{FF2B5EF4-FFF2-40B4-BE49-F238E27FC236}">
                      <a16:creationId xmlns:a16="http://schemas.microsoft.com/office/drawing/2014/main" id="{B70BEA28-4039-20E8-1188-D90214D252B8}"/>
                    </a:ext>
                  </a:extLst>
                </p:cNvPr>
                <p:cNvSpPr/>
                <p:nvPr/>
              </p:nvSpPr>
              <p:spPr>
                <a:xfrm>
                  <a:off x="1186153" y="1158856"/>
                  <a:ext cx="288007" cy="435649"/>
                </a:xfrm>
                <a:custGeom>
                  <a:avLst/>
                  <a:gdLst>
                    <a:gd name="connsiteX0" fmla="*/ 262042 w 288007"/>
                    <a:gd name="connsiteY0" fmla="*/ 85308 h 435649"/>
                    <a:gd name="connsiteX1" fmla="*/ 200730 w 288007"/>
                    <a:gd name="connsiteY1" fmla="*/ 66139 h 435649"/>
                    <a:gd name="connsiteX2" fmla="*/ 277597 w 288007"/>
                    <a:gd name="connsiteY2" fmla="*/ 306150 h 435649"/>
                    <a:gd name="connsiteX3" fmla="*/ 144375 w 288007"/>
                    <a:gd name="connsiteY3" fmla="*/ 432542 h 435649"/>
                    <a:gd name="connsiteX4" fmla="*/ 14554 w 288007"/>
                    <a:gd name="connsiteY4" fmla="*/ 428960 h 435649"/>
                    <a:gd name="connsiteX5" fmla="*/ 65065 w 288007"/>
                    <a:gd name="connsiteY5" fmla="*/ 400990 h 435649"/>
                    <a:gd name="connsiteX6" fmla="*/ 7730 w 288007"/>
                    <a:gd name="connsiteY6" fmla="*/ 304388 h 435649"/>
                    <a:gd name="connsiteX7" fmla="*/ 39367 w 288007"/>
                    <a:gd name="connsiteY7" fmla="*/ 109206 h 435649"/>
                    <a:gd name="connsiteX8" fmla="*/ -48 w 288007"/>
                    <a:gd name="connsiteY8" fmla="*/ -50 h 435649"/>
                    <a:gd name="connsiteX9" fmla="*/ 84506 w 288007"/>
                    <a:gd name="connsiteY9" fmla="*/ 122984 h 435649"/>
                    <a:gd name="connsiteX10" fmla="*/ 114310 w 288007"/>
                    <a:gd name="connsiteY10" fmla="*/ 113888 h 435649"/>
                    <a:gd name="connsiteX11" fmla="*/ 100579 w 288007"/>
                    <a:gd name="connsiteY11" fmla="*/ 159055 h 435649"/>
                    <a:gd name="connsiteX12" fmla="*/ 129469 w 288007"/>
                    <a:gd name="connsiteY12" fmla="*/ 158055 h 435649"/>
                    <a:gd name="connsiteX13" fmla="*/ 97750 w 288007"/>
                    <a:gd name="connsiteY13" fmla="*/ 203146 h 435649"/>
                    <a:gd name="connsiteX14" fmla="*/ 198920 w 288007"/>
                    <a:gd name="connsiteY14" fmla="*/ 276237 h 435649"/>
                    <a:gd name="connsiteX15" fmla="*/ 151086 w 288007"/>
                    <a:gd name="connsiteY15" fmla="*/ 335496 h 435649"/>
                    <a:gd name="connsiteX16" fmla="*/ 125892 w 288007"/>
                    <a:gd name="connsiteY16" fmla="*/ 327619 h 435649"/>
                    <a:gd name="connsiteX17" fmla="*/ 128321 w 288007"/>
                    <a:gd name="connsiteY17" fmla="*/ 359337 h 435649"/>
                    <a:gd name="connsiteX18" fmla="*/ 107823 w 288007"/>
                    <a:gd name="connsiteY18" fmla="*/ 323042 h 435649"/>
                    <a:gd name="connsiteX19" fmla="*/ 76724 w 288007"/>
                    <a:gd name="connsiteY19" fmla="*/ 308755 h 435649"/>
                    <a:gd name="connsiteX20" fmla="*/ 107823 w 288007"/>
                    <a:gd name="connsiteY20" fmla="*/ 294463 h 435649"/>
                    <a:gd name="connsiteX21" fmla="*/ 124673 w 288007"/>
                    <a:gd name="connsiteY21" fmla="*/ 254191 h 435649"/>
                    <a:gd name="connsiteX22" fmla="*/ 140222 w 288007"/>
                    <a:gd name="connsiteY22" fmla="*/ 294463 h 435649"/>
                    <a:gd name="connsiteX23" fmla="*/ 162187 w 288007"/>
                    <a:gd name="connsiteY23" fmla="*/ 273779 h 435649"/>
                    <a:gd name="connsiteX24" fmla="*/ 119486 w 288007"/>
                    <a:gd name="connsiteY24" fmla="*/ 239899 h 435649"/>
                    <a:gd name="connsiteX25" fmla="*/ 65518 w 288007"/>
                    <a:gd name="connsiteY25" fmla="*/ 308031 h 435649"/>
                    <a:gd name="connsiteX26" fmla="*/ 147576 w 288007"/>
                    <a:gd name="connsiteY26" fmla="*/ 375163 h 435649"/>
                    <a:gd name="connsiteX27" fmla="*/ 221394 w 288007"/>
                    <a:gd name="connsiteY27" fmla="*/ 310274 h 435649"/>
                    <a:gd name="connsiteX28" fmla="*/ 138013 w 288007"/>
                    <a:gd name="connsiteY28" fmla="*/ 69387 h 435649"/>
                    <a:gd name="connsiteX29" fmla="*/ 206721 w 288007"/>
                    <a:gd name="connsiteY29" fmla="*/ 9208 h 435649"/>
                    <a:gd name="connsiteX30" fmla="*/ 287960 w 288007"/>
                    <a:gd name="connsiteY30" fmla="*/ 52837 h 435649"/>
                    <a:gd name="connsiteX31" fmla="*/ 262076 w 288007"/>
                    <a:gd name="connsiteY31" fmla="*/ 85294 h 435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88007" h="435649">
                      <a:moveTo>
                        <a:pt x="262042" y="85308"/>
                      </a:moveTo>
                      <a:cubicBezTo>
                        <a:pt x="262042" y="85308"/>
                        <a:pt x="216275" y="46846"/>
                        <a:pt x="200730" y="66139"/>
                      </a:cubicBezTo>
                      <a:cubicBezTo>
                        <a:pt x="175727" y="97167"/>
                        <a:pt x="277597" y="251724"/>
                        <a:pt x="277597" y="306150"/>
                      </a:cubicBezTo>
                      <a:cubicBezTo>
                        <a:pt x="277597" y="395490"/>
                        <a:pt x="217984" y="419783"/>
                        <a:pt x="144375" y="432542"/>
                      </a:cubicBezTo>
                      <a:cubicBezTo>
                        <a:pt x="94983" y="441105"/>
                        <a:pt x="14554" y="428960"/>
                        <a:pt x="14554" y="428960"/>
                      </a:cubicBezTo>
                      <a:cubicBezTo>
                        <a:pt x="29699" y="408610"/>
                        <a:pt x="39548" y="402614"/>
                        <a:pt x="65065" y="400990"/>
                      </a:cubicBezTo>
                      <a:cubicBezTo>
                        <a:pt x="36657" y="386241"/>
                        <a:pt x="7730" y="354222"/>
                        <a:pt x="7730" y="304388"/>
                      </a:cubicBezTo>
                      <a:cubicBezTo>
                        <a:pt x="7730" y="227530"/>
                        <a:pt x="39367" y="195850"/>
                        <a:pt x="39367" y="109206"/>
                      </a:cubicBezTo>
                      <a:cubicBezTo>
                        <a:pt x="39367" y="61138"/>
                        <a:pt x="-48" y="-50"/>
                        <a:pt x="-48" y="-50"/>
                      </a:cubicBezTo>
                      <a:cubicBezTo>
                        <a:pt x="69623" y="6922"/>
                        <a:pt x="104151" y="71430"/>
                        <a:pt x="84506" y="122984"/>
                      </a:cubicBezTo>
                      <a:cubicBezTo>
                        <a:pt x="95593" y="124579"/>
                        <a:pt x="105661" y="122079"/>
                        <a:pt x="114310" y="113888"/>
                      </a:cubicBezTo>
                      <a:cubicBezTo>
                        <a:pt x="119405" y="128175"/>
                        <a:pt x="111357" y="144763"/>
                        <a:pt x="100579" y="159055"/>
                      </a:cubicBezTo>
                      <a:cubicBezTo>
                        <a:pt x="109261" y="163694"/>
                        <a:pt x="115638" y="160913"/>
                        <a:pt x="129469" y="158055"/>
                      </a:cubicBezTo>
                      <a:cubicBezTo>
                        <a:pt x="128154" y="172781"/>
                        <a:pt x="119334" y="188421"/>
                        <a:pt x="97750" y="203146"/>
                      </a:cubicBezTo>
                      <a:cubicBezTo>
                        <a:pt x="160382" y="186883"/>
                        <a:pt x="198920" y="230536"/>
                        <a:pt x="198920" y="276237"/>
                      </a:cubicBezTo>
                      <a:cubicBezTo>
                        <a:pt x="198920" y="310755"/>
                        <a:pt x="174731" y="335496"/>
                        <a:pt x="151086" y="335496"/>
                      </a:cubicBezTo>
                      <a:cubicBezTo>
                        <a:pt x="143447" y="335496"/>
                        <a:pt x="132221" y="332348"/>
                        <a:pt x="125892" y="327619"/>
                      </a:cubicBezTo>
                      <a:cubicBezTo>
                        <a:pt x="121425" y="337120"/>
                        <a:pt x="123725" y="349836"/>
                        <a:pt x="128321" y="359337"/>
                      </a:cubicBezTo>
                      <a:cubicBezTo>
                        <a:pt x="110995" y="354756"/>
                        <a:pt x="99993" y="344464"/>
                        <a:pt x="107823" y="323042"/>
                      </a:cubicBezTo>
                      <a:cubicBezTo>
                        <a:pt x="94512" y="321818"/>
                        <a:pt x="83925" y="317323"/>
                        <a:pt x="76724" y="308755"/>
                      </a:cubicBezTo>
                      <a:cubicBezTo>
                        <a:pt x="84020" y="299406"/>
                        <a:pt x="95093" y="294025"/>
                        <a:pt x="107823" y="294463"/>
                      </a:cubicBezTo>
                      <a:cubicBezTo>
                        <a:pt x="98131" y="274460"/>
                        <a:pt x="108933" y="263268"/>
                        <a:pt x="124673" y="254191"/>
                      </a:cubicBezTo>
                      <a:cubicBezTo>
                        <a:pt x="124673" y="254191"/>
                        <a:pt x="114662" y="294463"/>
                        <a:pt x="140222" y="294463"/>
                      </a:cubicBezTo>
                      <a:cubicBezTo>
                        <a:pt x="151714" y="294463"/>
                        <a:pt x="162187" y="290719"/>
                        <a:pt x="162187" y="273779"/>
                      </a:cubicBezTo>
                      <a:cubicBezTo>
                        <a:pt x="162187" y="259030"/>
                        <a:pt x="149295" y="238599"/>
                        <a:pt x="119486" y="239899"/>
                      </a:cubicBezTo>
                      <a:cubicBezTo>
                        <a:pt x="89678" y="241199"/>
                        <a:pt x="65518" y="260449"/>
                        <a:pt x="65518" y="308031"/>
                      </a:cubicBezTo>
                      <a:cubicBezTo>
                        <a:pt x="65518" y="351922"/>
                        <a:pt x="100922" y="373754"/>
                        <a:pt x="147576" y="375163"/>
                      </a:cubicBezTo>
                      <a:cubicBezTo>
                        <a:pt x="189643" y="376463"/>
                        <a:pt x="221394" y="353675"/>
                        <a:pt x="221394" y="310274"/>
                      </a:cubicBezTo>
                      <a:cubicBezTo>
                        <a:pt x="221394" y="252515"/>
                        <a:pt x="138013" y="120855"/>
                        <a:pt x="138013" y="69387"/>
                      </a:cubicBezTo>
                      <a:cubicBezTo>
                        <a:pt x="138013" y="30763"/>
                        <a:pt x="172741" y="9208"/>
                        <a:pt x="206721" y="9208"/>
                      </a:cubicBezTo>
                      <a:cubicBezTo>
                        <a:pt x="250784" y="9208"/>
                        <a:pt x="287960" y="52837"/>
                        <a:pt x="287960" y="52837"/>
                      </a:cubicBezTo>
                      <a:lnTo>
                        <a:pt x="262076" y="85294"/>
                      </a:lnTo>
                      <a:close/>
                    </a:path>
                  </a:pathLst>
                </a:custGeom>
                <a:grpFill/>
                <a:ln w="47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67" name="Полилиния: фигура 55">
                  <a:extLst>
                    <a:ext uri="{FF2B5EF4-FFF2-40B4-BE49-F238E27FC236}">
                      <a16:creationId xmlns:a16="http://schemas.microsoft.com/office/drawing/2014/main" id="{58170B3A-549C-BB6C-570F-40E7FD29EED9}"/>
                    </a:ext>
                  </a:extLst>
                </p:cNvPr>
                <p:cNvSpPr/>
                <p:nvPr/>
              </p:nvSpPr>
              <p:spPr>
                <a:xfrm>
                  <a:off x="1162483" y="1577499"/>
                  <a:ext cx="300154" cy="856893"/>
                </a:xfrm>
                <a:custGeom>
                  <a:avLst/>
                  <a:gdLst>
                    <a:gd name="connsiteX0" fmla="*/ 295334 w 300154"/>
                    <a:gd name="connsiteY0" fmla="*/ 710625 h 856893"/>
                    <a:gd name="connsiteX1" fmla="*/ 140562 w 300154"/>
                    <a:gd name="connsiteY1" fmla="*/ 856777 h 856893"/>
                    <a:gd name="connsiteX2" fmla="*/ -46 w 300154"/>
                    <a:gd name="connsiteY2" fmla="*/ 730104 h 856893"/>
                    <a:gd name="connsiteX3" fmla="*/ 26181 w 300154"/>
                    <a:gd name="connsiteY3" fmla="*/ 624891 h 856893"/>
                    <a:gd name="connsiteX4" fmla="*/ 236460 w 300154"/>
                    <a:gd name="connsiteY4" fmla="*/ 188393 h 856893"/>
                    <a:gd name="connsiteX5" fmla="*/ 246180 w 300154"/>
                    <a:gd name="connsiteY5" fmla="*/ 130586 h 856893"/>
                    <a:gd name="connsiteX6" fmla="*/ 168423 w 300154"/>
                    <a:gd name="connsiteY6" fmla="*/ 58486 h 856893"/>
                    <a:gd name="connsiteX7" fmla="*/ 92613 w 300154"/>
                    <a:gd name="connsiteY7" fmla="*/ 131886 h 856893"/>
                    <a:gd name="connsiteX8" fmla="*/ 143153 w 300154"/>
                    <a:gd name="connsiteY8" fmla="*/ 201385 h 856893"/>
                    <a:gd name="connsiteX9" fmla="*/ 187216 w 300154"/>
                    <a:gd name="connsiteY9" fmla="*/ 166309 h 856893"/>
                    <a:gd name="connsiteX10" fmla="*/ 169071 w 300154"/>
                    <a:gd name="connsiteY10" fmla="*/ 144226 h 856893"/>
                    <a:gd name="connsiteX11" fmla="*/ 149635 w 300154"/>
                    <a:gd name="connsiteY11" fmla="*/ 180602 h 856893"/>
                    <a:gd name="connsiteX12" fmla="*/ 131490 w 300154"/>
                    <a:gd name="connsiteY12" fmla="*/ 146821 h 856893"/>
                    <a:gd name="connsiteX13" fmla="*/ 105248 w 300154"/>
                    <a:gd name="connsiteY13" fmla="*/ 131234 h 856893"/>
                    <a:gd name="connsiteX14" fmla="*/ 131490 w 300154"/>
                    <a:gd name="connsiteY14" fmla="*/ 116946 h 856893"/>
                    <a:gd name="connsiteX15" fmla="*/ 151902 w 300154"/>
                    <a:gd name="connsiteY15" fmla="*/ 81546 h 856893"/>
                    <a:gd name="connsiteX16" fmla="*/ 149311 w 300154"/>
                    <a:gd name="connsiteY16" fmla="*/ 103954 h 856893"/>
                    <a:gd name="connsiteX17" fmla="*/ 222206 w 300154"/>
                    <a:gd name="connsiteY17" fmla="*/ 158513 h 856893"/>
                    <a:gd name="connsiteX18" fmla="*/ 123713 w 300154"/>
                    <a:gd name="connsiteY18" fmla="*/ 239057 h 856893"/>
                    <a:gd name="connsiteX19" fmla="*/ 148335 w 300154"/>
                    <a:gd name="connsiteY19" fmla="*/ 278028 h 856893"/>
                    <a:gd name="connsiteX20" fmla="*/ 123713 w 300154"/>
                    <a:gd name="connsiteY20" fmla="*/ 272837 h 856893"/>
                    <a:gd name="connsiteX21" fmla="*/ 141205 w 300154"/>
                    <a:gd name="connsiteY21" fmla="*/ 323496 h 856893"/>
                    <a:gd name="connsiteX22" fmla="*/ 102977 w 300154"/>
                    <a:gd name="connsiteY22" fmla="*/ 314399 h 856893"/>
                    <a:gd name="connsiteX23" fmla="*/ 22629 w 300154"/>
                    <a:gd name="connsiteY23" fmla="*/ 441715 h 856893"/>
                    <a:gd name="connsiteX24" fmla="*/ 63448 w 300154"/>
                    <a:gd name="connsiteY24" fmla="*/ 340384 h 856893"/>
                    <a:gd name="connsiteX25" fmla="*/ 32349 w 300154"/>
                    <a:gd name="connsiteY25" fmla="*/ 131881 h 856893"/>
                    <a:gd name="connsiteX26" fmla="*/ 82241 w 300154"/>
                    <a:gd name="connsiteY26" fmla="*/ 40294 h 856893"/>
                    <a:gd name="connsiteX27" fmla="*/ 82241 w 300154"/>
                    <a:gd name="connsiteY27" fmla="*/ 41594 h 856893"/>
                    <a:gd name="connsiteX28" fmla="*/ 38211 w 300154"/>
                    <a:gd name="connsiteY28" fmla="*/ 10266 h 856893"/>
                    <a:gd name="connsiteX29" fmla="*/ 200165 w 300154"/>
                    <a:gd name="connsiteY29" fmla="*/ 11704 h 856893"/>
                    <a:gd name="connsiteX30" fmla="*/ 285700 w 300154"/>
                    <a:gd name="connsiteY30" fmla="*/ 68873 h 856893"/>
                    <a:gd name="connsiteX31" fmla="*/ 285700 w 300154"/>
                    <a:gd name="connsiteY31" fmla="*/ 206567 h 856893"/>
                    <a:gd name="connsiteX32" fmla="*/ 71873 w 300154"/>
                    <a:gd name="connsiteY32" fmla="*/ 659947 h 856893"/>
                    <a:gd name="connsiteX33" fmla="*/ 56966 w 300154"/>
                    <a:gd name="connsiteY33" fmla="*/ 723603 h 856893"/>
                    <a:gd name="connsiteX34" fmla="*/ 139262 w 300154"/>
                    <a:gd name="connsiteY34" fmla="*/ 800898 h 856893"/>
                    <a:gd name="connsiteX35" fmla="*/ 211185 w 300154"/>
                    <a:gd name="connsiteY35" fmla="*/ 739843 h 856893"/>
                    <a:gd name="connsiteX36" fmla="*/ 182672 w 300154"/>
                    <a:gd name="connsiteY36" fmla="*/ 705420 h 856893"/>
                    <a:gd name="connsiteX37" fmla="*/ 152869 w 300154"/>
                    <a:gd name="connsiteY37" fmla="*/ 761279 h 856893"/>
                    <a:gd name="connsiteX38" fmla="*/ 117231 w 300154"/>
                    <a:gd name="connsiteY38" fmla="*/ 708668 h 856893"/>
                    <a:gd name="connsiteX39" fmla="*/ 77059 w 300154"/>
                    <a:gd name="connsiteY39" fmla="*/ 685931 h 856893"/>
                    <a:gd name="connsiteX40" fmla="*/ 117231 w 300154"/>
                    <a:gd name="connsiteY40" fmla="*/ 663848 h 856893"/>
                    <a:gd name="connsiteX41" fmla="*/ 152869 w 300154"/>
                    <a:gd name="connsiteY41" fmla="*/ 609289 h 856893"/>
                    <a:gd name="connsiteX42" fmla="*/ 182672 w 300154"/>
                    <a:gd name="connsiteY42" fmla="*/ 661252 h 856893"/>
                    <a:gd name="connsiteX43" fmla="*/ 250062 w 300154"/>
                    <a:gd name="connsiteY43" fmla="*/ 685936 h 856893"/>
                    <a:gd name="connsiteX44" fmla="*/ 253300 w 300154"/>
                    <a:gd name="connsiteY44" fmla="*/ 557325 h 856893"/>
                    <a:gd name="connsiteX45" fmla="*/ 167775 w 300154"/>
                    <a:gd name="connsiteY45" fmla="*/ 531341 h 856893"/>
                    <a:gd name="connsiteX46" fmla="*/ 267559 w 300154"/>
                    <a:gd name="connsiteY46" fmla="*/ 468985 h 856893"/>
                    <a:gd name="connsiteX47" fmla="*/ 237103 w 300154"/>
                    <a:gd name="connsiteY47" fmla="*/ 422218 h 856893"/>
                    <a:gd name="connsiteX48" fmla="*/ 285709 w 300154"/>
                    <a:gd name="connsiteY48" fmla="*/ 334149 h 856893"/>
                    <a:gd name="connsiteX49" fmla="*/ 295339 w 300154"/>
                    <a:gd name="connsiteY49" fmla="*/ 710630 h 856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300154" h="856893">
                      <a:moveTo>
                        <a:pt x="295334" y="710625"/>
                      </a:moveTo>
                      <a:cubicBezTo>
                        <a:pt x="295334" y="807161"/>
                        <a:pt x="208666" y="856777"/>
                        <a:pt x="140562" y="856777"/>
                      </a:cubicBezTo>
                      <a:cubicBezTo>
                        <a:pt x="48808" y="856777"/>
                        <a:pt x="-46" y="801917"/>
                        <a:pt x="-46" y="730104"/>
                      </a:cubicBezTo>
                      <a:cubicBezTo>
                        <a:pt x="-46" y="689394"/>
                        <a:pt x="7412" y="663853"/>
                        <a:pt x="26181" y="624891"/>
                      </a:cubicBezTo>
                      <a:lnTo>
                        <a:pt x="236460" y="188393"/>
                      </a:lnTo>
                      <a:cubicBezTo>
                        <a:pt x="243809" y="173210"/>
                        <a:pt x="246180" y="155922"/>
                        <a:pt x="246180" y="130586"/>
                      </a:cubicBezTo>
                      <a:cubicBezTo>
                        <a:pt x="246180" y="91452"/>
                        <a:pt x="208223" y="59467"/>
                        <a:pt x="168423" y="58486"/>
                      </a:cubicBezTo>
                      <a:cubicBezTo>
                        <a:pt x="132142" y="57582"/>
                        <a:pt x="92613" y="92310"/>
                        <a:pt x="92613" y="131886"/>
                      </a:cubicBezTo>
                      <a:cubicBezTo>
                        <a:pt x="92613" y="179954"/>
                        <a:pt x="117550" y="201385"/>
                        <a:pt x="143153" y="201385"/>
                      </a:cubicBezTo>
                      <a:cubicBezTo>
                        <a:pt x="174662" y="201385"/>
                        <a:pt x="187216" y="188431"/>
                        <a:pt x="187216" y="166309"/>
                      </a:cubicBezTo>
                      <a:cubicBezTo>
                        <a:pt x="187216" y="150893"/>
                        <a:pt x="179772" y="144226"/>
                        <a:pt x="169071" y="144226"/>
                      </a:cubicBezTo>
                      <a:cubicBezTo>
                        <a:pt x="142048" y="144226"/>
                        <a:pt x="149635" y="180602"/>
                        <a:pt x="149635" y="180602"/>
                      </a:cubicBezTo>
                      <a:cubicBezTo>
                        <a:pt x="136214" y="177663"/>
                        <a:pt x="125184" y="163947"/>
                        <a:pt x="131490" y="146821"/>
                      </a:cubicBezTo>
                      <a:cubicBezTo>
                        <a:pt x="121299" y="144569"/>
                        <a:pt x="112100" y="139106"/>
                        <a:pt x="105248" y="131234"/>
                      </a:cubicBezTo>
                      <a:cubicBezTo>
                        <a:pt x="112492" y="124209"/>
                        <a:pt x="120803" y="118789"/>
                        <a:pt x="131490" y="116946"/>
                      </a:cubicBezTo>
                      <a:cubicBezTo>
                        <a:pt x="125160" y="96048"/>
                        <a:pt x="133619" y="85842"/>
                        <a:pt x="151902" y="81546"/>
                      </a:cubicBezTo>
                      <a:cubicBezTo>
                        <a:pt x="148211" y="89581"/>
                        <a:pt x="148087" y="96977"/>
                        <a:pt x="149311" y="103954"/>
                      </a:cubicBezTo>
                      <a:cubicBezTo>
                        <a:pt x="178091" y="95767"/>
                        <a:pt x="222206" y="108793"/>
                        <a:pt x="222206" y="158513"/>
                      </a:cubicBezTo>
                      <a:cubicBezTo>
                        <a:pt x="222206" y="207876"/>
                        <a:pt x="187944" y="249444"/>
                        <a:pt x="123713" y="239057"/>
                      </a:cubicBezTo>
                      <a:cubicBezTo>
                        <a:pt x="138991" y="246362"/>
                        <a:pt x="146763" y="261312"/>
                        <a:pt x="148335" y="278028"/>
                      </a:cubicBezTo>
                      <a:cubicBezTo>
                        <a:pt x="136667" y="273485"/>
                        <a:pt x="123713" y="272837"/>
                        <a:pt x="123713" y="272837"/>
                      </a:cubicBezTo>
                      <a:cubicBezTo>
                        <a:pt x="131223" y="286077"/>
                        <a:pt x="141653" y="297492"/>
                        <a:pt x="141205" y="323496"/>
                      </a:cubicBezTo>
                      <a:cubicBezTo>
                        <a:pt x="129299" y="318081"/>
                        <a:pt x="118236" y="308056"/>
                        <a:pt x="102977" y="314399"/>
                      </a:cubicBezTo>
                      <a:cubicBezTo>
                        <a:pt x="126932" y="361539"/>
                        <a:pt x="97500" y="426375"/>
                        <a:pt x="22629" y="441715"/>
                      </a:cubicBezTo>
                      <a:cubicBezTo>
                        <a:pt x="50032" y="409592"/>
                        <a:pt x="63448" y="374912"/>
                        <a:pt x="63448" y="340384"/>
                      </a:cubicBezTo>
                      <a:cubicBezTo>
                        <a:pt x="63448" y="228484"/>
                        <a:pt x="32349" y="209677"/>
                        <a:pt x="32349" y="131881"/>
                      </a:cubicBezTo>
                      <a:cubicBezTo>
                        <a:pt x="32349" y="99330"/>
                        <a:pt x="49079" y="64182"/>
                        <a:pt x="82241" y="40294"/>
                      </a:cubicBezTo>
                      <a:lnTo>
                        <a:pt x="82241" y="41594"/>
                      </a:lnTo>
                      <a:cubicBezTo>
                        <a:pt x="60324" y="35722"/>
                        <a:pt x="46284" y="24930"/>
                        <a:pt x="38211" y="10266"/>
                      </a:cubicBezTo>
                      <a:cubicBezTo>
                        <a:pt x="88289" y="-3936"/>
                        <a:pt x="161084" y="-3674"/>
                        <a:pt x="200165" y="11704"/>
                      </a:cubicBezTo>
                      <a:cubicBezTo>
                        <a:pt x="245094" y="16910"/>
                        <a:pt x="276460" y="51376"/>
                        <a:pt x="285700" y="68873"/>
                      </a:cubicBezTo>
                      <a:cubicBezTo>
                        <a:pt x="294939" y="86371"/>
                        <a:pt x="312889" y="149612"/>
                        <a:pt x="285700" y="206567"/>
                      </a:cubicBezTo>
                      <a:lnTo>
                        <a:pt x="71873" y="659947"/>
                      </a:lnTo>
                      <a:cubicBezTo>
                        <a:pt x="62595" y="679783"/>
                        <a:pt x="56966" y="700824"/>
                        <a:pt x="56966" y="723603"/>
                      </a:cubicBezTo>
                      <a:cubicBezTo>
                        <a:pt x="56966" y="780896"/>
                        <a:pt x="109449" y="800898"/>
                        <a:pt x="139262" y="800898"/>
                      </a:cubicBezTo>
                      <a:cubicBezTo>
                        <a:pt x="174900" y="800898"/>
                        <a:pt x="211185" y="773752"/>
                        <a:pt x="211185" y="739843"/>
                      </a:cubicBezTo>
                      <a:cubicBezTo>
                        <a:pt x="211185" y="718359"/>
                        <a:pt x="199517" y="705420"/>
                        <a:pt x="182672" y="705420"/>
                      </a:cubicBezTo>
                      <a:cubicBezTo>
                        <a:pt x="142391" y="705420"/>
                        <a:pt x="144839" y="739686"/>
                        <a:pt x="152869" y="761279"/>
                      </a:cubicBezTo>
                      <a:cubicBezTo>
                        <a:pt x="127799" y="750006"/>
                        <a:pt x="113226" y="729885"/>
                        <a:pt x="117231" y="708668"/>
                      </a:cubicBezTo>
                      <a:cubicBezTo>
                        <a:pt x="103039" y="706720"/>
                        <a:pt x="89527" y="699990"/>
                        <a:pt x="77059" y="685931"/>
                      </a:cubicBezTo>
                      <a:cubicBezTo>
                        <a:pt x="86870" y="673549"/>
                        <a:pt x="98833" y="664181"/>
                        <a:pt x="117231" y="663848"/>
                      </a:cubicBezTo>
                      <a:cubicBezTo>
                        <a:pt x="109196" y="630929"/>
                        <a:pt x="131233" y="617009"/>
                        <a:pt x="152869" y="609289"/>
                      </a:cubicBezTo>
                      <a:cubicBezTo>
                        <a:pt x="146025" y="633449"/>
                        <a:pt x="141534" y="661252"/>
                        <a:pt x="182672" y="661252"/>
                      </a:cubicBezTo>
                      <a:cubicBezTo>
                        <a:pt x="212676" y="661252"/>
                        <a:pt x="236289" y="666448"/>
                        <a:pt x="250062" y="685936"/>
                      </a:cubicBezTo>
                      <a:lnTo>
                        <a:pt x="253300" y="557325"/>
                      </a:lnTo>
                      <a:cubicBezTo>
                        <a:pt x="255034" y="518758"/>
                        <a:pt x="201684" y="519858"/>
                        <a:pt x="167775" y="531341"/>
                      </a:cubicBezTo>
                      <a:cubicBezTo>
                        <a:pt x="180572" y="486921"/>
                        <a:pt x="206818" y="462904"/>
                        <a:pt x="267559" y="468985"/>
                      </a:cubicBezTo>
                      <a:cubicBezTo>
                        <a:pt x="252814" y="462818"/>
                        <a:pt x="237103" y="448945"/>
                        <a:pt x="237103" y="422218"/>
                      </a:cubicBezTo>
                      <a:cubicBezTo>
                        <a:pt x="237112" y="386056"/>
                        <a:pt x="266449" y="345994"/>
                        <a:pt x="285709" y="334149"/>
                      </a:cubicBezTo>
                      <a:lnTo>
                        <a:pt x="295339" y="710630"/>
                      </a:lnTo>
                      <a:close/>
                    </a:path>
                  </a:pathLst>
                </a:custGeom>
                <a:grpFill/>
                <a:ln w="47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68" name="Полилиния: фигура 56">
                  <a:extLst>
                    <a:ext uri="{FF2B5EF4-FFF2-40B4-BE49-F238E27FC236}">
                      <a16:creationId xmlns:a16="http://schemas.microsoft.com/office/drawing/2014/main" id="{11905615-5713-04A2-C829-F3567309F99E}"/>
                    </a:ext>
                  </a:extLst>
                </p:cNvPr>
                <p:cNvSpPr/>
                <p:nvPr/>
              </p:nvSpPr>
              <p:spPr>
                <a:xfrm flipV="1">
                  <a:off x="1162483" y="2431649"/>
                  <a:ext cx="300154" cy="856893"/>
                </a:xfrm>
                <a:custGeom>
                  <a:avLst/>
                  <a:gdLst>
                    <a:gd name="connsiteX0" fmla="*/ 295334 w 300154"/>
                    <a:gd name="connsiteY0" fmla="*/ 710715 h 856893"/>
                    <a:gd name="connsiteX1" fmla="*/ 140562 w 300154"/>
                    <a:gd name="connsiteY1" fmla="*/ 856866 h 856893"/>
                    <a:gd name="connsiteX2" fmla="*/ -46 w 300154"/>
                    <a:gd name="connsiteY2" fmla="*/ 730193 h 856893"/>
                    <a:gd name="connsiteX3" fmla="*/ 26181 w 300154"/>
                    <a:gd name="connsiteY3" fmla="*/ 624980 h 856893"/>
                    <a:gd name="connsiteX4" fmla="*/ 236460 w 300154"/>
                    <a:gd name="connsiteY4" fmla="*/ 188483 h 856893"/>
                    <a:gd name="connsiteX5" fmla="*/ 246180 w 300154"/>
                    <a:gd name="connsiteY5" fmla="*/ 130676 h 856893"/>
                    <a:gd name="connsiteX6" fmla="*/ 168423 w 300154"/>
                    <a:gd name="connsiteY6" fmla="*/ 58576 h 856893"/>
                    <a:gd name="connsiteX7" fmla="*/ 92613 w 300154"/>
                    <a:gd name="connsiteY7" fmla="*/ 131976 h 856893"/>
                    <a:gd name="connsiteX8" fmla="*/ 143153 w 300154"/>
                    <a:gd name="connsiteY8" fmla="*/ 201475 h 856893"/>
                    <a:gd name="connsiteX9" fmla="*/ 187216 w 300154"/>
                    <a:gd name="connsiteY9" fmla="*/ 166399 h 856893"/>
                    <a:gd name="connsiteX10" fmla="*/ 169071 w 300154"/>
                    <a:gd name="connsiteY10" fmla="*/ 144315 h 856893"/>
                    <a:gd name="connsiteX11" fmla="*/ 149635 w 300154"/>
                    <a:gd name="connsiteY11" fmla="*/ 180691 h 856893"/>
                    <a:gd name="connsiteX12" fmla="*/ 131490 w 300154"/>
                    <a:gd name="connsiteY12" fmla="*/ 146911 h 856893"/>
                    <a:gd name="connsiteX13" fmla="*/ 105248 w 300154"/>
                    <a:gd name="connsiteY13" fmla="*/ 131323 h 856893"/>
                    <a:gd name="connsiteX14" fmla="*/ 131490 w 300154"/>
                    <a:gd name="connsiteY14" fmla="*/ 117036 h 856893"/>
                    <a:gd name="connsiteX15" fmla="*/ 151902 w 300154"/>
                    <a:gd name="connsiteY15" fmla="*/ 81636 h 856893"/>
                    <a:gd name="connsiteX16" fmla="*/ 149311 w 300154"/>
                    <a:gd name="connsiteY16" fmla="*/ 104044 h 856893"/>
                    <a:gd name="connsiteX17" fmla="*/ 222206 w 300154"/>
                    <a:gd name="connsiteY17" fmla="*/ 158603 h 856893"/>
                    <a:gd name="connsiteX18" fmla="*/ 123713 w 300154"/>
                    <a:gd name="connsiteY18" fmla="*/ 239146 h 856893"/>
                    <a:gd name="connsiteX19" fmla="*/ 148335 w 300154"/>
                    <a:gd name="connsiteY19" fmla="*/ 278118 h 856893"/>
                    <a:gd name="connsiteX20" fmla="*/ 123713 w 300154"/>
                    <a:gd name="connsiteY20" fmla="*/ 272927 h 856893"/>
                    <a:gd name="connsiteX21" fmla="*/ 141205 w 300154"/>
                    <a:gd name="connsiteY21" fmla="*/ 323585 h 856893"/>
                    <a:gd name="connsiteX22" fmla="*/ 102977 w 300154"/>
                    <a:gd name="connsiteY22" fmla="*/ 314489 h 856893"/>
                    <a:gd name="connsiteX23" fmla="*/ 22629 w 300154"/>
                    <a:gd name="connsiteY23" fmla="*/ 441805 h 856893"/>
                    <a:gd name="connsiteX24" fmla="*/ 63448 w 300154"/>
                    <a:gd name="connsiteY24" fmla="*/ 340473 h 856893"/>
                    <a:gd name="connsiteX25" fmla="*/ 32349 w 300154"/>
                    <a:gd name="connsiteY25" fmla="*/ 131971 h 856893"/>
                    <a:gd name="connsiteX26" fmla="*/ 82241 w 300154"/>
                    <a:gd name="connsiteY26" fmla="*/ 40383 h 856893"/>
                    <a:gd name="connsiteX27" fmla="*/ 82241 w 300154"/>
                    <a:gd name="connsiteY27" fmla="*/ 41683 h 856893"/>
                    <a:gd name="connsiteX28" fmla="*/ 38211 w 300154"/>
                    <a:gd name="connsiteY28" fmla="*/ 10356 h 856893"/>
                    <a:gd name="connsiteX29" fmla="*/ 200165 w 300154"/>
                    <a:gd name="connsiteY29" fmla="*/ 11794 h 856893"/>
                    <a:gd name="connsiteX30" fmla="*/ 285700 w 300154"/>
                    <a:gd name="connsiteY30" fmla="*/ 68963 h 856893"/>
                    <a:gd name="connsiteX31" fmla="*/ 285700 w 300154"/>
                    <a:gd name="connsiteY31" fmla="*/ 206656 h 856893"/>
                    <a:gd name="connsiteX32" fmla="*/ 71873 w 300154"/>
                    <a:gd name="connsiteY32" fmla="*/ 660037 h 856893"/>
                    <a:gd name="connsiteX33" fmla="*/ 56966 w 300154"/>
                    <a:gd name="connsiteY33" fmla="*/ 723692 h 856893"/>
                    <a:gd name="connsiteX34" fmla="*/ 139262 w 300154"/>
                    <a:gd name="connsiteY34" fmla="*/ 800988 h 856893"/>
                    <a:gd name="connsiteX35" fmla="*/ 211185 w 300154"/>
                    <a:gd name="connsiteY35" fmla="*/ 739933 h 856893"/>
                    <a:gd name="connsiteX36" fmla="*/ 182672 w 300154"/>
                    <a:gd name="connsiteY36" fmla="*/ 705509 h 856893"/>
                    <a:gd name="connsiteX37" fmla="*/ 152869 w 300154"/>
                    <a:gd name="connsiteY37" fmla="*/ 761369 h 856893"/>
                    <a:gd name="connsiteX38" fmla="*/ 117231 w 300154"/>
                    <a:gd name="connsiteY38" fmla="*/ 708757 h 856893"/>
                    <a:gd name="connsiteX39" fmla="*/ 77059 w 300154"/>
                    <a:gd name="connsiteY39" fmla="*/ 686021 h 856893"/>
                    <a:gd name="connsiteX40" fmla="*/ 117231 w 300154"/>
                    <a:gd name="connsiteY40" fmla="*/ 663937 h 856893"/>
                    <a:gd name="connsiteX41" fmla="*/ 152869 w 300154"/>
                    <a:gd name="connsiteY41" fmla="*/ 609378 h 856893"/>
                    <a:gd name="connsiteX42" fmla="*/ 182672 w 300154"/>
                    <a:gd name="connsiteY42" fmla="*/ 661342 h 856893"/>
                    <a:gd name="connsiteX43" fmla="*/ 250062 w 300154"/>
                    <a:gd name="connsiteY43" fmla="*/ 686026 h 856893"/>
                    <a:gd name="connsiteX44" fmla="*/ 253300 w 300154"/>
                    <a:gd name="connsiteY44" fmla="*/ 557415 h 856893"/>
                    <a:gd name="connsiteX45" fmla="*/ 167775 w 300154"/>
                    <a:gd name="connsiteY45" fmla="*/ 531430 h 856893"/>
                    <a:gd name="connsiteX46" fmla="*/ 267559 w 300154"/>
                    <a:gd name="connsiteY46" fmla="*/ 469075 h 856893"/>
                    <a:gd name="connsiteX47" fmla="*/ 237103 w 300154"/>
                    <a:gd name="connsiteY47" fmla="*/ 422307 h 856893"/>
                    <a:gd name="connsiteX48" fmla="*/ 285709 w 300154"/>
                    <a:gd name="connsiteY48" fmla="*/ 334239 h 856893"/>
                    <a:gd name="connsiteX49" fmla="*/ 295339 w 300154"/>
                    <a:gd name="connsiteY49" fmla="*/ 710719 h 856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300154" h="856893">
                      <a:moveTo>
                        <a:pt x="295334" y="710715"/>
                      </a:moveTo>
                      <a:cubicBezTo>
                        <a:pt x="295334" y="807251"/>
                        <a:pt x="208666" y="856866"/>
                        <a:pt x="140562" y="856866"/>
                      </a:cubicBezTo>
                      <a:cubicBezTo>
                        <a:pt x="48808" y="856866"/>
                        <a:pt x="-46" y="802007"/>
                        <a:pt x="-46" y="730193"/>
                      </a:cubicBezTo>
                      <a:cubicBezTo>
                        <a:pt x="-46" y="689484"/>
                        <a:pt x="7412" y="663942"/>
                        <a:pt x="26181" y="624980"/>
                      </a:cubicBezTo>
                      <a:lnTo>
                        <a:pt x="236460" y="188483"/>
                      </a:lnTo>
                      <a:cubicBezTo>
                        <a:pt x="243809" y="173300"/>
                        <a:pt x="246180" y="156012"/>
                        <a:pt x="246180" y="130676"/>
                      </a:cubicBezTo>
                      <a:cubicBezTo>
                        <a:pt x="246180" y="91542"/>
                        <a:pt x="208223" y="59557"/>
                        <a:pt x="168423" y="58576"/>
                      </a:cubicBezTo>
                      <a:cubicBezTo>
                        <a:pt x="132142" y="57671"/>
                        <a:pt x="92613" y="92399"/>
                        <a:pt x="92613" y="131976"/>
                      </a:cubicBezTo>
                      <a:cubicBezTo>
                        <a:pt x="92613" y="180044"/>
                        <a:pt x="117550" y="201475"/>
                        <a:pt x="143153" y="201475"/>
                      </a:cubicBezTo>
                      <a:cubicBezTo>
                        <a:pt x="174662" y="201475"/>
                        <a:pt x="187216" y="188521"/>
                        <a:pt x="187216" y="166399"/>
                      </a:cubicBezTo>
                      <a:cubicBezTo>
                        <a:pt x="187216" y="150983"/>
                        <a:pt x="179772" y="144315"/>
                        <a:pt x="169071" y="144315"/>
                      </a:cubicBezTo>
                      <a:cubicBezTo>
                        <a:pt x="142048" y="144315"/>
                        <a:pt x="149635" y="180691"/>
                        <a:pt x="149635" y="180691"/>
                      </a:cubicBezTo>
                      <a:cubicBezTo>
                        <a:pt x="136214" y="177753"/>
                        <a:pt x="125184" y="164037"/>
                        <a:pt x="131490" y="146911"/>
                      </a:cubicBezTo>
                      <a:cubicBezTo>
                        <a:pt x="121299" y="144658"/>
                        <a:pt x="112100" y="139196"/>
                        <a:pt x="105248" y="131323"/>
                      </a:cubicBezTo>
                      <a:cubicBezTo>
                        <a:pt x="112492" y="124299"/>
                        <a:pt x="120803" y="118879"/>
                        <a:pt x="131490" y="117036"/>
                      </a:cubicBezTo>
                      <a:cubicBezTo>
                        <a:pt x="125160" y="96138"/>
                        <a:pt x="133619" y="85932"/>
                        <a:pt x="151902" y="81636"/>
                      </a:cubicBezTo>
                      <a:cubicBezTo>
                        <a:pt x="148211" y="89670"/>
                        <a:pt x="148087" y="97067"/>
                        <a:pt x="149311" y="104044"/>
                      </a:cubicBezTo>
                      <a:cubicBezTo>
                        <a:pt x="178091" y="95857"/>
                        <a:pt x="222206" y="108882"/>
                        <a:pt x="222206" y="158603"/>
                      </a:cubicBezTo>
                      <a:cubicBezTo>
                        <a:pt x="222206" y="207966"/>
                        <a:pt x="187944" y="249533"/>
                        <a:pt x="123713" y="239146"/>
                      </a:cubicBezTo>
                      <a:cubicBezTo>
                        <a:pt x="138991" y="246452"/>
                        <a:pt x="146763" y="261401"/>
                        <a:pt x="148335" y="278118"/>
                      </a:cubicBezTo>
                      <a:cubicBezTo>
                        <a:pt x="136667" y="273574"/>
                        <a:pt x="123713" y="272927"/>
                        <a:pt x="123713" y="272927"/>
                      </a:cubicBezTo>
                      <a:cubicBezTo>
                        <a:pt x="131223" y="286166"/>
                        <a:pt x="141653" y="297582"/>
                        <a:pt x="141205" y="323585"/>
                      </a:cubicBezTo>
                      <a:cubicBezTo>
                        <a:pt x="129299" y="318170"/>
                        <a:pt x="118236" y="308145"/>
                        <a:pt x="102977" y="314489"/>
                      </a:cubicBezTo>
                      <a:cubicBezTo>
                        <a:pt x="126932" y="361628"/>
                        <a:pt x="97500" y="426465"/>
                        <a:pt x="22629" y="441805"/>
                      </a:cubicBezTo>
                      <a:cubicBezTo>
                        <a:pt x="50032" y="409682"/>
                        <a:pt x="63448" y="375001"/>
                        <a:pt x="63448" y="340473"/>
                      </a:cubicBezTo>
                      <a:cubicBezTo>
                        <a:pt x="63448" y="228573"/>
                        <a:pt x="32349" y="209766"/>
                        <a:pt x="32349" y="131971"/>
                      </a:cubicBezTo>
                      <a:cubicBezTo>
                        <a:pt x="32349" y="99419"/>
                        <a:pt x="49079" y="64272"/>
                        <a:pt x="82241" y="40383"/>
                      </a:cubicBezTo>
                      <a:lnTo>
                        <a:pt x="82241" y="41683"/>
                      </a:lnTo>
                      <a:cubicBezTo>
                        <a:pt x="60324" y="35811"/>
                        <a:pt x="46284" y="25019"/>
                        <a:pt x="38211" y="10356"/>
                      </a:cubicBezTo>
                      <a:cubicBezTo>
                        <a:pt x="88289" y="-3846"/>
                        <a:pt x="161084" y="-3584"/>
                        <a:pt x="200165" y="11794"/>
                      </a:cubicBezTo>
                      <a:cubicBezTo>
                        <a:pt x="245094" y="16999"/>
                        <a:pt x="276460" y="51466"/>
                        <a:pt x="285700" y="68963"/>
                      </a:cubicBezTo>
                      <a:cubicBezTo>
                        <a:pt x="294939" y="86460"/>
                        <a:pt x="312889" y="149702"/>
                        <a:pt x="285700" y="206656"/>
                      </a:cubicBezTo>
                      <a:lnTo>
                        <a:pt x="71873" y="660037"/>
                      </a:lnTo>
                      <a:cubicBezTo>
                        <a:pt x="62595" y="679873"/>
                        <a:pt x="56966" y="700913"/>
                        <a:pt x="56966" y="723692"/>
                      </a:cubicBezTo>
                      <a:cubicBezTo>
                        <a:pt x="56966" y="780985"/>
                        <a:pt x="109449" y="800988"/>
                        <a:pt x="139262" y="800988"/>
                      </a:cubicBezTo>
                      <a:cubicBezTo>
                        <a:pt x="174900" y="800988"/>
                        <a:pt x="211185" y="773842"/>
                        <a:pt x="211185" y="739933"/>
                      </a:cubicBezTo>
                      <a:cubicBezTo>
                        <a:pt x="211185" y="718449"/>
                        <a:pt x="199517" y="705509"/>
                        <a:pt x="182672" y="705509"/>
                      </a:cubicBezTo>
                      <a:cubicBezTo>
                        <a:pt x="142391" y="705509"/>
                        <a:pt x="144839" y="739776"/>
                        <a:pt x="152869" y="761369"/>
                      </a:cubicBezTo>
                      <a:cubicBezTo>
                        <a:pt x="127799" y="750096"/>
                        <a:pt x="113226" y="729974"/>
                        <a:pt x="117231" y="708757"/>
                      </a:cubicBezTo>
                      <a:cubicBezTo>
                        <a:pt x="103039" y="706810"/>
                        <a:pt x="89527" y="700080"/>
                        <a:pt x="77059" y="686021"/>
                      </a:cubicBezTo>
                      <a:cubicBezTo>
                        <a:pt x="86870" y="673639"/>
                        <a:pt x="98833" y="664271"/>
                        <a:pt x="117231" y="663937"/>
                      </a:cubicBezTo>
                      <a:cubicBezTo>
                        <a:pt x="109196" y="631019"/>
                        <a:pt x="131233" y="617098"/>
                        <a:pt x="152869" y="609378"/>
                      </a:cubicBezTo>
                      <a:cubicBezTo>
                        <a:pt x="146025" y="633538"/>
                        <a:pt x="141534" y="661342"/>
                        <a:pt x="182672" y="661342"/>
                      </a:cubicBezTo>
                      <a:cubicBezTo>
                        <a:pt x="212676" y="661342"/>
                        <a:pt x="236289" y="666538"/>
                        <a:pt x="250062" y="686026"/>
                      </a:cubicBezTo>
                      <a:lnTo>
                        <a:pt x="253300" y="557415"/>
                      </a:lnTo>
                      <a:cubicBezTo>
                        <a:pt x="255034" y="518848"/>
                        <a:pt x="201684" y="519948"/>
                        <a:pt x="167775" y="531430"/>
                      </a:cubicBezTo>
                      <a:cubicBezTo>
                        <a:pt x="180572" y="487011"/>
                        <a:pt x="206818" y="462993"/>
                        <a:pt x="267559" y="469075"/>
                      </a:cubicBezTo>
                      <a:cubicBezTo>
                        <a:pt x="252814" y="462908"/>
                        <a:pt x="237103" y="449034"/>
                        <a:pt x="237103" y="422307"/>
                      </a:cubicBezTo>
                      <a:cubicBezTo>
                        <a:pt x="237112" y="386146"/>
                        <a:pt x="266449" y="346083"/>
                        <a:pt x="285709" y="334239"/>
                      </a:cubicBezTo>
                      <a:lnTo>
                        <a:pt x="295339" y="710719"/>
                      </a:lnTo>
                      <a:close/>
                    </a:path>
                  </a:pathLst>
                </a:custGeom>
                <a:grpFill/>
                <a:ln w="47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</p:grpSp>
          <p:grpSp>
            <p:nvGrpSpPr>
              <p:cNvPr id="62" name="Рисунок 479">
                <a:extLst>
                  <a:ext uri="{FF2B5EF4-FFF2-40B4-BE49-F238E27FC236}">
                    <a16:creationId xmlns:a16="http://schemas.microsoft.com/office/drawing/2014/main" id="{02FE6C37-6A10-FEEC-AEC4-C52D6693869B}"/>
                  </a:ext>
                </a:extLst>
              </p:cNvPr>
              <p:cNvGrpSpPr/>
              <p:nvPr/>
            </p:nvGrpSpPr>
            <p:grpSpPr>
              <a:xfrm>
                <a:off x="1422325" y="1158856"/>
                <a:ext cx="311676" cy="2129686"/>
                <a:chOff x="1422325" y="1158856"/>
                <a:chExt cx="311676" cy="2129686"/>
              </a:xfrm>
              <a:grpFill/>
            </p:grpSpPr>
            <p:sp>
              <p:nvSpPr>
                <p:cNvPr id="63" name="Полилиния: фигура 47">
                  <a:extLst>
                    <a:ext uri="{FF2B5EF4-FFF2-40B4-BE49-F238E27FC236}">
                      <a16:creationId xmlns:a16="http://schemas.microsoft.com/office/drawing/2014/main" id="{DB0278A4-59F1-E13D-4D8F-D13CFC53EFAA}"/>
                    </a:ext>
                  </a:extLst>
                </p:cNvPr>
                <p:cNvSpPr/>
                <p:nvPr/>
              </p:nvSpPr>
              <p:spPr>
                <a:xfrm rot="10800000" flipV="1">
                  <a:off x="1422325" y="1158856"/>
                  <a:ext cx="288007" cy="435649"/>
                </a:xfrm>
                <a:custGeom>
                  <a:avLst/>
                  <a:gdLst>
                    <a:gd name="connsiteX0" fmla="*/ 262067 w 288007"/>
                    <a:gd name="connsiteY0" fmla="*/ 85308 h 435649"/>
                    <a:gd name="connsiteX1" fmla="*/ 200755 w 288007"/>
                    <a:gd name="connsiteY1" fmla="*/ 66139 h 435649"/>
                    <a:gd name="connsiteX2" fmla="*/ 277621 w 288007"/>
                    <a:gd name="connsiteY2" fmla="*/ 306150 h 435649"/>
                    <a:gd name="connsiteX3" fmla="*/ 144400 w 288007"/>
                    <a:gd name="connsiteY3" fmla="*/ 432542 h 435649"/>
                    <a:gd name="connsiteX4" fmla="*/ 14579 w 288007"/>
                    <a:gd name="connsiteY4" fmla="*/ 428960 h 435649"/>
                    <a:gd name="connsiteX5" fmla="*/ 65090 w 288007"/>
                    <a:gd name="connsiteY5" fmla="*/ 400990 h 435649"/>
                    <a:gd name="connsiteX6" fmla="*/ 7754 w 288007"/>
                    <a:gd name="connsiteY6" fmla="*/ 304388 h 435649"/>
                    <a:gd name="connsiteX7" fmla="*/ 39392 w 288007"/>
                    <a:gd name="connsiteY7" fmla="*/ 109206 h 435649"/>
                    <a:gd name="connsiteX8" fmla="*/ -23 w 288007"/>
                    <a:gd name="connsiteY8" fmla="*/ -50 h 435649"/>
                    <a:gd name="connsiteX9" fmla="*/ 84531 w 288007"/>
                    <a:gd name="connsiteY9" fmla="*/ 122984 h 435649"/>
                    <a:gd name="connsiteX10" fmla="*/ 114334 w 288007"/>
                    <a:gd name="connsiteY10" fmla="*/ 113888 h 435649"/>
                    <a:gd name="connsiteX11" fmla="*/ 100604 w 288007"/>
                    <a:gd name="connsiteY11" fmla="*/ 159055 h 435649"/>
                    <a:gd name="connsiteX12" fmla="*/ 129493 w 288007"/>
                    <a:gd name="connsiteY12" fmla="*/ 158055 h 435649"/>
                    <a:gd name="connsiteX13" fmla="*/ 97775 w 288007"/>
                    <a:gd name="connsiteY13" fmla="*/ 203146 h 435649"/>
                    <a:gd name="connsiteX14" fmla="*/ 198945 w 288007"/>
                    <a:gd name="connsiteY14" fmla="*/ 276237 h 435649"/>
                    <a:gd name="connsiteX15" fmla="*/ 151110 w 288007"/>
                    <a:gd name="connsiteY15" fmla="*/ 335496 h 435649"/>
                    <a:gd name="connsiteX16" fmla="*/ 125917 w 288007"/>
                    <a:gd name="connsiteY16" fmla="*/ 327619 h 435649"/>
                    <a:gd name="connsiteX17" fmla="*/ 128346 w 288007"/>
                    <a:gd name="connsiteY17" fmla="*/ 359337 h 435649"/>
                    <a:gd name="connsiteX18" fmla="*/ 107848 w 288007"/>
                    <a:gd name="connsiteY18" fmla="*/ 323042 h 435649"/>
                    <a:gd name="connsiteX19" fmla="*/ 76749 w 288007"/>
                    <a:gd name="connsiteY19" fmla="*/ 308755 h 435649"/>
                    <a:gd name="connsiteX20" fmla="*/ 107848 w 288007"/>
                    <a:gd name="connsiteY20" fmla="*/ 294463 h 435649"/>
                    <a:gd name="connsiteX21" fmla="*/ 124698 w 288007"/>
                    <a:gd name="connsiteY21" fmla="*/ 254191 h 435649"/>
                    <a:gd name="connsiteX22" fmla="*/ 140247 w 288007"/>
                    <a:gd name="connsiteY22" fmla="*/ 294463 h 435649"/>
                    <a:gd name="connsiteX23" fmla="*/ 162212 w 288007"/>
                    <a:gd name="connsiteY23" fmla="*/ 273779 h 435649"/>
                    <a:gd name="connsiteX24" fmla="*/ 119511 w 288007"/>
                    <a:gd name="connsiteY24" fmla="*/ 239899 h 435649"/>
                    <a:gd name="connsiteX25" fmla="*/ 65543 w 288007"/>
                    <a:gd name="connsiteY25" fmla="*/ 308031 h 435649"/>
                    <a:gd name="connsiteX26" fmla="*/ 147600 w 288007"/>
                    <a:gd name="connsiteY26" fmla="*/ 375163 h 435649"/>
                    <a:gd name="connsiteX27" fmla="*/ 221419 w 288007"/>
                    <a:gd name="connsiteY27" fmla="*/ 310274 h 435649"/>
                    <a:gd name="connsiteX28" fmla="*/ 138037 w 288007"/>
                    <a:gd name="connsiteY28" fmla="*/ 69387 h 435649"/>
                    <a:gd name="connsiteX29" fmla="*/ 206746 w 288007"/>
                    <a:gd name="connsiteY29" fmla="*/ 9208 h 435649"/>
                    <a:gd name="connsiteX30" fmla="*/ 287985 w 288007"/>
                    <a:gd name="connsiteY30" fmla="*/ 52837 h 435649"/>
                    <a:gd name="connsiteX31" fmla="*/ 262100 w 288007"/>
                    <a:gd name="connsiteY31" fmla="*/ 85294 h 435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88007" h="435649">
                      <a:moveTo>
                        <a:pt x="262067" y="85308"/>
                      </a:moveTo>
                      <a:cubicBezTo>
                        <a:pt x="262067" y="85308"/>
                        <a:pt x="216299" y="46846"/>
                        <a:pt x="200755" y="66139"/>
                      </a:cubicBezTo>
                      <a:cubicBezTo>
                        <a:pt x="175752" y="97167"/>
                        <a:pt x="277621" y="251724"/>
                        <a:pt x="277621" y="306150"/>
                      </a:cubicBezTo>
                      <a:cubicBezTo>
                        <a:pt x="277621" y="395490"/>
                        <a:pt x="218009" y="419783"/>
                        <a:pt x="144400" y="432542"/>
                      </a:cubicBezTo>
                      <a:cubicBezTo>
                        <a:pt x="95008" y="441105"/>
                        <a:pt x="14579" y="428960"/>
                        <a:pt x="14579" y="428960"/>
                      </a:cubicBezTo>
                      <a:cubicBezTo>
                        <a:pt x="29724" y="408610"/>
                        <a:pt x="39573" y="402614"/>
                        <a:pt x="65090" y="400990"/>
                      </a:cubicBezTo>
                      <a:cubicBezTo>
                        <a:pt x="36682" y="386241"/>
                        <a:pt x="7754" y="354222"/>
                        <a:pt x="7754" y="304388"/>
                      </a:cubicBezTo>
                      <a:cubicBezTo>
                        <a:pt x="7754" y="227530"/>
                        <a:pt x="39392" y="195850"/>
                        <a:pt x="39392" y="109206"/>
                      </a:cubicBezTo>
                      <a:cubicBezTo>
                        <a:pt x="39392" y="61138"/>
                        <a:pt x="-23" y="-50"/>
                        <a:pt x="-23" y="-50"/>
                      </a:cubicBezTo>
                      <a:cubicBezTo>
                        <a:pt x="69648" y="6922"/>
                        <a:pt x="104176" y="71430"/>
                        <a:pt x="84531" y="122984"/>
                      </a:cubicBezTo>
                      <a:cubicBezTo>
                        <a:pt x="95618" y="124579"/>
                        <a:pt x="105686" y="122079"/>
                        <a:pt x="114334" y="113888"/>
                      </a:cubicBezTo>
                      <a:cubicBezTo>
                        <a:pt x="119430" y="128175"/>
                        <a:pt x="111382" y="144763"/>
                        <a:pt x="100604" y="159055"/>
                      </a:cubicBezTo>
                      <a:cubicBezTo>
                        <a:pt x="109286" y="163694"/>
                        <a:pt x="115663" y="160913"/>
                        <a:pt x="129493" y="158055"/>
                      </a:cubicBezTo>
                      <a:cubicBezTo>
                        <a:pt x="128179" y="172781"/>
                        <a:pt x="119359" y="188421"/>
                        <a:pt x="97775" y="203146"/>
                      </a:cubicBezTo>
                      <a:cubicBezTo>
                        <a:pt x="160407" y="186883"/>
                        <a:pt x="198945" y="230536"/>
                        <a:pt x="198945" y="276237"/>
                      </a:cubicBezTo>
                      <a:cubicBezTo>
                        <a:pt x="198945" y="310755"/>
                        <a:pt x="174756" y="335496"/>
                        <a:pt x="151110" y="335496"/>
                      </a:cubicBezTo>
                      <a:cubicBezTo>
                        <a:pt x="143471" y="335496"/>
                        <a:pt x="132246" y="332348"/>
                        <a:pt x="125917" y="327619"/>
                      </a:cubicBezTo>
                      <a:cubicBezTo>
                        <a:pt x="121450" y="337120"/>
                        <a:pt x="123750" y="349836"/>
                        <a:pt x="128346" y="359337"/>
                      </a:cubicBezTo>
                      <a:cubicBezTo>
                        <a:pt x="111020" y="354756"/>
                        <a:pt x="100018" y="344464"/>
                        <a:pt x="107848" y="323042"/>
                      </a:cubicBezTo>
                      <a:cubicBezTo>
                        <a:pt x="94537" y="321818"/>
                        <a:pt x="83950" y="317323"/>
                        <a:pt x="76749" y="308755"/>
                      </a:cubicBezTo>
                      <a:cubicBezTo>
                        <a:pt x="84045" y="299406"/>
                        <a:pt x="95118" y="294025"/>
                        <a:pt x="107848" y="294463"/>
                      </a:cubicBezTo>
                      <a:cubicBezTo>
                        <a:pt x="98156" y="274460"/>
                        <a:pt x="108957" y="263268"/>
                        <a:pt x="124698" y="254191"/>
                      </a:cubicBezTo>
                      <a:cubicBezTo>
                        <a:pt x="124698" y="254191"/>
                        <a:pt x="114687" y="294463"/>
                        <a:pt x="140247" y="294463"/>
                      </a:cubicBezTo>
                      <a:cubicBezTo>
                        <a:pt x="151739" y="294463"/>
                        <a:pt x="162212" y="290719"/>
                        <a:pt x="162212" y="273779"/>
                      </a:cubicBezTo>
                      <a:cubicBezTo>
                        <a:pt x="162212" y="259030"/>
                        <a:pt x="149320" y="238599"/>
                        <a:pt x="119511" y="239899"/>
                      </a:cubicBezTo>
                      <a:cubicBezTo>
                        <a:pt x="89703" y="241199"/>
                        <a:pt x="65543" y="260449"/>
                        <a:pt x="65543" y="308031"/>
                      </a:cubicBezTo>
                      <a:cubicBezTo>
                        <a:pt x="65543" y="351922"/>
                        <a:pt x="100947" y="373754"/>
                        <a:pt x="147600" y="375163"/>
                      </a:cubicBezTo>
                      <a:cubicBezTo>
                        <a:pt x="189668" y="376463"/>
                        <a:pt x="221419" y="353675"/>
                        <a:pt x="221419" y="310274"/>
                      </a:cubicBezTo>
                      <a:cubicBezTo>
                        <a:pt x="221419" y="252515"/>
                        <a:pt x="138037" y="120855"/>
                        <a:pt x="138037" y="69387"/>
                      </a:cubicBezTo>
                      <a:cubicBezTo>
                        <a:pt x="138037" y="30763"/>
                        <a:pt x="172765" y="9208"/>
                        <a:pt x="206746" y="9208"/>
                      </a:cubicBezTo>
                      <a:cubicBezTo>
                        <a:pt x="250809" y="9208"/>
                        <a:pt x="287985" y="52837"/>
                        <a:pt x="287985" y="52837"/>
                      </a:cubicBezTo>
                      <a:lnTo>
                        <a:pt x="262100" y="85294"/>
                      </a:lnTo>
                      <a:close/>
                    </a:path>
                  </a:pathLst>
                </a:custGeom>
                <a:grpFill/>
                <a:ln w="47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64" name="Полилиния: фигура 48">
                  <a:extLst>
                    <a:ext uri="{FF2B5EF4-FFF2-40B4-BE49-F238E27FC236}">
                      <a16:creationId xmlns:a16="http://schemas.microsoft.com/office/drawing/2014/main" id="{63F63317-F848-659A-74F1-46EDD0A36906}"/>
                    </a:ext>
                  </a:extLst>
                </p:cNvPr>
                <p:cNvSpPr/>
                <p:nvPr/>
              </p:nvSpPr>
              <p:spPr>
                <a:xfrm rot="10800000" flipV="1">
                  <a:off x="1433847" y="1577499"/>
                  <a:ext cx="300154" cy="856893"/>
                </a:xfrm>
                <a:custGeom>
                  <a:avLst/>
                  <a:gdLst>
                    <a:gd name="connsiteX0" fmla="*/ 295363 w 300154"/>
                    <a:gd name="connsiteY0" fmla="*/ 710625 h 856893"/>
                    <a:gd name="connsiteX1" fmla="*/ 140591 w 300154"/>
                    <a:gd name="connsiteY1" fmla="*/ 856777 h 856893"/>
                    <a:gd name="connsiteX2" fmla="*/ -17 w 300154"/>
                    <a:gd name="connsiteY2" fmla="*/ 730104 h 856893"/>
                    <a:gd name="connsiteX3" fmla="*/ 26210 w 300154"/>
                    <a:gd name="connsiteY3" fmla="*/ 624891 h 856893"/>
                    <a:gd name="connsiteX4" fmla="*/ 236488 w 300154"/>
                    <a:gd name="connsiteY4" fmla="*/ 188393 h 856893"/>
                    <a:gd name="connsiteX5" fmla="*/ 246209 w 300154"/>
                    <a:gd name="connsiteY5" fmla="*/ 130586 h 856893"/>
                    <a:gd name="connsiteX6" fmla="*/ 168451 w 300154"/>
                    <a:gd name="connsiteY6" fmla="*/ 58486 h 856893"/>
                    <a:gd name="connsiteX7" fmla="*/ 92642 w 300154"/>
                    <a:gd name="connsiteY7" fmla="*/ 131886 h 856893"/>
                    <a:gd name="connsiteX8" fmla="*/ 143182 w 300154"/>
                    <a:gd name="connsiteY8" fmla="*/ 201385 h 856893"/>
                    <a:gd name="connsiteX9" fmla="*/ 187244 w 300154"/>
                    <a:gd name="connsiteY9" fmla="*/ 166309 h 856893"/>
                    <a:gd name="connsiteX10" fmla="*/ 169099 w 300154"/>
                    <a:gd name="connsiteY10" fmla="*/ 144226 h 856893"/>
                    <a:gd name="connsiteX11" fmla="*/ 149663 w 300154"/>
                    <a:gd name="connsiteY11" fmla="*/ 180602 h 856893"/>
                    <a:gd name="connsiteX12" fmla="*/ 131518 w 300154"/>
                    <a:gd name="connsiteY12" fmla="*/ 146821 h 856893"/>
                    <a:gd name="connsiteX13" fmla="*/ 105277 w 300154"/>
                    <a:gd name="connsiteY13" fmla="*/ 131234 h 856893"/>
                    <a:gd name="connsiteX14" fmla="*/ 131518 w 300154"/>
                    <a:gd name="connsiteY14" fmla="*/ 116946 h 856893"/>
                    <a:gd name="connsiteX15" fmla="*/ 151930 w 300154"/>
                    <a:gd name="connsiteY15" fmla="*/ 81546 h 856893"/>
                    <a:gd name="connsiteX16" fmla="*/ 149340 w 300154"/>
                    <a:gd name="connsiteY16" fmla="*/ 103954 h 856893"/>
                    <a:gd name="connsiteX17" fmla="*/ 222234 w 300154"/>
                    <a:gd name="connsiteY17" fmla="*/ 158513 h 856893"/>
                    <a:gd name="connsiteX18" fmla="*/ 123741 w 300154"/>
                    <a:gd name="connsiteY18" fmla="*/ 239057 h 856893"/>
                    <a:gd name="connsiteX19" fmla="*/ 148363 w 300154"/>
                    <a:gd name="connsiteY19" fmla="*/ 278028 h 856893"/>
                    <a:gd name="connsiteX20" fmla="*/ 123741 w 300154"/>
                    <a:gd name="connsiteY20" fmla="*/ 272837 h 856893"/>
                    <a:gd name="connsiteX21" fmla="*/ 141234 w 300154"/>
                    <a:gd name="connsiteY21" fmla="*/ 323496 h 856893"/>
                    <a:gd name="connsiteX22" fmla="*/ 103005 w 300154"/>
                    <a:gd name="connsiteY22" fmla="*/ 314399 h 856893"/>
                    <a:gd name="connsiteX23" fmla="*/ 22657 w 300154"/>
                    <a:gd name="connsiteY23" fmla="*/ 441715 h 856893"/>
                    <a:gd name="connsiteX24" fmla="*/ 63476 w 300154"/>
                    <a:gd name="connsiteY24" fmla="*/ 340384 h 856893"/>
                    <a:gd name="connsiteX25" fmla="*/ 32377 w 300154"/>
                    <a:gd name="connsiteY25" fmla="*/ 131881 h 856893"/>
                    <a:gd name="connsiteX26" fmla="*/ 82269 w 300154"/>
                    <a:gd name="connsiteY26" fmla="*/ 40294 h 856893"/>
                    <a:gd name="connsiteX27" fmla="*/ 82269 w 300154"/>
                    <a:gd name="connsiteY27" fmla="*/ 41594 h 856893"/>
                    <a:gd name="connsiteX28" fmla="*/ 38240 w 300154"/>
                    <a:gd name="connsiteY28" fmla="*/ 10266 h 856893"/>
                    <a:gd name="connsiteX29" fmla="*/ 200193 w 300154"/>
                    <a:gd name="connsiteY29" fmla="*/ 11704 h 856893"/>
                    <a:gd name="connsiteX30" fmla="*/ 285728 w 300154"/>
                    <a:gd name="connsiteY30" fmla="*/ 68873 h 856893"/>
                    <a:gd name="connsiteX31" fmla="*/ 285728 w 300154"/>
                    <a:gd name="connsiteY31" fmla="*/ 206567 h 856893"/>
                    <a:gd name="connsiteX32" fmla="*/ 71901 w 300154"/>
                    <a:gd name="connsiteY32" fmla="*/ 659947 h 856893"/>
                    <a:gd name="connsiteX33" fmla="*/ 56995 w 300154"/>
                    <a:gd name="connsiteY33" fmla="*/ 723603 h 856893"/>
                    <a:gd name="connsiteX34" fmla="*/ 139291 w 300154"/>
                    <a:gd name="connsiteY34" fmla="*/ 800898 h 856893"/>
                    <a:gd name="connsiteX35" fmla="*/ 211214 w 300154"/>
                    <a:gd name="connsiteY35" fmla="*/ 739843 h 856893"/>
                    <a:gd name="connsiteX36" fmla="*/ 182701 w 300154"/>
                    <a:gd name="connsiteY36" fmla="*/ 705420 h 856893"/>
                    <a:gd name="connsiteX37" fmla="*/ 152897 w 300154"/>
                    <a:gd name="connsiteY37" fmla="*/ 761279 h 856893"/>
                    <a:gd name="connsiteX38" fmla="*/ 117259 w 300154"/>
                    <a:gd name="connsiteY38" fmla="*/ 708668 h 856893"/>
                    <a:gd name="connsiteX39" fmla="*/ 77088 w 300154"/>
                    <a:gd name="connsiteY39" fmla="*/ 685931 h 856893"/>
                    <a:gd name="connsiteX40" fmla="*/ 117259 w 300154"/>
                    <a:gd name="connsiteY40" fmla="*/ 663848 h 856893"/>
                    <a:gd name="connsiteX41" fmla="*/ 152897 w 300154"/>
                    <a:gd name="connsiteY41" fmla="*/ 609289 h 856893"/>
                    <a:gd name="connsiteX42" fmla="*/ 182701 w 300154"/>
                    <a:gd name="connsiteY42" fmla="*/ 661252 h 856893"/>
                    <a:gd name="connsiteX43" fmla="*/ 250090 w 300154"/>
                    <a:gd name="connsiteY43" fmla="*/ 685936 h 856893"/>
                    <a:gd name="connsiteX44" fmla="*/ 253329 w 300154"/>
                    <a:gd name="connsiteY44" fmla="*/ 557325 h 856893"/>
                    <a:gd name="connsiteX45" fmla="*/ 167804 w 300154"/>
                    <a:gd name="connsiteY45" fmla="*/ 531341 h 856893"/>
                    <a:gd name="connsiteX46" fmla="*/ 267588 w 300154"/>
                    <a:gd name="connsiteY46" fmla="*/ 468985 h 856893"/>
                    <a:gd name="connsiteX47" fmla="*/ 237131 w 300154"/>
                    <a:gd name="connsiteY47" fmla="*/ 422218 h 856893"/>
                    <a:gd name="connsiteX48" fmla="*/ 285738 w 300154"/>
                    <a:gd name="connsiteY48" fmla="*/ 334149 h 856893"/>
                    <a:gd name="connsiteX49" fmla="*/ 295367 w 300154"/>
                    <a:gd name="connsiteY49" fmla="*/ 710630 h 856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300154" h="856893">
                      <a:moveTo>
                        <a:pt x="295363" y="710625"/>
                      </a:moveTo>
                      <a:cubicBezTo>
                        <a:pt x="295363" y="807161"/>
                        <a:pt x="208695" y="856777"/>
                        <a:pt x="140591" y="856777"/>
                      </a:cubicBezTo>
                      <a:cubicBezTo>
                        <a:pt x="48836" y="856777"/>
                        <a:pt x="-17" y="801917"/>
                        <a:pt x="-17" y="730104"/>
                      </a:cubicBezTo>
                      <a:cubicBezTo>
                        <a:pt x="-17" y="689394"/>
                        <a:pt x="7441" y="663853"/>
                        <a:pt x="26210" y="624891"/>
                      </a:cubicBezTo>
                      <a:lnTo>
                        <a:pt x="236488" y="188393"/>
                      </a:lnTo>
                      <a:cubicBezTo>
                        <a:pt x="243837" y="173210"/>
                        <a:pt x="246209" y="155922"/>
                        <a:pt x="246209" y="130586"/>
                      </a:cubicBezTo>
                      <a:cubicBezTo>
                        <a:pt x="246209" y="91452"/>
                        <a:pt x="208252" y="59467"/>
                        <a:pt x="168451" y="58486"/>
                      </a:cubicBezTo>
                      <a:cubicBezTo>
                        <a:pt x="132171" y="57582"/>
                        <a:pt x="92642" y="92310"/>
                        <a:pt x="92642" y="131886"/>
                      </a:cubicBezTo>
                      <a:cubicBezTo>
                        <a:pt x="92642" y="179954"/>
                        <a:pt x="117578" y="201385"/>
                        <a:pt x="143182" y="201385"/>
                      </a:cubicBezTo>
                      <a:cubicBezTo>
                        <a:pt x="174690" y="201385"/>
                        <a:pt x="187244" y="188431"/>
                        <a:pt x="187244" y="166309"/>
                      </a:cubicBezTo>
                      <a:cubicBezTo>
                        <a:pt x="187244" y="150893"/>
                        <a:pt x="179800" y="144226"/>
                        <a:pt x="169099" y="144226"/>
                      </a:cubicBezTo>
                      <a:cubicBezTo>
                        <a:pt x="142077" y="144226"/>
                        <a:pt x="149663" y="180602"/>
                        <a:pt x="149663" y="180602"/>
                      </a:cubicBezTo>
                      <a:cubicBezTo>
                        <a:pt x="136243" y="177663"/>
                        <a:pt x="125213" y="163947"/>
                        <a:pt x="131518" y="146821"/>
                      </a:cubicBezTo>
                      <a:cubicBezTo>
                        <a:pt x="121327" y="144569"/>
                        <a:pt x="112129" y="139106"/>
                        <a:pt x="105277" y="131234"/>
                      </a:cubicBezTo>
                      <a:cubicBezTo>
                        <a:pt x="112521" y="124209"/>
                        <a:pt x="120831" y="118789"/>
                        <a:pt x="131518" y="116946"/>
                      </a:cubicBezTo>
                      <a:cubicBezTo>
                        <a:pt x="125189" y="96048"/>
                        <a:pt x="133647" y="85842"/>
                        <a:pt x="151930" y="81546"/>
                      </a:cubicBezTo>
                      <a:cubicBezTo>
                        <a:pt x="148239" y="89581"/>
                        <a:pt x="148116" y="96977"/>
                        <a:pt x="149340" y="103954"/>
                      </a:cubicBezTo>
                      <a:cubicBezTo>
                        <a:pt x="178119" y="95767"/>
                        <a:pt x="222234" y="108793"/>
                        <a:pt x="222234" y="158513"/>
                      </a:cubicBezTo>
                      <a:cubicBezTo>
                        <a:pt x="222234" y="207876"/>
                        <a:pt x="187973" y="249444"/>
                        <a:pt x="123741" y="239057"/>
                      </a:cubicBezTo>
                      <a:cubicBezTo>
                        <a:pt x="139019" y="246362"/>
                        <a:pt x="146792" y="261312"/>
                        <a:pt x="148363" y="278028"/>
                      </a:cubicBezTo>
                      <a:cubicBezTo>
                        <a:pt x="136695" y="273485"/>
                        <a:pt x="123741" y="272837"/>
                        <a:pt x="123741" y="272837"/>
                      </a:cubicBezTo>
                      <a:cubicBezTo>
                        <a:pt x="131252" y="286077"/>
                        <a:pt x="141681" y="297492"/>
                        <a:pt x="141234" y="323496"/>
                      </a:cubicBezTo>
                      <a:cubicBezTo>
                        <a:pt x="129327" y="318081"/>
                        <a:pt x="118264" y="308056"/>
                        <a:pt x="103005" y="314399"/>
                      </a:cubicBezTo>
                      <a:cubicBezTo>
                        <a:pt x="126961" y="361539"/>
                        <a:pt x="97528" y="426375"/>
                        <a:pt x="22657" y="441715"/>
                      </a:cubicBezTo>
                      <a:cubicBezTo>
                        <a:pt x="50060" y="409592"/>
                        <a:pt x="63476" y="374912"/>
                        <a:pt x="63476" y="340384"/>
                      </a:cubicBezTo>
                      <a:cubicBezTo>
                        <a:pt x="63476" y="228484"/>
                        <a:pt x="32377" y="209677"/>
                        <a:pt x="32377" y="131881"/>
                      </a:cubicBezTo>
                      <a:cubicBezTo>
                        <a:pt x="32377" y="99330"/>
                        <a:pt x="49108" y="64182"/>
                        <a:pt x="82269" y="40294"/>
                      </a:cubicBezTo>
                      <a:lnTo>
                        <a:pt x="82269" y="41594"/>
                      </a:lnTo>
                      <a:cubicBezTo>
                        <a:pt x="60352" y="35722"/>
                        <a:pt x="46312" y="24930"/>
                        <a:pt x="38240" y="10266"/>
                      </a:cubicBezTo>
                      <a:cubicBezTo>
                        <a:pt x="88318" y="-3936"/>
                        <a:pt x="161112" y="-3674"/>
                        <a:pt x="200193" y="11704"/>
                      </a:cubicBezTo>
                      <a:cubicBezTo>
                        <a:pt x="245123" y="16910"/>
                        <a:pt x="276489" y="51376"/>
                        <a:pt x="285728" y="68873"/>
                      </a:cubicBezTo>
                      <a:cubicBezTo>
                        <a:pt x="294967" y="86371"/>
                        <a:pt x="312917" y="149612"/>
                        <a:pt x="285728" y="206567"/>
                      </a:cubicBezTo>
                      <a:lnTo>
                        <a:pt x="71901" y="659947"/>
                      </a:lnTo>
                      <a:cubicBezTo>
                        <a:pt x="62624" y="679783"/>
                        <a:pt x="56995" y="700824"/>
                        <a:pt x="56995" y="723603"/>
                      </a:cubicBezTo>
                      <a:cubicBezTo>
                        <a:pt x="56995" y="780896"/>
                        <a:pt x="109477" y="800898"/>
                        <a:pt x="139291" y="800898"/>
                      </a:cubicBezTo>
                      <a:cubicBezTo>
                        <a:pt x="174928" y="800898"/>
                        <a:pt x="211214" y="773752"/>
                        <a:pt x="211214" y="739843"/>
                      </a:cubicBezTo>
                      <a:cubicBezTo>
                        <a:pt x="211214" y="718359"/>
                        <a:pt x="199546" y="705420"/>
                        <a:pt x="182701" y="705420"/>
                      </a:cubicBezTo>
                      <a:cubicBezTo>
                        <a:pt x="142420" y="705420"/>
                        <a:pt x="144868" y="739686"/>
                        <a:pt x="152897" y="761279"/>
                      </a:cubicBezTo>
                      <a:cubicBezTo>
                        <a:pt x="127827" y="750006"/>
                        <a:pt x="113254" y="729885"/>
                        <a:pt x="117259" y="708668"/>
                      </a:cubicBezTo>
                      <a:cubicBezTo>
                        <a:pt x="103067" y="706720"/>
                        <a:pt x="89556" y="699990"/>
                        <a:pt x="77088" y="685931"/>
                      </a:cubicBezTo>
                      <a:cubicBezTo>
                        <a:pt x="86898" y="673549"/>
                        <a:pt x="98862" y="664181"/>
                        <a:pt x="117259" y="663848"/>
                      </a:cubicBezTo>
                      <a:cubicBezTo>
                        <a:pt x="109225" y="630929"/>
                        <a:pt x="131261" y="617009"/>
                        <a:pt x="152897" y="609289"/>
                      </a:cubicBezTo>
                      <a:cubicBezTo>
                        <a:pt x="146053" y="633449"/>
                        <a:pt x="141562" y="661252"/>
                        <a:pt x="182701" y="661252"/>
                      </a:cubicBezTo>
                      <a:cubicBezTo>
                        <a:pt x="212705" y="661252"/>
                        <a:pt x="236317" y="666448"/>
                        <a:pt x="250090" y="685936"/>
                      </a:cubicBezTo>
                      <a:lnTo>
                        <a:pt x="253329" y="557325"/>
                      </a:lnTo>
                      <a:cubicBezTo>
                        <a:pt x="255062" y="518758"/>
                        <a:pt x="201713" y="519858"/>
                        <a:pt x="167804" y="531341"/>
                      </a:cubicBezTo>
                      <a:cubicBezTo>
                        <a:pt x="180601" y="486921"/>
                        <a:pt x="206847" y="462904"/>
                        <a:pt x="267588" y="468985"/>
                      </a:cubicBezTo>
                      <a:cubicBezTo>
                        <a:pt x="252843" y="462818"/>
                        <a:pt x="237131" y="448945"/>
                        <a:pt x="237131" y="422218"/>
                      </a:cubicBezTo>
                      <a:cubicBezTo>
                        <a:pt x="237141" y="386056"/>
                        <a:pt x="266478" y="345994"/>
                        <a:pt x="285738" y="334149"/>
                      </a:cubicBezTo>
                      <a:lnTo>
                        <a:pt x="295367" y="710630"/>
                      </a:lnTo>
                      <a:close/>
                    </a:path>
                  </a:pathLst>
                </a:custGeom>
                <a:grpFill/>
                <a:ln w="47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  <p:sp>
              <p:nvSpPr>
                <p:cNvPr id="65" name="Полилиния: фигура 50">
                  <a:extLst>
                    <a:ext uri="{FF2B5EF4-FFF2-40B4-BE49-F238E27FC236}">
                      <a16:creationId xmlns:a16="http://schemas.microsoft.com/office/drawing/2014/main" id="{85E82389-98F2-A7A8-B30D-A1A852F91E85}"/>
                    </a:ext>
                  </a:extLst>
                </p:cNvPr>
                <p:cNvSpPr/>
                <p:nvPr/>
              </p:nvSpPr>
              <p:spPr>
                <a:xfrm rot="10800000">
                  <a:off x="1433847" y="2431649"/>
                  <a:ext cx="300154" cy="856893"/>
                </a:xfrm>
                <a:custGeom>
                  <a:avLst/>
                  <a:gdLst>
                    <a:gd name="connsiteX0" fmla="*/ 295363 w 300154"/>
                    <a:gd name="connsiteY0" fmla="*/ 710715 h 856893"/>
                    <a:gd name="connsiteX1" fmla="*/ 140591 w 300154"/>
                    <a:gd name="connsiteY1" fmla="*/ 856866 h 856893"/>
                    <a:gd name="connsiteX2" fmla="*/ -17 w 300154"/>
                    <a:gd name="connsiteY2" fmla="*/ 730193 h 856893"/>
                    <a:gd name="connsiteX3" fmla="*/ 26210 w 300154"/>
                    <a:gd name="connsiteY3" fmla="*/ 624980 h 856893"/>
                    <a:gd name="connsiteX4" fmla="*/ 236488 w 300154"/>
                    <a:gd name="connsiteY4" fmla="*/ 188483 h 856893"/>
                    <a:gd name="connsiteX5" fmla="*/ 246209 w 300154"/>
                    <a:gd name="connsiteY5" fmla="*/ 130676 h 856893"/>
                    <a:gd name="connsiteX6" fmla="*/ 168451 w 300154"/>
                    <a:gd name="connsiteY6" fmla="*/ 58576 h 856893"/>
                    <a:gd name="connsiteX7" fmla="*/ 92642 w 300154"/>
                    <a:gd name="connsiteY7" fmla="*/ 131976 h 856893"/>
                    <a:gd name="connsiteX8" fmla="*/ 143182 w 300154"/>
                    <a:gd name="connsiteY8" fmla="*/ 201475 h 856893"/>
                    <a:gd name="connsiteX9" fmla="*/ 187244 w 300154"/>
                    <a:gd name="connsiteY9" fmla="*/ 166399 h 856893"/>
                    <a:gd name="connsiteX10" fmla="*/ 169099 w 300154"/>
                    <a:gd name="connsiteY10" fmla="*/ 144315 h 856893"/>
                    <a:gd name="connsiteX11" fmla="*/ 149663 w 300154"/>
                    <a:gd name="connsiteY11" fmla="*/ 180691 h 856893"/>
                    <a:gd name="connsiteX12" fmla="*/ 131518 w 300154"/>
                    <a:gd name="connsiteY12" fmla="*/ 146911 h 856893"/>
                    <a:gd name="connsiteX13" fmla="*/ 105277 w 300154"/>
                    <a:gd name="connsiteY13" fmla="*/ 131323 h 856893"/>
                    <a:gd name="connsiteX14" fmla="*/ 131518 w 300154"/>
                    <a:gd name="connsiteY14" fmla="*/ 117036 h 856893"/>
                    <a:gd name="connsiteX15" fmla="*/ 151930 w 300154"/>
                    <a:gd name="connsiteY15" fmla="*/ 81636 h 856893"/>
                    <a:gd name="connsiteX16" fmla="*/ 149340 w 300154"/>
                    <a:gd name="connsiteY16" fmla="*/ 104044 h 856893"/>
                    <a:gd name="connsiteX17" fmla="*/ 222234 w 300154"/>
                    <a:gd name="connsiteY17" fmla="*/ 158603 h 856893"/>
                    <a:gd name="connsiteX18" fmla="*/ 123741 w 300154"/>
                    <a:gd name="connsiteY18" fmla="*/ 239146 h 856893"/>
                    <a:gd name="connsiteX19" fmla="*/ 148363 w 300154"/>
                    <a:gd name="connsiteY19" fmla="*/ 278118 h 856893"/>
                    <a:gd name="connsiteX20" fmla="*/ 123741 w 300154"/>
                    <a:gd name="connsiteY20" fmla="*/ 272927 h 856893"/>
                    <a:gd name="connsiteX21" fmla="*/ 141234 w 300154"/>
                    <a:gd name="connsiteY21" fmla="*/ 323585 h 856893"/>
                    <a:gd name="connsiteX22" fmla="*/ 103005 w 300154"/>
                    <a:gd name="connsiteY22" fmla="*/ 314489 h 856893"/>
                    <a:gd name="connsiteX23" fmla="*/ 22657 w 300154"/>
                    <a:gd name="connsiteY23" fmla="*/ 441805 h 856893"/>
                    <a:gd name="connsiteX24" fmla="*/ 63476 w 300154"/>
                    <a:gd name="connsiteY24" fmla="*/ 340473 h 856893"/>
                    <a:gd name="connsiteX25" fmla="*/ 32377 w 300154"/>
                    <a:gd name="connsiteY25" fmla="*/ 131971 h 856893"/>
                    <a:gd name="connsiteX26" fmla="*/ 82269 w 300154"/>
                    <a:gd name="connsiteY26" fmla="*/ 40383 h 856893"/>
                    <a:gd name="connsiteX27" fmla="*/ 82269 w 300154"/>
                    <a:gd name="connsiteY27" fmla="*/ 41683 h 856893"/>
                    <a:gd name="connsiteX28" fmla="*/ 38240 w 300154"/>
                    <a:gd name="connsiteY28" fmla="*/ 10356 h 856893"/>
                    <a:gd name="connsiteX29" fmla="*/ 200193 w 300154"/>
                    <a:gd name="connsiteY29" fmla="*/ 11794 h 856893"/>
                    <a:gd name="connsiteX30" fmla="*/ 285728 w 300154"/>
                    <a:gd name="connsiteY30" fmla="*/ 68963 h 856893"/>
                    <a:gd name="connsiteX31" fmla="*/ 285728 w 300154"/>
                    <a:gd name="connsiteY31" fmla="*/ 206656 h 856893"/>
                    <a:gd name="connsiteX32" fmla="*/ 71901 w 300154"/>
                    <a:gd name="connsiteY32" fmla="*/ 660037 h 856893"/>
                    <a:gd name="connsiteX33" fmla="*/ 56995 w 300154"/>
                    <a:gd name="connsiteY33" fmla="*/ 723692 h 856893"/>
                    <a:gd name="connsiteX34" fmla="*/ 139291 w 300154"/>
                    <a:gd name="connsiteY34" fmla="*/ 800988 h 856893"/>
                    <a:gd name="connsiteX35" fmla="*/ 211214 w 300154"/>
                    <a:gd name="connsiteY35" fmla="*/ 739933 h 856893"/>
                    <a:gd name="connsiteX36" fmla="*/ 182701 w 300154"/>
                    <a:gd name="connsiteY36" fmla="*/ 705509 h 856893"/>
                    <a:gd name="connsiteX37" fmla="*/ 152897 w 300154"/>
                    <a:gd name="connsiteY37" fmla="*/ 761369 h 856893"/>
                    <a:gd name="connsiteX38" fmla="*/ 117259 w 300154"/>
                    <a:gd name="connsiteY38" fmla="*/ 708757 h 856893"/>
                    <a:gd name="connsiteX39" fmla="*/ 77088 w 300154"/>
                    <a:gd name="connsiteY39" fmla="*/ 686021 h 856893"/>
                    <a:gd name="connsiteX40" fmla="*/ 117259 w 300154"/>
                    <a:gd name="connsiteY40" fmla="*/ 663937 h 856893"/>
                    <a:gd name="connsiteX41" fmla="*/ 152897 w 300154"/>
                    <a:gd name="connsiteY41" fmla="*/ 609378 h 856893"/>
                    <a:gd name="connsiteX42" fmla="*/ 182701 w 300154"/>
                    <a:gd name="connsiteY42" fmla="*/ 661342 h 856893"/>
                    <a:gd name="connsiteX43" fmla="*/ 250090 w 300154"/>
                    <a:gd name="connsiteY43" fmla="*/ 686026 h 856893"/>
                    <a:gd name="connsiteX44" fmla="*/ 253329 w 300154"/>
                    <a:gd name="connsiteY44" fmla="*/ 557415 h 856893"/>
                    <a:gd name="connsiteX45" fmla="*/ 167804 w 300154"/>
                    <a:gd name="connsiteY45" fmla="*/ 531430 h 856893"/>
                    <a:gd name="connsiteX46" fmla="*/ 267588 w 300154"/>
                    <a:gd name="connsiteY46" fmla="*/ 469075 h 856893"/>
                    <a:gd name="connsiteX47" fmla="*/ 237131 w 300154"/>
                    <a:gd name="connsiteY47" fmla="*/ 422307 h 856893"/>
                    <a:gd name="connsiteX48" fmla="*/ 285738 w 300154"/>
                    <a:gd name="connsiteY48" fmla="*/ 334239 h 856893"/>
                    <a:gd name="connsiteX49" fmla="*/ 295367 w 300154"/>
                    <a:gd name="connsiteY49" fmla="*/ 710719 h 856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300154" h="856893">
                      <a:moveTo>
                        <a:pt x="295363" y="710715"/>
                      </a:moveTo>
                      <a:cubicBezTo>
                        <a:pt x="295363" y="807251"/>
                        <a:pt x="208695" y="856866"/>
                        <a:pt x="140591" y="856866"/>
                      </a:cubicBezTo>
                      <a:cubicBezTo>
                        <a:pt x="48836" y="856866"/>
                        <a:pt x="-17" y="802007"/>
                        <a:pt x="-17" y="730193"/>
                      </a:cubicBezTo>
                      <a:cubicBezTo>
                        <a:pt x="-17" y="689484"/>
                        <a:pt x="7441" y="663942"/>
                        <a:pt x="26210" y="624980"/>
                      </a:cubicBezTo>
                      <a:lnTo>
                        <a:pt x="236488" y="188483"/>
                      </a:lnTo>
                      <a:cubicBezTo>
                        <a:pt x="243837" y="173300"/>
                        <a:pt x="246209" y="156012"/>
                        <a:pt x="246209" y="130676"/>
                      </a:cubicBezTo>
                      <a:cubicBezTo>
                        <a:pt x="246209" y="91542"/>
                        <a:pt x="208252" y="59557"/>
                        <a:pt x="168451" y="58576"/>
                      </a:cubicBezTo>
                      <a:cubicBezTo>
                        <a:pt x="132171" y="57671"/>
                        <a:pt x="92642" y="92399"/>
                        <a:pt x="92642" y="131976"/>
                      </a:cubicBezTo>
                      <a:cubicBezTo>
                        <a:pt x="92642" y="180044"/>
                        <a:pt x="117578" y="201475"/>
                        <a:pt x="143182" y="201475"/>
                      </a:cubicBezTo>
                      <a:cubicBezTo>
                        <a:pt x="174690" y="201475"/>
                        <a:pt x="187244" y="188521"/>
                        <a:pt x="187244" y="166399"/>
                      </a:cubicBezTo>
                      <a:cubicBezTo>
                        <a:pt x="187244" y="150983"/>
                        <a:pt x="179800" y="144315"/>
                        <a:pt x="169099" y="144315"/>
                      </a:cubicBezTo>
                      <a:cubicBezTo>
                        <a:pt x="142077" y="144315"/>
                        <a:pt x="149663" y="180691"/>
                        <a:pt x="149663" y="180691"/>
                      </a:cubicBezTo>
                      <a:cubicBezTo>
                        <a:pt x="136243" y="177753"/>
                        <a:pt x="125213" y="164037"/>
                        <a:pt x="131518" y="146911"/>
                      </a:cubicBezTo>
                      <a:cubicBezTo>
                        <a:pt x="121327" y="144658"/>
                        <a:pt x="112129" y="139196"/>
                        <a:pt x="105277" y="131323"/>
                      </a:cubicBezTo>
                      <a:cubicBezTo>
                        <a:pt x="112521" y="124299"/>
                        <a:pt x="120831" y="118879"/>
                        <a:pt x="131518" y="117036"/>
                      </a:cubicBezTo>
                      <a:cubicBezTo>
                        <a:pt x="125189" y="96138"/>
                        <a:pt x="133647" y="85932"/>
                        <a:pt x="151930" y="81636"/>
                      </a:cubicBezTo>
                      <a:cubicBezTo>
                        <a:pt x="148239" y="89670"/>
                        <a:pt x="148116" y="97067"/>
                        <a:pt x="149340" y="104044"/>
                      </a:cubicBezTo>
                      <a:cubicBezTo>
                        <a:pt x="178119" y="95857"/>
                        <a:pt x="222234" y="108882"/>
                        <a:pt x="222234" y="158603"/>
                      </a:cubicBezTo>
                      <a:cubicBezTo>
                        <a:pt x="222234" y="207966"/>
                        <a:pt x="187973" y="249533"/>
                        <a:pt x="123741" y="239146"/>
                      </a:cubicBezTo>
                      <a:cubicBezTo>
                        <a:pt x="139019" y="246452"/>
                        <a:pt x="146792" y="261401"/>
                        <a:pt x="148363" y="278118"/>
                      </a:cubicBezTo>
                      <a:cubicBezTo>
                        <a:pt x="136695" y="273574"/>
                        <a:pt x="123741" y="272927"/>
                        <a:pt x="123741" y="272927"/>
                      </a:cubicBezTo>
                      <a:cubicBezTo>
                        <a:pt x="131252" y="286166"/>
                        <a:pt x="141681" y="297582"/>
                        <a:pt x="141234" y="323585"/>
                      </a:cubicBezTo>
                      <a:cubicBezTo>
                        <a:pt x="129327" y="318170"/>
                        <a:pt x="118264" y="308145"/>
                        <a:pt x="103005" y="314489"/>
                      </a:cubicBezTo>
                      <a:cubicBezTo>
                        <a:pt x="126961" y="361628"/>
                        <a:pt x="97528" y="426465"/>
                        <a:pt x="22657" y="441805"/>
                      </a:cubicBezTo>
                      <a:cubicBezTo>
                        <a:pt x="50060" y="409682"/>
                        <a:pt x="63476" y="375001"/>
                        <a:pt x="63476" y="340473"/>
                      </a:cubicBezTo>
                      <a:cubicBezTo>
                        <a:pt x="63476" y="228573"/>
                        <a:pt x="32377" y="209766"/>
                        <a:pt x="32377" y="131971"/>
                      </a:cubicBezTo>
                      <a:cubicBezTo>
                        <a:pt x="32377" y="99419"/>
                        <a:pt x="49108" y="64272"/>
                        <a:pt x="82269" y="40383"/>
                      </a:cubicBezTo>
                      <a:lnTo>
                        <a:pt x="82269" y="41683"/>
                      </a:lnTo>
                      <a:cubicBezTo>
                        <a:pt x="60352" y="35811"/>
                        <a:pt x="46312" y="25019"/>
                        <a:pt x="38240" y="10356"/>
                      </a:cubicBezTo>
                      <a:cubicBezTo>
                        <a:pt x="88318" y="-3846"/>
                        <a:pt x="161112" y="-3584"/>
                        <a:pt x="200193" y="11794"/>
                      </a:cubicBezTo>
                      <a:cubicBezTo>
                        <a:pt x="245123" y="16999"/>
                        <a:pt x="276489" y="51466"/>
                        <a:pt x="285728" y="68963"/>
                      </a:cubicBezTo>
                      <a:cubicBezTo>
                        <a:pt x="294967" y="86460"/>
                        <a:pt x="312917" y="149702"/>
                        <a:pt x="285728" y="206656"/>
                      </a:cubicBezTo>
                      <a:lnTo>
                        <a:pt x="71901" y="660037"/>
                      </a:lnTo>
                      <a:cubicBezTo>
                        <a:pt x="62624" y="679873"/>
                        <a:pt x="56995" y="700913"/>
                        <a:pt x="56995" y="723692"/>
                      </a:cubicBezTo>
                      <a:cubicBezTo>
                        <a:pt x="56995" y="780985"/>
                        <a:pt x="109477" y="800988"/>
                        <a:pt x="139291" y="800988"/>
                      </a:cubicBezTo>
                      <a:cubicBezTo>
                        <a:pt x="174928" y="800988"/>
                        <a:pt x="211214" y="773842"/>
                        <a:pt x="211214" y="739933"/>
                      </a:cubicBezTo>
                      <a:cubicBezTo>
                        <a:pt x="211214" y="718449"/>
                        <a:pt x="199546" y="705509"/>
                        <a:pt x="182701" y="705509"/>
                      </a:cubicBezTo>
                      <a:cubicBezTo>
                        <a:pt x="142420" y="705509"/>
                        <a:pt x="144868" y="739776"/>
                        <a:pt x="152897" y="761369"/>
                      </a:cubicBezTo>
                      <a:cubicBezTo>
                        <a:pt x="127827" y="750096"/>
                        <a:pt x="113254" y="729974"/>
                        <a:pt x="117259" y="708757"/>
                      </a:cubicBezTo>
                      <a:cubicBezTo>
                        <a:pt x="103067" y="706810"/>
                        <a:pt x="89556" y="700080"/>
                        <a:pt x="77088" y="686021"/>
                      </a:cubicBezTo>
                      <a:cubicBezTo>
                        <a:pt x="86898" y="673639"/>
                        <a:pt x="98862" y="664271"/>
                        <a:pt x="117259" y="663937"/>
                      </a:cubicBezTo>
                      <a:cubicBezTo>
                        <a:pt x="109225" y="631019"/>
                        <a:pt x="131261" y="617098"/>
                        <a:pt x="152897" y="609378"/>
                      </a:cubicBezTo>
                      <a:cubicBezTo>
                        <a:pt x="146053" y="633538"/>
                        <a:pt x="141562" y="661342"/>
                        <a:pt x="182701" y="661342"/>
                      </a:cubicBezTo>
                      <a:cubicBezTo>
                        <a:pt x="212705" y="661342"/>
                        <a:pt x="236317" y="666538"/>
                        <a:pt x="250090" y="686026"/>
                      </a:cubicBezTo>
                      <a:lnTo>
                        <a:pt x="253329" y="557415"/>
                      </a:lnTo>
                      <a:cubicBezTo>
                        <a:pt x="255062" y="518848"/>
                        <a:pt x="201713" y="519948"/>
                        <a:pt x="167804" y="531430"/>
                      </a:cubicBezTo>
                      <a:cubicBezTo>
                        <a:pt x="180601" y="487011"/>
                        <a:pt x="206847" y="462993"/>
                        <a:pt x="267588" y="469075"/>
                      </a:cubicBezTo>
                      <a:cubicBezTo>
                        <a:pt x="252843" y="462908"/>
                        <a:pt x="237131" y="449034"/>
                        <a:pt x="237131" y="422307"/>
                      </a:cubicBezTo>
                      <a:cubicBezTo>
                        <a:pt x="237141" y="386146"/>
                        <a:pt x="266478" y="346083"/>
                        <a:pt x="285738" y="334239"/>
                      </a:cubicBezTo>
                      <a:lnTo>
                        <a:pt x="295367" y="710719"/>
                      </a:lnTo>
                      <a:close/>
                    </a:path>
                  </a:pathLst>
                </a:custGeom>
                <a:grpFill/>
                <a:ln w="47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x-none"/>
                </a:p>
              </p:txBody>
            </p:sp>
          </p:grpSp>
        </p:grpSp>
      </p:grp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AE36212C-C57E-457D-9796-645CB5FF08A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alphaModFix amt="14000"/>
          </a:blip>
          <a:srcRect b="16253"/>
          <a:stretch/>
        </p:blipFill>
        <p:spPr>
          <a:xfrm>
            <a:off x="1318" y="-6688"/>
            <a:ext cx="5246485" cy="685800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AE36212C-C57E-457D-9796-645CB5FF08A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alphaModFix amt="14000"/>
          </a:blip>
          <a:srcRect b="16253"/>
          <a:stretch/>
        </p:blipFill>
        <p:spPr>
          <a:xfrm>
            <a:off x="4648155" y="-4105"/>
            <a:ext cx="5246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3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" grpId="0"/>
      <p:bldP spid="37" grpId="0"/>
      <p:bldP spid="39" grpId="0"/>
      <p:bldP spid="42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B595012-1CBA-56AE-2328-30EDEDDA61BA}"/>
              </a:ext>
            </a:extLst>
          </p:cNvPr>
          <p:cNvGrpSpPr/>
          <p:nvPr/>
        </p:nvGrpSpPr>
        <p:grpSpPr>
          <a:xfrm>
            <a:off x="-54241" y="476218"/>
            <a:ext cx="9929170" cy="5572125"/>
            <a:chOff x="-23170" y="0"/>
            <a:chExt cx="9929170" cy="6858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4F2177F-D305-87CB-281A-F6BD367F94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b="16253"/>
            <a:stretch/>
          </p:blipFill>
          <p:spPr>
            <a:xfrm>
              <a:off x="-23170" y="0"/>
              <a:ext cx="5246485" cy="685800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DF244CB1-C2D1-5E4B-53EE-88C69E055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r="10746" b="16253"/>
            <a:stretch/>
          </p:blipFill>
          <p:spPr>
            <a:xfrm>
              <a:off x="5223315" y="0"/>
              <a:ext cx="4682685" cy="685800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970C796-3E51-2C17-F311-D73ADC78475F}"/>
              </a:ext>
            </a:extLst>
          </p:cNvPr>
          <p:cNvSpPr txBox="1"/>
          <p:nvPr/>
        </p:nvSpPr>
        <p:spPr>
          <a:xfrm>
            <a:off x="1365260" y="218152"/>
            <a:ext cx="7175480" cy="516132"/>
          </a:xfrm>
          <a:prstGeom prst="rect">
            <a:avLst/>
          </a:prstGeom>
          <a:noFill/>
        </p:spPr>
        <p:txBody>
          <a:bodyPr wrap="square" lIns="84419" tIns="42210" rIns="84419" bIns="42210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800" b="1" dirty="0" smtClean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рассмотрения обращений</a:t>
            </a:r>
            <a:endParaRPr lang="ru-RU" sz="2800" b="1" dirty="0">
              <a:solidFill>
                <a:srgbClr val="0018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2D9211-300A-AA96-05A6-24E39FD85012}"/>
              </a:ext>
            </a:extLst>
          </p:cNvPr>
          <p:cNvSpPr txBox="1"/>
          <p:nvPr/>
        </p:nvSpPr>
        <p:spPr>
          <a:xfrm>
            <a:off x="973917" y="5708020"/>
            <a:ext cx="8251046" cy="639242"/>
          </a:xfrm>
          <a:prstGeom prst="rect">
            <a:avLst/>
          </a:prstGeom>
          <a:noFill/>
        </p:spPr>
        <p:txBody>
          <a:bodyPr wrap="square" lIns="84419" tIns="42210" rIns="84419" bIns="42210" rtlCol="0">
            <a:spAutoFit/>
          </a:bodyPr>
          <a:lstStyle/>
          <a:p>
            <a:pPr algn="ctr"/>
            <a:r>
              <a:rPr lang="ru-RU" dirty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 динамика по увеличению поступающих в адрес УПЧ </a:t>
            </a:r>
            <a:endParaRPr lang="ru-RU" dirty="0" smtClean="0">
              <a:solidFill>
                <a:srgbClr val="0018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представителей жалоб продолжается,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составил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16,3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B5EB309F-1B7C-9971-5FC4-02DB1A9047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4801562"/>
              </p:ext>
            </p:extLst>
          </p:nvPr>
        </p:nvGraphicFramePr>
        <p:xfrm>
          <a:off x="1365260" y="1060861"/>
          <a:ext cx="7437546" cy="4048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52D9211-300A-AA96-05A6-24E39FD85012}"/>
              </a:ext>
            </a:extLst>
          </p:cNvPr>
          <p:cNvSpPr txBox="1"/>
          <p:nvPr/>
        </p:nvSpPr>
        <p:spPr>
          <a:xfrm>
            <a:off x="2122203" y="5156687"/>
            <a:ext cx="2313099" cy="331466"/>
          </a:xfrm>
          <a:prstGeom prst="rect">
            <a:avLst/>
          </a:prstGeom>
          <a:noFill/>
        </p:spPr>
        <p:txBody>
          <a:bodyPr wrap="square" lIns="84419" tIns="42210" rIns="84419" bIns="42210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месяцев 2023 года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2D9211-300A-AA96-05A6-24E39FD85012}"/>
              </a:ext>
            </a:extLst>
          </p:cNvPr>
          <p:cNvSpPr txBox="1"/>
          <p:nvPr/>
        </p:nvSpPr>
        <p:spPr>
          <a:xfrm>
            <a:off x="5709942" y="5183847"/>
            <a:ext cx="2313099" cy="331466"/>
          </a:xfrm>
          <a:prstGeom prst="rect">
            <a:avLst/>
          </a:prstGeom>
          <a:noFill/>
        </p:spPr>
        <p:txBody>
          <a:bodyPr wrap="square" lIns="84419" tIns="42210" rIns="84419" bIns="42210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месяцев 2024 года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2">
            <a:extLst>
              <a:ext uri="{FF2B5EF4-FFF2-40B4-BE49-F238E27FC236}">
                <a16:creationId xmlns:a16="http://schemas.microsoft.com/office/drawing/2014/main" id="{B8B63ADE-A350-450B-9D14-A5A06B1DF3D1}"/>
              </a:ext>
            </a:extLst>
          </p:cNvPr>
          <p:cNvSpPr/>
          <p:nvPr/>
        </p:nvSpPr>
        <p:spPr>
          <a:xfrm>
            <a:off x="9239272" y="109192"/>
            <a:ext cx="598454" cy="514168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940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2"/>
      <p:bldGraphic spid="1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B595012-1CBA-56AE-2328-30EDEDDA61BA}"/>
              </a:ext>
            </a:extLst>
          </p:cNvPr>
          <p:cNvGrpSpPr/>
          <p:nvPr/>
        </p:nvGrpSpPr>
        <p:grpSpPr>
          <a:xfrm>
            <a:off x="43781" y="583624"/>
            <a:ext cx="9929170" cy="5572125"/>
            <a:chOff x="-23170" y="0"/>
            <a:chExt cx="9929170" cy="6858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4F2177F-D305-87CB-281A-F6BD367F94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b="16253"/>
            <a:stretch/>
          </p:blipFill>
          <p:spPr>
            <a:xfrm>
              <a:off x="-23170" y="0"/>
              <a:ext cx="5246485" cy="685800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DF244CB1-C2D1-5E4B-53EE-88C69E055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r="10746" b="16253"/>
            <a:stretch/>
          </p:blipFill>
          <p:spPr>
            <a:xfrm>
              <a:off x="5223315" y="0"/>
              <a:ext cx="4682685" cy="685800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970C796-3E51-2C17-F311-D73ADC78475F}"/>
              </a:ext>
            </a:extLst>
          </p:cNvPr>
          <p:cNvSpPr txBox="1"/>
          <p:nvPr/>
        </p:nvSpPr>
        <p:spPr>
          <a:xfrm>
            <a:off x="1459039" y="225257"/>
            <a:ext cx="7175480" cy="516132"/>
          </a:xfrm>
          <a:prstGeom prst="rect">
            <a:avLst/>
          </a:prstGeom>
          <a:noFill/>
        </p:spPr>
        <p:txBody>
          <a:bodyPr wrap="square" lIns="84419" tIns="42210" rIns="84419" bIns="42210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1453"/>
                </a:solidFill>
                <a:latin typeface="Times New Roman" pitchFamily="18" charset="0"/>
                <a:cs typeface="Times New Roman" pitchFamily="18" charset="0"/>
              </a:rPr>
              <a:t>Результаты рассмотрения обращений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928548014"/>
              </p:ext>
            </p:extLst>
          </p:nvPr>
        </p:nvGraphicFramePr>
        <p:xfrm>
          <a:off x="113121" y="741389"/>
          <a:ext cx="9649190" cy="5916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Овал 2">
            <a:extLst>
              <a:ext uri="{FF2B5EF4-FFF2-40B4-BE49-F238E27FC236}">
                <a16:creationId xmlns:a16="http://schemas.microsoft.com/office/drawing/2014/main" id="{B8B63ADE-A350-450B-9D14-A5A06B1DF3D1}"/>
              </a:ext>
            </a:extLst>
          </p:cNvPr>
          <p:cNvSpPr/>
          <p:nvPr/>
        </p:nvSpPr>
        <p:spPr>
          <a:xfrm>
            <a:off x="9239272" y="109192"/>
            <a:ext cx="598454" cy="514168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842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B595012-1CBA-56AE-2328-30EDEDDA61BA}"/>
              </a:ext>
            </a:extLst>
          </p:cNvPr>
          <p:cNvGrpSpPr/>
          <p:nvPr/>
        </p:nvGrpSpPr>
        <p:grpSpPr>
          <a:xfrm>
            <a:off x="43781" y="583624"/>
            <a:ext cx="9929170" cy="5572125"/>
            <a:chOff x="-23170" y="0"/>
            <a:chExt cx="9929170" cy="6858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4F2177F-D305-87CB-281A-F6BD367F94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b="16253"/>
            <a:stretch/>
          </p:blipFill>
          <p:spPr>
            <a:xfrm>
              <a:off x="-23170" y="0"/>
              <a:ext cx="5246485" cy="685800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DF244CB1-C2D1-5E4B-53EE-88C69E055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r="10746" b="16253"/>
            <a:stretch/>
          </p:blipFill>
          <p:spPr>
            <a:xfrm>
              <a:off x="5223315" y="0"/>
              <a:ext cx="4682685" cy="685800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970C796-3E51-2C17-F311-D73ADC78475F}"/>
              </a:ext>
            </a:extLst>
          </p:cNvPr>
          <p:cNvSpPr txBox="1"/>
          <p:nvPr/>
        </p:nvSpPr>
        <p:spPr>
          <a:xfrm>
            <a:off x="1459039" y="116073"/>
            <a:ext cx="7175480" cy="516132"/>
          </a:xfrm>
          <a:prstGeom prst="rect">
            <a:avLst/>
          </a:prstGeom>
          <a:noFill/>
        </p:spPr>
        <p:txBody>
          <a:bodyPr wrap="square" lIns="84419" tIns="42210" rIns="84419" bIns="42210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867"/>
                </a:solidFill>
                <a:latin typeface="Times New Roman" pitchFamily="18" charset="0"/>
                <a:cs typeface="Times New Roman" pitchFamily="18" charset="0"/>
              </a:rPr>
              <a:t>Характер </a:t>
            </a:r>
            <a:r>
              <a:rPr lang="ru-RU" sz="2800" b="1" dirty="0">
                <a:solidFill>
                  <a:srgbClr val="001867"/>
                </a:solidFill>
                <a:latin typeface="Times New Roman" pitchFamily="18" charset="0"/>
                <a:cs typeface="Times New Roman" pitchFamily="18" charset="0"/>
              </a:rPr>
              <a:t>обращений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42802053"/>
              </p:ext>
            </p:extLst>
          </p:nvPr>
        </p:nvGraphicFramePr>
        <p:xfrm>
          <a:off x="43781" y="632204"/>
          <a:ext cx="9793945" cy="6225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Овал 2">
            <a:extLst>
              <a:ext uri="{FF2B5EF4-FFF2-40B4-BE49-F238E27FC236}">
                <a16:creationId xmlns:a16="http://schemas.microsoft.com/office/drawing/2014/main" id="{B8B63ADE-A350-450B-9D14-A5A06B1DF3D1}"/>
              </a:ext>
            </a:extLst>
          </p:cNvPr>
          <p:cNvSpPr/>
          <p:nvPr/>
        </p:nvSpPr>
        <p:spPr>
          <a:xfrm>
            <a:off x="9239272" y="109192"/>
            <a:ext cx="598454" cy="514168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158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1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36212C-C57E-457D-9796-645CB5FF08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4000"/>
          </a:blip>
          <a:srcRect b="16253"/>
          <a:stretch/>
        </p:blipFill>
        <p:spPr>
          <a:xfrm>
            <a:off x="0" y="7883"/>
            <a:ext cx="5246485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541F38-FBEC-2FDF-56C5-E661BA5E06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4000"/>
          </a:blip>
          <a:srcRect r="10746" b="16253"/>
          <a:stretch/>
        </p:blipFill>
        <p:spPr>
          <a:xfrm>
            <a:off x="5167833" y="0"/>
            <a:ext cx="468268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E585EB-D1C1-2E7E-0D5F-3563EC62C6CE}"/>
              </a:ext>
            </a:extLst>
          </p:cNvPr>
          <p:cNvSpPr txBox="1"/>
          <p:nvPr/>
        </p:nvSpPr>
        <p:spPr>
          <a:xfrm>
            <a:off x="226248" y="4570"/>
            <a:ext cx="8897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Примеры, связанные с защитой прав граждан</a:t>
            </a:r>
            <a:endParaRPr lang="ru-RU" sz="2800" b="1" dirty="0">
              <a:solidFill>
                <a:srgbClr val="0018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вал 2">
            <a:extLst>
              <a:ext uri="{FF2B5EF4-FFF2-40B4-BE49-F238E27FC236}">
                <a16:creationId xmlns:a16="http://schemas.microsoft.com/office/drawing/2014/main" id="{B8B63ADE-A350-450B-9D14-A5A06B1DF3D1}"/>
              </a:ext>
            </a:extLst>
          </p:cNvPr>
          <p:cNvSpPr/>
          <p:nvPr/>
        </p:nvSpPr>
        <p:spPr>
          <a:xfrm>
            <a:off x="9221167" y="7883"/>
            <a:ext cx="598454" cy="514168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5" y="2756236"/>
            <a:ext cx="2026690" cy="2295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013" y="2875170"/>
            <a:ext cx="2076955" cy="2187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440" y="563754"/>
            <a:ext cx="2017782" cy="2367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220" y="570068"/>
            <a:ext cx="2126774" cy="2446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540" y="2879743"/>
            <a:ext cx="2092881" cy="2097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750" y="570068"/>
            <a:ext cx="2060013" cy="2371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999" y="2837462"/>
            <a:ext cx="2006442" cy="2187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5" y="551214"/>
            <a:ext cx="2144913" cy="2326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250" y="2875170"/>
            <a:ext cx="2064161" cy="2187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350" y="560641"/>
            <a:ext cx="2070380" cy="2371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1" y="4913265"/>
            <a:ext cx="2042827" cy="196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330" y="4911103"/>
            <a:ext cx="1875920" cy="1936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265" y="4930212"/>
            <a:ext cx="1943065" cy="2059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731" y="4825417"/>
            <a:ext cx="1992264" cy="2032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250" y="4930212"/>
            <a:ext cx="2040972" cy="2021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052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36212C-C57E-457D-9796-645CB5FF08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4000"/>
          </a:blip>
          <a:srcRect b="16253"/>
          <a:stretch/>
        </p:blipFill>
        <p:spPr>
          <a:xfrm>
            <a:off x="-23170" y="0"/>
            <a:ext cx="5246485" cy="6858000"/>
          </a:xfrm>
          <a:prstGeom prst="rect">
            <a:avLst/>
          </a:prstGeom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D1E71C7A-E5F1-AB66-9053-FB7FA0227031}"/>
              </a:ext>
            </a:extLst>
          </p:cNvPr>
          <p:cNvSpPr/>
          <p:nvPr/>
        </p:nvSpPr>
        <p:spPr>
          <a:xfrm>
            <a:off x="6795233" y="2647667"/>
            <a:ext cx="2864998" cy="2847416"/>
          </a:xfrm>
          <a:prstGeom prst="roundRect">
            <a:avLst>
              <a:gd name="adj" fmla="val 15123"/>
            </a:avLst>
          </a:prstGeom>
          <a:gradFill>
            <a:gsLst>
              <a:gs pos="0">
                <a:srgbClr val="C8951E"/>
              </a:gs>
              <a:gs pos="100000">
                <a:srgbClr val="F2B320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541F38-FBEC-2FDF-56C5-E661BA5E06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4000"/>
          </a:blip>
          <a:srcRect r="10746" b="16253"/>
          <a:stretch/>
        </p:blipFill>
        <p:spPr>
          <a:xfrm>
            <a:off x="5223315" y="0"/>
            <a:ext cx="468268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E585EB-D1C1-2E7E-0D5F-3563EC62C6CE}"/>
              </a:ext>
            </a:extLst>
          </p:cNvPr>
          <p:cNvSpPr txBox="1"/>
          <p:nvPr/>
        </p:nvSpPr>
        <p:spPr>
          <a:xfrm>
            <a:off x="390562" y="148798"/>
            <a:ext cx="9048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</a:t>
            </a:r>
            <a:r>
              <a:rPr lang="ru-RU" sz="3600" b="1" dirty="0" smtClean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ходатайств по итогам рассмотрения обращений </a:t>
            </a:r>
            <a:endParaRPr lang="ru-RU" sz="3600" b="1" dirty="0">
              <a:solidFill>
                <a:srgbClr val="0018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FCB915-3EAE-1DB7-00D4-F424439B22E0}"/>
              </a:ext>
            </a:extLst>
          </p:cNvPr>
          <p:cNvSpPr txBox="1"/>
          <p:nvPr/>
        </p:nvSpPr>
        <p:spPr>
          <a:xfrm>
            <a:off x="1448220" y="3106070"/>
            <a:ext cx="13085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bg1"/>
                </a:solidFill>
                <a:latin typeface="GILROY-BLACK" pitchFamily="2" charset="0"/>
              </a:rPr>
              <a:t>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2BAD97-AA6C-29D4-CB53-75BF90A05AB3}"/>
              </a:ext>
            </a:extLst>
          </p:cNvPr>
          <p:cNvSpPr txBox="1"/>
          <p:nvPr/>
        </p:nvSpPr>
        <p:spPr>
          <a:xfrm>
            <a:off x="7215691" y="4146152"/>
            <a:ext cx="2223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зарегистрированы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уголовных дела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F9DFF1F5-BCD0-42B5-C834-CBE5F119741C}"/>
              </a:ext>
            </a:extLst>
          </p:cNvPr>
          <p:cNvSpPr/>
          <p:nvPr/>
        </p:nvSpPr>
        <p:spPr>
          <a:xfrm>
            <a:off x="3646775" y="2647667"/>
            <a:ext cx="2955498" cy="2847418"/>
          </a:xfrm>
          <a:prstGeom prst="roundRect">
            <a:avLst>
              <a:gd name="adj" fmla="val 15123"/>
            </a:avLst>
          </a:prstGeom>
          <a:gradFill>
            <a:gsLst>
              <a:gs pos="0">
                <a:srgbClr val="C8951E"/>
              </a:gs>
              <a:gs pos="100000">
                <a:srgbClr val="F2B320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F442384-B104-5214-6D62-3E1B030A009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3000"/>
          </a:blip>
          <a:srcRect/>
          <a:stretch/>
        </p:blipFill>
        <p:spPr>
          <a:xfrm>
            <a:off x="3783412" y="2800745"/>
            <a:ext cx="1115142" cy="1133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19488E-0014-4F69-1AF5-02CB95678BDD}"/>
              </a:ext>
            </a:extLst>
          </p:cNvPr>
          <p:cNvSpPr txBox="1"/>
          <p:nvPr/>
        </p:nvSpPr>
        <p:spPr>
          <a:xfrm>
            <a:off x="5218692" y="2830994"/>
            <a:ext cx="1063443" cy="112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666592-EAEA-7918-323C-D540FA4F4031}"/>
              </a:ext>
            </a:extLst>
          </p:cNvPr>
          <p:cNvSpPr txBox="1"/>
          <p:nvPr/>
        </p:nvSpPr>
        <p:spPr>
          <a:xfrm>
            <a:off x="3815808" y="4009824"/>
            <a:ext cx="2545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должностных лиц привлечены к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ответственности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1F2CA38A-6765-2E98-A505-DEDAD4EE8712}"/>
              </a:ext>
            </a:extLst>
          </p:cNvPr>
          <p:cNvSpPr/>
          <p:nvPr/>
        </p:nvSpPr>
        <p:spPr>
          <a:xfrm>
            <a:off x="555876" y="2647666"/>
            <a:ext cx="2966412" cy="2847417"/>
          </a:xfrm>
          <a:prstGeom prst="roundRect">
            <a:avLst>
              <a:gd name="adj" fmla="val 15123"/>
            </a:avLst>
          </a:prstGeom>
          <a:gradFill>
            <a:gsLst>
              <a:gs pos="0">
                <a:srgbClr val="C8951E"/>
              </a:gs>
              <a:gs pos="100000">
                <a:srgbClr val="F2B320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45D79D-2788-108D-B6F3-A63451B09DE1}"/>
              </a:ext>
            </a:extLst>
          </p:cNvPr>
          <p:cNvSpPr txBox="1"/>
          <p:nvPr/>
        </p:nvSpPr>
        <p:spPr>
          <a:xfrm>
            <a:off x="1796288" y="2806419"/>
            <a:ext cx="12967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  <a:endParaRPr lang="ru-RU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696B66-C92B-88BE-A50F-4657677E6BE1}"/>
              </a:ext>
            </a:extLst>
          </p:cNvPr>
          <p:cNvSpPr txBox="1"/>
          <p:nvPr/>
        </p:nvSpPr>
        <p:spPr>
          <a:xfrm>
            <a:off x="689313" y="4035660"/>
            <a:ext cx="2545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должностных лиц привлечены к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дисциплинарной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ответственности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94" y="2800745"/>
            <a:ext cx="1073000" cy="1133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E19488E-0014-4F69-1AF5-02CB95678BDD}"/>
              </a:ext>
            </a:extLst>
          </p:cNvPr>
          <p:cNvSpPr txBox="1"/>
          <p:nvPr/>
        </p:nvSpPr>
        <p:spPr>
          <a:xfrm>
            <a:off x="8232428" y="2792832"/>
            <a:ext cx="1063443" cy="112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8710" y="2792832"/>
            <a:ext cx="1127117" cy="1141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Овал 2">
            <a:extLst>
              <a:ext uri="{FF2B5EF4-FFF2-40B4-BE49-F238E27FC236}">
                <a16:creationId xmlns:a16="http://schemas.microsoft.com/office/drawing/2014/main" id="{B8B63ADE-A350-450B-9D14-A5A06B1DF3D1}"/>
              </a:ext>
            </a:extLst>
          </p:cNvPr>
          <p:cNvSpPr/>
          <p:nvPr/>
        </p:nvSpPr>
        <p:spPr>
          <a:xfrm>
            <a:off x="9239272" y="109192"/>
            <a:ext cx="598454" cy="514168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3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36212C-C57E-457D-9796-645CB5FF08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4000"/>
          </a:blip>
          <a:srcRect b="16253"/>
          <a:stretch/>
        </p:blipFill>
        <p:spPr>
          <a:xfrm>
            <a:off x="4659515" y="6838"/>
            <a:ext cx="5246485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541F38-FBEC-2FDF-56C5-E661BA5E06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4000"/>
          </a:blip>
          <a:srcRect r="10746" b="16253"/>
          <a:stretch/>
        </p:blipFill>
        <p:spPr>
          <a:xfrm>
            <a:off x="14748" y="0"/>
            <a:ext cx="468268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E585EB-D1C1-2E7E-0D5F-3563EC62C6CE}"/>
              </a:ext>
            </a:extLst>
          </p:cNvPr>
          <p:cNvSpPr txBox="1"/>
          <p:nvPr/>
        </p:nvSpPr>
        <p:spPr>
          <a:xfrm>
            <a:off x="198774" y="48635"/>
            <a:ext cx="9078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8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ПОДМАНТАТНЫХ УЧРЕЖДЕНИЙ</a:t>
            </a:r>
            <a:endParaRPr lang="ru-RU" sz="2800" b="1" dirty="0">
              <a:solidFill>
                <a:srgbClr val="0018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CCA405C2-DD81-82AC-B14C-40ACB73E142A}"/>
              </a:ext>
            </a:extLst>
          </p:cNvPr>
          <p:cNvSpPr/>
          <p:nvPr/>
        </p:nvSpPr>
        <p:spPr>
          <a:xfrm>
            <a:off x="2196430" y="969088"/>
            <a:ext cx="7732334" cy="2043532"/>
          </a:xfrm>
          <a:prstGeom prst="roundRect">
            <a:avLst>
              <a:gd name="adj" fmla="val 15123"/>
            </a:avLst>
          </a:prstGeom>
          <a:gradFill>
            <a:gsLst>
              <a:gs pos="0">
                <a:srgbClr val="C8951E"/>
              </a:gs>
              <a:gs pos="100000">
                <a:srgbClr val="F2B320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D9B060-1687-20C0-0A47-3B118D854EF4}"/>
              </a:ext>
            </a:extLst>
          </p:cNvPr>
          <p:cNvSpPr txBox="1"/>
          <p:nvPr/>
        </p:nvSpPr>
        <p:spPr>
          <a:xfrm>
            <a:off x="2222316" y="1279756"/>
            <a:ext cx="186426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770</a:t>
            </a:r>
            <a:endParaRPr lang="x-none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07D219-ECC6-86D8-9DB6-56781188605F}"/>
              </a:ext>
            </a:extLst>
          </p:cNvPr>
          <p:cNvSpPr txBox="1"/>
          <p:nvPr/>
        </p:nvSpPr>
        <p:spPr>
          <a:xfrm>
            <a:off x="3742626" y="1168316"/>
            <a:ext cx="3624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осетили представители в отчетный период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241CC32F-6E5E-432B-AADB-6356BB8B1D7F}"/>
              </a:ext>
            </a:extLst>
          </p:cNvPr>
          <p:cNvCxnSpPr>
            <a:cxnSpLocks/>
          </p:cNvCxnSpPr>
          <p:nvPr/>
        </p:nvCxnSpPr>
        <p:spPr>
          <a:xfrm>
            <a:off x="2426089" y="2696122"/>
            <a:ext cx="494138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">
            <a:extLst>
              <a:ext uri="{FF2B5EF4-FFF2-40B4-BE49-F238E27FC236}">
                <a16:creationId xmlns:a16="http://schemas.microsoft.com/office/drawing/2014/main" id="{B8B63ADE-A350-450B-9D14-A5A06B1DF3D1}"/>
              </a:ext>
            </a:extLst>
          </p:cNvPr>
          <p:cNvSpPr/>
          <p:nvPr/>
        </p:nvSpPr>
        <p:spPr>
          <a:xfrm>
            <a:off x="9221167" y="92726"/>
            <a:ext cx="598454" cy="514168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4" y="991047"/>
            <a:ext cx="2148185" cy="2021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/>
            </a:solidFill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72B8C96-0F51-9EC6-663B-EAB7C216D621}"/>
              </a:ext>
            </a:extLst>
          </p:cNvPr>
          <p:cNvSpPr txBox="1"/>
          <p:nvPr/>
        </p:nvSpPr>
        <p:spPr>
          <a:xfrm>
            <a:off x="1579572" y="3857106"/>
            <a:ext cx="7559748" cy="81735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400" b="1" dirty="0">
                <a:solidFill>
                  <a:srgbClr val="C895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представительств по итогам посещений учреждений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63450647"/>
              </p:ext>
            </p:extLst>
          </p:nvPr>
        </p:nvGraphicFramePr>
        <p:xfrm>
          <a:off x="1103596" y="4842789"/>
          <a:ext cx="7930835" cy="1846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902" y="940511"/>
            <a:ext cx="2113160" cy="214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037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2">
            <a:extLst>
              <a:ext uri="{FF2B5EF4-FFF2-40B4-BE49-F238E27FC236}">
                <a16:creationId xmlns:a16="http://schemas.microsoft.com/office/drawing/2014/main" id="{B8B63ADE-A350-450B-9D14-A5A06B1DF3D1}"/>
              </a:ext>
            </a:extLst>
          </p:cNvPr>
          <p:cNvSpPr/>
          <p:nvPr/>
        </p:nvSpPr>
        <p:spPr>
          <a:xfrm>
            <a:off x="9221167" y="102153"/>
            <a:ext cx="598454" cy="514168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1397" y="5132"/>
            <a:ext cx="7641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186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работы по посещению </a:t>
            </a:r>
            <a:endParaRPr lang="en-US" sz="2400" b="1" dirty="0" smtClean="0">
              <a:solidFill>
                <a:srgbClr val="001867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186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подмандатных учреждений</a:t>
            </a:r>
            <a:endParaRPr lang="ru-RU" sz="2400" b="1" dirty="0">
              <a:solidFill>
                <a:srgbClr val="001867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50" y="0"/>
            <a:ext cx="822765" cy="825995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263219"/>
              </p:ext>
            </p:extLst>
          </p:nvPr>
        </p:nvGraphicFramePr>
        <p:xfrm>
          <a:off x="7" y="836121"/>
          <a:ext cx="9905995" cy="6020219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444589">
                  <a:extLst>
                    <a:ext uri="{9D8B030D-6E8A-4147-A177-3AD203B41FA5}">
                      <a16:colId xmlns:a16="http://schemas.microsoft.com/office/drawing/2014/main" val="3136116631"/>
                    </a:ext>
                  </a:extLst>
                </a:gridCol>
                <a:gridCol w="950571">
                  <a:extLst>
                    <a:ext uri="{9D8B030D-6E8A-4147-A177-3AD203B41FA5}">
                      <a16:colId xmlns:a16="http://schemas.microsoft.com/office/drawing/2014/main" val="2728503626"/>
                    </a:ext>
                  </a:extLst>
                </a:gridCol>
                <a:gridCol w="364673">
                  <a:extLst>
                    <a:ext uri="{9D8B030D-6E8A-4147-A177-3AD203B41FA5}">
                      <a16:colId xmlns:a16="http://schemas.microsoft.com/office/drawing/2014/main" val="1351853746"/>
                    </a:ext>
                  </a:extLst>
                </a:gridCol>
                <a:gridCol w="444589">
                  <a:extLst>
                    <a:ext uri="{9D8B030D-6E8A-4147-A177-3AD203B41FA5}">
                      <a16:colId xmlns:a16="http://schemas.microsoft.com/office/drawing/2014/main" val="4018864914"/>
                    </a:ext>
                  </a:extLst>
                </a:gridCol>
                <a:gridCol w="444589">
                  <a:extLst>
                    <a:ext uri="{9D8B030D-6E8A-4147-A177-3AD203B41FA5}">
                      <a16:colId xmlns:a16="http://schemas.microsoft.com/office/drawing/2014/main" val="3934929947"/>
                    </a:ext>
                  </a:extLst>
                </a:gridCol>
                <a:gridCol w="444589">
                  <a:extLst>
                    <a:ext uri="{9D8B030D-6E8A-4147-A177-3AD203B41FA5}">
                      <a16:colId xmlns:a16="http://schemas.microsoft.com/office/drawing/2014/main" val="2674214048"/>
                    </a:ext>
                  </a:extLst>
                </a:gridCol>
                <a:gridCol w="437641">
                  <a:extLst>
                    <a:ext uri="{9D8B030D-6E8A-4147-A177-3AD203B41FA5}">
                      <a16:colId xmlns:a16="http://schemas.microsoft.com/office/drawing/2014/main" val="157739866"/>
                    </a:ext>
                  </a:extLst>
                </a:gridCol>
                <a:gridCol w="379752">
                  <a:extLst>
                    <a:ext uri="{9D8B030D-6E8A-4147-A177-3AD203B41FA5}">
                      <a16:colId xmlns:a16="http://schemas.microsoft.com/office/drawing/2014/main" val="2934239234"/>
                    </a:ext>
                  </a:extLst>
                </a:gridCol>
                <a:gridCol w="379752">
                  <a:extLst>
                    <a:ext uri="{9D8B030D-6E8A-4147-A177-3AD203B41FA5}">
                      <a16:colId xmlns:a16="http://schemas.microsoft.com/office/drawing/2014/main" val="3977617394"/>
                    </a:ext>
                  </a:extLst>
                </a:gridCol>
                <a:gridCol w="444589">
                  <a:extLst>
                    <a:ext uri="{9D8B030D-6E8A-4147-A177-3AD203B41FA5}">
                      <a16:colId xmlns:a16="http://schemas.microsoft.com/office/drawing/2014/main" val="3948635540"/>
                    </a:ext>
                  </a:extLst>
                </a:gridCol>
                <a:gridCol w="398277">
                  <a:extLst>
                    <a:ext uri="{9D8B030D-6E8A-4147-A177-3AD203B41FA5}">
                      <a16:colId xmlns:a16="http://schemas.microsoft.com/office/drawing/2014/main" val="1043711752"/>
                    </a:ext>
                  </a:extLst>
                </a:gridCol>
                <a:gridCol w="444589">
                  <a:extLst>
                    <a:ext uri="{9D8B030D-6E8A-4147-A177-3AD203B41FA5}">
                      <a16:colId xmlns:a16="http://schemas.microsoft.com/office/drawing/2014/main" val="3390043387"/>
                    </a:ext>
                  </a:extLst>
                </a:gridCol>
                <a:gridCol w="444589">
                  <a:extLst>
                    <a:ext uri="{9D8B030D-6E8A-4147-A177-3AD203B41FA5}">
                      <a16:colId xmlns:a16="http://schemas.microsoft.com/office/drawing/2014/main" val="2150842473"/>
                    </a:ext>
                  </a:extLst>
                </a:gridCol>
                <a:gridCol w="444589">
                  <a:extLst>
                    <a:ext uri="{9D8B030D-6E8A-4147-A177-3AD203B41FA5}">
                      <a16:colId xmlns:a16="http://schemas.microsoft.com/office/drawing/2014/main" val="2998964888"/>
                    </a:ext>
                  </a:extLst>
                </a:gridCol>
                <a:gridCol w="444589">
                  <a:extLst>
                    <a:ext uri="{9D8B030D-6E8A-4147-A177-3AD203B41FA5}">
                      <a16:colId xmlns:a16="http://schemas.microsoft.com/office/drawing/2014/main" val="4231794081"/>
                    </a:ext>
                  </a:extLst>
                </a:gridCol>
                <a:gridCol w="444589">
                  <a:extLst>
                    <a:ext uri="{9D8B030D-6E8A-4147-A177-3AD203B41FA5}">
                      <a16:colId xmlns:a16="http://schemas.microsoft.com/office/drawing/2014/main" val="2041350183"/>
                    </a:ext>
                  </a:extLst>
                </a:gridCol>
                <a:gridCol w="444589">
                  <a:extLst>
                    <a:ext uri="{9D8B030D-6E8A-4147-A177-3AD203B41FA5}">
                      <a16:colId xmlns:a16="http://schemas.microsoft.com/office/drawing/2014/main" val="2851946485"/>
                    </a:ext>
                  </a:extLst>
                </a:gridCol>
                <a:gridCol w="444589">
                  <a:extLst>
                    <a:ext uri="{9D8B030D-6E8A-4147-A177-3AD203B41FA5}">
                      <a16:colId xmlns:a16="http://schemas.microsoft.com/office/drawing/2014/main" val="122224291"/>
                    </a:ext>
                  </a:extLst>
                </a:gridCol>
                <a:gridCol w="509424">
                  <a:extLst>
                    <a:ext uri="{9D8B030D-6E8A-4147-A177-3AD203B41FA5}">
                      <a16:colId xmlns:a16="http://schemas.microsoft.com/office/drawing/2014/main" val="2921068536"/>
                    </a:ext>
                  </a:extLst>
                </a:gridCol>
                <a:gridCol w="574261">
                  <a:extLst>
                    <a:ext uri="{9D8B030D-6E8A-4147-A177-3AD203B41FA5}">
                      <a16:colId xmlns:a16="http://schemas.microsoft.com/office/drawing/2014/main" val="310199923"/>
                    </a:ext>
                  </a:extLst>
                </a:gridCol>
                <a:gridCol w="576576">
                  <a:extLst>
                    <a:ext uri="{9D8B030D-6E8A-4147-A177-3AD203B41FA5}">
                      <a16:colId xmlns:a16="http://schemas.microsoft.com/office/drawing/2014/main" val="2301463886"/>
                    </a:ext>
                  </a:extLst>
                </a:gridCol>
              </a:tblGrid>
              <a:tr h="341595">
                <a:tc gridSpan="21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РЕЗУЛЬТАТАХ РАБОТЫ ПРЕДСТАВИТЕЛЕЙ УПОЛНОМОЧЕННОГО ПО ПРАВАМ ЧЕЛОВЕКА В </a:t>
                      </a:r>
                      <a:r>
                        <a:rPr lang="ru-RU" sz="1000" b="1" u="none" strike="noStrike" dirty="0" smtClean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РК</a:t>
                      </a:r>
                      <a:endParaRPr lang="en-US" sz="1000" b="1" u="none" strike="noStrike" dirty="0" smtClean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065787"/>
                  </a:ext>
                </a:extLst>
              </a:tr>
              <a:tr h="192786">
                <a:tc>
                  <a:txBody>
                    <a:bodyPr/>
                    <a:lstStyle/>
                    <a:p>
                      <a:pPr algn="ctr" fontAlgn="b"/>
                      <a:endParaRPr lang="ru-RU" sz="1000" b="0" i="1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8">
                  <a:txBody>
                    <a:bodyPr/>
                    <a:lstStyle/>
                    <a:p>
                      <a:pPr algn="l" fontAlgn="b"/>
                      <a:r>
                        <a:rPr lang="ru-RU" sz="1000" i="1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состоянию на 02.12.24 г.</a:t>
                      </a:r>
                      <a:endParaRPr lang="ru-RU" sz="1000" b="0" i="1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Таблица №1 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589831"/>
                  </a:ext>
                </a:extLst>
              </a:tr>
              <a:tr h="164201">
                <a:tc gridSpan="2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Посещения учреждений и организаций 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649459"/>
                  </a:ext>
                </a:extLst>
              </a:tr>
              <a:tr h="48109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представители 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Посещения проведенные с: 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посещений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гр. 7 проведены в рамках: 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посещения без учета гр. 8,9,10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Рекомендации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рекомендации по гр. 8,9,10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рекомендации без учета гр. 17 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итогам посещения привлечены</a:t>
                      </a:r>
                      <a:b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ответственности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356604"/>
                  </a:ext>
                </a:extLst>
              </a:tr>
              <a:tr h="1642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НПМ 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гос. органы 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НПО 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самостоятельные 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рекомендаци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рекомендаций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</a:t>
                      </a:r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-ой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админ-ой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уголовной (</a:t>
                      </a:r>
                      <a:r>
                        <a:rPr lang="ru-RU" sz="1000" u="none" strike="noStrike" dirty="0" err="1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досудеб</a:t>
                      </a:r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000" u="none" strike="noStrike" dirty="0" err="1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расслед-ие</a:t>
                      </a:r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086002"/>
                  </a:ext>
                </a:extLst>
              </a:tr>
              <a:tr h="7724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рассмотрения обращений 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публикации СМИ 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личный прием 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испол-ные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приня-тые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исполне-нии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000" u="none" strike="noStrike" dirty="0" err="1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</a:t>
                      </a:r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-нения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836858"/>
                  </a:ext>
                </a:extLst>
              </a:tr>
              <a:tr h="1642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605801"/>
                  </a:ext>
                </a:extLst>
              </a:tr>
              <a:tr h="174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Абай 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85,9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995258"/>
                  </a:ext>
                </a:extLst>
              </a:tr>
              <a:tr h="174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Акмолинская</a:t>
                      </a:r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62,2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352536"/>
                  </a:ext>
                </a:extLst>
              </a:tr>
              <a:tr h="174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Актюбинская 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90,6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615004"/>
                  </a:ext>
                </a:extLst>
              </a:tr>
              <a:tr h="174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Алматинская</a:t>
                      </a:r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70,6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39311"/>
                  </a:ext>
                </a:extLst>
              </a:tr>
              <a:tr h="174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Атырауская 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51774"/>
                  </a:ext>
                </a:extLst>
              </a:tr>
              <a:tr h="174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ВКО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83318"/>
                  </a:ext>
                </a:extLst>
              </a:tr>
              <a:tr h="174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Жамбылская</a:t>
                      </a:r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62,8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914983"/>
                  </a:ext>
                </a:extLst>
              </a:tr>
              <a:tr h="174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Жетісу</a:t>
                      </a:r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93,3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048320"/>
                  </a:ext>
                </a:extLst>
              </a:tr>
              <a:tr h="174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ЗКО 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94,6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923009"/>
                  </a:ext>
                </a:extLst>
              </a:tr>
              <a:tr h="174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Карагандинская 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84,2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908638"/>
                  </a:ext>
                </a:extLst>
              </a:tr>
              <a:tr h="174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Костанайская 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987398"/>
                  </a:ext>
                </a:extLst>
              </a:tr>
              <a:tr h="2132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Кызылординская</a:t>
                      </a:r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60402"/>
                  </a:ext>
                </a:extLst>
              </a:tr>
              <a:tr h="174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Мангистауская 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628575"/>
                  </a:ext>
                </a:extLst>
              </a:tr>
              <a:tr h="174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Павлодарская 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179216"/>
                  </a:ext>
                </a:extLst>
              </a:tr>
              <a:tr h="174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 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818114"/>
                  </a:ext>
                </a:extLst>
              </a:tr>
              <a:tr h="174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Туркестанская 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93,8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522402"/>
                  </a:ext>
                </a:extLst>
              </a:tr>
              <a:tr h="174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Ұлытау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68,8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24957"/>
                  </a:ext>
                </a:extLst>
              </a:tr>
              <a:tr h="174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Астана 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658066"/>
                  </a:ext>
                </a:extLst>
              </a:tr>
              <a:tr h="174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Алматы 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101117"/>
                  </a:ext>
                </a:extLst>
              </a:tr>
              <a:tr h="174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Шымкент 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000" b="0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90,3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54137"/>
                  </a:ext>
                </a:extLst>
              </a:tr>
              <a:tr h="21683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 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656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885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770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1069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829</a:t>
                      </a:r>
                      <a:endParaRPr lang="ru-RU" sz="1000" b="1" i="0" u="none" strike="noStrike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77,5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1014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145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rgbClr val="00145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52" marR="5552" marT="55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516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50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1902</TotalTime>
  <Words>966</Words>
  <Application>Microsoft Office PowerPoint</Application>
  <PresentationFormat>Лист A4 (210x297 мм)</PresentationFormat>
  <Paragraphs>621</Paragraphs>
  <Slides>19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GILROY-BLACK</vt:lpstr>
      <vt:lpstr>Intro</vt:lpstr>
      <vt:lpstr>Open Sans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Zhandos Kuat</dc:creator>
  <cp:lastModifiedBy>NCPCH13</cp:lastModifiedBy>
  <cp:revision>594</cp:revision>
  <cp:lastPrinted>2024-12-13T09:59:45Z</cp:lastPrinted>
  <dcterms:created xsi:type="dcterms:W3CDTF">2023-11-09T11:00:39Z</dcterms:created>
  <dcterms:modified xsi:type="dcterms:W3CDTF">2024-12-13T10:40:34Z</dcterms:modified>
</cp:coreProperties>
</file>