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89" r:id="rId3"/>
    <p:sldId id="325" r:id="rId4"/>
  </p:sldIdLst>
  <p:sldSz cx="9144000" cy="5143500" type="screen16x9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286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408" autoAdjust="0"/>
  </p:normalViewPr>
  <p:slideViewPr>
    <p:cSldViewPr>
      <p:cViewPr varScale="1">
        <p:scale>
          <a:sx n="148" d="100"/>
          <a:sy n="148" d="100"/>
        </p:scale>
        <p:origin x="534" y="12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84870" cy="501015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1701" y="0"/>
            <a:ext cx="2984870" cy="501015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5EFC016F-FBF3-4E6B-8759-34A082839FAB}" type="datetimeFigureOut">
              <a:rPr lang="ru-RU" smtClean="0"/>
              <a:pPr/>
              <a:t>05.02.2025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03188" y="750888"/>
            <a:ext cx="6681787" cy="3759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817" y="4759644"/>
            <a:ext cx="5510530" cy="4509135"/>
          </a:xfrm>
          <a:prstGeom prst="rect">
            <a:avLst/>
          </a:prstGeom>
        </p:spPr>
        <p:txBody>
          <a:bodyPr vert="horz" lIns="92446" tIns="46223" rIns="92446" bIns="46223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3" y="9517547"/>
            <a:ext cx="2984870" cy="501015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1701" y="9517547"/>
            <a:ext cx="2984870" cy="501015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40C56F45-BDEF-433B-8460-0FC26B03605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92471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29D4F-7778-4463-8FAB-AAF004A17F6B}" type="datetimeFigureOut">
              <a:rPr lang="ru-RU" smtClean="0"/>
              <a:pPr/>
              <a:t>05.02.2025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F23B-1BA5-42CA-B2E5-FDA40A6F44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29D4F-7778-4463-8FAB-AAF004A17F6B}" type="datetimeFigureOut">
              <a:rPr lang="ru-RU" smtClean="0"/>
              <a:pPr/>
              <a:t>05.02.2025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F23B-1BA5-42CA-B2E5-FDA40A6F44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29D4F-7778-4463-8FAB-AAF004A17F6B}" type="datetimeFigureOut">
              <a:rPr lang="ru-RU" smtClean="0"/>
              <a:pPr/>
              <a:t>05.02.2025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F23B-1BA5-42CA-B2E5-FDA40A6F44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29D4F-7778-4463-8FAB-AAF004A17F6B}" type="datetimeFigureOut">
              <a:rPr lang="ru-RU" smtClean="0"/>
              <a:pPr/>
              <a:t>05.02.2025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F23B-1BA5-42CA-B2E5-FDA40A6F44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29D4F-7778-4463-8FAB-AAF004A17F6B}" type="datetimeFigureOut">
              <a:rPr lang="ru-RU" smtClean="0"/>
              <a:pPr/>
              <a:t>05.02.2025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F23B-1BA5-42CA-B2E5-FDA40A6F44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29D4F-7778-4463-8FAB-AAF004A17F6B}" type="datetimeFigureOut">
              <a:rPr lang="ru-RU" smtClean="0"/>
              <a:pPr/>
              <a:t>05.02.2025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F23B-1BA5-42CA-B2E5-FDA40A6F44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29D4F-7778-4463-8FAB-AAF004A17F6B}" type="datetimeFigureOut">
              <a:rPr lang="ru-RU" smtClean="0"/>
              <a:pPr/>
              <a:t>05.02.2025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F23B-1BA5-42CA-B2E5-FDA40A6F44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29D4F-7778-4463-8FAB-AAF004A17F6B}" type="datetimeFigureOut">
              <a:rPr lang="ru-RU" smtClean="0"/>
              <a:pPr/>
              <a:t>05.02.2025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F23B-1BA5-42CA-B2E5-FDA40A6F44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29D4F-7778-4463-8FAB-AAF004A17F6B}" type="datetimeFigureOut">
              <a:rPr lang="ru-RU" smtClean="0"/>
              <a:pPr/>
              <a:t>05.02.2025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F23B-1BA5-42CA-B2E5-FDA40A6F44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29D4F-7778-4463-8FAB-AAF004A17F6B}" type="datetimeFigureOut">
              <a:rPr lang="ru-RU" smtClean="0"/>
              <a:pPr/>
              <a:t>05.02.2025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F23B-1BA5-42CA-B2E5-FDA40A6F44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29D4F-7778-4463-8FAB-AAF004A17F6B}" type="datetimeFigureOut">
              <a:rPr lang="ru-RU" smtClean="0"/>
              <a:pPr/>
              <a:t>05.02.2025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F23B-1BA5-42CA-B2E5-FDA40A6F44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029D4F-7778-4463-8FAB-AAF004A17F6B}" type="datetimeFigureOut">
              <a:rPr lang="ru-RU" smtClean="0"/>
              <a:pPr/>
              <a:t>05.02.2025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E7F23B-1BA5-42CA-B2E5-FDA40A6F44C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870789" y="1785932"/>
            <a:ext cx="7402422" cy="17145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ru-RU" sz="3200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3200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202</a:t>
            </a: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kk-KZ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ЖЫЛҒА АРНАЛҒАН АЗАМАТТЫҚ 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БЮДЖЕТ </a:t>
            </a:r>
          </a:p>
          <a:p>
            <a:pPr algn="ctr"/>
            <a:endParaRPr lang="ru-RU" sz="3200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258743" y="4680520"/>
            <a:ext cx="4626514" cy="4115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ru-RU" sz="120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" name="Прямая соединительная линия 5">
            <a:extLst>
              <a:ext uri="{FF2B5EF4-FFF2-40B4-BE49-F238E27FC236}">
                <a16:creationId xmlns="" xmlns:a16="http://schemas.microsoft.com/office/drawing/2014/main" id="{F8705268-BC3E-44A8-BDD6-9A2957A9C142}"/>
              </a:ext>
            </a:extLst>
          </p:cNvPr>
          <p:cNvCxnSpPr/>
          <p:nvPr/>
        </p:nvCxnSpPr>
        <p:spPr>
          <a:xfrm>
            <a:off x="571472" y="785800"/>
            <a:ext cx="8064500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>
            <a:extLst>
              <a:ext uri="{FF2B5EF4-FFF2-40B4-BE49-F238E27FC236}">
                <a16:creationId xmlns="" xmlns:a16="http://schemas.microsoft.com/office/drawing/2014/main" id="{4254A1FE-C35D-467E-AECC-E3205BB55752}"/>
              </a:ext>
            </a:extLst>
          </p:cNvPr>
          <p:cNvCxnSpPr/>
          <p:nvPr/>
        </p:nvCxnSpPr>
        <p:spPr>
          <a:xfrm>
            <a:off x="468313" y="4156075"/>
            <a:ext cx="8064500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571472" y="500048"/>
            <a:ext cx="8001056" cy="432000"/>
          </a:xfrm>
          <a:prstGeom prst="roundRect">
            <a:avLst>
              <a:gd name="adj" fmla="val 10510"/>
            </a:avLst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Мемлекеттік сатып алу басқармасының шығыстары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Объект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92132344"/>
              </p:ext>
            </p:extLst>
          </p:nvPr>
        </p:nvGraphicFramePr>
        <p:xfrm>
          <a:off x="571472" y="1425371"/>
          <a:ext cx="8104983" cy="3526258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332883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447319">
                  <a:extLst>
                    <a:ext uri="{9D8B030D-6E8A-4147-A177-3AD203B41FA5}">
                      <a16:colId xmlns="" xmlns:a16="http://schemas.microsoft.com/office/drawing/2014/main" val="622218022"/>
                    </a:ext>
                  </a:extLst>
                </a:gridCol>
                <a:gridCol w="1157855">
                  <a:extLst>
                    <a:ext uri="{9D8B030D-6E8A-4147-A177-3AD203B41FA5}">
                      <a16:colId xmlns="" xmlns:a16="http://schemas.microsoft.com/office/drawing/2014/main" val="3992808831"/>
                    </a:ext>
                  </a:extLst>
                </a:gridCol>
                <a:gridCol w="1085489">
                  <a:extLst>
                    <a:ext uri="{9D8B030D-6E8A-4147-A177-3AD203B41FA5}">
                      <a16:colId xmlns="" xmlns:a16="http://schemas.microsoft.com/office/drawing/2014/main" val="2644036895"/>
                    </a:ext>
                  </a:extLst>
                </a:gridCol>
                <a:gridCol w="1085489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89675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Бюджеттік</a:t>
                      </a:r>
                      <a:r>
                        <a:rPr lang="ru-RU" sz="16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="1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бағдарламаның атауы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</a:t>
                      </a:r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жылдың</a:t>
                      </a:r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жоспары</a:t>
                      </a:r>
                      <a:endParaRPr lang="ru-RU" sz="1400" b="1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kk-KZ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01</a:t>
                      </a:r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.202</a:t>
                      </a:r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 </a:t>
                      </a:r>
                      <a:r>
                        <a:rPr lang="ru-RU" sz="14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жоспары</a:t>
                      </a:r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01</a:t>
                      </a:r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.202</a:t>
                      </a:r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 </a:t>
                      </a:r>
                      <a:r>
                        <a:rPr lang="ru-RU" sz="14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кассалық</a:t>
                      </a:r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атқарылуы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Орындалу</a:t>
                      </a:r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пайызы</a:t>
                      </a:r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314753">
                <a:tc>
                  <a:txBody>
                    <a:bodyPr/>
                    <a:lstStyle/>
                    <a:p>
                      <a:pPr algn="just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001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ru-RU" sz="16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Жергілікті</a:t>
                      </a:r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деңгейде</a:t>
                      </a:r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мемлекеттік</a:t>
                      </a:r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сатып</a:t>
                      </a:r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алуды</a:t>
                      </a:r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басқару</a:t>
                      </a:r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саласындағы</a:t>
                      </a:r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мемлекеттік</a:t>
                      </a:r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саясатты</a:t>
                      </a:r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іске</a:t>
                      </a:r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асыру</a:t>
                      </a:r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жөніндегі</a:t>
                      </a:r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қызметтер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0" marT="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294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741,0</a:t>
                      </a:r>
                      <a:endParaRPr lang="kk-KZ" sz="1600" b="0" i="0" u="none" strike="noStrike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u="none" strike="noStrike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33</a:t>
                      </a:r>
                      <a:r>
                        <a:rPr lang="en-US" sz="1600" b="0" i="0" u="none" strike="noStrike" kern="1200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646,0</a:t>
                      </a:r>
                      <a:endParaRPr lang="ru-RU" sz="1600" b="0" i="0" u="none" strike="noStrike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33</a:t>
                      </a:r>
                      <a:r>
                        <a:rPr lang="en-US" sz="1600" b="0" i="0" u="none" strike="noStrike" kern="1200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630,6</a:t>
                      </a:r>
                      <a:endParaRPr lang="ru-RU" sz="1600" b="0" i="0" u="none" strike="noStrike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100</a:t>
                      </a:r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%</a:t>
                      </a:r>
                      <a:endParaRPr lang="ru-RU" sz="1600" b="0" i="0" u="none" strike="noStrike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314753">
                <a:tc>
                  <a:txBody>
                    <a:bodyPr/>
                    <a:lstStyle/>
                    <a:p>
                      <a:pPr marL="0" marR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003</a:t>
                      </a:r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- "</a:t>
                      </a:r>
                      <a:r>
                        <a:rPr lang="ru-RU" sz="16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Мемлекеттік</a:t>
                      </a:r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органның</a:t>
                      </a:r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күрделі</a:t>
                      </a:r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шығыстары</a:t>
                      </a:r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"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0" marT="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10 830,0</a:t>
                      </a:r>
                      <a:endParaRPr lang="kk-KZ" sz="1600" b="0" i="0" u="none" strike="noStrike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b="0" i="0" u="none" strike="noStrike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600" b="0" i="0" u="none" strike="noStrike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600" b="0" i="0" u="none" strike="noStrike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7358082" y="1071552"/>
            <a:ext cx="1116616" cy="21431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r"/>
            <a:r>
              <a:rPr lang="ru-RU" sz="1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мың.</a:t>
            </a:r>
            <a:r>
              <a:rPr lang="ru-RU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теңге</a:t>
            </a:r>
            <a:endParaRPr lang="ru-RU" sz="1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6876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sz="quarter" idx="4294967295"/>
          </p:nvPr>
        </p:nvSpPr>
        <p:spPr>
          <a:xfrm>
            <a:off x="899592" y="1419622"/>
            <a:ext cx="7632848" cy="302433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lnSpc>
                <a:spcPct val="114000"/>
              </a:lnSpc>
              <a:buClrTx/>
              <a:buFontTx/>
              <a:buChar char="-"/>
            </a:pP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78 727</a:t>
            </a: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,0 </a:t>
            </a: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мың </a:t>
            </a:r>
            <a:r>
              <a:rPr lang="ru-RU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теңге</a:t>
            </a: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еңбекақыларын</a:t>
            </a:r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әлеуметтік</a:t>
            </a:r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және</a:t>
            </a:r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медициналық</a:t>
            </a:r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сақтандыру</a:t>
            </a:r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төлемдерін</a:t>
            </a:r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төлеу</a:t>
            </a:r>
            <a:r>
              <a:rPr lang="kk-KZ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ге</a:t>
            </a: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;</a:t>
            </a:r>
            <a:endParaRPr lang="ru-RU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14000"/>
              </a:lnSpc>
              <a:buClrTx/>
              <a:buFontTx/>
              <a:buChar char="-"/>
            </a:pP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8 236</a:t>
            </a: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,0 </a:t>
            </a: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мың теңге </a:t>
            </a: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өзге де қорларды сатып алуға, өзге де қызметтер мен жұмыстарды төлеуге;</a:t>
            </a:r>
            <a:endParaRPr lang="ru-RU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14000"/>
              </a:lnSpc>
              <a:buClrTx/>
              <a:buFontTx/>
              <a:buChar char="-"/>
            </a:pP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4 182</a:t>
            </a: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,0 </a:t>
            </a: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мың теңге е</a:t>
            </a: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л ішіндегі іссапарлар мен қызметтік сапарларға.</a:t>
            </a:r>
          </a:p>
          <a:p>
            <a:pPr algn="just">
              <a:lnSpc>
                <a:spcPct val="114000"/>
              </a:lnSpc>
              <a:buNone/>
            </a:pPr>
            <a:endParaRPr lang="ru-RU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>
              <a:lnSpc>
                <a:spcPct val="114000"/>
              </a:lnSpc>
              <a:buClrTx/>
              <a:buNone/>
            </a:pP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14000"/>
              </a:lnSpc>
              <a:buClrTx/>
              <a:buNone/>
            </a:pPr>
            <a:endParaRPr lang="ru-RU" sz="1500" b="1" i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14000"/>
              </a:lnSpc>
              <a:buClrTx/>
              <a:buNone/>
            </a:pPr>
            <a:endParaRPr lang="kk-KZ" b="1" i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4000"/>
              </a:lnSpc>
              <a:buClrTx/>
              <a:buNone/>
            </a:pPr>
            <a:endParaRPr lang="kk-KZ" b="1" i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4000"/>
              </a:lnSpc>
              <a:buClrTx/>
              <a:buNone/>
            </a:pPr>
            <a:endParaRPr lang="kk-KZ" b="1" i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4000"/>
              </a:lnSpc>
              <a:buClrTx/>
              <a:buNone/>
            </a:pPr>
            <a:endParaRPr lang="kk-KZ" b="1" i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4000"/>
              </a:lnSpc>
              <a:buClrTx/>
              <a:buNone/>
            </a:pPr>
            <a:endParaRPr lang="kk-KZ" b="1" i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4000"/>
              </a:lnSpc>
              <a:buClrTx/>
              <a:buNone/>
            </a:pPr>
            <a:endParaRPr lang="kk-KZ" b="1" i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4000"/>
              </a:lnSpc>
              <a:buClrTx/>
              <a:buNone/>
            </a:pPr>
            <a:endParaRPr lang="ru-RU" b="1" i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4000"/>
              </a:lnSpc>
              <a:buClrTx/>
              <a:buNone/>
            </a:pPr>
            <a:endParaRPr lang="ru-RU" b="1" i="1" dirty="0" smtClean="0">
              <a:latin typeface="Arial" pitchFamily="34" charset="0"/>
              <a:cs typeface="Arial" pitchFamily="34" charset="0"/>
            </a:endParaRPr>
          </a:p>
          <a:p>
            <a:pPr marL="34290" indent="0">
              <a:buNone/>
            </a:pPr>
            <a:endParaRPr lang="ru-RU" dirty="0" smtClean="0"/>
          </a:p>
          <a:p>
            <a:pPr marL="34290" indent="0">
              <a:buNone/>
            </a:pPr>
            <a:endParaRPr lang="ru-RU" dirty="0" smtClean="0"/>
          </a:p>
          <a:p>
            <a:pPr marL="34290" indent="0">
              <a:buNone/>
            </a:pP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39552" y="195534"/>
            <a:ext cx="8280920" cy="864048"/>
          </a:xfrm>
          <a:prstGeom prst="roundRect">
            <a:avLst>
              <a:gd name="adj" fmla="val 10510"/>
            </a:avLst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ru-RU" sz="1400" b="1" i="1" dirty="0" smtClean="0">
                <a:latin typeface="Arial" pitchFamily="34" charset="0"/>
                <a:cs typeface="Arial" pitchFamily="34" charset="0"/>
              </a:rPr>
              <a:t>001 </a:t>
            </a:r>
            <a:r>
              <a:rPr lang="ru-RU" sz="1400" b="1" i="1" dirty="0" err="1" smtClean="0">
                <a:latin typeface="Arial" pitchFamily="34" charset="0"/>
                <a:cs typeface="Arial" pitchFamily="34" charset="0"/>
              </a:rPr>
              <a:t>бағдарлама</a:t>
            </a:r>
            <a:endParaRPr lang="ru-RU" sz="1400" b="1" i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400" b="1" i="1" dirty="0" smtClean="0">
                <a:latin typeface="Arial" pitchFamily="34" charset="0"/>
                <a:cs typeface="Arial" pitchFamily="34" charset="0"/>
              </a:rPr>
              <a:t> «</a:t>
            </a:r>
            <a:r>
              <a:rPr lang="ru-RU" sz="1400" b="1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Жергілікті</a:t>
            </a:r>
            <a:r>
              <a:rPr lang="ru-RU" sz="1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деңгейде</a:t>
            </a:r>
            <a:r>
              <a:rPr lang="ru-RU" sz="1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мемлекеттік</a:t>
            </a:r>
            <a:r>
              <a:rPr lang="ru-RU" sz="1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сатып</a:t>
            </a:r>
            <a:r>
              <a:rPr lang="ru-RU" sz="1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алуды</a:t>
            </a:r>
            <a:r>
              <a:rPr lang="ru-RU" sz="1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басқару</a:t>
            </a:r>
            <a:r>
              <a:rPr lang="ru-RU" sz="1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саласындағы</a:t>
            </a:r>
            <a:r>
              <a:rPr lang="ru-RU" sz="1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мемлекеттік</a:t>
            </a:r>
            <a:r>
              <a:rPr lang="ru-RU" sz="1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саясатты</a:t>
            </a:r>
            <a:r>
              <a:rPr lang="ru-RU" sz="1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іске</a:t>
            </a:r>
            <a:r>
              <a:rPr lang="ru-RU" sz="1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асыру</a:t>
            </a:r>
            <a:r>
              <a:rPr lang="ru-RU" sz="1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жөніндегі</a:t>
            </a:r>
            <a:r>
              <a:rPr lang="ru-RU" sz="1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қызметтер</a:t>
            </a:r>
            <a:r>
              <a:rPr lang="ru-RU" sz="1400" b="1" i="1" dirty="0" smtClean="0">
                <a:latin typeface="Arial" pitchFamily="34" charset="0"/>
                <a:cs typeface="Arial" pitchFamily="34" charset="0"/>
              </a:rPr>
              <a:t>»</a:t>
            </a:r>
          </a:p>
          <a:p>
            <a:pPr algn="ctr"/>
            <a:r>
              <a:rPr lang="ru-RU" sz="1400" b="1" i="1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ru-RU" sz="1400" b="1" i="1" dirty="0" err="1" smtClean="0">
                <a:latin typeface="Arial" pitchFamily="34" charset="0"/>
                <a:cs typeface="Arial" pitchFamily="34" charset="0"/>
              </a:rPr>
              <a:t>Мемлекеттік</a:t>
            </a:r>
            <a:r>
              <a:rPr lang="ru-RU" sz="14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i="1" dirty="0" err="1" smtClean="0">
                <a:latin typeface="Arial" pitchFamily="34" charset="0"/>
                <a:cs typeface="Arial" pitchFamily="34" charset="0"/>
              </a:rPr>
              <a:t>қызметшілердің</a:t>
            </a:r>
            <a:r>
              <a:rPr lang="ru-RU" sz="14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i="1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kk-KZ" sz="1400" b="1" i="1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14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i="1" dirty="0" err="1" smtClean="0">
                <a:latin typeface="Arial" pitchFamily="34" charset="0"/>
                <a:cs typeface="Arial" pitchFamily="34" charset="0"/>
              </a:rPr>
              <a:t>штаттық</a:t>
            </a:r>
            <a:r>
              <a:rPr lang="ru-RU" sz="14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i="1" dirty="0" err="1" smtClean="0">
                <a:latin typeface="Arial" pitchFamily="34" charset="0"/>
                <a:cs typeface="Arial" pitchFamily="34" charset="0"/>
              </a:rPr>
              <a:t>бірлігі</a:t>
            </a:r>
            <a:r>
              <a:rPr lang="ru-RU" sz="1400" b="1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1400" b="1" i="1" dirty="0" err="1" smtClean="0">
                <a:latin typeface="Arial" pitchFamily="34" charset="0"/>
                <a:cs typeface="Arial" pitchFamily="34" charset="0"/>
              </a:rPr>
              <a:t>техникалық</a:t>
            </a:r>
            <a:r>
              <a:rPr lang="ru-RU" sz="14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i="1" dirty="0" err="1" smtClean="0">
                <a:latin typeface="Arial" pitchFamily="34" charset="0"/>
                <a:cs typeface="Arial" pitchFamily="34" charset="0"/>
              </a:rPr>
              <a:t>персоналдың</a:t>
            </a:r>
            <a:r>
              <a:rPr lang="ru-RU" sz="1400" b="1" i="1" dirty="0" smtClean="0">
                <a:latin typeface="Arial" pitchFamily="34" charset="0"/>
                <a:cs typeface="Arial" pitchFamily="34" charset="0"/>
              </a:rPr>
              <a:t> 1</a:t>
            </a:r>
            <a:r>
              <a:rPr lang="en-US" sz="1400" b="1" i="1" dirty="0" smtClean="0">
                <a:latin typeface="Arial" pitchFamily="34" charset="0"/>
                <a:cs typeface="Arial" pitchFamily="34" charset="0"/>
              </a:rPr>
              <a:t>7</a:t>
            </a:r>
            <a:r>
              <a:rPr lang="ru-RU" sz="14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i="1" dirty="0" err="1" smtClean="0">
                <a:latin typeface="Arial" pitchFamily="34" charset="0"/>
                <a:cs typeface="Arial" pitchFamily="34" charset="0"/>
              </a:rPr>
              <a:t>бірлігі</a:t>
            </a:r>
            <a:r>
              <a:rPr lang="ru-RU" sz="1400" b="1" i="1" dirty="0" smtClean="0">
                <a:latin typeface="Arial" pitchFamily="34" charset="0"/>
                <a:cs typeface="Arial" pitchFamily="34" charset="0"/>
              </a:rPr>
              <a:t>)</a:t>
            </a:r>
            <a:endParaRPr lang="ru-RU" sz="14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205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1882</TotalTime>
  <Words>152</Words>
  <Application>Microsoft Office PowerPoint</Application>
  <PresentationFormat>Экран (16:9)</PresentationFormat>
  <Paragraphs>35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Алмас Ибраш</cp:lastModifiedBy>
  <cp:revision>254</cp:revision>
  <cp:lastPrinted>2024-02-06T06:18:10Z</cp:lastPrinted>
  <dcterms:created xsi:type="dcterms:W3CDTF">2019-10-02T14:41:54Z</dcterms:created>
  <dcterms:modified xsi:type="dcterms:W3CDTF">2025-02-05T04:23:40Z</dcterms:modified>
</cp:coreProperties>
</file>