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7"/>
  </p:notesMasterIdLst>
  <p:sldIdLst>
    <p:sldId id="262" r:id="rId2"/>
    <p:sldId id="261" r:id="rId3"/>
    <p:sldId id="256" r:id="rId4"/>
    <p:sldId id="257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sz="1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001 «Жергілікті деңгейде мемлекеттік сәулет-құрылыс бақылау саласындағы мемлекеттік саясатты іске асыру жөніндегі қызметтер»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5136687992125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Кірістер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жыл</c:v>
                </c:pt>
                <c:pt idx="1">
                  <c:v>2026 жыл</c:v>
                </c:pt>
                <c:pt idx="2">
                  <c:v>2027 жыл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84288</c:v>
                </c:pt>
                <c:pt idx="1">
                  <c:v>85469</c:v>
                </c:pt>
                <c:pt idx="2">
                  <c:v>86684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EB-4F5B-B80C-DCE2EDA6114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Шығыстар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жыл</c:v>
                </c:pt>
                <c:pt idx="1">
                  <c:v>2026 жыл</c:v>
                </c:pt>
                <c:pt idx="2">
                  <c:v>2027 жыл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84288</c:v>
                </c:pt>
                <c:pt idx="1">
                  <c:v>85469</c:v>
                </c:pt>
                <c:pt idx="2">
                  <c:v>86684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EB-4F5B-B80C-DCE2EDA611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Ауытқу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жыл</c:v>
                </c:pt>
                <c:pt idx="1">
                  <c:v>2026 жыл</c:v>
                </c:pt>
                <c:pt idx="2">
                  <c:v>2027 жыл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A6EB-4F5B-B80C-DCE2EDA611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3602256"/>
        <c:axId val="553608080"/>
      </c:barChart>
      <c:catAx>
        <c:axId val="55360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3608080"/>
        <c:crosses val="autoZero"/>
        <c:auto val="1"/>
        <c:lblAlgn val="ctr"/>
        <c:lblOffset val="100"/>
        <c:noMultiLvlLbl val="0"/>
      </c:catAx>
      <c:valAx>
        <c:axId val="55360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360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14E87-4C4E-4B0C-B66B-8FEAC3396518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3EDFB-63F4-4B42-B3CF-4E823A7A4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8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3EDFB-63F4-4B42-B3CF-4E823A7A44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6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95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02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5307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15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21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8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4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5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6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9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7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8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0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2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1D94AB-B6BB-46F2-8A82-B381A2890C5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4F738-C49C-45D9-871C-3A31F53A4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7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5651" y="2052735"/>
            <a:ext cx="7256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5400" b="1" i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</a:t>
            </a:r>
            <a:r>
              <a:rPr lang="kk-KZ" sz="54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 бюджет</a:t>
            </a:r>
            <a:r>
              <a:rPr lang="ru-RU" sz="54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54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2025-2027 </a:t>
            </a:r>
            <a:r>
              <a:rPr lang="ru-RU" sz="5400" b="1" i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endParaRPr lang="ru-RU" sz="54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3052" y="85694"/>
            <a:ext cx="89412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сәулет-құрылыс</a:t>
            </a: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бақылауы</a:t>
            </a: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</a:t>
            </a: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i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endParaRPr lang="en-US" sz="28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49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126687"/>
            <a:ext cx="11128343" cy="22680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2025-2027 ЖЫЛДАРҒА АРНАЛҒАН АЗАМАТТЫҚ БЮДЖЕТ  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724 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сәулет-құрылыс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БАҒДАРЛАМА ӘКІМШІСІНІҢ 2025-2027 ЖЫЛДАРҒА АРНАЛҒАН БЮДЖЕТТІК БАҒДАРЛАМАЛАРЫ ТУРАЛЫ АҚПАРАТ 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сәулет-құрылыс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ММ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118" y="11476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9920" y="501334"/>
            <a:ext cx="11597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Батыс Қазақстан облыстық маслихатының 2024 жылғы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 №16-1  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2025-2027 жылдарға арналған облыстық бюджет туралы»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шешімімен бекітілді.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24432"/>
              </p:ext>
            </p:extLst>
          </p:nvPr>
        </p:nvGraphicFramePr>
        <p:xfrm>
          <a:off x="401217" y="1761541"/>
          <a:ext cx="11355355" cy="223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876">
                  <a:extLst>
                    <a:ext uri="{9D8B030D-6E8A-4147-A177-3AD203B41FA5}">
                      <a16:colId xmlns:a16="http://schemas.microsoft.com/office/drawing/2014/main" val="2388445797"/>
                    </a:ext>
                  </a:extLst>
                </a:gridCol>
                <a:gridCol w="1496379">
                  <a:extLst>
                    <a:ext uri="{9D8B030D-6E8A-4147-A177-3AD203B41FA5}">
                      <a16:colId xmlns:a16="http://schemas.microsoft.com/office/drawing/2014/main" val="4120613058"/>
                    </a:ext>
                  </a:extLst>
                </a:gridCol>
                <a:gridCol w="1998299">
                  <a:extLst>
                    <a:ext uri="{9D8B030D-6E8A-4147-A177-3AD203B41FA5}">
                      <a16:colId xmlns:a16="http://schemas.microsoft.com/office/drawing/2014/main" val="104733625"/>
                    </a:ext>
                  </a:extLst>
                </a:gridCol>
                <a:gridCol w="1998299">
                  <a:extLst>
                    <a:ext uri="{9D8B030D-6E8A-4147-A177-3AD203B41FA5}">
                      <a16:colId xmlns:a16="http://schemas.microsoft.com/office/drawing/2014/main" val="3137682075"/>
                    </a:ext>
                  </a:extLst>
                </a:gridCol>
                <a:gridCol w="1714502">
                  <a:extLst>
                    <a:ext uri="{9D8B030D-6E8A-4147-A177-3AD203B41FA5}">
                      <a16:colId xmlns:a16="http://schemas.microsoft.com/office/drawing/2014/main" val="2914109723"/>
                    </a:ext>
                  </a:extLst>
                </a:gridCol>
              </a:tblGrid>
              <a:tr h="630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Бюджеттiк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бағдарламаның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бірлігі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Жоспарлы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18989"/>
                  </a:ext>
                </a:extLst>
              </a:tr>
              <a:tr h="31736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 «Жергілікті деңгейде мемлекеттік сәулет-құрылыс бақылау саласындағы мемлекеттік саясатты іске асыру жөніндегі қызметтер»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жыл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жыл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жыл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14439"/>
                  </a:ext>
                </a:extLst>
              </a:tr>
              <a:tr h="1284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84288,0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85469,0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86684,0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8326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7179" y="4963885"/>
            <a:ext cx="11123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 БАҒДАРЛАМАНЫҢ МАҚСАТЫ - БАСҚАРМАҒА ЖҮКТЕЛГЕН ФУНКЦИЯЛАРДЫ ТИІМДІ, 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 АТҚАРУ ҮШІН МЕМЛЕКЕТТІК МЕКЕМЕНІҢ ҚЫЗМЕТІН ҚАМТАМАСЫЗ ЕТУ.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882" y="861442"/>
            <a:ext cx="11904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ФУНКЦИЯЛАРДЫ, ӨКІЛЕТТІКТЕРДІ ЖҮЗЕГЕ АСЫРУ ЖӘНЕ ОЛАРДАН ТУЫНДАЙТЫН 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ҚЫЗМЕТТЕРДІ КӨРСЕТУ МЕМЛЕКЕТТІК СӘУЛЕТ-ҚҰРЫЛЫС БАҚЫЛАУ САЛАСЫНДАҒЫ </a:t>
            </a:r>
          </a:p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 АТҚАРУШЫ ОРГАННЫҢ ҚЫЗМЕТІН ҚАМТАМАСЫЗ ЕТУ.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882" y="2216021"/>
            <a:ext cx="11262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БЮДЖЕТТІК БАҒДАРЛАМАНЫҢ ТҮПКІЛІКТІ НӘТИЖЕЛЕРІ: БАСҚАРМА АППАРАТЫН ҰСТАУ, 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БАСҚАРМАНЫҢ МАТЕРИАЛДЫҚ-ТЕХНИКАЛЫҚ, ҰЙЫМДАСТЫРУ-ҚҰҚЫҚТЫҚ ЖӘНЕ АҚПАРАТТЫҚ -</a:t>
            </a:r>
          </a:p>
          <a:p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АНАЛИТИКАЛЫҚ ДЕҢГЕЙІН ЖОҒАРЫЛАТУ ҚЫЗМЕТІН ҚАМТАМАСЫЗ ЕТУ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7882" y="3570600"/>
            <a:ext cx="11596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 ЕҢБЕККЕ АҚЫ ТӨЛЕУГЕ АРНАЛҒАН ШЫҒЫСТАР, САЛЫҚТАР МЕН АУДАРЫМДАР,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 ҚЫЗМЕТІН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ҚЫЗМЕТТЕР КӨРСЕТУМЕН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 АРНАЛАРДЫ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 ЕТУ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ӨЗГЕ ДЕ ҚЫЗМЕТТЕР МЕН ЖҰМЫСТАР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ІССАПАРЛАР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ШЫҒЫСТАРЫ ЕНГІЗІЛГЕН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0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049322"/>
              </p:ext>
            </p:extLst>
          </p:nvPr>
        </p:nvGraphicFramePr>
        <p:xfrm>
          <a:off x="1240972" y="597159"/>
          <a:ext cx="9703836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2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47</TotalTime>
  <Words>186</Words>
  <Application>Microsoft Office PowerPoint</Application>
  <PresentationFormat>Широкоэкранный</PresentationFormat>
  <Paragraphs>32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  <vt:lpstr>2025-2027 ЖЫЛДАРҒА АРНАЛҒАН АЗАМАТТЫҚ БЮДЖЕТ    724 «Облыстың мемлекеттік сәулет-құрылыс бақылауы басқармасы» БАҒДАРЛАМА ӘКІМШІСІНІҢ 2025-2027 ЖЫЛДАРҒА АРНАЛҒАН БЮДЖЕТТІК БАҒДАРЛАМАЛАРЫ ТУРАЛЫ АҚПАРАТ    «мемлекеттік сәулет-құрылыс бақылауы басқармасы Батыс қазақстан облысы» ММ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2025-2027 ЖЫЛДАРҒА АРНАЛҒАН АЗАМАТТЫҚ БЮДЖЕТ    724 «Облыстың мемлекеттік сәулет-құрылыс бақылауы басқармасы» БАҒДАРЛАМА ӘКІМШІСІНІҢ 2025-2027 ЖЫЛДАРҒА АРНАЛҒАН БЮДЖЕТТІК БАҒДАРЛАМАЛАРЫ ТУРАЛЫ АҚПАРАТ    «мемлекеттік сәулет-құрылыс бақылауы басқармасы Батыс қазақстан облысы» ММ</dc:title>
  <dc:creator>Темирлан Курманов</dc:creator>
  <cp:lastModifiedBy>Темирлан Курманов</cp:lastModifiedBy>
  <cp:revision>7</cp:revision>
  <dcterms:created xsi:type="dcterms:W3CDTF">2025-02-08T08:32:15Z</dcterms:created>
  <dcterms:modified xsi:type="dcterms:W3CDTF">2025-02-08T10:59:41Z</dcterms:modified>
</cp:coreProperties>
</file>