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524" r:id="rId1"/>
  </p:sldMasterIdLst>
  <p:notesMasterIdLst>
    <p:notesMasterId r:id="rId15"/>
  </p:notesMasterIdLst>
  <p:sldIdLst>
    <p:sldId id="257" r:id="rId2"/>
    <p:sldId id="292" r:id="rId3"/>
    <p:sldId id="293" r:id="rId4"/>
    <p:sldId id="299" r:id="rId5"/>
    <p:sldId id="300" r:id="rId6"/>
    <p:sldId id="270" r:id="rId7"/>
    <p:sldId id="301" r:id="rId8"/>
    <p:sldId id="273" r:id="rId9"/>
    <p:sldId id="294" r:id="rId10"/>
    <p:sldId id="295" r:id="rId11"/>
    <p:sldId id="296" r:id="rId12"/>
    <p:sldId id="297" r:id="rId13"/>
    <p:sldId id="298" r:id="rId14"/>
  </p:sldIdLst>
  <p:sldSz cx="9144000" cy="6858000" type="screen4x3"/>
  <p:notesSz cx="6761163" cy="9942513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дмин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9EC53A"/>
    <a:srgbClr val="DBE9CD"/>
    <a:srgbClr val="0033CC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59" autoAdjust="0"/>
    <p:restoredTop sz="96247" autoAdjust="0"/>
  </p:normalViewPr>
  <p:slideViewPr>
    <p:cSldViewPr>
      <p:cViewPr varScale="1">
        <p:scale>
          <a:sx n="150" d="100"/>
          <a:sy n="150" d="100"/>
        </p:scale>
        <p:origin x="2028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189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93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2088603557096123"/>
          <c:y val="0.2998334886733614"/>
          <c:w val="0.51665498484836903"/>
          <c:h val="0.44709097001172726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96000"/>
                      <a:lumMod val="104000"/>
                    </a:schemeClr>
                  </a:gs>
                  <a:gs pos="100000">
                    <a:schemeClr val="accent1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0-DFEB-4704-BEE3-A03BA0FF44B8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96000"/>
                      <a:lumMod val="104000"/>
                    </a:schemeClr>
                  </a:gs>
                  <a:gs pos="100000">
                    <a:schemeClr val="accent2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DFEB-4704-BEE3-A03BA0FF44B8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96000"/>
                      <a:lumMod val="104000"/>
                    </a:schemeClr>
                  </a:gs>
                  <a:gs pos="100000">
                    <a:schemeClr val="accent3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2-DFEB-4704-BEE3-A03BA0FF44B8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tint val="96000"/>
                      <a:lumMod val="104000"/>
                    </a:schemeClr>
                  </a:gs>
                  <a:gs pos="100000">
                    <a:schemeClr val="accent4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DFEB-4704-BEE3-A03BA0FF44B8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tint val="96000"/>
                      <a:lumMod val="104000"/>
                    </a:schemeClr>
                  </a:gs>
                  <a:gs pos="100000">
                    <a:schemeClr val="accent5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4-DFEB-4704-BEE3-A03BA0FF44B8}"/>
              </c:ext>
            </c:extLst>
          </c:dPt>
          <c:dPt>
            <c:idx val="5"/>
            <c:bubble3D val="0"/>
            <c:extLst>
              <c:ext xmlns:c16="http://schemas.microsoft.com/office/drawing/2014/chart" uri="{C3380CC4-5D6E-409C-BE32-E72D297353CC}">
                <c16:uniqueId val="{00000005-DFEB-4704-BEE3-A03BA0FF44B8}"/>
              </c:ext>
            </c:extLst>
          </c:dPt>
          <c:dPt>
            <c:idx val="6"/>
            <c:bubble3D val="0"/>
            <c:extLst>
              <c:ext xmlns:c16="http://schemas.microsoft.com/office/drawing/2014/chart" uri="{C3380CC4-5D6E-409C-BE32-E72D297353CC}">
                <c16:uniqueId val="{00000006-DFEB-4704-BEE3-A03BA0FF44B8}"/>
              </c:ext>
            </c:extLst>
          </c:dPt>
          <c:dLbls>
            <c:dLbl>
              <c:idx val="0"/>
              <c:layout>
                <c:manualLayout>
                  <c:x val="-0.16379677942235094"/>
                  <c:y val="0.18074020269587801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458671677495195"/>
                      <c:h val="5.898504505279946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DFEB-4704-BEE3-A03BA0FF44B8}"/>
                </c:ext>
              </c:extLst>
            </c:dLbl>
            <c:dLbl>
              <c:idx val="2"/>
              <c:layout>
                <c:manualLayout>
                  <c:x val="-0.15768610293369575"/>
                  <c:y val="-6.9176489807676933E-2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692777421624325"/>
                      <c:h val="5.898504505279946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DFEB-4704-BEE3-A03BA0FF44B8}"/>
                </c:ext>
              </c:extLst>
            </c:dLbl>
            <c:dLbl>
              <c:idx val="3"/>
              <c:layout>
                <c:manualLayout>
                  <c:x val="3.3690646988194572E-2"/>
                  <c:y val="-4.6293497096753511E-2"/>
                </c:manualLayout>
              </c:layout>
              <c:tx>
                <c:rich>
                  <a:bodyPr/>
                  <a:lstStyle/>
                  <a:p>
                    <a:fld id="{4534B691-944A-42F9-A736-8A9DDFDA0AE3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; </a:t>
                    </a:r>
                    <a:fld id="{04DA03FF-3452-4393-A2F7-1E452E115C46}" type="VALUE">
                      <a:rPr lang="ru-RU" baseline="0" smtClean="0"/>
                      <a:pPr/>
                      <a:t>[ЗНАЧЕНИЕ]</a:t>
                    </a:fld>
                    <a:endParaRPr lang="ru-RU" baseline="0" dirty="0"/>
                  </a:p>
                </c:rich>
              </c:tx>
              <c:dLblPos val="bestFit"/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388937245735665"/>
                      <c:h val="8.8711900104782124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FEB-4704-BEE3-A03BA0FF44B8}"/>
                </c:ext>
              </c:extLst>
            </c:dLbl>
            <c:dLbl>
              <c:idx val="4"/>
              <c:layout>
                <c:manualLayout>
                  <c:x val="4.5258395901680404E-2"/>
                  <c:y val="3.3695401092439263E-3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FEB-4704-BEE3-A03BA0FF44B8}"/>
                </c:ext>
              </c:extLst>
            </c:dLbl>
            <c:dLbl>
              <c:idx val="5"/>
              <c:layout>
                <c:manualLayout>
                  <c:x val="3.8096312465745075E-2"/>
                  <c:y val="3.9221362554048865E-2"/>
                </c:manualLayout>
              </c:layout>
              <c:tx>
                <c:rich>
                  <a:bodyPr/>
                  <a:lstStyle/>
                  <a:p>
                    <a:fld id="{93378BF9-022D-4485-90A0-A355A8B3B6CD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;                </a:t>
                    </a:r>
                    <a:fld id="{7E8EDE6E-F2EB-488E-825A-E81D0BED5944}" type="VALUE">
                      <a:rPr lang="ru-RU" baseline="0"/>
                      <a:pPr/>
                      <a:t>[ЗНАЧЕНИЕ]</a:t>
                    </a:fld>
                    <a:endParaRPr lang="ru-RU" baseline="0" dirty="0"/>
                  </a:p>
                </c:rich>
              </c:tx>
              <c:dLblPos val="bestFit"/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DFEB-4704-BEE3-A03BA0FF44B8}"/>
                </c:ext>
              </c:extLst>
            </c:dLbl>
            <c:dLbl>
              <c:idx val="6"/>
              <c:layout>
                <c:manualLayout>
                  <c:x val="6.0849215634333981E-3"/>
                  <c:y val="4.9153969995248271E-2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FEB-4704-BEE3-A03BA0FF44B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ru-KZ"/>
              </a:p>
            </c:txPr>
            <c:dLblPos val="outEnd"/>
            <c:showLegendKey val="1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024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7"/>
                <c:pt idx="0">
                  <c:v>Өзіндік кірістер</c:v>
                </c:pt>
                <c:pt idx="1">
                  <c:v>Субвенция</c:v>
                </c:pt>
                <c:pt idx="2">
                  <c:v>Нысаналы трансферттер</c:v>
                </c:pt>
                <c:pt idx="3">
                  <c:v>Төмен тұрған бюджеттерден түсімдер</c:v>
                </c:pt>
                <c:pt idx="4">
                  <c:v>Бюджеттік кредиттерді өтеу</c:v>
                </c:pt>
                <c:pt idx="5">
                  <c:v>Қарыздар түсімдері</c:v>
                </c:pt>
                <c:pt idx="6">
                  <c:v>Бюджет қаражаттарыныңбос қалдықтары</c:v>
                </c:pt>
              </c:strCache>
            </c:strRef>
          </c:cat>
          <c:val>
            <c:numRef>
              <c:f>Лист1!$B$2:$B$8</c:f>
              <c:numCache>
                <c:formatCode>#\ ##0.0</c:formatCode>
                <c:ptCount val="7"/>
                <c:pt idx="0">
                  <c:v>138333</c:v>
                </c:pt>
                <c:pt idx="1">
                  <c:v>266852.7</c:v>
                </c:pt>
                <c:pt idx="2">
                  <c:v>60969.9</c:v>
                </c:pt>
                <c:pt idx="3">
                  <c:v>2858.9</c:v>
                </c:pt>
                <c:pt idx="4">
                  <c:v>15547.8</c:v>
                </c:pt>
                <c:pt idx="5">
                  <c:v>45190.5</c:v>
                </c:pt>
                <c:pt idx="6">
                  <c:v>5202.1000000000004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DFEB-4704-BEE3-A03BA0FF44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68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/>
      </a:pPr>
      <a:endParaRPr lang="ru-KZ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4455723505359128"/>
          <c:y val="0.33647045625876515"/>
          <c:w val="0.45294423564995473"/>
          <c:h val="0.4461339762327343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4171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0-55B0-4760-A772-050E3417A88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4171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55B0-4760-A772-050E3417A88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4171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55B0-4760-A772-050E3417A88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4171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55B0-4760-A772-050E3417A88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4171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55B0-4760-A772-050E3417A88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4171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55B0-4760-A772-050E3417A884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4171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6-55B0-4760-A772-050E3417A884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4171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55B0-4760-A772-050E3417A884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4171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8-55B0-4760-A772-050E3417A884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24171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55B0-4760-A772-050E3417A884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24171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A-55B0-4760-A772-050E3417A884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24171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55B0-4760-A772-050E3417A884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24171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C-55B0-4760-A772-050E3417A884}"/>
              </c:ext>
            </c:extLst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24171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55B0-4760-A772-050E3417A884}"/>
              </c:ext>
            </c:extLst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24171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E-55B0-4760-A772-050E3417A884}"/>
              </c:ext>
            </c:extLst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 w="24171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55B0-4760-A772-050E3417A884}"/>
              </c:ext>
            </c:extLst>
          </c:dPt>
          <c:dLbls>
            <c:dLbl>
              <c:idx val="0"/>
              <c:layout>
                <c:manualLayout>
                  <c:x val="0.141067271992106"/>
                  <c:y val="2.7260810331302229E-2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5B0-4760-A772-050E3417A884}"/>
                </c:ext>
              </c:extLst>
            </c:dLbl>
            <c:dLbl>
              <c:idx val="1"/>
              <c:layout>
                <c:manualLayout>
                  <c:x val="0.15561028972325083"/>
                  <c:y val="7.9685445583806511E-2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5B0-4760-A772-050E3417A884}"/>
                </c:ext>
              </c:extLst>
            </c:dLbl>
            <c:dLbl>
              <c:idx val="2"/>
              <c:layout>
                <c:manualLayout>
                  <c:x val="0.13670436667276251"/>
                  <c:y val="0.16146787657771319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5B0-4760-A772-050E3417A884}"/>
                </c:ext>
              </c:extLst>
            </c:dLbl>
            <c:dLbl>
              <c:idx val="4"/>
              <c:layout>
                <c:manualLayout>
                  <c:x val="0.25013990497569311"/>
                  <c:y val="7.3394489353505843E-2"/>
                </c:manualLayout>
              </c:layout>
              <c:tx>
                <c:rich>
                  <a:bodyPr/>
                  <a:lstStyle/>
                  <a:p>
                    <a:fld id="{5D9B4B79-E93C-4CE3-BDD1-DDD82421614C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;                 </a:t>
                    </a:r>
                    <a:fld id="{E75085FE-795E-41E1-825D-0AF0FD4B6DE2}" type="VALUE">
                      <a:rPr lang="ru-RU" baseline="0" dirty="0"/>
                      <a:pPr/>
                      <a:t>[ЗНАЧЕНИЕ]</a:t>
                    </a:fld>
                    <a:endParaRPr lang="ru-RU" baseline="0" dirty="0"/>
                  </a:p>
                </c:rich>
              </c:tx>
              <c:dLblPos val="bestFit"/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55B0-4760-A772-050E3417A884}"/>
                </c:ext>
              </c:extLst>
            </c:dLbl>
            <c:dLbl>
              <c:idx val="5"/>
              <c:layout>
                <c:manualLayout>
                  <c:x val="2.9086035462289897E-2"/>
                  <c:y val="0.10904324132520891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5B0-4760-A772-050E3417A884}"/>
                </c:ext>
              </c:extLst>
            </c:dLbl>
            <c:dLbl>
              <c:idx val="6"/>
              <c:layout>
                <c:manualLayout>
                  <c:x val="-1.1634414184915958E-2"/>
                  <c:y val="9.2267358044407541E-2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5B0-4760-A772-050E3417A884}"/>
                </c:ext>
              </c:extLst>
            </c:dLbl>
            <c:dLbl>
              <c:idx val="7"/>
              <c:layout>
                <c:manualLayout>
                  <c:x val="-2.1597640962207277E-2"/>
                  <c:y val="3.7745737381803091E-2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5B0-4760-A772-050E3417A884}"/>
                </c:ext>
              </c:extLst>
            </c:dLbl>
            <c:dLbl>
              <c:idx val="8"/>
              <c:layout>
                <c:manualLayout>
                  <c:x val="-1.0113122920677686E-2"/>
                  <c:y val="-4.8230664432304018E-2"/>
                </c:manualLayout>
              </c:layout>
              <c:tx>
                <c:rich>
                  <a:bodyPr/>
                  <a:lstStyle/>
                  <a:p>
                    <a:fld id="{C02032D0-ED5A-4EBC-B2CF-286DF7D63321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;                       </a:t>
                    </a:r>
                    <a:fld id="{25CF6430-6061-45A0-8BB7-E09A12AA6C1C}" type="VALUE">
                      <a:rPr lang="ru-RU" baseline="0" smtClean="0"/>
                      <a:pPr/>
                      <a:t>[ЗНАЧЕНИЕ]</a:t>
                    </a:fld>
                    <a:endParaRPr lang="ru-RU" baseline="0" dirty="0"/>
                  </a:p>
                </c:rich>
              </c:tx>
              <c:dLblPos val="bestFit"/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009664923145876"/>
                      <c:h val="0.1347838197926692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55B0-4760-A772-050E3417A884}"/>
                </c:ext>
              </c:extLst>
            </c:dLbl>
            <c:dLbl>
              <c:idx val="9"/>
              <c:layout>
                <c:manualLayout>
                  <c:x val="-4.3629053193434851E-3"/>
                  <c:y val="-4.193970820200351E-2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5B0-4760-A772-050E3417A884}"/>
                </c:ext>
              </c:extLst>
            </c:dLbl>
            <c:dLbl>
              <c:idx val="10"/>
              <c:layout>
                <c:manualLayout>
                  <c:x val="4.2174751420320351E-2"/>
                  <c:y val="-7.1297586501886542E-2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638817971001679"/>
                      <c:h val="0.109085181033410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A-55B0-4760-A772-050E3417A884}"/>
                </c:ext>
              </c:extLst>
            </c:dLbl>
            <c:dLbl>
              <c:idx val="11"/>
              <c:layout>
                <c:manualLayout>
                  <c:x val="5.3809165605236312E-2"/>
                  <c:y val="-0.1132372121454093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5B0-4760-A772-050E3417A884}"/>
                </c:ext>
              </c:extLst>
            </c:dLbl>
            <c:dLbl>
              <c:idx val="12"/>
              <c:layout>
                <c:manualLayout>
                  <c:x val="2.9086035462289897E-2"/>
                  <c:y val="-0.1404980224767115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55B0-4760-A772-050E3417A884}"/>
                </c:ext>
              </c:extLst>
            </c:dLbl>
            <c:dLbl>
              <c:idx val="13"/>
              <c:layout>
                <c:manualLayout>
                  <c:x val="0.15561028972325094"/>
                  <c:y val="-0.12791611001611047"/>
                </c:manualLayout>
              </c:layout>
              <c:tx>
                <c:rich>
                  <a:bodyPr/>
                  <a:lstStyle/>
                  <a:p>
                    <a:fld id="{FEFB2C49-C94F-4A77-8EE6-3A02576CDA9F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;            </a:t>
                    </a:r>
                    <a:fld id="{300A9BBA-0C3A-48E0-93A6-25F2DC36856E}" type="VALUE">
                      <a:rPr lang="ru-RU" baseline="0" smtClean="0"/>
                      <a:pPr/>
                      <a:t>[ЗНАЧЕНИЕ]</a:t>
                    </a:fld>
                    <a:endParaRPr lang="ru-RU" baseline="0" dirty="0"/>
                  </a:p>
                </c:rich>
              </c:tx>
              <c:dLblPos val="bestFit"/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55B0-4760-A772-050E3417A884}"/>
                </c:ext>
              </c:extLst>
            </c:dLbl>
            <c:dLbl>
              <c:idx val="14"/>
              <c:layout>
                <c:manualLayout>
                  <c:x val="0.17015330745439591"/>
                  <c:y val="-0.10484927050500857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55B0-4760-A772-050E3417A884}"/>
                </c:ext>
              </c:extLst>
            </c:dLbl>
            <c:dLbl>
              <c:idx val="15"/>
              <c:layout>
                <c:manualLayout>
                  <c:x val="0.12070704716850307"/>
                  <c:y val="-3.7745737381803091E-2"/>
                </c:manualLayout>
              </c:layout>
              <c:tx>
                <c:rich>
                  <a:bodyPr/>
                  <a:lstStyle/>
                  <a:p>
                    <a:fld id="{78761A4B-CEAA-44F6-8DD1-F158BBE547C0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;                </a:t>
                    </a:r>
                    <a:fld id="{7B09A985-8DC0-49BA-96C6-A48D962F2E19}" type="VALUE">
                      <a:rPr lang="ru-RU" baseline="0"/>
                      <a:pPr/>
                      <a:t>[ЗНАЧЕНИЕ]</a:t>
                    </a:fld>
                    <a:endParaRPr lang="ru-RU" baseline="0" dirty="0"/>
                  </a:p>
                </c:rich>
              </c:tx>
              <c:dLblPos val="bestFit"/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55B0-4760-A772-050E3417A88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ru-KZ"/>
              </a:p>
            </c:txPr>
            <c:dLblPos val="outEnd"/>
            <c:showLegendKey val="1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063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Лист1!$A$2:$A$17</c:f>
              <c:strCache>
                <c:ptCount val="16"/>
                <c:pt idx="0">
                  <c:v>Жалпы сипаттағы мемлекеттiк қызметтер </c:v>
                </c:pt>
                <c:pt idx="1">
                  <c:v>Қорғаныс</c:v>
                </c:pt>
                <c:pt idx="2">
                  <c:v>Қоғамдық тәртіп және қауіпсіздік</c:v>
                </c:pt>
                <c:pt idx="3">
                  <c:v>Білім беру</c:v>
                </c:pt>
                <c:pt idx="4">
                  <c:v>Денсаулық сақтау</c:v>
                </c:pt>
                <c:pt idx="5">
                  <c:v>Әлеуметтiк көмек және әлеуметтiк қамсыздандыру</c:v>
                </c:pt>
                <c:pt idx="6">
                  <c:v>Тұрғын үй-коммуналдық шаруашылық</c:v>
                </c:pt>
                <c:pt idx="7">
                  <c:v>Мәдениет, спорт, туризм және ақпараттық кеңістiк</c:v>
                </c:pt>
                <c:pt idx="8">
                  <c:v>Отын-энергетика кешенi және жер қойнауын пайдалану</c:v>
                </c:pt>
                <c:pt idx="9">
                  <c:v>Ауыл, су, орман, балық шаруашылығы және қоршаған ортаны қорғау</c:v>
                </c:pt>
                <c:pt idx="10">
                  <c:v>Өнеркәсіп, сәулет, қала құрылысы және құрылыс қызметі</c:v>
                </c:pt>
                <c:pt idx="11">
                  <c:v>Көлiк және коммуникация</c:v>
                </c:pt>
                <c:pt idx="12">
                  <c:v>Басқалар</c:v>
                </c:pt>
                <c:pt idx="13">
                  <c:v>Борышқа қызмет көрсету</c:v>
                </c:pt>
                <c:pt idx="14">
                  <c:v>Трансферттер</c:v>
                </c:pt>
                <c:pt idx="15">
                  <c:v>Қарыздарды өтеу</c:v>
                </c:pt>
              </c:strCache>
            </c:strRef>
          </c:cat>
          <c:val>
            <c:numRef>
              <c:f>Лист1!$B$2:$B$17</c:f>
              <c:numCache>
                <c:formatCode>0.0</c:formatCode>
                <c:ptCount val="16"/>
                <c:pt idx="0">
                  <c:v>6089.1</c:v>
                </c:pt>
                <c:pt idx="1">
                  <c:v>3241.5</c:v>
                </c:pt>
                <c:pt idx="2">
                  <c:v>15182.2</c:v>
                </c:pt>
                <c:pt idx="3">
                  <c:v>233439.7</c:v>
                </c:pt>
                <c:pt idx="4">
                  <c:v>16339.5</c:v>
                </c:pt>
                <c:pt idx="5">
                  <c:v>20144.400000000001</c:v>
                </c:pt>
                <c:pt idx="6">
                  <c:v>32715.200000000001</c:v>
                </c:pt>
                <c:pt idx="7">
                  <c:v>17636.599999999999</c:v>
                </c:pt>
                <c:pt idx="8">
                  <c:v>7201.1</c:v>
                </c:pt>
                <c:pt idx="9">
                  <c:v>70363.100000000006</c:v>
                </c:pt>
                <c:pt idx="10">
                  <c:v>17197.599999999999</c:v>
                </c:pt>
                <c:pt idx="11">
                  <c:v>50384.9</c:v>
                </c:pt>
                <c:pt idx="12">
                  <c:v>16673.900000000001</c:v>
                </c:pt>
                <c:pt idx="13">
                  <c:v>1960.4</c:v>
                </c:pt>
                <c:pt idx="14">
                  <c:v>13727.9</c:v>
                </c:pt>
                <c:pt idx="15">
                  <c:v>12657.865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55B0-4760-A772-050E3417A8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59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/>
      </a:pPr>
      <a:endParaRPr lang="ru-KZ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0.35525</cdr:x>
      <cdr:y>0.06199</cdr:y>
    </cdr:from>
    <cdr:to>
      <cdr:x>0.67279</cdr:x>
      <cdr:y>0.11535</cdr:y>
    </cdr:to>
    <cdr:sp macro="" textlink="">
      <cdr:nvSpPr>
        <cdr:cNvPr id="2" name="TextBox 4">
          <a:extLst xmlns:a="http://schemas.openxmlformats.org/drawingml/2006/main">
            <a:ext uri="{FF2B5EF4-FFF2-40B4-BE49-F238E27FC236}">
              <a16:creationId xmlns:a16="http://schemas.microsoft.com/office/drawing/2014/main" id="{B12DF9A0-3A0C-4AC7-A6FF-333E864CD4CD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102303" y="375445"/>
          <a:ext cx="2772991" cy="32316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pPr eaLnBrk="1" hangingPunct="1"/>
          <a:r>
            <a:rPr lang="ru-RU" altLang="ru-RU" sz="15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Барлығы: </a:t>
          </a:r>
          <a:r>
            <a:rPr lang="ru-RU" altLang="ru-RU" sz="1500" b="1" dirty="0">
              <a:latin typeface="Times New Roman" panose="02020603050405020304" pitchFamily="18" charset="0"/>
              <a:cs typeface="Times New Roman" panose="02020603050405020304" pitchFamily="18" charset="0"/>
            </a:rPr>
            <a:t>534 955,0 </a:t>
          </a:r>
          <a:r>
            <a:rPr lang="kk-KZ" altLang="ru-RU" sz="15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млн</a:t>
          </a:r>
          <a:r>
            <a:rPr lang="ru-RU" altLang="ru-RU" sz="15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r>
            <a:rPr lang="kk-KZ" altLang="ru-RU" sz="15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теңге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DA9FFEE8-2D7D-487A-89D0-D2C9CF6110F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EB42F7A-76C7-4882-A75A-6F3B2BC9469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D9E3E316-8204-47B4-8A23-84416E6FA32D}" type="datetimeFigureOut">
              <a:rPr lang="ru-RU"/>
              <a:pPr>
                <a:defRPr/>
              </a:pPr>
              <a:t>31.12.2025</a:t>
            </a:fld>
            <a:endParaRPr lang="ru-RU" dirty="0"/>
          </a:p>
        </p:txBody>
      </p:sp>
      <p:sp>
        <p:nvSpPr>
          <p:cNvPr id="4" name="Образ слайда 3">
            <a:extLst>
              <a:ext uri="{FF2B5EF4-FFF2-40B4-BE49-F238E27FC236}">
                <a16:creationId xmlns:a16="http://schemas.microsoft.com/office/drawing/2014/main" id="{626F0B55-C4FE-4998-B8B3-483EF1F891B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1243013"/>
            <a:ext cx="4475163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>
            <a:extLst>
              <a:ext uri="{FF2B5EF4-FFF2-40B4-BE49-F238E27FC236}">
                <a16:creationId xmlns:a16="http://schemas.microsoft.com/office/drawing/2014/main" id="{8E4CBDAA-7675-4561-8088-49B921E836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6275" y="4784725"/>
            <a:ext cx="5408613" cy="3914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40B7444-11C1-4DEB-9FF7-9F482D3A192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8F16AE4-65D3-48F4-8FBE-0BD7A452C0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84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646ECE1-7060-4537-989B-497420059ACB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>
            <a:extLst>
              <a:ext uri="{FF2B5EF4-FFF2-40B4-BE49-F238E27FC236}">
                <a16:creationId xmlns:a16="http://schemas.microsoft.com/office/drawing/2014/main" id="{C29487B1-923D-486A-9FCE-FEF5730E080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Заметки 2">
            <a:extLst>
              <a:ext uri="{FF2B5EF4-FFF2-40B4-BE49-F238E27FC236}">
                <a16:creationId xmlns:a16="http://schemas.microsoft.com/office/drawing/2014/main" id="{2ECADDEB-CB4B-444A-97E0-474523E61AA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/>
          </a:p>
        </p:txBody>
      </p:sp>
      <p:sp>
        <p:nvSpPr>
          <p:cNvPr id="21508" name="Номер слайда 3">
            <a:extLst>
              <a:ext uri="{FF2B5EF4-FFF2-40B4-BE49-F238E27FC236}">
                <a16:creationId xmlns:a16="http://schemas.microsoft.com/office/drawing/2014/main" id="{D4EFC98A-370B-4FFB-ADED-80FC18ACB5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AFFB5B-3E06-4D0A-A10A-81A039346A79}" type="slidenum">
              <a:rPr lang="ru-RU" altLang="ru-RU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ru-RU" altLang="ru-RU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>
            <a:extLst>
              <a:ext uri="{FF2B5EF4-FFF2-40B4-BE49-F238E27FC236}">
                <a16:creationId xmlns:a16="http://schemas.microsoft.com/office/drawing/2014/main" id="{2951E1FE-D295-41D3-88AC-470993F8245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Заметки 2">
            <a:extLst>
              <a:ext uri="{FF2B5EF4-FFF2-40B4-BE49-F238E27FC236}">
                <a16:creationId xmlns:a16="http://schemas.microsoft.com/office/drawing/2014/main" id="{502F4B7B-A6B8-4823-B025-FB4F6D41E65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24580" name="Номер слайда 3">
            <a:extLst>
              <a:ext uri="{FF2B5EF4-FFF2-40B4-BE49-F238E27FC236}">
                <a16:creationId xmlns:a16="http://schemas.microsoft.com/office/drawing/2014/main" id="{44ED18A7-C875-4071-BBE3-8AB0CD38FA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836CE72-17FD-48A2-9EDC-1A1289EF79D3}" type="slidenum">
              <a:rPr lang="ru-RU" altLang="ru-RU" smtClean="0"/>
              <a:pPr/>
              <a:t>4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5600230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F2DC8D-4354-34F2-FF7F-B2ED0ACEA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>
            <a:extLst>
              <a:ext uri="{FF2B5EF4-FFF2-40B4-BE49-F238E27FC236}">
                <a16:creationId xmlns:a16="http://schemas.microsoft.com/office/drawing/2014/main" id="{6279591E-BA6C-8181-A27B-99895882948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Заметки 2">
            <a:extLst>
              <a:ext uri="{FF2B5EF4-FFF2-40B4-BE49-F238E27FC236}">
                <a16:creationId xmlns:a16="http://schemas.microsoft.com/office/drawing/2014/main" id="{C6A63C99-8151-C9CE-A32E-366401BFCD3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24580" name="Номер слайда 3">
            <a:extLst>
              <a:ext uri="{FF2B5EF4-FFF2-40B4-BE49-F238E27FC236}">
                <a16:creationId xmlns:a16="http://schemas.microsoft.com/office/drawing/2014/main" id="{D0D86D68-8766-8688-C0F2-EC94E6BE4D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836CE72-17FD-48A2-9EDC-1A1289EF79D3}" type="slidenum">
              <a:rPr lang="ru-RU" altLang="ru-RU" smtClean="0"/>
              <a:pPr/>
              <a:t>5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8993289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K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646ECE1-7060-4537-989B-497420059ACB}" type="slidenum">
              <a:rPr lang="ru-RU" altLang="ru-RU" smtClean="0"/>
              <a:pPr>
                <a:defRPr/>
              </a:pPr>
              <a:t>10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7653216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раз слайда 1">
            <a:extLst>
              <a:ext uri="{FF2B5EF4-FFF2-40B4-BE49-F238E27FC236}">
                <a16:creationId xmlns:a16="http://schemas.microsoft.com/office/drawing/2014/main" id="{F67FAAE7-D22D-4C3F-B377-2A961190F7C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Заметки 2">
            <a:extLst>
              <a:ext uri="{FF2B5EF4-FFF2-40B4-BE49-F238E27FC236}">
                <a16:creationId xmlns:a16="http://schemas.microsoft.com/office/drawing/2014/main" id="{CAF77318-21E7-4C6A-8BE4-0D1969BA7CB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dirty="0"/>
          </a:p>
        </p:txBody>
      </p:sp>
      <p:sp>
        <p:nvSpPr>
          <p:cNvPr id="34820" name="Номер слайда 3">
            <a:extLst>
              <a:ext uri="{FF2B5EF4-FFF2-40B4-BE49-F238E27FC236}">
                <a16:creationId xmlns:a16="http://schemas.microsoft.com/office/drawing/2014/main" id="{85C99528-BC45-4C94-A27B-2CC8454F53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A893F7B-8C79-4DF1-BBE0-4B7E19D74254}" type="slidenum">
              <a:rPr lang="ru-RU" altLang="ru-RU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12</a:t>
            </a:fld>
            <a:endParaRPr lang="ru-RU" alt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16A8A8-3123-45D5-8862-19D783187058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438344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B66C85-B8D1-4EE8-8DCE-64323AD1BA60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344737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A9F1CF-7DE3-4F42-8FF2-2786FD806ED2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843328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174CCC-A12E-481F-97A1-760903D0799B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067897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C2DC90-CA69-42E3-9E89-C00B15036876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99624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B87269-2FAB-47F0-BD12-E75BCEB0F396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51057488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A0DE66-8890-44A9-8A7F-5F1D2F7EA177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59919677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3E8D60-DBB9-413E-82C2-7C632BF19789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021821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B2C3F3-4AA8-46EA-961F-5E21994FEE23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457493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BB9F3E-78D7-4491-B104-389D52CAE5E1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9794502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C7DE15-3634-4D47-BC18-9F69620657AA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556873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65FFCFD-4737-4889-A359-43F70A17C3E5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469878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525" r:id="rId1"/>
    <p:sldLayoutId id="2147485526" r:id="rId2"/>
    <p:sldLayoutId id="2147485527" r:id="rId3"/>
    <p:sldLayoutId id="2147485528" r:id="rId4"/>
    <p:sldLayoutId id="2147485529" r:id="rId5"/>
    <p:sldLayoutId id="2147485530" r:id="rId6"/>
    <p:sldLayoutId id="2147485531" r:id="rId7"/>
    <p:sldLayoutId id="2147485532" r:id="rId8"/>
    <p:sldLayoutId id="2147485533" r:id="rId9"/>
    <p:sldLayoutId id="2147485534" r:id="rId10"/>
    <p:sldLayoutId id="214748553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8">
            <a:extLst>
              <a:ext uri="{FF2B5EF4-FFF2-40B4-BE49-F238E27FC236}">
                <a16:creationId xmlns:a16="http://schemas.microsoft.com/office/drawing/2014/main" id="{50705C7F-07DF-4FDD-BE84-ED13F53F98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450" y="1196975"/>
            <a:ext cx="7272982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kk-KZ" sz="32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Батыс Қазақстан облыстық мәслихатының 2025 жылғы                            </a:t>
            </a:r>
            <a:r>
              <a:rPr lang="ru-RU" sz="32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 </a:t>
            </a:r>
            <a:r>
              <a:rPr lang="ru-RU" sz="32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қарашадағы</a:t>
            </a:r>
            <a:r>
              <a:rPr lang="ru-RU" sz="32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№ 21-2 </a:t>
            </a:r>
            <a:r>
              <a:rPr lang="ru-RU" sz="3200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шешімі</a:t>
            </a:r>
            <a:r>
              <a:rPr lang="ru-RU" sz="32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200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«Батыс Қазақстан облыстық мәслихатының 2024 жылғы 13 желтоқсандағы №16-1 «2025-2027 жылдарға арналған облыстық бюджет туралы» шешіміне өзгерістер енгізу туралы»»</a:t>
            </a:r>
          </a:p>
        </p:txBody>
      </p:sp>
      <p:sp>
        <p:nvSpPr>
          <p:cNvPr id="19459" name="Заголовок 1">
            <a:extLst>
              <a:ext uri="{FF2B5EF4-FFF2-40B4-BE49-F238E27FC236}">
                <a16:creationId xmlns:a16="http://schemas.microsoft.com/office/drawing/2014/main" id="{4F5F4553-00B9-49E6-BB70-42D21F11B3A5}"/>
              </a:ext>
            </a:extLst>
          </p:cNvPr>
          <p:cNvSpPr txBox="1">
            <a:spLocks/>
          </p:cNvSpPr>
          <p:nvPr/>
        </p:nvSpPr>
        <p:spPr bwMode="auto">
          <a:xfrm>
            <a:off x="250825" y="115888"/>
            <a:ext cx="864235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3429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300"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 defTabSz="3429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 defTabSz="3429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0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 defTabSz="3429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 defTabSz="3429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3429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3429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3429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3429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kk-KZ" altLang="ru-RU" sz="2000" b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Батыс</a:t>
            </a:r>
            <a:r>
              <a:rPr lang="ru-RU" altLang="ru-RU" sz="2000" b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b="1" dirty="0" err="1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altLang="ru-RU" sz="2000" b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altLang="ru-RU" sz="2000" b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облысы</a:t>
            </a:r>
          </a:p>
        </p:txBody>
      </p:sp>
      <p:sp>
        <p:nvSpPr>
          <p:cNvPr id="19460" name="Заголовок 1">
            <a:extLst>
              <a:ext uri="{FF2B5EF4-FFF2-40B4-BE49-F238E27FC236}">
                <a16:creationId xmlns:a16="http://schemas.microsoft.com/office/drawing/2014/main" id="{EC6BA036-8F4E-4383-B40A-623B850E4B0D}"/>
              </a:ext>
            </a:extLst>
          </p:cNvPr>
          <p:cNvSpPr txBox="1">
            <a:spLocks/>
          </p:cNvSpPr>
          <p:nvPr/>
        </p:nvSpPr>
        <p:spPr bwMode="auto">
          <a:xfrm>
            <a:off x="392113" y="6308725"/>
            <a:ext cx="8642350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3429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300"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 defTabSz="3429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 defTabSz="3429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0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 defTabSz="3429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 defTabSz="3429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3429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3429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3429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3429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000" b="1" dirty="0" err="1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Азаматтық</a:t>
            </a:r>
            <a:r>
              <a:rPr lang="ru-RU" altLang="ru-RU" sz="2000" b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бюджет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2">
            <a:extLst>
              <a:ext uri="{FF2B5EF4-FFF2-40B4-BE49-F238E27FC236}">
                <a16:creationId xmlns:a16="http://schemas.microsoft.com/office/drawing/2014/main" id="{3158DB3A-97D5-4F39-AF52-530F6FB53A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963" y="115888"/>
            <a:ext cx="8653462" cy="116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/>
          <a:lstStyle>
            <a:lvl1pPr indent="45085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300"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0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kk-KZ" alt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жылға ауыл</a:t>
            </a:r>
            <a:r>
              <a:rPr lang="ru-RU" alt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су, орман, балық шаруашылығы, </a:t>
            </a:r>
            <a:r>
              <a:rPr lang="kk-KZ" alt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 қорғалатын табиғи аумақтар</a:t>
            </a:r>
            <a:r>
              <a:rPr lang="ru-RU" alt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қоршаған ортаны және </a:t>
            </a:r>
            <a:r>
              <a:rPr lang="kk-KZ" alt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жануарлар</a:t>
            </a:r>
            <a:r>
              <a:rPr lang="ru-RU" alt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alt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дүниесін</a:t>
            </a:r>
            <a:r>
              <a:rPr lang="ru-RU" alt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қорғау, жер </a:t>
            </a:r>
            <a:r>
              <a:rPr lang="kk-KZ" alt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қатынастары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53C24F16-2082-4E17-B1C6-7C35A65653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9866103"/>
              </p:ext>
            </p:extLst>
          </p:nvPr>
        </p:nvGraphicFramePr>
        <p:xfrm>
          <a:off x="467544" y="1277938"/>
          <a:ext cx="8539321" cy="53556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634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59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3889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Атауы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Сомасы </a:t>
                      </a:r>
                    </a:p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(млн.</a:t>
                      </a:r>
                      <a:r>
                        <a:rPr lang="kk-KZ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теңге)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Барлығы: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68 720,6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727"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kk-KZ" sz="1400" b="0" i="1" u="none" strike="noStrike" kern="1200" noProof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соның ішінде:</a:t>
                      </a:r>
                    </a:p>
                  </a:txBody>
                  <a:tcPr marL="0" marR="0" marT="0" marB="80961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53973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6292">
                <a:tc>
                  <a:txBody>
                    <a:bodyPr/>
                    <a:lstStyle/>
                    <a:p>
                      <a:pPr marL="92075" indent="0" algn="l" defTabSz="457200" rtl="0" eaLnBrk="1" fontAlgn="b" latinLnBrk="0" hangingPunct="1"/>
                      <a:r>
                        <a:rPr lang="kk-KZ" sz="1400" kern="1200" noProof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Ауыл шаруашылығын дамыту</a:t>
                      </a:r>
                    </a:p>
                  </a:txBody>
                  <a:tcPr marL="0" marR="0" marT="0" marB="8098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32 060,2</a:t>
                      </a:r>
                      <a:endParaRPr lang="ru-KZ" sz="14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9235">
                <a:tc>
                  <a:txBody>
                    <a:bodyPr/>
                    <a:lstStyle/>
                    <a:p>
                      <a:pPr marL="92075" indent="0" algn="l" defTabSz="457200" rtl="0" eaLnBrk="1" fontAlgn="b" latinLnBrk="0" hangingPunct="1"/>
                      <a:r>
                        <a:rPr kumimoji="0" lang="kk-KZ" sz="1400" b="0" i="1" u="none" strike="noStrike" kern="1200" noProof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соның</a:t>
                      </a:r>
                      <a:r>
                        <a:rPr kumimoji="0" lang="kk-KZ" sz="1400" b="0" i="1" u="none" strike="noStrike" kern="1200" baseline="0" noProof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ішінде субсидиялар</a:t>
                      </a:r>
                      <a:endParaRPr kumimoji="0" lang="kk-KZ" sz="1400" b="0" i="1" u="none" strike="noStrike" kern="1200" noProof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400" b="0" i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31 282,2</a:t>
                      </a:r>
                      <a:endParaRPr lang="ru-KZ" sz="1400" b="0" i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9883">
                <a:tc>
                  <a:txBody>
                    <a:bodyPr/>
                    <a:lstStyle/>
                    <a:p>
                      <a:pPr marL="92075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400" b="0" i="0" u="none" strike="noStrike" kern="1200" noProof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Ветеринариялық қауіпсіздік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4 702,8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53973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142">
                <a:tc>
                  <a:txBody>
                    <a:bodyPr/>
                    <a:lstStyle/>
                    <a:p>
                      <a:pPr marL="92075" indent="0" algn="l" defTabSz="457200" rtl="0" eaLnBrk="1" fontAlgn="b" latinLnBrk="0" hangingPunct="1"/>
                      <a:r>
                        <a:rPr kumimoji="0" lang="kk-KZ" sz="1400" b="0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</a:t>
                      </a:r>
                      <a:r>
                        <a:rPr kumimoji="0" lang="ru-RU" sz="1400" b="0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у, орман шаруашылығы</a:t>
                      </a:r>
                      <a:r>
                        <a:rPr kumimoji="0" lang="ru-RU" sz="1400" b="0" i="0" u="none" strike="noStrike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және қоршаған ортаны қорғау</a:t>
                      </a:r>
                      <a:endParaRPr kumimoji="0" lang="ru-RU" sz="1400" b="0" i="0" u="none" strike="noStrike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9 753,9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53973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1142">
                <a:tc>
                  <a:txBody>
                    <a:bodyPr/>
                    <a:lstStyle/>
                    <a:p>
                      <a:pPr marL="92075" indent="0" algn="l" defTabSz="457200" rtl="0" eaLnBrk="1" fontAlgn="b" latinLnBrk="0" hangingPunct="1"/>
                      <a:r>
                        <a:rPr kumimoji="0" lang="kk-KZ" sz="1400" b="0" i="0" u="none" strike="noStrike" kern="1200" noProof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Жер қатынастарын реттеу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28,0</a:t>
                      </a:r>
                    </a:p>
                  </a:txBody>
                  <a:tcPr marL="0" marR="0" marT="0" marB="107949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0313">
                <a:tc>
                  <a:txBody>
                    <a:bodyPr/>
                    <a:lstStyle/>
                    <a:p>
                      <a:pPr marL="92075" indent="0" algn="l" defTabSz="457200" rtl="0" eaLnBrk="1" fontAlgn="b" latinLnBrk="0" hangingPunct="1">
                        <a:tabLst>
                          <a:tab pos="92075" algn="l"/>
                        </a:tabLst>
                      </a:pPr>
                      <a:r>
                        <a:rPr kumimoji="0" lang="kk-KZ" sz="1400" b="0" i="0" u="none" strike="noStrike" kern="1200" noProof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Ауыл халқының кірістерін арттыру жөніндегі жобаны ауқымды түрде қолдану үшін ауыл халқына микрокредиттер беруге кредит беру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5 500,0</a:t>
                      </a:r>
                    </a:p>
                  </a:txBody>
                  <a:tcPr marL="0" marR="0" marT="0" marB="107949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92075" indent="0" algn="l" defTabSz="457200" rtl="0" eaLnBrk="1" fontAlgn="b" latinLnBrk="0" hangingPunct="1"/>
                      <a:r>
                        <a:rPr kumimoji="0" lang="kk-KZ" sz="1400" b="0" i="0" u="none" strike="noStrike" kern="1200" noProof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Мамандарды әлеуметтік қолдау шараларын   іске асыру үшін жергілікті атқарушы органдарға берілетін бюджеттік кредиттер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2 675,7</a:t>
                      </a:r>
                    </a:p>
                  </a:txBody>
                  <a:tcPr marL="0" marR="0" marT="0" marB="107949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92075" indent="0" algn="l" defTabSz="457200" rtl="0" eaLnBrk="1" fontAlgn="b" latinLnBrk="0" hangingPunct="1"/>
                      <a:r>
                        <a:rPr kumimoji="0" lang="ru-RU" sz="1400" b="0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Агро</a:t>
                      </a:r>
                      <a:r>
                        <a:rPr kumimoji="0" lang="kk-KZ" sz="1400" b="0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өнеркәсіптік кешендегі инвестициялық жобаларды кредиттеу</a:t>
                      </a:r>
                      <a:endParaRPr kumimoji="0" lang="ru-RU" sz="1400" b="0" i="0" u="none" strike="noStrike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13 000,0</a:t>
                      </a:r>
                    </a:p>
                  </a:txBody>
                  <a:tcPr marL="0" marR="0" marT="0" marB="107949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68331">
                <a:tc>
                  <a:txBody>
                    <a:bodyPr/>
                    <a:lstStyle/>
                    <a:p>
                      <a:pPr marL="92075" indent="0" algn="l" defTabSz="457200" rtl="0" eaLnBrk="1" fontAlgn="b" latinLnBrk="0" hangingPunct="1"/>
                      <a:r>
                        <a:rPr kumimoji="0" lang="kk-KZ" sz="1400" b="0" i="0" u="none" strike="noStrike" kern="1200" noProof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Әлеуметтік маңызы бар азық-түлік тауарларына бағаларды тұрақтандыру тетіктерін іске асыру үшін мамандандырылған ұйымдарға кредит беру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1 000,0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107949" anchor="ctr"/>
                </a:tc>
                <a:extLst>
                  <a:ext uri="{0D108BD9-81ED-4DB2-BD59-A6C34878D82A}">
                    <a16:rowId xmlns:a16="http://schemas.microsoft.com/office/drawing/2014/main" val="2462637574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153C35-448B-42B4-BB83-3D9038028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663" y="166688"/>
            <a:ext cx="8153400" cy="827087"/>
          </a:xfrm>
        </p:spPr>
        <p:txBody>
          <a:bodyPr/>
          <a:lstStyle/>
          <a:p>
            <a:pPr indent="338138" algn="ctr" defTabSz="685800"/>
            <a:r>
              <a:rPr lang="kk-KZ" alt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жылға кәсіпкерлік қызметті қолдау</a:t>
            </a:r>
            <a:endParaRPr lang="ru-RU" alt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8" name="Объект 17">
            <a:extLst>
              <a:ext uri="{FF2B5EF4-FFF2-40B4-BE49-F238E27FC236}">
                <a16:creationId xmlns:a16="http://schemas.microsoft.com/office/drawing/2014/main" id="{47358388-F57F-4B2B-8E0C-7E681E0A1C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2015930"/>
              </p:ext>
            </p:extLst>
          </p:nvPr>
        </p:nvGraphicFramePr>
        <p:xfrm>
          <a:off x="323528" y="993775"/>
          <a:ext cx="8362513" cy="38745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398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2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169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Атауы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Сомасы </a:t>
                      </a:r>
                    </a:p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(млн.</a:t>
                      </a:r>
                      <a:r>
                        <a:rPr lang="kk-KZ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теңге)</a:t>
                      </a:r>
                    </a:p>
                  </a:txBody>
                  <a:tcPr marL="68576" marR="68576" marT="34294" marB="34294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4185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Барлығы: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2 381,0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6" marR="68576" marT="34294" marB="34294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7476">
                <a:tc>
                  <a:txBody>
                    <a:bodyPr/>
                    <a:lstStyle/>
                    <a:p>
                      <a:pPr marL="182563" indent="0" algn="l" defTabSz="342900" rtl="0" eaLnBrk="1" fontAlgn="t" latinLnBrk="0" hangingPunct="1"/>
                      <a:r>
                        <a:rPr lang="kk-KZ" sz="1400" kern="1200" noProof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Кәсіпкерлік субъектілерінің кредиттері бойынша пайыздық мөлшерлемелерді субсидиялау</a:t>
                      </a: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1 883,7</a:t>
                      </a:r>
                    </a:p>
                  </a:txBody>
                  <a:tcPr marL="68576" marR="68576" marT="34294" marB="34294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1395">
                <a:tc>
                  <a:txBody>
                    <a:bodyPr/>
                    <a:lstStyle/>
                    <a:p>
                      <a:pPr marL="182563" indent="0" algn="l" defTabSz="342900" rtl="0" eaLnBrk="1" fontAlgn="t" latinLnBrk="0" hangingPunct="1"/>
                      <a:r>
                        <a:rPr lang="kk-KZ" sz="1400" kern="1200" noProof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Кәсіпкерлік субъектілерінің кредиттерін ішінара кепілдендіру</a:t>
                      </a: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149,5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6" marR="68576" marT="34294" marB="34294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5425">
                <a:tc>
                  <a:txBody>
                    <a:bodyPr/>
                    <a:lstStyle/>
                    <a:p>
                      <a:pPr hangingPunct="0"/>
                      <a:endParaRPr lang="kk-KZ" sz="1400" kern="1200" noProof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92075" indent="0" hangingPunct="0"/>
                      <a:r>
                        <a:rPr lang="kk-KZ" sz="1400" kern="1200" noProof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Бизнес-идеяларды іске асыру үшін кәсіпкерлік субъектілеріне мемлекеттік гранттар беру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147,8</a:t>
                      </a:r>
                    </a:p>
                  </a:txBody>
                  <a:tcPr marL="68576" marR="68576" marT="34294" marB="34294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9178">
                <a:tc>
                  <a:txBody>
                    <a:bodyPr/>
                    <a:lstStyle/>
                    <a:p>
                      <a:pPr marL="182563" indent="0" algn="l" defTabSz="342900" rtl="0" eaLnBrk="1" fontAlgn="t" latinLnBrk="0" hangingPunct="1"/>
                      <a:r>
                        <a:rPr lang="kk-KZ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Мемлекеттік инвестициялық саясатты іске асыруға кредит беру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200,0</a:t>
                      </a:r>
                    </a:p>
                  </a:txBody>
                  <a:tcPr marL="68576" marR="68576" marT="34294" marB="34294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391BC8-6B8A-4F93-8AB4-DDF1C4669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063" y="214313"/>
            <a:ext cx="8280400" cy="838423"/>
          </a:xfrm>
        </p:spPr>
        <p:txBody>
          <a:bodyPr lIns="68580" tIns="34290" rIns="68580" bIns="34290">
            <a:normAutofit/>
          </a:bodyPr>
          <a:lstStyle/>
          <a:p>
            <a:pPr indent="338138" algn="ctr" defTabSz="685800"/>
            <a:r>
              <a:rPr lang="ru-RU" alt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kk-KZ" alt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жылға тұрғын үй-коммуналдық шаруашылығы, отын-энергетика кешенi</a:t>
            </a:r>
            <a:endParaRPr lang="ru-RU" alt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ECD1291A-C5D3-4EE8-9A4C-72CDD4217D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3472011"/>
              </p:ext>
            </p:extLst>
          </p:nvPr>
        </p:nvGraphicFramePr>
        <p:xfrm>
          <a:off x="467544" y="1374720"/>
          <a:ext cx="8425631" cy="4608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690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6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529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Атауы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Сомасы </a:t>
                      </a:r>
                    </a:p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(млн.</a:t>
                      </a:r>
                      <a:r>
                        <a:rPr lang="kk-KZ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теңге)</a:t>
                      </a:r>
                    </a:p>
                  </a:txBody>
                  <a:tcPr marL="68587" marR="68587" marT="34289" marB="34289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7902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Барлығы: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52 095,0</a:t>
                      </a:r>
                    </a:p>
                  </a:txBody>
                  <a:tcPr marL="68587" marR="68587" marT="34289" marB="34289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0505">
                <a:tc>
                  <a:txBody>
                    <a:bodyPr/>
                    <a:lstStyle/>
                    <a:p>
                      <a:pPr marL="92075" indent="0" algn="l" fontAlgn="t"/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Тұрғын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үй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салу </a:t>
                      </a:r>
                      <a:r>
                        <a:rPr lang="kk-K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 сатып алу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22 574,8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5" marR="7145" marT="7146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0823">
                <a:tc>
                  <a:txBody>
                    <a:bodyPr/>
                    <a:lstStyle/>
                    <a:p>
                      <a:pPr marL="92075" indent="0" algn="l" fontAlgn="t"/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Инженерлік-коммуникациялық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инфрақұрылымды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дамыту мен (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немесе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жайластыру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10 092,1</a:t>
                      </a:r>
                    </a:p>
                  </a:txBody>
                  <a:tcPr marL="7145" marR="7145" marT="7146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2621">
                <a:tc>
                  <a:txBody>
                    <a:bodyPr/>
                    <a:lstStyle/>
                    <a:p>
                      <a:pPr marL="92075" indent="0" algn="l" fontAlgn="t"/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Сумен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жабдықтау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су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бұру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жүйелерін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реконструкциялау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құрылысы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жылу-энергетикалық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жүйесін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дамыту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16 843,9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5" marR="7145" marT="7146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0342">
                <a:tc>
                  <a:txBody>
                    <a:bodyPr/>
                    <a:lstStyle/>
                    <a:p>
                      <a:pPr marL="92075" indent="0" algn="l" fontAlgn="t"/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Газбен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қамту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kk-K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83,8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5" marR="7145" marT="7146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83794">
                <a:tc>
                  <a:txBody>
                    <a:bodyPr/>
                    <a:lstStyle/>
                    <a:p>
                      <a:pPr marL="92075" indent="0" algn="l" fontAlgn="t"/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Ауыз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сумен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жабдықтаудың баламасыз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көздер</a:t>
                      </a:r>
                      <a:r>
                        <a:rPr lang="en-US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болып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табылатын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сумен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жабдықтаудың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аса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маңызды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топтық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және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жергілікті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жүйелер</a:t>
                      </a:r>
                      <a:r>
                        <a:rPr lang="en-US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нен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ауыз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су беру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жөніндегі қызметтердің құнын субсидиялау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1 389,3</a:t>
                      </a:r>
                    </a:p>
                  </a:txBody>
                  <a:tcPr marL="7145" marR="7145" marT="7146" marB="0" anchor="ctr"/>
                </a:tc>
                <a:extLst>
                  <a:ext uri="{0D108BD9-81ED-4DB2-BD59-A6C34878D82A}">
                    <a16:rowId xmlns:a16="http://schemas.microsoft.com/office/drawing/2014/main" val="3523319395"/>
                  </a:ext>
                </a:extLst>
              </a:tr>
              <a:tr h="740626">
                <a:tc>
                  <a:txBody>
                    <a:bodyPr/>
                    <a:lstStyle/>
                    <a:p>
                      <a:pPr marL="92075" indent="0" algn="l" fontAlgn="t"/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Профилактикалық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дезинсекция мен дератизация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жүргізу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инфекциялық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және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паразиттік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аурулардың табиғи ошақтарының аумағындағы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сондай-ақ инфекциялық және паразиттік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аурулардың ошақтарындағы 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дезинсекция мен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дератизацияны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қоспағанда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81,6</a:t>
                      </a:r>
                    </a:p>
                  </a:txBody>
                  <a:tcPr marL="7145" marR="7145" marT="7146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92075" indent="0" algn="l" fontAlgn="t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Тұрғын-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үй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сертификаттарын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беру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281,5</a:t>
                      </a:r>
                    </a:p>
                  </a:txBody>
                  <a:tcPr marL="7145" marR="7145" marT="7146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5632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Кондоминиум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объектілерінің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ортақ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мүлкіне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күрделі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жөндеу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жүргізу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5" marR="7145" marT="714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448,0</a:t>
                      </a:r>
                    </a:p>
                  </a:txBody>
                  <a:tcPr marL="7145" marR="7145" marT="7146" marB="0" anchor="ctr"/>
                </a:tc>
                <a:extLst>
                  <a:ext uri="{0D108BD9-81ED-4DB2-BD59-A6C34878D82A}">
                    <a16:rowId xmlns:a16="http://schemas.microsoft.com/office/drawing/2014/main" val="3754421387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723ACF-CD90-4FF5-91ED-60A338492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1225" y="333375"/>
            <a:ext cx="7686675" cy="628650"/>
          </a:xfrm>
        </p:spPr>
        <p:txBody>
          <a:bodyPr>
            <a:normAutofit/>
          </a:bodyPr>
          <a:lstStyle/>
          <a:p>
            <a:pPr indent="338138" algn="ctr" defTabSz="685800"/>
            <a:r>
              <a:rPr lang="ru-RU" alt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kk-KZ" alt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жылға көлік </a:t>
            </a:r>
            <a:r>
              <a:rPr lang="ru-RU" alt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 коммуникация </a:t>
            </a:r>
          </a:p>
        </p:txBody>
      </p:sp>
      <p:graphicFrame>
        <p:nvGraphicFramePr>
          <p:cNvPr id="18" name="Объект 17">
            <a:extLst>
              <a:ext uri="{FF2B5EF4-FFF2-40B4-BE49-F238E27FC236}">
                <a16:creationId xmlns:a16="http://schemas.microsoft.com/office/drawing/2014/main" id="{1E8FE458-4377-4191-80AB-BF3603DBD1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2882071"/>
              </p:ext>
            </p:extLst>
          </p:nvPr>
        </p:nvGraphicFramePr>
        <p:xfrm>
          <a:off x="546100" y="1268413"/>
          <a:ext cx="8416925" cy="45338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461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07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4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Атауы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Сомасы </a:t>
                      </a:r>
                    </a:p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(млн.</a:t>
                      </a:r>
                      <a:r>
                        <a:rPr lang="kk-KZ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теңге)</a:t>
                      </a:r>
                    </a:p>
                  </a:txBody>
                  <a:tcPr marL="68573" marR="68573" marT="34283" marB="34283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1009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Барлығы: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50 015,9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34283" marB="34283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6062">
                <a:tc>
                  <a:txBody>
                    <a:bodyPr/>
                    <a:lstStyle/>
                    <a:p>
                      <a:r>
                        <a:rPr lang="kk-KZ" sz="14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Көлік инфрақұрылымын дамыту</a:t>
                      </a:r>
                    </a:p>
                  </a:txBody>
                  <a:tcPr marL="68573" marR="68573" marT="34287" marB="3428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kk-KZ" sz="1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14 604,3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34283" marB="34283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0448">
                <a:tc>
                  <a:txBody>
                    <a:bodyPr/>
                    <a:lstStyle/>
                    <a:p>
                      <a:r>
                        <a:rPr lang="kk-KZ" sz="14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Автомобиль жолдарының жұмыс істеуін қамтамасыз ету</a:t>
                      </a:r>
                    </a:p>
                  </a:txBody>
                  <a:tcPr marL="68573" marR="68573" marT="34287" marB="3428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kk-KZ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1 783,8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34283" marB="34283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9774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Облыстық автомобиль </a:t>
                      </a:r>
                      <a:r>
                        <a:rPr lang="kk-KZ" sz="14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жолдарын және  елді-мекендердің көшелерін күрделі және орташа жөндеу</a:t>
                      </a:r>
                    </a:p>
                  </a:txBody>
                  <a:tcPr marL="68573" marR="68573" marT="34287" marB="3428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32 752,2</a:t>
                      </a:r>
                    </a:p>
                  </a:txBody>
                  <a:tcPr marL="68573" marR="68573" marT="34283" marB="34283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08112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Әлеуметт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 </a:t>
                      </a:r>
                      <a:r>
                        <a:rPr lang="kk-KZ" sz="14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маңызы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бар </a:t>
                      </a:r>
                      <a:r>
                        <a:rPr lang="kk-KZ" sz="14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ауданаралық (қалааралық) қатынастар бойынша жолаушылар тасымалын субсидиялау</a:t>
                      </a:r>
                    </a:p>
                  </a:txBody>
                  <a:tcPr marL="68573" marR="68573" marT="34287" marB="3428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kk-KZ" sz="1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875,6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34283" marB="34283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>
            <a:extLst>
              <a:ext uri="{FF2B5EF4-FFF2-40B4-BE49-F238E27FC236}">
                <a16:creationId xmlns:a16="http://schemas.microsoft.com/office/drawing/2014/main" id="{8358D2D7-F089-4630-A92F-7AF314215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8" y="115888"/>
            <a:ext cx="8964612" cy="288925"/>
          </a:xfrm>
        </p:spPr>
        <p:txBody>
          <a:bodyPr>
            <a:normAutofit/>
          </a:bodyPr>
          <a:lstStyle/>
          <a:p>
            <a:r>
              <a:rPr lang="kk-KZ" alt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Батыс Қазақстан облысының 2025-2029 жылдарға арналған әлеуметтік-экономикалық даму көрсеткіштерінің болжамы</a:t>
            </a:r>
            <a:endParaRPr lang="ru-RU" altLang="ru-RU" sz="1200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D199B7D7-44EC-476F-83E0-9D58489E9A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4439085"/>
              </p:ext>
            </p:extLst>
          </p:nvPr>
        </p:nvGraphicFramePr>
        <p:xfrm>
          <a:off x="179388" y="548680"/>
          <a:ext cx="8642350" cy="61090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424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68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55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55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79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334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606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34959">
                <a:tc rowSpan="2">
                  <a:txBody>
                    <a:bodyPr/>
                    <a:lstStyle/>
                    <a:p>
                      <a:pPr algn="ctr" fontAlgn="b"/>
                      <a:r>
                        <a:rPr lang="kk-KZ" sz="12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Көрсеткіштер</a:t>
                      </a:r>
                      <a:endParaRPr lang="kk-KZ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2024 ж.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2025 ж.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2026 ж.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solidFill>
                            <a:srgbClr val="000000"/>
                          </a:solidFill>
                          <a:effectLst/>
                        </a:rPr>
                        <a:t>2027 ж.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2028 ж.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solidFill>
                            <a:srgbClr val="000000"/>
                          </a:solidFill>
                          <a:effectLst/>
                        </a:rPr>
                        <a:t>2029 ж.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4959"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200" b="1" u="none" strike="noStrike" noProof="0">
                          <a:solidFill>
                            <a:srgbClr val="000000"/>
                          </a:solidFill>
                          <a:effectLst/>
                        </a:rPr>
                        <a:t>бағалау </a:t>
                      </a:r>
                      <a:endParaRPr lang="kk-KZ" sz="1200" b="1" i="0" u="none" strike="noStrike" noProof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kk-KZ" sz="12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болжам</a:t>
                      </a:r>
                      <a:endParaRPr lang="kk-KZ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330">
                <a:tc>
                  <a:txBody>
                    <a:bodyPr/>
                    <a:lstStyle/>
                    <a:p>
                      <a:pPr marL="92075" indent="0" algn="l" fontAlgn="ctr"/>
                      <a:r>
                        <a:rPr lang="kk-KZ" sz="1200" b="0" u="none" strike="noStrike" noProof="0">
                          <a:solidFill>
                            <a:srgbClr val="000000"/>
                          </a:solidFill>
                          <a:effectLst/>
                        </a:rPr>
                        <a:t>ЖӨӨ, млн. теңге</a:t>
                      </a:r>
                      <a:endParaRPr lang="kk-KZ" sz="1200" b="0" i="0" u="none" strike="noStrike" noProof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5 387 784,1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5 469 390,9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5 578 348,5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5 714 680,2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5 876 231,0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6 073 949,7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9044">
                <a:tc>
                  <a:txBody>
                    <a:bodyPr/>
                    <a:lstStyle/>
                    <a:p>
                      <a:pPr marL="92075" indent="0" algn="l" fontAlgn="ctr"/>
                      <a:r>
                        <a:rPr lang="kk-KZ" sz="1200" b="0" u="none" strike="noStrike" noProof="0">
                          <a:solidFill>
                            <a:srgbClr val="000000"/>
                          </a:solidFill>
                          <a:effectLst/>
                        </a:rPr>
                        <a:t>ЖӨӨ-нің нақты өзгеруі, алдыңғы жылға %-бен</a:t>
                      </a:r>
                      <a:endParaRPr lang="kk-KZ" sz="1200" b="0" i="0" u="none" strike="noStrike" noProof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101,0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101,1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101,5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101,8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102,0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102,5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2169">
                <a:tc>
                  <a:txBody>
                    <a:bodyPr/>
                    <a:lstStyle/>
                    <a:p>
                      <a:pPr marL="92075" indent="0" algn="l" fontAlgn="ctr"/>
                      <a:r>
                        <a:rPr lang="kk-KZ" sz="12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ЖӨӨ жан басына шаққанда, АҚШ долл. есептік бағам бойынша</a:t>
                      </a:r>
                      <a:endParaRPr lang="kk-KZ" sz="12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16 839,7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17 009,7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17 245,1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17 543,7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17 914,3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18 388,3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4959">
                <a:tc gridSpan="7">
                  <a:txBody>
                    <a:bodyPr/>
                    <a:lstStyle/>
                    <a:p>
                      <a:pPr algn="ctr" fontAlgn="t"/>
                      <a:r>
                        <a:rPr lang="kk-KZ" sz="12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Экономикалық қызметі түрлері бойынша ЖӨӨ</a:t>
                      </a:r>
                      <a:endParaRPr lang="kk-KZ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9042">
                <a:tc>
                  <a:txBody>
                    <a:bodyPr/>
                    <a:lstStyle/>
                    <a:p>
                      <a:pPr marL="92075" indent="0" algn="l" fontAlgn="ctr"/>
                      <a:r>
                        <a:rPr lang="kk-KZ" sz="1200" b="0" u="none" strike="noStrike" noProof="0">
                          <a:solidFill>
                            <a:srgbClr val="000000"/>
                          </a:solidFill>
                          <a:effectLst/>
                        </a:rPr>
                        <a:t>Ауыл, орман және балық шаруашылығы, млн. теңге</a:t>
                      </a:r>
                      <a:endParaRPr lang="kk-KZ" sz="1200" b="0" i="0" u="none" strike="noStrike" noProof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172 134,5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175 590,1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180 892,9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188 196,5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196 759,4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206 715,4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9042">
                <a:tc>
                  <a:txBody>
                    <a:bodyPr/>
                    <a:lstStyle/>
                    <a:p>
                      <a:pPr marL="92075" indent="0" algn="l" fontAlgn="ctr"/>
                      <a:r>
                        <a:rPr lang="kk-KZ" sz="1200" b="0" u="none" strike="noStrike" noProof="0">
                          <a:solidFill>
                            <a:srgbClr val="000000"/>
                          </a:solidFill>
                          <a:effectLst/>
                        </a:rPr>
                        <a:t> алдыңғы жылға қарағанда %-бен</a:t>
                      </a:r>
                      <a:endParaRPr lang="kk-KZ" sz="1200" b="0" i="0" u="none" strike="noStrike" noProof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102,0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101,5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102,0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102,5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102,5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103,0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9042">
                <a:tc>
                  <a:txBody>
                    <a:bodyPr/>
                    <a:lstStyle/>
                    <a:p>
                      <a:pPr marL="92075" indent="0" algn="l" fontAlgn="ctr"/>
                      <a:r>
                        <a:rPr lang="kk-KZ" sz="1200" b="0" u="none" strike="noStrike" noProof="0">
                          <a:solidFill>
                            <a:srgbClr val="000000"/>
                          </a:solidFill>
                          <a:effectLst/>
                        </a:rPr>
                        <a:t>Өнеркәсіп, млн. теңге</a:t>
                      </a:r>
                      <a:endParaRPr lang="kk-KZ" sz="1200" b="0" i="0" u="none" strike="noStrike" noProof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2 275 352,2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2 314 361,8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2 368 000,9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2 432 752,7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2 507 502,0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2 610 853,2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9042">
                <a:tc>
                  <a:txBody>
                    <a:bodyPr/>
                    <a:lstStyle/>
                    <a:p>
                      <a:pPr marL="92075" indent="0" algn="l" fontAlgn="ctr"/>
                      <a:r>
                        <a:rPr lang="kk-KZ" sz="1200" b="0" u="none" strike="noStrike" noProof="0">
                          <a:solidFill>
                            <a:srgbClr val="000000"/>
                          </a:solidFill>
                          <a:effectLst/>
                        </a:rPr>
                        <a:t> алдыңғы жылға қарағанда %-бен</a:t>
                      </a:r>
                      <a:endParaRPr lang="kk-KZ" sz="1200" b="0" i="0" u="none" strike="noStrike" noProof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100,7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101,1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101,6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101,9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102,1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103,0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66252">
                <a:tc>
                  <a:txBody>
                    <a:bodyPr/>
                    <a:lstStyle/>
                    <a:p>
                      <a:pPr marL="92075" indent="0" algn="l" fontAlgn="ctr"/>
                      <a:r>
                        <a:rPr lang="kk-KZ" sz="1200" b="0" u="none" strike="noStrike" noProof="0">
                          <a:solidFill>
                            <a:srgbClr val="000000"/>
                          </a:solidFill>
                          <a:effectLst/>
                        </a:rPr>
                        <a:t>Тау-кен өндіру өнеркәсібі және карьерлерді қазу, млн. теңге</a:t>
                      </a:r>
                      <a:endParaRPr lang="kk-KZ" sz="1200" b="0" i="0" u="none" strike="noStrike" noProof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2 026 935,5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2 059 488,1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2 105 013,1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2 160 046,6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2 223 076,7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2 312 666,7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9042">
                <a:tc>
                  <a:txBody>
                    <a:bodyPr/>
                    <a:lstStyle/>
                    <a:p>
                      <a:pPr marL="92075" indent="0" algn="l" fontAlgn="ctr"/>
                      <a:r>
                        <a:rPr lang="kk-KZ" sz="1200" b="0" u="none" strike="noStrike" noProof="0">
                          <a:solidFill>
                            <a:srgbClr val="000000"/>
                          </a:solidFill>
                          <a:effectLst/>
                        </a:rPr>
                        <a:t> алдыңғы жылға қарағанда %-бен</a:t>
                      </a:r>
                      <a:endParaRPr lang="kk-KZ" sz="1200" b="0" i="0" u="none" strike="noStrike" noProof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100,5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101,0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101,5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101,8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102,0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103,0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9042">
                <a:tc>
                  <a:txBody>
                    <a:bodyPr/>
                    <a:lstStyle/>
                    <a:p>
                      <a:pPr marL="92075" indent="0" algn="l" fontAlgn="ctr">
                        <a:tabLst/>
                      </a:pPr>
                      <a:r>
                        <a:rPr lang="kk-KZ" sz="1200" b="0" u="none" strike="noStrike" noProof="0">
                          <a:solidFill>
                            <a:srgbClr val="000000"/>
                          </a:solidFill>
                          <a:effectLst/>
                        </a:rPr>
                        <a:t>Шикі мұнай өндіру, мың тонна</a:t>
                      </a:r>
                      <a:endParaRPr lang="kk-KZ" sz="1200" b="0" i="0" u="none" strike="noStrike" noProof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           130,3   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          131,3   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          132,7   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           134,6   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        137,1   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          139,8   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39042">
                <a:tc>
                  <a:txBody>
                    <a:bodyPr/>
                    <a:lstStyle/>
                    <a:p>
                      <a:pPr marL="92075" indent="0" algn="l" fontAlgn="ctr"/>
                      <a:r>
                        <a:rPr lang="kk-KZ" sz="1200" b="0" u="none" strike="noStrike" noProof="0">
                          <a:solidFill>
                            <a:srgbClr val="000000"/>
                          </a:solidFill>
                          <a:effectLst/>
                        </a:rPr>
                        <a:t>Өңдеу өнеркәсібі, млн. теңге</a:t>
                      </a:r>
                      <a:endParaRPr lang="kk-KZ" sz="1200" b="0" i="0" u="none" strike="noStrike" noProof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192 182,8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198 358,6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206 152,1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215 521,7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226 866,8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240 212,2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39042">
                <a:tc>
                  <a:txBody>
                    <a:bodyPr/>
                    <a:lstStyle/>
                    <a:p>
                      <a:pPr marL="92075" indent="0" algn="l" fontAlgn="ctr"/>
                      <a:r>
                        <a:rPr lang="kk-KZ" sz="1200" b="0" u="none" strike="noStrike" noProof="0">
                          <a:solidFill>
                            <a:srgbClr val="000000"/>
                          </a:solidFill>
                          <a:effectLst/>
                        </a:rPr>
                        <a:t> алдыңғы жылға қарағанда %-бен</a:t>
                      </a:r>
                      <a:endParaRPr lang="kk-KZ" sz="1200" b="0" i="0" u="none" strike="noStrike" noProof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102,5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102,7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102,9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103,0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103,2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103,3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39042">
                <a:tc>
                  <a:txBody>
                    <a:bodyPr/>
                    <a:lstStyle/>
                    <a:p>
                      <a:pPr marL="92075" indent="0" algn="l" fontAlgn="ctr"/>
                      <a:r>
                        <a:rPr lang="kk-KZ" sz="1200" b="0" u="none" strike="noStrike" noProof="0">
                          <a:solidFill>
                            <a:srgbClr val="000000"/>
                          </a:solidFill>
                          <a:effectLst/>
                        </a:rPr>
                        <a:t>Құрылыс, млн. теңге</a:t>
                      </a:r>
                      <a:endParaRPr lang="kk-KZ" sz="1200" b="0" i="0" u="none" strike="noStrike" noProof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262 559,3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271 814,5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283 340,8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297 677,8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314 883,6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333 083,9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39042">
                <a:tc>
                  <a:txBody>
                    <a:bodyPr/>
                    <a:lstStyle/>
                    <a:p>
                      <a:pPr marL="92075" indent="0" algn="l" fontAlgn="ctr"/>
                      <a:r>
                        <a:rPr lang="kk-KZ" sz="1200" b="0" u="none" strike="noStrike" noProof="0">
                          <a:solidFill>
                            <a:srgbClr val="000000"/>
                          </a:solidFill>
                          <a:effectLst/>
                        </a:rPr>
                        <a:t> алдыңғы жылға қарағанда %-бен</a:t>
                      </a:r>
                      <a:endParaRPr lang="kk-KZ" sz="1200" b="0" i="0" u="none" strike="noStrike" noProof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100,0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102,5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102,7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103,0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103,2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103,2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39042">
                <a:tc>
                  <a:txBody>
                    <a:bodyPr/>
                    <a:lstStyle/>
                    <a:p>
                      <a:pPr marL="92075" indent="0" algn="l" fontAlgn="ctr"/>
                      <a:r>
                        <a:rPr lang="kk-KZ" sz="1200" b="0" u="none" strike="noStrike" noProof="0">
                          <a:solidFill>
                            <a:srgbClr val="000000"/>
                          </a:solidFill>
                          <a:effectLst/>
                        </a:rPr>
                        <a:t>Көтерме және бөлшек сауда, млн. теңге</a:t>
                      </a:r>
                      <a:endParaRPr lang="kk-KZ" sz="1200" b="0" i="0" u="none" strike="noStrike" noProof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358 146,3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366 770,5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378 195,4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390 751,5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405 314,8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421 649,0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39042">
                <a:tc>
                  <a:txBody>
                    <a:bodyPr/>
                    <a:lstStyle/>
                    <a:p>
                      <a:pPr marL="92075" indent="0" algn="l" fontAlgn="ctr"/>
                      <a:r>
                        <a:rPr lang="kk-KZ" sz="1200" b="0" u="none" strike="noStrike" noProof="0">
                          <a:solidFill>
                            <a:srgbClr val="000000"/>
                          </a:solidFill>
                          <a:effectLst/>
                        </a:rPr>
                        <a:t> алдыңғы жылға қарағанда %-бен</a:t>
                      </a:r>
                      <a:endParaRPr lang="kk-KZ" sz="1200" b="0" i="0" u="none" strike="noStrike" noProof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102,0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102,0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102,5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102,5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102,7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103,0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39042">
                <a:tc>
                  <a:txBody>
                    <a:bodyPr/>
                    <a:lstStyle/>
                    <a:p>
                      <a:pPr marL="92075" indent="0" algn="l" fontAlgn="ctr"/>
                      <a:r>
                        <a:rPr lang="kk-KZ" sz="1200" b="0" u="none" strike="noStrike" noProof="0">
                          <a:solidFill>
                            <a:srgbClr val="000000"/>
                          </a:solidFill>
                          <a:effectLst/>
                        </a:rPr>
                        <a:t>Көлік және қоймалау, млн. теңге</a:t>
                      </a:r>
                      <a:endParaRPr lang="kk-KZ" sz="1200" b="0" i="0" u="none" strike="noStrike" noProof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186 157,3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191 779,2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198 549,0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207 583,0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217 028,0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226 902,8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39042">
                <a:tc>
                  <a:txBody>
                    <a:bodyPr/>
                    <a:lstStyle/>
                    <a:p>
                      <a:pPr marL="92075" indent="0" algn="l" fontAlgn="ctr"/>
                      <a:r>
                        <a:rPr lang="kk-KZ" sz="1200" b="0" u="none" strike="noStrike" noProof="0">
                          <a:solidFill>
                            <a:srgbClr val="000000"/>
                          </a:solidFill>
                          <a:effectLst/>
                        </a:rPr>
                        <a:t> алдыңғы жылға қарағанда %-бен</a:t>
                      </a:r>
                      <a:endParaRPr lang="kk-KZ" sz="1200" b="0" i="0" u="none" strike="noStrike" noProof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108,0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102,0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102,0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102,5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102,5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102,5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39042">
                <a:tc>
                  <a:txBody>
                    <a:bodyPr/>
                    <a:lstStyle/>
                    <a:p>
                      <a:pPr marL="92075" indent="0" algn="l" fontAlgn="ctr"/>
                      <a:r>
                        <a:rPr lang="kk-KZ" sz="1200" b="0" u="none" strike="noStrike" noProof="0">
                          <a:solidFill>
                            <a:srgbClr val="000000"/>
                          </a:solidFill>
                          <a:effectLst/>
                        </a:rPr>
                        <a:t>Ақпарат және байланыс, млн. теңге</a:t>
                      </a:r>
                      <a:endParaRPr lang="kk-KZ" sz="1200" b="0" i="0" u="none" strike="noStrike" noProof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54 245,1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55 061,5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56 446,3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58 438,9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60 798,3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63 253,1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39042">
                <a:tc>
                  <a:txBody>
                    <a:bodyPr/>
                    <a:lstStyle/>
                    <a:p>
                      <a:pPr marL="92075" indent="0" algn="l" fontAlgn="ctr"/>
                      <a:r>
                        <a:rPr lang="kk-KZ" sz="12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 алдыңғы жылға қарағанда %-бен</a:t>
                      </a:r>
                      <a:endParaRPr lang="kk-KZ" sz="12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105,0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100,5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101,0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101,5</a:t>
                      </a:r>
                      <a:endParaRPr lang="ru-K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101,5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101,5</a:t>
                      </a:r>
                      <a:endParaRPr lang="ru-KZ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14" marR="7014" marT="7014" marB="0" anchor="ctr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Заголовок 1">
            <a:extLst>
              <a:ext uri="{FF2B5EF4-FFF2-40B4-BE49-F238E27FC236}">
                <a16:creationId xmlns:a16="http://schemas.microsoft.com/office/drawing/2014/main" id="{AD6F074D-0664-4DE9-8860-50929F557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333375"/>
            <a:ext cx="8316912" cy="12239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kk-KZ" alt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</a:t>
            </a:r>
            <a:r>
              <a:rPr lang="ru-RU" alt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жылғы 4 желто</a:t>
            </a:r>
            <a:r>
              <a:rPr lang="kk-KZ" alt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қсандағы</a:t>
            </a:r>
            <a:r>
              <a:rPr lang="ru-RU" alt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«2025-2027 жылдарға арналған Республикалық бюджет туралы» Қазақстан Республикасы Заңына сәйкес 2025 жылдың 1 қаңтарынан бастап белгіленді:</a:t>
            </a:r>
          </a:p>
        </p:txBody>
      </p:sp>
      <p:sp>
        <p:nvSpPr>
          <p:cNvPr id="22530" name="Текст 2">
            <a:extLst>
              <a:ext uri="{FF2B5EF4-FFF2-40B4-BE49-F238E27FC236}">
                <a16:creationId xmlns:a16="http://schemas.microsoft.com/office/drawing/2014/main" id="{B6B35CB9-FC26-4075-B8A3-A08520A3CE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3568" y="2060848"/>
            <a:ext cx="7344816" cy="4206875"/>
          </a:xfrm>
        </p:spPr>
        <p:txBody>
          <a:bodyPr/>
          <a:lstStyle/>
          <a:p>
            <a:pPr>
              <a:defRPr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жалақының ең төмен мөлшер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– 85 000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теңге;</a:t>
            </a:r>
          </a:p>
          <a:p>
            <a:pPr>
              <a:defRPr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мемлекеттік базалық зейнетақы төлемінің ең төмен мөлшері – 32 360 теңге;</a:t>
            </a:r>
          </a:p>
          <a:p>
            <a:pPr>
              <a:defRPr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зейнетақының ең төмен мөлшер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– 62 771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теңге;</a:t>
            </a:r>
          </a:p>
          <a:p>
            <a:pPr>
              <a:defRPr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айлық есепт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көрсетк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 – 3 932 теңге;</a:t>
            </a:r>
          </a:p>
          <a:p>
            <a:pPr>
              <a:defRPr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төмен күнкөр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деңгей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ң шамасы – 46 228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теңге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 eaLnBrk="1" hangingPunct="1"/>
            <a:endParaRPr lang="ru-RU" altLang="ru-RU" dirty="0">
              <a:solidFill>
                <a:schemeClr val="tx1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2">
            <a:extLst>
              <a:ext uri="{FF2B5EF4-FFF2-40B4-BE49-F238E27FC236}">
                <a16:creationId xmlns:a16="http://schemas.microsoft.com/office/drawing/2014/main" id="{7E601D89-B958-440B-A1AE-2FDEF2A40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503" y="172535"/>
            <a:ext cx="865377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indent="338138" algn="ctr" eaLnBrk="1" hangingPunct="1"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 жылдарға арналған облыстық бюджеттің негізгі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параметрлері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E581ADD5-70B4-4ED8-8047-D730CE3978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386824"/>
              </p:ext>
            </p:extLst>
          </p:nvPr>
        </p:nvGraphicFramePr>
        <p:xfrm>
          <a:off x="500063" y="1000125"/>
          <a:ext cx="7959725" cy="52371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876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20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46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Атауы</a:t>
                      </a: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Сомасы </a:t>
                      </a:r>
                    </a:p>
                    <a:p>
                      <a:pPr algn="ctr"/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(мы</a:t>
                      </a:r>
                      <a:r>
                        <a:rPr lang="kk-KZ" sz="1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ң 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теңге)</a:t>
                      </a: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92075" indent="0" algn="l" fontAlgn="b"/>
                      <a:r>
                        <a:rPr lang="kk-KZ" sz="1400" b="1" i="0" u="none" strike="noStrike" noProof="0" dirty="0">
                          <a:latin typeface="Times New Roman"/>
                        </a:rPr>
                        <a:t>Түсімдер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400" b="1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534 955 043</a:t>
                      </a:r>
                    </a:p>
                  </a:txBody>
                  <a:tcPr marL="9524" marR="9524" marT="9523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lang="kk-KZ" sz="1400" b="1" i="0" u="none" strike="noStrike" noProof="0" dirty="0">
                          <a:latin typeface="Times New Roman" pitchFamily="18" charset="0"/>
                          <a:cs typeface="Times New Roman" pitchFamily="18" charset="0"/>
                        </a:rPr>
                        <a:t>  Өзіндік кірістер:</a:t>
                      </a:r>
                      <a:endParaRPr kumimoji="0" lang="kk-KZ" sz="1400" b="1" i="0" u="none" strike="noStrike" kern="1200" noProof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138</a:t>
                      </a: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333</a:t>
                      </a: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002</a:t>
                      </a:r>
                      <a:endParaRPr lang="ru-KZ" sz="14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2796">
                <a:tc>
                  <a:txBody>
                    <a:bodyPr/>
                    <a:lstStyle/>
                    <a:p>
                      <a:pPr algn="l" fontAlgn="ctr"/>
                      <a:r>
                        <a:rPr lang="kk-KZ" sz="1400" b="0" i="1" u="none" strike="noStrike" noProof="0" dirty="0">
                          <a:latin typeface="Times New Roman" pitchFamily="18" charset="0"/>
                          <a:cs typeface="Times New Roman" pitchFamily="18" charset="0"/>
                        </a:rPr>
                        <a:t>  Салықтық түсімдер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kk-KZ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130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591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801</a:t>
                      </a:r>
                      <a:endParaRPr lang="ru-RU" sz="1400" b="0" i="0" u="none" strike="noStrike" kern="120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4" marR="9524" marT="9523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3753">
                <a:tc>
                  <a:txBody>
                    <a:bodyPr/>
                    <a:lstStyle/>
                    <a:p>
                      <a:pPr algn="l" fontAlgn="ctr"/>
                      <a:r>
                        <a:rPr lang="kk-KZ" sz="1400" b="0" i="1" u="none" strike="noStrike" noProof="0" dirty="0">
                          <a:latin typeface="Times New Roman" pitchFamily="18" charset="0"/>
                          <a:cs typeface="Times New Roman" pitchFamily="18" charset="0"/>
                        </a:rPr>
                        <a:t>  Салықтық емес түсімдер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kk-KZ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705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146</a:t>
                      </a:r>
                      <a:endParaRPr lang="ru-RU" sz="1400" b="0" i="0" u="none" strike="noStrike" kern="120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4" marR="9524" marT="9523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2883">
                <a:tc>
                  <a:txBody>
                    <a:bodyPr/>
                    <a:lstStyle/>
                    <a:p>
                      <a:pPr marL="0" marR="0" lvl="0" indent="0" algn="l" defTabSz="3429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kk-KZ" sz="1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Негізгі капиталды сатудан түсетін түсімдер</a:t>
                      </a:r>
                      <a:endParaRPr lang="ru-RU" sz="1400" b="0" i="1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36 055</a:t>
                      </a:r>
                      <a:endParaRPr lang="ru-RU" sz="1400" b="0" i="0" u="none" strike="noStrike" kern="120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4" marR="9524" marT="9523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868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kk-KZ" sz="1400" b="1" i="0" u="none" strike="noStrike" noProof="0" dirty="0">
                          <a:latin typeface="Times New Roman" pitchFamily="18" charset="0"/>
                          <a:cs typeface="Times New Roman" pitchFamily="18" charset="0"/>
                        </a:rPr>
                        <a:t>Трансферттер түсімі</a:t>
                      </a:r>
                      <a:r>
                        <a:rPr lang="ru-RU" sz="14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kk-KZ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330 681 560</a:t>
                      </a:r>
                      <a:endParaRPr lang="ru-RU" sz="1400" b="1" i="0" u="none" strike="noStrike" kern="120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4" marR="9524" marT="9523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288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1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Субвенция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342900" rtl="0" eaLnBrk="1" fontAlgn="b" latinLnBrk="0" hangingPunct="1"/>
                      <a:r>
                        <a:rPr lang="ru-RU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266 852 747</a:t>
                      </a:r>
                    </a:p>
                  </a:txBody>
                  <a:tcPr marL="9524" marR="9524" marT="9523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3751">
                <a:tc>
                  <a:txBody>
                    <a:bodyPr/>
                    <a:lstStyle/>
                    <a:p>
                      <a:pPr marL="0" algn="l" defTabSz="457200" rtl="0" eaLnBrk="1" fontAlgn="ctr" latinLnBrk="0" hangingPunct="1"/>
                      <a:r>
                        <a:rPr lang="kk-KZ" sz="1400" b="0" i="1" u="none" strike="noStrike" kern="1200" noProof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Нысаналы трансферттер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400" b="0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60 969 942</a:t>
                      </a:r>
                    </a:p>
                  </a:txBody>
                  <a:tcPr marL="9524" marR="9524" marT="9523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3446">
                <a:tc>
                  <a:txBody>
                    <a:bodyPr/>
                    <a:lstStyle/>
                    <a:p>
                      <a:pPr algn="l" fontAlgn="ctr"/>
                      <a:r>
                        <a:rPr lang="kk-KZ" sz="1400" b="0" i="1" u="none" strike="noStrike" kern="1200" noProof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Төменгі</a:t>
                      </a:r>
                      <a:r>
                        <a:rPr lang="kk-KZ" sz="1400" b="0" i="1" u="none" strike="noStrike" kern="1200" baseline="0" noProof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тұрған бюджеттерден берілетін    трансферттер</a:t>
                      </a:r>
                      <a:endParaRPr lang="kk-KZ" sz="1400" b="0" i="1" u="none" strike="noStrike" kern="1200" noProof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342900" rtl="0" eaLnBrk="1" fontAlgn="b" latinLnBrk="0" hangingPunct="1"/>
                      <a:r>
                        <a:rPr lang="ru-RU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2 858 871</a:t>
                      </a:r>
                    </a:p>
                  </a:txBody>
                  <a:tcPr marL="9524" marR="9524" marT="9524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marR="0" lvl="0" indent="0" algn="l" defTabSz="3429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kk-K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Б</a:t>
                      </a:r>
                      <a:r>
                        <a:rPr kumimoji="0" lang="kk-KZ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юджет</a:t>
                      </a:r>
                      <a:r>
                        <a:rPr kumimoji="0" lang="kk-K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тік кредиттерді өтеу</a:t>
                      </a:r>
                      <a:r>
                        <a:rPr kumimoji="0" lang="kk-K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endParaRPr lang="ru-RU" sz="14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400" b="1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15 547 799</a:t>
                      </a:r>
                    </a:p>
                  </a:txBody>
                  <a:tcPr marL="9524" marR="9524" marT="9524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33435">
                <a:tc>
                  <a:txBody>
                    <a:bodyPr/>
                    <a:lstStyle/>
                    <a:p>
                      <a:pPr marL="92075" indent="0" algn="l" fontAlgn="ctr"/>
                      <a:r>
                        <a:rPr lang="kk-KZ" sz="1400" b="1" i="0" u="none" strike="noStrike" noProof="0" dirty="0">
                          <a:latin typeface="Times New Roman" pitchFamily="18" charset="0"/>
                          <a:cs typeface="Times New Roman" pitchFamily="18" charset="0"/>
                        </a:rPr>
                        <a:t>Мемлекеттің</a:t>
                      </a:r>
                      <a:r>
                        <a:rPr lang="ru-RU" sz="1400" b="1" i="0" u="none" strike="noStrike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1400" b="1" i="0" u="none" strike="noStrike" kern="1200" noProof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қаржы активтерін сатудан түстетін түсімдер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400" b="1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1432" marR="91432" marT="80999" marB="34292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6062">
                <a:tc>
                  <a:txBody>
                    <a:bodyPr/>
                    <a:lstStyle/>
                    <a:p>
                      <a:pPr marL="92075" indent="0" algn="l" fontAlgn="ctr"/>
                      <a:r>
                        <a:rPr lang="kk-KZ" sz="1400" b="1" i="0" u="none" strike="noStrike" noProof="0" dirty="0">
                          <a:latin typeface="Times New Roman" pitchFamily="18" charset="0"/>
                          <a:cs typeface="Times New Roman" pitchFamily="18" charset="0"/>
                        </a:rPr>
                        <a:t>Қарыздар</a:t>
                      </a:r>
                      <a:r>
                        <a:rPr lang="ru-RU" sz="14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1400" b="1" i="0" u="none" strike="noStrike" noProof="0" dirty="0">
                          <a:latin typeface="Times New Roman" pitchFamily="18" charset="0"/>
                          <a:cs typeface="Times New Roman" pitchFamily="18" charset="0"/>
                        </a:rPr>
                        <a:t>түсімі</a:t>
                      </a:r>
                    </a:p>
                  </a:txBody>
                  <a:tcPr marL="0" marR="0" marT="0" marB="135002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400" b="1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45 190 540</a:t>
                      </a:r>
                    </a:p>
                  </a:txBody>
                  <a:tcPr marL="9524" marR="9524" marT="9524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22875">
                <a:tc>
                  <a:txBody>
                    <a:bodyPr/>
                    <a:lstStyle/>
                    <a:p>
                      <a:pPr marL="920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Бюджет қаражатының  бос қалдықтары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0" marR="0" marT="0" marB="135002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400" b="1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5 202 142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79504">
                <a:tc>
                  <a:txBody>
                    <a:bodyPr/>
                    <a:lstStyle/>
                    <a:p>
                      <a:pPr marL="92075" indent="0" algn="l" fontAlgn="b"/>
                      <a:r>
                        <a:rPr lang="ru-RU" sz="14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ШЫҒЫСТАР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400" b="1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534 955 043</a:t>
                      </a:r>
                    </a:p>
                  </a:txBody>
                  <a:tcPr marL="9524" marR="9524" marT="9523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92075" indent="0" algn="l" rtl="0" eaLnBrk="1" fontAlgn="b" latinLnBrk="0" hangingPunct="1"/>
                      <a:r>
                        <a:rPr kumimoji="0" lang="ru-RU" sz="14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 ДЕФИЦИТІ (ПРОФИЦИТІ)            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400" b="1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74094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4EE6FC5-AAEE-6B60-066D-CA6A60247D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2">
            <a:extLst>
              <a:ext uri="{FF2B5EF4-FFF2-40B4-BE49-F238E27FC236}">
                <a16:creationId xmlns:a16="http://schemas.microsoft.com/office/drawing/2014/main" id="{3D85870D-2F53-5904-9718-2B7D717D1B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503" y="172535"/>
            <a:ext cx="865377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indent="338138" algn="ctr" eaLnBrk="1" hangingPunct="1"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жылдарға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облыстық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бюджет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кірістер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A7CCA9DC-B159-AEC1-A1D7-F1E648813B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5839470"/>
              </p:ext>
            </p:extLst>
          </p:nvPr>
        </p:nvGraphicFramePr>
        <p:xfrm>
          <a:off x="500063" y="1000125"/>
          <a:ext cx="7959725" cy="51948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876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20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4659"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Санаттары</a:t>
                      </a:r>
                    </a:p>
                  </a:txBody>
                  <a:tcPr marL="6928" marR="6928" marT="6928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Сомасы </a:t>
                      </a:r>
                    </a:p>
                    <a:p>
                      <a:pPr algn="ctr"/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(мы</a:t>
                      </a:r>
                      <a:r>
                        <a:rPr lang="kk-KZ" sz="1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ң 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теңге)</a:t>
                      </a:r>
                    </a:p>
                  </a:txBody>
                  <a:tcPr marL="6928" marR="6928" marT="6928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92075" indent="0" algn="l" fontAlgn="b"/>
                      <a:r>
                        <a:rPr lang="ru-RU" sz="1400" b="1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ТҮСІМДЕР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7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400" b="1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534 955 043</a:t>
                      </a:r>
                    </a:p>
                  </a:txBody>
                  <a:tcPr marL="9524" marR="9524" marT="9523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92075" indent="0" algn="l" fontAlgn="b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ӨЗІНДІК КІРІСТЕР (гр.1+2+3)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138</a:t>
                      </a: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KZ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33</a:t>
                      </a:r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002</a:t>
                      </a:r>
                      <a:endParaRPr lang="ru-KZ" sz="14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2796">
                <a:tc>
                  <a:txBody>
                    <a:bodyPr/>
                    <a:lstStyle/>
                    <a:p>
                      <a:pPr marL="92075" indent="0" algn="l" fontAlgn="b"/>
                      <a:r>
                        <a:rPr lang="kk-KZ" sz="1400" u="none" strike="noStrike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Салықтық түсімдер</a:t>
                      </a:r>
                      <a:endParaRPr lang="kk-KZ" sz="1400" b="1" i="1" u="none" strike="noStrike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7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kk-KZ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130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591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801</a:t>
                      </a:r>
                      <a:endParaRPr lang="ru-RU" sz="1400" b="0" i="0" u="none" strike="noStrike" kern="120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4" marR="9524" marT="9523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3753">
                <a:tc>
                  <a:txBody>
                    <a:bodyPr/>
                    <a:lstStyle/>
                    <a:p>
                      <a:pPr marL="92075" indent="0" algn="l" fontAlgn="b"/>
                      <a:r>
                        <a:rPr lang="kk-KZ" sz="1400" u="none" strike="noStrike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Салықтық емес түсімдер</a:t>
                      </a:r>
                      <a:endParaRPr lang="kk-KZ" sz="1400" b="1" i="1" u="none" strike="noStrike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7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kk-KZ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705 146</a:t>
                      </a:r>
                      <a:endParaRPr lang="ru-RU" sz="1400" b="0" i="0" u="none" strike="noStrike" kern="120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4" marR="9524" marT="9523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2883">
                <a:tc>
                  <a:txBody>
                    <a:bodyPr/>
                    <a:lstStyle/>
                    <a:p>
                      <a:pPr marL="92075" indent="0" algn="l" fontAlgn="b"/>
                      <a:r>
                        <a:rPr lang="kk-KZ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 Негізгі капиталды сатудан түсетін түсімдер</a:t>
                      </a:r>
                      <a:endParaRPr lang="ru-RU" sz="14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926" marR="6926" marT="6927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36 055</a:t>
                      </a:r>
                      <a:endParaRPr lang="ru-RU" sz="1400" b="0" i="0" u="none" strike="noStrike" kern="120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4" marR="9524" marT="9523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8680">
                <a:tc>
                  <a:txBody>
                    <a:bodyPr/>
                    <a:lstStyle/>
                    <a:p>
                      <a:pPr marL="92075" indent="0" algn="l" fontAlgn="b"/>
                      <a:r>
                        <a:rPr lang="kk-KZ" sz="1400" u="none" strike="noStrike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Трансферттер түсімі, соның ішінде:</a:t>
                      </a:r>
                      <a:endParaRPr lang="kk-KZ" sz="1400" b="1" i="1" u="none" strike="noStrike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7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kk-KZ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330 681 560</a:t>
                      </a:r>
                      <a:endParaRPr lang="ru-RU" sz="1400" b="0" i="0" u="none" strike="noStrike" kern="120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4" marR="9524" marT="9523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2883">
                <a:tc>
                  <a:txBody>
                    <a:bodyPr/>
                    <a:lstStyle/>
                    <a:p>
                      <a:pPr algn="l" fontAlgn="b"/>
                      <a:r>
                        <a:rPr lang="kk-KZ" sz="1400" u="none" strike="noStrike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республикалық</a:t>
                      </a:r>
                      <a:r>
                        <a:rPr lang="kk-KZ" sz="1400" u="none" strike="noStrike" baseline="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бюджеттен берілетін </a:t>
                      </a:r>
                      <a:r>
                        <a:rPr lang="kk-KZ" sz="1400" u="none" strike="noStrike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субвенция</a:t>
                      </a:r>
                      <a:endParaRPr lang="kk-KZ" sz="1400" b="1" i="1" u="none" strike="noStrike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7" marB="0" anchor="ctr"/>
                </a:tc>
                <a:tc>
                  <a:txBody>
                    <a:bodyPr/>
                    <a:lstStyle/>
                    <a:p>
                      <a:pPr marL="0" algn="ctr" defTabSz="342900" rtl="0" eaLnBrk="1" fontAlgn="b" latinLnBrk="0" hangingPunct="1"/>
                      <a:r>
                        <a:rPr lang="ru-RU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266 852 747</a:t>
                      </a:r>
                    </a:p>
                  </a:txBody>
                  <a:tcPr marL="9526" marR="9526" marT="9527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3751">
                <a:tc>
                  <a:txBody>
                    <a:bodyPr/>
                    <a:lstStyle/>
                    <a:p>
                      <a:pPr algn="l" fontAlgn="b"/>
                      <a:r>
                        <a:rPr lang="kk-KZ" sz="1400" u="none" strike="noStrike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республикалық</a:t>
                      </a:r>
                      <a:r>
                        <a:rPr lang="kk-KZ" sz="1400" u="none" strike="noStrike" baseline="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бюджеттен берілетін ағымдағы нысаналы трансферттер</a:t>
                      </a:r>
                      <a:endParaRPr lang="kk-KZ" sz="1400" b="1" i="1" u="none" strike="noStrike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7" marB="0" anchor="ctr"/>
                </a:tc>
                <a:tc>
                  <a:txBody>
                    <a:bodyPr/>
                    <a:lstStyle/>
                    <a:p>
                      <a:pPr marL="0" algn="ctr" defTabSz="342900" rtl="0" eaLnBrk="1" fontAlgn="b" latinLnBrk="0" hangingPunct="1"/>
                      <a:r>
                        <a:rPr lang="ru-RU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16 933 134</a:t>
                      </a:r>
                    </a:p>
                  </a:txBody>
                  <a:tcPr marL="9526" marR="9526" marT="9526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3446">
                <a:tc>
                  <a:txBody>
                    <a:bodyPr/>
                    <a:lstStyle/>
                    <a:p>
                      <a:pPr algn="l" fontAlgn="b"/>
                      <a:r>
                        <a:rPr lang="kk-KZ" sz="1400" u="none" strike="noStrike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республикалық</a:t>
                      </a:r>
                      <a:r>
                        <a:rPr lang="kk-KZ" sz="1400" u="none" strike="noStrike" baseline="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бюджеттен берілетін  нысаналы  даму трансферттері</a:t>
                      </a:r>
                      <a:endParaRPr lang="kk-KZ" sz="1400" b="1" i="1" u="none" strike="noStrike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7" marB="0" anchor="ctr"/>
                </a:tc>
                <a:tc>
                  <a:txBody>
                    <a:bodyPr/>
                    <a:lstStyle/>
                    <a:p>
                      <a:pPr marL="0" algn="ctr" defTabSz="342900" rtl="0" eaLnBrk="1" fontAlgn="b" latinLnBrk="0" hangingPunct="1"/>
                      <a:r>
                        <a:rPr lang="ru-RU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44 036 808</a:t>
                      </a:r>
                    </a:p>
                  </a:txBody>
                  <a:tcPr marL="9526" marR="9526" marT="9527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kk-KZ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төменгі</a:t>
                      </a:r>
                      <a:r>
                        <a:rPr lang="kk-KZ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тұрған бюджеттерден берілетін трансферттер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7" marB="0" anchor="ctr"/>
                </a:tc>
                <a:tc>
                  <a:txBody>
                    <a:bodyPr/>
                    <a:lstStyle/>
                    <a:p>
                      <a:pPr marL="0" algn="ctr" defTabSz="342900" rtl="0" eaLnBrk="1" fontAlgn="b" latinLnBrk="0" hangingPunct="1"/>
                      <a:r>
                        <a:rPr lang="ru-RU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2 858 871</a:t>
                      </a:r>
                    </a:p>
                  </a:txBody>
                  <a:tcPr marL="9526" marR="9526" marT="9526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33435">
                <a:tc>
                  <a:txBody>
                    <a:bodyPr/>
                    <a:lstStyle/>
                    <a:p>
                      <a:pPr algn="l" fontAlgn="b"/>
                      <a:r>
                        <a:rPr lang="kk-KZ" sz="1400" u="none" strike="noStrike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облыс бюджеттеріне берілетін трансферттер</a:t>
                      </a:r>
                      <a:endParaRPr lang="kk-KZ" sz="1400" b="1" i="1" u="none" strike="noStrike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7" marB="0" anchor="ctr"/>
                </a:tc>
                <a:tc>
                  <a:txBody>
                    <a:bodyPr/>
                    <a:lstStyle/>
                    <a:p>
                      <a:pPr marL="0" algn="ctr" defTabSz="342900" rtl="0" eaLnBrk="1" fontAlgn="b" latinLnBrk="0" hangingPunct="1"/>
                      <a:r>
                        <a:rPr lang="ru-RU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928" marR="6928" marT="6928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6062">
                <a:tc>
                  <a:txBody>
                    <a:bodyPr/>
                    <a:lstStyle/>
                    <a:p>
                      <a:pPr marL="92075" indent="0" algn="l" fontAlgn="b"/>
                      <a:r>
                        <a:rPr lang="kk-KZ" sz="1400" u="none" strike="noStrike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Бюджеттік</a:t>
                      </a:r>
                      <a:r>
                        <a:rPr lang="kk-KZ" sz="1400" u="none" strike="noStrike" baseline="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кредиттерді өтеу</a:t>
                      </a:r>
                      <a:endParaRPr lang="kk-KZ" sz="1400" b="1" i="1" u="none" strike="noStrike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7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400" b="0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15 547 799</a:t>
                      </a:r>
                    </a:p>
                  </a:txBody>
                  <a:tcPr marL="9524" marR="9524" marT="9524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22875">
                <a:tc>
                  <a:txBody>
                    <a:bodyPr/>
                    <a:lstStyle/>
                    <a:p>
                      <a:pPr marL="92075" marR="0" indent="0" algn="l" defTabSz="3429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u="none" strike="noStrike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  <a:r>
                        <a:rPr lang="kk-KZ" sz="1400" b="1" i="0" u="none" strike="noStrike" noProof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1400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Мемлекеттің қаржы активтерін сатудан түстетін түсімдер</a:t>
                      </a:r>
                      <a:endParaRPr lang="kk-KZ" sz="1400" b="1" i="1" u="none" strike="noStrike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7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400" b="0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1432" marR="91432" marT="80999" marB="34292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79504">
                <a:tc>
                  <a:txBody>
                    <a:bodyPr/>
                    <a:lstStyle/>
                    <a:p>
                      <a:pPr marL="92075" indent="0" algn="l" fontAlgn="b"/>
                      <a:r>
                        <a:rPr lang="kk-KZ" sz="1400" u="none" strike="noStrike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Қарыздар түсімі</a:t>
                      </a:r>
                      <a:endParaRPr lang="kk-KZ" sz="1400" b="1" i="1" u="none" strike="noStrike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7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400" b="0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45 190 540</a:t>
                      </a:r>
                    </a:p>
                  </a:txBody>
                  <a:tcPr marL="9524" marR="9524" marT="9524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92075" marR="0" lvl="0" indent="0" algn="l" defTabSz="3429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 </a:t>
                      </a:r>
                      <a:r>
                        <a:rPr lang="kk-KZ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Бюджет қаражатының  бос қалдықтары</a:t>
                      </a:r>
                      <a:r>
                        <a:rPr lang="ru-RU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ru-RU" sz="14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7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400" b="0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5 202 142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30863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2">
            <a:extLst>
              <a:ext uri="{FF2B5EF4-FFF2-40B4-BE49-F238E27FC236}">
                <a16:creationId xmlns:a16="http://schemas.microsoft.com/office/drawing/2014/main" id="{8346FA33-9DF2-4E85-AD19-5FE3A44819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6632"/>
            <a:ext cx="830810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indent="338138" algn="ctr" eaLnBrk="1" hangingPunct="1">
              <a:defRPr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жылға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арналған облыстық бюджет </a:t>
            </a:r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кірістері</a:t>
            </a:r>
            <a:endParaRPr lang="kk-KZ" sz="2400" b="1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045A3118-E08F-4296-8120-14E2602F932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47465"/>
              </p:ext>
            </p:extLst>
          </p:nvPr>
        </p:nvGraphicFramePr>
        <p:xfrm>
          <a:off x="0" y="1165235"/>
          <a:ext cx="8580883" cy="56927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12DF9A0-3A0C-4AC7-A6FF-333E864CD4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5193" y="1256671"/>
            <a:ext cx="2772991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300"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0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15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Барлығы</a:t>
            </a:r>
            <a:r>
              <a:rPr lang="ru-RU" altLang="ru-RU" sz="1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534 955,0 </a:t>
            </a:r>
            <a:r>
              <a:rPr lang="kk-KZ" altLang="ru-RU" sz="1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млн.теңге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3CAB1C4-C1F1-BF7E-0F0F-DB3C69CB5C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8365A3-D6D1-34AA-23F5-456E299EF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75" y="339725"/>
            <a:ext cx="8143875" cy="449263"/>
          </a:xfrm>
        </p:spPr>
        <p:txBody>
          <a:bodyPr rtlCol="0">
            <a:noAutofit/>
          </a:bodyPr>
          <a:lstStyle/>
          <a:p>
            <a:pPr algn="ctr">
              <a:defRPr/>
            </a:pPr>
            <a:r>
              <a:rPr lang="kk-KZ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 жылға арналған облыстық бюджет шығыстары</a:t>
            </a:r>
            <a:endParaRPr lang="kk-KZ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17">
            <a:extLst>
              <a:ext uri="{FF2B5EF4-FFF2-40B4-BE49-F238E27FC236}">
                <a16:creationId xmlns:a16="http://schemas.microsoft.com/office/drawing/2014/main" id="{67660D16-C648-AD28-1747-571A3808554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9576076"/>
              </p:ext>
            </p:extLst>
          </p:nvPr>
        </p:nvGraphicFramePr>
        <p:xfrm>
          <a:off x="611560" y="1052736"/>
          <a:ext cx="8005390" cy="51845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926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27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1445"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3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Санаты (функционалдық</a:t>
                      </a:r>
                      <a:r>
                        <a:rPr lang="kk-KZ" sz="1300" b="1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топтар бөлінісінде)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5" marR="6575" marT="6577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Сомасы </a:t>
                      </a:r>
                    </a:p>
                    <a:p>
                      <a:pPr algn="ctr"/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(мы</a:t>
                      </a:r>
                      <a:r>
                        <a:rPr lang="kk-KZ" sz="12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ң 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теңге)</a:t>
                      </a:r>
                    </a:p>
                  </a:txBody>
                  <a:tcPr marL="6575" marR="6575" marT="6577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437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ШЫҒЫСТАР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5" marR="6575" marT="6574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400" b="1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534 955 043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32780954"/>
                  </a:ext>
                </a:extLst>
              </a:tr>
              <a:tr h="258437">
                <a:tc>
                  <a:txBody>
                    <a:bodyPr/>
                    <a:lstStyle/>
                    <a:p>
                      <a:pPr marL="92075" indent="0" algn="l" fontAlgn="b"/>
                      <a:r>
                        <a:rPr lang="kk-KZ" sz="1300" u="none" strike="noStrike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Жалпы сипаттағы мемлекетт</a:t>
                      </a:r>
                      <a:r>
                        <a:rPr lang="en-US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 </a:t>
                      </a:r>
                      <a:r>
                        <a:rPr lang="kk-KZ" sz="1300" u="none" strike="noStrike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қызметтер</a:t>
                      </a:r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3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5" marR="6575" marT="657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6 089 115</a:t>
                      </a:r>
                      <a:endParaRPr lang="ru-KZ" sz="1400" b="0" i="0" u="none" strike="noStrike" kern="120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94114844"/>
                  </a:ext>
                </a:extLst>
              </a:tr>
              <a:tr h="258437">
                <a:tc>
                  <a:txBody>
                    <a:bodyPr/>
                    <a:lstStyle/>
                    <a:p>
                      <a:pPr marL="92075" indent="0" algn="l" fontAlgn="b"/>
                      <a:r>
                        <a:rPr lang="kk-KZ" sz="1300" u="none" strike="noStrike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Қорғаныс</a:t>
                      </a:r>
                      <a:endParaRPr lang="kk-KZ" sz="1300" b="1" i="1" u="none" strike="noStrike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5" marR="6575" marT="657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3 241 523</a:t>
                      </a:r>
                      <a:endParaRPr lang="ru-KZ" sz="1400" b="0" i="0" u="none" strike="noStrike" kern="120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84620815"/>
                  </a:ext>
                </a:extLst>
              </a:tr>
              <a:tr h="258437">
                <a:tc>
                  <a:txBody>
                    <a:bodyPr/>
                    <a:lstStyle/>
                    <a:p>
                      <a:pPr marL="92075" indent="0" algn="l" fontAlgn="b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Қоғамдық тәртіп және қауіпсіздік</a:t>
                      </a:r>
                      <a:endParaRPr lang="ru-RU" sz="13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5" marR="6575" marT="657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15 182 256</a:t>
                      </a:r>
                      <a:endParaRPr lang="ru-KZ" sz="1400" b="0" i="0" u="none" strike="noStrike" kern="120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23148590"/>
                  </a:ext>
                </a:extLst>
              </a:tr>
              <a:tr h="258437">
                <a:tc>
                  <a:txBody>
                    <a:bodyPr/>
                    <a:lstStyle/>
                    <a:p>
                      <a:pPr marL="92075" indent="0" algn="l" fontAlgn="b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Білім беру</a:t>
                      </a:r>
                      <a:endParaRPr lang="ru-RU" sz="13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5" marR="6575" marT="657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233 439 658</a:t>
                      </a:r>
                      <a:endParaRPr lang="ru-KZ" sz="1400" b="0" i="0" u="none" strike="noStrike" kern="120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70121423"/>
                  </a:ext>
                </a:extLst>
              </a:tr>
              <a:tr h="258437">
                <a:tc>
                  <a:txBody>
                    <a:bodyPr/>
                    <a:lstStyle/>
                    <a:p>
                      <a:pPr marL="92075" indent="0" algn="l" defTabSz="342900" rtl="0" eaLnBrk="1" fontAlgn="b" latinLnBrk="0" hangingPunct="1"/>
                      <a:r>
                        <a:rPr lang="kk-KZ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Денсаулық сақтау</a:t>
                      </a:r>
                      <a:endParaRPr lang="ru-RU" sz="13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75" marR="6575" marT="657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16 339 479</a:t>
                      </a:r>
                      <a:endParaRPr lang="ru-KZ" sz="1400" b="0" i="0" u="none" strike="noStrike" kern="120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99727647"/>
                  </a:ext>
                </a:extLst>
              </a:tr>
              <a:tr h="286244">
                <a:tc>
                  <a:txBody>
                    <a:bodyPr/>
                    <a:lstStyle/>
                    <a:p>
                      <a:pPr marL="92075" indent="0" algn="l" fontAlgn="b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Әлеуметт</a:t>
                      </a:r>
                      <a:r>
                        <a:rPr lang="en-US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 көмек және әлеуметт</a:t>
                      </a:r>
                      <a:r>
                        <a:rPr lang="en-US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 қамсыздандыру</a:t>
                      </a:r>
                      <a:endParaRPr lang="ru-RU" sz="13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5" marR="6575" marT="657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20 144 409</a:t>
                      </a:r>
                      <a:endParaRPr lang="ru-KZ" sz="1400" b="0" i="0" u="none" strike="noStrike" kern="120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74938930"/>
                  </a:ext>
                </a:extLst>
              </a:tr>
              <a:tr h="258437">
                <a:tc>
                  <a:txBody>
                    <a:bodyPr/>
                    <a:lstStyle/>
                    <a:p>
                      <a:pPr marL="92075" indent="0" algn="l" fontAlgn="b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Тұрғын үй-коммуналдық шаруашылық</a:t>
                      </a:r>
                      <a:endParaRPr lang="ru-RU" sz="13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5" marR="6575" marT="657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32 715 200</a:t>
                      </a:r>
                      <a:endParaRPr lang="ru-KZ" sz="1400" b="0" i="0" u="none" strike="noStrike" kern="120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57552129"/>
                  </a:ext>
                </a:extLst>
              </a:tr>
              <a:tr h="258437">
                <a:tc>
                  <a:txBody>
                    <a:bodyPr/>
                    <a:lstStyle/>
                    <a:p>
                      <a:pPr marL="92075" indent="0" algn="l" fontAlgn="b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Мәдениет, спорт, туризм және ақпараттық кеңіст</a:t>
                      </a:r>
                      <a:r>
                        <a:rPr lang="en-US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</a:t>
                      </a:r>
                      <a:endParaRPr lang="ru-RU" sz="13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5" marR="6575" marT="657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17 636 606</a:t>
                      </a:r>
                      <a:endParaRPr lang="ru-KZ" sz="1400" b="0" i="0" u="none" strike="noStrike" kern="120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79942590"/>
                  </a:ext>
                </a:extLst>
              </a:tr>
              <a:tr h="258437">
                <a:tc>
                  <a:txBody>
                    <a:bodyPr/>
                    <a:lstStyle/>
                    <a:p>
                      <a:pPr marL="92075" indent="0" algn="l" fontAlgn="b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Отын-энергетика кешенi және жер қойнауын пайдалану</a:t>
                      </a:r>
                      <a:endParaRPr lang="ru-RU" sz="13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5" marR="6575" marT="657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7 201 097</a:t>
                      </a:r>
                      <a:endParaRPr lang="ru-KZ" sz="1400" b="0" i="0" u="none" strike="noStrike" kern="120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88385810"/>
                  </a:ext>
                </a:extLst>
              </a:tr>
              <a:tr h="258437">
                <a:tc>
                  <a:txBody>
                    <a:bodyPr/>
                    <a:lstStyle/>
                    <a:p>
                      <a:pPr marL="92075" indent="0" algn="l" fontAlgn="b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Ауыл, су, орман, балық шаруашылығы және қоршаған ортаны қорғау</a:t>
                      </a:r>
                      <a:endParaRPr lang="ru-RU" sz="13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5" marR="6575" marT="657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70 363 059</a:t>
                      </a:r>
                      <a:endParaRPr lang="ru-KZ" sz="1400" b="0" i="0" u="none" strike="noStrike" kern="120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92537456"/>
                  </a:ext>
                </a:extLst>
              </a:tr>
              <a:tr h="258437">
                <a:tc>
                  <a:txBody>
                    <a:bodyPr/>
                    <a:lstStyle/>
                    <a:p>
                      <a:pPr marL="92075" indent="0" algn="l" fontAlgn="b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Өнеркәсіп, сәулет, қала құрылысы және құрылыс қызметі</a:t>
                      </a:r>
                      <a:endParaRPr lang="ru-RU" sz="13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5" marR="6575" marT="657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17 197 635</a:t>
                      </a:r>
                      <a:endParaRPr lang="ru-KZ" sz="1400" b="0" i="0" u="none" strike="noStrike" kern="120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76768408"/>
                  </a:ext>
                </a:extLst>
              </a:tr>
              <a:tr h="258437">
                <a:tc>
                  <a:txBody>
                    <a:bodyPr/>
                    <a:lstStyle/>
                    <a:p>
                      <a:pPr marL="92075" indent="0" algn="l" fontAlgn="b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Көл</a:t>
                      </a:r>
                      <a:r>
                        <a:rPr lang="en-US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 және коммуникация</a:t>
                      </a:r>
                      <a:endParaRPr lang="ru-RU" sz="13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5" marR="6575" marT="657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50 384 911</a:t>
                      </a:r>
                      <a:endParaRPr lang="ru-KZ" sz="1400" b="0" i="0" u="none" strike="noStrike" kern="120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8437">
                <a:tc>
                  <a:txBody>
                    <a:bodyPr/>
                    <a:lstStyle/>
                    <a:p>
                      <a:pPr marL="92075" indent="0" algn="l" fontAlgn="b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Басқалар</a:t>
                      </a:r>
                      <a:endParaRPr lang="ru-RU" sz="13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5" marR="6575" marT="657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16 673 917</a:t>
                      </a:r>
                      <a:endParaRPr lang="ru-KZ" sz="1400" b="0" i="0" u="none" strike="noStrike" kern="120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8437">
                <a:tc>
                  <a:txBody>
                    <a:bodyPr/>
                    <a:lstStyle/>
                    <a:p>
                      <a:pPr marL="92075" indent="0" algn="l" fontAlgn="b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Борышқа қызмет көрсету</a:t>
                      </a:r>
                      <a:endParaRPr lang="ru-RU" sz="13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5" marR="6575" marT="657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1 960 390</a:t>
                      </a:r>
                      <a:endParaRPr lang="ru-KZ" sz="1400" b="0" i="0" u="none" strike="noStrike" kern="120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29748551"/>
                  </a:ext>
                </a:extLst>
              </a:tr>
              <a:tr h="270333">
                <a:tc>
                  <a:txBody>
                    <a:bodyPr/>
                    <a:lstStyle/>
                    <a:p>
                      <a:pPr marL="92075" indent="0" algn="l" fontAlgn="b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Трансферттер</a:t>
                      </a:r>
                      <a:endParaRPr lang="ru-RU" sz="13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5" marR="6575" marT="657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13 727 923</a:t>
                      </a:r>
                      <a:endParaRPr lang="ru-KZ" sz="1400" b="0" i="0" u="none" strike="noStrike" kern="120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8437">
                <a:tc>
                  <a:txBody>
                    <a:bodyPr/>
                    <a:lstStyle/>
                    <a:p>
                      <a:pPr marL="92075" indent="0" algn="l" fontAlgn="b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Қарыздарды өтеу</a:t>
                      </a:r>
                      <a:endParaRPr lang="ru-RU" sz="13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5" marR="6575" marT="657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400" b="0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12 657 865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800430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2">
            <a:extLst>
              <a:ext uri="{FF2B5EF4-FFF2-40B4-BE49-F238E27FC236}">
                <a16:creationId xmlns:a16="http://schemas.microsoft.com/office/drawing/2014/main" id="{52DC186B-FB4A-48F6-926E-C483D00B78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116632"/>
            <a:ext cx="891222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indent="338138" algn="ctr" eaLnBrk="1" hangingPunct="1">
              <a:defRPr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жылға арналған облыстық бюджет шығыстары</a:t>
            </a:r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E0A91377-8595-4EE1-B275-5D5B5258BAD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0858229"/>
              </p:ext>
            </p:extLst>
          </p:nvPr>
        </p:nvGraphicFramePr>
        <p:xfrm>
          <a:off x="310712" y="663575"/>
          <a:ext cx="8732713" cy="60563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5378FF-9F6B-4A6F-B6D2-EC4121691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75" y="339725"/>
            <a:ext cx="8143875" cy="449263"/>
          </a:xfrm>
        </p:spPr>
        <p:txBody>
          <a:bodyPr rtlCol="0">
            <a:noAutofit/>
          </a:bodyPr>
          <a:lstStyle/>
          <a:p>
            <a:pPr algn="ctr">
              <a:defRPr/>
            </a:pPr>
            <a:r>
              <a:rPr lang="kk-KZ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2025 жылға арналған әлеуметтік салаға шығыстар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6FB236F-35AD-42D0-BEF2-0E29E97EB8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3350" y="731838"/>
            <a:ext cx="60483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300"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0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None/>
            </a:pPr>
            <a:r>
              <a:rPr lang="kk-KZ" alt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инвестициялық жобаларды ескергенде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kk-KZ" altLang="ru-RU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17">
            <a:extLst>
              <a:ext uri="{FF2B5EF4-FFF2-40B4-BE49-F238E27FC236}">
                <a16:creationId xmlns:a16="http://schemas.microsoft.com/office/drawing/2014/main" id="{69EBF13C-6632-452D-BE83-EC483726A6A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9042419"/>
              </p:ext>
            </p:extLst>
          </p:nvPr>
        </p:nvGraphicFramePr>
        <p:xfrm>
          <a:off x="611560" y="1484784"/>
          <a:ext cx="8005390" cy="40072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926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27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Атауы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Сомасы </a:t>
                      </a:r>
                    </a:p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kk-KZ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млн.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теңге)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3626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Барлығы:</a:t>
                      </a:r>
                    </a:p>
                  </a:txBody>
                  <a:tcPr marL="68579" marR="68579" marT="34307" marB="343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293 153,9</a:t>
                      </a:r>
                    </a:p>
                  </a:txBody>
                  <a:tcPr marL="68579" marR="68579" marT="34307" marB="34307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6120">
                <a:tc>
                  <a:txBody>
                    <a:bodyPr/>
                    <a:lstStyle/>
                    <a:p>
                      <a:r>
                        <a:rPr lang="kk-KZ" sz="1400" noProof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Білім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беру</a:t>
                      </a:r>
                    </a:p>
                  </a:txBody>
                  <a:tcPr marL="68579" marR="68579" marT="34306" marB="34306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228 131,6</a:t>
                      </a:r>
                      <a:endParaRPr lang="ru-KZ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79" marR="68579" marT="34307" marB="34307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61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Денсаулық</a:t>
                      </a:r>
                      <a:r>
                        <a:rPr lang="kk-KZ" sz="1400" noProof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4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сақтау</a:t>
                      </a:r>
                    </a:p>
                    <a:p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9" marR="68579" marT="34306" marB="34306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17 301,3</a:t>
                      </a:r>
                      <a:endParaRPr lang="ru-KZ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79" marR="68579" marT="34307" marB="34307" anchor="ctr"/>
                </a:tc>
                <a:extLst>
                  <a:ext uri="{0D108BD9-81ED-4DB2-BD59-A6C34878D82A}">
                    <a16:rowId xmlns:a16="http://schemas.microsoft.com/office/drawing/2014/main" val="4029748551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marL="0" algn="l" defTabSz="342900" rtl="0" eaLnBrk="1" latinLnBrk="0" hangingPunct="1">
                        <a:defRPr sz="1198" b="1" i="0" u="none" strike="noStrike" kern="1200" baseline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defRPr>
                      </a:pPr>
                      <a:r>
                        <a:rPr lang="kk-KZ" sz="1400" b="0" kern="1200" noProof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Әлеуметтік көмек және әлеуметтік қамсыздандыру</a:t>
                      </a:r>
                    </a:p>
                  </a:txBody>
                  <a:tcPr marL="68579" marR="68579" marT="34306" marB="34306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19 180,3</a:t>
                      </a:r>
                    </a:p>
                  </a:txBody>
                  <a:tcPr marL="68579" marR="68579" marT="34307" marB="34307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53225">
                <a:tc>
                  <a:txBody>
                    <a:bodyPr/>
                    <a:lstStyle/>
                    <a:p>
                      <a:pPr algn="l" rtl="0">
                        <a:defRPr sz="1198" b="1" i="0" u="none" strike="noStrike" kern="1200" baseline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defRPr>
                      </a:pPr>
                      <a:r>
                        <a:rPr lang="ru-RU" sz="1400" b="0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Мәдениет, </a:t>
                      </a:r>
                      <a:r>
                        <a:rPr lang="kk-KZ" sz="1400" b="0" i="0" u="none" strike="noStrike" kern="1200" baseline="0" noProof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спорт, жастар саясаты және ақпараттық кеңістік</a:t>
                      </a:r>
                      <a:r>
                        <a:rPr lang="ru-RU" sz="1400" b="0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8579" marR="68579" marT="34306" marB="34306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28 540,7</a:t>
                      </a:r>
                      <a:endParaRPr lang="ru-KZ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79" marR="68579" marT="34307" marB="34307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</p:bldLst>
  </p:timing>
</p:sld>
</file>

<file path=ppt/theme/theme1.xml><?xml version="1.0" encoding="utf-8"?>
<a:theme xmlns:a="http://schemas.openxmlformats.org/drawingml/2006/main" name="Тема Office 2013–2022">
  <a:themeElements>
    <a:clrScheme name="Тема Office 2013–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 2013–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 2013–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Тема Office 2013–2022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12451</TotalTime>
  <Words>1404</Words>
  <Application>Microsoft Office PowerPoint</Application>
  <PresentationFormat>Экран (4:3)</PresentationFormat>
  <Paragraphs>387</Paragraphs>
  <Slides>13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Тема Office 2013–2022</vt:lpstr>
      <vt:lpstr>Презентация PowerPoint</vt:lpstr>
      <vt:lpstr>Батыс Қазақстан облысының 2025-2029 жылдарға арналған әлеуметтік-экономикалық даму көрсеткіштерінің болжамы</vt:lpstr>
      <vt:lpstr>2024 жылғы 4 желтоқсандағы «2025-2027 жылдарға арналған Республикалық бюджет туралы» Қазақстан Республикасы Заңына сәйкес 2025 жылдың 1 қаңтарынан бастап белгіленді:</vt:lpstr>
      <vt:lpstr>Презентация PowerPoint</vt:lpstr>
      <vt:lpstr>Презентация PowerPoint</vt:lpstr>
      <vt:lpstr>Презентация PowerPoint</vt:lpstr>
      <vt:lpstr>2025 жылға арналған облыстық бюджет шығыстары</vt:lpstr>
      <vt:lpstr>Презентация PowerPoint</vt:lpstr>
      <vt:lpstr>2025 жылға арналған әлеуметтік салаға шығыстар</vt:lpstr>
      <vt:lpstr>Презентация PowerPoint</vt:lpstr>
      <vt:lpstr>2025 жылға кәсіпкерлік қызметті қолдау</vt:lpstr>
      <vt:lpstr>2025 жылға тұрғын үй-коммуналдық шаруашылығы, отын-энергетика кешенi</vt:lpstr>
      <vt:lpstr>2025 жылға көлік және коммуникация </vt:lpstr>
    </vt:vector>
  </TitlesOfParts>
  <Company>SamForum.ws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SamLab.ws</dc:creator>
  <cp:lastModifiedBy>Финансов ЗКО Управление</cp:lastModifiedBy>
  <cp:revision>1134</cp:revision>
  <cp:lastPrinted>2024-06-12T13:13:40Z</cp:lastPrinted>
  <dcterms:created xsi:type="dcterms:W3CDTF">2012-05-22T05:39:37Z</dcterms:created>
  <dcterms:modified xsi:type="dcterms:W3CDTF">2025-12-31T07:21:41Z</dcterms:modified>
</cp:coreProperties>
</file>