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7" r:id="rId2"/>
    <p:sldId id="276" r:id="rId3"/>
    <p:sldId id="271" r:id="rId4"/>
    <p:sldId id="273" r:id="rId5"/>
    <p:sldId id="274" r:id="rId6"/>
    <p:sldId id="275" r:id="rId7"/>
  </p:sldIdLst>
  <p:sldSz cx="12192000" cy="6858000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Юлия" initials="Ю" lastIdx="1" clrIdx="0">
    <p:extLst>
      <p:ext uri="{19B8F6BF-5375-455C-9EA6-DF929625EA0E}">
        <p15:presenceInfo xmlns:p15="http://schemas.microsoft.com/office/powerpoint/2012/main" userId="Юлия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8A399"/>
    <a:srgbClr val="00A3D3"/>
    <a:srgbClr val="F17E00"/>
    <a:srgbClr val="F4C910"/>
    <a:srgbClr val="009598"/>
    <a:srgbClr val="00675A"/>
    <a:srgbClr val="40C0BA"/>
    <a:srgbClr val="71CA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FA584AA-E162-4413-B04D-33EB02F04B05}" type="datetimeFigureOut">
              <a:rPr lang="ru-RU" smtClean="0"/>
              <a:t>31.12.2025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ED19-ABFA-4A47-AC84-5BCF011B12CE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3390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84AA-E162-4413-B04D-33EB02F04B05}" type="datetimeFigureOut">
              <a:rPr lang="ru-RU" smtClean="0"/>
              <a:t>31.12.2025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ED19-ABFA-4A47-AC84-5BCF011B12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861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84AA-E162-4413-B04D-33EB02F04B05}" type="datetimeFigureOut">
              <a:rPr lang="ru-RU" smtClean="0"/>
              <a:t>31.12.2025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ED19-ABFA-4A47-AC84-5BCF011B12CE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8469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84AA-E162-4413-B04D-33EB02F04B05}" type="datetimeFigureOut">
              <a:rPr lang="ru-RU" smtClean="0"/>
              <a:t>31.12.2025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ED19-ABFA-4A47-AC84-5BCF011B12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237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84AA-E162-4413-B04D-33EB02F04B05}" type="datetimeFigureOut">
              <a:rPr lang="ru-RU" smtClean="0"/>
              <a:t>31.12.2025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ED19-ABFA-4A47-AC84-5BCF011B12CE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3719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84AA-E162-4413-B04D-33EB02F04B05}" type="datetimeFigureOut">
              <a:rPr lang="ru-RU" smtClean="0"/>
              <a:t>31.12.2025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ED19-ABFA-4A47-AC84-5BCF011B12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342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84AA-E162-4413-B04D-33EB02F04B05}" type="datetimeFigureOut">
              <a:rPr lang="ru-RU" smtClean="0"/>
              <a:t>31.12.2025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ED19-ABFA-4A47-AC84-5BCF011B12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109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84AA-E162-4413-B04D-33EB02F04B05}" type="datetimeFigureOut">
              <a:rPr lang="ru-RU" smtClean="0"/>
              <a:t>31.12.2025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ED19-ABFA-4A47-AC84-5BCF011B12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932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84AA-E162-4413-B04D-33EB02F04B05}" type="datetimeFigureOut">
              <a:rPr lang="ru-RU" smtClean="0"/>
              <a:t>31.12.2025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ED19-ABFA-4A47-AC84-5BCF011B12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259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84AA-E162-4413-B04D-33EB02F04B05}" type="datetimeFigureOut">
              <a:rPr lang="ru-RU" smtClean="0"/>
              <a:t>31.12.2025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ED19-ABFA-4A47-AC84-5BCF011B12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927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84AA-E162-4413-B04D-33EB02F04B05}" type="datetimeFigureOut">
              <a:rPr lang="ru-RU" smtClean="0"/>
              <a:t>31.12.2025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ED19-ABFA-4A47-AC84-5BCF011B12CE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9076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FA584AA-E162-4413-B04D-33EB02F04B05}" type="datetimeFigureOut">
              <a:rPr lang="ru-RU" smtClean="0"/>
              <a:t>31.12.2025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638ED19-ABFA-4A47-AC84-5BCF011B12CE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7077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10" Type="http://schemas.openxmlformats.org/officeDocument/2006/relationships/image" Target="../media/image1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"/>
          <p:cNvGrpSpPr/>
          <p:nvPr/>
        </p:nvGrpSpPr>
        <p:grpSpPr>
          <a:xfrm>
            <a:off x="-77812" y="6097462"/>
            <a:ext cx="12269812" cy="747878"/>
            <a:chOff x="-140448" y="-1"/>
            <a:chExt cx="24596384" cy="997171"/>
          </a:xfrm>
        </p:grpSpPr>
        <p:grpSp>
          <p:nvGrpSpPr>
            <p:cNvPr id="8" name="Group 10"/>
            <p:cNvGrpSpPr/>
            <p:nvPr/>
          </p:nvGrpSpPr>
          <p:grpSpPr>
            <a:xfrm rot="-5400000">
              <a:off x="11659158" y="-11799607"/>
              <a:ext cx="997171" cy="24596384"/>
              <a:chOff x="0" y="-38100"/>
              <a:chExt cx="241704" cy="5961923"/>
            </a:xfrm>
          </p:grpSpPr>
          <p:sp>
            <p:nvSpPr>
              <p:cNvPr id="13" name="Freeform 11"/>
              <p:cNvSpPr/>
              <p:nvPr/>
            </p:nvSpPr>
            <p:spPr>
              <a:xfrm>
                <a:off x="0" y="0"/>
                <a:ext cx="241704" cy="5923823"/>
              </a:xfrm>
              <a:custGeom>
                <a:avLst/>
                <a:gdLst/>
                <a:ahLst/>
                <a:cxnLst/>
                <a:rect l="l" t="t" r="r" b="b"/>
                <a:pathLst>
                  <a:path w="241704" h="5923823">
                    <a:moveTo>
                      <a:pt x="0" y="0"/>
                    </a:moveTo>
                    <a:lnTo>
                      <a:pt x="241704" y="0"/>
                    </a:lnTo>
                    <a:lnTo>
                      <a:pt x="241704" y="5923823"/>
                    </a:lnTo>
                    <a:lnTo>
                      <a:pt x="0" y="5923823"/>
                    </a:lnTo>
                    <a:close/>
                  </a:path>
                </a:pathLst>
              </a:custGeom>
              <a:solidFill>
                <a:srgbClr val="008F94"/>
              </a:solidFill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x-none" sz="1600">
                  <a:latin typeface="Ubuntu" panose="020B0504030602030204" pitchFamily="34" charset="0"/>
                </a:endParaRPr>
              </a:p>
            </p:txBody>
          </p:sp>
          <p:sp>
            <p:nvSpPr>
              <p:cNvPr id="14" name="TextBox 12"/>
              <p:cNvSpPr txBox="1"/>
              <p:nvPr/>
            </p:nvSpPr>
            <p:spPr>
              <a:xfrm>
                <a:off x="0" y="-38100"/>
                <a:ext cx="241704" cy="596192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ts val="2659"/>
                  </a:lnSpc>
                </a:pPr>
                <a:endParaRPr sz="1600">
                  <a:latin typeface="Ubuntu" panose="020B0504030602030204" pitchFamily="34" charset="0"/>
                </a:endParaRPr>
              </a:p>
            </p:txBody>
          </p:sp>
        </p:grpSp>
        <p:sp>
          <p:nvSpPr>
            <p:cNvPr id="9" name="Freeform 13"/>
            <p:cNvSpPr/>
            <p:nvPr/>
          </p:nvSpPr>
          <p:spPr>
            <a:xfrm rot="-10800000">
              <a:off x="0" y="84353"/>
              <a:ext cx="6139243" cy="851820"/>
            </a:xfrm>
            <a:custGeom>
              <a:avLst/>
              <a:gdLst/>
              <a:ahLst/>
              <a:cxnLst/>
              <a:rect l="l" t="t" r="r" b="b"/>
              <a:pathLst>
                <a:path w="6139243" h="851820">
                  <a:moveTo>
                    <a:pt x="0" y="0"/>
                  </a:moveTo>
                  <a:lnTo>
                    <a:pt x="6139243" y="0"/>
                  </a:lnTo>
                  <a:lnTo>
                    <a:pt x="6139243" y="851820"/>
                  </a:lnTo>
                  <a:lnTo>
                    <a:pt x="0" y="8518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64000"/>
                <a:extLst>
                  <a:ext uri="{96DAC541-7B7A-43D3-8B79-37D633B846F1}">
                    <asvg:svgBlip xmlns="" xmlns:asvg="http://schemas.microsoft.com/office/drawing/2016/SVG/main" xmlns:lc="http://schemas.openxmlformats.org/drawingml/2006/lockedCanvas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x-none" sz="1600">
                <a:latin typeface="Ubuntu" panose="020B0504030602030204" pitchFamily="34" charset="0"/>
              </a:endParaRPr>
            </a:p>
          </p:txBody>
        </p:sp>
        <p:sp>
          <p:nvSpPr>
            <p:cNvPr id="10" name="Freeform 14"/>
            <p:cNvSpPr/>
            <p:nvPr/>
          </p:nvSpPr>
          <p:spPr>
            <a:xfrm rot="-10800000">
              <a:off x="6139243" y="107251"/>
              <a:ext cx="6139243" cy="851820"/>
            </a:xfrm>
            <a:custGeom>
              <a:avLst/>
              <a:gdLst/>
              <a:ahLst/>
              <a:cxnLst/>
              <a:rect l="l" t="t" r="r" b="b"/>
              <a:pathLst>
                <a:path w="6139243" h="851820">
                  <a:moveTo>
                    <a:pt x="0" y="0"/>
                  </a:moveTo>
                  <a:lnTo>
                    <a:pt x="6139243" y="0"/>
                  </a:lnTo>
                  <a:lnTo>
                    <a:pt x="6139243" y="851820"/>
                  </a:lnTo>
                  <a:lnTo>
                    <a:pt x="0" y="8518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64000"/>
                <a:extLst>
                  <a:ext uri="{96DAC541-7B7A-43D3-8B79-37D633B846F1}">
                    <asvg:svgBlip xmlns="" xmlns:asvg="http://schemas.microsoft.com/office/drawing/2016/SVG/main" xmlns:lc="http://schemas.openxmlformats.org/drawingml/2006/lockedCanvas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x-none" sz="1600">
                <a:latin typeface="Ubuntu" panose="020B0504030602030204" pitchFamily="34" charset="0"/>
              </a:endParaRPr>
            </a:p>
          </p:txBody>
        </p:sp>
        <p:sp>
          <p:nvSpPr>
            <p:cNvPr id="11" name="Freeform 15"/>
            <p:cNvSpPr/>
            <p:nvPr/>
          </p:nvSpPr>
          <p:spPr>
            <a:xfrm rot="-10800000">
              <a:off x="12177449" y="107251"/>
              <a:ext cx="6139243" cy="851820"/>
            </a:xfrm>
            <a:custGeom>
              <a:avLst/>
              <a:gdLst/>
              <a:ahLst/>
              <a:cxnLst/>
              <a:rect l="l" t="t" r="r" b="b"/>
              <a:pathLst>
                <a:path w="6139243" h="851820">
                  <a:moveTo>
                    <a:pt x="0" y="0"/>
                  </a:moveTo>
                  <a:lnTo>
                    <a:pt x="6139243" y="0"/>
                  </a:lnTo>
                  <a:lnTo>
                    <a:pt x="6139243" y="851820"/>
                  </a:lnTo>
                  <a:lnTo>
                    <a:pt x="0" y="8518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64000"/>
                <a:extLst>
                  <a:ext uri="{96DAC541-7B7A-43D3-8B79-37D633B846F1}">
                    <asvg:svgBlip xmlns="" xmlns:asvg="http://schemas.microsoft.com/office/drawing/2016/SVG/main" xmlns:lc="http://schemas.openxmlformats.org/drawingml/2006/lockedCanvas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x-none" sz="1600">
                <a:latin typeface="Ubuntu" panose="020B0504030602030204" pitchFamily="34" charset="0"/>
              </a:endParaRPr>
            </a:p>
          </p:txBody>
        </p:sp>
        <p:sp>
          <p:nvSpPr>
            <p:cNvPr id="12" name="Freeform 16"/>
            <p:cNvSpPr/>
            <p:nvPr/>
          </p:nvSpPr>
          <p:spPr>
            <a:xfrm rot="-10800000">
              <a:off x="18316692" y="84353"/>
              <a:ext cx="6139243" cy="851820"/>
            </a:xfrm>
            <a:custGeom>
              <a:avLst/>
              <a:gdLst/>
              <a:ahLst/>
              <a:cxnLst/>
              <a:rect l="l" t="t" r="r" b="b"/>
              <a:pathLst>
                <a:path w="6139243" h="851820">
                  <a:moveTo>
                    <a:pt x="0" y="0"/>
                  </a:moveTo>
                  <a:lnTo>
                    <a:pt x="6139243" y="0"/>
                  </a:lnTo>
                  <a:lnTo>
                    <a:pt x="6139243" y="851820"/>
                  </a:lnTo>
                  <a:lnTo>
                    <a:pt x="0" y="8518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64000"/>
                <a:extLst>
                  <a:ext uri="{96DAC541-7B7A-43D3-8B79-37D633B846F1}">
                    <asvg:svgBlip xmlns="" xmlns:asvg="http://schemas.microsoft.com/office/drawing/2016/SVG/main" xmlns:lc="http://schemas.openxmlformats.org/drawingml/2006/lockedCanvas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x-none" sz="1600">
                <a:latin typeface="Ubuntu" panose="020B0504030602030204" pitchFamily="34" charset="0"/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949058" y="2967335"/>
            <a:ext cx="9917084" cy="92333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kk-KZ" sz="5400" b="1" dirty="0" smtClean="0">
                <a:ln/>
                <a:solidFill>
                  <a:schemeClr val="accent3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АБАЙ ЖАСТАРЫ</a:t>
            </a:r>
            <a:endParaRPr lang="ru-RU" sz="5400" b="1" dirty="0">
              <a:ln/>
              <a:solidFill>
                <a:schemeClr val="accent3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grpSp>
        <p:nvGrpSpPr>
          <p:cNvPr id="15" name="Group 9"/>
          <p:cNvGrpSpPr/>
          <p:nvPr/>
        </p:nvGrpSpPr>
        <p:grpSpPr>
          <a:xfrm>
            <a:off x="-77813" y="12662"/>
            <a:ext cx="12269812" cy="747878"/>
            <a:chOff x="-140448" y="-1"/>
            <a:chExt cx="24596384" cy="997171"/>
          </a:xfrm>
        </p:grpSpPr>
        <p:grpSp>
          <p:nvGrpSpPr>
            <p:cNvPr id="16" name="Group 10"/>
            <p:cNvGrpSpPr/>
            <p:nvPr/>
          </p:nvGrpSpPr>
          <p:grpSpPr>
            <a:xfrm rot="-5400000">
              <a:off x="11659158" y="-11799607"/>
              <a:ext cx="997171" cy="24596384"/>
              <a:chOff x="0" y="-38100"/>
              <a:chExt cx="241704" cy="5961923"/>
            </a:xfrm>
          </p:grpSpPr>
          <p:sp>
            <p:nvSpPr>
              <p:cNvPr id="21" name="Freeform 11"/>
              <p:cNvSpPr/>
              <p:nvPr/>
            </p:nvSpPr>
            <p:spPr>
              <a:xfrm>
                <a:off x="0" y="0"/>
                <a:ext cx="241704" cy="5923823"/>
              </a:xfrm>
              <a:custGeom>
                <a:avLst/>
                <a:gdLst/>
                <a:ahLst/>
                <a:cxnLst/>
                <a:rect l="l" t="t" r="r" b="b"/>
                <a:pathLst>
                  <a:path w="241704" h="5923823">
                    <a:moveTo>
                      <a:pt x="0" y="0"/>
                    </a:moveTo>
                    <a:lnTo>
                      <a:pt x="241704" y="0"/>
                    </a:lnTo>
                    <a:lnTo>
                      <a:pt x="241704" y="5923823"/>
                    </a:lnTo>
                    <a:lnTo>
                      <a:pt x="0" y="5923823"/>
                    </a:lnTo>
                    <a:close/>
                  </a:path>
                </a:pathLst>
              </a:custGeom>
              <a:solidFill>
                <a:srgbClr val="008F94"/>
              </a:solidFill>
            </p:spPr>
            <p:txBody>
              <a:bodyPr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x-none" sz="1600">
                  <a:latin typeface="Ubuntu" panose="020B0504030602030204" pitchFamily="34" charset="0"/>
                </a:endParaRPr>
              </a:p>
            </p:txBody>
          </p:sp>
          <p:sp>
            <p:nvSpPr>
              <p:cNvPr id="22" name="TextBox 12"/>
              <p:cNvSpPr txBox="1"/>
              <p:nvPr/>
            </p:nvSpPr>
            <p:spPr>
              <a:xfrm>
                <a:off x="0" y="-38100"/>
                <a:ext cx="241704" cy="596192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ts val="2659"/>
                  </a:lnSpc>
                </a:pPr>
                <a:endParaRPr sz="1600">
                  <a:latin typeface="Ubuntu" panose="020B0504030602030204" pitchFamily="34" charset="0"/>
                </a:endParaRPr>
              </a:p>
            </p:txBody>
          </p:sp>
        </p:grpSp>
        <p:sp>
          <p:nvSpPr>
            <p:cNvPr id="17" name="Freeform 13"/>
            <p:cNvSpPr/>
            <p:nvPr/>
          </p:nvSpPr>
          <p:spPr>
            <a:xfrm rot="-10800000">
              <a:off x="0" y="84353"/>
              <a:ext cx="6139243" cy="851820"/>
            </a:xfrm>
            <a:custGeom>
              <a:avLst/>
              <a:gdLst/>
              <a:ahLst/>
              <a:cxnLst/>
              <a:rect l="l" t="t" r="r" b="b"/>
              <a:pathLst>
                <a:path w="6139243" h="851820">
                  <a:moveTo>
                    <a:pt x="0" y="0"/>
                  </a:moveTo>
                  <a:lnTo>
                    <a:pt x="6139243" y="0"/>
                  </a:lnTo>
                  <a:lnTo>
                    <a:pt x="6139243" y="851820"/>
                  </a:lnTo>
                  <a:lnTo>
                    <a:pt x="0" y="8518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64000"/>
                <a:extLst>
                  <a:ext uri="{96DAC541-7B7A-43D3-8B79-37D633B846F1}">
                    <asvg:svgBlip xmlns="" xmlns:asvg="http://schemas.microsoft.com/office/drawing/2016/SVG/main" xmlns:lc="http://schemas.openxmlformats.org/drawingml/2006/lockedCanvas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x-none" sz="1600">
                <a:latin typeface="Ubuntu" panose="020B0504030602030204" pitchFamily="34" charset="0"/>
              </a:endParaRPr>
            </a:p>
          </p:txBody>
        </p:sp>
        <p:sp>
          <p:nvSpPr>
            <p:cNvPr id="18" name="Freeform 14"/>
            <p:cNvSpPr/>
            <p:nvPr/>
          </p:nvSpPr>
          <p:spPr>
            <a:xfrm rot="-10800000">
              <a:off x="6139243" y="107251"/>
              <a:ext cx="6139243" cy="851820"/>
            </a:xfrm>
            <a:custGeom>
              <a:avLst/>
              <a:gdLst/>
              <a:ahLst/>
              <a:cxnLst/>
              <a:rect l="l" t="t" r="r" b="b"/>
              <a:pathLst>
                <a:path w="6139243" h="851820">
                  <a:moveTo>
                    <a:pt x="0" y="0"/>
                  </a:moveTo>
                  <a:lnTo>
                    <a:pt x="6139243" y="0"/>
                  </a:lnTo>
                  <a:lnTo>
                    <a:pt x="6139243" y="851820"/>
                  </a:lnTo>
                  <a:lnTo>
                    <a:pt x="0" y="8518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64000"/>
                <a:extLst>
                  <a:ext uri="{96DAC541-7B7A-43D3-8B79-37D633B846F1}">
                    <asvg:svgBlip xmlns="" xmlns:asvg="http://schemas.microsoft.com/office/drawing/2016/SVG/main" xmlns:lc="http://schemas.openxmlformats.org/drawingml/2006/lockedCanvas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x-none" sz="1600">
                <a:latin typeface="Ubuntu" panose="020B0504030602030204" pitchFamily="34" charset="0"/>
              </a:endParaRPr>
            </a:p>
          </p:txBody>
        </p:sp>
        <p:sp>
          <p:nvSpPr>
            <p:cNvPr id="19" name="Freeform 15"/>
            <p:cNvSpPr/>
            <p:nvPr/>
          </p:nvSpPr>
          <p:spPr>
            <a:xfrm rot="-10800000">
              <a:off x="12177449" y="107251"/>
              <a:ext cx="6139243" cy="851820"/>
            </a:xfrm>
            <a:custGeom>
              <a:avLst/>
              <a:gdLst/>
              <a:ahLst/>
              <a:cxnLst/>
              <a:rect l="l" t="t" r="r" b="b"/>
              <a:pathLst>
                <a:path w="6139243" h="851820">
                  <a:moveTo>
                    <a:pt x="0" y="0"/>
                  </a:moveTo>
                  <a:lnTo>
                    <a:pt x="6139243" y="0"/>
                  </a:lnTo>
                  <a:lnTo>
                    <a:pt x="6139243" y="851820"/>
                  </a:lnTo>
                  <a:lnTo>
                    <a:pt x="0" y="8518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64000"/>
                <a:extLst>
                  <a:ext uri="{96DAC541-7B7A-43D3-8B79-37D633B846F1}">
                    <asvg:svgBlip xmlns="" xmlns:asvg="http://schemas.microsoft.com/office/drawing/2016/SVG/main" xmlns:lc="http://schemas.openxmlformats.org/drawingml/2006/lockedCanvas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x-none" sz="1600">
                <a:latin typeface="Ubuntu" panose="020B0504030602030204" pitchFamily="34" charset="0"/>
              </a:endParaRPr>
            </a:p>
          </p:txBody>
        </p:sp>
        <p:sp>
          <p:nvSpPr>
            <p:cNvPr id="20" name="Freeform 16"/>
            <p:cNvSpPr/>
            <p:nvPr/>
          </p:nvSpPr>
          <p:spPr>
            <a:xfrm rot="-10800000">
              <a:off x="18316692" y="84353"/>
              <a:ext cx="6139243" cy="851820"/>
            </a:xfrm>
            <a:custGeom>
              <a:avLst/>
              <a:gdLst/>
              <a:ahLst/>
              <a:cxnLst/>
              <a:rect l="l" t="t" r="r" b="b"/>
              <a:pathLst>
                <a:path w="6139243" h="851820">
                  <a:moveTo>
                    <a:pt x="0" y="0"/>
                  </a:moveTo>
                  <a:lnTo>
                    <a:pt x="6139243" y="0"/>
                  </a:lnTo>
                  <a:lnTo>
                    <a:pt x="6139243" y="851820"/>
                  </a:lnTo>
                  <a:lnTo>
                    <a:pt x="0" y="85182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64000"/>
                <a:extLst>
                  <a:ext uri="{96DAC541-7B7A-43D3-8B79-37D633B846F1}">
                    <asvg:svgBlip xmlns="" xmlns:asvg="http://schemas.microsoft.com/office/drawing/2016/SVG/main" xmlns:lc="http://schemas.openxmlformats.org/drawingml/2006/lockedCanvas" r:embed="rId10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x-none" sz="1600">
                <a:latin typeface="Ubuntu" panose="020B0504030602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7715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1808" y="307903"/>
            <a:ext cx="53318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9598"/>
                </a:solidFill>
              </a:rPr>
              <a:t>УСЛОВИЯ КРЕДИТА:</a:t>
            </a:r>
            <a:endParaRPr lang="ru-RU" sz="3200" b="1" dirty="0">
              <a:solidFill>
                <a:srgbClr val="009598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33390" y="1308808"/>
            <a:ext cx="2627291" cy="485376"/>
          </a:xfrm>
          <a:prstGeom prst="rect">
            <a:avLst/>
          </a:prstGeom>
          <a:solidFill>
            <a:srgbClr val="009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9598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33390" y="1304787"/>
            <a:ext cx="17908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200" b="1" dirty="0" smtClean="0">
                <a:solidFill>
                  <a:schemeClr val="bg1"/>
                </a:solidFill>
              </a:rPr>
              <a:t>Баспана түрі</a:t>
            </a:r>
            <a:r>
              <a:rPr lang="ru-RU" sz="2200" b="1" dirty="0" smtClean="0">
                <a:solidFill>
                  <a:schemeClr val="bg1"/>
                </a:solidFill>
              </a:rPr>
              <a:t>:</a:t>
            </a:r>
            <a:br>
              <a:rPr lang="ru-RU" sz="2200" b="1" dirty="0" smtClean="0">
                <a:solidFill>
                  <a:schemeClr val="bg1"/>
                </a:solidFill>
              </a:rPr>
            </a:b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34155" y="1794184"/>
            <a:ext cx="27265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Бастапқы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</a:rPr>
              <a:t>нарық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/</a:t>
            </a:r>
          </a:p>
          <a:p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</a:rPr>
              <a:t>екінші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k-KZ" b="1" dirty="0" smtClean="0">
                <a:solidFill>
                  <a:schemeClr val="accent1">
                    <a:lumMod val="50000"/>
                  </a:schemeClr>
                </a:solidFill>
              </a:rPr>
              <a:t>нарық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498285" y="1308808"/>
            <a:ext cx="2627291" cy="485376"/>
          </a:xfrm>
          <a:prstGeom prst="rect">
            <a:avLst/>
          </a:prstGeom>
          <a:solidFill>
            <a:srgbClr val="009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498285" y="1304787"/>
            <a:ext cx="271606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b="1" dirty="0" smtClean="0">
                <a:solidFill>
                  <a:schemeClr val="bg1"/>
                </a:solidFill>
              </a:rPr>
              <a:t>Пайыздық </a:t>
            </a:r>
            <a:r>
              <a:rPr lang="ru-RU" sz="2200" b="1" dirty="0" err="1" smtClean="0">
                <a:solidFill>
                  <a:schemeClr val="bg1"/>
                </a:solidFill>
              </a:rPr>
              <a:t>мөлшері</a:t>
            </a:r>
            <a:r>
              <a:rPr lang="ru-RU" sz="2200" b="1" dirty="0" smtClean="0">
                <a:solidFill>
                  <a:schemeClr val="bg1"/>
                </a:solidFill>
              </a:rPr>
              <a:t>:</a:t>
            </a:r>
            <a:br>
              <a:rPr lang="ru-RU" sz="2200" b="1" dirty="0" smtClean="0">
                <a:solidFill>
                  <a:schemeClr val="bg1"/>
                </a:solidFill>
              </a:rPr>
            </a:b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938215" y="3425484"/>
            <a:ext cx="2167582" cy="485376"/>
          </a:xfrm>
          <a:prstGeom prst="rect">
            <a:avLst/>
          </a:prstGeom>
          <a:solidFill>
            <a:srgbClr val="009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27318" y="2728511"/>
            <a:ext cx="423846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800" b="1" dirty="0" smtClean="0">
                <a:solidFill>
                  <a:schemeClr val="accent1">
                    <a:lumMod val="50000"/>
                  </a:schemeClr>
                </a:solidFill>
              </a:rPr>
              <a:t>19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жылға дейін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512471" y="3333782"/>
            <a:ext cx="2476973" cy="785441"/>
          </a:xfrm>
          <a:prstGeom prst="rect">
            <a:avLst/>
          </a:prstGeom>
          <a:solidFill>
            <a:srgbClr val="009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6652252" y="3393697"/>
            <a:ext cx="220406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b="1" dirty="0" smtClean="0">
                <a:solidFill>
                  <a:schemeClr val="bg1"/>
                </a:solidFill>
              </a:rPr>
              <a:t>Бастапқы жарна</a:t>
            </a:r>
            <a:br>
              <a:rPr lang="ru-RU" sz="2200" b="1" dirty="0" smtClean="0">
                <a:solidFill>
                  <a:schemeClr val="bg1"/>
                </a:solidFill>
              </a:rPr>
            </a:b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02999" y="2766345"/>
            <a:ext cx="5506636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err="1">
                <a:solidFill>
                  <a:schemeClr val="accent1">
                    <a:lumMod val="50000"/>
                  </a:schemeClr>
                </a:solidFill>
              </a:rPr>
              <a:t>несие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 сомасынан </a:t>
            </a:r>
            <a:r>
              <a:rPr lang="ru-RU" sz="13800" b="1" dirty="0" smtClean="0">
                <a:solidFill>
                  <a:schemeClr val="accent1">
                    <a:lumMod val="50000"/>
                  </a:schemeClr>
                </a:solidFill>
              </a:rPr>
              <a:t>10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%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088471"/>
              </p:ext>
            </p:extLst>
          </p:nvPr>
        </p:nvGraphicFramePr>
        <p:xfrm>
          <a:off x="679525" y="1272464"/>
          <a:ext cx="1613963" cy="14123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CorelDRAW" r:id="rId3" imgW="3481617" imgH="3045852" progId="CorelDraw.Graphic.19">
                  <p:embed/>
                </p:oleObj>
              </mc:Choice>
              <mc:Fallback>
                <p:oleObj name="CorelDRAW" r:id="rId3" imgW="3481617" imgH="3045852" progId="CorelDraw.Graphic.19">
                  <p:embed/>
                  <p:pic>
                    <p:nvPicPr>
                      <p:cNvPr id="4" name="Объект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79525" y="1272464"/>
                        <a:ext cx="1613963" cy="14123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988501" y="3425484"/>
            <a:ext cx="21002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err="1" smtClean="0">
                <a:solidFill>
                  <a:schemeClr val="bg1"/>
                </a:solidFill>
              </a:rPr>
              <a:t>Несие</a:t>
            </a:r>
            <a:r>
              <a:rPr lang="ru-RU" sz="2400" b="1" dirty="0" smtClean="0">
                <a:solidFill>
                  <a:schemeClr val="bg1"/>
                </a:solidFill>
              </a:rPr>
              <a:t> мерзімі</a:t>
            </a:r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236653" y="1639347"/>
            <a:ext cx="38434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4000" b="1" dirty="0" err="1" smtClean="0">
                <a:solidFill>
                  <a:schemeClr val="accent1">
                    <a:lumMod val="50000"/>
                  </a:schemeClr>
                </a:solidFill>
              </a:rPr>
              <a:t>жылдық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</a:rPr>
              <a:t> 5%</a:t>
            </a:r>
            <a:endParaRPr lang="ru-RU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21069" y="4883969"/>
            <a:ext cx="238238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b="1" dirty="0" smtClean="0">
                <a:solidFill>
                  <a:schemeClr val="bg1"/>
                </a:solidFill>
              </a:rPr>
              <a:t>Первоначальный </a:t>
            </a:r>
          </a:p>
          <a:p>
            <a:r>
              <a:rPr lang="ru-RU" sz="2200" b="1" dirty="0" smtClean="0">
                <a:solidFill>
                  <a:schemeClr val="bg1"/>
                </a:solidFill>
              </a:rPr>
              <a:t>взнос</a:t>
            </a:r>
            <a:br>
              <a:rPr lang="ru-RU" sz="2200" b="1" dirty="0" smtClean="0">
                <a:solidFill>
                  <a:schemeClr val="bg1"/>
                </a:solidFill>
              </a:rPr>
            </a:b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98266" y="4329972"/>
            <a:ext cx="2714205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3800" b="1" dirty="0" smtClean="0">
                <a:solidFill>
                  <a:schemeClr val="accent1">
                    <a:lumMod val="50000"/>
                  </a:schemeClr>
                </a:solidFill>
              </a:rPr>
              <a:t>20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</a:rPr>
              <a:t>млн</a:t>
            </a:r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003747" y="4961641"/>
            <a:ext cx="3154611" cy="785441"/>
          </a:xfrm>
          <a:prstGeom prst="rect">
            <a:avLst/>
          </a:prstGeom>
          <a:solidFill>
            <a:srgbClr val="009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6158828" y="4969640"/>
            <a:ext cx="28486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err="1" smtClean="0">
                <a:solidFill>
                  <a:schemeClr val="bg1"/>
                </a:solidFill>
              </a:rPr>
              <a:t>Максималды</a:t>
            </a:r>
            <a:r>
              <a:rPr lang="ru-RU" sz="2200" b="1" dirty="0" smtClean="0">
                <a:solidFill>
                  <a:schemeClr val="bg1"/>
                </a:solidFill>
              </a:rPr>
              <a:t> </a:t>
            </a:r>
            <a:r>
              <a:rPr lang="ru-RU" sz="2200" b="1" dirty="0" err="1" smtClean="0">
                <a:solidFill>
                  <a:schemeClr val="bg1"/>
                </a:solidFill>
              </a:rPr>
              <a:t>несие</a:t>
            </a:r>
            <a:r>
              <a:rPr lang="ru-RU" sz="2200" b="1" dirty="0" smtClean="0">
                <a:solidFill>
                  <a:schemeClr val="bg1"/>
                </a:solidFill>
              </a:rPr>
              <a:t> </a:t>
            </a:r>
            <a:r>
              <a:rPr lang="ru-RU" sz="2200" b="1" dirty="0" err="1" smtClean="0">
                <a:solidFill>
                  <a:schemeClr val="bg1"/>
                </a:solidFill>
              </a:rPr>
              <a:t>мөлшері</a:t>
            </a:r>
            <a:endParaRPr lang="ru-RU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20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1" grpId="0" animBg="1"/>
      <p:bldP spid="12" grpId="0"/>
      <p:bldP spid="15" grpId="0" animBg="1"/>
      <p:bldP spid="17" grpId="0"/>
      <p:bldP spid="19" grpId="0" animBg="1"/>
      <p:bldP spid="20" grpId="0"/>
      <p:bldP spid="21" grpId="0"/>
      <p:bldP spid="16" grpId="0"/>
      <p:bldP spid="18" grpId="0"/>
      <p:bldP spid="23" grpId="0" animBg="1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64504" y="788094"/>
            <a:ext cx="10528183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08A399"/>
                </a:solidFill>
              </a:rPr>
              <a:t>«Абай жастары» </a:t>
            </a:r>
            <a:r>
              <a:rPr lang="ru-RU" sz="2800" b="1" dirty="0" err="1">
                <a:solidFill>
                  <a:srgbClr val="08A399"/>
                </a:solidFill>
              </a:rPr>
              <a:t>бағдарламасына</a:t>
            </a:r>
            <a:r>
              <a:rPr lang="ru-RU" sz="2800" b="1" dirty="0">
                <a:solidFill>
                  <a:srgbClr val="08A399"/>
                </a:solidFill>
              </a:rPr>
              <a:t> </a:t>
            </a:r>
            <a:r>
              <a:rPr lang="ru-RU" sz="2800" b="1" dirty="0" err="1">
                <a:solidFill>
                  <a:srgbClr val="08A399"/>
                </a:solidFill>
              </a:rPr>
              <a:t>қатысу</a:t>
            </a:r>
            <a:r>
              <a:rPr lang="ru-RU" sz="2800" b="1" dirty="0">
                <a:solidFill>
                  <a:srgbClr val="08A399"/>
                </a:solidFill>
              </a:rPr>
              <a:t> құқығы бар </a:t>
            </a:r>
            <a:r>
              <a:rPr lang="ru-RU" sz="2800" b="1" dirty="0" err="1">
                <a:solidFill>
                  <a:srgbClr val="08A399"/>
                </a:solidFill>
              </a:rPr>
              <a:t>тұлғалар</a:t>
            </a:r>
            <a:r>
              <a:rPr lang="ru-RU" sz="2800" b="1" dirty="0" smtClean="0">
                <a:solidFill>
                  <a:srgbClr val="08A399"/>
                </a:solidFill>
              </a:rPr>
              <a:t>:</a:t>
            </a:r>
          </a:p>
          <a:p>
            <a:endParaRPr lang="en-US" b="1" dirty="0" smtClean="0"/>
          </a:p>
          <a:p>
            <a:pPr lvl="0">
              <a:lnSpc>
                <a:spcPct val="150000"/>
              </a:lnSpc>
            </a:pPr>
            <a:r>
              <a:rPr lang="ru-RU" b="1" dirty="0"/>
              <a:t>•  Кезекте </a:t>
            </a:r>
            <a:r>
              <a:rPr lang="ru-RU" b="1" dirty="0" err="1"/>
              <a:t>тұрған</a:t>
            </a:r>
            <a:r>
              <a:rPr lang="ru-RU" b="1" dirty="0"/>
              <a:t> </a:t>
            </a:r>
            <a:r>
              <a:rPr lang="ru-RU" b="1" dirty="0" err="1"/>
              <a:t>азаматтар</a:t>
            </a:r>
            <a:r>
              <a:rPr lang="ru-RU" b="1" dirty="0"/>
              <a:t> (18 </a:t>
            </a:r>
            <a:r>
              <a:rPr lang="ru-RU" b="1" dirty="0" err="1"/>
              <a:t>жастан</a:t>
            </a:r>
            <a:r>
              <a:rPr lang="ru-RU" b="1" dirty="0"/>
              <a:t> 35 жасқа дейін </a:t>
            </a:r>
            <a:r>
              <a:rPr lang="ru-RU" b="1" dirty="0" err="1"/>
              <a:t>қоса</a:t>
            </a:r>
            <a:r>
              <a:rPr lang="ru-RU" b="1" dirty="0"/>
              <a:t> </a:t>
            </a:r>
            <a:r>
              <a:rPr lang="ru-RU" b="1" dirty="0" err="1"/>
              <a:t>алғанда</a:t>
            </a:r>
            <a:r>
              <a:rPr lang="ru-RU" b="1" dirty="0"/>
              <a:t>);</a:t>
            </a:r>
          </a:p>
          <a:p>
            <a:pPr lvl="0">
              <a:lnSpc>
                <a:spcPct val="150000"/>
              </a:lnSpc>
            </a:pPr>
            <a:r>
              <a:rPr lang="ru-RU" b="1" dirty="0"/>
              <a:t>•  </a:t>
            </a:r>
            <a:r>
              <a:rPr lang="ru-RU" b="1" dirty="0" err="1" smtClean="0"/>
              <a:t>Журналис</a:t>
            </a:r>
            <a:r>
              <a:rPr lang="kk-KZ" b="1" dirty="0" smtClean="0"/>
              <a:t>т</a:t>
            </a:r>
            <a:r>
              <a:rPr lang="ru-RU" b="1" dirty="0" smtClean="0"/>
              <a:t>тер </a:t>
            </a:r>
            <a:r>
              <a:rPr lang="ru-RU" b="1" dirty="0"/>
              <a:t>(</a:t>
            </a:r>
            <a:r>
              <a:rPr lang="ru-RU" b="1" dirty="0" smtClean="0"/>
              <a:t>БАҚ </a:t>
            </a:r>
            <a:r>
              <a:rPr lang="ru-RU" b="1" dirty="0"/>
              <a:t>штаттық қызметкерлері) — 18 </a:t>
            </a:r>
            <a:r>
              <a:rPr lang="ru-RU" b="1" dirty="0" err="1"/>
              <a:t>жастан</a:t>
            </a:r>
            <a:r>
              <a:rPr lang="ru-RU" b="1" dirty="0"/>
              <a:t> 35 жасқа дейін </a:t>
            </a:r>
            <a:r>
              <a:rPr lang="ru-RU" b="1" dirty="0" err="1"/>
              <a:t>қоса</a:t>
            </a:r>
            <a:r>
              <a:rPr lang="ru-RU" b="1" dirty="0"/>
              <a:t> </a:t>
            </a:r>
            <a:r>
              <a:rPr lang="ru-RU" b="1" dirty="0" err="1"/>
              <a:t>алғанда</a:t>
            </a:r>
            <a:r>
              <a:rPr lang="ru-RU" b="1" dirty="0"/>
              <a:t>;</a:t>
            </a:r>
          </a:p>
          <a:p>
            <a:pPr lvl="0">
              <a:lnSpc>
                <a:spcPct val="150000"/>
              </a:lnSpc>
            </a:pPr>
            <a:r>
              <a:rPr lang="ru-RU" b="1" dirty="0"/>
              <a:t>•  Мемлекеттік және бюджеттік </a:t>
            </a:r>
            <a:r>
              <a:rPr lang="ru-RU" b="1" dirty="0" err="1"/>
              <a:t>мекемелерде</a:t>
            </a:r>
            <a:r>
              <a:rPr lang="ru-RU" b="1" dirty="0"/>
              <a:t> </a:t>
            </a:r>
            <a:r>
              <a:rPr lang="ru-RU" b="1" dirty="0" err="1"/>
              <a:t>жұмыс</a:t>
            </a:r>
            <a:r>
              <a:rPr lang="ru-RU" b="1" dirty="0"/>
              <a:t> </a:t>
            </a:r>
            <a:r>
              <a:rPr lang="ru-RU" b="1" dirty="0" err="1"/>
              <a:t>істейтін</a:t>
            </a:r>
            <a:r>
              <a:rPr lang="ru-RU" b="1" dirty="0"/>
              <a:t> мәдениет және спорт саласының қызметкерлері (18 </a:t>
            </a:r>
            <a:r>
              <a:rPr lang="ru-RU" b="1" dirty="0" err="1"/>
              <a:t>жастан</a:t>
            </a:r>
            <a:r>
              <a:rPr lang="ru-RU" b="1" dirty="0"/>
              <a:t> 35 жасқа дейін </a:t>
            </a:r>
            <a:r>
              <a:rPr lang="ru-RU" b="1" dirty="0" err="1"/>
              <a:t>қоса</a:t>
            </a:r>
            <a:r>
              <a:rPr lang="ru-RU" b="1" dirty="0"/>
              <a:t> </a:t>
            </a:r>
            <a:r>
              <a:rPr lang="ru-RU" b="1" dirty="0" err="1"/>
              <a:t>алғанда</a:t>
            </a:r>
            <a:r>
              <a:rPr lang="ru-RU" b="1" dirty="0"/>
              <a:t>);</a:t>
            </a:r>
          </a:p>
          <a:p>
            <a:pPr lvl="0">
              <a:lnSpc>
                <a:spcPct val="150000"/>
              </a:lnSpc>
            </a:pPr>
            <a:r>
              <a:rPr lang="ru-RU" b="1" dirty="0"/>
              <a:t>•  Денсаулық сақтау саласының қызметкерлері (мемлекеттік, </a:t>
            </a:r>
            <a:r>
              <a:rPr lang="ru-RU" b="1" dirty="0" err="1"/>
              <a:t>республикалық</a:t>
            </a:r>
            <a:r>
              <a:rPr lang="ru-RU" b="1" dirty="0"/>
              <a:t> және бюджеттік </a:t>
            </a:r>
            <a:r>
              <a:rPr lang="ru-RU" b="1" dirty="0" err="1"/>
              <a:t>ұйымдар</a:t>
            </a:r>
            <a:r>
              <a:rPr lang="ru-RU" b="1" dirty="0"/>
              <a:t>/</a:t>
            </a:r>
            <a:r>
              <a:rPr lang="ru-RU" b="1" dirty="0" err="1"/>
              <a:t>мекемелерде</a:t>
            </a:r>
            <a:r>
              <a:rPr lang="ru-RU" b="1" dirty="0"/>
              <a:t>, КММ, </a:t>
            </a:r>
            <a:r>
              <a:rPr lang="ru-RU" b="1" dirty="0" smtClean="0"/>
              <a:t>штаттық </a:t>
            </a:r>
            <a:r>
              <a:rPr lang="ru-RU" b="1" dirty="0"/>
              <a:t>негізде </a:t>
            </a:r>
            <a:r>
              <a:rPr lang="ru-RU" b="1" dirty="0" err="1"/>
              <a:t>жұмыс</a:t>
            </a:r>
            <a:r>
              <a:rPr lang="ru-RU" b="1" dirty="0"/>
              <a:t> </a:t>
            </a:r>
            <a:r>
              <a:rPr lang="ru-RU" b="1" dirty="0" err="1"/>
              <a:t>істейтін</a:t>
            </a:r>
            <a:r>
              <a:rPr lang="ru-RU" b="1" dirty="0"/>
              <a:t>) — 18 </a:t>
            </a:r>
            <a:r>
              <a:rPr lang="ru-RU" b="1" dirty="0" err="1"/>
              <a:t>жастан</a:t>
            </a:r>
            <a:r>
              <a:rPr lang="ru-RU" b="1" dirty="0"/>
              <a:t> 35 жасқа дейін </a:t>
            </a:r>
            <a:r>
              <a:rPr lang="ru-RU" b="1" dirty="0" err="1"/>
              <a:t>қоса</a:t>
            </a:r>
            <a:r>
              <a:rPr lang="ru-RU" b="1" dirty="0"/>
              <a:t> </a:t>
            </a:r>
            <a:r>
              <a:rPr lang="ru-RU" b="1" dirty="0" err="1"/>
              <a:t>алғанда</a:t>
            </a:r>
            <a:r>
              <a:rPr lang="ru-RU" b="1" dirty="0"/>
              <a:t>.</a:t>
            </a:r>
          </a:p>
          <a:p>
            <a:pPr>
              <a:lnSpc>
                <a:spcPct val="150000"/>
              </a:lnSpc>
            </a:pPr>
            <a:endParaRPr lang="ru-RU" b="1" dirty="0" smtClean="0"/>
          </a:p>
          <a:p>
            <a:pPr>
              <a:lnSpc>
                <a:spcPct val="150000"/>
              </a:lnSpc>
            </a:pPr>
            <a:r>
              <a:rPr lang="ru-RU" b="1" dirty="0" err="1">
                <a:solidFill>
                  <a:srgbClr val="FF0000"/>
                </a:solidFill>
              </a:rPr>
              <a:t>Ескерту</a:t>
            </a:r>
            <a:r>
              <a:rPr lang="ru-RU" b="1" dirty="0">
                <a:solidFill>
                  <a:srgbClr val="FF0000"/>
                </a:solidFill>
              </a:rPr>
              <a:t>: </a:t>
            </a:r>
            <a:r>
              <a:rPr lang="ru-RU" b="1" dirty="0" err="1">
                <a:solidFill>
                  <a:srgbClr val="FF0000"/>
                </a:solidFill>
              </a:rPr>
              <a:t>ерлі-зайыптылардың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екеуінің</a:t>
            </a:r>
            <a:r>
              <a:rPr lang="ru-RU" b="1" dirty="0">
                <a:solidFill>
                  <a:srgbClr val="FF0000"/>
                </a:solidFill>
              </a:rPr>
              <a:t> де </a:t>
            </a:r>
            <a:r>
              <a:rPr lang="ru-RU" b="1" dirty="0" err="1">
                <a:solidFill>
                  <a:srgbClr val="FF0000"/>
                </a:solidFill>
              </a:rPr>
              <a:t>жасы</a:t>
            </a:r>
            <a:r>
              <a:rPr lang="ru-RU" b="1" dirty="0">
                <a:solidFill>
                  <a:srgbClr val="FF0000"/>
                </a:solidFill>
              </a:rPr>
              <a:t> 35 </a:t>
            </a:r>
            <a:r>
              <a:rPr lang="ru-RU" b="1" dirty="0" err="1">
                <a:solidFill>
                  <a:srgbClr val="FF0000"/>
                </a:solidFill>
              </a:rPr>
              <a:t>жастан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аспауы</a:t>
            </a:r>
            <a:r>
              <a:rPr lang="ru-RU" b="1" dirty="0">
                <a:solidFill>
                  <a:srgbClr val="FF0000"/>
                </a:solidFill>
              </a:rPr>
              <a:t> тиіс.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498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39567" y="536895"/>
            <a:ext cx="10528183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rgbClr val="08A399"/>
                </a:solidFill>
              </a:rPr>
              <a:t>Шарт</a:t>
            </a:r>
            <a:r>
              <a:rPr lang="ru-RU" sz="2400" b="1" dirty="0" smtClean="0">
                <a:solidFill>
                  <a:srgbClr val="08A399"/>
                </a:solidFill>
              </a:rPr>
              <a:t> </a:t>
            </a:r>
            <a:r>
              <a:rPr lang="ru-RU" sz="2400" b="1" dirty="0">
                <a:solidFill>
                  <a:srgbClr val="08A399"/>
                </a:solidFill>
              </a:rPr>
              <a:t>бойынша </a:t>
            </a:r>
            <a:r>
              <a:rPr lang="ru-RU" sz="2400" b="1" dirty="0" err="1">
                <a:solidFill>
                  <a:srgbClr val="08A399"/>
                </a:solidFill>
              </a:rPr>
              <a:t>үміткер</a:t>
            </a:r>
            <a:r>
              <a:rPr lang="ru-RU" sz="2400" b="1" dirty="0">
                <a:solidFill>
                  <a:srgbClr val="08A399"/>
                </a:solidFill>
              </a:rPr>
              <a:t> </a:t>
            </a:r>
            <a:r>
              <a:rPr lang="ru-RU" sz="2400" b="1" dirty="0" err="1">
                <a:solidFill>
                  <a:srgbClr val="08A399"/>
                </a:solidFill>
              </a:rPr>
              <a:t>төменде</a:t>
            </a:r>
            <a:r>
              <a:rPr lang="ru-RU" sz="2400" b="1" dirty="0">
                <a:solidFill>
                  <a:srgbClr val="08A399"/>
                </a:solidFill>
              </a:rPr>
              <a:t> көрсетілген </a:t>
            </a:r>
            <a:r>
              <a:rPr lang="ru-RU" sz="2400" b="1" dirty="0" err="1">
                <a:solidFill>
                  <a:srgbClr val="08A399"/>
                </a:solidFill>
              </a:rPr>
              <a:t>талаптарға</a:t>
            </a:r>
            <a:r>
              <a:rPr lang="ru-RU" sz="2400" b="1" dirty="0">
                <a:solidFill>
                  <a:srgbClr val="08A399"/>
                </a:solidFill>
              </a:rPr>
              <a:t> </a:t>
            </a:r>
            <a:r>
              <a:rPr lang="ru-RU" sz="2400" b="1" dirty="0" err="1">
                <a:solidFill>
                  <a:srgbClr val="08A399"/>
                </a:solidFill>
              </a:rPr>
              <a:t>сай</a:t>
            </a:r>
            <a:r>
              <a:rPr lang="ru-RU" sz="2400" b="1" dirty="0">
                <a:solidFill>
                  <a:srgbClr val="08A399"/>
                </a:solidFill>
              </a:rPr>
              <a:t> болуы тиіс</a:t>
            </a:r>
            <a:r>
              <a:rPr lang="ru-RU" sz="2400" b="1" dirty="0" smtClean="0">
                <a:solidFill>
                  <a:srgbClr val="08A399"/>
                </a:solidFill>
              </a:rPr>
              <a:t>:</a:t>
            </a:r>
          </a:p>
          <a:p>
            <a:endParaRPr lang="ru-RU" sz="2400" b="1" dirty="0" smtClean="0">
              <a:solidFill>
                <a:srgbClr val="08A39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 smtClean="0"/>
              <a:t>Семей </a:t>
            </a:r>
            <a:r>
              <a:rPr lang="ru-RU" sz="1600" b="1" dirty="0" err="1"/>
              <a:t>қаласында</a:t>
            </a:r>
            <a:r>
              <a:rPr lang="ru-RU" sz="1600" b="1" dirty="0"/>
              <a:t> </a:t>
            </a:r>
            <a:r>
              <a:rPr lang="ru-RU" sz="1600" b="1" dirty="0" err="1"/>
              <a:t>тіркеуде</a:t>
            </a:r>
            <a:r>
              <a:rPr lang="ru-RU" sz="1600" b="1" dirty="0"/>
              <a:t> болуы. </a:t>
            </a:r>
            <a:r>
              <a:rPr lang="ru-RU" sz="1600" b="1" dirty="0" err="1"/>
              <a:t>Некеде</a:t>
            </a:r>
            <a:r>
              <a:rPr lang="ru-RU" sz="1600" b="1" dirty="0"/>
              <a:t> </a:t>
            </a:r>
            <a:r>
              <a:rPr lang="ru-RU" sz="1600" b="1" dirty="0" err="1"/>
              <a:t>тұрған</a:t>
            </a:r>
            <a:r>
              <a:rPr lang="ru-RU" sz="1600" b="1" dirty="0"/>
              <a:t> және (немесе) 18 жасқа </a:t>
            </a:r>
            <a:r>
              <a:rPr lang="ru-RU" sz="1600" b="1" dirty="0" err="1"/>
              <a:t>толмаған</a:t>
            </a:r>
            <a:r>
              <a:rPr lang="ru-RU" sz="1600" b="1" dirty="0"/>
              <a:t> </a:t>
            </a:r>
            <a:r>
              <a:rPr lang="ru-RU" sz="1600" b="1" dirty="0" err="1"/>
              <a:t>балалары</a:t>
            </a:r>
            <a:r>
              <a:rPr lang="ru-RU" sz="1600" b="1" dirty="0"/>
              <a:t> бар </a:t>
            </a:r>
            <a:r>
              <a:rPr lang="ru-RU" sz="1600" b="1" dirty="0" err="1"/>
              <a:t>тұлғалар</a:t>
            </a:r>
            <a:r>
              <a:rPr lang="ru-RU" sz="1600" b="1" dirty="0"/>
              <a:t> үшін — </a:t>
            </a:r>
            <a:r>
              <a:rPr lang="ru-RU" sz="1600" b="1" dirty="0" err="1"/>
              <a:t>отбасының</a:t>
            </a:r>
            <a:r>
              <a:rPr lang="ru-RU" sz="1600" b="1" dirty="0"/>
              <a:t> барлық </a:t>
            </a:r>
            <a:r>
              <a:rPr lang="ru-RU" sz="1600" b="1" dirty="0" err="1"/>
              <a:t>мүшелері</a:t>
            </a:r>
            <a:r>
              <a:rPr lang="ru-RU" sz="1600" b="1" dirty="0"/>
              <a:t> осы </a:t>
            </a:r>
            <a:r>
              <a:rPr lang="ru-RU" sz="1600" b="1" dirty="0" err="1"/>
              <a:t>елді</a:t>
            </a:r>
            <a:r>
              <a:rPr lang="ru-RU" sz="1600" b="1" dirty="0"/>
              <a:t> </a:t>
            </a:r>
            <a:r>
              <a:rPr lang="ru-RU" sz="1600" b="1" dirty="0" err="1"/>
              <a:t>мекенде</a:t>
            </a:r>
            <a:r>
              <a:rPr lang="ru-RU" sz="1600" b="1" dirty="0"/>
              <a:t> тіркелген болуы міндетті;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 err="1" smtClean="0"/>
              <a:t>Үміткердің</a:t>
            </a:r>
            <a:r>
              <a:rPr lang="ru-RU" sz="1600" b="1" dirty="0" smtClean="0"/>
              <a:t> </a:t>
            </a:r>
            <a:r>
              <a:rPr lang="ru-RU" sz="1600" b="1" dirty="0"/>
              <a:t>немесе </a:t>
            </a:r>
            <a:r>
              <a:rPr lang="ru-RU" sz="1600" b="1" dirty="0" err="1"/>
              <a:t>онымен</a:t>
            </a:r>
            <a:r>
              <a:rPr lang="ru-RU" sz="1600" b="1" dirty="0"/>
              <a:t> бірге </a:t>
            </a:r>
            <a:r>
              <a:rPr lang="ru-RU" sz="1600" b="1" dirty="0" err="1"/>
              <a:t>тұратын</a:t>
            </a:r>
            <a:r>
              <a:rPr lang="ru-RU" sz="1600" b="1" dirty="0"/>
              <a:t> </a:t>
            </a:r>
            <a:r>
              <a:rPr lang="ru-RU" sz="1600" b="1" dirty="0" err="1"/>
              <a:t>отбасы</a:t>
            </a:r>
            <a:r>
              <a:rPr lang="ru-RU" sz="1600" b="1" dirty="0"/>
              <a:t> </a:t>
            </a:r>
            <a:r>
              <a:rPr lang="ru-RU" sz="1600" b="1" dirty="0" err="1"/>
              <a:t>мүшелерінің</a:t>
            </a:r>
            <a:r>
              <a:rPr lang="ru-RU" sz="1600" b="1" dirty="0"/>
              <a:t> </a:t>
            </a:r>
            <a:r>
              <a:rPr lang="ru-RU" sz="1600" b="1" dirty="0" err="1"/>
              <a:t>соңғы</a:t>
            </a:r>
            <a:r>
              <a:rPr lang="ru-RU" sz="1600" b="1" dirty="0"/>
              <a:t> 5 жыл ішінде </a:t>
            </a:r>
            <a:r>
              <a:rPr lang="ru-RU" sz="1600" b="1" dirty="0" err="1"/>
              <a:t>меншігінде</a:t>
            </a:r>
            <a:r>
              <a:rPr lang="ru-RU" sz="1600" b="1" dirty="0"/>
              <a:t> тұрғын </a:t>
            </a:r>
            <a:r>
              <a:rPr lang="ru-RU" sz="1600" b="1" dirty="0" err="1"/>
              <a:t>үйінің</a:t>
            </a:r>
            <a:r>
              <a:rPr lang="ru-RU" sz="1600" b="1" dirty="0"/>
              <a:t> </a:t>
            </a:r>
            <a:r>
              <a:rPr lang="ru-RU" sz="1600" b="1" dirty="0" err="1"/>
              <a:t>болмауы</a:t>
            </a:r>
            <a:r>
              <a:rPr lang="ru-RU" sz="1600" b="1" dirty="0"/>
              <a:t>, сондай-ақ сатып алу </a:t>
            </a:r>
            <a:r>
              <a:rPr lang="ru-RU" sz="1600" b="1" dirty="0" err="1"/>
              <a:t>құқығымен</a:t>
            </a:r>
            <a:r>
              <a:rPr lang="ru-RU" sz="1600" b="1" dirty="0"/>
              <a:t> немесе сатып алу </a:t>
            </a:r>
            <a:r>
              <a:rPr lang="ru-RU" sz="1600" b="1" dirty="0" err="1"/>
              <a:t>құқығынсыз</a:t>
            </a:r>
            <a:r>
              <a:rPr lang="ru-RU" sz="1600" b="1" dirty="0"/>
              <a:t> </a:t>
            </a:r>
            <a:r>
              <a:rPr lang="ru-RU" sz="1600" b="1" dirty="0" err="1"/>
              <a:t>жалға</a:t>
            </a:r>
            <a:r>
              <a:rPr lang="ru-RU" sz="1600" b="1" dirty="0"/>
              <a:t> </a:t>
            </a:r>
            <a:r>
              <a:rPr lang="ru-RU" sz="1600" b="1" dirty="0" err="1"/>
              <a:t>алынған</a:t>
            </a:r>
            <a:r>
              <a:rPr lang="ru-RU" sz="1600" b="1" dirty="0"/>
              <a:t> тұрғын </a:t>
            </a:r>
            <a:r>
              <a:rPr lang="ru-RU" sz="1600" b="1" dirty="0" err="1"/>
              <a:t>үйінің</a:t>
            </a:r>
            <a:r>
              <a:rPr lang="ru-RU" sz="1600" b="1" dirty="0"/>
              <a:t> </a:t>
            </a:r>
            <a:r>
              <a:rPr lang="ru-RU" sz="1600" b="1" dirty="0" err="1" smtClean="0"/>
              <a:t>болмауы</a:t>
            </a:r>
            <a:r>
              <a:rPr lang="ru-RU" sz="1600" b="1" dirty="0" smtClean="0"/>
              <a:t>.</a:t>
            </a:r>
          </a:p>
          <a:p>
            <a:r>
              <a:rPr lang="ru-RU" sz="1600" b="1" dirty="0"/>
              <a:t> </a:t>
            </a:r>
            <a:r>
              <a:rPr lang="ru-RU" sz="1600" b="1" dirty="0" smtClean="0"/>
              <a:t>     </a:t>
            </a:r>
            <a:r>
              <a:rPr lang="ru-RU" sz="1600" b="1" dirty="0" err="1" smtClean="0"/>
              <a:t>Ерекшелік</a:t>
            </a:r>
            <a:r>
              <a:rPr lang="ru-RU" sz="1600" b="1" dirty="0" smtClean="0"/>
              <a:t> </a:t>
            </a:r>
            <a:r>
              <a:rPr lang="ru-RU" sz="1600" b="1" dirty="0"/>
              <a:t>ретінде техникалық </a:t>
            </a:r>
            <a:r>
              <a:rPr lang="ru-RU" sz="1600" b="1" dirty="0" err="1"/>
              <a:t>жағдайы</a:t>
            </a:r>
            <a:r>
              <a:rPr lang="ru-RU" sz="1600" b="1" dirty="0"/>
              <a:t> </a:t>
            </a:r>
            <a:r>
              <a:rPr lang="ru-RU" sz="1600" b="1" dirty="0" err="1"/>
              <a:t>апатты</a:t>
            </a:r>
            <a:r>
              <a:rPr lang="ru-RU" sz="1600" b="1" dirty="0"/>
              <a:t> деп </a:t>
            </a:r>
            <a:r>
              <a:rPr lang="ru-RU" sz="1600" b="1" dirty="0" err="1"/>
              <a:t>танылған</a:t>
            </a:r>
            <a:r>
              <a:rPr lang="ru-RU" sz="1600" b="1" dirty="0"/>
              <a:t> және </a:t>
            </a:r>
            <a:r>
              <a:rPr lang="ru-RU" sz="1600" b="1" dirty="0" err="1"/>
              <a:t>жалғыз</a:t>
            </a:r>
            <a:r>
              <a:rPr lang="ru-RU" sz="1600" b="1" dirty="0"/>
              <a:t> </a:t>
            </a:r>
            <a:r>
              <a:rPr lang="ru-RU" sz="1600" b="1" dirty="0" err="1"/>
              <a:t>баспанасы</a:t>
            </a:r>
            <a:r>
              <a:rPr lang="ru-RU" sz="1600" b="1" dirty="0"/>
              <a:t> болып </a:t>
            </a:r>
            <a:r>
              <a:rPr lang="ru-RU" sz="1600" b="1" dirty="0" err="1"/>
              <a:t>табылатын</a:t>
            </a:r>
            <a:r>
              <a:rPr lang="ru-RU" sz="1600" b="1" dirty="0"/>
              <a:t> </a:t>
            </a:r>
            <a:r>
              <a:rPr lang="ru-RU" sz="1600" b="1" dirty="0" err="1" smtClean="0"/>
              <a:t>үйлер</a:t>
            </a:r>
            <a:r>
              <a:rPr lang="ru-RU" sz="1600" b="1" dirty="0" smtClean="0"/>
              <a:t>                       </a:t>
            </a:r>
            <a:r>
              <a:rPr lang="ru-RU" sz="1600" b="1" dirty="0" err="1" smtClean="0"/>
              <a:t>қарастырылады</a:t>
            </a:r>
            <a:r>
              <a:rPr lang="ru-RU" sz="1600" b="1" dirty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 smtClean="0"/>
              <a:t>Мәдениет</a:t>
            </a:r>
            <a:r>
              <a:rPr lang="ru-RU" sz="1600" b="1" dirty="0"/>
              <a:t>, спорт, денсаулық сақтау, бұқаралық ақпарат </a:t>
            </a:r>
            <a:r>
              <a:rPr lang="ru-RU" sz="1600" b="1" dirty="0" err="1"/>
              <a:t>құралдары</a:t>
            </a:r>
            <a:r>
              <a:rPr lang="ru-RU" sz="1600" b="1" dirty="0"/>
              <a:t> </a:t>
            </a:r>
            <a:r>
              <a:rPr lang="ru-RU" sz="1600" b="1" dirty="0" err="1"/>
              <a:t>салаларында</a:t>
            </a:r>
            <a:r>
              <a:rPr lang="ru-RU" sz="1600" b="1" dirty="0"/>
              <a:t> </a:t>
            </a:r>
            <a:r>
              <a:rPr lang="ru-RU" sz="1600" b="1" dirty="0" err="1"/>
              <a:t>кемінде</a:t>
            </a:r>
            <a:r>
              <a:rPr lang="ru-RU" sz="1600" b="1" dirty="0"/>
              <a:t> 1 жыл </a:t>
            </a:r>
            <a:r>
              <a:rPr lang="ru-RU" sz="1600" b="1" dirty="0" err="1"/>
              <a:t>ресми</a:t>
            </a:r>
            <a:r>
              <a:rPr lang="ru-RU" sz="1600" b="1" dirty="0"/>
              <a:t> </a:t>
            </a:r>
            <a:r>
              <a:rPr lang="ru-RU" sz="1600" b="1" dirty="0" err="1"/>
              <a:t>жұмыс</a:t>
            </a:r>
            <a:r>
              <a:rPr lang="ru-RU" sz="1600" b="1" dirty="0"/>
              <a:t> </a:t>
            </a:r>
            <a:r>
              <a:rPr lang="ru-RU" sz="1600" b="1" dirty="0" err="1"/>
              <a:t>өтілінің</a:t>
            </a:r>
            <a:r>
              <a:rPr lang="ru-RU" sz="1600" b="1" dirty="0"/>
              <a:t> болуы</a:t>
            </a:r>
          </a:p>
          <a:p>
            <a:r>
              <a:rPr lang="ru-RU" sz="1600" b="1" dirty="0"/>
              <a:t>(</a:t>
            </a:r>
            <a:r>
              <a:rPr lang="ru-RU" sz="1600" b="1" dirty="0" err="1"/>
              <a:t>ерекшелік</a:t>
            </a:r>
            <a:r>
              <a:rPr lang="ru-RU" sz="1600" b="1" dirty="0"/>
              <a:t> — жергілікті </a:t>
            </a:r>
            <a:r>
              <a:rPr lang="ru-RU" sz="1600" b="1" dirty="0" err="1"/>
              <a:t>атқарушы</a:t>
            </a:r>
            <a:r>
              <a:rPr lang="ru-RU" sz="1600" b="1" dirty="0"/>
              <a:t> </a:t>
            </a:r>
            <a:r>
              <a:rPr lang="ru-RU" sz="1600" b="1" dirty="0" err="1"/>
              <a:t>органның</a:t>
            </a:r>
            <a:r>
              <a:rPr lang="ru-RU" sz="1600" b="1" dirty="0"/>
              <a:t> тұрғын үй </a:t>
            </a:r>
            <a:r>
              <a:rPr lang="ru-RU" sz="1600" b="1" dirty="0" err="1"/>
              <a:t>кезегінде</a:t>
            </a:r>
            <a:r>
              <a:rPr lang="ru-RU" sz="1600" b="1" dirty="0"/>
              <a:t> тұрғандар);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 smtClean="0"/>
              <a:t>Үйге </a:t>
            </a:r>
            <a:r>
              <a:rPr lang="ru-RU" sz="1600" b="1" dirty="0" err="1"/>
              <a:t>мұқтаж</a:t>
            </a:r>
            <a:r>
              <a:rPr lang="ru-RU" sz="1600" b="1" dirty="0"/>
              <a:t> </a:t>
            </a:r>
            <a:r>
              <a:rPr lang="ru-RU" sz="1600" b="1" dirty="0" err="1"/>
              <a:t>азаматтар</a:t>
            </a:r>
            <a:r>
              <a:rPr lang="ru-RU" sz="1600" b="1" dirty="0"/>
              <a:t> </a:t>
            </a:r>
            <a:r>
              <a:rPr lang="ru-RU" sz="1600" b="1" dirty="0" err="1"/>
              <a:t>санатына</a:t>
            </a:r>
            <a:r>
              <a:rPr lang="ru-RU" sz="1600" b="1" dirty="0"/>
              <a:t> </a:t>
            </a:r>
            <a:r>
              <a:rPr lang="ru-RU" sz="1600" b="1" dirty="0" err="1"/>
              <a:t>кіретін</a:t>
            </a:r>
            <a:r>
              <a:rPr lang="ru-RU" sz="1600" b="1" dirty="0"/>
              <a:t> </a:t>
            </a:r>
            <a:r>
              <a:rPr lang="ru-RU" sz="1600" b="1" dirty="0" err="1"/>
              <a:t>тұлғалар</a:t>
            </a:r>
            <a:r>
              <a:rPr lang="ru-RU" sz="1600" b="1" dirty="0"/>
              <a:t> (атап </a:t>
            </a:r>
            <a:r>
              <a:rPr lang="ru-RU" sz="1600" b="1" dirty="0" err="1"/>
              <a:t>айтқанда</a:t>
            </a:r>
            <a:r>
              <a:rPr lang="ru-RU" sz="1600" b="1" dirty="0"/>
              <a:t>, </a:t>
            </a:r>
            <a:r>
              <a:rPr lang="ru-RU" sz="1600" b="1" dirty="0" err="1"/>
              <a:t>ата-анасының</a:t>
            </a:r>
            <a:r>
              <a:rPr lang="ru-RU" sz="1600" b="1" dirty="0"/>
              <a:t> </a:t>
            </a:r>
            <a:r>
              <a:rPr lang="ru-RU" sz="1600" b="1" dirty="0" err="1"/>
              <a:t>қамқорлығынсыз</a:t>
            </a:r>
            <a:r>
              <a:rPr lang="ru-RU" sz="1600" b="1" dirty="0"/>
              <a:t> </a:t>
            </a:r>
            <a:r>
              <a:rPr lang="ru-RU" sz="1600" b="1" dirty="0" err="1"/>
              <a:t>қалған</a:t>
            </a:r>
            <a:r>
              <a:rPr lang="ru-RU" sz="1600" b="1" dirty="0"/>
              <a:t> </a:t>
            </a:r>
            <a:r>
              <a:rPr lang="ru-RU" sz="1600" b="1" dirty="0" err="1"/>
              <a:t>балалар</a:t>
            </a:r>
            <a:r>
              <a:rPr lang="ru-RU" sz="1600" b="1" dirty="0"/>
              <a:t>, </a:t>
            </a:r>
            <a:r>
              <a:rPr lang="ru-RU" sz="1600" b="1" dirty="0" err="1"/>
              <a:t>жетім</a:t>
            </a:r>
            <a:r>
              <a:rPr lang="ru-RU" sz="1600" b="1" dirty="0"/>
              <a:t> </a:t>
            </a:r>
            <a:r>
              <a:rPr lang="ru-RU" sz="1600" b="1" dirty="0" err="1"/>
              <a:t>балалар</a:t>
            </a:r>
            <a:r>
              <a:rPr lang="ru-RU" sz="1600" b="1" dirty="0"/>
              <a:t>) </a:t>
            </a:r>
            <a:r>
              <a:rPr lang="ru-RU" sz="1600" b="1" dirty="0" err="1"/>
              <a:t>кәсіби</a:t>
            </a:r>
            <a:r>
              <a:rPr lang="ru-RU" sz="1600" b="1" dirty="0"/>
              <a:t> </a:t>
            </a:r>
            <a:r>
              <a:rPr lang="ru-RU" sz="1600" b="1" dirty="0" err="1"/>
              <a:t>қызметінің</a:t>
            </a:r>
            <a:r>
              <a:rPr lang="ru-RU" sz="1600" b="1" dirty="0"/>
              <a:t> </a:t>
            </a:r>
            <a:r>
              <a:rPr lang="ru-RU" sz="1600" b="1" dirty="0" err="1"/>
              <a:t>түріне</a:t>
            </a:r>
            <a:r>
              <a:rPr lang="ru-RU" sz="1600" b="1" dirty="0"/>
              <a:t> </a:t>
            </a:r>
            <a:r>
              <a:rPr lang="ru-RU" sz="1600" b="1" dirty="0" err="1"/>
              <a:t>қарамастан</a:t>
            </a:r>
            <a:r>
              <a:rPr lang="ru-RU" sz="1600" b="1" dirty="0"/>
              <a:t> </a:t>
            </a:r>
            <a:r>
              <a:rPr lang="ru-RU" sz="1600" b="1" dirty="0" err="1"/>
              <a:t>бағдарламаға</a:t>
            </a:r>
            <a:r>
              <a:rPr lang="ru-RU" sz="1600" b="1" dirty="0"/>
              <a:t> </a:t>
            </a:r>
            <a:r>
              <a:rPr lang="ru-RU" sz="1600" b="1" dirty="0" err="1"/>
              <a:t>қатысуға</a:t>
            </a:r>
            <a:r>
              <a:rPr lang="ru-RU" sz="1600" b="1" dirty="0"/>
              <a:t> </a:t>
            </a:r>
            <a:r>
              <a:rPr lang="ru-RU" sz="1600" b="1" dirty="0" err="1" smtClean="0"/>
              <a:t>құқылы</a:t>
            </a:r>
            <a:endParaRPr lang="ru-RU" sz="1600" b="1" dirty="0" smtClean="0"/>
          </a:p>
          <a:p>
            <a:endParaRPr lang="ru-RU" sz="1600" b="1" dirty="0"/>
          </a:p>
          <a:p>
            <a:pPr lvl="0">
              <a:lnSpc>
                <a:spcPct val="150000"/>
              </a:lnSpc>
            </a:pPr>
            <a:r>
              <a:rPr lang="ru-RU" sz="1600" b="1" dirty="0">
                <a:solidFill>
                  <a:srgbClr val="FF0000"/>
                </a:solidFill>
              </a:rPr>
              <a:t>Маңызды: егер </a:t>
            </a:r>
            <a:r>
              <a:rPr lang="ru-RU" sz="1600" b="1" dirty="0" err="1" smtClean="0">
                <a:solidFill>
                  <a:srgbClr val="FF0000"/>
                </a:solidFill>
              </a:rPr>
              <a:t>бағдарламаға</a:t>
            </a:r>
            <a:r>
              <a:rPr lang="ru-RU" sz="1600" b="1" dirty="0" smtClean="0">
                <a:solidFill>
                  <a:srgbClr val="FF0000"/>
                </a:solidFill>
              </a:rPr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қатысушы</a:t>
            </a:r>
            <a:r>
              <a:rPr lang="ru-RU" sz="1600" b="1" dirty="0">
                <a:solidFill>
                  <a:srgbClr val="FF0000"/>
                </a:solidFill>
              </a:rPr>
              <a:t> ретінде </a:t>
            </a:r>
            <a:r>
              <a:rPr lang="ru-RU" sz="1600" b="1" dirty="0" err="1">
                <a:solidFill>
                  <a:srgbClr val="FF0000"/>
                </a:solidFill>
              </a:rPr>
              <a:t>ерлі-зайыптылар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танылса</a:t>
            </a:r>
            <a:r>
              <a:rPr lang="ru-RU" sz="1600" b="1" dirty="0">
                <a:solidFill>
                  <a:srgbClr val="FF0000"/>
                </a:solidFill>
              </a:rPr>
              <a:t>, </a:t>
            </a:r>
            <a:r>
              <a:rPr lang="ru-RU" sz="1600" b="1" dirty="0" err="1">
                <a:solidFill>
                  <a:srgbClr val="FF0000"/>
                </a:solidFill>
              </a:rPr>
              <a:t>өтінішті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жұбайлардың</a:t>
            </a:r>
            <a:r>
              <a:rPr lang="ru-RU" sz="1600" b="1" dirty="0">
                <a:solidFill>
                  <a:srgbClr val="FF0000"/>
                </a:solidFill>
              </a:rPr>
              <a:t> тек </a:t>
            </a:r>
            <a:r>
              <a:rPr lang="ru-RU" sz="1600" b="1" dirty="0" err="1">
                <a:solidFill>
                  <a:srgbClr val="FF0000"/>
                </a:solidFill>
              </a:rPr>
              <a:t>біреуі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ғана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бере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 err="1" smtClean="0">
                <a:solidFill>
                  <a:srgbClr val="FF0000"/>
                </a:solidFill>
              </a:rPr>
              <a:t>алады</a:t>
            </a:r>
            <a:r>
              <a:rPr lang="ru-RU" sz="1600" b="1" dirty="0" smtClean="0">
                <a:solidFill>
                  <a:srgbClr val="FF0000"/>
                </a:solidFill>
              </a:rPr>
              <a:t> және </a:t>
            </a:r>
            <a:r>
              <a:rPr lang="ru-RU" sz="1600" b="1" dirty="0" err="1" smtClean="0">
                <a:solidFill>
                  <a:srgbClr val="FF0000"/>
                </a:solidFill>
              </a:rPr>
              <a:t>екі</a:t>
            </a:r>
            <a:r>
              <a:rPr lang="ru-RU" sz="1600" b="1" dirty="0" smtClean="0">
                <a:solidFill>
                  <a:srgbClr val="FF0000"/>
                </a:solidFill>
              </a:rPr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жұбайдың</a:t>
            </a:r>
            <a:r>
              <a:rPr lang="ru-RU" sz="1600" b="1" dirty="0">
                <a:solidFill>
                  <a:srgbClr val="FF0000"/>
                </a:solidFill>
              </a:rPr>
              <a:t> да </a:t>
            </a:r>
            <a:r>
              <a:rPr lang="ru-RU" sz="1600" b="1" dirty="0" err="1">
                <a:solidFill>
                  <a:srgbClr val="FF0000"/>
                </a:solidFill>
              </a:rPr>
              <a:t>жасы</a:t>
            </a:r>
            <a:r>
              <a:rPr lang="ru-RU" sz="1600" b="1" dirty="0">
                <a:solidFill>
                  <a:srgbClr val="FF0000"/>
                </a:solidFill>
              </a:rPr>
              <a:t> 35 </a:t>
            </a:r>
            <a:r>
              <a:rPr lang="ru-RU" sz="1600" b="1" dirty="0" err="1">
                <a:solidFill>
                  <a:srgbClr val="FF0000"/>
                </a:solidFill>
              </a:rPr>
              <a:t>жастан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аспауы</a:t>
            </a:r>
            <a:r>
              <a:rPr lang="ru-RU" sz="1600" b="1" dirty="0">
                <a:solidFill>
                  <a:srgbClr val="FF0000"/>
                </a:solidFill>
              </a:rPr>
              <a:t> тиіс</a:t>
            </a:r>
            <a:r>
              <a:rPr lang="ru-RU" sz="1600" b="1" dirty="0" smtClean="0">
                <a:solidFill>
                  <a:srgbClr val="FF0000"/>
                </a:solidFill>
              </a:rPr>
              <a:t>.</a:t>
            </a:r>
            <a:endParaRPr lang="ru-RU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137786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7622" y="788565"/>
            <a:ext cx="1052818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8A399"/>
                </a:solidFill>
              </a:rPr>
              <a:t>«Абай жастары» </a:t>
            </a:r>
            <a:r>
              <a:rPr lang="ru-RU" sz="2400" b="1" dirty="0" err="1">
                <a:solidFill>
                  <a:srgbClr val="08A399"/>
                </a:solidFill>
              </a:rPr>
              <a:t>бағдарламасына</a:t>
            </a:r>
            <a:r>
              <a:rPr lang="ru-RU" sz="2400" b="1" dirty="0">
                <a:solidFill>
                  <a:srgbClr val="08A399"/>
                </a:solidFill>
              </a:rPr>
              <a:t> </a:t>
            </a:r>
            <a:r>
              <a:rPr lang="ru-RU" sz="2400" b="1" dirty="0" err="1">
                <a:solidFill>
                  <a:srgbClr val="08A399"/>
                </a:solidFill>
              </a:rPr>
              <a:t>қатысу</a:t>
            </a:r>
            <a:r>
              <a:rPr lang="ru-RU" sz="2400" b="1" dirty="0">
                <a:solidFill>
                  <a:srgbClr val="08A399"/>
                </a:solidFill>
              </a:rPr>
              <a:t> үшін </a:t>
            </a:r>
            <a:r>
              <a:rPr lang="ru-RU" sz="2400" b="1" dirty="0" err="1">
                <a:solidFill>
                  <a:srgbClr val="08A399"/>
                </a:solidFill>
              </a:rPr>
              <a:t>қажетті</a:t>
            </a:r>
            <a:r>
              <a:rPr lang="ru-RU" sz="2400" b="1" dirty="0">
                <a:solidFill>
                  <a:srgbClr val="08A399"/>
                </a:solidFill>
              </a:rPr>
              <a:t> </a:t>
            </a:r>
            <a:r>
              <a:rPr lang="ru-RU" sz="2400" b="1" dirty="0" err="1">
                <a:solidFill>
                  <a:srgbClr val="08A399"/>
                </a:solidFill>
              </a:rPr>
              <a:t>құжаттар</a:t>
            </a:r>
            <a:r>
              <a:rPr lang="ru-RU" sz="2400" b="1" dirty="0">
                <a:solidFill>
                  <a:srgbClr val="08A399"/>
                </a:solidFill>
              </a:rPr>
              <a:t> </a:t>
            </a:r>
            <a:r>
              <a:rPr lang="ru-RU" sz="2400" b="1" dirty="0" err="1">
                <a:solidFill>
                  <a:srgbClr val="08A399"/>
                </a:solidFill>
              </a:rPr>
              <a:t>тізбесі</a:t>
            </a:r>
            <a:r>
              <a:rPr lang="ru-RU" sz="2400" b="1" dirty="0" smtClean="0">
                <a:solidFill>
                  <a:srgbClr val="08A399"/>
                </a:solidFill>
              </a:rPr>
              <a:t>:</a:t>
            </a:r>
          </a:p>
          <a:p>
            <a:endParaRPr lang="ru-RU" sz="2400" b="1" dirty="0">
              <a:solidFill>
                <a:srgbClr val="08A399"/>
              </a:solidFill>
            </a:endParaRPr>
          </a:p>
          <a:p>
            <a:r>
              <a:rPr lang="ru-RU" sz="1600" b="1" dirty="0"/>
              <a:t>•  </a:t>
            </a:r>
            <a:r>
              <a:rPr lang="ru-RU" sz="1600" b="1" dirty="0" err="1"/>
              <a:t>Белгіленген</a:t>
            </a:r>
            <a:r>
              <a:rPr lang="ru-RU" sz="1600" b="1" dirty="0"/>
              <a:t> </a:t>
            </a:r>
            <a:r>
              <a:rPr lang="ru-RU" sz="1600" b="1" dirty="0" err="1"/>
              <a:t>үлгідегі</a:t>
            </a:r>
            <a:r>
              <a:rPr lang="ru-RU" sz="1600" b="1" dirty="0"/>
              <a:t> өтініш (Тұрғын үй </a:t>
            </a:r>
            <a:r>
              <a:rPr lang="ru-RU" sz="1600" b="1" dirty="0" err="1"/>
              <a:t>инспекциясы</a:t>
            </a:r>
            <a:r>
              <a:rPr lang="ru-RU" sz="1600" b="1" dirty="0"/>
              <a:t> </a:t>
            </a:r>
            <a:r>
              <a:rPr lang="ru-RU" sz="1600" b="1" dirty="0" err="1"/>
              <a:t>бөлімінде</a:t>
            </a:r>
            <a:r>
              <a:rPr lang="ru-RU" sz="1600" b="1" dirty="0"/>
              <a:t> </a:t>
            </a:r>
            <a:r>
              <a:rPr lang="ru-RU" sz="1600" b="1" dirty="0" err="1"/>
              <a:t>беріледі</a:t>
            </a:r>
            <a:r>
              <a:rPr lang="ru-RU" sz="1600" b="1" dirty="0"/>
              <a:t>);</a:t>
            </a:r>
          </a:p>
          <a:p>
            <a:r>
              <a:rPr lang="ru-RU" sz="1600" b="1" dirty="0"/>
              <a:t>•  Өтініш </a:t>
            </a:r>
            <a:r>
              <a:rPr lang="ru-RU" sz="1600" b="1" dirty="0" err="1"/>
              <a:t>берушіге</a:t>
            </a:r>
            <a:r>
              <a:rPr lang="ru-RU" sz="1600" b="1" dirty="0"/>
              <a:t> және </a:t>
            </a:r>
            <a:r>
              <a:rPr lang="ru-RU" sz="1600" b="1" dirty="0" err="1"/>
              <a:t>отбасының</a:t>
            </a:r>
            <a:r>
              <a:rPr lang="ru-RU" sz="1600" b="1" dirty="0"/>
              <a:t> барлық </a:t>
            </a:r>
            <a:r>
              <a:rPr lang="ru-RU" sz="1600" b="1" dirty="0" err="1"/>
              <a:t>мүшелеріне</a:t>
            </a:r>
            <a:r>
              <a:rPr lang="ru-RU" sz="1600" b="1" dirty="0"/>
              <a:t> Қазақстан </a:t>
            </a:r>
            <a:r>
              <a:rPr lang="ru-RU" sz="1600" b="1" dirty="0" err="1"/>
              <a:t>Республикасы</a:t>
            </a:r>
            <a:r>
              <a:rPr lang="ru-RU" sz="1600" b="1" dirty="0"/>
              <a:t> бойынша </a:t>
            </a:r>
            <a:r>
              <a:rPr lang="ru-RU" sz="1600" b="1" dirty="0" err="1"/>
              <a:t>жылжымайтын</a:t>
            </a:r>
            <a:r>
              <a:rPr lang="ru-RU" sz="1600" b="1" dirty="0"/>
              <a:t> </a:t>
            </a:r>
            <a:r>
              <a:rPr lang="ru-RU" sz="1600" b="1" dirty="0" err="1"/>
              <a:t>мүліктің</a:t>
            </a:r>
            <a:r>
              <a:rPr lang="ru-RU" sz="1600" b="1" dirty="0"/>
              <a:t> бар-</a:t>
            </a:r>
            <a:r>
              <a:rPr lang="ru-RU" sz="1600" b="1" dirty="0" err="1"/>
              <a:t>жоғы</a:t>
            </a:r>
            <a:r>
              <a:rPr lang="ru-RU" sz="1600" b="1" dirty="0"/>
              <a:t> туралы анықтама;</a:t>
            </a:r>
          </a:p>
          <a:p>
            <a:r>
              <a:rPr lang="ru-RU" sz="1600" b="1" dirty="0"/>
              <a:t>•  </a:t>
            </a:r>
            <a:r>
              <a:rPr lang="ru-RU" sz="1600" b="1" dirty="0" err="1"/>
              <a:t>Соңғы</a:t>
            </a:r>
            <a:r>
              <a:rPr lang="ru-RU" sz="1600" b="1" dirty="0"/>
              <a:t> 1 </a:t>
            </a:r>
            <a:r>
              <a:rPr lang="ru-RU" sz="1600" b="1" dirty="0" err="1"/>
              <a:t>жылдағы</a:t>
            </a:r>
            <a:r>
              <a:rPr lang="ru-RU" sz="1600" b="1" dirty="0"/>
              <a:t> </a:t>
            </a:r>
            <a:r>
              <a:rPr lang="ru-RU" sz="1600" b="1" dirty="0" err="1"/>
              <a:t>зейнетақы</a:t>
            </a:r>
            <a:r>
              <a:rPr lang="ru-RU" sz="1600" b="1" dirty="0"/>
              <a:t> </a:t>
            </a:r>
            <a:r>
              <a:rPr lang="ru-RU" sz="1600" b="1" dirty="0" err="1"/>
              <a:t>аударымдары</a:t>
            </a:r>
            <a:r>
              <a:rPr lang="ru-RU" sz="1600" b="1" dirty="0"/>
              <a:t> туралы </a:t>
            </a:r>
            <a:r>
              <a:rPr lang="ru-RU" sz="1600" b="1" dirty="0" err="1"/>
              <a:t>үзінді</a:t>
            </a:r>
            <a:r>
              <a:rPr lang="ru-RU" sz="1600" b="1" dirty="0"/>
              <a:t> </a:t>
            </a:r>
            <a:r>
              <a:rPr lang="ru-RU" sz="1600" b="1" dirty="0" err="1"/>
              <a:t>көшірме</a:t>
            </a:r>
            <a:r>
              <a:rPr lang="ru-RU" sz="1600" b="1" dirty="0"/>
              <a:t>, «</a:t>
            </a:r>
            <a:r>
              <a:rPr lang="ru-RU" sz="1600" b="1" dirty="0" err="1"/>
              <a:t>Электрондық</a:t>
            </a:r>
            <a:r>
              <a:rPr lang="ru-RU" sz="1600" b="1" dirty="0"/>
              <a:t> </a:t>
            </a:r>
            <a:r>
              <a:rPr lang="ru-RU" sz="1600" b="1" dirty="0" err="1"/>
              <a:t>үкімет</a:t>
            </a:r>
            <a:r>
              <a:rPr lang="ru-RU" sz="1600" b="1" dirty="0"/>
              <a:t>» веб-</a:t>
            </a:r>
            <a:r>
              <a:rPr lang="ru-RU" sz="1600" b="1" dirty="0" err="1"/>
              <a:t>порталынан</a:t>
            </a:r>
            <a:r>
              <a:rPr lang="ru-RU" sz="1600" b="1" dirty="0"/>
              <a:t> (</a:t>
            </a:r>
            <a:r>
              <a:rPr lang="en-US" sz="1600" b="1" dirty="0"/>
              <a:t>egov.kz) </a:t>
            </a:r>
            <a:r>
              <a:rPr lang="ru-RU" sz="1600" b="1" dirty="0" err="1"/>
              <a:t>алынған</a:t>
            </a:r>
            <a:r>
              <a:rPr lang="ru-RU" sz="1600" b="1" dirty="0"/>
              <a:t>;</a:t>
            </a:r>
          </a:p>
          <a:p>
            <a:r>
              <a:rPr lang="ru-RU" sz="1600" b="1" dirty="0"/>
              <a:t>•  Өтініш </a:t>
            </a:r>
            <a:r>
              <a:rPr lang="ru-RU" sz="1600" b="1" dirty="0" err="1"/>
              <a:t>берушінің</a:t>
            </a:r>
            <a:r>
              <a:rPr lang="ru-RU" sz="1600" b="1" dirty="0"/>
              <a:t> </a:t>
            </a:r>
            <a:r>
              <a:rPr lang="ru-RU" sz="1600" b="1" dirty="0" err="1"/>
              <a:t>азаматтық</a:t>
            </a:r>
            <a:r>
              <a:rPr lang="ru-RU" sz="1600" b="1" dirty="0"/>
              <a:t> хал-жағдайын </a:t>
            </a:r>
            <a:r>
              <a:rPr lang="ru-RU" sz="1600" b="1" dirty="0" err="1"/>
              <a:t>растайтын</a:t>
            </a:r>
            <a:r>
              <a:rPr lang="ru-RU" sz="1600" b="1" dirty="0"/>
              <a:t> </a:t>
            </a:r>
            <a:r>
              <a:rPr lang="ru-RU" sz="1600" b="1" dirty="0" err="1"/>
              <a:t>құжаттар</a:t>
            </a:r>
            <a:endParaRPr lang="ru-RU" sz="1600" b="1" dirty="0"/>
          </a:p>
          <a:p>
            <a:r>
              <a:rPr lang="ru-RU" sz="1600" b="1" dirty="0"/>
              <a:t>(</a:t>
            </a:r>
            <a:r>
              <a:rPr lang="ru-RU" sz="1600" b="1" dirty="0" err="1"/>
              <a:t>неке</a:t>
            </a:r>
            <a:r>
              <a:rPr lang="ru-RU" sz="1600" b="1" dirty="0"/>
              <a:t> </a:t>
            </a:r>
            <a:r>
              <a:rPr lang="ru-RU" sz="1600" b="1" dirty="0" err="1"/>
              <a:t>қию</a:t>
            </a:r>
            <a:r>
              <a:rPr lang="ru-RU" sz="1600" b="1" dirty="0"/>
              <a:t>/</a:t>
            </a:r>
            <a:r>
              <a:rPr lang="ru-RU" sz="1600" b="1" dirty="0" err="1"/>
              <a:t>бұзу</a:t>
            </a:r>
            <a:r>
              <a:rPr lang="ru-RU" sz="1600" b="1" dirty="0"/>
              <a:t> туралы </a:t>
            </a:r>
            <a:r>
              <a:rPr lang="ru-RU" sz="1600" b="1" dirty="0" err="1"/>
              <a:t>куәлік</a:t>
            </a:r>
            <a:r>
              <a:rPr lang="ru-RU" sz="1600" b="1" dirty="0"/>
              <a:t>, </a:t>
            </a:r>
            <a:r>
              <a:rPr lang="ru-RU" sz="1600" b="1" dirty="0" err="1"/>
              <a:t>баланың</a:t>
            </a:r>
            <a:r>
              <a:rPr lang="ru-RU" sz="1600" b="1" dirty="0"/>
              <a:t> </a:t>
            </a:r>
            <a:r>
              <a:rPr lang="ru-RU" sz="1600" b="1" dirty="0" err="1"/>
              <a:t>туу</a:t>
            </a:r>
            <a:r>
              <a:rPr lang="ru-RU" sz="1600" b="1" dirty="0"/>
              <a:t> туралы </a:t>
            </a:r>
            <a:r>
              <a:rPr lang="ru-RU" sz="1600" b="1" dirty="0" err="1"/>
              <a:t>куәлігі</a:t>
            </a:r>
            <a:r>
              <a:rPr lang="ru-RU" sz="1600" b="1" dirty="0"/>
              <a:t>, </a:t>
            </a:r>
            <a:r>
              <a:rPr lang="ru-RU" sz="1600" b="1" dirty="0" err="1"/>
              <a:t>мүгедектік</a:t>
            </a:r>
            <a:r>
              <a:rPr lang="ru-RU" sz="1600" b="1" dirty="0"/>
              <a:t> туралы анықтама — бар болған жағдайда);</a:t>
            </a:r>
          </a:p>
          <a:p>
            <a:r>
              <a:rPr lang="ru-RU" sz="1600" b="1" dirty="0"/>
              <a:t>•  Жұмысқа </a:t>
            </a:r>
            <a:r>
              <a:rPr lang="ru-RU" sz="1600" b="1" dirty="0" err="1"/>
              <a:t>орналасқаны</a:t>
            </a:r>
            <a:r>
              <a:rPr lang="ru-RU" sz="1600" b="1" dirty="0"/>
              <a:t> туралы анықтама (</a:t>
            </a:r>
            <a:r>
              <a:rPr lang="ru-RU" sz="1600" b="1" dirty="0" err="1"/>
              <a:t>ресми</a:t>
            </a:r>
            <a:r>
              <a:rPr lang="ru-RU" sz="1600" b="1" dirty="0"/>
              <a:t> </a:t>
            </a:r>
            <a:r>
              <a:rPr lang="ru-RU" sz="1600" b="1" dirty="0" err="1"/>
              <a:t>бланкіде</a:t>
            </a:r>
            <a:r>
              <a:rPr lang="ru-RU" sz="1600" b="1" dirty="0"/>
              <a:t> немесе </a:t>
            </a:r>
            <a:r>
              <a:rPr lang="ru-RU" sz="1600" b="1" dirty="0" err="1"/>
              <a:t>ұйымның</a:t>
            </a:r>
            <a:r>
              <a:rPr lang="ru-RU" sz="1600" b="1" dirty="0"/>
              <a:t> </a:t>
            </a:r>
            <a:r>
              <a:rPr lang="ru-RU" sz="1600" b="1" dirty="0" err="1"/>
              <a:t>мөрімен</a:t>
            </a:r>
            <a:r>
              <a:rPr lang="ru-RU" sz="1600" b="1" dirty="0"/>
              <a:t> </a:t>
            </a:r>
            <a:r>
              <a:rPr lang="ru-RU" sz="1600" b="1" dirty="0" err="1"/>
              <a:t>куәландырылған</a:t>
            </a:r>
            <a:r>
              <a:rPr lang="ru-RU" sz="1600" b="1" dirty="0"/>
              <a:t>), </a:t>
            </a:r>
            <a:r>
              <a:rPr lang="ru-RU" sz="1600" b="1" dirty="0" err="1"/>
              <a:t>онда</a:t>
            </a:r>
            <a:r>
              <a:rPr lang="ru-RU" sz="1600" b="1" dirty="0"/>
              <a:t> </a:t>
            </a:r>
            <a:r>
              <a:rPr lang="ru-RU" sz="1600" b="1" dirty="0" err="1"/>
              <a:t>лауазымы</a:t>
            </a:r>
            <a:r>
              <a:rPr lang="ru-RU" sz="1600" b="1" dirty="0"/>
              <a:t>, </a:t>
            </a:r>
            <a:r>
              <a:rPr lang="ru-RU" sz="1600" b="1" dirty="0" err="1"/>
              <a:t>жұмыс</a:t>
            </a:r>
            <a:r>
              <a:rPr lang="ru-RU" sz="1600" b="1" dirty="0"/>
              <a:t> </a:t>
            </a:r>
            <a:r>
              <a:rPr lang="ru-RU" sz="1600" b="1" dirty="0" err="1"/>
              <a:t>істеген</a:t>
            </a:r>
            <a:r>
              <a:rPr lang="ru-RU" sz="1600" b="1" dirty="0"/>
              <a:t> </a:t>
            </a:r>
            <a:r>
              <a:rPr lang="ru-RU" sz="1600" b="1" dirty="0" err="1"/>
              <a:t>кезеңі</a:t>
            </a:r>
            <a:r>
              <a:rPr lang="ru-RU" sz="1600" b="1" dirty="0"/>
              <a:t> және </a:t>
            </a:r>
            <a:r>
              <a:rPr lang="ru-RU" sz="1600" b="1" dirty="0" err="1"/>
              <a:t>жалақы</a:t>
            </a:r>
            <a:r>
              <a:rPr lang="ru-RU" sz="1600" b="1" dirty="0"/>
              <a:t> </a:t>
            </a:r>
            <a:r>
              <a:rPr lang="ru-RU" sz="1600" b="1" dirty="0" err="1"/>
              <a:t>мөлшері</a:t>
            </a:r>
            <a:r>
              <a:rPr lang="ru-RU" sz="1600" b="1" dirty="0"/>
              <a:t> көрсетілуі тиіс;</a:t>
            </a:r>
          </a:p>
          <a:p>
            <a:r>
              <a:rPr lang="ru-RU" sz="1600" b="1" dirty="0"/>
              <a:t>•  Еңбек </a:t>
            </a:r>
            <a:r>
              <a:rPr lang="ru-RU" sz="1600" b="1" dirty="0" err="1"/>
              <a:t>өтілін</a:t>
            </a:r>
            <a:r>
              <a:rPr lang="ru-RU" sz="1600" b="1" dirty="0"/>
              <a:t> </a:t>
            </a:r>
            <a:r>
              <a:rPr lang="ru-RU" sz="1600" b="1" dirty="0" err="1"/>
              <a:t>растайтын</a:t>
            </a:r>
            <a:r>
              <a:rPr lang="ru-RU" sz="1600" b="1" dirty="0"/>
              <a:t> </a:t>
            </a:r>
            <a:r>
              <a:rPr lang="ru-RU" sz="1600" b="1" dirty="0" err="1"/>
              <a:t>құжаттар</a:t>
            </a:r>
            <a:r>
              <a:rPr lang="ru-RU" sz="1600" b="1" dirty="0"/>
              <a:t> (еңбек </a:t>
            </a:r>
            <a:r>
              <a:rPr lang="ru-RU" sz="1600" b="1" dirty="0" err="1"/>
              <a:t>кітапшасы</a:t>
            </a:r>
            <a:r>
              <a:rPr lang="ru-RU" sz="1600" b="1" dirty="0"/>
              <a:t>, </a:t>
            </a:r>
            <a:r>
              <a:rPr lang="ru-RU" sz="1600" b="1" dirty="0" err="1"/>
              <a:t>қызметтік</a:t>
            </a:r>
            <a:r>
              <a:rPr lang="ru-RU" sz="1600" b="1" dirty="0"/>
              <a:t> </a:t>
            </a:r>
            <a:r>
              <a:rPr lang="ru-RU" sz="1600" b="1" dirty="0" err="1"/>
              <a:t>тізім</a:t>
            </a:r>
            <a:r>
              <a:rPr lang="ru-RU" sz="1600" b="1" dirty="0"/>
              <a:t> және </a:t>
            </a:r>
            <a:r>
              <a:rPr lang="ru-RU" sz="1600" b="1" dirty="0" err="1"/>
              <a:t>т.б</a:t>
            </a:r>
            <a:r>
              <a:rPr lang="ru-RU" sz="1600" b="1" dirty="0"/>
              <a:t>.).</a:t>
            </a:r>
          </a:p>
          <a:p>
            <a:pPr lvl="0">
              <a:lnSpc>
                <a:spcPct val="150000"/>
              </a:lnSpc>
            </a:pPr>
            <a:endParaRPr lang="ru-RU" sz="1600" b="1" dirty="0"/>
          </a:p>
          <a:p>
            <a:pPr>
              <a:lnSpc>
                <a:spcPct val="150000"/>
              </a:lnSpc>
            </a:pPr>
            <a:r>
              <a:rPr lang="ru-RU" sz="1600" b="1" dirty="0" smtClean="0">
                <a:solidFill>
                  <a:srgbClr val="FF0000"/>
                </a:solidFill>
              </a:rPr>
              <a:t>Қажет </a:t>
            </a:r>
            <a:r>
              <a:rPr lang="ru-RU" sz="1600" b="1" dirty="0">
                <a:solidFill>
                  <a:srgbClr val="FF0000"/>
                </a:solidFill>
              </a:rPr>
              <a:t>болған жағдайда </a:t>
            </a:r>
            <a:r>
              <a:rPr lang="ru-RU" sz="1600" b="1" dirty="0" err="1">
                <a:solidFill>
                  <a:srgbClr val="FF0000"/>
                </a:solidFill>
              </a:rPr>
              <a:t>уәкілетті</a:t>
            </a:r>
            <a:r>
              <a:rPr lang="ru-RU" sz="1600" b="1" dirty="0">
                <a:solidFill>
                  <a:srgbClr val="FF0000"/>
                </a:solidFill>
              </a:rPr>
              <a:t> орган қосымша </a:t>
            </a:r>
            <a:r>
              <a:rPr lang="ru-RU" sz="1600" b="1" dirty="0" err="1">
                <a:solidFill>
                  <a:srgbClr val="FF0000"/>
                </a:solidFill>
              </a:rPr>
              <a:t>растайтын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құжаттарды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сұратуға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құқылы</a:t>
            </a:r>
            <a:r>
              <a:rPr lang="ru-RU" sz="1600" b="1" dirty="0" smtClean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1600" b="1" dirty="0" smtClean="0">
                <a:solidFill>
                  <a:srgbClr val="FF0000"/>
                </a:solidFill>
              </a:rPr>
              <a:t>Назар </a:t>
            </a:r>
            <a:r>
              <a:rPr lang="ru-RU" sz="1600" b="1" dirty="0" err="1">
                <a:solidFill>
                  <a:srgbClr val="FF0000"/>
                </a:solidFill>
              </a:rPr>
              <a:t>аударыңыз</a:t>
            </a:r>
            <a:r>
              <a:rPr lang="ru-RU" sz="1600" b="1" dirty="0">
                <a:solidFill>
                  <a:srgbClr val="FF0000"/>
                </a:solidFill>
              </a:rPr>
              <a:t>: </a:t>
            </a:r>
            <a:r>
              <a:rPr lang="ru-RU" sz="1600" b="1" dirty="0" err="1">
                <a:solidFill>
                  <a:srgbClr val="FF0000"/>
                </a:solidFill>
              </a:rPr>
              <a:t>ұсынылатын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анықтамалардың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алынған</a:t>
            </a:r>
            <a:r>
              <a:rPr lang="ru-RU" sz="1600" b="1" dirty="0">
                <a:solidFill>
                  <a:srgbClr val="FF0000"/>
                </a:solidFill>
              </a:rPr>
              <a:t> күні 10 </a:t>
            </a:r>
            <a:r>
              <a:rPr lang="ru-RU" sz="1600" b="1" dirty="0" err="1">
                <a:solidFill>
                  <a:srgbClr val="FF0000"/>
                </a:solidFill>
              </a:rPr>
              <a:t>күнтізбелік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күннен</a:t>
            </a:r>
            <a:r>
              <a:rPr lang="ru-RU" sz="1600" b="1" dirty="0">
                <a:solidFill>
                  <a:srgbClr val="FF0000"/>
                </a:solidFill>
              </a:rPr>
              <a:t> </a:t>
            </a:r>
            <a:r>
              <a:rPr lang="ru-RU" sz="1600" b="1" dirty="0" err="1">
                <a:solidFill>
                  <a:srgbClr val="FF0000"/>
                </a:solidFill>
              </a:rPr>
              <a:t>аспауы</a:t>
            </a:r>
            <a:r>
              <a:rPr lang="ru-RU" sz="1600" b="1" dirty="0">
                <a:solidFill>
                  <a:srgbClr val="FF0000"/>
                </a:solidFill>
              </a:rPr>
              <a:t> тиіс.</a:t>
            </a:r>
          </a:p>
        </p:txBody>
      </p:sp>
    </p:spTree>
    <p:extLst>
      <p:ext uri="{BB962C8B-B14F-4D97-AF65-F5344CB8AC3E}">
        <p14:creationId xmlns:p14="http://schemas.microsoft.com/office/powerpoint/2010/main" val="283406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13732" y="268448"/>
            <a:ext cx="10528183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err="1">
                <a:solidFill>
                  <a:srgbClr val="08A399"/>
                </a:solidFill>
              </a:rPr>
              <a:t>Бағдарламаға</a:t>
            </a:r>
            <a:r>
              <a:rPr lang="ru-RU" sz="3600" b="1" dirty="0">
                <a:solidFill>
                  <a:srgbClr val="08A399"/>
                </a:solidFill>
              </a:rPr>
              <a:t> </a:t>
            </a:r>
            <a:r>
              <a:rPr lang="ru-RU" sz="3600" b="1" dirty="0" err="1">
                <a:solidFill>
                  <a:srgbClr val="08A399"/>
                </a:solidFill>
              </a:rPr>
              <a:t>қатысу</a:t>
            </a:r>
            <a:r>
              <a:rPr lang="ru-RU" sz="3600" b="1" dirty="0">
                <a:solidFill>
                  <a:srgbClr val="08A399"/>
                </a:solidFill>
              </a:rPr>
              <a:t> үшін </a:t>
            </a:r>
            <a:r>
              <a:rPr lang="ru-RU" sz="3600" b="1" dirty="0" err="1">
                <a:solidFill>
                  <a:srgbClr val="08A399"/>
                </a:solidFill>
              </a:rPr>
              <a:t>өтінімді</a:t>
            </a:r>
            <a:r>
              <a:rPr lang="ru-RU" sz="3600" b="1" dirty="0">
                <a:solidFill>
                  <a:srgbClr val="08A399"/>
                </a:solidFill>
              </a:rPr>
              <a:t> </a:t>
            </a:r>
            <a:r>
              <a:rPr lang="ru-RU" sz="3600" b="1" dirty="0" err="1">
                <a:solidFill>
                  <a:srgbClr val="08A399"/>
                </a:solidFill>
              </a:rPr>
              <a:t>қайда</a:t>
            </a:r>
            <a:r>
              <a:rPr lang="ru-RU" sz="3600" b="1" dirty="0">
                <a:solidFill>
                  <a:srgbClr val="08A399"/>
                </a:solidFill>
              </a:rPr>
              <a:t> және </a:t>
            </a:r>
            <a:r>
              <a:rPr lang="ru-RU" sz="3600" b="1" dirty="0" err="1">
                <a:solidFill>
                  <a:srgbClr val="08A399"/>
                </a:solidFill>
              </a:rPr>
              <a:t>қалай</a:t>
            </a:r>
            <a:r>
              <a:rPr lang="ru-RU" sz="3600" b="1" dirty="0">
                <a:solidFill>
                  <a:srgbClr val="08A399"/>
                </a:solidFill>
              </a:rPr>
              <a:t> </a:t>
            </a:r>
            <a:r>
              <a:rPr lang="ru-RU" sz="3600" b="1" dirty="0" err="1">
                <a:solidFill>
                  <a:srgbClr val="08A399"/>
                </a:solidFill>
              </a:rPr>
              <a:t>тапсыруға</a:t>
            </a:r>
            <a:r>
              <a:rPr lang="ru-RU" sz="3600" b="1" dirty="0">
                <a:solidFill>
                  <a:srgbClr val="08A399"/>
                </a:solidFill>
              </a:rPr>
              <a:t> болады</a:t>
            </a:r>
            <a:r>
              <a:rPr lang="ru-RU" sz="3600" b="1" dirty="0" smtClean="0">
                <a:solidFill>
                  <a:srgbClr val="08A399"/>
                </a:solidFill>
              </a:rPr>
              <a:t>:</a:t>
            </a:r>
          </a:p>
          <a:p>
            <a:endParaRPr lang="ru-RU" sz="2400" b="1" dirty="0" smtClean="0">
              <a:solidFill>
                <a:srgbClr val="08A399"/>
              </a:solidFill>
            </a:endParaRPr>
          </a:p>
          <a:p>
            <a:r>
              <a:rPr lang="ru-RU" sz="2400" b="1" dirty="0">
                <a:solidFill>
                  <a:srgbClr val="0070C0"/>
                </a:solidFill>
              </a:rPr>
              <a:t>Абай </a:t>
            </a:r>
            <a:r>
              <a:rPr lang="ru-RU" sz="2400" b="1" dirty="0" err="1">
                <a:solidFill>
                  <a:srgbClr val="0070C0"/>
                </a:solidFill>
              </a:rPr>
              <a:t>облысы</a:t>
            </a:r>
            <a:r>
              <a:rPr lang="ru-RU" sz="2400" b="1" dirty="0">
                <a:solidFill>
                  <a:srgbClr val="0070C0"/>
                </a:solidFill>
              </a:rPr>
              <a:t> Семей </a:t>
            </a:r>
            <a:r>
              <a:rPr lang="ru-RU" sz="2400" b="1" dirty="0" err="1" smtClean="0">
                <a:solidFill>
                  <a:srgbClr val="0070C0"/>
                </a:solidFill>
              </a:rPr>
              <a:t>қаласының</a:t>
            </a:r>
            <a:r>
              <a:rPr lang="ru-RU" sz="2400" b="1" dirty="0" smtClean="0">
                <a:solidFill>
                  <a:srgbClr val="0070C0"/>
                </a:solidFill>
              </a:rPr>
              <a:t> «</a:t>
            </a:r>
            <a:r>
              <a:rPr lang="ru-RU" sz="2400" b="1" dirty="0">
                <a:solidFill>
                  <a:srgbClr val="0070C0"/>
                </a:solidFill>
              </a:rPr>
              <a:t>Тұрғын үй </a:t>
            </a:r>
            <a:r>
              <a:rPr lang="ru-RU" sz="2400" b="1" dirty="0" err="1">
                <a:solidFill>
                  <a:srgbClr val="0070C0"/>
                </a:solidFill>
              </a:rPr>
              <a:t>қатынастары</a:t>
            </a:r>
            <a:r>
              <a:rPr lang="ru-RU" sz="2400" b="1" dirty="0">
                <a:solidFill>
                  <a:srgbClr val="0070C0"/>
                </a:solidFill>
              </a:rPr>
              <a:t> және тұрғын үй </a:t>
            </a:r>
            <a:r>
              <a:rPr lang="ru-RU" sz="2400" b="1" dirty="0" err="1">
                <a:solidFill>
                  <a:srgbClr val="0070C0"/>
                </a:solidFill>
              </a:rPr>
              <a:t>инспекциясы</a:t>
            </a:r>
            <a:r>
              <a:rPr lang="ru-RU" sz="2400" b="1" dirty="0">
                <a:solidFill>
                  <a:srgbClr val="0070C0"/>
                </a:solidFill>
              </a:rPr>
              <a:t> бөлімі» </a:t>
            </a:r>
            <a:r>
              <a:rPr lang="ru-RU" sz="2400" b="1" dirty="0" smtClean="0">
                <a:solidFill>
                  <a:srgbClr val="0070C0"/>
                </a:solidFill>
              </a:rPr>
              <a:t>ММ</a:t>
            </a:r>
          </a:p>
          <a:p>
            <a:endParaRPr lang="ru-RU" sz="2400" b="1" dirty="0" smtClean="0">
              <a:solidFill>
                <a:srgbClr val="0070C0"/>
              </a:solidFill>
            </a:endParaRPr>
          </a:p>
          <a:p>
            <a:r>
              <a:rPr lang="ru-RU" sz="2400" b="1" dirty="0" err="1" smtClean="0">
                <a:solidFill>
                  <a:srgbClr val="0070C0"/>
                </a:solidFill>
              </a:rPr>
              <a:t>Мекенжайы</a:t>
            </a:r>
            <a:r>
              <a:rPr lang="ru-RU" sz="2400" b="1" dirty="0">
                <a:solidFill>
                  <a:srgbClr val="0070C0"/>
                </a:solidFill>
              </a:rPr>
              <a:t>: Абай </a:t>
            </a:r>
            <a:r>
              <a:rPr lang="ru-RU" sz="2400" b="1" dirty="0" err="1">
                <a:solidFill>
                  <a:srgbClr val="0070C0"/>
                </a:solidFill>
              </a:rPr>
              <a:t>көшесі</a:t>
            </a:r>
            <a:r>
              <a:rPr lang="ru-RU" sz="2400" b="1" dirty="0">
                <a:solidFill>
                  <a:srgbClr val="0070C0"/>
                </a:solidFill>
              </a:rPr>
              <a:t>, 97, 2-қабат, </a:t>
            </a:r>
            <a:r>
              <a:rPr lang="ru-RU" sz="2400" b="1" dirty="0" smtClean="0">
                <a:solidFill>
                  <a:srgbClr val="0070C0"/>
                </a:solidFill>
              </a:rPr>
              <a:t>211-кабинет </a:t>
            </a:r>
          </a:p>
          <a:p>
            <a:r>
              <a:rPr lang="ru-RU" sz="2400" b="1" dirty="0" smtClean="0">
                <a:solidFill>
                  <a:srgbClr val="0070C0"/>
                </a:solidFill>
              </a:rPr>
              <a:t>2026 </a:t>
            </a:r>
            <a:r>
              <a:rPr lang="ru-RU" sz="2400" b="1" dirty="0" err="1">
                <a:solidFill>
                  <a:srgbClr val="0070C0"/>
                </a:solidFill>
              </a:rPr>
              <a:t>жылғы</a:t>
            </a:r>
            <a:r>
              <a:rPr lang="ru-RU" sz="2400" b="1" dirty="0">
                <a:solidFill>
                  <a:srgbClr val="0070C0"/>
                </a:solidFill>
              </a:rPr>
              <a:t> 5 </a:t>
            </a:r>
            <a:r>
              <a:rPr lang="ru-RU" sz="2400" b="1" dirty="0" err="1">
                <a:solidFill>
                  <a:srgbClr val="0070C0"/>
                </a:solidFill>
              </a:rPr>
              <a:t>қаңтардан</a:t>
            </a:r>
            <a:r>
              <a:rPr lang="ru-RU" sz="2400" b="1" dirty="0">
                <a:solidFill>
                  <a:srgbClr val="0070C0"/>
                </a:solidFill>
              </a:rPr>
              <a:t> 12 </a:t>
            </a:r>
            <a:r>
              <a:rPr lang="ru-RU" sz="2400" b="1" dirty="0" err="1">
                <a:solidFill>
                  <a:srgbClr val="0070C0"/>
                </a:solidFill>
              </a:rPr>
              <a:t>қаңтарға</a:t>
            </a:r>
            <a:r>
              <a:rPr lang="ru-RU" sz="2400" b="1" dirty="0">
                <a:solidFill>
                  <a:srgbClr val="0070C0"/>
                </a:solidFill>
              </a:rPr>
              <a:t> дейін </a:t>
            </a:r>
            <a:r>
              <a:rPr lang="ru-RU" sz="2400" b="1" dirty="0" err="1">
                <a:solidFill>
                  <a:srgbClr val="0070C0"/>
                </a:solidFill>
              </a:rPr>
              <a:t>қоса</a:t>
            </a: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</a:rPr>
              <a:t>алғанда</a:t>
            </a:r>
            <a:r>
              <a:rPr lang="ru-RU" sz="2400" b="1" dirty="0" smtClean="0">
                <a:solidFill>
                  <a:srgbClr val="0070C0"/>
                </a:solidFill>
              </a:rPr>
              <a:t> (</a:t>
            </a:r>
            <a:r>
              <a:rPr lang="ru-RU" sz="2400" b="1" dirty="0">
                <a:solidFill>
                  <a:srgbClr val="0070C0"/>
                </a:solidFill>
              </a:rPr>
              <a:t>тек </a:t>
            </a:r>
            <a:r>
              <a:rPr lang="ru-RU" sz="2400" b="1" dirty="0" err="1">
                <a:solidFill>
                  <a:srgbClr val="0070C0"/>
                </a:solidFill>
              </a:rPr>
              <a:t>жұмыс</a:t>
            </a: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err="1">
                <a:solidFill>
                  <a:srgbClr val="0070C0"/>
                </a:solidFill>
              </a:rPr>
              <a:t>күндері</a:t>
            </a:r>
            <a:r>
              <a:rPr lang="ru-RU" sz="2400" b="1" dirty="0" smtClean="0">
                <a:solidFill>
                  <a:srgbClr val="0070C0"/>
                </a:solidFill>
              </a:rPr>
              <a:t>) </a:t>
            </a:r>
          </a:p>
          <a:p>
            <a:endParaRPr lang="ru-RU" sz="2400" b="1" dirty="0">
              <a:solidFill>
                <a:srgbClr val="0070C0"/>
              </a:solidFill>
            </a:endParaRPr>
          </a:p>
          <a:p>
            <a:r>
              <a:rPr lang="ru-RU" sz="2400" b="1" dirty="0" err="1" smtClean="0">
                <a:solidFill>
                  <a:srgbClr val="0070C0"/>
                </a:solidFill>
              </a:rPr>
              <a:t>сағат</a:t>
            </a:r>
            <a:r>
              <a:rPr lang="ru-RU" sz="2400" b="1" dirty="0" smtClean="0">
                <a:solidFill>
                  <a:srgbClr val="0070C0"/>
                </a:solidFill>
              </a:rPr>
              <a:t> </a:t>
            </a:r>
            <a:r>
              <a:rPr lang="ru-RU" sz="2400" b="1" dirty="0">
                <a:solidFill>
                  <a:srgbClr val="0070C0"/>
                </a:solidFill>
              </a:rPr>
              <a:t>9:00-ден 13:00-ге дейін</a:t>
            </a:r>
            <a:endParaRPr lang="ru-RU" dirty="0" smtClean="0"/>
          </a:p>
          <a:p>
            <a:endParaRPr lang="ru-RU" dirty="0"/>
          </a:p>
          <a:p>
            <a:pPr algn="just"/>
            <a:r>
              <a:rPr lang="ru-RU" b="1" i="1" dirty="0" err="1">
                <a:solidFill>
                  <a:srgbClr val="FF0000"/>
                </a:solidFill>
              </a:rPr>
              <a:t>Өтінімдерді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қабылдау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аяқталғаннан</a:t>
            </a:r>
            <a:r>
              <a:rPr lang="ru-RU" b="1" i="1" dirty="0">
                <a:solidFill>
                  <a:srgbClr val="FF0000"/>
                </a:solidFill>
              </a:rPr>
              <a:t> кейін, </a:t>
            </a:r>
            <a:r>
              <a:rPr lang="ru-RU" b="1" i="1" dirty="0" err="1">
                <a:solidFill>
                  <a:srgbClr val="FF0000"/>
                </a:solidFill>
              </a:rPr>
              <a:t>Бөлім</a:t>
            </a:r>
            <a:r>
              <a:rPr lang="ru-RU" b="1" i="1" dirty="0">
                <a:solidFill>
                  <a:srgbClr val="FF0000"/>
                </a:solidFill>
              </a:rPr>
              <a:t> мамандары </a:t>
            </a:r>
            <a:r>
              <a:rPr lang="ru-RU" b="1" i="1" dirty="0" err="1">
                <a:solidFill>
                  <a:srgbClr val="FF0000"/>
                </a:solidFill>
              </a:rPr>
              <a:t>құжаттарды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тексеруді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жүргізеді</a:t>
            </a:r>
            <a:r>
              <a:rPr lang="ru-RU" b="1" i="1" dirty="0">
                <a:solidFill>
                  <a:srgbClr val="FF0000"/>
                </a:solidFill>
              </a:rPr>
              <a:t>. </a:t>
            </a:r>
            <a:r>
              <a:rPr lang="ru-RU" b="1" i="1" dirty="0" err="1">
                <a:solidFill>
                  <a:srgbClr val="FF0000"/>
                </a:solidFill>
              </a:rPr>
              <a:t>Тексеру</a:t>
            </a:r>
            <a:r>
              <a:rPr lang="ru-RU" b="1" i="1" dirty="0">
                <a:solidFill>
                  <a:srgbClr val="FF0000"/>
                </a:solidFill>
              </a:rPr>
              <a:t> мерзімі — 10 </a:t>
            </a:r>
            <a:r>
              <a:rPr lang="ru-RU" b="1" i="1" dirty="0" err="1">
                <a:solidFill>
                  <a:srgbClr val="FF0000"/>
                </a:solidFill>
              </a:rPr>
              <a:t>күнтізбелік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күнге</a:t>
            </a:r>
            <a:r>
              <a:rPr lang="ru-RU" b="1" i="1" dirty="0">
                <a:solidFill>
                  <a:srgbClr val="FF0000"/>
                </a:solidFill>
              </a:rPr>
              <a:t> дейін</a:t>
            </a:r>
            <a:r>
              <a:rPr lang="ru-RU" b="1" i="1" dirty="0" smtClean="0">
                <a:solidFill>
                  <a:srgbClr val="FF0000"/>
                </a:solidFill>
              </a:rPr>
              <a:t>.</a:t>
            </a:r>
          </a:p>
          <a:p>
            <a:pPr algn="just"/>
            <a:r>
              <a:rPr lang="ru-RU" b="1" i="1" dirty="0" err="1" smtClean="0">
                <a:solidFill>
                  <a:srgbClr val="FF0000"/>
                </a:solidFill>
              </a:rPr>
              <a:t>Құжаттардан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>
                <a:solidFill>
                  <a:srgbClr val="FF0000"/>
                </a:solidFill>
              </a:rPr>
              <a:t>өткен жағдайда </a:t>
            </a:r>
            <a:r>
              <a:rPr lang="ru-RU" b="1" i="1" dirty="0" err="1">
                <a:solidFill>
                  <a:srgbClr val="FF0000"/>
                </a:solidFill>
              </a:rPr>
              <a:t>қатысушыға</a:t>
            </a:r>
            <a:r>
              <a:rPr lang="ru-RU" b="1" i="1" dirty="0">
                <a:solidFill>
                  <a:srgbClr val="FF0000"/>
                </a:solidFill>
              </a:rPr>
              <a:t> бұл туралы </a:t>
            </a:r>
            <a:r>
              <a:rPr lang="ru-RU" b="1" i="1" dirty="0" err="1">
                <a:solidFill>
                  <a:srgbClr val="FF0000"/>
                </a:solidFill>
              </a:rPr>
              <a:t>хабарланады</a:t>
            </a:r>
            <a:r>
              <a:rPr lang="ru-RU" b="1" i="1" dirty="0">
                <a:solidFill>
                  <a:srgbClr val="FF0000"/>
                </a:solidFill>
              </a:rPr>
              <a:t>. </a:t>
            </a:r>
            <a:r>
              <a:rPr lang="ru-RU" b="1" i="1" dirty="0" err="1">
                <a:solidFill>
                  <a:srgbClr val="FF0000"/>
                </a:solidFill>
              </a:rPr>
              <a:t>Қатысушы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үш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күнтізбелік</a:t>
            </a:r>
            <a:r>
              <a:rPr lang="ru-RU" b="1" i="1" dirty="0">
                <a:solidFill>
                  <a:srgbClr val="FF0000"/>
                </a:solidFill>
              </a:rPr>
              <a:t> күн ішінде </a:t>
            </a:r>
            <a:r>
              <a:rPr lang="ru-RU" b="1" i="1" dirty="0" err="1">
                <a:solidFill>
                  <a:srgbClr val="FF0000"/>
                </a:solidFill>
              </a:rPr>
              <a:t>келмеген</a:t>
            </a:r>
            <a:r>
              <a:rPr lang="ru-RU" b="1" i="1" dirty="0">
                <a:solidFill>
                  <a:srgbClr val="FF0000"/>
                </a:solidFill>
              </a:rPr>
              <a:t> жағдайда, жергілікті </a:t>
            </a:r>
            <a:r>
              <a:rPr lang="ru-RU" b="1" i="1" dirty="0" err="1">
                <a:solidFill>
                  <a:srgbClr val="FF0000"/>
                </a:solidFill>
              </a:rPr>
              <a:t>атқарушы</a:t>
            </a:r>
            <a:r>
              <a:rPr lang="ru-RU" b="1" i="1" dirty="0">
                <a:solidFill>
                  <a:srgbClr val="FF0000"/>
                </a:solidFill>
              </a:rPr>
              <a:t> орган (ЖАО) </a:t>
            </a:r>
            <a:r>
              <a:rPr lang="ru-RU" b="1" i="1" dirty="0" err="1">
                <a:solidFill>
                  <a:srgbClr val="FF0000"/>
                </a:solidFill>
              </a:rPr>
              <a:t>бағдарламаға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қатысу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құқығын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келесі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үміткерге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беруге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құқылы</a:t>
            </a:r>
            <a:r>
              <a:rPr lang="ru-RU" b="1" i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622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2697</TotalTime>
  <Words>556</Words>
  <Application>Microsoft Office PowerPoint</Application>
  <PresentationFormat>Широкоэкранный</PresentationFormat>
  <Paragraphs>56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5" baseType="lpstr">
      <vt:lpstr>Arial</vt:lpstr>
      <vt:lpstr>Calibri</vt:lpstr>
      <vt:lpstr>Segoe UI Black</vt:lpstr>
      <vt:lpstr>Tw Cen MT</vt:lpstr>
      <vt:lpstr>Tw Cen MT Condensed</vt:lpstr>
      <vt:lpstr>Ubuntu</vt:lpstr>
      <vt:lpstr>Wingdings 3</vt:lpstr>
      <vt:lpstr>Интеграл</vt:lpstr>
      <vt:lpstr>CorelDRAW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Юлия</dc:creator>
  <cp:lastModifiedBy>Ахтанов Манат Бериккалиевич</cp:lastModifiedBy>
  <cp:revision>126</cp:revision>
  <cp:lastPrinted>2025-02-26T13:07:13Z</cp:lastPrinted>
  <dcterms:created xsi:type="dcterms:W3CDTF">2019-03-02T11:29:24Z</dcterms:created>
  <dcterms:modified xsi:type="dcterms:W3CDTF">2025-12-31T10:08:45Z</dcterms:modified>
</cp:coreProperties>
</file>