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6" r:id="rId3"/>
    <p:sldId id="270" r:id="rId4"/>
    <p:sldId id="264" r:id="rId5"/>
    <p:sldId id="265" r:id="rId6"/>
    <p:sldId id="267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A7C4"/>
    <a:srgbClr val="C80064"/>
    <a:srgbClr val="FF377A"/>
    <a:srgbClr val="EAEAEA"/>
    <a:srgbClr val="FDF1E9"/>
    <a:srgbClr val="2A5E92"/>
    <a:srgbClr val="DA0049"/>
    <a:srgbClr val="F2F2F2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6305" autoAdjust="0"/>
  </p:normalViewPr>
  <p:slideViewPr>
    <p:cSldViewPr snapToGrid="0">
      <p:cViewPr varScale="1">
        <p:scale>
          <a:sx n="156" d="100"/>
          <a:sy n="156" d="100"/>
        </p:scale>
        <p:origin x="19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7D036CFA-9EDD-485D-915A-36D12CFC4876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11084300-4144-4BBF-ABA4-A58A7CCA9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2093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42103258-CFD8-4955-9FD6-DE94126BB62B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3" tIns="45477" rIns="90953" bIns="4547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8" y="4785492"/>
            <a:ext cx="5408614" cy="3913813"/>
          </a:xfrm>
          <a:prstGeom prst="rect">
            <a:avLst/>
          </a:prstGeom>
        </p:spPr>
        <p:txBody>
          <a:bodyPr vert="horz" lIns="90953" tIns="45477" rIns="90953" bIns="4547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6810F6FC-6A58-4BB8-ADEC-97E2D8DCE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184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93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44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13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41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F2192-01D5-43CC-BF56-6BD7ED945A28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05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11CD-DBDA-47E3-B319-F53CF0898746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4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43B5-F28B-4EFE-8DF3-D64D867352C0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9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80D1-E765-4C89-837F-62D494EE463C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5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7-3475-4077-BE8A-6A59F75672A6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3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DAF4-191F-4969-8A5B-CAEF309CAA50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8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74E5-FABE-4B3D-BC13-15141C140677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1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BB66-CD20-46DC-889C-FEC24C734CE4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D831-C5E7-4966-8072-4B48695C5205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384A-6810-4F37-9431-EB1FF1139EA4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09C3-71AF-40E2-8A74-6D3D48EA0DD4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76AA-3F88-44AB-BE0E-859DB9477B34}" type="datetime1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"/>
            <a:ext cx="12192000" cy="685800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048000" y="3933825"/>
            <a:ext cx="6530109" cy="1063103"/>
          </a:xfrm>
        </p:spPr>
        <p:txBody>
          <a:bodyPr anchor="ctr">
            <a:noAutofit/>
          </a:bodyPr>
          <a:lstStyle/>
          <a:p>
            <a:pPr algn="l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26-2028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БАТЫС ҚАЗАҚСТАН ОБЛЫСТЫҚ БЮДЖЕТ ЖОБАСЫ БОЙЫНША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1" y="1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ҚАРЖЫ БАСҚАРМАСЫ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" y="6497780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Орал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2025 год</a:t>
            </a:r>
          </a:p>
        </p:txBody>
      </p:sp>
      <p:pic>
        <p:nvPicPr>
          <p:cNvPr id="9" name="Picture 71" descr="C:\Users\user\Desktop\MF_в белом цвете - коп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7055" y="2438400"/>
            <a:ext cx="1986643" cy="156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5">
                <a:lumMod val="50000"/>
              </a:scheme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048000" y="2418926"/>
            <a:ext cx="6899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 БЮДЖЕТ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(БЮДЖЕТКЕ ДЕЙІНГІ ӨТІНІШ) </a:t>
            </a:r>
          </a:p>
        </p:txBody>
      </p:sp>
    </p:spTree>
    <p:extLst>
      <p:ext uri="{BB962C8B-B14F-4D97-AF65-F5344CB8AC3E}">
        <p14:creationId xmlns:p14="http://schemas.microsoft.com/office/powerpoint/2010/main" val="320757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635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2026-2028 ЖЫЛДАРҒА АРНАЛҒАН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ӘЛЕУМЕТТІК-ЭКОНОМИКАЛЫҚ ДАМУЫНЫҢ НЕГІЗГІ КӨРСЕТКІШТЕРІ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490805"/>
              </p:ext>
            </p:extLst>
          </p:nvPr>
        </p:nvGraphicFramePr>
        <p:xfrm>
          <a:off x="299544" y="1002335"/>
          <a:ext cx="11693146" cy="4930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42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6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38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6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47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ЖӨӨ, млрд.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4 859,2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4 968,5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5 103,3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5 261,1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895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ЖӨӨ-нің нақты өзгеруі, алдыңғы жылға %-бен</a:t>
                      </a:r>
                      <a:endParaRPr lang="ru-RU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102,1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10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 күшінің саны – облыс бойынша барлығы,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356,3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367,0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367,3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367,4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 халық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17,1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15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Жұмыссыздық деңгейі, жұмыс күші санына  % 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4,7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815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Бір жұмыскердің орташа айлық жалақысы,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380 095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412 023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447 045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485 044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290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Нақты жалақы индексi, өткен жылға қарағанда %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108,5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94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Зейнеткерлер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102,7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1252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«2026-2028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жылдарға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республикалық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Заңына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, 2026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қаңтарынан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жоспарлануда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811306" y="175839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жалақының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85 000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мемлекеттік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базалық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төлемінің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35 596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69 049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айлық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есептiк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көрсеткiш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4 325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күнкөрiс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деңгейiнiң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шамасы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50 851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0204" y="5979560"/>
            <a:ext cx="11359166" cy="493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kk-KZ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9"/>
            <a:ext cx="11807477" cy="540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</a:t>
            </a: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 КІРІСТЕРІ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045288"/>
              </p:ext>
            </p:extLst>
          </p:nvPr>
        </p:nvGraphicFramePr>
        <p:xfrm>
          <a:off x="287748" y="1026955"/>
          <a:ext cx="11250202" cy="4725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6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4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3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r>
                        <a:rPr lang="ru-RU" sz="1400" b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baseline="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28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484 789,2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493 939,5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634 700,9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673 914,0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93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 (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трансферттерді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есептемегенде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119 209,8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99 732,4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109 693,3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126 031,5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261">
                <a:tc>
                  <a:txBody>
                    <a:bodyPr/>
                    <a:lstStyle/>
                    <a:p>
                      <a:pPr marL="0" indent="0" algn="l" defTabSz="914400" rtl="0" eaLnBrk="1" fontAlgn="ctr" latinLnBrk="0" hangingPunct="1"/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117 235,5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90 935,6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102 661,8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118 576,7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2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емес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1 938,2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6 068,6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4 112,3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4 331,3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261">
                <a:tc>
                  <a:txBody>
                    <a:bodyPr/>
                    <a:lstStyle/>
                    <a:p>
                      <a:pPr marL="0" indent="0" algn="l" defTabSz="914400" rtl="0" eaLnBrk="1" fontAlgn="ctr" latinLnBrk="0" hangingPunct="1"/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Негізгі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капиталды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сатудан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түсетін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36,1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38,6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41,3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44,2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00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Арнаулы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2 689,6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2 877,9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3 079,3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671997"/>
                  </a:ext>
                </a:extLst>
              </a:tr>
              <a:tr h="24200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ТРАНСФЕРТТЕРДІҢ ТҮСІМДЕРІ,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326 648,1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268 152,5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404 562,2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466 977,0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2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Субвенциялар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266 852,8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173 643,9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283 211,4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326 502,7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38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Жо</a:t>
                      </a:r>
                      <a:r>
                        <a:rPr lang="kk-K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ғары тұрған бюджеттерден берілетін нысаналы трансферттер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58 969,9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2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Бюджеттік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алып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қоюлар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94 508,6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121 350,7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140 474,3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867038"/>
                  </a:ext>
                </a:extLst>
              </a:tr>
              <a:tr h="46438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Төменгі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тұрған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бюджеттерден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берілетін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13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kk-K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юджет</a:t>
                      </a:r>
                      <a:r>
                        <a:rPr lang="kk-K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тік кредиттерді өтеу 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11 668,2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30 476,0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8 427,8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6 772,1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73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Қарыздар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түсімі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27 263,1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95 578,6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112 017,6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74 133,4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73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Бюджет қаражатының  бос қалдықтары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50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376737"/>
            <a:ext cx="3103418" cy="467408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25162" y="189185"/>
            <a:ext cx="11873163" cy="64113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ЖОБАСЫНЫҢ ШЫҒЫСТАРЫ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бөлінісінде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77195"/>
              </p:ext>
            </p:extLst>
          </p:nvPr>
        </p:nvGraphicFramePr>
        <p:xfrm>
          <a:off x="792481" y="877272"/>
          <a:ext cx="10868689" cy="5404921"/>
        </p:xfrm>
        <a:graphic>
          <a:graphicData uri="http://schemas.openxmlformats.org/drawingml/2006/table">
            <a:tbl>
              <a:tblPr/>
              <a:tblGrid>
                <a:gridCol w="5390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32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 бюджет жобасы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5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ОНЫҢ</a:t>
                      </a:r>
                      <a:r>
                        <a:rPr lang="ru-RU" sz="20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ІШІНДЕ</a:t>
                      </a:r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484 789,2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493 939,5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634 700,9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673 914,0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0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Жалпы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сипаттағы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мем</a:t>
                      </a:r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лекеттік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қызметтер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5 364,6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5 230,4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5 757,7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5 671,4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4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Қорғаныс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1 499,3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1 427,7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6 438,5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8 390,0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7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Қоғамдық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тәртіп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қауіпсіздік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құқықтық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сот,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қылмыстық-атқару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қызметі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12 932,5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13 774,1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22 966,3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23 008,9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 беру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229 073,0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235 144,9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256 286,7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268 975,0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54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Денсаулық сақтау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13 818,8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8 000,5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18 762,1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43 458,1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21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көмек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қамсыздандыру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21 734,0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18 896,2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21 075,8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21 155,9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66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Тұрғын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үй-коммуналдық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шаруашылық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14 092,5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57 844,0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80 270,8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75 039,2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72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Мәдениет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спорт, туризм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ақпараттық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кеңіст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14 033,7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14 713,0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18 748,3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19 967,3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-энергетика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кешенi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қойнауын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пайдалану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3 127,1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24 810,7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40 679,9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33 261,0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3729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Ауыл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су,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орман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балық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шаруашылығы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ерекше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қорғалатын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табиғи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аумақтар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қоршаған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ортаны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жануарлар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дүниесін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қорғау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қатынастары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71 512,6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44 926,3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51 210,6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53 223,7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08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Өнеркәсіп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сәулет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құрылысы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құрылыс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қызметі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10 575,9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3 654,1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7 738,8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15 348,4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KZ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Көлiк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KZ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коммуникация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45 036,7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15 772,1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70 620,6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71 907,5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Басқалар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13 976,4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8 933,5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21 537,0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23 897,8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Борышқа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көрсету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1 879,7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4 076,2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1 707,4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1 702,3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13 474,5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6 160,3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2 472,6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2 135,4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53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Қарыздарды</a:t>
                      </a:r>
                      <a:r>
                        <a:rPr lang="kk-KZ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өтеу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12 657,9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30 575,5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8 427,8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6 772,1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44485" y="6513938"/>
            <a:ext cx="11074292" cy="193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en-US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6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01131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1" y="-1190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202531" y="626982"/>
            <a:ext cx="11786937" cy="42918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</a:t>
            </a:r>
            <a:b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ДЕФИЦИТІ (ПРОФИЦИТІ)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59334"/>
              </p:ext>
            </p:extLst>
          </p:nvPr>
        </p:nvGraphicFramePr>
        <p:xfrm>
          <a:off x="420414" y="1460935"/>
          <a:ext cx="11298949" cy="4382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2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4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1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0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19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400" b="0" i="0" u="none" strike="noStrike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жобасы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013">
                <a:tc>
                  <a:txBody>
                    <a:bodyPr/>
                    <a:lstStyle/>
                    <a:p>
                      <a:pPr marL="360000" indent="400050" algn="l" fontAlgn="ctr">
                        <a:buAutoNum type="romanUcPeriod"/>
                      </a:pPr>
                      <a:endParaRPr lang="ru-RU" sz="18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60000" marR="0" indent="1800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romanUcPeriod"/>
                        <a:tabLst/>
                        <a:defRPr/>
                      </a:pP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ТҮСІМДЕР,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484 789,2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493 939,5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634 700,9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673 914,0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10,0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9,9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12,4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12,8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570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119 209,8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99 732,4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109 693,3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126 031,5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2,4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2,0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2,1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2,3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896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60000" algn="l" fontAlgn="ctr"/>
                      <a:endParaRPr lang="ru-RU" sz="12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137,8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83,7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110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114,9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7495">
                <a:tc>
                  <a:txBody>
                    <a:bodyPr/>
                    <a:lstStyle/>
                    <a:p>
                      <a:pPr indent="360000"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kk-K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484 789,2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493 939,5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634 700,9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673 914,0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10,0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9,9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12,4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12,8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110,2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101,9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128,5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657">
                <a:tc>
                  <a:txBody>
                    <a:bodyPr/>
                    <a:lstStyle/>
                    <a:p>
                      <a:pPr indent="180000" algn="l" fontAlgn="ctr"/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(ПРОФИЦИТ)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286">
                <a:tc>
                  <a:txBody>
                    <a:bodyPr/>
                    <a:lstStyle/>
                    <a:p>
                      <a:pPr algn="l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5809" y="5901241"/>
            <a:ext cx="11359166" cy="609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57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5241</TotalTime>
  <Words>850</Words>
  <Application>Microsoft Office PowerPoint</Application>
  <PresentationFormat>Широкоэкранный</PresentationFormat>
  <Paragraphs>297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Times New Roman</vt:lpstr>
      <vt:lpstr>Тема Office</vt:lpstr>
      <vt:lpstr>2026-2028 ЖЫЛДАРҒА АРНАЛҒАН БАТЫС ҚАЗАҚСТАН ОБЛЫСТЫҚ БЮДЖЕТ ЖОБАСЫ БОЙЫНША</vt:lpstr>
      <vt:lpstr>Презентация PowerPoint</vt:lpstr>
      <vt:lpstr>Презентация PowerPoint</vt:lpstr>
      <vt:lpstr>Презентация PowerPoint</vt:lpstr>
      <vt:lpstr>2026-2028 ЖЫЛДАРҒА АРНАЛҒАН ОБЛЫСТЫҚ БЮДЖЕТ ЖОБАСЫНЫҢ ШЫҒЫСТАРЫ (функционалдық топ бөлінісінде)</vt:lpstr>
      <vt:lpstr>2026-2028 ЖЫЛДАРҒА АРНАЛҒАН ОБЛЫСТЫҚ  БЮДЖЕТ ЖОБАСЫНЫҢ ДЕФИЦИТІ (ПРОФИЦИТІ)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Финансов ЗКО Управление</cp:lastModifiedBy>
  <cp:revision>1401</cp:revision>
  <cp:lastPrinted>2024-12-06T06:58:10Z</cp:lastPrinted>
  <dcterms:created xsi:type="dcterms:W3CDTF">2018-07-27T05:23:14Z</dcterms:created>
  <dcterms:modified xsi:type="dcterms:W3CDTF">2025-12-30T09:40:54Z</dcterms:modified>
</cp:coreProperties>
</file>