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9" r:id="rId3"/>
    <p:sldId id="262" r:id="rId4"/>
    <p:sldId id="286" r:id="rId5"/>
    <p:sldId id="275" r:id="rId6"/>
    <p:sldId id="270" r:id="rId7"/>
    <p:sldId id="281" r:id="rId8"/>
    <p:sldId id="276" r:id="rId9"/>
    <p:sldId id="277" r:id="rId10"/>
    <p:sldId id="283" r:id="rId11"/>
    <p:sldId id="282" r:id="rId12"/>
    <p:sldId id="279" r:id="rId13"/>
    <p:sldId id="280" r:id="rId14"/>
    <p:sldId id="285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CC"/>
    <a:srgbClr val="003366"/>
    <a:srgbClr val="006600"/>
    <a:srgbClr val="33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>
        <p:scale>
          <a:sx n="100" d="100"/>
          <a:sy n="100" d="100"/>
        </p:scale>
        <p:origin x="-193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65386-60FD-430B-81D3-A2B44B298282}" type="datetimeFigureOut">
              <a:rPr lang="ru-RU" smtClean="0"/>
              <a:pPr/>
              <a:t>17.12.2025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B10AD-F0D7-433D-AB91-C8E3ADBE85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B10AD-F0D7-433D-AB91-C8E3ADBE85A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4C295-031C-49C5-9DAA-39C2EC4FA63B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E467-E87D-4056-9A9A-4F0D6063C468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B734B-293F-4480-B317-4A10A427001B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99F55-1090-4F08-9A5A-6411D67322C4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244ED-E8FF-4948-8514-E3FFB7BAC5C7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C9300-22B0-49B9-BFA1-F5B33A1004C5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25CB6-DE32-4C2E-8B78-2C97BC01B7FE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34EB-7030-4CBF-A7E8-F8E1BE1B8D3D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CB3-D6D0-45FE-960A-0A40D44A31EE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25B24-3FE5-481F-88F9-A8DB43C11E5B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B5AAC-BDD0-4D82-9BB9-C701C4537F3E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F7AD8-C725-4BD5-B9C2-4F1689CD9FBD}" type="datetime1">
              <a:rPr lang="ru-RU" smtClean="0"/>
              <a:pPr/>
              <a:t>17.12.2025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6B21-B9CB-4BE4-8E49-2180917B2C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46000" contrast="11000"/>
          </a:blip>
          <a:srcRect l="31818" t="24235" r="25014" b="15719"/>
          <a:stretch>
            <a:fillRect/>
          </a:stretch>
        </p:blipFill>
        <p:spPr bwMode="auto">
          <a:xfrm>
            <a:off x="395536" y="0"/>
            <a:ext cx="8748464" cy="684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ый треугольник 3">
            <a:extLst>
              <a:ext uri="{FF2B5EF4-FFF2-40B4-BE49-F238E27FC236}">
                <a16:creationId xmlns:a16="http://schemas.microsoft.com/office/drawing/2014/main" xmlns="" id="{5BEEB55C-2948-4028-91D6-18B4C403B96F}"/>
              </a:ext>
            </a:extLst>
          </p:cNvPr>
          <p:cNvSpPr/>
          <p:nvPr/>
        </p:nvSpPr>
        <p:spPr>
          <a:xfrm>
            <a:off x="1" y="-3401"/>
            <a:ext cx="9144000" cy="6846887"/>
          </a:xfrm>
          <a:custGeom>
            <a:avLst/>
            <a:gdLst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387642 w 12192000"/>
              <a:gd name="connsiteY2" fmla="*/ 76200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66021 h 6866021"/>
              <a:gd name="connsiteX1" fmla="*/ 0 w 12192000"/>
              <a:gd name="connsiteY1" fmla="*/ 8021 h 6866021"/>
              <a:gd name="connsiteX2" fmla="*/ 2109537 w 12192000"/>
              <a:gd name="connsiteY2" fmla="*/ 0 h 6866021"/>
              <a:gd name="connsiteX3" fmla="*/ 12192000 w 12192000"/>
              <a:gd name="connsiteY3" fmla="*/ 6866021 h 6866021"/>
              <a:gd name="connsiteX4" fmla="*/ 0 w 12192000"/>
              <a:gd name="connsiteY4" fmla="*/ 6866021 h 6866021"/>
              <a:gd name="connsiteX0" fmla="*/ 0 w 12192000"/>
              <a:gd name="connsiteY0" fmla="*/ 6866021 h 6866021"/>
              <a:gd name="connsiteX1" fmla="*/ 0 w 12192000"/>
              <a:gd name="connsiteY1" fmla="*/ 8021 h 6866021"/>
              <a:gd name="connsiteX2" fmla="*/ 2109537 w 12192000"/>
              <a:gd name="connsiteY2" fmla="*/ 0 h 6866021"/>
              <a:gd name="connsiteX3" fmla="*/ 12192000 w 12192000"/>
              <a:gd name="connsiteY3" fmla="*/ 6866021 h 6866021"/>
              <a:gd name="connsiteX4" fmla="*/ 0 w 12192000"/>
              <a:gd name="connsiteY4" fmla="*/ 6866021 h 6866021"/>
              <a:gd name="connsiteX0" fmla="*/ 0 w 12192000"/>
              <a:gd name="connsiteY0" fmla="*/ 6866021 h 6866021"/>
              <a:gd name="connsiteX1" fmla="*/ 0 w 12192000"/>
              <a:gd name="connsiteY1" fmla="*/ 8021 h 6866021"/>
              <a:gd name="connsiteX2" fmla="*/ 2109537 w 12192000"/>
              <a:gd name="connsiteY2" fmla="*/ 0 h 6866021"/>
              <a:gd name="connsiteX3" fmla="*/ 12192000 w 12192000"/>
              <a:gd name="connsiteY3" fmla="*/ 6866021 h 6866021"/>
              <a:gd name="connsiteX4" fmla="*/ 0 w 12192000"/>
              <a:gd name="connsiteY4" fmla="*/ 6866021 h 686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66021">
                <a:moveTo>
                  <a:pt x="0" y="6866021"/>
                </a:moveTo>
                <a:lnTo>
                  <a:pt x="0" y="8021"/>
                </a:lnTo>
                <a:lnTo>
                  <a:pt x="2109537" y="0"/>
                </a:lnTo>
                <a:cubicBezTo>
                  <a:pt x="3264568" y="2874211"/>
                  <a:pt x="6432884" y="5315284"/>
                  <a:pt x="12192000" y="6866021"/>
                </a:cubicBezTo>
                <a:lnTo>
                  <a:pt x="0" y="6866021"/>
                </a:lnTo>
                <a:close/>
              </a:path>
            </a:pathLst>
          </a:custGeom>
          <a:solidFill>
            <a:srgbClr val="92D05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CaixaDeTexto 2">
            <a:extLst>
              <a:ext uri="{FF2B5EF4-FFF2-40B4-BE49-F238E27FC236}">
                <a16:creationId xmlns:a16="http://schemas.microsoft.com/office/drawing/2014/main" xmlns="" id="{2DE822B6-25BF-406C-91C9-397B969BB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869160"/>
            <a:ext cx="6074727" cy="177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457198">
              <a:lnSpc>
                <a:spcPct val="85000"/>
              </a:lnSpc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«Получение разрешение на работу 2026-2030 года рудника  «Южный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Инкай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площадка Западная»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aixaDeTexto 2">
            <a:extLst>
              <a:ext uri="{FF2B5EF4-FFF2-40B4-BE49-F238E27FC236}">
                <a16:creationId xmlns:a16="http://schemas.microsoft.com/office/drawing/2014/main" xmlns="" id="{2DE822B6-25BF-406C-91C9-397B969BB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1196752"/>
            <a:ext cx="6074727" cy="176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457198">
              <a:lnSpc>
                <a:spcPct val="85000"/>
              </a:lnSpc>
              <a:defRPr/>
            </a:pPr>
            <a:r>
              <a:rPr lang="kk-KZ" sz="3200" b="1" dirty="0" smtClean="0">
                <a:solidFill>
                  <a:srgbClr val="000099"/>
                </a:solidFill>
              </a:rPr>
              <a:t>“Южный Инкай - Западная”  кенішінің 2026-2030 жылдар аралығында жұмыс істеуіне рұқсат алу</a:t>
            </a:r>
            <a:endParaRPr lang="en-US" sz="3200" b="1" dirty="0">
              <a:solidFill>
                <a:srgbClr val="00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</a:t>
            </a:fld>
            <a:endParaRPr lang="ru-RU" sz="4000" dirty="0">
              <a:solidFill>
                <a:srgbClr val="000099"/>
              </a:solidFill>
            </a:endParaRPr>
          </a:p>
        </p:txBody>
      </p:sp>
      <p:pic>
        <p:nvPicPr>
          <p:cNvPr id="10" name="Picture 2" descr="Дерево, результатов — 52 миллиона: изображения, стоковые фотографии,  картинки без лицензионных платежей | Shutterstock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-243408"/>
            <a:ext cx="4533900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Раздельный сбор отходов/</a:t>
            </a:r>
            <a:br>
              <a:rPr lang="ru-RU" sz="3200" b="1" dirty="0" smtClean="0">
                <a:solidFill>
                  <a:schemeClr val="tx2"/>
                </a:solidFill>
                <a:cs typeface="Roboto Condensed"/>
              </a:rPr>
            </a:b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Қалдықтарды бөлек жинау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endParaRPr lang="ru-RU" sz="3200" b="1" dirty="0" smtClean="0">
              <a:solidFill>
                <a:schemeClr val="tx2"/>
              </a:solidFill>
              <a:cs typeface="Roboto Condensed"/>
            </a:endParaRPr>
          </a:p>
        </p:txBody>
      </p:sp>
      <p:pic>
        <p:nvPicPr>
          <p:cNvPr id="30722" name="Picture 2" descr="В Лиде совершенствуют раздельный сбор мус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5495925" cy="3457576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552" y="15567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>На предприятии производится раздельный сбор отходов/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Roboto Condensed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Roboto Condensed"/>
              </a:rPr>
            </a:br>
            <a:r>
              <a:rPr lang="ru-RU" sz="3200" b="1" dirty="0" err="1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>Кәсіпорында қалдықтарды бөлек жинау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>жүргізіледі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Roboto Condensed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Roboto Condensed"/>
              </a:rPr>
            </a:b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Roboto Condensed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10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Сведения по образованию отходов/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Қалдықтардың пайда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болуы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жөніндегі мәліметтер</a:t>
            </a:r>
            <a:endParaRPr lang="ru-RU" sz="3200" b="1" dirty="0" smtClean="0">
              <a:solidFill>
                <a:schemeClr val="tx2"/>
              </a:solidFill>
              <a:cs typeface="Roboto Condensed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1586384"/>
            <a:ext cx="8496944" cy="5082976"/>
            <a:chOff x="788310" y="3625473"/>
            <a:chExt cx="3172030" cy="1489593"/>
          </a:xfrm>
          <a:solidFill>
            <a:schemeClr val="accent2">
              <a:lumMod val="20000"/>
              <a:lumOff val="80000"/>
              <a:alpha val="53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/>
              <a:r>
                <a:rPr lang="ru-RU" sz="1400" dirty="0" smtClean="0"/>
                <a:t>"ЮГХК "БК" ЖШС </a:t>
              </a:r>
              <a:r>
                <a:rPr lang="ru-RU" sz="1400" dirty="0" err="1" smtClean="0"/>
                <a:t>негізгі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қызметі </a:t>
              </a:r>
              <a:r>
                <a:rPr lang="ru-RU" sz="1400" dirty="0" smtClean="0"/>
                <a:t>уран </a:t>
              </a:r>
              <a:r>
                <a:rPr lang="ru-RU" sz="1400" dirty="0" err="1" smtClean="0"/>
                <a:t>оксиді-оксиді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түрінде табиғи уранды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барлау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өндіру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қайта өңдеу және сату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болып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табылады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Өнімділік-ЗОУ жылына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үш мың </a:t>
              </a:r>
              <a:r>
                <a:rPr lang="ru-RU" sz="1400" dirty="0" smtClean="0"/>
                <a:t>тонна. </a:t>
              </a:r>
              <a:r>
                <a:rPr lang="ru-RU" sz="1400" dirty="0" err="1" smtClean="0"/>
                <a:t>Қоршаған ортаны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қорғауды және адамның өмірі </a:t>
              </a:r>
              <a:r>
                <a:rPr lang="ru-RU" sz="1400" dirty="0" smtClean="0"/>
                <a:t>мен (</a:t>
              </a:r>
              <a:r>
                <a:rPr lang="ru-RU" sz="1400" dirty="0" err="1" smtClean="0"/>
                <a:t>немесе</a:t>
              </a:r>
              <a:r>
                <a:rPr lang="ru-RU" sz="1400" dirty="0" smtClean="0"/>
                <a:t>) </a:t>
              </a:r>
              <a:r>
                <a:rPr lang="ru-RU" sz="1400" dirty="0" err="1" smtClean="0"/>
                <a:t>денсаулығы үшін қолайлы жағдайларды қамтамасыз ету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көмуге жататын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қалдықтардың санын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азайту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оларды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қайта пайдалануға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қайта өңдеуге және кәдеге жаратуға даярлауды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ынталандыру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мақсатында қалдықтарды жинақтау және көму лимиттері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белгіленеді</a:t>
              </a:r>
              <a:r>
                <a:rPr lang="ru-RU" sz="1400" dirty="0" smtClean="0"/>
                <a:t>.</a:t>
              </a:r>
            </a:p>
            <a:p>
              <a:pPr algn="ctr"/>
              <a:r>
                <a:rPr lang="ru-RU" sz="1400" dirty="0" smtClean="0"/>
                <a:t> </a:t>
              </a:r>
            </a:p>
            <a:p>
              <a:pPr algn="ctr"/>
              <a:r>
                <a:rPr lang="ru-RU" sz="1400" dirty="0" err="1" smtClean="0"/>
                <a:t>Жылдар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бойынша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өндіріс және тұтыну қалдықтарының түзілу көлемі:</a:t>
              </a:r>
              <a:r>
                <a:rPr lang="ru-RU" sz="1400" dirty="0" smtClean="0"/>
                <a:t> </a:t>
              </a:r>
            </a:p>
            <a:p>
              <a:pPr algn="ctr"/>
              <a:r>
                <a:rPr lang="ru-RU" sz="1400" b="1" smtClean="0"/>
                <a:t>2026 год – 2184,72 тонн; 2027 год – 4664,77 тонн; 2028 год –3174,73 тонн; 2029 год – 3946,00 тонн; 2030 год – 3,73 тонн.</a:t>
              </a:r>
              <a:r>
                <a:rPr lang="ru-RU" sz="1400" smtClean="0"/>
                <a:t>.</a:t>
              </a:r>
              <a:endParaRPr lang="ru-RU" sz="1400" dirty="0" smtClean="0"/>
            </a:p>
            <a:p>
              <a:pPr algn="ctr"/>
              <a:r>
                <a:rPr lang="ru-RU" sz="1400" dirty="0" smtClean="0"/>
                <a:t> </a:t>
              </a:r>
            </a:p>
            <a:p>
              <a:pPr algn="ctr"/>
              <a:r>
                <a:rPr lang="ru-RU" sz="1400" dirty="0" smtClean="0"/>
                <a:t>"ЮГХК "БК" ЖШС "</a:t>
              </a:r>
              <a:r>
                <a:rPr lang="ru-RU" sz="1400" dirty="0" err="1" smtClean="0"/>
                <a:t>Оңтүстік Инкай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Батыс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кенішінің алаңында түзілетін Өндірістік қалдықтар арнайы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ыдысқа </a:t>
              </a:r>
              <a:r>
                <a:rPr lang="ru-RU" sz="1400" dirty="0" smtClean="0"/>
                <a:t>(</a:t>
              </a:r>
              <a:r>
                <a:rPr lang="ru-RU" sz="1400" dirty="0" err="1" smtClean="0"/>
                <a:t>сыйымдылықтарға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жәшіктерге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контейнерлерге</a:t>
              </a:r>
              <a:r>
                <a:rPr lang="ru-RU" sz="1400" dirty="0" smtClean="0"/>
                <a:t>) </a:t>
              </a:r>
              <a:r>
                <a:rPr lang="ru-RU" sz="1400" dirty="0" err="1" smtClean="0"/>
                <a:t>немесе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экологиялық қауіпсіздік талаптарына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жауап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беретін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жабдықталған алаңдарда жиналады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одан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әрі мамандандырылған кәсіпорындарға кәдеге жаратуға бере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отырып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кәсіпорын аумағында уақытша сақтауға ұсынылатын көлемге жеткенге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дейін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жинақталады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қайта пайдалану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</a:t>
              </a:r>
              <a:r>
                <a:rPr lang="ru-RU" sz="1400" dirty="0" smtClean="0"/>
                <a:t>т. б.</a:t>
              </a:r>
            </a:p>
            <a:p>
              <a:pPr algn="ctr"/>
              <a:r>
                <a:rPr lang="ru-RU" sz="1400" dirty="0" smtClean="0"/>
                <a:t> </a:t>
              </a:r>
            </a:p>
            <a:p>
              <a:pPr algn="ctr"/>
              <a:r>
                <a:rPr lang="ru-RU" sz="1400" dirty="0" err="1" smtClean="0"/>
                <a:t>Өндірістік қызмет процесінде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Батыс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алаңында өндіріс </a:t>
              </a:r>
              <a:r>
                <a:rPr lang="ru-RU" sz="1400" dirty="0" smtClean="0"/>
                <a:t>пен </a:t>
              </a:r>
              <a:r>
                <a:rPr lang="ru-RU" sz="1400" dirty="0" err="1" smtClean="0"/>
                <a:t>тұтынудың келесі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қалдықтары түзіледі</a:t>
              </a:r>
              <a:r>
                <a:rPr lang="ru-RU" sz="1400" dirty="0" smtClean="0"/>
                <a:t>: </a:t>
              </a:r>
              <a:r>
                <a:rPr lang="ru-RU" sz="1400" dirty="0" err="1" smtClean="0"/>
                <a:t>Қауіпті қалдықтар</a:t>
              </a:r>
              <a:r>
                <a:rPr lang="ru-RU" sz="1400" dirty="0" smtClean="0"/>
                <a:t>: май </a:t>
              </a:r>
              <a:r>
                <a:rPr lang="ru-RU" sz="1400" dirty="0" err="1" smtClean="0"/>
                <a:t>және отын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сүзгілері-бес </a:t>
              </a:r>
              <a:r>
                <a:rPr lang="ru-RU" sz="1400" dirty="0" smtClean="0"/>
                <a:t>килограмм ; </a:t>
              </a:r>
              <a:r>
                <a:rPr lang="ru-RU" sz="1400" dirty="0" err="1" smtClean="0"/>
                <a:t>Қышқылданған топырақ-екі </a:t>
              </a:r>
              <a:r>
                <a:rPr lang="ru-RU" sz="1400" dirty="0" smtClean="0"/>
                <a:t>тонна </a:t>
              </a:r>
              <a:r>
                <a:rPr lang="ru-RU" sz="1400" dirty="0" err="1" smtClean="0"/>
                <a:t>сегіз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жүз </a:t>
              </a:r>
              <a:r>
                <a:rPr lang="ru-RU" sz="1400" dirty="0" smtClean="0"/>
                <a:t>кг.  </a:t>
              </a:r>
              <a:r>
                <a:rPr lang="ru-RU" sz="1400" dirty="0" err="1" smtClean="0"/>
                <a:t>Қауіпті емес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қалдықтар: тұрмыстық қатты қалдықтар </a:t>
              </a:r>
              <a:r>
                <a:rPr lang="ru-RU" sz="1400" dirty="0" smtClean="0"/>
                <a:t>(</a:t>
              </a:r>
              <a:r>
                <a:rPr lang="ru-RU" sz="1400" dirty="0" err="1" smtClean="0"/>
                <a:t>улы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емес</a:t>
              </a:r>
              <a:r>
                <a:rPr lang="ru-RU" sz="1400" dirty="0" smtClean="0"/>
                <a:t>) – </a:t>
              </a:r>
              <a:r>
                <a:rPr lang="ru-RU" sz="1400" dirty="0" err="1" smtClean="0"/>
                <a:t>тоғыз жүз жиырма</a:t>
              </a:r>
              <a:r>
                <a:rPr lang="ru-RU" sz="1400" dirty="0" smtClean="0"/>
                <a:t> килограмм; </a:t>
              </a:r>
              <a:r>
                <a:rPr lang="ru-RU" sz="1400" dirty="0" err="1" smtClean="0"/>
                <a:t>бұрғылау </a:t>
              </a:r>
              <a:r>
                <a:rPr lang="ru-RU" sz="1400" dirty="0" smtClean="0"/>
                <a:t>шламы. </a:t>
              </a:r>
              <a:r>
                <a:rPr lang="ru-RU" b="1" dirty="0" err="1" smtClean="0"/>
                <a:t>Қалдықтардың барлық тізбесі</a:t>
              </a:r>
              <a:r>
                <a:rPr lang="ru-RU" b="1" dirty="0" smtClean="0"/>
                <a:t> </a:t>
              </a:r>
              <a:r>
                <a:rPr lang="ru-RU" b="1" dirty="0" err="1" smtClean="0"/>
                <a:t>мамандандырылған ұйымдармен жасалған шарттар</a:t>
              </a:r>
              <a:r>
                <a:rPr lang="ru-RU" b="1" dirty="0" smtClean="0"/>
                <a:t> </a:t>
              </a:r>
              <a:r>
                <a:rPr lang="ru-RU" b="1" dirty="0" err="1" smtClean="0"/>
                <a:t>бойынша</a:t>
              </a:r>
              <a:r>
                <a:rPr lang="ru-RU" b="1" dirty="0" smtClean="0"/>
                <a:t> </a:t>
              </a:r>
              <a:r>
                <a:rPr lang="ru-RU" b="1" dirty="0" err="1" smtClean="0"/>
                <a:t>беріледі</a:t>
              </a:r>
              <a:r>
                <a:rPr lang="ru-RU" b="1" dirty="0" smtClean="0"/>
                <a:t>.</a:t>
              </a:r>
            </a:p>
            <a:p>
              <a:pPr algn="ctr" fontAlgn="base"/>
              <a:endParaRPr lang="ru-RU" sz="134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11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Природоохранные мероприятия/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Табиғатты қорғау шаралары</a:t>
            </a:r>
            <a:endParaRPr lang="ru-RU" sz="3200" b="1" dirty="0" smtClean="0">
              <a:solidFill>
                <a:schemeClr val="tx2"/>
              </a:solidFill>
              <a:cs typeface="Roboto Condensed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1586384"/>
            <a:ext cx="8496944" cy="5082976"/>
            <a:chOff x="788310" y="3625473"/>
            <a:chExt cx="3172030" cy="1489593"/>
          </a:xfrm>
          <a:solidFill>
            <a:srgbClr val="FFFFCC">
              <a:alpha val="52941"/>
            </a:srgb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/>
              <a:r>
                <a:rPr lang="ru-RU" sz="1600" b="1" dirty="0" smtClean="0">
                  <a:solidFill>
                    <a:srgbClr val="000099"/>
                  </a:solidFill>
                </a:rPr>
                <a:t>Обязательными мероприятиями являются:</a:t>
              </a:r>
            </a:p>
            <a:p>
              <a:pPr algn="ctr"/>
              <a:r>
                <a:rPr lang="ru-RU" sz="1600" dirty="0" smtClean="0"/>
                <a:t>Проведение плановых ремонтных работ технологического оборудования</a:t>
              </a:r>
            </a:p>
            <a:p>
              <a:pPr algn="ctr"/>
              <a:r>
                <a:rPr lang="ru-RU" sz="1600" dirty="0" smtClean="0"/>
                <a:t>Проведение производственного экологического контроля (мониторинг атмосферного воздуха) (промышленные и СЗЗ)</a:t>
              </a:r>
            </a:p>
            <a:p>
              <a:pPr algn="ctr"/>
              <a:r>
                <a:rPr lang="ru-RU" sz="1600" dirty="0" smtClean="0"/>
                <a:t>Проведение работ по обеспечению контроля за качеством сбрасываемых сточных вод</a:t>
              </a:r>
            </a:p>
            <a:p>
              <a:pPr algn="ctr"/>
              <a:r>
                <a:rPr lang="ru-RU" sz="1600" dirty="0" smtClean="0"/>
                <a:t>Проведение работ по предотвращению загрязнения территории</a:t>
              </a:r>
            </a:p>
            <a:p>
              <a:pPr algn="ctr"/>
              <a:r>
                <a:rPr lang="ru-RU" sz="1600" dirty="0" smtClean="0"/>
                <a:t>Проведение рекультивации земель в следствии аварийных ситуаций</a:t>
              </a:r>
            </a:p>
            <a:p>
              <a:pPr algn="ctr"/>
              <a:r>
                <a:rPr lang="ru-RU" sz="1600" dirty="0" smtClean="0"/>
                <a:t>Проведение производственного экологического контроля (мониторинг водных объектов)</a:t>
              </a:r>
            </a:p>
            <a:p>
              <a:pPr algn="ctr"/>
              <a:r>
                <a:rPr lang="ru-RU" sz="1600" dirty="0" smtClean="0"/>
                <a:t>Радиологические и химические анализы проб подземных вод из наблюдательных скважин</a:t>
              </a:r>
            </a:p>
            <a:p>
              <a:pPr algn="ctr"/>
              <a:r>
                <a:rPr lang="ru-RU" sz="1600" dirty="0" smtClean="0"/>
                <a:t>Проведение работ по </a:t>
              </a:r>
              <a:r>
                <a:rPr lang="ru-RU" sz="1600" dirty="0" err="1" smtClean="0"/>
                <a:t>озелению</a:t>
              </a:r>
              <a:r>
                <a:rPr lang="ru-RU" sz="1600" dirty="0" smtClean="0"/>
                <a:t> территории</a:t>
              </a:r>
            </a:p>
            <a:p>
              <a:pPr algn="ctr"/>
              <a:r>
                <a:rPr lang="ru-RU" sz="1600" dirty="0" smtClean="0"/>
                <a:t>Проведение работ по раздельному сбору  и передачи отходов для утилизации и/или вторичного использования на договорной основе</a:t>
              </a:r>
            </a:p>
            <a:p>
              <a:pPr algn="ctr"/>
              <a:r>
                <a:rPr lang="ru-RU" sz="1600" dirty="0" smtClean="0"/>
                <a:t>Проведение работ по </a:t>
              </a:r>
              <a:r>
                <a:rPr lang="ru-RU" sz="1600" dirty="0" err="1" smtClean="0"/>
                <a:t>гамма-съемке</a:t>
              </a:r>
              <a:r>
                <a:rPr lang="ru-RU" sz="1600" dirty="0" smtClean="0"/>
                <a:t> с целью выявления радиоактивного загрязнения объектов, дезактивации и ликвидации</a:t>
              </a:r>
            </a:p>
            <a:p>
              <a:pPr algn="ctr"/>
              <a:r>
                <a:rPr lang="ru-RU" sz="1600" dirty="0" smtClean="0"/>
                <a:t>Проведение работ по сохранению </a:t>
              </a:r>
              <a:r>
                <a:rPr lang="ru-RU" sz="1600" dirty="0" err="1" smtClean="0"/>
                <a:t>биоразнообразия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Проведение инвентаризации источников выбросов парниковых газов</a:t>
              </a:r>
              <a:endParaRPr lang="ru-RU" sz="160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12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Природоохранные мероприятия/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Табиғатты қорғау шаралары</a:t>
            </a:r>
            <a:endParaRPr lang="ru-RU" sz="3200" b="1" dirty="0" smtClean="0">
              <a:solidFill>
                <a:schemeClr val="tx2"/>
              </a:solidFill>
              <a:cs typeface="Roboto Condensed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1586384"/>
            <a:ext cx="8496944" cy="5082976"/>
            <a:chOff x="788310" y="3625473"/>
            <a:chExt cx="3172030" cy="1489593"/>
          </a:xfrm>
          <a:solidFill>
            <a:srgbClr val="FFFFCC">
              <a:alpha val="52941"/>
            </a:srgb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/>
              <a:r>
                <a:rPr lang="ru-RU" sz="1600" dirty="0" err="1" smtClean="0"/>
                <a:t>Міндетті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іс-шаралар</a:t>
              </a:r>
              <a:r>
                <a:rPr lang="ru-RU" sz="1600" dirty="0" smtClean="0"/>
                <a:t>: </a:t>
              </a:r>
            </a:p>
            <a:p>
              <a:pPr algn="ctr"/>
              <a:r>
                <a:rPr lang="ru-RU" sz="1600" dirty="0" err="1" smtClean="0"/>
                <a:t>Технологиялық жабдықтарды жоспарлы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жөндеу жұмыстарын жүргізу</a:t>
              </a:r>
              <a:r>
                <a:rPr lang="ru-RU" sz="1600" dirty="0" smtClean="0"/>
                <a:t> </a:t>
              </a:r>
            </a:p>
            <a:p>
              <a:pPr algn="ctr"/>
              <a:r>
                <a:rPr lang="ru-RU" sz="1600" dirty="0" err="1" smtClean="0"/>
                <a:t>Өндірістік экологиялық бақылауды жүргізу (атмосфералық ауаның мониторингі</a:t>
              </a:r>
              <a:r>
                <a:rPr lang="ru-RU" sz="1600" dirty="0" smtClean="0"/>
                <a:t>) </a:t>
              </a:r>
              <a:r>
                <a:rPr lang="ru-RU" sz="1600" dirty="0" err="1" smtClean="0"/>
                <a:t>(Өнеркәсіптік және </a:t>
              </a:r>
              <a:r>
                <a:rPr lang="ru-RU" sz="1600" dirty="0" smtClean="0"/>
                <a:t>СҚА)</a:t>
              </a:r>
            </a:p>
            <a:p>
              <a:pPr algn="ctr"/>
              <a:r>
                <a:rPr lang="ru-RU" sz="1600" dirty="0" smtClean="0"/>
                <a:t> </a:t>
              </a:r>
              <a:r>
                <a:rPr lang="ru-RU" sz="1600" dirty="0" err="1" smtClean="0"/>
                <a:t>Ағызылатын сарқынды сулардың сапасын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бақылауды қамтамасыз ету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жөніндегі жұмыстарды жүргізу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 </a:t>
              </a:r>
              <a:r>
                <a:rPr lang="ru-RU" sz="1600" dirty="0" err="1" smtClean="0"/>
                <a:t>Аумақтың ластануын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болдырмау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бойынша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жұмыстар жүргізу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 </a:t>
              </a:r>
              <a:r>
                <a:rPr lang="ru-RU" sz="1600" dirty="0" err="1" smtClean="0"/>
                <a:t>Авариялық жағдайлар салдарынан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жерді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рекультивациялауды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жүргізу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 </a:t>
              </a:r>
              <a:r>
                <a:rPr lang="ru-RU" sz="1600" dirty="0" err="1" smtClean="0"/>
                <a:t>Өндірістік экологиялық бақылау жүргізу </a:t>
              </a:r>
              <a:r>
                <a:rPr lang="ru-RU" sz="1600" dirty="0" smtClean="0"/>
                <a:t>(су </a:t>
              </a:r>
              <a:r>
                <a:rPr lang="ru-RU" sz="1600" dirty="0" err="1" smtClean="0"/>
                <a:t>объектілерінің мониторингі</a:t>
              </a:r>
              <a:r>
                <a:rPr lang="ru-RU" sz="1600" dirty="0" smtClean="0"/>
                <a:t>)</a:t>
              </a:r>
            </a:p>
            <a:p>
              <a:pPr algn="ctr"/>
              <a:r>
                <a:rPr lang="ru-RU" sz="1600" dirty="0" smtClean="0"/>
                <a:t> </a:t>
              </a:r>
              <a:r>
                <a:rPr lang="ru-RU" sz="1600" dirty="0" err="1" smtClean="0"/>
                <a:t>Бақылау ұңғымаларынан жер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асты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суларының сынамаларын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радиологиялық және химиялық талдау</a:t>
              </a:r>
              <a:r>
                <a:rPr lang="ru-RU" sz="1600" dirty="0" smtClean="0"/>
                <a:t> </a:t>
              </a:r>
            </a:p>
            <a:p>
              <a:pPr algn="ctr"/>
              <a:r>
                <a:rPr lang="ru-RU" sz="1600" dirty="0" err="1" smtClean="0"/>
                <a:t>Аумақты көгалдандыру жұмыстарын жүргізу</a:t>
              </a:r>
              <a:r>
                <a:rPr lang="ru-RU" sz="1600" dirty="0" smtClean="0"/>
                <a:t> </a:t>
              </a:r>
            </a:p>
            <a:p>
              <a:pPr algn="ctr"/>
              <a:r>
                <a:rPr lang="ru-RU" sz="1600" dirty="0" err="1" smtClean="0"/>
                <a:t>Шарттық негізде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кәдеге жарату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және </a:t>
              </a:r>
              <a:r>
                <a:rPr lang="ru-RU" sz="1600" dirty="0" smtClean="0"/>
                <a:t>/ </a:t>
              </a:r>
              <a:r>
                <a:rPr lang="ru-RU" sz="1600" dirty="0" err="1" smtClean="0"/>
                <a:t>немесе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қайталама пайдалану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үшін қалдықтарды бөлек жинау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және </a:t>
              </a:r>
              <a:r>
                <a:rPr lang="ru-RU" sz="1600" dirty="0" smtClean="0"/>
                <a:t>беру </a:t>
              </a:r>
              <a:r>
                <a:rPr lang="ru-RU" sz="1600" dirty="0" err="1" smtClean="0"/>
                <a:t>жөніндегі жұмыстарды жүргізу</a:t>
              </a:r>
              <a:r>
                <a:rPr lang="ru-RU" sz="1600" dirty="0" smtClean="0"/>
                <a:t> </a:t>
              </a:r>
            </a:p>
            <a:p>
              <a:pPr algn="ctr"/>
              <a:r>
                <a:rPr lang="ru-RU" sz="1600" dirty="0" err="1" smtClean="0"/>
                <a:t>Объектілердің радиоактивті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ластануын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анықтау, залалсыздандыру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және жою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мақсатында гамма-түсіру жұмыстарын жүргізу</a:t>
              </a:r>
              <a:r>
                <a:rPr lang="ru-RU" sz="1600" dirty="0" smtClean="0"/>
                <a:t> </a:t>
              </a:r>
            </a:p>
            <a:p>
              <a:pPr algn="ctr"/>
              <a:r>
                <a:rPr lang="ru-RU" sz="1600" dirty="0" err="1" smtClean="0"/>
                <a:t>Биоалуантүрлілікті сақтау бойынша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жұмыстар жүргізу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 </a:t>
              </a:r>
              <a:r>
                <a:rPr lang="ru-RU" sz="1600" dirty="0" err="1" smtClean="0"/>
                <a:t>Парниктік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газдар</a:t>
              </a:r>
              <a:r>
                <a:rPr lang="ru-RU" sz="1600" dirty="0" smtClean="0"/>
                <a:t> </a:t>
              </a:r>
              <a:r>
                <a:rPr lang="ru-RU" sz="1600" dirty="0" err="1" smtClean="0"/>
                <a:t>шығарындыларының көздеріне түгендеу жүргізу</a:t>
              </a:r>
              <a:endParaRPr lang="ru-RU" sz="160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13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4"/>
          <p:cNvSpPr/>
          <p:nvPr/>
        </p:nvSpPr>
        <p:spPr>
          <a:xfrm>
            <a:off x="539552" y="3583748"/>
            <a:ext cx="8346181" cy="2376264"/>
          </a:xfrm>
          <a:prstGeom prst="rect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 w="381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" tIns="16510" rIns="24765" bIns="16510" numCol="1" spcCol="1270" anchor="ctr" anchorCtr="0"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6" name="Скругленный прямоугольник 4"/>
          <p:cNvSpPr/>
          <p:nvPr/>
        </p:nvSpPr>
        <p:spPr>
          <a:xfrm>
            <a:off x="539553" y="1631744"/>
            <a:ext cx="8346181" cy="1941272"/>
          </a:xfrm>
          <a:prstGeom prst="rect">
            <a:avLst/>
          </a:prstGeom>
          <a:solidFill>
            <a:schemeClr val="accent3">
              <a:lumMod val="40000"/>
              <a:lumOff val="60000"/>
              <a:alpha val="53000"/>
            </a:schemeClr>
          </a:solidFill>
          <a:ln w="381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" tIns="16510" rIns="24765" bIns="16510" numCol="1" spcCol="1270" anchor="ctr" anchorCtr="0">
            <a:noAutofit/>
          </a:bodyPr>
          <a:lstStyle/>
          <a:p>
            <a:pPr algn="ctr"/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0099"/>
                </a:solidFill>
              </a:rPr>
              <a:t>Заключение/Қорытынды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Нормативы, установленные по руднику Южный </a:t>
            </a:r>
            <a:r>
              <a:rPr lang="ru-RU" dirty="0" err="1" smtClean="0"/>
              <a:t>Инкай</a:t>
            </a:r>
            <a:r>
              <a:rPr lang="ru-RU" dirty="0" smtClean="0"/>
              <a:t> площадка «Западная», разработаны с учетом действующих, в Республике Казахстан, норм и правил, направленные на максимальное сохранение окружающей среды. При соблюдении установленных нормативов и принятых природоохранных мероприятий, минимизируется возникновение аварийных ситуаций и максимально снизится воздействие на окружающую среду флору и фауну. </a:t>
            </a:r>
          </a:p>
          <a:p>
            <a:r>
              <a:rPr lang="ru-RU" dirty="0" smtClean="0"/>
              <a:t>«Западная" </a:t>
            </a:r>
            <a:r>
              <a:rPr lang="ru-RU" dirty="0" err="1" smtClean="0"/>
              <a:t>алаңы Оңтүстік Инкай</a:t>
            </a:r>
            <a:r>
              <a:rPr lang="ru-RU" dirty="0" smtClean="0"/>
              <a:t> </a:t>
            </a:r>
            <a:r>
              <a:rPr lang="ru-RU" dirty="0" err="1" smtClean="0"/>
              <a:t>кеніші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белгіленген</a:t>
            </a:r>
            <a:r>
              <a:rPr lang="ru-RU" dirty="0" smtClean="0"/>
              <a:t> </a:t>
            </a:r>
            <a:r>
              <a:rPr lang="ru-RU" dirty="0" err="1" smtClean="0"/>
              <a:t>нормативтер</a:t>
            </a:r>
            <a:r>
              <a:rPr lang="ru-RU" dirty="0" smtClean="0"/>
              <a:t> </a:t>
            </a:r>
            <a:r>
              <a:rPr lang="ru-RU" dirty="0" err="1" smtClean="0"/>
              <a:t>қоршаған ортаны</a:t>
            </a:r>
            <a:r>
              <a:rPr lang="ru-RU" dirty="0" smtClean="0"/>
              <a:t> </a:t>
            </a:r>
            <a:r>
              <a:rPr lang="ru-RU" dirty="0" err="1" smtClean="0"/>
              <a:t>барынша</a:t>
            </a:r>
            <a:r>
              <a:rPr lang="ru-RU" dirty="0" smtClean="0"/>
              <a:t> </a:t>
            </a:r>
            <a:r>
              <a:rPr lang="ru-RU" dirty="0" err="1" smtClean="0"/>
              <a:t>сақтауға бағытталған Қазақстан Республикасындағы қолданыстағы нормалар</a:t>
            </a:r>
            <a:r>
              <a:rPr lang="ru-RU" dirty="0" smtClean="0"/>
              <a:t> мен </a:t>
            </a:r>
            <a:r>
              <a:rPr lang="ru-RU" dirty="0" err="1" smtClean="0"/>
              <a:t>ережелерді</a:t>
            </a:r>
            <a:r>
              <a:rPr lang="ru-RU" dirty="0" smtClean="0"/>
              <a:t> </a:t>
            </a:r>
            <a:r>
              <a:rPr lang="ru-RU" dirty="0" err="1" smtClean="0"/>
              <a:t>ескере</a:t>
            </a:r>
            <a:r>
              <a:rPr lang="ru-RU" dirty="0" smtClean="0"/>
              <a:t> </a:t>
            </a:r>
            <a:r>
              <a:rPr lang="ru-RU" dirty="0" err="1" smtClean="0"/>
              <a:t>отырып</a:t>
            </a:r>
            <a:r>
              <a:rPr lang="ru-RU" dirty="0" smtClean="0"/>
              <a:t> </a:t>
            </a:r>
            <a:r>
              <a:rPr lang="ru-RU" dirty="0" err="1" smtClean="0"/>
              <a:t>әзірленді</a:t>
            </a:r>
            <a:r>
              <a:rPr lang="ru-RU" dirty="0" smtClean="0"/>
              <a:t>. </a:t>
            </a:r>
            <a:r>
              <a:rPr lang="ru-RU" dirty="0" err="1" smtClean="0"/>
              <a:t>Белгіленген</a:t>
            </a:r>
            <a:r>
              <a:rPr lang="ru-RU" dirty="0" smtClean="0"/>
              <a:t> </a:t>
            </a:r>
            <a:r>
              <a:rPr lang="ru-RU" dirty="0" err="1" smtClean="0"/>
              <a:t>нормативтер</a:t>
            </a:r>
            <a:r>
              <a:rPr lang="ru-RU" dirty="0" smtClean="0"/>
              <a:t> мен </a:t>
            </a:r>
            <a:r>
              <a:rPr lang="ru-RU" dirty="0" err="1" smtClean="0"/>
              <a:t>қабылданған табиғатты қорғау іс-шараларын</a:t>
            </a:r>
            <a:r>
              <a:rPr lang="ru-RU" dirty="0" smtClean="0"/>
              <a:t> </a:t>
            </a:r>
            <a:r>
              <a:rPr lang="ru-RU" dirty="0" err="1" smtClean="0"/>
              <a:t>сақтай отырып</a:t>
            </a:r>
            <a:r>
              <a:rPr lang="ru-RU" dirty="0" smtClean="0"/>
              <a:t>, </a:t>
            </a:r>
            <a:r>
              <a:rPr lang="ru-RU" dirty="0" err="1" smtClean="0"/>
              <a:t>авариялық жағдайлардың туындауы</a:t>
            </a:r>
            <a:r>
              <a:rPr lang="ru-RU" dirty="0" smtClean="0"/>
              <a:t> </a:t>
            </a:r>
            <a:r>
              <a:rPr lang="ru-RU" dirty="0" err="1" smtClean="0"/>
              <a:t>барынша</a:t>
            </a:r>
            <a:r>
              <a:rPr lang="ru-RU" dirty="0" smtClean="0"/>
              <a:t> </a:t>
            </a:r>
            <a:r>
              <a:rPr lang="ru-RU" dirty="0" err="1" smtClean="0"/>
              <a:t>азайтылады</a:t>
            </a:r>
            <a:r>
              <a:rPr lang="ru-RU" dirty="0" smtClean="0"/>
              <a:t> </a:t>
            </a:r>
            <a:r>
              <a:rPr lang="ru-RU" dirty="0" err="1" smtClean="0"/>
              <a:t>және қоршаған ортаға </a:t>
            </a:r>
            <a:r>
              <a:rPr lang="ru-RU" dirty="0" smtClean="0"/>
              <a:t>флора мен </a:t>
            </a:r>
            <a:r>
              <a:rPr lang="ru-RU" dirty="0" err="1" smtClean="0"/>
              <a:t>фаунаға әсері барынша</a:t>
            </a:r>
            <a:r>
              <a:rPr lang="ru-RU" dirty="0" smtClean="0"/>
              <a:t> </a:t>
            </a:r>
            <a:r>
              <a:rPr lang="ru-RU" dirty="0" err="1" smtClean="0"/>
              <a:t>азаяды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14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29600" cy="1143000"/>
          </a:xfrm>
        </p:spPr>
        <p:txBody>
          <a:bodyPr>
            <a:noAutofit/>
          </a:bodyPr>
          <a:lstStyle/>
          <a:p>
            <a:r>
              <a:rPr lang="kk-KZ" sz="5400" b="1" dirty="0" smtClean="0">
                <a:solidFill>
                  <a:srgbClr val="000099"/>
                </a:solidFill>
              </a:rPr>
              <a:t>Назар</a:t>
            </a:r>
            <a:r>
              <a:rPr lang="kk-KZ" sz="8000" b="1" dirty="0" smtClean="0">
                <a:solidFill>
                  <a:srgbClr val="000099"/>
                </a:solidFill>
              </a:rPr>
              <a:t> </a:t>
            </a:r>
            <a:r>
              <a:rPr lang="kk-KZ" sz="5400" b="1" dirty="0" smtClean="0">
                <a:solidFill>
                  <a:srgbClr val="000099"/>
                </a:solidFill>
              </a:rPr>
              <a:t>аударғаныңызға рақмет</a:t>
            </a:r>
            <a:r>
              <a:rPr lang="kk-KZ" sz="8000" b="1" dirty="0" smtClean="0">
                <a:solidFill>
                  <a:srgbClr val="000099"/>
                </a:solidFill>
              </a:rPr>
              <a:t/>
            </a:r>
            <a:br>
              <a:rPr lang="kk-KZ" sz="8000" b="1" dirty="0" smtClean="0">
                <a:solidFill>
                  <a:srgbClr val="000099"/>
                </a:solidFill>
              </a:rPr>
            </a:br>
            <a:r>
              <a:rPr lang="kk-KZ" sz="4800" b="1" dirty="0" smtClean="0">
                <a:solidFill>
                  <a:srgbClr val="000099"/>
                </a:solidFill>
              </a:rPr>
              <a:t>Спасибо за внимание</a:t>
            </a:r>
            <a:endParaRPr lang="ru-RU" sz="4800" b="1" dirty="0">
              <a:solidFill>
                <a:srgbClr val="000099"/>
              </a:solidFill>
            </a:endParaRPr>
          </a:p>
        </p:txBody>
      </p:sp>
      <p:pic>
        <p:nvPicPr>
          <p:cNvPr id="2050" name="Picture 2" descr="Дерево, результатов — 52 миллиона: изображения, стоковые фотографии,  картинки без лицензионных платежей | Shutterstock"/>
          <p:cNvPicPr>
            <a:picLocks noChangeAspect="1" noChangeArrowheads="1"/>
          </p:cNvPicPr>
          <p:nvPr/>
        </p:nvPicPr>
        <p:blipFill>
          <a:blip r:embed="rId2" cstate="print"/>
          <a:srcRect b="10901"/>
          <a:stretch>
            <a:fillRect/>
          </a:stretch>
        </p:blipFill>
        <p:spPr bwMode="auto">
          <a:xfrm>
            <a:off x="251520" y="3933056"/>
            <a:ext cx="4533900" cy="2376264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15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cs typeface="Roboto Condensed"/>
              </a:rPr>
              <a:t>Общие сведения/</a:t>
            </a:r>
            <a:r>
              <a:rPr lang="ru-RU" b="1" dirty="0" err="1" smtClean="0">
                <a:solidFill>
                  <a:schemeClr val="tx2"/>
                </a:solidFill>
                <a:cs typeface="Roboto Condensed"/>
              </a:rPr>
              <a:t>Жалпы</a:t>
            </a:r>
            <a:r>
              <a:rPr lang="ru-RU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525963"/>
          </a:xfrm>
          <a:solidFill>
            <a:srgbClr val="FFC000">
              <a:alpha val="50000"/>
            </a:srgbClr>
          </a:solidFill>
        </p:spPr>
        <p:txBody>
          <a:bodyPr>
            <a:normAutofit fontScale="40000" lnSpcReduction="20000"/>
          </a:bodyPr>
          <a:lstStyle/>
          <a:p>
            <a:r>
              <a:rPr lang="ru-RU" dirty="0" smtClean="0"/>
              <a:t>Слушания проводятся к Проектам нормативов допустимых выбросов программы управления отходами рудника «Южный </a:t>
            </a:r>
            <a:r>
              <a:rPr lang="ru-RU" dirty="0" err="1" smtClean="0"/>
              <a:t>Инкай</a:t>
            </a:r>
            <a:r>
              <a:rPr lang="ru-RU" dirty="0" smtClean="0"/>
              <a:t>» площадка Западная.</a:t>
            </a:r>
          </a:p>
          <a:p>
            <a:r>
              <a:rPr lang="ru-RU" dirty="0" smtClean="0"/>
              <a:t>Инициатор: ТОО СП «ЮГХК»</a:t>
            </a:r>
          </a:p>
          <a:p>
            <a:r>
              <a:rPr lang="ru-RU" dirty="0" smtClean="0"/>
              <a:t>Разработчик: ТОО «</a:t>
            </a:r>
            <a:r>
              <a:rPr lang="ru-RU" dirty="0" err="1" smtClean="0"/>
              <a:t>Актино-СКБ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ТОО СП «Южная горно-химическая компания» рудник «Южный </a:t>
            </a:r>
            <a:r>
              <a:rPr lang="ru-RU" dirty="0" err="1" smtClean="0"/>
              <a:t>Инкай</a:t>
            </a:r>
            <a:r>
              <a:rPr lang="ru-RU" dirty="0" smtClean="0"/>
              <a:t>» площадка «Западная» расположена на территории </a:t>
            </a:r>
            <a:r>
              <a:rPr lang="ru-RU" dirty="0" err="1" smtClean="0"/>
              <a:t>Шиелийскоого</a:t>
            </a:r>
            <a:r>
              <a:rPr lang="ru-RU" dirty="0" smtClean="0"/>
              <a:t> района </a:t>
            </a:r>
            <a:r>
              <a:rPr lang="ru-RU" dirty="0" err="1" smtClean="0"/>
              <a:t>Кызылординской</a:t>
            </a:r>
            <a:r>
              <a:rPr lang="ru-RU" dirty="0" smtClean="0"/>
              <a:t> области в 107 км от поселка </a:t>
            </a:r>
            <a:r>
              <a:rPr lang="ru-RU" dirty="0" err="1" smtClean="0"/>
              <a:t>Енбекши</a:t>
            </a:r>
            <a:r>
              <a:rPr lang="ru-RU" dirty="0" smtClean="0"/>
              <a:t> и 6 км от п. </a:t>
            </a:r>
            <a:r>
              <a:rPr lang="ru-RU" dirty="0" err="1" smtClean="0"/>
              <a:t>Тайконыр</a:t>
            </a:r>
            <a:r>
              <a:rPr lang="ru-RU" dirty="0" smtClean="0"/>
              <a:t> Туркестанской области.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На руднике согласно графику производится радиационный контроль, по результатам которого видно, что нет превышения фоновых значений и свидетельствует о благополучной обстановке.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Месторождение отрабатывается методом подземного скважинного выщелачивания (ПСВ).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Отработка балансовых запасов урана 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месторождения планируется до 2030 года.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788024" y="1556792"/>
            <a:ext cx="3970784" cy="4525963"/>
          </a:xfrm>
          <a:prstGeom prst="rect">
            <a:avLst/>
          </a:prstGeom>
          <a:solidFill>
            <a:srgbClr val="00B0F0">
              <a:alpha val="52000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err="1" smtClean="0"/>
              <a:t>Тыңдаулар Батыс</a:t>
            </a:r>
            <a:r>
              <a:rPr lang="ru-RU" sz="1200" dirty="0" smtClean="0"/>
              <a:t> </a:t>
            </a:r>
            <a:r>
              <a:rPr lang="ru-RU" sz="1200" dirty="0" err="1" smtClean="0"/>
              <a:t>алаңы "Оңтүстік Инкай</a:t>
            </a:r>
            <a:r>
              <a:rPr lang="ru-RU" sz="1200" dirty="0" smtClean="0"/>
              <a:t>" </a:t>
            </a:r>
            <a:r>
              <a:rPr lang="ru-RU" sz="1200" dirty="0" err="1" smtClean="0"/>
              <a:t>кенішінің қалдықтарын басқару бағдарламасының рұқсат етілген</a:t>
            </a:r>
            <a:r>
              <a:rPr lang="ru-RU" sz="1200" dirty="0" smtClean="0"/>
              <a:t> </a:t>
            </a:r>
            <a:r>
              <a:rPr lang="ru-RU" sz="1200" dirty="0" err="1" smtClean="0"/>
              <a:t>шығарындылары нормативтерінің жобаларына</a:t>
            </a:r>
            <a:r>
              <a:rPr lang="ru-RU" sz="1200" dirty="0" smtClean="0"/>
              <a:t> </a:t>
            </a:r>
            <a:r>
              <a:rPr lang="ru-RU" sz="1200" dirty="0" err="1" smtClean="0"/>
              <a:t>өткізіледі.</a:t>
            </a:r>
            <a:r>
              <a:rPr lang="ru-RU" sz="1200" dirty="0" smtClean="0"/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err="1" smtClean="0"/>
              <a:t>Бастамашысы</a:t>
            </a:r>
            <a:r>
              <a:rPr lang="ru-RU" sz="1200" dirty="0" smtClean="0"/>
              <a:t>: "ЮГХК"БК ЖШС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err="1" smtClean="0"/>
              <a:t>Әзірлеуші: </a:t>
            </a:r>
            <a:r>
              <a:rPr lang="ru-RU" sz="1200" dirty="0" smtClean="0"/>
              <a:t>"</a:t>
            </a:r>
            <a:r>
              <a:rPr lang="ru-RU" sz="1200" dirty="0" err="1" smtClean="0"/>
              <a:t>Актино-СКБ</a:t>
            </a:r>
            <a:r>
              <a:rPr lang="ru-RU" sz="1200" dirty="0" smtClean="0"/>
              <a:t>" ЖШС.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smtClean="0"/>
              <a:t>"Южный </a:t>
            </a:r>
            <a:r>
              <a:rPr lang="ru-RU" sz="1200" dirty="0" err="1" smtClean="0"/>
              <a:t>Инкай</a:t>
            </a:r>
            <a:r>
              <a:rPr lang="ru-RU" sz="1200" dirty="0" smtClean="0"/>
              <a:t>" </a:t>
            </a:r>
            <a:r>
              <a:rPr lang="ru-RU" sz="1200" dirty="0" err="1" smtClean="0"/>
              <a:t>кеніші</a:t>
            </a:r>
            <a:r>
              <a:rPr lang="ru-RU" sz="1200" dirty="0" smtClean="0"/>
              <a:t> "</a:t>
            </a:r>
            <a:r>
              <a:rPr lang="ru-RU" sz="1200" dirty="0" err="1" smtClean="0"/>
              <a:t>Оңтүстік Тау-химия</a:t>
            </a:r>
            <a:r>
              <a:rPr lang="ru-RU" sz="1200" dirty="0" smtClean="0"/>
              <a:t> </a:t>
            </a:r>
            <a:r>
              <a:rPr lang="ru-RU" sz="1200" dirty="0" err="1" smtClean="0"/>
              <a:t>компаниясы</a:t>
            </a:r>
            <a:r>
              <a:rPr lang="ru-RU" sz="1200" dirty="0" smtClean="0"/>
              <a:t>" БК ЖШС "Западная" </a:t>
            </a:r>
            <a:r>
              <a:rPr lang="ru-RU" sz="1200" dirty="0" err="1" smtClean="0"/>
              <a:t>алаңы Қызылорда облысы</a:t>
            </a:r>
            <a:r>
              <a:rPr lang="ru-RU" sz="1200" dirty="0" smtClean="0"/>
              <a:t> </a:t>
            </a:r>
            <a:r>
              <a:rPr lang="ru-RU" sz="1200" dirty="0" err="1" smtClean="0"/>
              <a:t>Шиелі</a:t>
            </a:r>
            <a:r>
              <a:rPr lang="ru-RU" sz="1200" dirty="0" smtClean="0"/>
              <a:t> </a:t>
            </a:r>
            <a:r>
              <a:rPr lang="ru-RU" sz="1200" dirty="0" err="1" smtClean="0"/>
              <a:t>ауданының аумағында Еңбекші кентінен</a:t>
            </a:r>
            <a:r>
              <a:rPr lang="ru-RU" sz="1200" dirty="0" smtClean="0"/>
              <a:t> </a:t>
            </a:r>
            <a:r>
              <a:rPr lang="ru-RU" sz="1200" dirty="0" err="1" smtClean="0"/>
              <a:t>жүз жеті</a:t>
            </a:r>
            <a:r>
              <a:rPr lang="ru-RU" sz="1200" dirty="0" smtClean="0"/>
              <a:t> </a:t>
            </a:r>
            <a:r>
              <a:rPr lang="ru-RU" sz="1200" dirty="0" err="1" smtClean="0"/>
              <a:t>шақырым және Түркістан облысы</a:t>
            </a:r>
            <a:r>
              <a:rPr lang="ru-RU" sz="1200" dirty="0" smtClean="0"/>
              <a:t> </a:t>
            </a:r>
            <a:r>
              <a:rPr lang="ru-RU" sz="1200" dirty="0" err="1" smtClean="0"/>
              <a:t>Тайконыр</a:t>
            </a:r>
            <a:r>
              <a:rPr lang="ru-RU" sz="1200" dirty="0" smtClean="0"/>
              <a:t> </a:t>
            </a:r>
            <a:r>
              <a:rPr lang="ru-RU" sz="1200" dirty="0" err="1" smtClean="0"/>
              <a:t>кентінен</a:t>
            </a:r>
            <a:r>
              <a:rPr lang="ru-RU" sz="1200" dirty="0" smtClean="0"/>
              <a:t> </a:t>
            </a:r>
            <a:r>
              <a:rPr lang="ru-RU" sz="1200" dirty="0" err="1" smtClean="0"/>
              <a:t>алты</a:t>
            </a:r>
            <a:r>
              <a:rPr lang="ru-RU" sz="1200" dirty="0" smtClean="0"/>
              <a:t> </a:t>
            </a:r>
            <a:r>
              <a:rPr lang="ru-RU" sz="1200" dirty="0" err="1" smtClean="0"/>
              <a:t>шақырым жерде</a:t>
            </a:r>
            <a:r>
              <a:rPr lang="ru-RU" sz="1200" dirty="0" smtClean="0"/>
              <a:t> </a:t>
            </a:r>
            <a:r>
              <a:rPr lang="ru-RU" sz="1200" dirty="0" err="1" smtClean="0"/>
              <a:t>орналасқан</a:t>
            </a:r>
            <a:r>
              <a:rPr lang="ru-RU" sz="1200" dirty="0" smtClean="0"/>
              <a:t>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err="1" smtClean="0"/>
              <a:t>Кестеге</a:t>
            </a:r>
            <a:r>
              <a:rPr lang="ru-RU" sz="1200" dirty="0" smtClean="0"/>
              <a:t> </a:t>
            </a:r>
            <a:r>
              <a:rPr lang="ru-RU" sz="1200" dirty="0" err="1" smtClean="0"/>
              <a:t>сәйкес кеніште</a:t>
            </a:r>
            <a:r>
              <a:rPr lang="ru-RU" sz="1200" dirty="0" smtClean="0"/>
              <a:t> </a:t>
            </a:r>
            <a:r>
              <a:rPr lang="ru-RU" sz="1200" dirty="0" err="1" smtClean="0"/>
              <a:t>радиациялық бақылау жүргізіледі, оның нәтижелері бойынша</a:t>
            </a:r>
            <a:r>
              <a:rPr lang="ru-RU" sz="1200" dirty="0" smtClean="0"/>
              <a:t> </a:t>
            </a:r>
            <a:r>
              <a:rPr lang="ru-RU" sz="1200" dirty="0" err="1" smtClean="0"/>
              <a:t>фондық мәндерден асып</a:t>
            </a:r>
            <a:r>
              <a:rPr lang="ru-RU" sz="1200" dirty="0" smtClean="0"/>
              <a:t> </a:t>
            </a:r>
            <a:r>
              <a:rPr lang="ru-RU" sz="1200" dirty="0" err="1" smtClean="0"/>
              <a:t>кетпейтіні</a:t>
            </a:r>
            <a:r>
              <a:rPr lang="ru-RU" sz="1200" dirty="0" smtClean="0"/>
              <a:t> </a:t>
            </a:r>
            <a:r>
              <a:rPr lang="ru-RU" sz="1200" dirty="0" err="1" smtClean="0"/>
              <a:t>және қолайлы жағдай туралы</a:t>
            </a:r>
            <a:r>
              <a:rPr lang="ru-RU" sz="1200" dirty="0" smtClean="0"/>
              <a:t> </a:t>
            </a:r>
            <a:r>
              <a:rPr lang="ru-RU" sz="1200" dirty="0" err="1" smtClean="0"/>
              <a:t>куәландырады.</a:t>
            </a:r>
            <a:r>
              <a:rPr lang="ru-RU" sz="1200" dirty="0" smtClean="0"/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smtClean="0"/>
              <a:t>Кен </a:t>
            </a:r>
            <a:r>
              <a:rPr lang="ru-RU" sz="1200" dirty="0" err="1" smtClean="0"/>
              <a:t>орны</a:t>
            </a:r>
            <a:r>
              <a:rPr lang="ru-RU" sz="1200" dirty="0" smtClean="0"/>
              <a:t> </a:t>
            </a:r>
            <a:r>
              <a:rPr lang="ru-RU" sz="1200" dirty="0" err="1" smtClean="0"/>
              <a:t>жерасты</a:t>
            </a:r>
            <a:r>
              <a:rPr lang="ru-RU" sz="1200" dirty="0" smtClean="0"/>
              <a:t> </a:t>
            </a:r>
            <a:r>
              <a:rPr lang="ru-RU" sz="1200" dirty="0" err="1" smtClean="0"/>
              <a:t>ұңғымалық шаймалау</a:t>
            </a:r>
            <a:r>
              <a:rPr lang="ru-RU" sz="1200" dirty="0" smtClean="0"/>
              <a:t> (ЖСҚ) </a:t>
            </a:r>
            <a:r>
              <a:rPr lang="ru-RU" sz="1200" dirty="0" err="1" smtClean="0"/>
              <a:t>әдісімен пысықталады.</a:t>
            </a:r>
            <a:r>
              <a:rPr lang="ru-RU" sz="1200" dirty="0" smtClean="0"/>
              <a:t>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200" dirty="0" err="1" smtClean="0"/>
              <a:t>Уранның баланстық қорларын пысықтау кен</a:t>
            </a:r>
            <a:r>
              <a:rPr lang="ru-RU" sz="1200" dirty="0" smtClean="0"/>
              <a:t> </a:t>
            </a:r>
            <a:r>
              <a:rPr lang="ru-RU" sz="1200" dirty="0" err="1" smtClean="0"/>
              <a:t>орындары</a:t>
            </a:r>
            <a:r>
              <a:rPr lang="ru-RU" sz="1200" dirty="0" smtClean="0"/>
              <a:t> </a:t>
            </a:r>
            <a:r>
              <a:rPr lang="ru-RU" sz="1200" dirty="0" err="1" smtClean="0"/>
              <a:t>екі</a:t>
            </a:r>
            <a:r>
              <a:rPr lang="ru-RU" sz="1200" dirty="0" smtClean="0"/>
              <a:t> </a:t>
            </a:r>
            <a:r>
              <a:rPr lang="ru-RU" sz="1200" dirty="0" err="1" smtClean="0"/>
              <a:t>мың отызыншы</a:t>
            </a:r>
            <a:r>
              <a:rPr lang="ru-RU" sz="1200" dirty="0" smtClean="0"/>
              <a:t> </a:t>
            </a:r>
            <a:r>
              <a:rPr lang="ru-RU" sz="1200" dirty="0" err="1" smtClean="0"/>
              <a:t>жылға дейін</a:t>
            </a:r>
            <a:r>
              <a:rPr lang="ru-RU" sz="1200" dirty="0" smtClean="0"/>
              <a:t> </a:t>
            </a:r>
            <a:r>
              <a:rPr lang="ru-RU" sz="1200" dirty="0" err="1" smtClean="0"/>
              <a:t>жоспарланған.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2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cs typeface="Roboto Condensed"/>
              </a:rPr>
              <a:t>Общие сведения/</a:t>
            </a:r>
            <a:r>
              <a:rPr lang="ru-RU" sz="4000" b="1" dirty="0" err="1" smtClean="0">
                <a:solidFill>
                  <a:schemeClr val="tx2"/>
                </a:solidFill>
                <a:cs typeface="Roboto Condensed"/>
              </a:rPr>
              <a:t>Жалпы</a:t>
            </a:r>
            <a:r>
              <a:rPr lang="ru-RU" sz="40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sz="40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4" y="1586384"/>
            <a:ext cx="8496944" cy="4753032"/>
            <a:chOff x="788310" y="3625473"/>
            <a:chExt cx="3172030" cy="1489593"/>
          </a:xfrm>
          <a:solidFill>
            <a:schemeClr val="accent6">
              <a:lumMod val="40000"/>
              <a:lumOff val="60000"/>
              <a:alpha val="53000"/>
            </a:schemeClr>
          </a:solidFill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/>
              <a:endParaRPr lang="ru-RU" sz="1200" dirty="0" smtClean="0"/>
            </a:p>
            <a:p>
              <a:pPr algn="ctr"/>
              <a:endParaRPr lang="ru-RU" sz="1200" dirty="0" smtClean="0"/>
            </a:p>
            <a:p>
              <a:pPr algn="ctr"/>
              <a:r>
                <a:rPr lang="ru-RU" sz="1200" dirty="0" smtClean="0"/>
                <a:t>Численность сотрудников </a:t>
              </a:r>
              <a:r>
                <a:rPr lang="ru-RU" sz="1200" dirty="0" err="1" smtClean="0"/>
                <a:t>промплощадки</a:t>
              </a:r>
              <a:r>
                <a:rPr lang="ru-RU" sz="1200" dirty="0" smtClean="0"/>
                <a:t> «Западная» (</a:t>
              </a:r>
              <a:r>
                <a:rPr lang="ru-RU" sz="1200" dirty="0" err="1" smtClean="0"/>
                <a:t>Кызылординская</a:t>
              </a:r>
              <a:r>
                <a:rPr lang="ru-RU" sz="1200" dirty="0" smtClean="0"/>
                <a:t> Область) - 5 человек. Размер санитарно-защитной зоны основной площадки 500 м. П</a:t>
              </a:r>
              <a:r>
                <a:rPr lang="kk-KZ" sz="1200" dirty="0" smtClean="0"/>
                <a:t>ромышленная </a:t>
              </a:r>
              <a:r>
                <a:rPr lang="ru-RU" sz="1200" dirty="0" err="1" smtClean="0"/>
                <a:t>площадк</a:t>
              </a:r>
              <a:r>
                <a:rPr lang="kk-KZ" sz="1200" dirty="0" smtClean="0"/>
                <a:t>а «</a:t>
              </a:r>
              <a:r>
                <a:rPr lang="ru-RU" sz="1200" dirty="0" smtClean="0"/>
                <a:t>Западная</a:t>
              </a:r>
              <a:r>
                <a:rPr lang="kk-KZ" sz="1200" dirty="0" smtClean="0"/>
                <a:t>», рудника «Южный Инкай»</a:t>
              </a:r>
              <a:r>
                <a:rPr lang="ru-RU" sz="1200" dirty="0" smtClean="0"/>
                <a:t>, расположена в центральной части </a:t>
              </a:r>
              <a:r>
                <a:rPr lang="ru-RU" sz="1200" dirty="0" err="1" smtClean="0"/>
                <a:t>Чу-Сарысуйской</a:t>
              </a:r>
              <a:r>
                <a:rPr lang="ru-RU" sz="1200" dirty="0" smtClean="0"/>
                <a:t> депрессии, в 90 км к западу от месторождения </a:t>
              </a:r>
              <a:r>
                <a:rPr lang="ru-RU" sz="1200" dirty="0" err="1" smtClean="0"/>
                <a:t>Уванас</a:t>
              </a:r>
              <a:r>
                <a:rPr lang="ru-RU" sz="1200" dirty="0" smtClean="0"/>
                <a:t>.</a:t>
              </a:r>
            </a:p>
            <a:p>
              <a:pPr algn="ctr"/>
              <a:r>
                <a:rPr lang="ru-RU" sz="1200" dirty="0" smtClean="0"/>
                <a:t>Участок подземного скважинного выщелачивания (ПСВ) на базе месторождения </a:t>
              </a:r>
              <a:r>
                <a:rPr lang="ru-RU" sz="1200" dirty="0" err="1" smtClean="0"/>
                <a:t>Инкай</a:t>
              </a:r>
              <a:r>
                <a:rPr lang="ru-RU" sz="1200" dirty="0" smtClean="0"/>
                <a:t> находится на территории </a:t>
              </a:r>
              <a:r>
                <a:rPr lang="ru-RU" sz="1200" dirty="0" err="1" smtClean="0"/>
                <a:t>Шиелийского</a:t>
              </a:r>
              <a:r>
                <a:rPr lang="ru-RU" sz="1200" dirty="0" smtClean="0"/>
                <a:t> района </a:t>
              </a:r>
              <a:r>
                <a:rPr lang="ru-RU" sz="1200" dirty="0" err="1" smtClean="0"/>
                <a:t>Кызылординской</a:t>
              </a:r>
              <a:r>
                <a:rPr lang="ru-RU" sz="1200" dirty="0" smtClean="0"/>
                <a:t> области в 6 км от поселка </a:t>
              </a:r>
              <a:r>
                <a:rPr lang="ru-RU" sz="1200" dirty="0" err="1" smtClean="0"/>
                <a:t>Тайконур</a:t>
              </a:r>
              <a:r>
                <a:rPr lang="ru-RU" sz="1200" dirty="0" smtClean="0"/>
                <a:t>, в 3,5 км от самоизливающейся артезианской скважины </a:t>
              </a:r>
              <a:r>
                <a:rPr lang="ru-RU" sz="1200" dirty="0" err="1" smtClean="0"/>
                <a:t>Байкумгур</a:t>
              </a:r>
              <a:r>
                <a:rPr lang="ru-RU" sz="1200" dirty="0" smtClean="0"/>
                <a:t>. Участок вахтового поселка находится в </a:t>
              </a:r>
              <a:r>
                <a:rPr lang="kk-KZ" sz="1200" dirty="0" smtClean="0"/>
                <a:t>72</a:t>
              </a:r>
              <a:r>
                <a:rPr lang="ru-RU" sz="1200" dirty="0" smtClean="0"/>
                <a:t>00 м западнее участка </a:t>
              </a:r>
              <a:r>
                <a:rPr lang="kk-KZ" sz="1200" dirty="0" smtClean="0"/>
                <a:t>от основной </a:t>
              </a:r>
              <a:r>
                <a:rPr lang="ru-RU" sz="1200" dirty="0" err="1" smtClean="0"/>
                <a:t>промплощадки</a:t>
              </a:r>
              <a:r>
                <a:rPr lang="ru-RU" sz="1200" dirty="0" smtClean="0"/>
                <a:t>. Связанны они между собой и п. </a:t>
              </a:r>
              <a:r>
                <a:rPr lang="ru-RU" sz="1200" dirty="0" err="1" smtClean="0"/>
                <a:t>Тайконур</a:t>
              </a:r>
              <a:r>
                <a:rPr lang="ru-RU" sz="1200" dirty="0" smtClean="0"/>
                <a:t> асфальтированной дорогой. Энергоснабжение населенных пунктов, а также рудников, осуществляется от ЛЭП-110, идущей от </a:t>
              </a:r>
              <a:r>
                <a:rPr lang="ru-RU" sz="1200" dirty="0" err="1" smtClean="0"/>
                <a:t>Кантагинской</a:t>
              </a:r>
              <a:r>
                <a:rPr lang="ru-RU" sz="1200" dirty="0" smtClean="0"/>
                <a:t> ТЭЦ в города </a:t>
              </a:r>
              <a:r>
                <a:rPr lang="ru-RU" sz="1200" dirty="0" err="1" smtClean="0"/>
                <a:t>Кентау</a:t>
              </a:r>
              <a:r>
                <a:rPr lang="ru-RU" sz="1200" dirty="0" smtClean="0"/>
                <a:t> и Жанатас. </a:t>
              </a:r>
            </a:p>
            <a:p>
              <a:pPr algn="ctr"/>
              <a:r>
                <a:rPr lang="ru-RU" sz="1200" dirty="0" smtClean="0"/>
                <a:t>Производство на руднике предназначено для добычи </a:t>
              </a:r>
              <a:r>
                <a:rPr lang="ru-RU" sz="1200" dirty="0" err="1" smtClean="0"/>
                <a:t>ураносодержащих</a:t>
              </a:r>
              <a:r>
                <a:rPr lang="ru-RU" sz="1200" dirty="0" smtClean="0"/>
                <a:t> руд методом скважного подземного выщелачивания (ПВ). Переработка полученных продуктивных растворов ПВ производится методом сорбционного концентрирования. Технология ПВ урана из недр связана с извлечением на поверхность минимального количества горнорудной массы при подготовке эксплуатационных блоков и является практически безотходным производством.  На месторождении применяется система отработки способом подземного скважинного выщелачивания с бурением технологических скважин с дневной поверхности. Данным проектом рассматривается добычной комплекс – рудника «Южный </a:t>
              </a:r>
              <a:r>
                <a:rPr lang="ru-RU" sz="1200" dirty="0" err="1" smtClean="0"/>
                <a:t>Инкай</a:t>
              </a:r>
              <a:r>
                <a:rPr lang="ru-RU" sz="1200" dirty="0" smtClean="0"/>
                <a:t>» площадка Западная.  Вскрытие продуктивного горизонта производится бурением и сооружением технологических скважин с поверхности земли с обсадкой их полиэтиленовыми трубами с установкой фильтров в интервале продуктивного горизонта. Глубина скважин на месторождении - до 500 метров. После прокачки скважин и достижения ими проектных параметров эксплуатации, скважины обвязываются трубопроводами для подачи в продуктивный пласт выщелачивающих растворов и отбора из пласта продуктивных растворов. </a:t>
              </a:r>
            </a:p>
            <a:p>
              <a:pPr fontAlgn="base"/>
              <a:r>
                <a:rPr lang="ru-RU" sz="1200" dirty="0" smtClean="0"/>
                <a:t>Продуктивные растворы по напорным коллекторам поступают в промежуточные </a:t>
              </a:r>
              <a:r>
                <a:rPr lang="ru-RU" sz="1200" dirty="0" err="1" smtClean="0"/>
                <a:t>пескоотстойники</a:t>
              </a:r>
              <a:r>
                <a:rPr lang="ru-RU" sz="1200" dirty="0" smtClean="0"/>
                <a:t>, откуда насосами по магистральным трубопроводам перекачиваются в карту ПР и далее на переработку в ЦППР на основную площадку рудника «Южный </a:t>
              </a:r>
              <a:r>
                <a:rPr lang="ru-RU" sz="1200" dirty="0" err="1" smtClean="0"/>
                <a:t>Инкай</a:t>
              </a:r>
              <a:r>
                <a:rPr lang="ru-RU" sz="1200" dirty="0" smtClean="0"/>
                <a:t>» которая находится в Туркестанской области.  На руднике «Южный </a:t>
              </a:r>
              <a:r>
                <a:rPr lang="ru-RU" sz="1200" dirty="0" err="1" smtClean="0"/>
                <a:t>Инкай</a:t>
              </a:r>
              <a:r>
                <a:rPr lang="ru-RU" sz="1200" dirty="0" smtClean="0"/>
                <a:t>» промышленной площадки «Западная» в соответствии с проектами на эксплуатацию предусмотрены экологические мероприятия с целью производственного мониторинга окружающей среды.</a:t>
              </a:r>
            </a:p>
            <a:p>
              <a:pPr algn="ctr"/>
              <a:endParaRPr lang="ru-RU" sz="1200" dirty="0" smtClean="0"/>
            </a:p>
            <a:p>
              <a:pPr algn="ctr" fontAlgn="base"/>
              <a:r>
                <a:rPr lang="ru-RU" sz="1200" dirty="0" smtClean="0"/>
                <a:t>.</a:t>
              </a:r>
            </a:p>
            <a:p>
              <a:endParaRPr lang="ru-RU" sz="1200" dirty="0"/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3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cs typeface="Roboto Condensed"/>
              </a:rPr>
              <a:t>Общие сведения/</a:t>
            </a:r>
            <a:r>
              <a:rPr lang="ru-RU" sz="4000" b="1" dirty="0" err="1" smtClean="0">
                <a:solidFill>
                  <a:schemeClr val="tx2"/>
                </a:solidFill>
                <a:cs typeface="Roboto Condensed"/>
              </a:rPr>
              <a:t>Жалпы</a:t>
            </a:r>
            <a:r>
              <a:rPr lang="ru-RU" sz="40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sz="4000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5682" t="10397" b="3952"/>
          <a:stretch>
            <a:fillRect/>
          </a:stretch>
        </p:blipFill>
        <p:spPr bwMode="auto">
          <a:xfrm>
            <a:off x="1187624" y="1052736"/>
            <a:ext cx="6857578" cy="498428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Номер слайда 6"/>
          <p:cNvSpPr txBox="1">
            <a:spLocks/>
          </p:cNvSpPr>
          <p:nvPr/>
        </p:nvSpPr>
        <p:spPr>
          <a:xfrm>
            <a:off x="6588224" y="630932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86B21-B9CB-4BE4-8E49-2180917B2CA5}" type="slidenum">
              <a:rPr kumimoji="0" lang="ru-RU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435287" y="2785691"/>
            <a:ext cx="1055687" cy="285750"/>
            <a:chOff x="8433" y="2980"/>
            <a:chExt cx="1661" cy="449"/>
          </a:xfrm>
        </p:grpSpPr>
        <p:sp>
          <p:nvSpPr>
            <p:cNvPr id="23" name="Text Box 10"/>
            <p:cNvSpPr txBox="1">
              <a:spLocks noChangeArrowheads="1"/>
            </p:cNvSpPr>
            <p:nvPr/>
          </p:nvSpPr>
          <p:spPr bwMode="auto">
            <a:xfrm>
              <a:off x="8954" y="3022"/>
              <a:ext cx="1140" cy="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Рудник Южный </a:t>
              </a:r>
              <a:r>
                <a:rPr kumimoji="0" lang="ru-RU" sz="6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Инкай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4" name="AutoShape 11"/>
            <p:cNvCxnSpPr>
              <a:cxnSpLocks noChangeShapeType="1"/>
            </p:cNvCxnSpPr>
            <p:nvPr/>
          </p:nvCxnSpPr>
          <p:spPr bwMode="auto">
            <a:xfrm flipH="1" flipV="1">
              <a:off x="8433" y="2980"/>
              <a:ext cx="521" cy="12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3077" name="Group 9"/>
          <p:cNvGrpSpPr>
            <a:grpSpLocks/>
          </p:cNvGrpSpPr>
          <p:nvPr/>
        </p:nvGrpSpPr>
        <p:grpSpPr bwMode="auto">
          <a:xfrm>
            <a:off x="2268474" y="2814266"/>
            <a:ext cx="1109663" cy="419100"/>
            <a:chOff x="6256" y="2761"/>
            <a:chExt cx="1749" cy="660"/>
          </a:xfrm>
        </p:grpSpPr>
        <p:sp>
          <p:nvSpPr>
            <p:cNvPr id="491056071" name="Text Box 10"/>
            <p:cNvSpPr txBox="1">
              <a:spLocks noChangeArrowheads="1"/>
            </p:cNvSpPr>
            <p:nvPr/>
          </p:nvSpPr>
          <p:spPr bwMode="auto">
            <a:xfrm>
              <a:off x="6256" y="3014"/>
              <a:ext cx="855" cy="40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Площадка Западная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91056072" name="AutoShape 11"/>
            <p:cNvCxnSpPr>
              <a:cxnSpLocks noChangeShapeType="1"/>
            </p:cNvCxnSpPr>
            <p:nvPr/>
          </p:nvCxnSpPr>
          <p:spPr bwMode="auto">
            <a:xfrm flipV="1">
              <a:off x="7111" y="2761"/>
              <a:ext cx="894" cy="33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483768" y="3861048"/>
            <a:ext cx="1008112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Енбекши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Arial" pitchFamily="34" charset="0"/>
              </a:rPr>
              <a:t>ЕҢБЕКШІ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cs typeface="Roboto Condensed"/>
              </a:rPr>
              <a:t>Общие сведения/</a:t>
            </a:r>
            <a:r>
              <a:rPr lang="ru-RU" sz="4000" b="1" dirty="0" err="1" smtClean="0">
                <a:solidFill>
                  <a:schemeClr val="tx2"/>
                </a:solidFill>
                <a:cs typeface="Roboto Condensed"/>
              </a:rPr>
              <a:t>Жалпы</a:t>
            </a:r>
            <a:r>
              <a:rPr lang="ru-RU" sz="40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4000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sz="40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836712"/>
            <a:ext cx="8496944" cy="5502704"/>
            <a:chOff x="788310" y="3625473"/>
            <a:chExt cx="3172030" cy="1489593"/>
          </a:xfrm>
          <a:solidFill>
            <a:schemeClr val="accent6">
              <a:lumMod val="40000"/>
              <a:lumOff val="60000"/>
              <a:alpha val="53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/>
              <a:r>
                <a:rPr lang="ru-RU" sz="1400" dirty="0" smtClean="0"/>
                <a:t>"Западная" (</a:t>
              </a:r>
              <a:r>
                <a:rPr lang="ru-RU" sz="1400" dirty="0" err="1" smtClean="0"/>
                <a:t>Қызылорда облысы</a:t>
              </a:r>
              <a:r>
                <a:rPr lang="ru-RU" sz="1400" dirty="0" smtClean="0"/>
                <a:t>) </a:t>
              </a:r>
              <a:r>
                <a:rPr lang="ru-RU" sz="1400" dirty="0" err="1" smtClean="0"/>
                <a:t>өндірістік алаңы қызметкерлерінің </a:t>
              </a:r>
              <a:r>
                <a:rPr lang="ru-RU" sz="1400" dirty="0" smtClean="0"/>
                <a:t>саны - бес </a:t>
              </a:r>
              <a:r>
                <a:rPr lang="ru-RU" sz="1400" dirty="0" err="1" smtClean="0"/>
                <a:t>адам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Негізгі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алаңның санитарлық-қорғау аймағының ауданы</a:t>
              </a:r>
              <a:r>
                <a:rPr lang="ru-RU" sz="1400" dirty="0" smtClean="0"/>
                <a:t> бес </a:t>
              </a:r>
              <a:r>
                <a:rPr lang="ru-RU" sz="1400" dirty="0" err="1" smtClean="0"/>
                <a:t>жүз метрді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құрайды</a:t>
              </a:r>
              <a:r>
                <a:rPr lang="ru-RU" sz="1400" dirty="0" smtClean="0"/>
                <a:t>. "Западная" </a:t>
              </a:r>
              <a:r>
                <a:rPr lang="ru-RU" sz="1400" dirty="0" err="1" smtClean="0"/>
                <a:t>өнеркәсіптік алаңы</a:t>
              </a:r>
              <a:r>
                <a:rPr lang="ru-RU" sz="1400" dirty="0" smtClean="0"/>
                <a:t>, "Южный </a:t>
              </a:r>
              <a:r>
                <a:rPr lang="ru-RU" sz="1400" dirty="0" err="1" smtClean="0"/>
                <a:t>Инкай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кеніші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Шу-Сарысу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ойпатының орталық бөлігінде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Уванас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орнынан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батысқа қарай тоқсан </a:t>
              </a:r>
              <a:r>
                <a:rPr lang="ru-RU" sz="1400" dirty="0" smtClean="0"/>
                <a:t>км </a:t>
              </a:r>
              <a:r>
                <a:rPr lang="ru-RU" sz="1400" dirty="0" err="1" smtClean="0"/>
                <a:t>жерде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орналасқан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Инкай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орнының базасындағы жерасты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ұңғымалық сілтісіздендіру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учаскесі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Қызылорда облысы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Шиелі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ауданының аумағында Тайконур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кентінен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алты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шақырым жерде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артезиан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ұңғымасынан үш жарым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шақырым жерде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орналасқан.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Вахталық кенттің учаскесі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негізгі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өнеркәсіптік алаңнан учаскеден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батысқа қарай жеті</a:t>
              </a:r>
              <a:r>
                <a:rPr lang="ru-RU" sz="1400" dirty="0" smtClean="0"/>
                <a:t> км </a:t>
              </a:r>
              <a:r>
                <a:rPr lang="ru-RU" sz="1400" dirty="0" err="1" smtClean="0"/>
                <a:t>жерде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орналасқан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Олар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бір-бірімен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Тайконур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кентінің асфальтталған жолымен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байланысты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Елді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мекендерді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сондай-ақ кеніштерді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энергиямен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жабдықтау Кантагин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ЖЭО-дан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Кентау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Жаңатас қалаларына дейін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өтетін </a:t>
              </a:r>
              <a:r>
                <a:rPr lang="ru-RU" sz="1400" dirty="0" smtClean="0"/>
                <a:t>ЭБЖ-110-дан </a:t>
              </a:r>
              <a:r>
                <a:rPr lang="ru-RU" sz="1400" dirty="0" err="1" smtClean="0"/>
                <a:t>жүзеге асырылады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Шахтада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өндіру ұңғымалық жерасты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шаймалау</a:t>
              </a:r>
              <a:r>
                <a:rPr lang="ru-RU" sz="1400" dirty="0" smtClean="0"/>
                <a:t> (ПВ) </a:t>
              </a:r>
              <a:r>
                <a:rPr lang="ru-RU" sz="1400" dirty="0" err="1" smtClean="0"/>
                <a:t>әдісімен құрамында </a:t>
              </a:r>
              <a:r>
                <a:rPr lang="ru-RU" sz="1400" dirty="0" smtClean="0"/>
                <a:t>уран бар </a:t>
              </a:r>
              <a:r>
                <a:rPr lang="ru-RU" sz="1400" dirty="0" err="1" smtClean="0"/>
                <a:t>кендерді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өндіруге арналған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Алынған </a:t>
              </a:r>
              <a:r>
                <a:rPr lang="ru-RU" sz="1400" dirty="0" smtClean="0"/>
                <a:t>ПВ </a:t>
              </a:r>
              <a:r>
                <a:rPr lang="ru-RU" sz="1400" dirty="0" err="1" smtClean="0"/>
                <a:t>өнімді ерітінділерін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өңдеу сорбциялық </a:t>
              </a:r>
              <a:r>
                <a:rPr lang="ru-RU" sz="1400" dirty="0" smtClean="0"/>
                <a:t>концентрация </a:t>
              </a:r>
              <a:r>
                <a:rPr lang="ru-RU" sz="1400" dirty="0" err="1" smtClean="0"/>
                <a:t>әдісімен жүргізіледі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Жер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қойнауынан уранның </a:t>
              </a:r>
              <a:r>
                <a:rPr lang="ru-RU" sz="1400" dirty="0" smtClean="0"/>
                <a:t>ПВ </a:t>
              </a:r>
              <a:r>
                <a:rPr lang="ru-RU" sz="1400" dirty="0" err="1" smtClean="0"/>
                <a:t>технологиясы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пайдалану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блоктарын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өндіруде тау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массасының ең </a:t>
              </a:r>
              <a:r>
                <a:rPr lang="ru-RU" sz="1400" dirty="0" smtClean="0"/>
                <a:t>аз </a:t>
              </a:r>
              <a:r>
                <a:rPr lang="ru-RU" sz="1400" dirty="0" err="1" smtClean="0"/>
                <a:t>мөлшерінің жер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бетіне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шығуымен байланысты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іс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жүзінде қалдықсыз өндіріс болып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табылады</a:t>
              </a:r>
              <a:r>
                <a:rPr lang="ru-RU" sz="1400" dirty="0" smtClean="0"/>
                <a:t>. Кен </a:t>
              </a:r>
              <a:r>
                <a:rPr lang="ru-RU" sz="1400" dirty="0" err="1" smtClean="0"/>
                <a:t>орнында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технологиялық Ұңғымаларды күндізгі бұрғылаумен жерасты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ұңғымалық шаймалау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әдісімен өңдеу жүйесі қолданылады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Бұл жобада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Оңтүстік Инкай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кенішінің өндіру кешені</a:t>
              </a:r>
              <a:r>
                <a:rPr lang="ru-RU" sz="1400" dirty="0" smtClean="0"/>
                <a:t>, </a:t>
              </a:r>
              <a:r>
                <a:rPr lang="ru-RU" sz="1400" dirty="0" err="1" smtClean="0"/>
                <a:t>Батыс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алаңы қарастырылады.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Өнімді горизонтты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ашу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бетінен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технологиялық Ұңғымаларды бұрғылау және </a:t>
              </a:r>
              <a:r>
                <a:rPr lang="ru-RU" sz="1400" dirty="0" smtClean="0"/>
                <a:t>салу, </a:t>
              </a:r>
              <a:r>
                <a:rPr lang="ru-RU" sz="1400" dirty="0" err="1" smtClean="0"/>
                <a:t>оларды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өнімді </a:t>
              </a:r>
              <a:r>
                <a:rPr lang="ru-RU" sz="1400" dirty="0" smtClean="0"/>
                <a:t>Горизонт </a:t>
              </a:r>
              <a:r>
                <a:rPr lang="ru-RU" sz="1400" dirty="0" err="1" smtClean="0"/>
                <a:t>интервалында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сүзгілерді орната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отырып</a:t>
              </a:r>
              <a:r>
                <a:rPr lang="ru-RU" sz="1400" dirty="0" smtClean="0"/>
                <a:t>, полиэтилен </a:t>
              </a:r>
              <a:r>
                <a:rPr lang="ru-RU" sz="1400" dirty="0" err="1" smtClean="0"/>
                <a:t>құбырлармен қаптау жолымен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жүргізіледі</a:t>
              </a:r>
              <a:r>
                <a:rPr lang="ru-RU" sz="1400" dirty="0" smtClean="0"/>
                <a:t>. Кен </a:t>
              </a:r>
              <a:r>
                <a:rPr lang="ru-RU" sz="1400" dirty="0" err="1" smtClean="0"/>
                <a:t>орнындағы ұңғымалардың тереңдігі </a:t>
              </a:r>
              <a:r>
                <a:rPr lang="ru-RU" sz="1400" dirty="0" smtClean="0"/>
                <a:t>- бес </a:t>
              </a:r>
              <a:r>
                <a:rPr lang="ru-RU" sz="1400" dirty="0" err="1" smtClean="0"/>
                <a:t>жүз метрге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дейін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Ұңғымаларды айдағаннан және оларды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пайдаланудың жобалық параметрлеріне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жеткеннен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кейін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ұңғымалар шаймалау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ерітінділерін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өнімді қабатқа </a:t>
              </a:r>
              <a:r>
                <a:rPr lang="ru-RU" sz="1400" dirty="0" smtClean="0"/>
                <a:t>беру </a:t>
              </a:r>
              <a:r>
                <a:rPr lang="ru-RU" sz="1400" dirty="0" err="1" smtClean="0"/>
                <a:t>және ерітінділер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қабатынан өнімді іріктеу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үшін құбырлармен байланады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Қысымды коллекторлар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бойынша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өнімді ерітінділер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аралық құм тұндырғыштарына түседі, сол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жерден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магистральдық құбырлар арқылы сорғылар ППР-ға және одан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әрі Түркістан облысында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орналасқан "Оңтүстік Инкай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кенішінің негізгі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алаңына ЦПР-ға қайта өңдеуге айдалады</a:t>
              </a:r>
              <a:r>
                <a:rPr lang="ru-RU" sz="1400" dirty="0" smtClean="0"/>
                <a:t>. "</a:t>
              </a:r>
              <a:r>
                <a:rPr lang="ru-RU" sz="1400" dirty="0" err="1" smtClean="0"/>
                <a:t>Батыс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өнеркәсіптік алаңының "Оңтүстік Инкай</a:t>
              </a:r>
              <a:r>
                <a:rPr lang="ru-RU" sz="1400" dirty="0" smtClean="0"/>
                <a:t>" </a:t>
              </a:r>
              <a:r>
                <a:rPr lang="ru-RU" sz="1400" dirty="0" err="1" smtClean="0"/>
                <a:t>кенішінде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жобаларға сәйкес пайдалану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үшін қоршаған ортаны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өндірістік мониторингтеу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мақсатында экологиялық іс-шаралар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көзделген.</a:t>
              </a:r>
              <a:r>
                <a:rPr lang="ru-RU" sz="1400" dirty="0" smtClean="0"/>
                <a:t> .</a:t>
              </a:r>
              <a:endParaRPr lang="ru-RU" sz="140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5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Сведения по выбросам загрязняющих веществ/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r>
              <a:rPr lang="ru-RU" sz="2800" dirty="0" smtClean="0"/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Ластаушы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заттардың шығарындылары бойынша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sz="3200" b="1" dirty="0">
              <a:solidFill>
                <a:schemeClr val="tx2"/>
              </a:solidFill>
              <a:cs typeface="Roboto Condensed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6</a:t>
            </a:fld>
            <a:endParaRPr lang="ru-RU" sz="4000" dirty="0">
              <a:solidFill>
                <a:srgbClr val="000099"/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467544" y="1586384"/>
            <a:ext cx="8496944" cy="4753032"/>
            <a:chOff x="788310" y="3625473"/>
            <a:chExt cx="3172030" cy="1489593"/>
          </a:xfrm>
          <a:solidFill>
            <a:schemeClr val="tx2">
              <a:lumMod val="20000"/>
              <a:lumOff val="80000"/>
              <a:alpha val="53000"/>
            </a:schemeClr>
          </a:solidFill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 fontAlgn="base"/>
              <a:endParaRPr lang="ru-RU" sz="1400" b="1" dirty="0" smtClean="0"/>
            </a:p>
            <a:p>
              <a:pPr algn="ctr" fontAlgn="base"/>
              <a:r>
                <a:rPr lang="ru-RU" sz="1400" b="1" dirty="0" smtClean="0"/>
                <a:t>Основанием для корректировки проекта нормативов НДВ на 2026-2030гг. для ТОО «СП «ЮГХК» рудник Южный </a:t>
              </a:r>
              <a:r>
                <a:rPr lang="ru-RU" sz="1400" b="1" dirty="0" err="1" smtClean="0"/>
                <a:t>Инкай</a:t>
              </a:r>
              <a:r>
                <a:rPr lang="ru-RU" sz="1400" b="1" dirty="0" smtClean="0"/>
                <a:t> площадка Западная являются результаты внеочередной проведенной инвентаризации источников выбросов на объектах ТОО «СП «ЮГХК». В процессе инвентаризации уточнялись параметры выбросов и их физические характеристики.</a:t>
              </a:r>
              <a:endParaRPr lang="ru-RU" sz="1400" dirty="0" smtClean="0"/>
            </a:p>
            <a:p>
              <a:pPr algn="ctr" fontAlgn="base"/>
              <a:r>
                <a:rPr lang="ru-RU" sz="1400" dirty="0" smtClean="0"/>
                <a:t>При расчете объемов выбросов от СЖР и ЦНС были использованы результаты замеров выбросов.</a:t>
              </a:r>
            </a:p>
            <a:p>
              <a:pPr algn="ctr" fontAlgn="base"/>
              <a:r>
                <a:rPr lang="ru-RU" sz="1400" dirty="0" smtClean="0"/>
                <a:t>Общее число источников выбросов загрязняющих веществ в атмосферу на 2026 </a:t>
              </a:r>
              <a:r>
                <a:rPr lang="ru-RU" sz="1400" dirty="0" err="1" smtClean="0"/>
                <a:t>расчетны</a:t>
              </a:r>
              <a:endParaRPr lang="ru-RU" sz="1400" dirty="0" smtClean="0"/>
            </a:p>
            <a:p>
              <a:pPr algn="ctr" fontAlgn="base"/>
              <a:r>
                <a:rPr lang="ru-RU" sz="1400" dirty="0" smtClean="0"/>
                <a:t>Загрязнение атмосферного воздуха на существующее положение происходит ингредиентами 9-и наименований, образующих 2 группы веществ, обладающих эффектом суммации вредного воздействия.</a:t>
              </a:r>
            </a:p>
            <a:p>
              <a:pPr algn="ctr" fontAlgn="base"/>
              <a:r>
                <a:rPr lang="ru-RU" sz="1400" dirty="0" smtClean="0"/>
                <a:t>Суммарное количество выбросов загрязняющих веществ от источников ТОО «СП «ЮГХК» рудник «Южный </a:t>
              </a:r>
              <a:r>
                <a:rPr lang="ru-RU" sz="1400" dirty="0" err="1" smtClean="0"/>
                <a:t>Инкай</a:t>
              </a:r>
              <a:r>
                <a:rPr lang="ru-RU" sz="1400" dirty="0" smtClean="0"/>
                <a:t>» промышленная площадка «Западная» на 2026 - 2030 гг., определенное по результатам инвентаризации, составляет 0.92224119 т/год (6.030608998 г/с).</a:t>
              </a:r>
            </a:p>
            <a:p>
              <a:pPr algn="ctr" fontAlgn="base"/>
              <a:r>
                <a:rPr lang="ru-RU" sz="1400" dirty="0" smtClean="0"/>
                <a:t>При разработке проектных решений, расчет выполнен с использованием УПРЗА «ЭРА» (версия 3.0). </a:t>
              </a:r>
            </a:p>
            <a:p>
              <a:pPr algn="ctr"/>
              <a:r>
                <a:rPr lang="ru-RU" sz="1400" dirty="0" smtClean="0"/>
                <a:t>На основании произведенных расчетов концентраций и рассеивания загрязняющих веществ в приземном слое атмосферы, установлены нормативы предельно допустимых выбросов (НДВ) для источников загрязнения атмосферного воздуха на период 2026-2030 гг.</a:t>
              </a:r>
            </a:p>
            <a:p>
              <a:pPr algn="ctr" fontAlgn="base"/>
              <a:r>
                <a:rPr lang="ru-RU" sz="1400" dirty="0" smtClean="0"/>
                <a:t>В настоящем проекте НДВ качественные и количественные характеристики выбросов вредных веществ определены расчетным методом по современным утвержденным методикам и методом инструментальных замеров.</a:t>
              </a:r>
            </a:p>
            <a:p>
              <a:pPr algn="ctr"/>
              <a:r>
                <a:rPr lang="ru-RU" sz="1400" dirty="0" smtClean="0"/>
                <a:t>По результатам расчетов рассеивания максимальные приземные концентрации загрязняющих веществ на границе нормативной СЗЗ не превышают критериев качества атмосферного воздуха для населенных мест. </a:t>
              </a:r>
              <a:r>
                <a:rPr lang="ru-RU" sz="1400" b="1" dirty="0" smtClean="0"/>
                <a:t>Граница области воздействия (расчетная СЗЗ) 1 </a:t>
              </a:r>
              <a:r>
                <a:rPr lang="ru-RU" sz="1400" b="1" dirty="0" err="1" smtClean="0"/>
                <a:t>ПДКм.р</a:t>
              </a:r>
              <a:r>
                <a:rPr lang="ru-RU" sz="1400" b="1" dirty="0" smtClean="0"/>
                <a:t>. не выходит за границу установленной СЗЗ.</a:t>
              </a:r>
            </a:p>
            <a:p>
              <a:pPr algn="ctr" fontAlgn="base"/>
              <a:endParaRPr lang="ru-RU" sz="1400" dirty="0" smtClean="0"/>
            </a:p>
            <a:p>
              <a:pPr algn="ctr" fontAlgn="base"/>
              <a:endParaRPr lang="ru-RU" sz="136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8"/>
            <a:ext cx="813690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900" b="1" dirty="0" smtClean="0">
                <a:solidFill>
                  <a:schemeClr val="tx2"/>
                </a:solidFill>
                <a:cs typeface="Roboto Condensed"/>
              </a:rPr>
              <a:t>Сведения по выбросам загрязняющих веществ/</a:t>
            </a:r>
            <a:br>
              <a:rPr lang="ru-RU" sz="2900" b="1" dirty="0" smtClean="0">
                <a:solidFill>
                  <a:schemeClr val="tx2"/>
                </a:solidFill>
                <a:cs typeface="Roboto Condensed"/>
              </a:rPr>
            </a:br>
            <a:r>
              <a:rPr lang="ru-RU" sz="2900" dirty="0" smtClean="0"/>
              <a:t> </a:t>
            </a:r>
            <a:r>
              <a:rPr lang="ru-RU" sz="2900" b="1" dirty="0" err="1" smtClean="0">
                <a:solidFill>
                  <a:schemeClr val="tx2"/>
                </a:solidFill>
                <a:cs typeface="Roboto Condensed"/>
              </a:rPr>
              <a:t>Ластаушы</a:t>
            </a:r>
            <a:r>
              <a:rPr lang="ru-RU" sz="29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2900" b="1" dirty="0" err="1" smtClean="0">
                <a:solidFill>
                  <a:schemeClr val="tx2"/>
                </a:solidFill>
                <a:cs typeface="Roboto Condensed"/>
              </a:rPr>
              <a:t>заттардың шығарындылары бойынша</a:t>
            </a:r>
            <a:r>
              <a:rPr lang="ru-RU" sz="29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2900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sz="290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7</a:t>
            </a:fld>
            <a:endParaRPr lang="ru-RU" sz="4000" dirty="0">
              <a:solidFill>
                <a:srgbClr val="0000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25219" r="25014" b="12766"/>
          <a:stretch>
            <a:fillRect/>
          </a:stretch>
        </p:blipFill>
        <p:spPr bwMode="auto">
          <a:xfrm>
            <a:off x="1187624" y="1556792"/>
            <a:ext cx="6480720" cy="510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Сведения по выбросам загрязняющих веществ/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r>
              <a:rPr lang="ru-RU" sz="2800" dirty="0" smtClean="0"/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Ластаушы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заттардың шығарындылары бойынша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мәліметтер</a:t>
            </a:r>
            <a:endParaRPr lang="ru-RU" sz="3200" b="1" dirty="0">
              <a:solidFill>
                <a:schemeClr val="tx2"/>
              </a:solidFill>
              <a:cs typeface="Roboto Condensed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1586384"/>
            <a:ext cx="8496944" cy="4753032"/>
            <a:chOff x="788310" y="3625473"/>
            <a:chExt cx="3172030" cy="1489593"/>
          </a:xfrm>
          <a:solidFill>
            <a:schemeClr val="tx2">
              <a:lumMod val="20000"/>
              <a:lumOff val="80000"/>
              <a:alpha val="53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 fontAlgn="base"/>
              <a:r>
                <a:rPr lang="ru-RU" sz="1400" dirty="0" err="1" smtClean="0"/>
                <a:t>Оңтүстік Инкай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кеніші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Батыс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алаңы </a:t>
              </a:r>
              <a:r>
                <a:rPr lang="ru-RU" sz="1400" dirty="0" smtClean="0"/>
                <a:t>"ЮГХК "БК" ЖШС </a:t>
              </a:r>
              <a:r>
                <a:rPr lang="ru-RU" sz="1400" dirty="0" err="1" smtClean="0"/>
                <a:t>үшін </a:t>
              </a:r>
              <a:r>
                <a:rPr lang="ru-RU" sz="1400" dirty="0" smtClean="0"/>
                <a:t>2026-2030 </a:t>
              </a:r>
              <a:r>
                <a:rPr lang="ru-RU" sz="1400" dirty="0" err="1" smtClean="0"/>
                <a:t>жылдарға арналған </a:t>
              </a:r>
              <a:r>
                <a:rPr lang="ru-RU" sz="1400" dirty="0" smtClean="0"/>
                <a:t>ХДВ </a:t>
              </a:r>
              <a:r>
                <a:rPr lang="ru-RU" sz="1400" dirty="0" err="1" smtClean="0"/>
                <a:t>нормативтерінің жобасын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түзету үшін </a:t>
              </a:r>
              <a:r>
                <a:rPr lang="ru-RU" sz="1400" dirty="0" smtClean="0"/>
                <a:t>"ЮГХК "БК"ЖШС </a:t>
              </a:r>
              <a:r>
                <a:rPr lang="ru-RU" sz="1400" dirty="0" err="1" smtClean="0"/>
                <a:t>объектілерінде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 көздеріне кезектен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тыс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жүргізілген түгендеу нәтижелері негіз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болып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табылады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Түгендеу процесінде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шығарындылардың параметрлері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және олардың физикалық сипаттамалары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нақтыланды.</a:t>
              </a:r>
              <a:r>
                <a:rPr lang="ru-RU" sz="1400" dirty="0" smtClean="0"/>
                <a:t> СЖР мен </a:t>
              </a:r>
              <a:r>
                <a:rPr lang="ru-RU" sz="1400" dirty="0" err="1" smtClean="0"/>
                <a:t>ОЖЖ-дан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 көлемін есептеу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кезінде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шығарындыларды өлшеу нәтижелері пайдаланылды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Атмосфераға ластаушы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заттар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шығарындыларының жалпы</a:t>
              </a:r>
              <a:r>
                <a:rPr lang="ru-RU" sz="1400" dirty="0" smtClean="0"/>
                <a:t> саны 2026 </a:t>
              </a:r>
              <a:r>
                <a:rPr lang="ru-RU" sz="1400" dirty="0" err="1" smtClean="0"/>
                <a:t>есептелген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Атмосфералық ауаның қазіргі жағдайға ластануы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зиянды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әсерді қосатын әсері </a:t>
              </a:r>
              <a:r>
                <a:rPr lang="ru-RU" sz="1400" dirty="0" smtClean="0"/>
                <a:t>бар </a:t>
              </a:r>
              <a:r>
                <a:rPr lang="ru-RU" sz="1400" dirty="0" err="1" smtClean="0"/>
                <a:t>заттардың </a:t>
              </a:r>
              <a:r>
                <a:rPr lang="ru-RU" sz="1400" dirty="0" smtClean="0"/>
                <a:t>2 </a:t>
              </a:r>
              <a:r>
                <a:rPr lang="ru-RU" sz="1400" dirty="0" err="1" smtClean="0"/>
                <a:t>тобын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құрайтын </a:t>
              </a:r>
              <a:r>
                <a:rPr lang="ru-RU" sz="1400" dirty="0" smtClean="0"/>
                <a:t>9 </a:t>
              </a:r>
              <a:r>
                <a:rPr lang="ru-RU" sz="1400" dirty="0" err="1" smtClean="0"/>
                <a:t>және атаулардың ингредиенттерімен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жүреді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Түгендеу нәтижелері бойынша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айқындалған </a:t>
              </a:r>
              <a:r>
                <a:rPr lang="ru-RU" sz="1400" dirty="0" smtClean="0"/>
                <a:t>2026-2030 </a:t>
              </a:r>
              <a:r>
                <a:rPr lang="ru-RU" sz="1400" dirty="0" err="1" smtClean="0"/>
                <a:t>жылдарға арналған </a:t>
              </a:r>
              <a:r>
                <a:rPr lang="ru-RU" sz="1400" dirty="0" smtClean="0"/>
                <a:t>"</a:t>
              </a:r>
              <a:r>
                <a:rPr lang="ru-RU" sz="1400" dirty="0" err="1" smtClean="0"/>
                <a:t>Оңтүстік Инкай</a:t>
              </a:r>
              <a:r>
                <a:rPr lang="ru-RU" sz="1400" dirty="0" smtClean="0"/>
                <a:t> "</a:t>
              </a:r>
              <a:r>
                <a:rPr lang="ru-RU" sz="1400" dirty="0" err="1" smtClean="0"/>
                <a:t>кеніші</a:t>
              </a:r>
              <a:r>
                <a:rPr lang="ru-RU" sz="1400" dirty="0" smtClean="0"/>
                <a:t>" ЮГХК "БК" ЖШС </a:t>
              </a:r>
              <a:r>
                <a:rPr lang="ru-RU" sz="1400" dirty="0" err="1" smtClean="0"/>
                <a:t>көздерінен ластаушы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заттар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шығарындыларының жиынтық </a:t>
              </a:r>
              <a:r>
                <a:rPr lang="ru-RU" sz="1400" dirty="0" smtClean="0"/>
                <a:t>саны "Западная" </a:t>
              </a:r>
              <a:r>
                <a:rPr lang="ru-RU" sz="1400" dirty="0" err="1" smtClean="0"/>
                <a:t>өнеркәсіптік алаңы </a:t>
              </a:r>
              <a:r>
                <a:rPr lang="ru-RU" sz="1400" dirty="0" smtClean="0"/>
                <a:t>0.92224119 т/</a:t>
              </a:r>
              <a:r>
                <a:rPr lang="ru-RU" sz="1400" dirty="0" err="1" smtClean="0"/>
                <a:t>жыл</a:t>
              </a:r>
              <a:r>
                <a:rPr lang="ru-RU" sz="1400" dirty="0" smtClean="0"/>
                <a:t> (6.030608998 г/с) </a:t>
              </a:r>
              <a:r>
                <a:rPr lang="ru-RU" sz="1400" dirty="0" err="1" smtClean="0"/>
                <a:t>құрайды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Жобалық шешімдерді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әзірлеу кезінде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есептеу</a:t>
              </a:r>
              <a:r>
                <a:rPr lang="ru-RU" sz="1400" dirty="0" smtClean="0"/>
                <a:t> "ЭРА" УПРЗА (3.0 </a:t>
              </a:r>
              <a:r>
                <a:rPr lang="ru-RU" sz="1400" dirty="0" err="1" smtClean="0"/>
                <a:t>нұсқасы</a:t>
              </a:r>
              <a:r>
                <a:rPr lang="ru-RU" sz="1400" dirty="0" smtClean="0"/>
                <a:t>) </a:t>
              </a:r>
              <a:r>
                <a:rPr lang="ru-RU" sz="1400" dirty="0" err="1" smtClean="0"/>
                <a:t>көмегімен орындалды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Атмосфераның жер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бетіндегі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қабатында ластаушы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заттардың шоғырлануы </a:t>
              </a:r>
              <a:r>
                <a:rPr lang="ru-RU" sz="1400" dirty="0" smtClean="0"/>
                <a:t>мен </a:t>
              </a:r>
              <a:r>
                <a:rPr lang="ru-RU" sz="1400" dirty="0" err="1" smtClean="0"/>
                <a:t>таралуының жүргізілген есептеулерінің негізінде</a:t>
              </a:r>
              <a:r>
                <a:rPr lang="ru-RU" sz="1400" dirty="0" smtClean="0"/>
                <a:t> 2026-2030 </a:t>
              </a:r>
              <a:r>
                <a:rPr lang="ru-RU" sz="1400" dirty="0" err="1" smtClean="0"/>
                <a:t>жж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кезеңіне атмосфералық ауаның ластану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көздері үшін шекті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жол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берілетін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 </a:t>
              </a:r>
              <a:r>
                <a:rPr lang="ru-RU" sz="1400" dirty="0" smtClean="0"/>
                <a:t>(НДВ) </a:t>
              </a:r>
              <a:r>
                <a:rPr lang="ru-RU" sz="1400" dirty="0" err="1" smtClean="0"/>
                <a:t>нормативтері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белгіленді</a:t>
              </a:r>
              <a:r>
                <a:rPr lang="ru-RU" sz="1400" dirty="0" smtClean="0"/>
                <a:t>. Осы </a:t>
              </a:r>
              <a:r>
                <a:rPr lang="en-US" sz="1400" dirty="0" smtClean="0"/>
                <a:t>NDV </a:t>
              </a:r>
              <a:r>
                <a:rPr lang="ru-RU" sz="1400" dirty="0" err="1" smtClean="0"/>
                <a:t>жобасында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зиянды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заттар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шығарындыларының сапалық және сандық сипаттамалары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заманауи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бекітілген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әдістер </a:t>
              </a:r>
              <a:r>
                <a:rPr lang="ru-RU" sz="1400" dirty="0" smtClean="0"/>
                <a:t>мен </a:t>
              </a:r>
              <a:r>
                <a:rPr lang="ru-RU" sz="1400" dirty="0" err="1" smtClean="0"/>
                <a:t>аспаптық өлшеу әдісі бойынша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есептеу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әдісімен анықталған</a:t>
              </a:r>
              <a:r>
                <a:rPr lang="ru-RU" sz="1400" dirty="0" smtClean="0"/>
                <a:t>. </a:t>
              </a:r>
              <a:r>
                <a:rPr lang="ru-RU" sz="1400" dirty="0" err="1" smtClean="0"/>
                <a:t>Дисперсияны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есептеу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нәтижелері бойынша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нормативтік</a:t>
              </a:r>
              <a:r>
                <a:rPr lang="ru-RU" sz="1400" dirty="0" smtClean="0"/>
                <a:t> СҚА </a:t>
              </a:r>
              <a:r>
                <a:rPr lang="ru-RU" sz="1400" dirty="0" err="1" smtClean="0"/>
                <a:t>шекарасындағы ластаушы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заттардың жер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бетіндегі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ең жоғары концентрациясы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елді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мекендер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үшін атмосфералық ауа</a:t>
              </a:r>
              <a:r>
                <a:rPr lang="ru-RU" sz="1400" dirty="0" smtClean="0"/>
                <a:t> </a:t>
              </a:r>
              <a:r>
                <a:rPr lang="ru-RU" sz="1400" dirty="0" err="1" smtClean="0"/>
                <a:t>сапасының өлшемдерінен аспайды</a:t>
              </a:r>
              <a:r>
                <a:rPr lang="ru-RU" sz="1400" dirty="0" smtClean="0"/>
                <a:t>. </a:t>
              </a:r>
            </a:p>
            <a:p>
              <a:pPr algn="ctr" fontAlgn="base"/>
              <a:r>
                <a:rPr lang="ru-RU" sz="1400" b="1" dirty="0" err="1" smtClean="0"/>
                <a:t>Әсер ету</a:t>
              </a:r>
              <a:r>
                <a:rPr lang="ru-RU" sz="1400" b="1" dirty="0" smtClean="0"/>
                <a:t> </a:t>
              </a:r>
              <a:r>
                <a:rPr lang="ru-RU" sz="1400" b="1" dirty="0" err="1" smtClean="0"/>
                <a:t>аймағының шекарасы</a:t>
              </a:r>
              <a:r>
                <a:rPr lang="ru-RU" sz="1400" b="1" dirty="0" smtClean="0"/>
                <a:t> (</a:t>
              </a:r>
              <a:r>
                <a:rPr lang="ru-RU" sz="1400" b="1" dirty="0" err="1" smtClean="0"/>
                <a:t>есептік</a:t>
              </a:r>
              <a:r>
                <a:rPr lang="ru-RU" sz="1400" b="1" dirty="0" smtClean="0"/>
                <a:t> СҚА) 1 </a:t>
              </a:r>
              <a:r>
                <a:rPr lang="ru-RU" sz="1400" b="1" dirty="0" err="1" smtClean="0"/>
                <a:t>ШЖКМ.р</a:t>
              </a:r>
              <a:r>
                <a:rPr lang="ru-RU" sz="1400" b="1" dirty="0" smtClean="0"/>
                <a:t>. </a:t>
              </a:r>
              <a:r>
                <a:rPr lang="ru-RU" sz="1400" b="1" dirty="0" err="1" smtClean="0"/>
                <a:t>белгіленген</a:t>
              </a:r>
              <a:r>
                <a:rPr lang="ru-RU" sz="1400" b="1" dirty="0" smtClean="0"/>
                <a:t> СҚА </a:t>
              </a:r>
              <a:r>
                <a:rPr lang="ru-RU" sz="1400" b="1" dirty="0" err="1" smtClean="0"/>
                <a:t>шекарасынан</a:t>
              </a:r>
              <a:r>
                <a:rPr lang="ru-RU" sz="1400" b="1" dirty="0" smtClean="0"/>
                <a:t> </a:t>
              </a:r>
              <a:r>
                <a:rPr lang="ru-RU" sz="1400" b="1" dirty="0" err="1" smtClean="0"/>
                <a:t>шықпайды</a:t>
              </a:r>
              <a:r>
                <a:rPr lang="ru-RU" sz="1400" b="1" dirty="0" smtClean="0"/>
                <a:t>.</a:t>
              </a:r>
              <a:endParaRPr lang="ru-RU" sz="1360" b="1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8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Сведения по образованию отходов/</a:t>
            </a:r>
            <a: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+mj-lt"/>
                <a:ea typeface="+mj-ea"/>
                <a:cs typeface="Roboto Condensed"/>
              </a:rPr>
            </a:b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Қалдықтардың пайда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болуы</a:t>
            </a:r>
            <a:r>
              <a:rPr lang="ru-RU" sz="3200" b="1" dirty="0" smtClean="0">
                <a:solidFill>
                  <a:schemeClr val="tx2"/>
                </a:solidFill>
                <a:cs typeface="Roboto Condensed"/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cs typeface="Roboto Condensed"/>
              </a:rPr>
              <a:t>жөніндегі мәліметтер</a:t>
            </a:r>
            <a:endParaRPr lang="ru-RU" sz="3200" b="1" dirty="0" smtClean="0">
              <a:solidFill>
                <a:schemeClr val="tx2"/>
              </a:solidFill>
              <a:cs typeface="Roboto Condensed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1586384"/>
            <a:ext cx="8496944" cy="5082976"/>
            <a:chOff x="788310" y="3625473"/>
            <a:chExt cx="3172030" cy="1489593"/>
          </a:xfrm>
          <a:solidFill>
            <a:schemeClr val="accent2">
              <a:lumMod val="20000"/>
              <a:lumOff val="80000"/>
              <a:alpha val="53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88310" y="3625473"/>
              <a:ext cx="3172030" cy="1489435"/>
            </a:xfrm>
            <a:prstGeom prst="roundRect">
              <a:avLst>
                <a:gd name="adj" fmla="val 10000"/>
              </a:avLst>
            </a:prstGeom>
            <a:grpFill/>
            <a:ln w="38100"/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815192" y="3638766"/>
              <a:ext cx="3115748" cy="1476300"/>
            </a:xfrm>
            <a:prstGeom prst="rect">
              <a:avLst/>
            </a:prstGeom>
            <a:grpFill/>
            <a:ln w="381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" tIns="16510" rIns="24765" bIns="16510" numCol="1" spcCol="1270" anchor="ctr" anchorCtr="0">
              <a:noAutofit/>
            </a:bodyPr>
            <a:lstStyle/>
            <a:p>
              <a:pPr algn="ctr"/>
              <a:r>
                <a:rPr lang="ru-RU" sz="1200" dirty="0" smtClean="0"/>
                <a:t>Основной деятельностью ТОО «СП «ЮГХК» является разведка, добыча, переработка и реализация природного урана в виде закиси-окиси урана. Производительность – 3000 т/год ЗОУ.</a:t>
              </a:r>
            </a:p>
            <a:p>
              <a:pPr algn="ctr"/>
              <a:r>
                <a:rPr lang="ru-RU" sz="1200" dirty="0" smtClean="0"/>
                <a:t>В целях обеспечения охраны окружающей среды и благоприятных условий для жизни и (или) здоровья человека, уменьшения количества подлежащих захоронению отходов и стимулирования их подготовки к повторному использованию, переработки и утилизации устанавливаются лимиты накопления и захоронения отходов.</a:t>
              </a:r>
            </a:p>
            <a:p>
              <a:pPr algn="ctr"/>
              <a:r>
                <a:rPr lang="ru-RU" sz="1200" dirty="0" smtClean="0"/>
                <a:t>Объем образования отходов производства и потребления по годам, составит:</a:t>
              </a:r>
            </a:p>
            <a:p>
              <a:pPr algn="ctr"/>
              <a:r>
                <a:rPr lang="ru-RU" sz="1200" b="1" dirty="0" smtClean="0"/>
                <a:t>2026 год – 2184,72 тонн; 2027 год – 4664,77 тонн; 2028 год –3174,73 тонн; 2029 год – 3946,00 тонн; 2030 год – 3,73 тонн.</a:t>
              </a:r>
              <a:endParaRPr lang="ru-RU" sz="1200" dirty="0" smtClean="0"/>
            </a:p>
            <a:p>
              <a:pPr algn="ctr"/>
              <a:r>
                <a:rPr lang="ru-RU" sz="1200" dirty="0" smtClean="0"/>
                <a:t>Производственные отходы, образующиеся </a:t>
              </a:r>
              <a:r>
                <a:rPr lang="ru-RU" sz="1200" dirty="0" err="1" smtClean="0"/>
                <a:t>наплощадке</a:t>
              </a:r>
              <a:r>
                <a:rPr lang="ru-RU" sz="1200" dirty="0" smtClean="0"/>
                <a:t> Западная рудника «Южный </a:t>
              </a:r>
              <a:r>
                <a:rPr lang="ru-RU" sz="1200" dirty="0" err="1" smtClean="0"/>
                <a:t>Инкай</a:t>
              </a:r>
              <a:r>
                <a:rPr lang="ru-RU" sz="1200" dirty="0" smtClean="0"/>
                <a:t>» ТОО «СП «ЮГХК», собираются в специальную тару (емкости, ящики, контейнеры) или на оборудованных площадках, которые отвечают требованиям экологической безопасности, и накапливаются до достижения объема, рекомендованного к временному хранению на территории предприятия с дальнейшей передачей специализированным предприятиям на утилизацию, повторное использование и т.д.</a:t>
              </a:r>
            </a:p>
            <a:p>
              <a:pPr algn="ctr"/>
              <a:r>
                <a:rPr lang="ru-RU" sz="1200" dirty="0" smtClean="0"/>
                <a:t>В процессе производственной деятельности на площадке Западная образуются следующие отходы производства и потребления:</a:t>
              </a:r>
            </a:p>
            <a:p>
              <a:pPr algn="ctr"/>
              <a:r>
                <a:rPr lang="ru-RU" sz="1200" b="1" i="1" dirty="0" smtClean="0"/>
                <a:t>Опасные отходы:</a:t>
              </a:r>
              <a:endParaRPr lang="ru-RU" sz="1200" dirty="0" smtClean="0"/>
            </a:p>
            <a:p>
              <a:pPr lvl="0" algn="ctr"/>
              <a:r>
                <a:rPr lang="ru-RU" sz="1200" dirty="0" smtClean="0"/>
                <a:t>масляные и топливные фильтры  – 0,005 тонн;</a:t>
              </a:r>
            </a:p>
            <a:p>
              <a:pPr lvl="0" algn="ctr"/>
              <a:r>
                <a:rPr lang="ru-RU" sz="1200" dirty="0" err="1" smtClean="0"/>
                <a:t>Закисленный</a:t>
              </a:r>
              <a:r>
                <a:rPr lang="ru-RU" sz="1200" dirty="0" smtClean="0"/>
                <a:t> грунт  – 2,8 тонн;</a:t>
              </a:r>
            </a:p>
            <a:p>
              <a:pPr algn="ctr"/>
              <a:r>
                <a:rPr lang="ru-RU" sz="1200" b="1" i="1" dirty="0" smtClean="0"/>
                <a:t>Неопасные отходы:</a:t>
              </a:r>
              <a:endParaRPr lang="ru-RU" sz="1200" dirty="0" smtClean="0"/>
            </a:p>
            <a:p>
              <a:pPr lvl="0" algn="ctr"/>
              <a:r>
                <a:rPr lang="ru-RU" sz="1200" dirty="0" smtClean="0"/>
                <a:t>твердые бытовые отходы (нетоксичные)  – 0,92 тонн;</a:t>
              </a:r>
            </a:p>
            <a:p>
              <a:pPr lvl="0" algn="ctr"/>
              <a:r>
                <a:rPr lang="ru-RU" sz="1200" dirty="0" smtClean="0"/>
                <a:t>буровой шлам </a:t>
              </a:r>
            </a:p>
            <a:p>
              <a:pPr algn="ctr"/>
              <a:r>
                <a:rPr lang="ru-RU" b="1" dirty="0" smtClean="0"/>
                <a:t>Весь перечень отходов передается по Договорам со специализированными организациями.</a:t>
              </a:r>
            </a:p>
            <a:p>
              <a:r>
                <a:rPr lang="ru-RU" sz="1200" dirty="0" smtClean="0"/>
                <a:t>.</a:t>
              </a:r>
              <a:endParaRPr lang="ru-RU" sz="120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03B86B21-B9CB-4BE4-8E49-2180917B2CA5}" type="slidenum">
              <a:rPr lang="ru-RU" sz="4000" smtClean="0">
                <a:solidFill>
                  <a:srgbClr val="000099"/>
                </a:solidFill>
              </a:rPr>
              <a:pPr/>
              <a:t>9</a:t>
            </a:fld>
            <a:endParaRPr lang="ru-RU" sz="40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2109</Words>
  <Application>Microsoft Office PowerPoint</Application>
  <PresentationFormat>Экран (4:3)</PresentationFormat>
  <Paragraphs>123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Общие сведения/Жалпы мәліметтер</vt:lpstr>
      <vt:lpstr>Общие сведения/Жалпы мәліметтер</vt:lpstr>
      <vt:lpstr>Общие сведения/Жалпы мәліметтер</vt:lpstr>
      <vt:lpstr>Общие сведения/Жалпы мәліметтер</vt:lpstr>
      <vt:lpstr>Сведения по выбросам загрязняющих веществ/  Ластаушы заттардың шығарындылары бойынша мәліметтер</vt:lpstr>
      <vt:lpstr>Слайд 7</vt:lpstr>
      <vt:lpstr>Сведения по выбросам загрязняющих веществ/  Ластаушы заттардың шығарындылары бойынша мәліметтер</vt:lpstr>
      <vt:lpstr>Сведения по образованию отходов/  Қалдықтардың пайда болуы жөніндегі мәліметтер</vt:lpstr>
      <vt:lpstr>Раздельный сбор отходов/  Қалдықтарды бөлек жинау  </vt:lpstr>
      <vt:lpstr>Сведения по образованию отходов/  Қалдықтардың пайда болуы жөніндегі мәліметтер</vt:lpstr>
      <vt:lpstr>Природоохранные мероприятия/  Табиғатты қорғау шаралары</vt:lpstr>
      <vt:lpstr>Природоохранные мероприятия/  Табиғатты қорғау шаралары</vt:lpstr>
      <vt:lpstr>Заключение/Қорытынды</vt:lpstr>
      <vt:lpstr>Назар аударғаныңызға рақмет 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station 31</dc:creator>
  <cp:lastModifiedBy>a.koszhanova</cp:lastModifiedBy>
  <cp:revision>153</cp:revision>
  <dcterms:created xsi:type="dcterms:W3CDTF">2024-01-24T07:15:48Z</dcterms:created>
  <dcterms:modified xsi:type="dcterms:W3CDTF">2025-12-17T13:17:10Z</dcterms:modified>
</cp:coreProperties>
</file>