
<file path=[Content_Types].xml><?xml version="1.0" encoding="utf-8"?>
<Types xmlns="http://schemas.openxmlformats.org/package/2006/content-types">
  <Default Extension="png" ContentType="image/png"/>
  <Default Extension="jfif" ContentType="image/jpe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media/image27.jpg" ContentType="image/jpg"/>
  <Override PartName="/ppt/media/image33.jpg" ContentType="image/jpg"/>
  <Override PartName="/ppt/media/image40.jpg" ContentType="image/jpg"/>
  <Override PartName="/ppt/media/image45.jpg" ContentType="image/jpg"/>
  <Override PartName="/ppt/media/image50.jpg" ContentType="image/jpg"/>
  <Override PartName="/ppt/media/image57.jpg" ContentType="image/jpg"/>
  <Override PartName="/ppt/media/image71.jpg" ContentType="image/jpg"/>
  <Override PartName="/ppt/media/image77.jpg" ContentType="image/jpg"/>
  <Override PartName="/ppt/media/image79.jpg" ContentType="image/jpg"/>
  <Override PartName="/ppt/media/image88.jpg" ContentType="image/jpg"/>
  <Override PartName="/ppt/media/image95.jpg" ContentType="image/jpg"/>
  <Override PartName="/ppt/media/image99.jpg" ContentType="image/jpg"/>
  <Override PartName="/ppt/media/image100.jpg" ContentType="image/jpg"/>
  <Override PartName="/ppt/media/image118.jpg" ContentType="image/jpg"/>
  <Override PartName="/ppt/notesSlides/notesSlide1.xml" ContentType="application/vnd.openxmlformats-officedocument.presentationml.notesSlide+xml"/>
  <Override PartName="/ppt/media/image140.jpg" ContentType="image/jpg"/>
  <Override PartName="/ppt/notesSlides/notesSlide2.xml" ContentType="application/vnd.openxmlformats-officedocument.presentationml.notesSlide+xml"/>
  <Override PartName="/ppt/media/image147.jpg" ContentType="image/jpg"/>
  <Override PartName="/ppt/media/image154.jpg" ContentType="image/jpg"/>
  <Override PartName="/ppt/media/image161.jpg" ContentType="image/jpg"/>
  <Override PartName="/ppt/media/image170.jpg" ContentType="image/jpg"/>
  <Override PartName="/ppt/media/image178.jpg" ContentType="image/jpg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media/image197.jpg" ContentType="image/jpg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media/image209.jpg" ContentType="image/jpg"/>
  <Override PartName="/ppt/media/image221.jpg" ContentType="image/jpg"/>
  <Override PartName="/ppt/media/image222.jpg" ContentType="image/jpg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notesMasterIdLst>
    <p:notesMasterId r:id="rId56"/>
  </p:notesMasterIdLst>
  <p:sldIdLst>
    <p:sldId id="339" r:id="rId2"/>
    <p:sldId id="390" r:id="rId3"/>
    <p:sldId id="343" r:id="rId4"/>
    <p:sldId id="348" r:id="rId5"/>
    <p:sldId id="349" r:id="rId6"/>
    <p:sldId id="350" r:id="rId7"/>
    <p:sldId id="354" r:id="rId8"/>
    <p:sldId id="298" r:id="rId9"/>
    <p:sldId id="356" r:id="rId10"/>
    <p:sldId id="268" r:id="rId11"/>
    <p:sldId id="341" r:id="rId12"/>
    <p:sldId id="260" r:id="rId13"/>
    <p:sldId id="258" r:id="rId14"/>
    <p:sldId id="318" r:id="rId15"/>
    <p:sldId id="307" r:id="rId16"/>
    <p:sldId id="316" r:id="rId17"/>
    <p:sldId id="351" r:id="rId18"/>
    <p:sldId id="320" r:id="rId19"/>
    <p:sldId id="353" r:id="rId20"/>
    <p:sldId id="293" r:id="rId21"/>
    <p:sldId id="335" r:id="rId22"/>
    <p:sldId id="344" r:id="rId23"/>
    <p:sldId id="299" r:id="rId24"/>
    <p:sldId id="305" r:id="rId25"/>
    <p:sldId id="355" r:id="rId26"/>
    <p:sldId id="361" r:id="rId27"/>
    <p:sldId id="362" r:id="rId28"/>
    <p:sldId id="363" r:id="rId29"/>
    <p:sldId id="376" r:id="rId30"/>
    <p:sldId id="377" r:id="rId31"/>
    <p:sldId id="342" r:id="rId32"/>
    <p:sldId id="309" r:id="rId33"/>
    <p:sldId id="310" r:id="rId34"/>
    <p:sldId id="388" r:id="rId35"/>
    <p:sldId id="323" r:id="rId36"/>
    <p:sldId id="262" r:id="rId37"/>
    <p:sldId id="359" r:id="rId38"/>
    <p:sldId id="386" r:id="rId39"/>
    <p:sldId id="319" r:id="rId40"/>
    <p:sldId id="312" r:id="rId41"/>
    <p:sldId id="380" r:id="rId42"/>
    <p:sldId id="381" r:id="rId43"/>
    <p:sldId id="352" r:id="rId44"/>
    <p:sldId id="313" r:id="rId45"/>
    <p:sldId id="382" r:id="rId46"/>
    <p:sldId id="383" r:id="rId47"/>
    <p:sldId id="378" r:id="rId48"/>
    <p:sldId id="297" r:id="rId49"/>
    <p:sldId id="265" r:id="rId50"/>
    <p:sldId id="385" r:id="rId51"/>
    <p:sldId id="334" r:id="rId52"/>
    <p:sldId id="365" r:id="rId53"/>
    <p:sldId id="371" r:id="rId54"/>
    <p:sldId id="358" r:id="rId55"/>
  </p:sldIdLst>
  <p:sldSz cx="12192000" cy="6858000"/>
  <p:notesSz cx="9882188" cy="6761163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3CCFF"/>
    <a:srgbClr val="85BB2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7503" autoAdjust="0"/>
    <p:restoredTop sz="95476" autoAdjust="0"/>
  </p:normalViewPr>
  <p:slideViewPr>
    <p:cSldViewPr>
      <p:cViewPr varScale="1">
        <p:scale>
          <a:sx n="111" d="100"/>
          <a:sy n="111" d="100"/>
        </p:scale>
        <p:origin x="450" y="108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viewProps" Target="viewProps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theme" Target="theme/theme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presProps" Target="presProp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tableStyles" Target="tableStyle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m.muratova\Desktop\&#1051;&#1080;&#1089;&#1090;%20Microsoft%20Excel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Лист1!$A$1</c:f>
              <c:strCache>
                <c:ptCount val="1"/>
                <c:pt idx="0">
                  <c:v>Год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val>
            <c:numRef>
              <c:f>Лист1!$A$2:$A$7</c:f>
              <c:numCache>
                <c:formatCode>General</c:formatCode>
                <c:ptCount val="6"/>
                <c:pt idx="0">
                  <c:v>2025</c:v>
                </c:pt>
                <c:pt idx="1">
                  <c:v>2026</c:v>
                </c:pt>
                <c:pt idx="2">
                  <c:v>2027</c:v>
                </c:pt>
                <c:pt idx="3">
                  <c:v>2028</c:v>
                </c:pt>
                <c:pt idx="4">
                  <c:v>2029</c:v>
                </c:pt>
                <c:pt idx="5">
                  <c:v>2030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AFD2-4F04-8C43-A223B10EEFD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365066256"/>
        <c:axId val="365068976"/>
      </c:barChart>
      <c:barChart>
        <c:barDir val="col"/>
        <c:grouping val="clustered"/>
        <c:varyColors val="0"/>
        <c:ser>
          <c:idx val="1"/>
          <c:order val="1"/>
          <c:tx>
            <c:strRef>
              <c:f>Лист1!$B$1</c:f>
              <c:strCache>
                <c:ptCount val="1"/>
                <c:pt idx="0">
                  <c:v>Выручка (млн $)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val>
            <c:numRef>
              <c:f>Лист1!$B$2:$B$7</c:f>
              <c:numCache>
                <c:formatCode>_(* #,##0.00_);_(* \(#,##0.00\);_(* "-"??_);_(@_)</c:formatCode>
                <c:ptCount val="6"/>
                <c:pt idx="0">
                  <c:v>1.35</c:v>
                </c:pt>
                <c:pt idx="1">
                  <c:v>1.58</c:v>
                </c:pt>
                <c:pt idx="2">
                  <c:v>1.85</c:v>
                </c:pt>
                <c:pt idx="3">
                  <c:v>2.16</c:v>
                </c:pt>
                <c:pt idx="4">
                  <c:v>2.5299999999999998</c:v>
                </c:pt>
                <c:pt idx="5">
                  <c:v>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AFD2-4F04-8C43-A223B10EEFD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365071152"/>
        <c:axId val="365064080"/>
      </c:barChart>
      <c:lineChart>
        <c:grouping val="standard"/>
        <c:varyColors val="0"/>
        <c:ser>
          <c:idx val="2"/>
          <c:order val="2"/>
          <c:tx>
            <c:strRef>
              <c:f>Лист1!$C$1</c:f>
              <c:strCache>
                <c:ptCount val="1"/>
                <c:pt idx="0">
                  <c:v>Рентабельность (%)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none"/>
          </c:marker>
          <c:val>
            <c:numRef>
              <c:f>Лист1!$C$2:$C$7</c:f>
              <c:numCache>
                <c:formatCode>0%</c:formatCode>
                <c:ptCount val="6"/>
                <c:pt idx="0">
                  <c:v>0.3</c:v>
                </c:pt>
                <c:pt idx="1">
                  <c:v>0.3</c:v>
                </c:pt>
                <c:pt idx="2">
                  <c:v>0.3</c:v>
                </c:pt>
                <c:pt idx="3">
                  <c:v>0.3</c:v>
                </c:pt>
                <c:pt idx="4">
                  <c:v>0.3</c:v>
                </c:pt>
                <c:pt idx="5">
                  <c:v>0.3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AFD2-4F04-8C43-A223B10EEFD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65071152"/>
        <c:axId val="365064080"/>
      </c:lineChart>
      <c:catAx>
        <c:axId val="365066256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"/>
          </a:p>
        </c:txPr>
        <c:crossAx val="365068976"/>
        <c:crosses val="autoZero"/>
        <c:auto val="1"/>
        <c:lblAlgn val="ctr"/>
        <c:lblOffset val="100"/>
        <c:noMultiLvlLbl val="0"/>
      </c:catAx>
      <c:valAx>
        <c:axId val="36506897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"/>
          </a:p>
        </c:txPr>
        <c:crossAx val="365066256"/>
        <c:crosses val="autoZero"/>
        <c:crossBetween val="between"/>
      </c:valAx>
      <c:valAx>
        <c:axId val="365064080"/>
        <c:scaling>
          <c:orientation val="minMax"/>
        </c:scaling>
        <c:delete val="0"/>
        <c:axPos val="r"/>
        <c:numFmt formatCode="_(* #,##0.00_);_(* \(#,##0.00\);_(* &quot;-&quot;??_);_(@_)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"/>
          </a:p>
        </c:txPr>
        <c:crossAx val="365071152"/>
        <c:crosses val="max"/>
        <c:crossBetween val="between"/>
      </c:valAx>
      <c:catAx>
        <c:axId val="365071152"/>
        <c:scaling>
          <c:orientation val="minMax"/>
        </c:scaling>
        <c:delete val="1"/>
        <c:axPos val="b"/>
        <c:majorTickMark val="out"/>
        <c:minorTickMark val="none"/>
        <c:tickLblPos val="nextTo"/>
        <c:crossAx val="365064080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2.3728688481776984E-2"/>
          <c:y val="0.66724155035446919"/>
          <c:w val="0.93428488322780689"/>
          <c:h val="0.2939919567158370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800"/>
      </a:pPr>
      <a:endParaRPr lang="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" y="0"/>
            <a:ext cx="4282281" cy="338058"/>
          </a:xfrm>
          <a:prstGeom prst="rect">
            <a:avLst/>
          </a:prstGeom>
        </p:spPr>
        <p:txBody>
          <a:bodyPr vert="horz" lIns="90000" tIns="45000" rIns="90000" bIns="4500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5597334" y="0"/>
            <a:ext cx="4282281" cy="338058"/>
          </a:xfrm>
          <a:prstGeom prst="rect">
            <a:avLst/>
          </a:prstGeom>
        </p:spPr>
        <p:txBody>
          <a:bodyPr vert="horz" lIns="90000" tIns="45000" rIns="90000" bIns="45000" rtlCol="0"/>
          <a:lstStyle>
            <a:lvl1pPr algn="r">
              <a:defRPr sz="1200"/>
            </a:lvl1pPr>
          </a:lstStyle>
          <a:p>
            <a:fld id="{3D0168C1-8A3D-4137-9E08-C45439EFF7FF}" type="datetimeFigureOut">
              <a:rPr lang="ru-RU" smtClean="0"/>
              <a:t>19.11.2025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2687638" y="506413"/>
            <a:ext cx="4508500" cy="25368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0000" tIns="45000" rIns="90000" bIns="45000" rtlCol="0" anchor="ctr"/>
          <a:lstStyle/>
          <a:p>
            <a:endParaRPr lang="ru-RU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988219" y="3211554"/>
            <a:ext cx="7905750" cy="3042523"/>
          </a:xfrm>
          <a:prstGeom prst="rect">
            <a:avLst/>
          </a:prstGeom>
        </p:spPr>
        <p:txBody>
          <a:bodyPr vert="horz" lIns="90000" tIns="45000" rIns="90000" bIns="45000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1" y="6421540"/>
            <a:ext cx="4282281" cy="338058"/>
          </a:xfrm>
          <a:prstGeom prst="rect">
            <a:avLst/>
          </a:prstGeom>
        </p:spPr>
        <p:txBody>
          <a:bodyPr vert="horz" lIns="90000" tIns="45000" rIns="90000" bIns="4500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5597334" y="6421540"/>
            <a:ext cx="4282281" cy="338058"/>
          </a:xfrm>
          <a:prstGeom prst="rect">
            <a:avLst/>
          </a:prstGeom>
        </p:spPr>
        <p:txBody>
          <a:bodyPr vert="horz" lIns="90000" tIns="45000" rIns="90000" bIns="45000" rtlCol="0" anchor="b"/>
          <a:lstStyle>
            <a:lvl1pPr algn="r">
              <a:defRPr sz="1200"/>
            </a:lvl1pPr>
          </a:lstStyle>
          <a:p>
            <a:fld id="{024F1281-CBA5-4A61-A8A9-10DC1D6C810A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50264243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24F1281-CBA5-4A61-A8A9-10DC1D6C810A}" type="slidenum">
              <a:rPr lang="ru-RU" smtClean="0"/>
              <a:t>29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0920310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24F1281-CBA5-4A61-A8A9-10DC1D6C810A}" type="slidenum">
              <a:rPr lang="ru-RU" smtClean="0"/>
              <a:t>32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12615461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24F1281-CBA5-4A61-A8A9-10DC1D6C810A}" type="slidenum">
              <a:rPr lang="ru-RU" smtClean="0"/>
              <a:t>42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21973662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24F1281-CBA5-4A61-A8A9-10DC1D6C810A}" type="slidenum">
              <a:rPr lang="ru-RU" smtClean="0"/>
              <a:t>44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32774701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24F1281-CBA5-4A61-A8A9-10DC1D6C810A}" type="slidenum">
              <a:rPr lang="ru-RU" smtClean="0"/>
              <a:t>45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32774701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24F1281-CBA5-4A61-A8A9-10DC1D6C810A}" type="slidenum">
              <a:rPr lang="ru-RU" smtClean="0"/>
              <a:t>54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13607375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914400" y="2125980"/>
            <a:ext cx="10363200" cy="14401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11/19/2025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800" b="0" i="0">
                <a:solidFill>
                  <a:srgbClr val="85BB24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11/19/2025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800" b="0" i="0">
                <a:solidFill>
                  <a:srgbClr val="85BB24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0" y="1577340"/>
            <a:ext cx="5303520" cy="45262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0"/>
            <a:ext cx="5303520" cy="45262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11/19/2025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1800" b="0" i="0">
                <a:solidFill>
                  <a:srgbClr val="85BB24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11/19/2025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11/19/2025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607695" y="736168"/>
            <a:ext cx="10976609" cy="52006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4399026" y="2584576"/>
            <a:ext cx="7452995" cy="38112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11/19/2025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0" y="6377940"/>
            <a:ext cx="280416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microsoft.com/office/2007/relationships/hdphoto" Target="../media/hdphoto1.wdp"/><Relationship Id="rId3" Type="http://schemas.openxmlformats.org/officeDocument/2006/relationships/image" Target="../media/image2.jpg"/><Relationship Id="rId7" Type="http://schemas.openxmlformats.org/officeDocument/2006/relationships/image" Target="../media/image6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.jpeg"/><Relationship Id="rId5" Type="http://schemas.openxmlformats.org/officeDocument/2006/relationships/image" Target="../media/image4.jpg"/><Relationship Id="rId4" Type="http://schemas.openxmlformats.org/officeDocument/2006/relationships/image" Target="../media/image3.jpeg"/><Relationship Id="rId9" Type="http://schemas.openxmlformats.org/officeDocument/2006/relationships/image" Target="../media/image7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46.png"/><Relationship Id="rId7" Type="http://schemas.openxmlformats.org/officeDocument/2006/relationships/image" Target="../media/image8.png"/><Relationship Id="rId2" Type="http://schemas.openxmlformats.org/officeDocument/2006/relationships/image" Target="../media/image45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10" Type="http://schemas.microsoft.com/office/2007/relationships/hdphoto" Target="../media/hdphoto2.wdp"/><Relationship Id="rId4" Type="http://schemas.openxmlformats.org/officeDocument/2006/relationships/image" Target="../media/image47.png"/><Relationship Id="rId9" Type="http://schemas.openxmlformats.org/officeDocument/2006/relationships/image" Target="../media/image10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3" Type="http://schemas.openxmlformats.org/officeDocument/2006/relationships/image" Target="../media/image51.png"/><Relationship Id="rId7" Type="http://schemas.openxmlformats.org/officeDocument/2006/relationships/image" Target="../media/image55.png"/><Relationship Id="rId12" Type="http://schemas.microsoft.com/office/2007/relationships/hdphoto" Target="../media/hdphoto2.wdp"/><Relationship Id="rId2" Type="http://schemas.openxmlformats.org/officeDocument/2006/relationships/image" Target="../media/image50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.png"/><Relationship Id="rId11" Type="http://schemas.openxmlformats.org/officeDocument/2006/relationships/image" Target="../media/image10.png"/><Relationship Id="rId5" Type="http://schemas.openxmlformats.org/officeDocument/2006/relationships/image" Target="../media/image53.png"/><Relationship Id="rId10" Type="http://schemas.openxmlformats.org/officeDocument/2006/relationships/image" Target="../media/image9.png"/><Relationship Id="rId4" Type="http://schemas.openxmlformats.org/officeDocument/2006/relationships/image" Target="../media/image52.png"/><Relationship Id="rId9" Type="http://schemas.openxmlformats.org/officeDocument/2006/relationships/image" Target="../media/image8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3" Type="http://schemas.openxmlformats.org/officeDocument/2006/relationships/image" Target="../media/image58.png"/><Relationship Id="rId7" Type="http://schemas.openxmlformats.org/officeDocument/2006/relationships/image" Target="../media/image62.png"/><Relationship Id="rId12" Type="http://schemas.microsoft.com/office/2007/relationships/hdphoto" Target="../media/hdphoto2.wdp"/><Relationship Id="rId2" Type="http://schemas.openxmlformats.org/officeDocument/2006/relationships/image" Target="../media/image57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1.png"/><Relationship Id="rId11" Type="http://schemas.openxmlformats.org/officeDocument/2006/relationships/image" Target="../media/image10.png"/><Relationship Id="rId5" Type="http://schemas.openxmlformats.org/officeDocument/2006/relationships/image" Target="../media/image60.png"/><Relationship Id="rId10" Type="http://schemas.openxmlformats.org/officeDocument/2006/relationships/image" Target="../media/image9.png"/><Relationship Id="rId4" Type="http://schemas.openxmlformats.org/officeDocument/2006/relationships/image" Target="../media/image59.png"/><Relationship Id="rId9" Type="http://schemas.openxmlformats.org/officeDocument/2006/relationships/image" Target="../media/image8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image" Target="../media/image65.png"/><Relationship Id="rId7" Type="http://schemas.openxmlformats.org/officeDocument/2006/relationships/image" Target="../media/image69.png"/><Relationship Id="rId12" Type="http://schemas.microsoft.com/office/2007/relationships/hdphoto" Target="../media/hdphoto2.wdp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.png"/><Relationship Id="rId11" Type="http://schemas.openxmlformats.org/officeDocument/2006/relationships/image" Target="../media/image10.png"/><Relationship Id="rId5" Type="http://schemas.openxmlformats.org/officeDocument/2006/relationships/image" Target="../media/image67.png"/><Relationship Id="rId10" Type="http://schemas.openxmlformats.org/officeDocument/2006/relationships/image" Target="../media/image9.png"/><Relationship Id="rId4" Type="http://schemas.openxmlformats.org/officeDocument/2006/relationships/image" Target="../media/image66.png"/><Relationship Id="rId9" Type="http://schemas.openxmlformats.org/officeDocument/2006/relationships/image" Target="../media/image8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72.png"/><Relationship Id="rId7" Type="http://schemas.openxmlformats.org/officeDocument/2006/relationships/image" Target="../media/image76.png"/><Relationship Id="rId2" Type="http://schemas.openxmlformats.org/officeDocument/2006/relationships/image" Target="../media/image71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5.png"/><Relationship Id="rId11" Type="http://schemas.microsoft.com/office/2007/relationships/hdphoto" Target="../media/hdphoto2.wdp"/><Relationship Id="rId5" Type="http://schemas.openxmlformats.org/officeDocument/2006/relationships/image" Target="../media/image74.png"/><Relationship Id="rId10" Type="http://schemas.openxmlformats.org/officeDocument/2006/relationships/image" Target="../media/image10.png"/><Relationship Id="rId4" Type="http://schemas.openxmlformats.org/officeDocument/2006/relationships/image" Target="../media/image73.png"/><Relationship Id="rId9" Type="http://schemas.openxmlformats.org/officeDocument/2006/relationships/image" Target="../media/image9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77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5" Type="http://schemas.openxmlformats.org/officeDocument/2006/relationships/image" Target="../media/image78.png"/><Relationship Id="rId4" Type="http://schemas.openxmlformats.org/officeDocument/2006/relationships/image" Target="../media/image52.png"/><Relationship Id="rId9" Type="http://schemas.microsoft.com/office/2007/relationships/hdphoto" Target="../media/hdphoto2.wdp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image" Target="../media/image80.png"/><Relationship Id="rId7" Type="http://schemas.openxmlformats.org/officeDocument/2006/relationships/image" Target="../media/image9.png"/><Relationship Id="rId2" Type="http://schemas.openxmlformats.org/officeDocument/2006/relationships/image" Target="../media/image79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5" Type="http://schemas.openxmlformats.org/officeDocument/2006/relationships/image" Target="../media/image82.png"/><Relationship Id="rId4" Type="http://schemas.openxmlformats.org/officeDocument/2006/relationships/image" Target="../media/image81.png"/><Relationship Id="rId9" Type="http://schemas.microsoft.com/office/2007/relationships/hdphoto" Target="../media/hdphoto2.wdp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83.png"/><Relationship Id="rId7" Type="http://schemas.openxmlformats.org/officeDocument/2006/relationships/image" Target="../media/image87.jpe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6.png"/><Relationship Id="rId11" Type="http://schemas.microsoft.com/office/2007/relationships/hdphoto" Target="../media/hdphoto2.wdp"/><Relationship Id="rId5" Type="http://schemas.openxmlformats.org/officeDocument/2006/relationships/image" Target="../media/image85.png"/><Relationship Id="rId10" Type="http://schemas.openxmlformats.org/officeDocument/2006/relationships/image" Target="../media/image10.png"/><Relationship Id="rId4" Type="http://schemas.openxmlformats.org/officeDocument/2006/relationships/image" Target="../media/image84.png"/><Relationship Id="rId9" Type="http://schemas.openxmlformats.org/officeDocument/2006/relationships/image" Target="../media/image9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74.png"/><Relationship Id="rId7" Type="http://schemas.openxmlformats.org/officeDocument/2006/relationships/image" Target="../media/image90.png"/><Relationship Id="rId2" Type="http://schemas.openxmlformats.org/officeDocument/2006/relationships/image" Target="../media/image88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3.png"/><Relationship Id="rId11" Type="http://schemas.microsoft.com/office/2007/relationships/hdphoto" Target="../media/hdphoto2.wdp"/><Relationship Id="rId5" Type="http://schemas.openxmlformats.org/officeDocument/2006/relationships/image" Target="../media/image89.png"/><Relationship Id="rId10" Type="http://schemas.openxmlformats.org/officeDocument/2006/relationships/image" Target="../media/image10.png"/><Relationship Id="rId4" Type="http://schemas.openxmlformats.org/officeDocument/2006/relationships/image" Target="../media/image75.png"/><Relationship Id="rId9" Type="http://schemas.openxmlformats.org/officeDocument/2006/relationships/image" Target="../media/image9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92.png"/><Relationship Id="rId7" Type="http://schemas.openxmlformats.org/officeDocument/2006/relationships/image" Target="../media/image8.png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5.jpg"/><Relationship Id="rId5" Type="http://schemas.openxmlformats.org/officeDocument/2006/relationships/image" Target="../media/image94.png"/><Relationship Id="rId10" Type="http://schemas.microsoft.com/office/2007/relationships/hdphoto" Target="../media/hdphoto2.wdp"/><Relationship Id="rId4" Type="http://schemas.openxmlformats.org/officeDocument/2006/relationships/image" Target="../media/image93.png"/><Relationship Id="rId9" Type="http://schemas.openxmlformats.org/officeDocument/2006/relationships/image" Target="../media/image10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hyperlink" Target="https://ru.wikipedia.org/wiki/%D0%90%D0%B3%D1%80%D0%BE%D0%BF%D1%80%D0%BE%D0%BC%D1%8B%D1%88%D0%BB%D0%B5%D0%BD%D0%BD%D1%8B%D0%B9_%D0%BA%D0%BE%D0%BC%D0%BF%D0%BB%D0%B5%D0%BA%D1%81" TargetMode="External"/><Relationship Id="rId1" Type="http://schemas.openxmlformats.org/officeDocument/2006/relationships/slideLayout" Target="../slideLayouts/slideLayout5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97.png"/><Relationship Id="rId7" Type="http://schemas.openxmlformats.org/officeDocument/2006/relationships/image" Target="../media/image8.png"/><Relationship Id="rId2" Type="http://schemas.openxmlformats.org/officeDocument/2006/relationships/image" Target="../media/image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9.jpg"/><Relationship Id="rId5" Type="http://schemas.openxmlformats.org/officeDocument/2006/relationships/image" Target="../media/image94.png"/><Relationship Id="rId10" Type="http://schemas.microsoft.com/office/2007/relationships/hdphoto" Target="../media/hdphoto2.wdp"/><Relationship Id="rId4" Type="http://schemas.openxmlformats.org/officeDocument/2006/relationships/image" Target="../media/image98.png"/><Relationship Id="rId9" Type="http://schemas.openxmlformats.org/officeDocument/2006/relationships/image" Target="../media/image10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6.png"/><Relationship Id="rId3" Type="http://schemas.openxmlformats.org/officeDocument/2006/relationships/image" Target="../media/image101.png"/><Relationship Id="rId7" Type="http://schemas.openxmlformats.org/officeDocument/2006/relationships/image" Target="../media/image105.png"/><Relationship Id="rId12" Type="http://schemas.microsoft.com/office/2007/relationships/hdphoto" Target="../media/hdphoto2.wdp"/><Relationship Id="rId2" Type="http://schemas.openxmlformats.org/officeDocument/2006/relationships/image" Target="../media/image100.jp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4.png"/><Relationship Id="rId11" Type="http://schemas.openxmlformats.org/officeDocument/2006/relationships/image" Target="../media/image10.png"/><Relationship Id="rId5" Type="http://schemas.openxmlformats.org/officeDocument/2006/relationships/image" Target="../media/image103.png"/><Relationship Id="rId10" Type="http://schemas.openxmlformats.org/officeDocument/2006/relationships/image" Target="../media/image9.png"/><Relationship Id="rId4" Type="http://schemas.openxmlformats.org/officeDocument/2006/relationships/image" Target="../media/image102.png"/><Relationship Id="rId9" Type="http://schemas.openxmlformats.org/officeDocument/2006/relationships/image" Target="../media/image8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108.png"/><Relationship Id="rId7" Type="http://schemas.openxmlformats.org/officeDocument/2006/relationships/image" Target="../media/image8.png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1.jpeg"/><Relationship Id="rId5" Type="http://schemas.openxmlformats.org/officeDocument/2006/relationships/image" Target="../media/image110.png"/><Relationship Id="rId10" Type="http://schemas.microsoft.com/office/2007/relationships/hdphoto" Target="../media/hdphoto2.wdp"/><Relationship Id="rId4" Type="http://schemas.openxmlformats.org/officeDocument/2006/relationships/image" Target="../media/image109.png"/><Relationship Id="rId9" Type="http://schemas.openxmlformats.org/officeDocument/2006/relationships/image" Target="../media/image10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113.png"/><Relationship Id="rId7" Type="http://schemas.openxmlformats.org/officeDocument/2006/relationships/image" Target="../media/image117.png"/><Relationship Id="rId2" Type="http://schemas.openxmlformats.org/officeDocument/2006/relationships/image" Target="../media/image112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6.png"/><Relationship Id="rId11" Type="http://schemas.microsoft.com/office/2007/relationships/hdphoto" Target="../media/hdphoto2.wdp"/><Relationship Id="rId5" Type="http://schemas.openxmlformats.org/officeDocument/2006/relationships/image" Target="../media/image115.png"/><Relationship Id="rId10" Type="http://schemas.openxmlformats.org/officeDocument/2006/relationships/image" Target="../media/image10.png"/><Relationship Id="rId4" Type="http://schemas.openxmlformats.org/officeDocument/2006/relationships/image" Target="../media/image114.png"/><Relationship Id="rId9" Type="http://schemas.openxmlformats.org/officeDocument/2006/relationships/image" Target="../media/image9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4.png"/><Relationship Id="rId13" Type="http://schemas.openxmlformats.org/officeDocument/2006/relationships/image" Target="../media/image10.png"/><Relationship Id="rId3" Type="http://schemas.openxmlformats.org/officeDocument/2006/relationships/image" Target="../media/image119.png"/><Relationship Id="rId7" Type="http://schemas.openxmlformats.org/officeDocument/2006/relationships/image" Target="../media/image123.png"/><Relationship Id="rId12" Type="http://schemas.openxmlformats.org/officeDocument/2006/relationships/image" Target="../media/image9.png"/><Relationship Id="rId2" Type="http://schemas.openxmlformats.org/officeDocument/2006/relationships/image" Target="../media/image118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2.png"/><Relationship Id="rId11" Type="http://schemas.openxmlformats.org/officeDocument/2006/relationships/image" Target="../media/image8.png"/><Relationship Id="rId5" Type="http://schemas.openxmlformats.org/officeDocument/2006/relationships/image" Target="../media/image121.png"/><Relationship Id="rId10" Type="http://schemas.openxmlformats.org/officeDocument/2006/relationships/image" Target="../media/image126.png"/><Relationship Id="rId4" Type="http://schemas.openxmlformats.org/officeDocument/2006/relationships/image" Target="../media/image120.png"/><Relationship Id="rId9" Type="http://schemas.openxmlformats.org/officeDocument/2006/relationships/image" Target="../media/image125.png"/><Relationship Id="rId14" Type="http://schemas.microsoft.com/office/2007/relationships/hdphoto" Target="../media/hdphoto2.wdp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image" Target="../media/image84.png"/><Relationship Id="rId7" Type="http://schemas.openxmlformats.org/officeDocument/2006/relationships/image" Target="../media/image9.png"/><Relationship Id="rId2" Type="http://schemas.openxmlformats.org/officeDocument/2006/relationships/image" Target="../media/image12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5" Type="http://schemas.openxmlformats.org/officeDocument/2006/relationships/image" Target="../media/image128.png"/><Relationship Id="rId10" Type="http://schemas.openxmlformats.org/officeDocument/2006/relationships/image" Target="../media/image129.jpeg"/><Relationship Id="rId4" Type="http://schemas.openxmlformats.org/officeDocument/2006/relationships/image" Target="../media/image85.png"/><Relationship Id="rId9" Type="http://schemas.microsoft.com/office/2007/relationships/hdphoto" Target="../media/hdphoto2.wdp"/></Relationships>
</file>

<file path=ppt/slides/_rels/slide26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52.png"/><Relationship Id="rId7" Type="http://schemas.openxmlformats.org/officeDocument/2006/relationships/image" Target="../media/image10.png"/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10" Type="http://schemas.openxmlformats.org/officeDocument/2006/relationships/image" Target="../media/image131.jpg"/><Relationship Id="rId4" Type="http://schemas.openxmlformats.org/officeDocument/2006/relationships/image" Target="../media/image78.png"/><Relationship Id="rId9" Type="http://schemas.openxmlformats.org/officeDocument/2006/relationships/image" Target="../media/image130.jp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133.png"/><Relationship Id="rId7" Type="http://schemas.microsoft.com/office/2007/relationships/hdphoto" Target="../media/hdphoto2.wdp"/><Relationship Id="rId2" Type="http://schemas.openxmlformats.org/officeDocument/2006/relationships/image" Target="../media/image13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135.jpg"/><Relationship Id="rId4" Type="http://schemas.openxmlformats.org/officeDocument/2006/relationships/image" Target="../media/image134.png"/><Relationship Id="rId9" Type="http://schemas.openxmlformats.org/officeDocument/2006/relationships/image" Target="../media/image8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microsoft.com/office/2007/relationships/hdphoto" Target="../media/hdphoto2.wdp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0.png"/><Relationship Id="rId5" Type="http://schemas.openxmlformats.org/officeDocument/2006/relationships/image" Target="../media/image137.png"/><Relationship Id="rId4" Type="http://schemas.openxmlformats.org/officeDocument/2006/relationships/image" Target="../media/image136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8.jpg"/><Relationship Id="rId3" Type="http://schemas.openxmlformats.org/officeDocument/2006/relationships/image" Target="../media/image64.png"/><Relationship Id="rId7" Type="http://schemas.microsoft.com/office/2007/relationships/hdphoto" Target="../media/hdphoto2.wdp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image" Target="../media/image9.png"/><Relationship Id="rId7" Type="http://schemas.openxmlformats.org/officeDocument/2006/relationships/image" Target="../media/image12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jpeg"/><Relationship Id="rId5" Type="http://schemas.microsoft.com/office/2007/relationships/hdphoto" Target="../media/hdphoto2.wdp"/><Relationship Id="rId4" Type="http://schemas.openxmlformats.org/officeDocument/2006/relationships/image" Target="../media/image10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39.jpe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2.xml"/><Relationship Id="rId6" Type="http://schemas.microsoft.com/office/2007/relationships/hdphoto" Target="../media/hdphoto2.wdp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141.png"/><Relationship Id="rId7" Type="http://schemas.openxmlformats.org/officeDocument/2006/relationships/image" Target="../media/image145.png"/><Relationship Id="rId2" Type="http://schemas.openxmlformats.org/officeDocument/2006/relationships/image" Target="../media/image140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4.png"/><Relationship Id="rId11" Type="http://schemas.microsoft.com/office/2007/relationships/hdphoto" Target="../media/hdphoto3.wdp"/><Relationship Id="rId5" Type="http://schemas.openxmlformats.org/officeDocument/2006/relationships/image" Target="../media/image143.png"/><Relationship Id="rId10" Type="http://schemas.openxmlformats.org/officeDocument/2006/relationships/image" Target="../media/image146.png"/><Relationship Id="rId4" Type="http://schemas.openxmlformats.org/officeDocument/2006/relationships/image" Target="../media/image142.png"/><Relationship Id="rId9" Type="http://schemas.openxmlformats.org/officeDocument/2006/relationships/image" Target="../media/image9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2.png"/><Relationship Id="rId13" Type="http://schemas.microsoft.com/office/2007/relationships/hdphoto" Target="../media/hdphoto3.wdp"/><Relationship Id="rId3" Type="http://schemas.openxmlformats.org/officeDocument/2006/relationships/image" Target="../media/image147.jpg"/><Relationship Id="rId7" Type="http://schemas.openxmlformats.org/officeDocument/2006/relationships/image" Target="../media/image151.png"/><Relationship Id="rId12" Type="http://schemas.openxmlformats.org/officeDocument/2006/relationships/image" Target="../media/image146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0.png"/><Relationship Id="rId11" Type="http://schemas.openxmlformats.org/officeDocument/2006/relationships/image" Target="../media/image9.png"/><Relationship Id="rId5" Type="http://schemas.openxmlformats.org/officeDocument/2006/relationships/image" Target="../media/image149.png"/><Relationship Id="rId10" Type="http://schemas.openxmlformats.org/officeDocument/2006/relationships/image" Target="../media/image8.png"/><Relationship Id="rId4" Type="http://schemas.openxmlformats.org/officeDocument/2006/relationships/image" Target="../media/image148.png"/><Relationship Id="rId9" Type="http://schemas.openxmlformats.org/officeDocument/2006/relationships/image" Target="../media/image153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155.png"/><Relationship Id="rId7" Type="http://schemas.openxmlformats.org/officeDocument/2006/relationships/image" Target="../media/image8.png"/><Relationship Id="rId2" Type="http://schemas.openxmlformats.org/officeDocument/2006/relationships/image" Target="../media/image154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8.png"/><Relationship Id="rId5" Type="http://schemas.openxmlformats.org/officeDocument/2006/relationships/image" Target="../media/image157.png"/><Relationship Id="rId10" Type="http://schemas.microsoft.com/office/2007/relationships/hdphoto" Target="../media/hdphoto3.wdp"/><Relationship Id="rId4" Type="http://schemas.openxmlformats.org/officeDocument/2006/relationships/image" Target="../media/image156.png"/><Relationship Id="rId9" Type="http://schemas.openxmlformats.org/officeDocument/2006/relationships/image" Target="../media/image146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0.jpeg"/><Relationship Id="rId3" Type="http://schemas.openxmlformats.org/officeDocument/2006/relationships/image" Target="../media/image91.png"/><Relationship Id="rId7" Type="http://schemas.openxmlformats.org/officeDocument/2006/relationships/image" Target="../media/image9.png"/><Relationship Id="rId2" Type="http://schemas.openxmlformats.org/officeDocument/2006/relationships/image" Target="../media/image9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5" Type="http://schemas.openxmlformats.org/officeDocument/2006/relationships/image" Target="../media/image94.png"/><Relationship Id="rId10" Type="http://schemas.microsoft.com/office/2007/relationships/hdphoto" Target="../media/hdphoto3.wdp"/><Relationship Id="rId4" Type="http://schemas.openxmlformats.org/officeDocument/2006/relationships/image" Target="../media/image159.png"/><Relationship Id="rId9" Type="http://schemas.openxmlformats.org/officeDocument/2006/relationships/image" Target="../media/image146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150.png"/><Relationship Id="rId7" Type="http://schemas.openxmlformats.org/officeDocument/2006/relationships/image" Target="../media/image163.png"/><Relationship Id="rId2" Type="http://schemas.openxmlformats.org/officeDocument/2006/relationships/image" Target="../media/image161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2.png"/><Relationship Id="rId11" Type="http://schemas.microsoft.com/office/2007/relationships/hdphoto" Target="../media/hdphoto3.wdp"/><Relationship Id="rId5" Type="http://schemas.openxmlformats.org/officeDocument/2006/relationships/image" Target="../media/image152.png"/><Relationship Id="rId10" Type="http://schemas.openxmlformats.org/officeDocument/2006/relationships/image" Target="../media/image146.png"/><Relationship Id="rId4" Type="http://schemas.openxmlformats.org/officeDocument/2006/relationships/image" Target="../media/image151.png"/><Relationship Id="rId9" Type="http://schemas.openxmlformats.org/officeDocument/2006/relationships/image" Target="../media/image9.png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3.png"/><Relationship Id="rId13" Type="http://schemas.microsoft.com/office/2007/relationships/hdphoto" Target="../media/hdphoto3.wdp"/><Relationship Id="rId3" Type="http://schemas.openxmlformats.org/officeDocument/2006/relationships/image" Target="../media/image165.png"/><Relationship Id="rId7" Type="http://schemas.openxmlformats.org/officeDocument/2006/relationships/image" Target="../media/image169.png"/><Relationship Id="rId12" Type="http://schemas.openxmlformats.org/officeDocument/2006/relationships/image" Target="../media/image146.png"/><Relationship Id="rId2" Type="http://schemas.openxmlformats.org/officeDocument/2006/relationships/image" Target="../media/image16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8.png"/><Relationship Id="rId11" Type="http://schemas.openxmlformats.org/officeDocument/2006/relationships/image" Target="../media/image9.png"/><Relationship Id="rId5" Type="http://schemas.openxmlformats.org/officeDocument/2006/relationships/image" Target="../media/image167.png"/><Relationship Id="rId10" Type="http://schemas.openxmlformats.org/officeDocument/2006/relationships/image" Target="../media/image8.png"/><Relationship Id="rId4" Type="http://schemas.openxmlformats.org/officeDocument/2006/relationships/image" Target="../media/image166.png"/><Relationship Id="rId9" Type="http://schemas.openxmlformats.org/officeDocument/2006/relationships/image" Target="../media/image170.jpg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3.png"/><Relationship Id="rId13" Type="http://schemas.openxmlformats.org/officeDocument/2006/relationships/image" Target="../media/image171.jfif"/><Relationship Id="rId3" Type="http://schemas.openxmlformats.org/officeDocument/2006/relationships/image" Target="../media/image165.png"/><Relationship Id="rId7" Type="http://schemas.openxmlformats.org/officeDocument/2006/relationships/image" Target="../media/image169.png"/><Relationship Id="rId12" Type="http://schemas.microsoft.com/office/2007/relationships/hdphoto" Target="../media/hdphoto3.wdp"/><Relationship Id="rId2" Type="http://schemas.openxmlformats.org/officeDocument/2006/relationships/image" Target="../media/image16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8.png"/><Relationship Id="rId11" Type="http://schemas.openxmlformats.org/officeDocument/2006/relationships/image" Target="../media/image146.png"/><Relationship Id="rId5" Type="http://schemas.openxmlformats.org/officeDocument/2006/relationships/image" Target="../media/image167.png"/><Relationship Id="rId10" Type="http://schemas.openxmlformats.org/officeDocument/2006/relationships/image" Target="../media/image9.png"/><Relationship Id="rId4" Type="http://schemas.openxmlformats.org/officeDocument/2006/relationships/image" Target="../media/image166.png"/><Relationship Id="rId9" Type="http://schemas.openxmlformats.org/officeDocument/2006/relationships/image" Target="../media/image8.pn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173.png"/><Relationship Id="rId7" Type="http://schemas.openxmlformats.org/officeDocument/2006/relationships/image" Target="../media/image8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6.png"/><Relationship Id="rId11" Type="http://schemas.openxmlformats.org/officeDocument/2006/relationships/image" Target="../media/image177.png"/><Relationship Id="rId5" Type="http://schemas.openxmlformats.org/officeDocument/2006/relationships/image" Target="../media/image175.png"/><Relationship Id="rId10" Type="http://schemas.microsoft.com/office/2007/relationships/hdphoto" Target="../media/hdphoto3.wdp"/><Relationship Id="rId4" Type="http://schemas.openxmlformats.org/officeDocument/2006/relationships/image" Target="../media/image174.png"/><Relationship Id="rId9" Type="http://schemas.openxmlformats.org/officeDocument/2006/relationships/image" Target="../media/image146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4.png"/><Relationship Id="rId3" Type="http://schemas.openxmlformats.org/officeDocument/2006/relationships/image" Target="../media/image179.png"/><Relationship Id="rId7" Type="http://schemas.openxmlformats.org/officeDocument/2006/relationships/image" Target="../media/image183.png"/><Relationship Id="rId2" Type="http://schemas.openxmlformats.org/officeDocument/2006/relationships/image" Target="../media/image178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2.png"/><Relationship Id="rId11" Type="http://schemas.openxmlformats.org/officeDocument/2006/relationships/image" Target="../media/image185.png"/><Relationship Id="rId5" Type="http://schemas.openxmlformats.org/officeDocument/2006/relationships/image" Target="../media/image181.png"/><Relationship Id="rId10" Type="http://schemas.openxmlformats.org/officeDocument/2006/relationships/image" Target="../media/image9.png"/><Relationship Id="rId4" Type="http://schemas.openxmlformats.org/officeDocument/2006/relationships/image" Target="../media/image180.png"/><Relationship Id="rId9" Type="http://schemas.openxmlformats.org/officeDocument/2006/relationships/image" Target="../media/image8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image" Target="../media/image15.png"/><Relationship Id="rId7" Type="http://schemas.openxmlformats.org/officeDocument/2006/relationships/image" Target="../media/image9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5" Type="http://schemas.openxmlformats.org/officeDocument/2006/relationships/image" Target="../media/image17.png"/><Relationship Id="rId10" Type="http://schemas.openxmlformats.org/officeDocument/2006/relationships/image" Target="../media/image18.jpg"/><Relationship Id="rId4" Type="http://schemas.openxmlformats.org/officeDocument/2006/relationships/image" Target="../media/image16.png"/><Relationship Id="rId9" Type="http://schemas.microsoft.com/office/2007/relationships/hdphoto" Target="../media/hdphoto2.wdp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187.png"/><Relationship Id="rId7" Type="http://schemas.openxmlformats.org/officeDocument/2006/relationships/image" Target="../media/image8.png"/><Relationship Id="rId2" Type="http://schemas.openxmlformats.org/officeDocument/2006/relationships/image" Target="../media/image18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0.png"/><Relationship Id="rId5" Type="http://schemas.openxmlformats.org/officeDocument/2006/relationships/image" Target="../media/image189.png"/><Relationship Id="rId10" Type="http://schemas.openxmlformats.org/officeDocument/2006/relationships/image" Target="../media/image191.jpg"/><Relationship Id="rId4" Type="http://schemas.openxmlformats.org/officeDocument/2006/relationships/image" Target="../media/image188.png"/><Relationship Id="rId9" Type="http://schemas.openxmlformats.org/officeDocument/2006/relationships/image" Target="../media/image185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93.jpeg"/><Relationship Id="rId5" Type="http://schemas.openxmlformats.org/officeDocument/2006/relationships/image" Target="../media/image9.png"/><Relationship Id="rId4" Type="http://schemas.openxmlformats.org/officeDocument/2006/relationships/image" Target="../media/image185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95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85.png"/><Relationship Id="rId5" Type="http://schemas.openxmlformats.org/officeDocument/2006/relationships/image" Target="../media/image9.png"/><Relationship Id="rId4" Type="http://schemas.openxmlformats.org/officeDocument/2006/relationships/image" Target="../media/image194.jp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5.png"/><Relationship Id="rId3" Type="http://schemas.openxmlformats.org/officeDocument/2006/relationships/image" Target="../media/image9.png"/><Relationship Id="rId7" Type="http://schemas.openxmlformats.org/officeDocument/2006/relationships/image" Target="../media/image22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image" Target="../media/image196.jpe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3.png"/><Relationship Id="rId3" Type="http://schemas.openxmlformats.org/officeDocument/2006/relationships/image" Target="../media/image197.jpg"/><Relationship Id="rId7" Type="http://schemas.openxmlformats.org/officeDocument/2006/relationships/image" Target="../media/image201.png"/><Relationship Id="rId12" Type="http://schemas.microsoft.com/office/2007/relationships/hdphoto" Target="../media/hdphoto4.wdp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0.png"/><Relationship Id="rId11" Type="http://schemas.openxmlformats.org/officeDocument/2006/relationships/image" Target="../media/image202.png"/><Relationship Id="rId5" Type="http://schemas.openxmlformats.org/officeDocument/2006/relationships/image" Target="../media/image199.png"/><Relationship Id="rId10" Type="http://schemas.openxmlformats.org/officeDocument/2006/relationships/image" Target="../media/image9.png"/><Relationship Id="rId4" Type="http://schemas.openxmlformats.org/officeDocument/2006/relationships/image" Target="../media/image198.png"/><Relationship Id="rId9" Type="http://schemas.openxmlformats.org/officeDocument/2006/relationships/image" Target="../media/image8.pn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198.png"/><Relationship Id="rId7" Type="http://schemas.openxmlformats.org/officeDocument/2006/relationships/image" Target="../media/image163.png"/><Relationship Id="rId12" Type="http://schemas.openxmlformats.org/officeDocument/2006/relationships/image" Target="../media/image203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1.png"/><Relationship Id="rId11" Type="http://schemas.microsoft.com/office/2007/relationships/hdphoto" Target="../media/hdphoto4.wdp"/><Relationship Id="rId5" Type="http://schemas.openxmlformats.org/officeDocument/2006/relationships/image" Target="../media/image200.png"/><Relationship Id="rId10" Type="http://schemas.openxmlformats.org/officeDocument/2006/relationships/image" Target="../media/image202.png"/><Relationship Id="rId4" Type="http://schemas.openxmlformats.org/officeDocument/2006/relationships/image" Target="../media/image199.png"/><Relationship Id="rId9" Type="http://schemas.openxmlformats.org/officeDocument/2006/relationships/image" Target="../media/image9.png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2.png"/><Relationship Id="rId3" Type="http://schemas.openxmlformats.org/officeDocument/2006/relationships/image" Target="../media/image205.png"/><Relationship Id="rId7" Type="http://schemas.openxmlformats.org/officeDocument/2006/relationships/image" Target="../media/image9.png"/><Relationship Id="rId2" Type="http://schemas.openxmlformats.org/officeDocument/2006/relationships/image" Target="../media/image20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5" Type="http://schemas.openxmlformats.org/officeDocument/2006/relationships/image" Target="../media/image207.jpeg"/><Relationship Id="rId4" Type="http://schemas.openxmlformats.org/officeDocument/2006/relationships/image" Target="../media/image206.png"/><Relationship Id="rId9" Type="http://schemas.microsoft.com/office/2007/relationships/hdphoto" Target="../media/hdphoto4.wdp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microsoft.com/office/2007/relationships/hdphoto" Target="../media/hdphoto4.wdp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2.png"/><Relationship Id="rId5" Type="http://schemas.openxmlformats.org/officeDocument/2006/relationships/chart" Target="../charts/chart1.xml"/><Relationship Id="rId4" Type="http://schemas.openxmlformats.org/officeDocument/2006/relationships/image" Target="../media/image208.jpeg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210.png"/><Relationship Id="rId7" Type="http://schemas.openxmlformats.org/officeDocument/2006/relationships/image" Target="../media/image8.png"/><Relationship Id="rId2" Type="http://schemas.openxmlformats.org/officeDocument/2006/relationships/image" Target="../media/image209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3.png"/><Relationship Id="rId5" Type="http://schemas.openxmlformats.org/officeDocument/2006/relationships/image" Target="../media/image212.png"/><Relationship Id="rId10" Type="http://schemas.microsoft.com/office/2007/relationships/hdphoto" Target="../media/hdphoto5.wdp"/><Relationship Id="rId4" Type="http://schemas.openxmlformats.org/officeDocument/2006/relationships/image" Target="../media/image211.png"/><Relationship Id="rId9" Type="http://schemas.openxmlformats.org/officeDocument/2006/relationships/image" Target="../media/image214.png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1.jpg"/><Relationship Id="rId3" Type="http://schemas.openxmlformats.org/officeDocument/2006/relationships/image" Target="../media/image216.png"/><Relationship Id="rId7" Type="http://schemas.openxmlformats.org/officeDocument/2006/relationships/image" Target="../media/image220.png"/><Relationship Id="rId12" Type="http://schemas.microsoft.com/office/2007/relationships/hdphoto" Target="../media/hdphoto5.wdp"/><Relationship Id="rId2" Type="http://schemas.openxmlformats.org/officeDocument/2006/relationships/image" Target="../media/image21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9.png"/><Relationship Id="rId11" Type="http://schemas.openxmlformats.org/officeDocument/2006/relationships/image" Target="../media/image214.png"/><Relationship Id="rId5" Type="http://schemas.openxmlformats.org/officeDocument/2006/relationships/image" Target="../media/image218.png"/><Relationship Id="rId10" Type="http://schemas.openxmlformats.org/officeDocument/2006/relationships/image" Target="../media/image9.png"/><Relationship Id="rId4" Type="http://schemas.openxmlformats.org/officeDocument/2006/relationships/image" Target="../media/image217.png"/><Relationship Id="rId9" Type="http://schemas.openxmlformats.org/officeDocument/2006/relationships/image" Target="../media/image8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8.png"/><Relationship Id="rId7" Type="http://schemas.openxmlformats.org/officeDocument/2006/relationships/image" Target="../media/image20.png"/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2.xml"/><Relationship Id="rId6" Type="http://schemas.microsoft.com/office/2007/relationships/hdphoto" Target="../media/hdphoto2.wdp"/><Relationship Id="rId5" Type="http://schemas.openxmlformats.org/officeDocument/2006/relationships/image" Target="../media/image10.png"/><Relationship Id="rId10" Type="http://schemas.openxmlformats.org/officeDocument/2006/relationships/image" Target="../media/image23.png"/><Relationship Id="rId4" Type="http://schemas.openxmlformats.org/officeDocument/2006/relationships/image" Target="../media/image9.png"/><Relationship Id="rId9" Type="http://schemas.openxmlformats.org/officeDocument/2006/relationships/image" Target="../media/image22.pn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96.png"/><Relationship Id="rId7" Type="http://schemas.openxmlformats.org/officeDocument/2006/relationships/image" Target="../media/image94.png"/><Relationship Id="rId2" Type="http://schemas.openxmlformats.org/officeDocument/2006/relationships/image" Target="../media/image222.jp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8.png"/><Relationship Id="rId11" Type="http://schemas.microsoft.com/office/2007/relationships/hdphoto" Target="../media/hdphoto6.wdp"/><Relationship Id="rId5" Type="http://schemas.openxmlformats.org/officeDocument/2006/relationships/image" Target="../media/image223.png"/><Relationship Id="rId10" Type="http://schemas.openxmlformats.org/officeDocument/2006/relationships/image" Target="../media/image224.png"/><Relationship Id="rId4" Type="http://schemas.openxmlformats.org/officeDocument/2006/relationships/image" Target="../media/image97.png"/><Relationship Id="rId9" Type="http://schemas.openxmlformats.org/officeDocument/2006/relationships/image" Target="../media/image9.pn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226.png"/><Relationship Id="rId7" Type="http://schemas.openxmlformats.org/officeDocument/2006/relationships/image" Target="../media/image8.png"/><Relationship Id="rId2" Type="http://schemas.openxmlformats.org/officeDocument/2006/relationships/image" Target="../media/image22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29.jpeg"/><Relationship Id="rId5" Type="http://schemas.openxmlformats.org/officeDocument/2006/relationships/image" Target="../media/image228.png"/><Relationship Id="rId10" Type="http://schemas.microsoft.com/office/2007/relationships/hdphoto" Target="../media/hdphoto6.wdp"/><Relationship Id="rId4" Type="http://schemas.openxmlformats.org/officeDocument/2006/relationships/image" Target="../media/image227.png"/><Relationship Id="rId9" Type="http://schemas.openxmlformats.org/officeDocument/2006/relationships/image" Target="../media/image224.pn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hyperlink" Target="https://ru.wikipedia.org/wiki/%D0%A2%D0%BE%D0%BA%D1%81%D0%B8%D1%87%D0%BD%D0%BE%D1%81%D1%82%D1%8C" TargetMode="External"/><Relationship Id="rId13" Type="http://schemas.microsoft.com/office/2007/relationships/hdphoto" Target="../media/hdphoto6.wdp"/><Relationship Id="rId3" Type="http://schemas.openxmlformats.org/officeDocument/2006/relationships/image" Target="../media/image173.png"/><Relationship Id="rId7" Type="http://schemas.openxmlformats.org/officeDocument/2006/relationships/hyperlink" Target="https://ru.wikipedia.org/wiki/%D0%93%D0%B8%D0%B4%D1%80%D0%B0%D1%82%D0%B0%D1%86%D0%B8%D1%8F" TargetMode="External"/><Relationship Id="rId12" Type="http://schemas.openxmlformats.org/officeDocument/2006/relationships/image" Target="../media/image224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6.png"/><Relationship Id="rId11" Type="http://schemas.openxmlformats.org/officeDocument/2006/relationships/image" Target="../media/image230.jpeg"/><Relationship Id="rId5" Type="http://schemas.openxmlformats.org/officeDocument/2006/relationships/image" Target="../media/image175.png"/><Relationship Id="rId10" Type="http://schemas.openxmlformats.org/officeDocument/2006/relationships/image" Target="../media/image9.png"/><Relationship Id="rId4" Type="http://schemas.openxmlformats.org/officeDocument/2006/relationships/image" Target="../media/image174.png"/><Relationship Id="rId9" Type="http://schemas.openxmlformats.org/officeDocument/2006/relationships/image" Target="../media/image8.pn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3.png"/><Relationship Id="rId3" Type="http://schemas.openxmlformats.org/officeDocument/2006/relationships/image" Target="../media/image9.png"/><Relationship Id="rId7" Type="http://schemas.openxmlformats.org/officeDocument/2006/relationships/image" Target="../media/image232.png"/><Relationship Id="rId12" Type="http://schemas.openxmlformats.org/officeDocument/2006/relationships/image" Target="../media/image237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31.jpeg"/><Relationship Id="rId11" Type="http://schemas.openxmlformats.org/officeDocument/2006/relationships/image" Target="../media/image236.png"/><Relationship Id="rId5" Type="http://schemas.microsoft.com/office/2007/relationships/hdphoto" Target="../media/hdphoto6.wdp"/><Relationship Id="rId10" Type="http://schemas.openxmlformats.org/officeDocument/2006/relationships/image" Target="../media/image235.png"/><Relationship Id="rId4" Type="http://schemas.openxmlformats.org/officeDocument/2006/relationships/image" Target="../media/image224.png"/><Relationship Id="rId9" Type="http://schemas.openxmlformats.org/officeDocument/2006/relationships/image" Target="../media/image234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241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40.jpeg"/><Relationship Id="rId5" Type="http://schemas.openxmlformats.org/officeDocument/2006/relationships/image" Target="../media/image239.jpeg"/><Relationship Id="rId4" Type="http://schemas.openxmlformats.org/officeDocument/2006/relationships/image" Target="../media/image238.jpeg"/></Relationships>
</file>

<file path=ppt/slides/_rels/slide6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25.png"/><Relationship Id="rId7" Type="http://schemas.openxmlformats.org/officeDocument/2006/relationships/image" Target="../media/image10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26.jp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28.png"/><Relationship Id="rId7" Type="http://schemas.openxmlformats.org/officeDocument/2006/relationships/image" Target="../media/image32.png"/><Relationship Id="rId2" Type="http://schemas.openxmlformats.org/officeDocument/2006/relationships/image" Target="../media/image27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.png"/><Relationship Id="rId11" Type="http://schemas.microsoft.com/office/2007/relationships/hdphoto" Target="../media/hdphoto2.wdp"/><Relationship Id="rId5" Type="http://schemas.openxmlformats.org/officeDocument/2006/relationships/image" Target="../media/image30.png"/><Relationship Id="rId10" Type="http://schemas.openxmlformats.org/officeDocument/2006/relationships/image" Target="../media/image10.png"/><Relationship Id="rId4" Type="http://schemas.openxmlformats.org/officeDocument/2006/relationships/image" Target="../media/image29.png"/><Relationship Id="rId9" Type="http://schemas.openxmlformats.org/officeDocument/2006/relationships/image" Target="../media/image9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png"/><Relationship Id="rId3" Type="http://schemas.openxmlformats.org/officeDocument/2006/relationships/image" Target="../media/image34.png"/><Relationship Id="rId7" Type="http://schemas.openxmlformats.org/officeDocument/2006/relationships/image" Target="../media/image38.png"/><Relationship Id="rId12" Type="http://schemas.microsoft.com/office/2007/relationships/hdphoto" Target="../media/hdphoto2.wdp"/><Relationship Id="rId2" Type="http://schemas.openxmlformats.org/officeDocument/2006/relationships/image" Target="../media/image33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7.png"/><Relationship Id="rId11" Type="http://schemas.openxmlformats.org/officeDocument/2006/relationships/image" Target="../media/image10.png"/><Relationship Id="rId5" Type="http://schemas.openxmlformats.org/officeDocument/2006/relationships/image" Target="../media/image36.png"/><Relationship Id="rId10" Type="http://schemas.openxmlformats.org/officeDocument/2006/relationships/image" Target="../media/image9.png"/><Relationship Id="rId4" Type="http://schemas.openxmlformats.org/officeDocument/2006/relationships/image" Target="../media/image35.png"/><Relationship Id="rId9" Type="http://schemas.openxmlformats.org/officeDocument/2006/relationships/image" Target="../media/image8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41.png"/><Relationship Id="rId7" Type="http://schemas.openxmlformats.org/officeDocument/2006/relationships/image" Target="../media/image8.png"/><Relationship Id="rId2" Type="http://schemas.openxmlformats.org/officeDocument/2006/relationships/image" Target="../media/image40.jp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.png"/><Relationship Id="rId5" Type="http://schemas.openxmlformats.org/officeDocument/2006/relationships/image" Target="../media/image43.png"/><Relationship Id="rId10" Type="http://schemas.microsoft.com/office/2007/relationships/hdphoto" Target="../media/hdphoto2.wdp"/><Relationship Id="rId4" Type="http://schemas.openxmlformats.org/officeDocument/2006/relationships/image" Target="../media/image42.png"/><Relationship Id="rId9" Type="http://schemas.openxmlformats.org/officeDocument/2006/relationships/image" Target="../media/image10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Номер слайда 3"/>
          <p:cNvSpPr>
            <a:spLocks noGrp="1"/>
          </p:cNvSpPr>
          <p:nvPr>
            <p:ph type="sldNum" sz="quarter" idx="4294967295"/>
          </p:nvPr>
        </p:nvSpPr>
        <p:spPr>
          <a:xfrm>
            <a:off x="8610600" y="6356354"/>
            <a:ext cx="2743200" cy="365125"/>
          </a:xfrm>
          <a:prstGeom prst="rect">
            <a:avLst/>
          </a:prstGeom>
        </p:spPr>
        <p:txBody>
          <a:bodyPr/>
          <a:lstStyle/>
          <a:p>
            <a:fld id="{00A8A29E-47FC-401A-BA5D-3C536496DC7E}" type="slidenum">
              <a:rPr lang="ru-RU" smtClean="0"/>
              <a:pPr/>
              <a:t>1</a:t>
            </a:fld>
            <a:endParaRPr lang="ru-RU"/>
          </a:p>
        </p:txBody>
      </p:sp>
      <p:sp>
        <p:nvSpPr>
          <p:cNvPr id="9" name="Прямоугольник 8"/>
          <p:cNvSpPr/>
          <p:nvPr/>
        </p:nvSpPr>
        <p:spPr>
          <a:xfrm rot="16200000">
            <a:off x="4548189" y="-785811"/>
            <a:ext cx="3095624" cy="12192001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bg1"/>
              </a:solidFill>
            </a:endParaRPr>
          </a:p>
        </p:txBody>
      </p:sp>
      <p:sp>
        <p:nvSpPr>
          <p:cNvPr id="10" name="Прямоугольник 9"/>
          <p:cNvSpPr/>
          <p:nvPr/>
        </p:nvSpPr>
        <p:spPr>
          <a:xfrm>
            <a:off x="0" y="4330065"/>
            <a:ext cx="12192000" cy="4571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12" name="Рисунок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762375"/>
            <a:ext cx="2063750" cy="3095625"/>
          </a:xfrm>
          <a:prstGeom prst="rect">
            <a:avLst/>
          </a:prstGeom>
        </p:spPr>
      </p:pic>
      <p:pic>
        <p:nvPicPr>
          <p:cNvPr id="15" name="Рисунок 1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60374" y="3760023"/>
            <a:ext cx="4644641" cy="3097976"/>
          </a:xfrm>
          <a:prstGeom prst="rect">
            <a:avLst/>
          </a:prstGeom>
        </p:spPr>
      </p:pic>
      <p:pic>
        <p:nvPicPr>
          <p:cNvPr id="14" name="Рисунок 1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01335" y="3760025"/>
            <a:ext cx="5493204" cy="3095161"/>
          </a:xfrm>
          <a:prstGeom prst="rect">
            <a:avLst/>
          </a:prstGeom>
        </p:spPr>
      </p:pic>
      <p:pic>
        <p:nvPicPr>
          <p:cNvPr id="18" name="Рисунок 17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89"/>
          <a:stretch/>
        </p:blipFill>
        <p:spPr>
          <a:xfrm>
            <a:off x="6632439" y="3760024"/>
            <a:ext cx="4967796" cy="3097976"/>
          </a:xfrm>
          <a:prstGeom prst="rect">
            <a:avLst/>
          </a:prstGeom>
        </p:spPr>
      </p:pic>
      <p:pic>
        <p:nvPicPr>
          <p:cNvPr id="16" name="Рисунок 15"/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095" r="29121" b="820"/>
          <a:stretch/>
        </p:blipFill>
        <p:spPr>
          <a:xfrm>
            <a:off x="9333655" y="3760024"/>
            <a:ext cx="2871047" cy="3072576"/>
          </a:xfrm>
          <a:prstGeom prst="rect">
            <a:avLst/>
          </a:prstGeom>
        </p:spPr>
      </p:pic>
      <p:cxnSp>
        <p:nvCxnSpPr>
          <p:cNvPr id="20" name="Прямая соединительная линия 19"/>
          <p:cNvCxnSpPr/>
          <p:nvPr/>
        </p:nvCxnSpPr>
        <p:spPr>
          <a:xfrm>
            <a:off x="0" y="3760023"/>
            <a:ext cx="12192000" cy="0"/>
          </a:xfrm>
          <a:prstGeom prst="line">
            <a:avLst/>
          </a:prstGeom>
        </p:spPr>
        <p:style>
          <a:lnRef idx="2">
            <a:schemeClr val="accent3"/>
          </a:lnRef>
          <a:fillRef idx="0">
            <a:schemeClr val="accent3"/>
          </a:fillRef>
          <a:effectRef idx="1">
            <a:schemeClr val="accent3"/>
          </a:effectRef>
          <a:fontRef idx="minor">
            <a:schemeClr val="tx1"/>
          </a:fontRef>
        </p:style>
      </p:cxnSp>
      <p:sp>
        <p:nvSpPr>
          <p:cNvPr id="22" name="Прямоугольник 21">
            <a:extLst>
              <a:ext uri="{FF2B5EF4-FFF2-40B4-BE49-F238E27FC236}">
                <a16:creationId xmlns="" xmlns:a16="http://schemas.microsoft.com/office/drawing/2014/main" id="{3FF7F3DE-A5F5-4BBD-A12F-648211330AAB}"/>
              </a:ext>
            </a:extLst>
          </p:cNvPr>
          <p:cNvSpPr/>
          <p:nvPr/>
        </p:nvSpPr>
        <p:spPr>
          <a:xfrm>
            <a:off x="0" y="3757671"/>
            <a:ext cx="12204703" cy="3111622"/>
          </a:xfrm>
          <a:prstGeom prst="rect">
            <a:avLst/>
          </a:prstGeom>
          <a:solidFill>
            <a:schemeClr val="bg1">
              <a:lumMod val="85000"/>
              <a:alpha val="5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24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9" name="Рисунок 18"/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sharpenSoften amount="25000"/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06448" y="914400"/>
            <a:ext cx="1274765" cy="1271579"/>
          </a:xfrm>
          <a:prstGeom prst="rect">
            <a:avLst/>
          </a:prstGeom>
        </p:spPr>
      </p:pic>
      <p:sp>
        <p:nvSpPr>
          <p:cNvPr id="2" name="Прямоугольник 1"/>
          <p:cNvSpPr/>
          <p:nvPr/>
        </p:nvSpPr>
        <p:spPr>
          <a:xfrm>
            <a:off x="3982279" y="140022"/>
            <a:ext cx="4227439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kk-KZ" sz="1600" dirty="0">
                <a:solidFill>
                  <a:srgbClr val="0070C0"/>
                </a:solidFill>
                <a:latin typeface="Century Gothic" pitchFamily="34" charset="0"/>
                <a:cs typeface="Arial" panose="020B0604020202020204" pitchFamily="34" charset="0"/>
              </a:rPr>
              <a:t>АКИМАТ КЫЗЫЛОРДИНСКОЙ ОБЛАСТИ</a:t>
            </a:r>
            <a:endParaRPr lang="ru-RU" sz="1600" dirty="0">
              <a:solidFill>
                <a:srgbClr val="0070C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grpSp>
        <p:nvGrpSpPr>
          <p:cNvPr id="11" name="Группа 10"/>
          <p:cNvGrpSpPr/>
          <p:nvPr/>
        </p:nvGrpSpPr>
        <p:grpSpPr>
          <a:xfrm>
            <a:off x="38446" y="3492500"/>
            <a:ext cx="12127807" cy="253880"/>
            <a:chOff x="0" y="3517965"/>
            <a:chExt cx="12127807" cy="228415"/>
          </a:xfrm>
        </p:grpSpPr>
        <p:pic>
          <p:nvPicPr>
            <p:cNvPr id="7" name="Рисунок 6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0" y="3529845"/>
              <a:ext cx="505490" cy="216535"/>
            </a:xfrm>
            <a:prstGeom prst="rect">
              <a:avLst/>
            </a:prstGeom>
          </p:spPr>
        </p:pic>
        <p:pic>
          <p:nvPicPr>
            <p:cNvPr id="28" name="Рисунок 27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5490" y="3529845"/>
              <a:ext cx="505490" cy="216535"/>
            </a:xfrm>
            <a:prstGeom prst="rect">
              <a:avLst/>
            </a:prstGeom>
          </p:spPr>
        </p:pic>
        <p:pic>
          <p:nvPicPr>
            <p:cNvPr id="29" name="Рисунок 28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10980" y="3529845"/>
              <a:ext cx="505490" cy="216535"/>
            </a:xfrm>
            <a:prstGeom prst="rect">
              <a:avLst/>
            </a:prstGeom>
          </p:spPr>
        </p:pic>
        <p:pic>
          <p:nvPicPr>
            <p:cNvPr id="30" name="Рисунок 29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16470" y="3529845"/>
              <a:ext cx="505490" cy="216535"/>
            </a:xfrm>
            <a:prstGeom prst="rect">
              <a:avLst/>
            </a:prstGeom>
          </p:spPr>
        </p:pic>
        <p:pic>
          <p:nvPicPr>
            <p:cNvPr id="31" name="Рисунок 30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021960" y="3527492"/>
              <a:ext cx="505490" cy="216535"/>
            </a:xfrm>
            <a:prstGeom prst="rect">
              <a:avLst/>
            </a:prstGeom>
          </p:spPr>
        </p:pic>
        <p:pic>
          <p:nvPicPr>
            <p:cNvPr id="32" name="Рисунок 31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27450" y="3525139"/>
              <a:ext cx="505490" cy="216535"/>
            </a:xfrm>
            <a:prstGeom prst="rect">
              <a:avLst/>
            </a:prstGeom>
          </p:spPr>
        </p:pic>
        <p:pic>
          <p:nvPicPr>
            <p:cNvPr id="33" name="Рисунок 32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033152" y="3525139"/>
              <a:ext cx="505490" cy="216535"/>
            </a:xfrm>
            <a:prstGeom prst="rect">
              <a:avLst/>
            </a:prstGeom>
          </p:spPr>
        </p:pic>
        <p:pic>
          <p:nvPicPr>
            <p:cNvPr id="34" name="Рисунок 33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43339" y="3522786"/>
              <a:ext cx="505490" cy="216535"/>
            </a:xfrm>
            <a:prstGeom prst="rect">
              <a:avLst/>
            </a:prstGeom>
          </p:spPr>
        </p:pic>
        <p:pic>
          <p:nvPicPr>
            <p:cNvPr id="35" name="Рисунок 34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048590" y="3517965"/>
              <a:ext cx="505490" cy="216535"/>
            </a:xfrm>
            <a:prstGeom prst="rect">
              <a:avLst/>
            </a:prstGeom>
          </p:spPr>
        </p:pic>
        <p:pic>
          <p:nvPicPr>
            <p:cNvPr id="36" name="Рисунок 35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558777" y="3517965"/>
              <a:ext cx="505490" cy="216535"/>
            </a:xfrm>
            <a:prstGeom prst="rect">
              <a:avLst/>
            </a:prstGeom>
          </p:spPr>
        </p:pic>
        <p:pic>
          <p:nvPicPr>
            <p:cNvPr id="37" name="Рисунок 36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64240" y="3522027"/>
              <a:ext cx="505490" cy="216535"/>
            </a:xfrm>
            <a:prstGeom prst="rect">
              <a:avLst/>
            </a:prstGeom>
          </p:spPr>
        </p:pic>
        <p:pic>
          <p:nvPicPr>
            <p:cNvPr id="38" name="Рисунок 37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576964" y="3525139"/>
              <a:ext cx="505490" cy="216535"/>
            </a:xfrm>
            <a:prstGeom prst="rect">
              <a:avLst/>
            </a:prstGeom>
          </p:spPr>
        </p:pic>
        <p:pic>
          <p:nvPicPr>
            <p:cNvPr id="39" name="Рисунок 38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079651" y="3525136"/>
              <a:ext cx="505490" cy="216535"/>
            </a:xfrm>
            <a:prstGeom prst="rect">
              <a:avLst/>
            </a:prstGeom>
          </p:spPr>
        </p:pic>
        <p:pic>
          <p:nvPicPr>
            <p:cNvPr id="40" name="Рисунок 39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585141" y="3525136"/>
              <a:ext cx="505490" cy="216535"/>
            </a:xfrm>
            <a:prstGeom prst="rect">
              <a:avLst/>
            </a:prstGeom>
          </p:spPr>
        </p:pic>
        <p:pic>
          <p:nvPicPr>
            <p:cNvPr id="41" name="Рисунок 40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090631" y="3526874"/>
              <a:ext cx="505490" cy="216535"/>
            </a:xfrm>
            <a:prstGeom prst="rect">
              <a:avLst/>
            </a:prstGeom>
          </p:spPr>
        </p:pic>
        <p:pic>
          <p:nvPicPr>
            <p:cNvPr id="42" name="Рисунок 41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91690" y="3525136"/>
              <a:ext cx="505490" cy="216535"/>
            </a:xfrm>
            <a:prstGeom prst="rect">
              <a:avLst/>
            </a:prstGeom>
          </p:spPr>
        </p:pic>
        <p:pic>
          <p:nvPicPr>
            <p:cNvPr id="43" name="Рисунок 42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92749" y="3525136"/>
              <a:ext cx="505490" cy="216535"/>
            </a:xfrm>
            <a:prstGeom prst="rect">
              <a:avLst/>
            </a:prstGeom>
          </p:spPr>
        </p:pic>
        <p:pic>
          <p:nvPicPr>
            <p:cNvPr id="44" name="Рисунок 43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593808" y="3525136"/>
              <a:ext cx="505490" cy="216535"/>
            </a:xfrm>
            <a:prstGeom prst="rect">
              <a:avLst/>
            </a:prstGeom>
          </p:spPr>
        </p:pic>
        <p:pic>
          <p:nvPicPr>
            <p:cNvPr id="45" name="Рисунок 44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94867" y="3525134"/>
              <a:ext cx="505490" cy="216535"/>
            </a:xfrm>
            <a:prstGeom prst="rect">
              <a:avLst/>
            </a:prstGeom>
          </p:spPr>
        </p:pic>
        <p:pic>
          <p:nvPicPr>
            <p:cNvPr id="46" name="Рисунок 45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00357" y="3525134"/>
              <a:ext cx="505490" cy="216535"/>
            </a:xfrm>
            <a:prstGeom prst="rect">
              <a:avLst/>
            </a:prstGeom>
          </p:spPr>
        </p:pic>
        <p:pic>
          <p:nvPicPr>
            <p:cNvPr id="47" name="Рисунок 46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105847" y="3525132"/>
              <a:ext cx="505490" cy="216535"/>
            </a:xfrm>
            <a:prstGeom prst="rect">
              <a:avLst/>
            </a:prstGeom>
          </p:spPr>
        </p:pic>
        <p:pic>
          <p:nvPicPr>
            <p:cNvPr id="48" name="Рисунок 47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611337" y="3525130"/>
              <a:ext cx="505490" cy="216535"/>
            </a:xfrm>
            <a:prstGeom prst="rect">
              <a:avLst/>
            </a:prstGeom>
          </p:spPr>
        </p:pic>
        <p:pic>
          <p:nvPicPr>
            <p:cNvPr id="49" name="Рисунок 48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116827" y="3525128"/>
              <a:ext cx="505490" cy="216535"/>
            </a:xfrm>
            <a:prstGeom prst="rect">
              <a:avLst/>
            </a:prstGeom>
          </p:spPr>
        </p:pic>
        <p:pic>
          <p:nvPicPr>
            <p:cNvPr id="50" name="Рисунок 49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622317" y="3525126"/>
              <a:ext cx="505490" cy="216535"/>
            </a:xfrm>
            <a:prstGeom prst="rect">
              <a:avLst/>
            </a:prstGeom>
          </p:spPr>
        </p:pic>
      </p:grpSp>
      <p:sp>
        <p:nvSpPr>
          <p:cNvPr id="51" name="Прямоугольник 50"/>
          <p:cNvSpPr/>
          <p:nvPr/>
        </p:nvSpPr>
        <p:spPr>
          <a:xfrm>
            <a:off x="311151" y="2520196"/>
            <a:ext cx="11582400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2400" b="1" dirty="0">
                <a:solidFill>
                  <a:srgbClr val="0070C0"/>
                </a:solidFill>
                <a:latin typeface="Century Gothic" pitchFamily="34" charset="0"/>
                <a:cs typeface="Arial" panose="020B0604020202020204" pitchFamily="34" charset="0"/>
              </a:rPr>
              <a:t>ПЕРСПЕКТИВНЫЕ ИНВЕСТИЦИОННЫЕ ПРОЕКТЫ</a:t>
            </a:r>
            <a:r>
              <a:rPr lang="ru-RU" sz="2000" b="1" dirty="0">
                <a:solidFill>
                  <a:srgbClr val="0070C0"/>
                </a:solidFill>
                <a:latin typeface="Century Gothic" pitchFamily="34" charset="0"/>
                <a:cs typeface="Arial" panose="020B0604020202020204" pitchFamily="34" charset="0"/>
              </a:rPr>
              <a:t/>
            </a:r>
            <a:br>
              <a:rPr lang="ru-RU" sz="2000" b="1" dirty="0">
                <a:solidFill>
                  <a:srgbClr val="0070C0"/>
                </a:solidFill>
                <a:latin typeface="Century Gothic" pitchFamily="34" charset="0"/>
                <a:cs typeface="Arial" panose="020B0604020202020204" pitchFamily="34" charset="0"/>
              </a:rPr>
            </a:br>
            <a:r>
              <a:rPr lang="ru-RU" sz="2000" dirty="0">
                <a:solidFill>
                  <a:srgbClr val="0070C0"/>
                </a:solidFill>
                <a:latin typeface="Century Gothic" pitchFamily="34" charset="0"/>
                <a:cs typeface="Arial" panose="020B0604020202020204" pitchFamily="34" charset="0"/>
              </a:rPr>
              <a:t>для реализации в </a:t>
            </a:r>
            <a:r>
              <a:rPr lang="kk-KZ" sz="2000" dirty="0">
                <a:solidFill>
                  <a:srgbClr val="0070C0"/>
                </a:solidFill>
                <a:latin typeface="Century Gothic" pitchFamily="34" charset="0"/>
                <a:cs typeface="Arial" panose="020B0604020202020204" pitchFamily="34" charset="0"/>
              </a:rPr>
              <a:t>Кызылординской</a:t>
            </a:r>
            <a:r>
              <a:rPr lang="ru-RU" sz="2000" dirty="0">
                <a:solidFill>
                  <a:srgbClr val="0070C0"/>
                </a:solidFill>
                <a:latin typeface="Century Gothic" pitchFamily="34" charset="0"/>
                <a:cs typeface="Arial" panose="020B0604020202020204" pitchFamily="34" charset="0"/>
              </a:rPr>
              <a:t> области</a:t>
            </a:r>
          </a:p>
        </p:txBody>
      </p:sp>
    </p:spTree>
    <p:extLst>
      <p:ext uri="{BB962C8B-B14F-4D97-AF65-F5344CB8AC3E}">
        <p14:creationId xmlns:p14="http://schemas.microsoft.com/office/powerpoint/2010/main" val="223287906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81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7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8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9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0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1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2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3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498449" y="2640584"/>
            <a:ext cx="123698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4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xfrm>
            <a:off x="-3366171" y="422320"/>
            <a:ext cx="14719173" cy="295081"/>
          </a:xfrm>
          <a:prstGeom prst="rect">
            <a:avLst/>
          </a:prstGeom>
        </p:spPr>
        <p:txBody>
          <a:bodyPr vert="horz" wrap="square" lIns="0" tIns="67310" rIns="0" bIns="0" rtlCol="0">
            <a:spAutoFit/>
          </a:bodyPr>
          <a:lstStyle/>
          <a:p>
            <a:pPr marL="3903979" marR="5080">
              <a:lnSpc>
                <a:spcPct val="80000"/>
              </a:lnSpc>
              <a:spcBef>
                <a:spcPts val="530"/>
              </a:spcBef>
            </a:pPr>
            <a:r>
              <a:rPr lang="ru-RU" b="1" spc="-10" dirty="0">
                <a:latin typeface="Century Gothic" pitchFamily="34" charset="0"/>
                <a:cs typeface="Arial" panose="020B0604020202020204" pitchFamily="34" charset="0"/>
              </a:rPr>
              <a:t>Производство</a:t>
            </a:r>
            <a:r>
              <a:rPr lang="ru-RU" b="1" spc="1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dirty="0" err="1">
                <a:latin typeface="Century Gothic" pitchFamily="34" charset="0"/>
                <a:cs typeface="Arial" panose="020B0604020202020204" pitchFamily="34" charset="0"/>
              </a:rPr>
              <a:t>по</a:t>
            </a:r>
            <a:r>
              <a:rPr b="1" spc="1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5" dirty="0">
                <a:latin typeface="Century Gothic" pitchFamily="34" charset="0"/>
                <a:cs typeface="Arial" panose="020B0604020202020204" pitchFamily="34" charset="0"/>
              </a:rPr>
              <a:t>переработке</a:t>
            </a:r>
            <a:r>
              <a:rPr b="1" spc="1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говядины,</a:t>
            </a:r>
            <a:r>
              <a:rPr b="1" spc="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мяса</a:t>
            </a:r>
            <a:r>
              <a:rPr b="1" spc="1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5" dirty="0">
                <a:latin typeface="Century Gothic" pitchFamily="34" charset="0"/>
                <a:cs typeface="Arial" panose="020B0604020202020204" pitchFamily="34" charset="0"/>
              </a:rPr>
              <a:t>птицы</a:t>
            </a:r>
            <a:r>
              <a:rPr b="1" spc="1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dirty="0">
                <a:latin typeface="Century Gothic" pitchFamily="34" charset="0"/>
                <a:cs typeface="Arial" panose="020B0604020202020204" pitchFamily="34" charset="0"/>
              </a:rPr>
              <a:t>и </a:t>
            </a:r>
            <a:r>
              <a:rPr b="1" spc="-39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конины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4587239" y="1016931"/>
            <a:ext cx="3491865" cy="58734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195"/>
              </a:spcBef>
            </a:pPr>
            <a:r>
              <a:rPr sz="900" b="1" spc="-5" dirty="0" err="1">
                <a:solidFill>
                  <a:srgbClr val="85BB24"/>
                </a:solidFill>
                <a:latin typeface="Century Gothic" pitchFamily="34" charset="0"/>
                <a:cs typeface="Calibri"/>
              </a:rPr>
              <a:t>Компания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67945" algn="just">
              <a:lnSpc>
                <a:spcPts val="1010"/>
              </a:lnSpc>
              <a:spcBef>
                <a:spcPts val="309"/>
              </a:spcBef>
            </a:pPr>
            <a:r>
              <a:rPr lang="kk-KZ" sz="900" dirty="0">
                <a:latin typeface="Century Gothic" pitchFamily="34" charset="0"/>
                <a:cs typeface="Calibri"/>
              </a:rPr>
              <a:t>Инициатором проекта является Акимат Кызылординской области. Для реализации проекта предусмотрен </a:t>
            </a:r>
            <a:r>
              <a:rPr lang="ru-RU" sz="900" spc="-5" dirty="0">
                <a:latin typeface="Century Gothic" pitchFamily="34" charset="0"/>
                <a:cs typeface="Calibri"/>
              </a:rPr>
              <a:t>земельный </a:t>
            </a:r>
            <a:r>
              <a:rPr lang="ru-RU" sz="900" dirty="0">
                <a:latin typeface="Century Gothic" pitchFamily="34" charset="0"/>
                <a:cs typeface="Calibri"/>
              </a:rPr>
              <a:t>участок.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4587239" y="1610648"/>
            <a:ext cx="3461385" cy="2094932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065" marR="22225" algn="just">
              <a:lnSpc>
                <a:spcPts val="1000"/>
              </a:lnSpc>
              <a:spcBef>
                <a:spcPts val="200"/>
              </a:spcBef>
              <a:tabLst>
                <a:tab pos="184785" algn="l"/>
                <a:tab pos="185420" algn="l"/>
              </a:tabLst>
            </a:pPr>
            <a:r>
              <a:rPr lang="ru-RU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184785" marR="22225" indent="-172720" algn="just">
              <a:lnSpc>
                <a:spcPts val="1000"/>
              </a:lnSpc>
              <a:spcBef>
                <a:spcPts val="2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объем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колбасных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изделий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составил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66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тонн,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объем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потребления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108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15875" indent="-172720" algn="just">
              <a:lnSpc>
                <a:spcPct val="92800"/>
              </a:lnSpc>
              <a:spcBef>
                <a:spcPts val="27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 2022 г. в РК </a:t>
            </a:r>
            <a:r>
              <a:rPr sz="900" spc="-5" dirty="0">
                <a:latin typeface="Century Gothic" pitchFamily="34" charset="0"/>
                <a:cs typeface="Calibri"/>
              </a:rPr>
              <a:t>объем производства полуфабрикатов составил </a:t>
            </a:r>
            <a:r>
              <a:rPr sz="900" dirty="0">
                <a:latin typeface="Century Gothic" pitchFamily="34" charset="0"/>
                <a:cs typeface="Calibri"/>
              </a:rPr>
              <a:t>116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 тонн при среднегодовом темпе роста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период </a:t>
            </a:r>
            <a:r>
              <a:rPr sz="900" dirty="0">
                <a:latin typeface="Century Gothic" pitchFamily="34" charset="0"/>
                <a:cs typeface="Calibri"/>
              </a:rPr>
              <a:t>2018-2022 гг. в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1,3%.</a:t>
            </a:r>
          </a:p>
          <a:p>
            <a:pPr marL="184785" marR="41275" indent="-172720" algn="just">
              <a:lnSpc>
                <a:spcPct val="92600"/>
              </a:lnSpc>
              <a:spcBef>
                <a:spcPts val="2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итогам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г.,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импорт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колбасных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изделий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достиг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42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тонн,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что на 11% </a:t>
            </a:r>
            <a:r>
              <a:rPr sz="900" spc="-5" dirty="0">
                <a:latin typeface="Century Gothic" pitchFamily="34" charset="0"/>
                <a:cs typeface="Calibri"/>
              </a:rPr>
              <a:t>меньше показателя </a:t>
            </a:r>
            <a:r>
              <a:rPr sz="900" dirty="0">
                <a:latin typeface="Century Gothic" pitchFamily="34" charset="0"/>
                <a:cs typeface="Calibri"/>
              </a:rPr>
              <a:t>2021 г. Основными </a:t>
            </a:r>
            <a:r>
              <a:rPr sz="900" spc="-5" dirty="0">
                <a:latin typeface="Century Gothic" pitchFamily="34" charset="0"/>
                <a:cs typeface="Calibri"/>
              </a:rPr>
              <a:t>поставщиками </a:t>
            </a:r>
            <a:r>
              <a:rPr sz="900" dirty="0">
                <a:latin typeface="Century Gothic" pitchFamily="34" charset="0"/>
                <a:cs typeface="Calibri"/>
              </a:rPr>
              <a:t> колбасных </a:t>
            </a:r>
            <a:r>
              <a:rPr sz="900" spc="-5" dirty="0">
                <a:latin typeface="Century Gothic" pitchFamily="34" charset="0"/>
                <a:cs typeface="Calibri"/>
              </a:rPr>
              <a:t>изделий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Казахстан выступили </a:t>
            </a:r>
            <a:r>
              <a:rPr sz="900" dirty="0">
                <a:latin typeface="Century Gothic" pitchFamily="34" charset="0"/>
                <a:cs typeface="Calibri"/>
              </a:rPr>
              <a:t>Россия (33 </a:t>
            </a:r>
            <a:r>
              <a:rPr sz="900" spc="-5" dirty="0">
                <a:latin typeface="Century Gothic" pitchFamily="34" charset="0"/>
                <a:cs typeface="Calibri"/>
              </a:rPr>
              <a:t>тыс. тонн)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Беларусь</a:t>
            </a:r>
            <a:r>
              <a:rPr sz="900" dirty="0">
                <a:latin typeface="Century Gothic" pitchFamily="34" charset="0"/>
                <a:cs typeface="Calibri"/>
              </a:rPr>
              <a:t> (8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тонн).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5080" indent="-172720" algn="just">
              <a:lnSpc>
                <a:spcPts val="1000"/>
              </a:lnSpc>
              <a:spcBef>
                <a:spcPts val="33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сос</a:t>
            </a:r>
            <a:r>
              <a:rPr sz="900" spc="-5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оянию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г.,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объ</a:t>
            </a:r>
            <a:r>
              <a:rPr sz="900" spc="-10" dirty="0">
                <a:latin typeface="Century Gothic" pitchFamily="34" charset="0"/>
                <a:cs typeface="Calibri"/>
              </a:rPr>
              <a:t>е</a:t>
            </a:r>
            <a:r>
              <a:rPr sz="900" dirty="0">
                <a:latin typeface="Century Gothic" pitchFamily="34" charset="0"/>
                <a:cs typeface="Calibri"/>
              </a:rPr>
              <a:t>м п</a:t>
            </a:r>
            <a:r>
              <a:rPr sz="900" spc="-5" dirty="0">
                <a:latin typeface="Century Gothic" pitchFamily="34" charset="0"/>
                <a:cs typeface="Calibri"/>
              </a:rPr>
              <a:t>р</a:t>
            </a:r>
            <a:r>
              <a:rPr sz="900" dirty="0">
                <a:latin typeface="Century Gothic" pitchFamily="34" charset="0"/>
                <a:cs typeface="Calibri"/>
              </a:rPr>
              <a:t>оизв</a:t>
            </a:r>
            <a:r>
              <a:rPr sz="900" spc="5" dirty="0">
                <a:latin typeface="Century Gothic" pitchFamily="34" charset="0"/>
                <a:cs typeface="Calibri"/>
              </a:rPr>
              <a:t>о</a:t>
            </a:r>
            <a:r>
              <a:rPr sz="900" spc="-5" dirty="0">
                <a:latin typeface="Century Gothic" pitchFamily="34" charset="0"/>
                <a:cs typeface="Calibri"/>
              </a:rPr>
              <a:t>д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5" dirty="0">
                <a:latin typeface="Century Gothic" pitchFamily="34" charset="0"/>
                <a:cs typeface="Calibri"/>
              </a:rPr>
              <a:t>т</a:t>
            </a:r>
            <a:r>
              <a:rPr sz="900" spc="-15" dirty="0">
                <a:latin typeface="Century Gothic" pitchFamily="34" charset="0"/>
                <a:cs typeface="Calibri"/>
              </a:rPr>
              <a:t>в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мяса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КРС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</a:t>
            </a:r>
            <a:r>
              <a:rPr sz="900" spc="5" dirty="0">
                <a:latin typeface="Century Gothic" pitchFamily="34" charset="0"/>
                <a:cs typeface="Calibri"/>
              </a:rPr>
              <a:t>о</a:t>
            </a:r>
            <a:r>
              <a:rPr sz="900" dirty="0">
                <a:latin typeface="Century Gothic" pitchFamily="34" charset="0"/>
                <a:cs typeface="Calibri"/>
              </a:rPr>
              <a:t>нины  </a:t>
            </a:r>
            <a:r>
              <a:rPr sz="900" spc="-5" dirty="0">
                <a:latin typeface="Century Gothic" pitchFamily="34" charset="0"/>
                <a:cs typeface="Calibri"/>
              </a:rPr>
              <a:t>составил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534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157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соответственно.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379616" y="1932538"/>
            <a:ext cx="2986824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379616" y="2083861"/>
            <a:ext cx="3523615" cy="105157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4785" marR="440055" indent="-172720" algn="just">
              <a:lnSpc>
                <a:spcPts val="1000"/>
              </a:lnSpc>
              <a:spcBef>
                <a:spcPts val="2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Выгодное местоположение. </a:t>
            </a:r>
            <a:r>
              <a:rPr sz="900" spc="-5" dirty="0">
                <a:latin typeface="Century Gothic" pitchFamily="34" charset="0"/>
                <a:cs typeface="Calibri"/>
              </a:rPr>
              <a:t>Размещение производства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lang="kk-KZ" sz="900" spc="-5" dirty="0">
                <a:latin typeface="Century Gothic" pitchFamily="34" charset="0"/>
                <a:cs typeface="Calibri"/>
              </a:rPr>
              <a:t>Кызылординской </a:t>
            </a:r>
            <a:r>
              <a:rPr sz="900" spc="-5" dirty="0" err="1">
                <a:latin typeface="Century Gothic" pitchFamily="34" charset="0"/>
                <a:cs typeface="Calibri"/>
              </a:rPr>
              <a:t>области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обеспечивает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доступ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оптимальным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природно-климатическим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условиям </a:t>
            </a:r>
            <a:r>
              <a:rPr sz="900" spc="-5" dirty="0">
                <a:latin typeface="Century Gothic" pitchFamily="34" charset="0"/>
                <a:cs typeface="Calibri"/>
              </a:rPr>
              <a:t>для развития животноводства.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Регион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также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располагает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развитой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dirty="0" err="1">
                <a:latin typeface="Century Gothic" pitchFamily="34" charset="0"/>
                <a:cs typeface="Calibri"/>
              </a:rPr>
              <a:t>обширной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дорожно-</a:t>
            </a:r>
            <a:r>
              <a:rPr sz="900" spc="-5" dirty="0" err="1">
                <a:latin typeface="Century Gothic" pitchFamily="34" charset="0"/>
                <a:cs typeface="Calibri"/>
              </a:rPr>
              <a:t>транспортной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логистической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инфраструктурой,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связывающей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его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 </a:t>
            </a:r>
            <a:r>
              <a:rPr sz="900" spc="-5" dirty="0">
                <a:latin typeface="Century Gothic" pitchFamily="34" charset="0"/>
                <a:cs typeface="Calibri"/>
              </a:rPr>
              <a:t>областями </a:t>
            </a:r>
            <a:r>
              <a:rPr sz="900" dirty="0">
                <a:latin typeface="Century Gothic" pitchFamily="34" charset="0"/>
                <a:cs typeface="Calibri"/>
              </a:rPr>
              <a:t>РК и </a:t>
            </a:r>
            <a:r>
              <a:rPr sz="900" spc="-5" dirty="0">
                <a:latin typeface="Century Gothic" pitchFamily="34" charset="0"/>
                <a:cs typeface="Calibri"/>
              </a:rPr>
              <a:t>соседними странами. </a:t>
            </a:r>
            <a:endParaRPr lang="kk-KZ" sz="900" spc="-5" dirty="0">
              <a:latin typeface="Century Gothic" pitchFamily="34" charset="0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582921" y="3687521"/>
            <a:ext cx="3408045" cy="589264"/>
          </a:xfrm>
          <a:prstGeom prst="rect">
            <a:avLst/>
          </a:prstGeom>
        </p:spPr>
        <p:txBody>
          <a:bodyPr vert="horz" wrap="square" lIns="0" tIns="4000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315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40"/>
              </a:lnSpc>
              <a:spcBef>
                <a:spcPts val="21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реализации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требуется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сумму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11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 smtClean="0">
                <a:latin typeface="Century Gothic" pitchFamily="34" charset="0"/>
                <a:cs typeface="Calibri"/>
              </a:rPr>
              <a:t>060</a:t>
            </a:r>
            <a:r>
              <a:rPr lang="en-US" sz="900" dirty="0" smtClean="0">
                <a:latin typeface="Century Gothic" pitchFamily="34" charset="0"/>
                <a:cs typeface="Calibri"/>
              </a:rPr>
              <a:t> </a:t>
            </a:r>
            <a:r>
              <a:rPr sz="900" spc="-5" dirty="0" err="1" smtClean="0">
                <a:latin typeface="Century Gothic" pitchFamily="34" charset="0"/>
                <a:cs typeface="Calibri"/>
              </a:rPr>
              <a:t>тыс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(по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курсу </a:t>
            </a:r>
            <a:r>
              <a:rPr sz="900" dirty="0">
                <a:latin typeface="Century Gothic" pitchFamily="34" charset="0"/>
                <a:cs typeface="Calibri"/>
              </a:rPr>
              <a:t>449,2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тенге),</a:t>
            </a:r>
            <a:r>
              <a:rPr sz="900" dirty="0">
                <a:latin typeface="Century Gothic" pitchFamily="34" charset="0"/>
                <a:cs typeface="Calibri"/>
              </a:rPr>
              <a:t> 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том </a:t>
            </a:r>
            <a:r>
              <a:rPr sz="900" dirty="0">
                <a:latin typeface="Century Gothic" pitchFamily="34" charset="0"/>
                <a:cs typeface="Calibri"/>
              </a:rPr>
              <a:t>числе: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4576875" y="4301340"/>
            <a:ext cx="3165475" cy="574516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4785" marR="5080" indent="-172720" algn="just">
              <a:lnSpc>
                <a:spcPts val="1000"/>
              </a:lnSpc>
              <a:spcBef>
                <a:spcPts val="2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70%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(7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742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dirty="0">
                <a:latin typeface="Century Gothic" pitchFamily="34" charset="0"/>
                <a:cs typeface="Calibri"/>
              </a:rPr>
              <a:t> 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долговое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(при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наличии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залогового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обеспечения);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9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от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30%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(3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318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участие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инвестора.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576875" y="4897060"/>
            <a:ext cx="3304540" cy="666849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 algn="just">
              <a:lnSpc>
                <a:spcPts val="1000"/>
              </a:lnSpc>
              <a:spcBef>
                <a:spcPts val="2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меры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финальная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структура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финансирования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долей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участия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5" dirty="0">
                <a:latin typeface="Century Gothic" pitchFamily="34" charset="0"/>
                <a:cs typeface="Calibri"/>
              </a:rPr>
              <a:t> Проекте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определятся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по</a:t>
            </a:r>
            <a:r>
              <a:rPr lang="kk-KZ" sz="90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результатам</a:t>
            </a:r>
            <a:r>
              <a:rPr lang="ru-RU" sz="900" spc="2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lang="ru-RU" sz="900" spc="-4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с</a:t>
            </a:r>
            <a:r>
              <a:rPr lang="ru-RU" sz="900" spc="-5" dirty="0">
                <a:latin typeface="Century Gothic" pitchFamily="34" charset="0"/>
                <a:cs typeface="Calibri"/>
              </a:rPr>
              <a:t> инвестором.</a:t>
            </a:r>
            <a:endParaRPr lang="ru-RU" sz="900" dirty="0">
              <a:latin typeface="Century Gothic" pitchFamily="34" charset="0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576875" y="5684309"/>
            <a:ext cx="330454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Инвестиционная привлекательность</a:t>
            </a:r>
            <a:r>
              <a:rPr sz="900" b="1" spc="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587239" y="5882886"/>
            <a:ext cx="2537460" cy="481542"/>
          </a:xfrm>
          <a:prstGeom prst="rect">
            <a:avLst/>
          </a:prstGeom>
        </p:spPr>
        <p:txBody>
          <a:bodyPr vert="horz" wrap="square" lIns="0" tIns="40005" rIns="0" bIns="0" rtlCol="0">
            <a:spAutoFit/>
          </a:bodyPr>
          <a:lstStyle/>
          <a:p>
            <a:pPr marL="184785" indent="-172720" algn="just">
              <a:lnSpc>
                <a:spcPct val="100000"/>
              </a:lnSpc>
              <a:spcBef>
                <a:spcPts val="31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Сумма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инвестиций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11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060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21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NPV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26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784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pic>
        <p:nvPicPr>
          <p:cNvPr id="31" name="object 3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23303" y="850391"/>
            <a:ext cx="3623500" cy="1609343"/>
          </a:xfrm>
          <a:prstGeom prst="rect">
            <a:avLst/>
          </a:prstGeom>
        </p:spPr>
      </p:pic>
      <p:sp>
        <p:nvSpPr>
          <p:cNvPr id="32" name="object 32"/>
          <p:cNvSpPr/>
          <p:nvPr/>
        </p:nvSpPr>
        <p:spPr>
          <a:xfrm>
            <a:off x="1226819" y="4005071"/>
            <a:ext cx="190500" cy="70485"/>
          </a:xfrm>
          <a:custGeom>
            <a:avLst/>
            <a:gdLst/>
            <a:ahLst/>
            <a:cxnLst/>
            <a:rect l="l" t="t" r="r" b="b"/>
            <a:pathLst>
              <a:path w="190500" h="70485">
                <a:moveTo>
                  <a:pt x="190500" y="0"/>
                </a:moveTo>
                <a:lnTo>
                  <a:pt x="0" y="0"/>
                </a:lnTo>
                <a:lnTo>
                  <a:pt x="0" y="70103"/>
                </a:lnTo>
                <a:lnTo>
                  <a:pt x="190500" y="70103"/>
                </a:lnTo>
                <a:lnTo>
                  <a:pt x="190500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560575" y="3857244"/>
            <a:ext cx="190500" cy="218440"/>
          </a:xfrm>
          <a:custGeom>
            <a:avLst/>
            <a:gdLst/>
            <a:ahLst/>
            <a:cxnLst/>
            <a:rect l="l" t="t" r="r" b="b"/>
            <a:pathLst>
              <a:path w="190500" h="218439">
                <a:moveTo>
                  <a:pt x="190500" y="0"/>
                </a:moveTo>
                <a:lnTo>
                  <a:pt x="0" y="0"/>
                </a:lnTo>
                <a:lnTo>
                  <a:pt x="0" y="217931"/>
                </a:lnTo>
                <a:lnTo>
                  <a:pt x="190500" y="217931"/>
                </a:lnTo>
                <a:lnTo>
                  <a:pt x="190500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894332" y="3732276"/>
            <a:ext cx="190500" cy="342900"/>
          </a:xfrm>
          <a:custGeom>
            <a:avLst/>
            <a:gdLst/>
            <a:ahLst/>
            <a:cxnLst/>
            <a:rect l="l" t="t" r="r" b="b"/>
            <a:pathLst>
              <a:path w="190500" h="342900">
                <a:moveTo>
                  <a:pt x="190500" y="0"/>
                </a:moveTo>
                <a:lnTo>
                  <a:pt x="0" y="0"/>
                </a:lnTo>
                <a:lnTo>
                  <a:pt x="0" y="342900"/>
                </a:lnTo>
                <a:lnTo>
                  <a:pt x="190500" y="342900"/>
                </a:lnTo>
                <a:lnTo>
                  <a:pt x="190500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228088" y="3598164"/>
            <a:ext cx="192405" cy="477520"/>
          </a:xfrm>
          <a:custGeom>
            <a:avLst/>
            <a:gdLst/>
            <a:ahLst/>
            <a:cxnLst/>
            <a:rect l="l" t="t" r="r" b="b"/>
            <a:pathLst>
              <a:path w="192405" h="477520">
                <a:moveTo>
                  <a:pt x="192024" y="0"/>
                </a:moveTo>
                <a:lnTo>
                  <a:pt x="0" y="0"/>
                </a:lnTo>
                <a:lnTo>
                  <a:pt x="0" y="477012"/>
                </a:lnTo>
                <a:lnTo>
                  <a:pt x="192024" y="477012"/>
                </a:lnTo>
                <a:lnTo>
                  <a:pt x="192024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563367" y="3456432"/>
            <a:ext cx="190500" cy="619125"/>
          </a:xfrm>
          <a:custGeom>
            <a:avLst/>
            <a:gdLst/>
            <a:ahLst/>
            <a:cxnLst/>
            <a:rect l="l" t="t" r="r" b="b"/>
            <a:pathLst>
              <a:path w="190500" h="619125">
                <a:moveTo>
                  <a:pt x="190500" y="0"/>
                </a:moveTo>
                <a:lnTo>
                  <a:pt x="0" y="0"/>
                </a:lnTo>
                <a:lnTo>
                  <a:pt x="0" y="618743"/>
                </a:lnTo>
                <a:lnTo>
                  <a:pt x="190500" y="618743"/>
                </a:lnTo>
                <a:lnTo>
                  <a:pt x="190500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897123" y="3304032"/>
            <a:ext cx="190500" cy="771525"/>
          </a:xfrm>
          <a:custGeom>
            <a:avLst/>
            <a:gdLst/>
            <a:ahLst/>
            <a:cxnLst/>
            <a:rect l="l" t="t" r="r" b="b"/>
            <a:pathLst>
              <a:path w="190500" h="771525">
                <a:moveTo>
                  <a:pt x="190500" y="0"/>
                </a:moveTo>
                <a:lnTo>
                  <a:pt x="0" y="0"/>
                </a:lnTo>
                <a:lnTo>
                  <a:pt x="0" y="771143"/>
                </a:lnTo>
                <a:lnTo>
                  <a:pt x="190500" y="771143"/>
                </a:lnTo>
                <a:lnTo>
                  <a:pt x="190500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230879" y="3043427"/>
            <a:ext cx="190500" cy="1031875"/>
          </a:xfrm>
          <a:custGeom>
            <a:avLst/>
            <a:gdLst/>
            <a:ahLst/>
            <a:cxnLst/>
            <a:rect l="l" t="t" r="r" b="b"/>
            <a:pathLst>
              <a:path w="190500" h="1031875">
                <a:moveTo>
                  <a:pt x="190499" y="0"/>
                </a:moveTo>
                <a:lnTo>
                  <a:pt x="0" y="0"/>
                </a:lnTo>
                <a:lnTo>
                  <a:pt x="0" y="1031748"/>
                </a:lnTo>
                <a:lnTo>
                  <a:pt x="190499" y="1031748"/>
                </a:lnTo>
                <a:lnTo>
                  <a:pt x="190499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564635" y="3014472"/>
            <a:ext cx="190500" cy="1061085"/>
          </a:xfrm>
          <a:custGeom>
            <a:avLst/>
            <a:gdLst/>
            <a:ahLst/>
            <a:cxnLst/>
            <a:rect l="l" t="t" r="r" b="b"/>
            <a:pathLst>
              <a:path w="190500" h="1061085">
                <a:moveTo>
                  <a:pt x="190500" y="0"/>
                </a:moveTo>
                <a:lnTo>
                  <a:pt x="0" y="0"/>
                </a:lnTo>
                <a:lnTo>
                  <a:pt x="0" y="1060703"/>
                </a:lnTo>
                <a:lnTo>
                  <a:pt x="190500" y="1060703"/>
                </a:lnTo>
                <a:lnTo>
                  <a:pt x="190500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826764" y="2871216"/>
            <a:ext cx="33655" cy="1203960"/>
          </a:xfrm>
          <a:custGeom>
            <a:avLst/>
            <a:gdLst/>
            <a:ahLst/>
            <a:cxnLst/>
            <a:rect l="l" t="t" r="r" b="b"/>
            <a:pathLst>
              <a:path w="33654" h="1203960">
                <a:moveTo>
                  <a:pt x="0" y="1203960"/>
                </a:moveTo>
                <a:lnTo>
                  <a:pt x="0" y="0"/>
                </a:lnTo>
              </a:path>
              <a:path w="33654" h="1203960">
                <a:moveTo>
                  <a:pt x="0" y="1203960"/>
                </a:moveTo>
                <a:lnTo>
                  <a:pt x="33527" y="1203960"/>
                </a:lnTo>
              </a:path>
              <a:path w="33654" h="1203960">
                <a:moveTo>
                  <a:pt x="0" y="902208"/>
                </a:moveTo>
                <a:lnTo>
                  <a:pt x="33527" y="902208"/>
                </a:lnTo>
              </a:path>
              <a:path w="33654" h="1203960">
                <a:moveTo>
                  <a:pt x="0" y="601980"/>
                </a:moveTo>
                <a:lnTo>
                  <a:pt x="33527" y="601980"/>
                </a:lnTo>
              </a:path>
              <a:path w="33654" h="1203960">
                <a:moveTo>
                  <a:pt x="0" y="300228"/>
                </a:moveTo>
                <a:lnTo>
                  <a:pt x="33527" y="300228"/>
                </a:lnTo>
              </a:path>
            </a:pathLst>
          </a:custGeom>
          <a:ln w="9525">
            <a:solidFill>
              <a:srgbClr val="A6A6A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826764" y="2871216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527" y="0"/>
                </a:lnTo>
              </a:path>
            </a:pathLst>
          </a:custGeom>
          <a:ln w="9525">
            <a:solidFill>
              <a:srgbClr val="A6A6A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2" name="object 42"/>
          <p:cNvGrpSpPr/>
          <p:nvPr/>
        </p:nvGrpSpPr>
        <p:grpSpPr>
          <a:xfrm>
            <a:off x="1121663" y="2866453"/>
            <a:ext cx="2710180" cy="1231900"/>
            <a:chOff x="1121663" y="2866453"/>
            <a:chExt cx="2710180" cy="1231900"/>
          </a:xfrm>
        </p:grpSpPr>
        <p:sp>
          <p:nvSpPr>
            <p:cNvPr id="43" name="object 43"/>
            <p:cNvSpPr/>
            <p:nvPr/>
          </p:nvSpPr>
          <p:spPr>
            <a:xfrm>
              <a:off x="1121663" y="2871216"/>
              <a:ext cx="2705100" cy="1226820"/>
            </a:xfrm>
            <a:custGeom>
              <a:avLst/>
              <a:gdLst/>
              <a:ahLst/>
              <a:cxnLst/>
              <a:rect l="l" t="t" r="r" b="b"/>
              <a:pathLst>
                <a:path w="2705100" h="1226820">
                  <a:moveTo>
                    <a:pt x="33528" y="1203960"/>
                  </a:moveTo>
                  <a:lnTo>
                    <a:pt x="33528" y="0"/>
                  </a:lnTo>
                </a:path>
                <a:path w="2705100" h="1226820">
                  <a:moveTo>
                    <a:pt x="0" y="1203960"/>
                  </a:moveTo>
                  <a:lnTo>
                    <a:pt x="33528" y="1203960"/>
                  </a:lnTo>
                </a:path>
                <a:path w="2705100" h="1226820">
                  <a:moveTo>
                    <a:pt x="0" y="1031748"/>
                  </a:moveTo>
                  <a:lnTo>
                    <a:pt x="33528" y="1031748"/>
                  </a:lnTo>
                </a:path>
                <a:path w="2705100" h="1226820">
                  <a:moveTo>
                    <a:pt x="0" y="859536"/>
                  </a:moveTo>
                  <a:lnTo>
                    <a:pt x="33528" y="859536"/>
                  </a:lnTo>
                </a:path>
                <a:path w="2705100" h="1226820">
                  <a:moveTo>
                    <a:pt x="0" y="687324"/>
                  </a:moveTo>
                  <a:lnTo>
                    <a:pt x="33528" y="687324"/>
                  </a:lnTo>
                </a:path>
                <a:path w="2705100" h="1226820">
                  <a:moveTo>
                    <a:pt x="0" y="515112"/>
                  </a:moveTo>
                  <a:lnTo>
                    <a:pt x="33528" y="515112"/>
                  </a:lnTo>
                </a:path>
                <a:path w="2705100" h="1226820">
                  <a:moveTo>
                    <a:pt x="0" y="344424"/>
                  </a:moveTo>
                  <a:lnTo>
                    <a:pt x="33528" y="344424"/>
                  </a:lnTo>
                </a:path>
                <a:path w="2705100" h="1226820">
                  <a:moveTo>
                    <a:pt x="0" y="172212"/>
                  </a:moveTo>
                  <a:lnTo>
                    <a:pt x="33528" y="172212"/>
                  </a:lnTo>
                </a:path>
                <a:path w="2705100" h="1226820">
                  <a:moveTo>
                    <a:pt x="0" y="0"/>
                  </a:moveTo>
                  <a:lnTo>
                    <a:pt x="33528" y="0"/>
                  </a:lnTo>
                </a:path>
                <a:path w="2705100" h="1226820">
                  <a:moveTo>
                    <a:pt x="33528" y="1203960"/>
                  </a:moveTo>
                  <a:lnTo>
                    <a:pt x="2705100" y="1203960"/>
                  </a:lnTo>
                </a:path>
                <a:path w="2705100" h="1226820">
                  <a:moveTo>
                    <a:pt x="199644" y="1203960"/>
                  </a:moveTo>
                  <a:lnTo>
                    <a:pt x="199644" y="1226820"/>
                  </a:lnTo>
                </a:path>
                <a:path w="2705100" h="1226820">
                  <a:moveTo>
                    <a:pt x="533400" y="1203960"/>
                  </a:moveTo>
                  <a:lnTo>
                    <a:pt x="533400" y="1226820"/>
                  </a:lnTo>
                </a:path>
                <a:path w="2705100" h="1226820">
                  <a:moveTo>
                    <a:pt x="868680" y="1203960"/>
                  </a:moveTo>
                  <a:lnTo>
                    <a:pt x="868680" y="1226820"/>
                  </a:lnTo>
                </a:path>
                <a:path w="2705100" h="1226820">
                  <a:moveTo>
                    <a:pt x="1202436" y="1203960"/>
                  </a:moveTo>
                  <a:lnTo>
                    <a:pt x="1202436" y="1226820"/>
                  </a:lnTo>
                </a:path>
                <a:path w="2705100" h="1226820">
                  <a:moveTo>
                    <a:pt x="1536192" y="1203960"/>
                  </a:moveTo>
                  <a:lnTo>
                    <a:pt x="1536192" y="1226820"/>
                  </a:lnTo>
                </a:path>
                <a:path w="2705100" h="1226820">
                  <a:moveTo>
                    <a:pt x="1869948" y="1203960"/>
                  </a:moveTo>
                  <a:lnTo>
                    <a:pt x="1869948" y="1226820"/>
                  </a:lnTo>
                </a:path>
                <a:path w="2705100" h="1226820">
                  <a:moveTo>
                    <a:pt x="2205228" y="1203960"/>
                  </a:moveTo>
                  <a:lnTo>
                    <a:pt x="2205228" y="1226820"/>
                  </a:lnTo>
                </a:path>
                <a:path w="2705100" h="1226820">
                  <a:moveTo>
                    <a:pt x="2538984" y="1203960"/>
                  </a:moveTo>
                  <a:lnTo>
                    <a:pt x="2538984" y="1226820"/>
                  </a:lnTo>
                </a:path>
                <a:path w="2705100" h="1226820">
                  <a:moveTo>
                    <a:pt x="2705100" y="1203960"/>
                  </a:moveTo>
                  <a:lnTo>
                    <a:pt x="2705100" y="1226820"/>
                  </a:lnTo>
                </a:path>
              </a:pathLst>
            </a:custGeom>
            <a:ln w="9525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322069" y="2904469"/>
              <a:ext cx="2338070" cy="883919"/>
            </a:xfrm>
            <a:custGeom>
              <a:avLst/>
              <a:gdLst/>
              <a:ahLst/>
              <a:cxnLst/>
              <a:rect l="l" t="t" r="r" b="b"/>
              <a:pathLst>
                <a:path w="2338070" h="883920">
                  <a:moveTo>
                    <a:pt x="0" y="883432"/>
                  </a:moveTo>
                  <a:lnTo>
                    <a:pt x="47726" y="862190"/>
                  </a:lnTo>
                  <a:lnTo>
                    <a:pt x="95442" y="840203"/>
                  </a:lnTo>
                  <a:lnTo>
                    <a:pt x="143151" y="818035"/>
                  </a:lnTo>
                  <a:lnTo>
                    <a:pt x="190858" y="796246"/>
                  </a:lnTo>
                  <a:lnTo>
                    <a:pt x="238567" y="775399"/>
                  </a:lnTo>
                  <a:lnTo>
                    <a:pt x="286283" y="756056"/>
                  </a:lnTo>
                  <a:lnTo>
                    <a:pt x="334010" y="738779"/>
                  </a:lnTo>
                  <a:lnTo>
                    <a:pt x="381696" y="724109"/>
                  </a:lnTo>
                  <a:lnTo>
                    <a:pt x="429394" y="711800"/>
                  </a:lnTo>
                  <a:lnTo>
                    <a:pt x="477098" y="701074"/>
                  </a:lnTo>
                  <a:lnTo>
                    <a:pt x="524804" y="691149"/>
                  </a:lnTo>
                  <a:lnTo>
                    <a:pt x="572508" y="681246"/>
                  </a:lnTo>
                  <a:lnTo>
                    <a:pt x="620206" y="670586"/>
                  </a:lnTo>
                  <a:lnTo>
                    <a:pt x="667893" y="658388"/>
                  </a:lnTo>
                  <a:lnTo>
                    <a:pt x="715626" y="644567"/>
                  </a:lnTo>
                  <a:lnTo>
                    <a:pt x="763357" y="629791"/>
                  </a:lnTo>
                  <a:lnTo>
                    <a:pt x="811084" y="614411"/>
                  </a:lnTo>
                  <a:lnTo>
                    <a:pt x="858804" y="598777"/>
                  </a:lnTo>
                  <a:lnTo>
                    <a:pt x="906516" y="583242"/>
                  </a:lnTo>
                  <a:lnTo>
                    <a:pt x="954216" y="568155"/>
                  </a:lnTo>
                  <a:lnTo>
                    <a:pt x="1001903" y="553867"/>
                  </a:lnTo>
                  <a:lnTo>
                    <a:pt x="1049629" y="540300"/>
                  </a:lnTo>
                  <a:lnTo>
                    <a:pt x="1097345" y="527113"/>
                  </a:lnTo>
                  <a:lnTo>
                    <a:pt x="1145054" y="514265"/>
                  </a:lnTo>
                  <a:lnTo>
                    <a:pt x="1192761" y="501718"/>
                  </a:lnTo>
                  <a:lnTo>
                    <a:pt x="1240470" y="489430"/>
                  </a:lnTo>
                  <a:lnTo>
                    <a:pt x="1288186" y="477363"/>
                  </a:lnTo>
                  <a:lnTo>
                    <a:pt x="1335913" y="465475"/>
                  </a:lnTo>
                  <a:lnTo>
                    <a:pt x="1383599" y="456388"/>
                  </a:lnTo>
                  <a:lnTo>
                    <a:pt x="1431299" y="451012"/>
                  </a:lnTo>
                  <a:lnTo>
                    <a:pt x="1479011" y="446747"/>
                  </a:lnTo>
                  <a:lnTo>
                    <a:pt x="1526731" y="440992"/>
                  </a:lnTo>
                  <a:lnTo>
                    <a:pt x="1574458" y="431145"/>
                  </a:lnTo>
                  <a:lnTo>
                    <a:pt x="1622189" y="414603"/>
                  </a:lnTo>
                  <a:lnTo>
                    <a:pt x="1669923" y="388767"/>
                  </a:lnTo>
                  <a:lnTo>
                    <a:pt x="1703302" y="362444"/>
                  </a:lnTo>
                  <a:lnTo>
                    <a:pt x="1736687" y="328737"/>
                  </a:lnTo>
                  <a:lnTo>
                    <a:pt x="1770077" y="289589"/>
                  </a:lnTo>
                  <a:lnTo>
                    <a:pt x="1803470" y="246944"/>
                  </a:lnTo>
                  <a:lnTo>
                    <a:pt x="1836864" y="202744"/>
                  </a:lnTo>
                  <a:lnTo>
                    <a:pt x="1870258" y="158933"/>
                  </a:lnTo>
                  <a:lnTo>
                    <a:pt x="1903651" y="117453"/>
                  </a:lnTo>
                  <a:lnTo>
                    <a:pt x="1937041" y="80249"/>
                  </a:lnTo>
                  <a:lnTo>
                    <a:pt x="1970426" y="49262"/>
                  </a:lnTo>
                  <a:lnTo>
                    <a:pt x="2003806" y="26436"/>
                  </a:lnTo>
                  <a:lnTo>
                    <a:pt x="2051532" y="7402"/>
                  </a:lnTo>
                  <a:lnTo>
                    <a:pt x="2099248" y="0"/>
                  </a:lnTo>
                  <a:lnTo>
                    <a:pt x="2146957" y="1057"/>
                  </a:lnTo>
                  <a:lnTo>
                    <a:pt x="2194664" y="7402"/>
                  </a:lnTo>
                  <a:lnTo>
                    <a:pt x="2242373" y="15862"/>
                  </a:lnTo>
                  <a:lnTo>
                    <a:pt x="2290089" y="23264"/>
                  </a:lnTo>
                  <a:lnTo>
                    <a:pt x="2337816" y="26436"/>
                  </a:lnTo>
                </a:path>
              </a:pathLst>
            </a:custGeom>
            <a:ln w="28575">
              <a:solidFill>
                <a:srgbClr val="009B4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84541" y="3750246"/>
              <a:ext cx="73533" cy="73533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18297" y="3605466"/>
              <a:ext cx="73533" cy="73533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953577" y="3526218"/>
              <a:ext cx="73533" cy="73533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87333" y="3421062"/>
              <a:ext cx="73533" cy="73533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21089" y="3332670"/>
              <a:ext cx="73533" cy="73532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954845" y="3256470"/>
              <a:ext cx="73533" cy="73532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290125" y="2893758"/>
              <a:ext cx="73533" cy="73532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23881" y="2893758"/>
              <a:ext cx="73532" cy="73532"/>
            </a:xfrm>
            <a:prstGeom prst="rect">
              <a:avLst/>
            </a:prstGeom>
          </p:spPr>
        </p:pic>
      </p:grpSp>
      <p:sp>
        <p:nvSpPr>
          <p:cNvPr id="53" name="object 53"/>
          <p:cNvSpPr txBox="1"/>
          <p:nvPr/>
        </p:nvSpPr>
        <p:spPr>
          <a:xfrm>
            <a:off x="1266444" y="3756311"/>
            <a:ext cx="127635" cy="25590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latin typeface="Calibri"/>
                <a:cs typeface="Calibri"/>
              </a:rPr>
              <a:t>8 156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600834" y="3704907"/>
            <a:ext cx="230832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latin typeface="Century Gothic" pitchFamily="34" charset="0"/>
                <a:cs typeface="Calibri"/>
              </a:rPr>
              <a:t>25 365</a:t>
            </a:r>
          </a:p>
        </p:txBody>
      </p:sp>
      <p:sp>
        <p:nvSpPr>
          <p:cNvPr id="55" name="object 55"/>
          <p:cNvSpPr txBox="1"/>
          <p:nvPr/>
        </p:nvSpPr>
        <p:spPr>
          <a:xfrm>
            <a:off x="1934845" y="3704907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39 862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2268982" y="3704907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55 333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2602991" y="3704907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71 959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2937382" y="3704907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89 664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3271392" y="3654755"/>
            <a:ext cx="127635" cy="3581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119</a:t>
            </a:r>
            <a:r>
              <a:rPr sz="800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911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3605529" y="3654755"/>
            <a:ext cx="127635" cy="3581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123</a:t>
            </a:r>
            <a:r>
              <a:rPr sz="800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335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159954" y="3062097"/>
            <a:ext cx="2667000" cy="64262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996315" algn="ctr">
              <a:lnSpc>
                <a:spcPts val="785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16%</a:t>
            </a:r>
            <a:endParaRPr sz="800">
              <a:latin typeface="Calibri"/>
              <a:cs typeface="Calibri"/>
            </a:endParaRPr>
          </a:p>
          <a:p>
            <a:pPr marL="328295" algn="ctr">
              <a:lnSpc>
                <a:spcPts val="650"/>
              </a:lnSpc>
            </a:pPr>
            <a:r>
              <a:rPr sz="800" dirty="0">
                <a:latin typeface="Calibri"/>
                <a:cs typeface="Calibri"/>
              </a:rPr>
              <a:t>13%</a:t>
            </a:r>
            <a:endParaRPr sz="800">
              <a:latin typeface="Calibri"/>
              <a:cs typeface="Calibri"/>
            </a:endParaRPr>
          </a:p>
          <a:p>
            <a:pPr marR="331470" algn="ctr">
              <a:lnSpc>
                <a:spcPts val="760"/>
              </a:lnSpc>
            </a:pPr>
            <a:r>
              <a:rPr sz="800" dirty="0">
                <a:latin typeface="Calibri"/>
                <a:cs typeface="Calibri"/>
              </a:rPr>
              <a:t>10%</a:t>
            </a:r>
            <a:endParaRPr sz="800">
              <a:latin typeface="Calibri"/>
              <a:cs typeface="Calibri"/>
            </a:endParaRPr>
          </a:p>
          <a:p>
            <a:pPr marR="1000125" algn="ctr">
              <a:lnSpc>
                <a:spcPts val="725"/>
              </a:lnSpc>
            </a:pPr>
            <a:r>
              <a:rPr sz="800" dirty="0">
                <a:latin typeface="Calibri"/>
                <a:cs typeface="Calibri"/>
              </a:rPr>
              <a:t>7%</a:t>
            </a:r>
            <a:endParaRPr sz="800">
              <a:latin typeface="Calibri"/>
              <a:cs typeface="Calibri"/>
            </a:endParaRPr>
          </a:p>
          <a:p>
            <a:pPr marR="1668145" algn="ctr">
              <a:lnSpc>
                <a:spcPts val="795"/>
              </a:lnSpc>
            </a:pPr>
            <a:r>
              <a:rPr sz="800" dirty="0">
                <a:latin typeface="Calibri"/>
                <a:cs typeface="Calibri"/>
              </a:rPr>
              <a:t>4%</a:t>
            </a:r>
            <a:endParaRPr sz="800">
              <a:latin typeface="Calibri"/>
              <a:cs typeface="Calibri"/>
            </a:endParaRPr>
          </a:p>
          <a:p>
            <a:pPr marR="2336165" algn="ctr">
              <a:lnSpc>
                <a:spcPct val="100000"/>
              </a:lnSpc>
              <a:spcBef>
                <a:spcPts val="175"/>
              </a:spcBef>
            </a:pPr>
            <a:r>
              <a:rPr sz="800" dirty="0">
                <a:latin typeface="Calibri"/>
                <a:cs typeface="Calibri"/>
              </a:rPr>
              <a:t>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3225164" y="2759201"/>
            <a:ext cx="53657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46710" algn="l"/>
              </a:tabLst>
            </a:pPr>
            <a:r>
              <a:rPr sz="800" dirty="0">
                <a:latin typeface="Calibri"/>
                <a:cs typeface="Calibri"/>
              </a:rPr>
              <a:t>28%	28%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3909440" y="3989070"/>
            <a:ext cx="23304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10%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3909440" y="3687521"/>
            <a:ext cx="150495" cy="1485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5" dirty="0">
                <a:latin typeface="Calibri"/>
                <a:cs typeface="Calibri"/>
              </a:rPr>
              <a:t>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3909440" y="3387089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10%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3909440" y="3086226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20%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3909440" y="2785363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30%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715772" y="2735935"/>
            <a:ext cx="358140" cy="1401445"/>
          </a:xfrm>
          <a:prstGeom prst="rect">
            <a:avLst/>
          </a:prstGeom>
        </p:spPr>
        <p:txBody>
          <a:bodyPr vert="horz" wrap="square" lIns="0" tIns="62230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490"/>
              </a:spcBef>
            </a:pPr>
            <a:r>
              <a:rPr sz="800" dirty="0">
                <a:latin typeface="Calibri"/>
                <a:cs typeface="Calibri"/>
              </a:rPr>
              <a:t>140</a:t>
            </a:r>
            <a:r>
              <a:rPr sz="800" spc="-15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000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395"/>
              </a:spcBef>
            </a:pPr>
            <a:r>
              <a:rPr sz="800" dirty="0">
                <a:latin typeface="Calibri"/>
                <a:cs typeface="Calibri"/>
              </a:rPr>
              <a:t>120</a:t>
            </a:r>
            <a:r>
              <a:rPr sz="800" spc="-15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000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395"/>
              </a:spcBef>
            </a:pPr>
            <a:r>
              <a:rPr sz="800" dirty="0">
                <a:latin typeface="Calibri"/>
                <a:cs typeface="Calibri"/>
              </a:rPr>
              <a:t>100</a:t>
            </a:r>
            <a:r>
              <a:rPr sz="800" spc="-15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000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395"/>
              </a:spcBef>
            </a:pPr>
            <a:r>
              <a:rPr sz="800" dirty="0">
                <a:latin typeface="Calibri"/>
                <a:cs typeface="Calibri"/>
              </a:rPr>
              <a:t>80 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390"/>
              </a:spcBef>
            </a:pPr>
            <a:r>
              <a:rPr sz="800" dirty="0">
                <a:latin typeface="Calibri"/>
                <a:cs typeface="Calibri"/>
              </a:rPr>
              <a:t>60 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395"/>
              </a:spcBef>
            </a:pPr>
            <a:r>
              <a:rPr sz="800" dirty="0">
                <a:latin typeface="Calibri"/>
                <a:cs typeface="Calibri"/>
              </a:rPr>
              <a:t>40</a:t>
            </a:r>
            <a:r>
              <a:rPr sz="800" spc="-5" dirty="0">
                <a:latin typeface="Calibri"/>
                <a:cs typeface="Calibri"/>
              </a:rPr>
              <a:t> 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395"/>
              </a:spcBef>
            </a:pPr>
            <a:r>
              <a:rPr sz="800" dirty="0">
                <a:latin typeface="Calibri"/>
                <a:cs typeface="Calibri"/>
              </a:rPr>
              <a:t>20 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395"/>
              </a:spcBef>
            </a:pP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486790" y="3097414"/>
            <a:ext cx="127635" cy="6896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spc="-5" dirty="0">
                <a:latin typeface="Calibri"/>
                <a:cs typeface="Calibri"/>
              </a:rPr>
              <a:t>тыс.</a:t>
            </a:r>
            <a:r>
              <a:rPr sz="800" spc="-35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долл.</a:t>
            </a:r>
            <a:r>
              <a:rPr sz="800" spc="-15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США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0" name="object 70"/>
          <p:cNvSpPr/>
          <p:nvPr/>
        </p:nvSpPr>
        <p:spPr>
          <a:xfrm>
            <a:off x="762000" y="4355591"/>
            <a:ext cx="243840" cy="56515"/>
          </a:xfrm>
          <a:custGeom>
            <a:avLst/>
            <a:gdLst/>
            <a:ahLst/>
            <a:cxnLst/>
            <a:rect l="l" t="t" r="r" b="b"/>
            <a:pathLst>
              <a:path w="243840" h="56514">
                <a:moveTo>
                  <a:pt x="243840" y="0"/>
                </a:moveTo>
                <a:lnTo>
                  <a:pt x="0" y="0"/>
                </a:lnTo>
                <a:lnTo>
                  <a:pt x="0" y="56387"/>
                </a:lnTo>
                <a:lnTo>
                  <a:pt x="243840" y="56387"/>
                </a:lnTo>
                <a:lnTo>
                  <a:pt x="243840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1" name="object 71"/>
          <p:cNvGrpSpPr/>
          <p:nvPr/>
        </p:nvGrpSpPr>
        <p:grpSpPr>
          <a:xfrm>
            <a:off x="2381250" y="4352353"/>
            <a:ext cx="243840" cy="60325"/>
            <a:chOff x="2381250" y="4352353"/>
            <a:chExt cx="243840" cy="60325"/>
          </a:xfrm>
        </p:grpSpPr>
        <p:sp>
          <p:nvSpPr>
            <p:cNvPr id="72" name="object 72"/>
            <p:cNvSpPr/>
            <p:nvPr/>
          </p:nvSpPr>
          <p:spPr>
            <a:xfrm>
              <a:off x="2381250" y="4383785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0" y="0"/>
                  </a:moveTo>
                  <a:lnTo>
                    <a:pt x="243839" y="0"/>
                  </a:lnTo>
                </a:path>
              </a:pathLst>
            </a:custGeom>
            <a:ln w="28575">
              <a:solidFill>
                <a:srgbClr val="009B4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2476500" y="4357115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145" y="0"/>
                  </a:moveTo>
                  <a:lnTo>
                    <a:pt x="15376" y="1982"/>
                  </a:lnTo>
                  <a:lnTo>
                    <a:pt x="7381" y="7381"/>
                  </a:lnTo>
                  <a:lnTo>
                    <a:pt x="1982" y="15376"/>
                  </a:lnTo>
                  <a:lnTo>
                    <a:pt x="0" y="25145"/>
                  </a:lnTo>
                  <a:lnTo>
                    <a:pt x="1982" y="34915"/>
                  </a:lnTo>
                  <a:lnTo>
                    <a:pt x="7381" y="42910"/>
                  </a:lnTo>
                  <a:lnTo>
                    <a:pt x="15376" y="48309"/>
                  </a:lnTo>
                  <a:lnTo>
                    <a:pt x="25145" y="50291"/>
                  </a:lnTo>
                  <a:lnTo>
                    <a:pt x="34915" y="48309"/>
                  </a:lnTo>
                  <a:lnTo>
                    <a:pt x="42910" y="42910"/>
                  </a:lnTo>
                  <a:lnTo>
                    <a:pt x="48309" y="34915"/>
                  </a:lnTo>
                  <a:lnTo>
                    <a:pt x="50292" y="25145"/>
                  </a:lnTo>
                  <a:lnTo>
                    <a:pt x="48309" y="15376"/>
                  </a:lnTo>
                  <a:lnTo>
                    <a:pt x="42910" y="7381"/>
                  </a:lnTo>
                  <a:lnTo>
                    <a:pt x="34915" y="1982"/>
                  </a:lnTo>
                  <a:lnTo>
                    <a:pt x="25145" y="0"/>
                  </a:lnTo>
                  <a:close/>
                </a:path>
              </a:pathLst>
            </a:custGeom>
            <a:solidFill>
              <a:srgbClr val="00AF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2476500" y="4357115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292" y="25145"/>
                  </a:moveTo>
                  <a:lnTo>
                    <a:pt x="48309" y="34915"/>
                  </a:lnTo>
                  <a:lnTo>
                    <a:pt x="42910" y="42910"/>
                  </a:lnTo>
                  <a:lnTo>
                    <a:pt x="34915" y="48309"/>
                  </a:lnTo>
                  <a:lnTo>
                    <a:pt x="25145" y="50291"/>
                  </a:lnTo>
                  <a:lnTo>
                    <a:pt x="15376" y="48309"/>
                  </a:lnTo>
                  <a:lnTo>
                    <a:pt x="7381" y="42910"/>
                  </a:lnTo>
                  <a:lnTo>
                    <a:pt x="1982" y="34915"/>
                  </a:lnTo>
                  <a:lnTo>
                    <a:pt x="0" y="25145"/>
                  </a:lnTo>
                  <a:lnTo>
                    <a:pt x="1982" y="15376"/>
                  </a:lnTo>
                  <a:lnTo>
                    <a:pt x="7381" y="7381"/>
                  </a:lnTo>
                  <a:lnTo>
                    <a:pt x="15376" y="1982"/>
                  </a:lnTo>
                  <a:lnTo>
                    <a:pt x="25145" y="0"/>
                  </a:lnTo>
                  <a:lnTo>
                    <a:pt x="34915" y="1982"/>
                  </a:lnTo>
                  <a:lnTo>
                    <a:pt x="42910" y="7381"/>
                  </a:lnTo>
                  <a:lnTo>
                    <a:pt x="48309" y="15376"/>
                  </a:lnTo>
                  <a:lnTo>
                    <a:pt x="50292" y="25145"/>
                  </a:lnTo>
                  <a:close/>
                </a:path>
              </a:pathLst>
            </a:custGeom>
            <a:ln w="9525">
              <a:solidFill>
                <a:srgbClr val="009B4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5" name="object 75"/>
          <p:cNvSpPr txBox="1"/>
          <p:nvPr/>
        </p:nvSpPr>
        <p:spPr>
          <a:xfrm>
            <a:off x="498449" y="4067233"/>
            <a:ext cx="3429000" cy="544830"/>
          </a:xfrm>
          <a:prstGeom prst="rect">
            <a:avLst/>
          </a:prstGeom>
        </p:spPr>
        <p:txBody>
          <a:bodyPr vert="horz" wrap="square" lIns="0" tIns="66675" rIns="0" bIns="0" rtlCol="0">
            <a:spAutoFit/>
          </a:bodyPr>
          <a:lstStyle/>
          <a:p>
            <a:pPr marL="549275" algn="ctr">
              <a:lnSpc>
                <a:spcPct val="100000"/>
              </a:lnSpc>
              <a:spcBef>
                <a:spcPts val="525"/>
              </a:spcBef>
              <a:tabLst>
                <a:tab pos="883285" algn="l"/>
                <a:tab pos="1217295" algn="l"/>
                <a:tab pos="1551940" algn="l"/>
                <a:tab pos="1885950" algn="l"/>
                <a:tab pos="2219960" algn="l"/>
                <a:tab pos="2553970" algn="l"/>
                <a:tab pos="2894330" algn="l"/>
              </a:tabLst>
            </a:pPr>
            <a:r>
              <a:rPr sz="800" spc="-5" dirty="0">
                <a:latin typeface="Calibri"/>
                <a:cs typeface="Calibri"/>
              </a:rPr>
              <a:t>2025	2026	2027	2028	2029	2030	2036	</a:t>
            </a:r>
            <a:r>
              <a:rPr sz="800" dirty="0">
                <a:latin typeface="Calibri"/>
                <a:cs typeface="Calibri"/>
              </a:rPr>
              <a:t>ППП</a:t>
            </a:r>
          </a:p>
          <a:p>
            <a:pPr marL="520065" algn="ctr">
              <a:lnSpc>
                <a:spcPct val="100000"/>
              </a:lnSpc>
              <a:spcBef>
                <a:spcPts val="434"/>
              </a:spcBef>
              <a:tabLst>
                <a:tab pos="2139315" algn="l"/>
              </a:tabLst>
            </a:pPr>
            <a:r>
              <a:rPr sz="800" spc="-5" dirty="0">
                <a:latin typeface="Calibri"/>
                <a:cs typeface="Calibri"/>
              </a:rPr>
              <a:t>Выручка,</a:t>
            </a:r>
            <a:r>
              <a:rPr sz="800" spc="5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тыс.</a:t>
            </a:r>
            <a:r>
              <a:rPr sz="800" spc="-10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долл.</a:t>
            </a:r>
            <a:r>
              <a:rPr sz="800" spc="1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США	</a:t>
            </a:r>
            <a:r>
              <a:rPr sz="800" spc="-5" dirty="0">
                <a:latin typeface="Calibri"/>
                <a:cs typeface="Calibri"/>
              </a:rPr>
              <a:t>Рентабельность</a:t>
            </a:r>
            <a:r>
              <a:rPr sz="800" spc="-3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по</a:t>
            </a:r>
            <a:r>
              <a:rPr sz="800" spc="-1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EBITDA,</a:t>
            </a:r>
            <a:r>
              <a:rPr sz="800" spc="-15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%</a:t>
            </a:r>
          </a:p>
          <a:p>
            <a:pPr marR="1926589" algn="ctr">
              <a:lnSpc>
                <a:spcPct val="100000"/>
              </a:lnSpc>
              <a:spcBef>
                <a:spcPts val="225"/>
              </a:spcBef>
            </a:pP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Месторасположение</a:t>
            </a:r>
            <a:r>
              <a:rPr sz="900" b="1" spc="-2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 dirty="0">
              <a:latin typeface="Calibri"/>
              <a:cs typeface="Calibri"/>
            </a:endParaRPr>
          </a:p>
        </p:txBody>
      </p:sp>
      <p:pic>
        <p:nvPicPr>
          <p:cNvPr id="78" name="object 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34" name="object 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35" name="Блок-схема: задержка 1034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36" name="Прямоугольник 1035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38" name="Рисунок 1037"/>
          <p:cNvPicPr>
            <a:picLocks noChangeAspect="1"/>
          </p:cNvPicPr>
          <p:nvPr/>
        </p:nvPicPr>
        <p:blipFill rotWithShape="1">
          <a:blip r:embed="rId9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1039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40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8379616" y="1025630"/>
            <a:ext cx="2579896" cy="91307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4785" indent="-172720" algn="just">
              <a:lnSpc>
                <a:spcPct val="100000"/>
              </a:lnSpc>
              <a:spcBef>
                <a:spcPts val="229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1000" dirty="0">
                <a:latin typeface="Century Gothic" pitchFamily="34" charset="0"/>
                <a:cs typeface="Calibri"/>
              </a:rPr>
              <a:t>IRR</a:t>
            </a:r>
            <a:r>
              <a:rPr lang="ru-RU" sz="1000" spc="-4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–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35,1%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ct val="100000"/>
              </a:lnSpc>
              <a:spcBef>
                <a:spcPts val="215"/>
              </a:spcBef>
            </a:pPr>
            <a:r>
              <a:rPr lang="ru-RU" sz="1000" spc="-5" dirty="0">
                <a:latin typeface="Century Gothic" pitchFamily="34" charset="0"/>
                <a:cs typeface="Calibri"/>
              </a:rPr>
              <a:t>Срок</a:t>
            </a:r>
            <a:r>
              <a:rPr lang="ru-RU" sz="1000" spc="-2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окупаемости</a:t>
            </a:r>
            <a:r>
              <a:rPr lang="ru-RU" sz="1000" spc="-4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Проекта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–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7,42</a:t>
            </a:r>
            <a:r>
              <a:rPr lang="ru-RU" sz="1000" spc="-3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лет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ct val="100000"/>
              </a:lnSpc>
              <a:spcBef>
                <a:spcPts val="220"/>
              </a:spcBef>
            </a:pPr>
            <a:r>
              <a:rPr lang="ru-RU" sz="10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lang="ru-RU" sz="1000" spc="-4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срок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окупаемости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–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9,19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лет</a:t>
            </a:r>
            <a:endParaRPr lang="ru-RU" sz="1000" dirty="0">
              <a:latin typeface="Century Gothic" pitchFamily="34" charset="0"/>
              <a:cs typeface="Calibri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90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7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8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9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0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1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2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3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4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5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6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7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8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9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0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1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2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xfrm>
            <a:off x="457200" y="359790"/>
            <a:ext cx="8458200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Строительство</a:t>
            </a:r>
            <a:r>
              <a:rPr b="1" spc="2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завода</a:t>
            </a:r>
            <a:r>
              <a:rPr b="1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полного</a:t>
            </a:r>
            <a:r>
              <a:rPr b="1" spc="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dirty="0">
                <a:latin typeface="Century Gothic" pitchFamily="34" charset="0"/>
                <a:cs typeface="Arial" panose="020B0604020202020204" pitchFamily="34" charset="0"/>
              </a:rPr>
              <a:t>цикла</a:t>
            </a:r>
            <a:r>
              <a:rPr b="1" spc="-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dirty="0">
                <a:latin typeface="Century Gothic" pitchFamily="34" charset="0"/>
                <a:cs typeface="Arial" panose="020B0604020202020204" pitchFamily="34" charset="0"/>
              </a:rPr>
              <a:t>по</a:t>
            </a:r>
            <a:r>
              <a:rPr b="1" spc="1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производству</a:t>
            </a:r>
            <a:r>
              <a:rPr b="1" spc="1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томатной</a:t>
            </a:r>
            <a:r>
              <a:rPr b="1" spc="1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5" dirty="0">
                <a:latin typeface="Century Gothic" pitchFamily="34" charset="0"/>
                <a:cs typeface="Arial" panose="020B0604020202020204" pitchFamily="34" charset="0"/>
              </a:rPr>
              <a:t>пасты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4565015" y="909633"/>
            <a:ext cx="3637915" cy="436016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Компания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382270" algn="just">
              <a:lnSpc>
                <a:spcPts val="900"/>
              </a:lnSpc>
              <a:spcBef>
                <a:spcPts val="3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Инициатором </a:t>
            </a:r>
            <a:r>
              <a:rPr sz="900" spc="-5" dirty="0" err="1">
                <a:latin typeface="Century Gothic" pitchFamily="34" charset="0"/>
                <a:cs typeface="Calibri"/>
              </a:rPr>
              <a:t>Проекта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является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ТОО </a:t>
            </a:r>
            <a:r>
              <a:rPr sz="900" spc="-5" dirty="0">
                <a:latin typeface="Century Gothic" pitchFamily="34" charset="0"/>
                <a:cs typeface="Calibri"/>
              </a:rPr>
              <a:t>«</a:t>
            </a:r>
            <a:r>
              <a:rPr sz="900" spc="-5" dirty="0" err="1">
                <a:latin typeface="Century Gothic" pitchFamily="34" charset="0"/>
                <a:cs typeface="Calibri"/>
              </a:rPr>
              <a:t>Кызылорда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AGROPlus</a:t>
            </a:r>
            <a:r>
              <a:rPr sz="900" spc="-5" dirty="0">
                <a:latin typeface="Century Gothic" pitchFamily="34" charset="0"/>
                <a:cs typeface="Calibri"/>
              </a:rPr>
              <a:t>».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4565016" y="1379971"/>
            <a:ext cx="3426712" cy="1574790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065" marR="5080" algn="just">
              <a:lnSpc>
                <a:spcPts val="900"/>
              </a:lnSpc>
              <a:spcBef>
                <a:spcPts val="280"/>
              </a:spcBef>
              <a:tabLst>
                <a:tab pos="184785" algn="l"/>
                <a:tab pos="185420" algn="l"/>
              </a:tabLst>
            </a:pPr>
            <a:r>
              <a:rPr lang="ru-RU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lang="kk-KZ" sz="900" dirty="0">
              <a:latin typeface="Century Gothic" pitchFamily="34" charset="0"/>
              <a:cs typeface="Calibri"/>
            </a:endParaRPr>
          </a:p>
          <a:p>
            <a:pPr marL="184785" marR="5080" indent="-172720" algn="just">
              <a:lnSpc>
                <a:spcPts val="900"/>
              </a:lnSpc>
              <a:spcBef>
                <a:spcPts val="28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валовой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сбор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томатов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Казахстане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составил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801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среднегодовом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темпе роста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1,2%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период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2018-2022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гг.</a:t>
            </a:r>
          </a:p>
          <a:p>
            <a:pPr marL="184785" marR="232410" indent="-17272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период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2018-2022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гг. </a:t>
            </a:r>
            <a:r>
              <a:rPr sz="900" spc="-5" dirty="0">
                <a:latin typeface="Century Gothic" pitchFamily="34" charset="0"/>
                <a:cs typeface="Calibri"/>
              </a:rPr>
              <a:t>урожайность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томатов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составляла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среднем </a:t>
            </a:r>
            <a:r>
              <a:rPr sz="900" dirty="0">
                <a:latin typeface="Century Gothic" pitchFamily="34" charset="0"/>
                <a:cs typeface="Calibri"/>
              </a:rPr>
              <a:t>26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га.</a:t>
            </a:r>
          </a:p>
          <a:p>
            <a:pPr marL="184785" marR="293370" indent="-17272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объем потребления</a:t>
            </a:r>
            <a:r>
              <a:rPr sz="900" dirty="0">
                <a:latin typeface="Century Gothic" pitchFamily="34" charset="0"/>
                <a:cs typeface="Calibri"/>
              </a:rPr>
              <a:t> томатов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переработанных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овощей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составил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852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96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тонн,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соответственно.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281305" indent="-17272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итогам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г.,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91%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объема импортированных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Казахстан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томатных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консервов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(21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тонн)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пришелся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Китай.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427446" y="1090148"/>
            <a:ext cx="2316753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379616" y="1332773"/>
            <a:ext cx="3528060" cy="2998257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201295" marR="377825" indent="-189230" algn="just">
              <a:lnSpc>
                <a:spcPts val="900"/>
              </a:lnSpc>
              <a:spcBef>
                <a:spcPts val="28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Выгодное местоположение. </a:t>
            </a:r>
            <a:r>
              <a:rPr sz="900" spc="-5" dirty="0">
                <a:latin typeface="Century Gothic" pitchFamily="34" charset="0"/>
                <a:cs typeface="Calibri"/>
              </a:rPr>
              <a:t>Размещение производства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Кызылординской области обеспечивает доступ </a:t>
            </a:r>
            <a:r>
              <a:rPr sz="900" dirty="0">
                <a:latin typeface="Century Gothic" pitchFamily="34" charset="0"/>
                <a:cs typeface="Calibri"/>
              </a:rPr>
              <a:t>к </a:t>
            </a:r>
            <a:r>
              <a:rPr sz="900" spc="-5" dirty="0">
                <a:latin typeface="Century Gothic" pitchFamily="34" charset="0"/>
                <a:cs typeface="Calibri"/>
              </a:rPr>
              <a:t>развитой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разветвленной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системе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железных</a:t>
            </a:r>
            <a:r>
              <a:rPr sz="900" dirty="0">
                <a:latin typeface="Century Gothic" pitchFamily="34" charset="0"/>
                <a:cs typeface="Calibri"/>
              </a:rPr>
              <a:t> и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автомобильных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дорог,</a:t>
            </a:r>
            <a:endParaRPr sz="900" dirty="0">
              <a:latin typeface="Century Gothic" pitchFamily="34" charset="0"/>
              <a:cs typeface="Calibri"/>
            </a:endParaRPr>
          </a:p>
          <a:p>
            <a:pPr marL="201295" algn="just">
              <a:lnSpc>
                <a:spcPts val="81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позволяющей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организовать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как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поставку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сырья, так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доставку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готовой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продукции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соседние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области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страны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СНГ.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201295" indent="-189230" algn="just">
              <a:lnSpc>
                <a:spcPts val="990"/>
              </a:lnSpc>
              <a:spcBef>
                <a:spcPts val="12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Импортозамещение.</a:t>
            </a:r>
            <a:r>
              <a:rPr sz="900" b="1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Строительство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завода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позволит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сократить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объем</a:t>
            </a:r>
            <a:r>
              <a:rPr sz="900" spc="-5" dirty="0">
                <a:latin typeface="Century Gothic" pitchFamily="34" charset="0"/>
                <a:cs typeface="Calibri"/>
              </a:rPr>
              <a:t> импорта томатных </a:t>
            </a:r>
            <a:r>
              <a:rPr sz="900" dirty="0">
                <a:latin typeface="Century Gothic" pitchFamily="34" charset="0"/>
                <a:cs typeface="Calibri"/>
              </a:rPr>
              <a:t>консервов в РК, </a:t>
            </a:r>
            <a:r>
              <a:rPr sz="900" spc="-5" dirty="0">
                <a:latin typeface="Century Gothic" pitchFamily="34" charset="0"/>
                <a:cs typeface="Calibri"/>
              </a:rPr>
              <a:t>который составил </a:t>
            </a:r>
            <a:r>
              <a:rPr sz="900" dirty="0">
                <a:latin typeface="Century Gothic" pitchFamily="34" charset="0"/>
                <a:cs typeface="Calibri"/>
              </a:rPr>
              <a:t>23 </a:t>
            </a:r>
            <a:r>
              <a:rPr sz="900" spc="-5" dirty="0">
                <a:latin typeface="Century Gothic" pitchFamily="34" charset="0"/>
                <a:cs typeface="Calibri"/>
              </a:rPr>
              <a:t>тыс.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 обеспечить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внутренний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рынок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качественной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отечественной</a:t>
            </a:r>
            <a:r>
              <a:rPr sz="900" spc="-5" dirty="0">
                <a:latin typeface="Century Gothic" pitchFamily="34" charset="0"/>
                <a:cs typeface="Calibri"/>
              </a:rPr>
              <a:t> продукцией. Объем импорта переработанных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овощей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составил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75,1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(78%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от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общего</a:t>
            </a:r>
            <a:endParaRPr sz="900" dirty="0">
              <a:latin typeface="Century Gothic" pitchFamily="34" charset="0"/>
              <a:cs typeface="Calibri"/>
            </a:endParaRPr>
          </a:p>
          <a:p>
            <a:pPr marL="201295" algn="just">
              <a:lnSpc>
                <a:spcPts val="9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потребления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переработанных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овощей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РК).</a:t>
            </a:r>
          </a:p>
          <a:p>
            <a:pPr marL="201295" marR="5080" indent="-18923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Полный </a:t>
            </a:r>
            <a:r>
              <a:rPr sz="900" b="1" dirty="0">
                <a:latin typeface="Century Gothic" pitchFamily="34" charset="0"/>
                <a:cs typeface="Calibri"/>
              </a:rPr>
              <a:t>цикл</a:t>
            </a:r>
            <a:r>
              <a:rPr sz="900" b="1" spc="-10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производства</a:t>
            </a:r>
            <a:r>
              <a:rPr sz="900" b="1" spc="25" dirty="0"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latin typeface="Century Gothic" pitchFamily="34" charset="0"/>
                <a:cs typeface="Calibri"/>
              </a:rPr>
              <a:t>и</a:t>
            </a:r>
            <a:r>
              <a:rPr sz="900" b="1" spc="-10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долгий срок</a:t>
            </a:r>
            <a:r>
              <a:rPr sz="900" b="1" spc="20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хранения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Полный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цикл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продукции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позволяет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осуществлять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более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эффективный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контроль </a:t>
            </a:r>
            <a:r>
              <a:rPr sz="900" dirty="0">
                <a:latin typeface="Century Gothic" pitchFamily="34" charset="0"/>
                <a:cs typeface="Calibri"/>
              </a:rPr>
              <a:t>над </a:t>
            </a:r>
            <a:r>
              <a:rPr sz="900" spc="-5" dirty="0">
                <a:latin typeface="Century Gothic" pitchFamily="34" charset="0"/>
                <a:cs typeface="Calibri"/>
              </a:rPr>
              <a:t>затратами Проекта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5" dirty="0">
                <a:latin typeface="Century Gothic" pitchFamily="34" charset="0"/>
                <a:cs typeface="Calibri"/>
              </a:rPr>
              <a:t>доставке сырья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производственные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помещения.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Кроме </a:t>
            </a:r>
            <a:r>
              <a:rPr sz="900" dirty="0" err="1">
                <a:latin typeface="Century Gothic" pitchFamily="34" charset="0"/>
                <a:cs typeface="Calibri"/>
              </a:rPr>
              <a:t>того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современные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высокотемпературные</a:t>
            </a:r>
            <a:r>
              <a:rPr sz="900" spc="-5" dirty="0">
                <a:latin typeface="Century Gothic" pitchFamily="34" charset="0"/>
                <a:cs typeface="Calibri"/>
              </a:rPr>
              <a:t> технологии производства Cold Break </a:t>
            </a:r>
            <a:r>
              <a:rPr sz="900" dirty="0">
                <a:latin typeface="Century Gothic" pitchFamily="34" charset="0"/>
                <a:cs typeface="Calibri"/>
              </a:rPr>
              <a:t>и Hot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Break </a:t>
            </a:r>
            <a:r>
              <a:rPr sz="900" dirty="0">
                <a:latin typeface="Century Gothic" pitchFamily="34" charset="0"/>
                <a:cs typeface="Calibri"/>
              </a:rPr>
              <a:t>и упаковка в </a:t>
            </a:r>
            <a:r>
              <a:rPr sz="900" spc="-5" dirty="0">
                <a:latin typeface="Century Gothic" pitchFamily="34" charset="0"/>
                <a:cs typeface="Calibri"/>
              </a:rPr>
              <a:t>асептические мешки </a:t>
            </a:r>
            <a:r>
              <a:rPr sz="900" dirty="0">
                <a:latin typeface="Century Gothic" pitchFamily="34" charset="0"/>
                <a:cs typeface="Calibri"/>
              </a:rPr>
              <a:t>позволяют </a:t>
            </a:r>
            <a:r>
              <a:rPr sz="900" spc="-5" dirty="0">
                <a:latin typeface="Century Gothic" pitchFamily="34" charset="0"/>
                <a:cs typeface="Calibri"/>
              </a:rPr>
              <a:t>увеличить срок </a:t>
            </a:r>
            <a:r>
              <a:rPr sz="900" spc="-19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хранения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томатной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пасты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24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месяцев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без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потребности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</a:p>
          <a:p>
            <a:pPr marL="201295" algn="just">
              <a:lnSpc>
                <a:spcPts val="9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специальных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условиях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хранения.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565015" y="2946420"/>
            <a:ext cx="3405504" cy="1587613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ts val="900"/>
              </a:lnSpc>
              <a:spcBef>
                <a:spcPts val="3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 реализации Проекта требуется финансирование </a:t>
            </a:r>
            <a:r>
              <a:rPr sz="900" dirty="0">
                <a:latin typeface="Century Gothic" pitchFamily="34" charset="0"/>
                <a:cs typeface="Calibri"/>
              </a:rPr>
              <a:t>на сумму 44 068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США,</a:t>
            </a:r>
            <a:r>
              <a:rPr sz="900" dirty="0">
                <a:latin typeface="Century Gothic" pitchFamily="34" charset="0"/>
                <a:cs typeface="Calibri"/>
              </a:rPr>
              <a:t> 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том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числе: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187325" indent="-17272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80%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(35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255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США)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 долговое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(при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наличии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залогового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обеспечения);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20%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(8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814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участие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инвестора.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106045" algn="just">
              <a:lnSpc>
                <a:spcPts val="900"/>
              </a:lnSpc>
              <a:spcBef>
                <a:spcPts val="3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меры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финальная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структура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финансирования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долей </a:t>
            </a:r>
            <a:r>
              <a:rPr sz="900" dirty="0">
                <a:latin typeface="Century Gothic" pitchFamily="34" charset="0"/>
                <a:cs typeface="Calibri"/>
              </a:rPr>
              <a:t>участия в </a:t>
            </a:r>
            <a:r>
              <a:rPr sz="9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5" dirty="0">
                <a:latin typeface="Century Gothic" pitchFamily="34" charset="0"/>
                <a:cs typeface="Calibri"/>
              </a:rPr>
              <a:t> 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565015" y="4607686"/>
            <a:ext cx="3149469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Инвестиционная привлекательность</a:t>
            </a:r>
            <a:r>
              <a:rPr sz="1000" b="1" spc="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проекта: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565015" y="4782993"/>
            <a:ext cx="2978785" cy="909864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184785" indent="-172720" algn="just">
              <a:lnSpc>
                <a:spcPct val="100000"/>
              </a:lnSpc>
              <a:spcBef>
                <a:spcPts val="21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Сумма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инвестиций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44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068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NPV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9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020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IRR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22,9%</a:t>
            </a: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6,6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11,64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pic>
        <p:nvPicPr>
          <p:cNvPr id="32" name="object 3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8419" y="874122"/>
            <a:ext cx="3555372" cy="1591056"/>
          </a:xfrm>
          <a:prstGeom prst="rect">
            <a:avLst/>
          </a:prstGeom>
        </p:spPr>
      </p:pic>
      <p:grpSp>
        <p:nvGrpSpPr>
          <p:cNvPr id="3" name="Группа 2"/>
          <p:cNvGrpSpPr/>
          <p:nvPr/>
        </p:nvGrpSpPr>
        <p:grpSpPr>
          <a:xfrm>
            <a:off x="498449" y="2862325"/>
            <a:ext cx="3775100" cy="1749983"/>
            <a:chOff x="498449" y="2862325"/>
            <a:chExt cx="3775100" cy="1749983"/>
          </a:xfrm>
        </p:grpSpPr>
        <p:sp>
          <p:nvSpPr>
            <p:cNvPr id="33" name="object 33"/>
            <p:cNvSpPr/>
            <p:nvPr/>
          </p:nvSpPr>
          <p:spPr>
            <a:xfrm>
              <a:off x="1255775" y="3901440"/>
              <a:ext cx="105410" cy="29209"/>
            </a:xfrm>
            <a:custGeom>
              <a:avLst/>
              <a:gdLst/>
              <a:ahLst/>
              <a:cxnLst/>
              <a:rect l="l" t="t" r="r" b="b"/>
              <a:pathLst>
                <a:path w="105409" h="29210">
                  <a:moveTo>
                    <a:pt x="105156" y="0"/>
                  </a:moveTo>
                  <a:lnTo>
                    <a:pt x="0" y="0"/>
                  </a:lnTo>
                  <a:lnTo>
                    <a:pt x="0" y="28956"/>
                  </a:lnTo>
                  <a:lnTo>
                    <a:pt x="105156" y="28956"/>
                  </a:lnTo>
                  <a:lnTo>
                    <a:pt x="105156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467611" y="3665220"/>
              <a:ext cx="105410" cy="265430"/>
            </a:xfrm>
            <a:custGeom>
              <a:avLst/>
              <a:gdLst/>
              <a:ahLst/>
              <a:cxnLst/>
              <a:rect l="l" t="t" r="r" b="b"/>
              <a:pathLst>
                <a:path w="105409" h="265429">
                  <a:moveTo>
                    <a:pt x="105156" y="0"/>
                  </a:moveTo>
                  <a:lnTo>
                    <a:pt x="0" y="0"/>
                  </a:lnTo>
                  <a:lnTo>
                    <a:pt x="0" y="265175"/>
                  </a:lnTo>
                  <a:lnTo>
                    <a:pt x="105156" y="265175"/>
                  </a:lnTo>
                  <a:lnTo>
                    <a:pt x="105156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679448" y="3314700"/>
              <a:ext cx="105410" cy="615950"/>
            </a:xfrm>
            <a:custGeom>
              <a:avLst/>
              <a:gdLst/>
              <a:ahLst/>
              <a:cxnLst/>
              <a:rect l="l" t="t" r="r" b="b"/>
              <a:pathLst>
                <a:path w="105410" h="615950">
                  <a:moveTo>
                    <a:pt x="105156" y="0"/>
                  </a:moveTo>
                  <a:lnTo>
                    <a:pt x="0" y="0"/>
                  </a:lnTo>
                  <a:lnTo>
                    <a:pt x="0" y="615695"/>
                  </a:lnTo>
                  <a:lnTo>
                    <a:pt x="105156" y="615695"/>
                  </a:lnTo>
                  <a:lnTo>
                    <a:pt x="105156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891283" y="3293364"/>
              <a:ext cx="105410" cy="637540"/>
            </a:xfrm>
            <a:custGeom>
              <a:avLst/>
              <a:gdLst/>
              <a:ahLst/>
              <a:cxnLst/>
              <a:rect l="l" t="t" r="r" b="b"/>
              <a:pathLst>
                <a:path w="105410" h="637539">
                  <a:moveTo>
                    <a:pt x="105156" y="0"/>
                  </a:moveTo>
                  <a:lnTo>
                    <a:pt x="0" y="0"/>
                  </a:lnTo>
                  <a:lnTo>
                    <a:pt x="0" y="637032"/>
                  </a:lnTo>
                  <a:lnTo>
                    <a:pt x="105156" y="637032"/>
                  </a:lnTo>
                  <a:lnTo>
                    <a:pt x="105156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2103120" y="3272028"/>
              <a:ext cx="105410" cy="658495"/>
            </a:xfrm>
            <a:custGeom>
              <a:avLst/>
              <a:gdLst/>
              <a:ahLst/>
              <a:cxnLst/>
              <a:rect l="l" t="t" r="r" b="b"/>
              <a:pathLst>
                <a:path w="105410" h="658495">
                  <a:moveTo>
                    <a:pt x="105156" y="0"/>
                  </a:moveTo>
                  <a:lnTo>
                    <a:pt x="0" y="0"/>
                  </a:lnTo>
                  <a:lnTo>
                    <a:pt x="0" y="658368"/>
                  </a:lnTo>
                  <a:lnTo>
                    <a:pt x="105156" y="658368"/>
                  </a:lnTo>
                  <a:lnTo>
                    <a:pt x="105156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2314955" y="3253740"/>
              <a:ext cx="105410" cy="676910"/>
            </a:xfrm>
            <a:custGeom>
              <a:avLst/>
              <a:gdLst/>
              <a:ahLst/>
              <a:cxnLst/>
              <a:rect l="l" t="t" r="r" b="b"/>
              <a:pathLst>
                <a:path w="105410" h="676910">
                  <a:moveTo>
                    <a:pt x="105156" y="0"/>
                  </a:moveTo>
                  <a:lnTo>
                    <a:pt x="0" y="0"/>
                  </a:lnTo>
                  <a:lnTo>
                    <a:pt x="0" y="676656"/>
                  </a:lnTo>
                  <a:lnTo>
                    <a:pt x="105156" y="676656"/>
                  </a:lnTo>
                  <a:lnTo>
                    <a:pt x="105156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2526792" y="3235451"/>
              <a:ext cx="105410" cy="695325"/>
            </a:xfrm>
            <a:custGeom>
              <a:avLst/>
              <a:gdLst/>
              <a:ahLst/>
              <a:cxnLst/>
              <a:rect l="l" t="t" r="r" b="b"/>
              <a:pathLst>
                <a:path w="105410" h="695325">
                  <a:moveTo>
                    <a:pt x="105156" y="0"/>
                  </a:moveTo>
                  <a:lnTo>
                    <a:pt x="0" y="0"/>
                  </a:lnTo>
                  <a:lnTo>
                    <a:pt x="0" y="694944"/>
                  </a:lnTo>
                  <a:lnTo>
                    <a:pt x="105156" y="694944"/>
                  </a:lnTo>
                  <a:lnTo>
                    <a:pt x="105156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2738627" y="3218688"/>
              <a:ext cx="105410" cy="711835"/>
            </a:xfrm>
            <a:custGeom>
              <a:avLst/>
              <a:gdLst/>
              <a:ahLst/>
              <a:cxnLst/>
              <a:rect l="l" t="t" r="r" b="b"/>
              <a:pathLst>
                <a:path w="105410" h="711835">
                  <a:moveTo>
                    <a:pt x="105156" y="0"/>
                  </a:moveTo>
                  <a:lnTo>
                    <a:pt x="0" y="0"/>
                  </a:lnTo>
                  <a:lnTo>
                    <a:pt x="0" y="711707"/>
                  </a:lnTo>
                  <a:lnTo>
                    <a:pt x="105156" y="711707"/>
                  </a:lnTo>
                  <a:lnTo>
                    <a:pt x="105156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950464" y="3201923"/>
              <a:ext cx="105410" cy="728980"/>
            </a:xfrm>
            <a:custGeom>
              <a:avLst/>
              <a:gdLst/>
              <a:ahLst/>
              <a:cxnLst/>
              <a:rect l="l" t="t" r="r" b="b"/>
              <a:pathLst>
                <a:path w="105410" h="728979">
                  <a:moveTo>
                    <a:pt x="105156" y="0"/>
                  </a:moveTo>
                  <a:lnTo>
                    <a:pt x="0" y="0"/>
                  </a:lnTo>
                  <a:lnTo>
                    <a:pt x="0" y="728471"/>
                  </a:lnTo>
                  <a:lnTo>
                    <a:pt x="105156" y="728471"/>
                  </a:lnTo>
                  <a:lnTo>
                    <a:pt x="105156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162300" y="3183635"/>
              <a:ext cx="105410" cy="746760"/>
            </a:xfrm>
            <a:custGeom>
              <a:avLst/>
              <a:gdLst/>
              <a:ahLst/>
              <a:cxnLst/>
              <a:rect l="l" t="t" r="r" b="b"/>
              <a:pathLst>
                <a:path w="105410" h="746760">
                  <a:moveTo>
                    <a:pt x="105155" y="0"/>
                  </a:moveTo>
                  <a:lnTo>
                    <a:pt x="0" y="0"/>
                  </a:lnTo>
                  <a:lnTo>
                    <a:pt x="0" y="746759"/>
                  </a:lnTo>
                  <a:lnTo>
                    <a:pt x="105155" y="746759"/>
                  </a:lnTo>
                  <a:lnTo>
                    <a:pt x="105155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374135" y="3165348"/>
              <a:ext cx="105410" cy="765175"/>
            </a:xfrm>
            <a:custGeom>
              <a:avLst/>
              <a:gdLst/>
              <a:ahLst/>
              <a:cxnLst/>
              <a:rect l="l" t="t" r="r" b="b"/>
              <a:pathLst>
                <a:path w="105410" h="765175">
                  <a:moveTo>
                    <a:pt x="105155" y="0"/>
                  </a:moveTo>
                  <a:lnTo>
                    <a:pt x="0" y="0"/>
                  </a:lnTo>
                  <a:lnTo>
                    <a:pt x="0" y="765047"/>
                  </a:lnTo>
                  <a:lnTo>
                    <a:pt x="105155" y="765047"/>
                  </a:lnTo>
                  <a:lnTo>
                    <a:pt x="105155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grpSp>
          <p:nvGrpSpPr>
            <p:cNvPr id="44" name="object 44"/>
            <p:cNvGrpSpPr/>
            <p:nvPr/>
          </p:nvGrpSpPr>
          <p:grpSpPr>
            <a:xfrm>
              <a:off x="1165860" y="3000565"/>
              <a:ext cx="2827020" cy="957580"/>
              <a:chOff x="1165860" y="3000565"/>
              <a:chExt cx="2827020" cy="957580"/>
            </a:xfrm>
          </p:grpSpPr>
          <p:sp>
            <p:nvSpPr>
              <p:cNvPr id="45" name="object 45"/>
              <p:cNvSpPr/>
              <p:nvPr/>
            </p:nvSpPr>
            <p:spPr>
              <a:xfrm>
                <a:off x="3585972" y="3127247"/>
                <a:ext cx="317500" cy="803275"/>
              </a:xfrm>
              <a:custGeom>
                <a:avLst/>
                <a:gdLst/>
                <a:ahLst/>
                <a:cxnLst/>
                <a:rect l="l" t="t" r="r" b="b"/>
                <a:pathLst>
                  <a:path w="317500" h="803275">
                    <a:moveTo>
                      <a:pt x="105156" y="22860"/>
                    </a:moveTo>
                    <a:lnTo>
                      <a:pt x="0" y="22860"/>
                    </a:lnTo>
                    <a:lnTo>
                      <a:pt x="0" y="803148"/>
                    </a:lnTo>
                    <a:lnTo>
                      <a:pt x="105156" y="803148"/>
                    </a:lnTo>
                    <a:lnTo>
                      <a:pt x="105156" y="22860"/>
                    </a:lnTo>
                    <a:close/>
                  </a:path>
                  <a:path w="317500" h="803275">
                    <a:moveTo>
                      <a:pt x="316992" y="0"/>
                    </a:moveTo>
                    <a:lnTo>
                      <a:pt x="211836" y="0"/>
                    </a:lnTo>
                    <a:lnTo>
                      <a:pt x="211836" y="803148"/>
                    </a:lnTo>
                    <a:lnTo>
                      <a:pt x="316992" y="803148"/>
                    </a:lnTo>
                    <a:lnTo>
                      <a:pt x="316992" y="0"/>
                    </a:lnTo>
                    <a:close/>
                  </a:path>
                </a:pathLst>
              </a:custGeom>
              <a:solidFill>
                <a:srgbClr val="85BB24"/>
              </a:solidFill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sp>
            <p:nvSpPr>
              <p:cNvPr id="46" name="object 46"/>
              <p:cNvSpPr/>
              <p:nvPr/>
            </p:nvSpPr>
            <p:spPr>
              <a:xfrm>
                <a:off x="1165860" y="3005327"/>
                <a:ext cx="2827020" cy="952500"/>
              </a:xfrm>
              <a:custGeom>
                <a:avLst/>
                <a:gdLst/>
                <a:ahLst/>
                <a:cxnLst/>
                <a:rect l="l" t="t" r="r" b="b"/>
                <a:pathLst>
                  <a:path w="2827020" h="952500">
                    <a:moveTo>
                      <a:pt x="2790443" y="925068"/>
                    </a:moveTo>
                    <a:lnTo>
                      <a:pt x="2790443" y="0"/>
                    </a:lnTo>
                  </a:path>
                  <a:path w="2827020" h="952500">
                    <a:moveTo>
                      <a:pt x="2790443" y="925068"/>
                    </a:moveTo>
                    <a:lnTo>
                      <a:pt x="2827019" y="925068"/>
                    </a:lnTo>
                  </a:path>
                  <a:path w="2827020" h="952500">
                    <a:moveTo>
                      <a:pt x="2790443" y="740664"/>
                    </a:moveTo>
                    <a:lnTo>
                      <a:pt x="2827019" y="740664"/>
                    </a:lnTo>
                  </a:path>
                  <a:path w="2827020" h="952500">
                    <a:moveTo>
                      <a:pt x="2790443" y="554736"/>
                    </a:moveTo>
                    <a:lnTo>
                      <a:pt x="2827019" y="554736"/>
                    </a:lnTo>
                  </a:path>
                  <a:path w="2827020" h="952500">
                    <a:moveTo>
                      <a:pt x="2790443" y="370332"/>
                    </a:moveTo>
                    <a:lnTo>
                      <a:pt x="2827019" y="370332"/>
                    </a:lnTo>
                  </a:path>
                  <a:path w="2827020" h="952500">
                    <a:moveTo>
                      <a:pt x="2790443" y="184404"/>
                    </a:moveTo>
                    <a:lnTo>
                      <a:pt x="2827019" y="184404"/>
                    </a:lnTo>
                  </a:path>
                  <a:path w="2827020" h="952500">
                    <a:moveTo>
                      <a:pt x="2790443" y="0"/>
                    </a:moveTo>
                    <a:lnTo>
                      <a:pt x="2827019" y="0"/>
                    </a:lnTo>
                  </a:path>
                  <a:path w="2827020" h="952500">
                    <a:moveTo>
                      <a:pt x="36576" y="925068"/>
                    </a:moveTo>
                    <a:lnTo>
                      <a:pt x="36576" y="0"/>
                    </a:lnTo>
                  </a:path>
                  <a:path w="2827020" h="952500">
                    <a:moveTo>
                      <a:pt x="0" y="925068"/>
                    </a:moveTo>
                    <a:lnTo>
                      <a:pt x="36576" y="925068"/>
                    </a:lnTo>
                  </a:path>
                  <a:path w="2827020" h="952500">
                    <a:moveTo>
                      <a:pt x="0" y="740664"/>
                    </a:moveTo>
                    <a:lnTo>
                      <a:pt x="36576" y="740664"/>
                    </a:lnTo>
                  </a:path>
                  <a:path w="2827020" h="952500">
                    <a:moveTo>
                      <a:pt x="0" y="554736"/>
                    </a:moveTo>
                    <a:lnTo>
                      <a:pt x="36576" y="554736"/>
                    </a:lnTo>
                  </a:path>
                  <a:path w="2827020" h="952500">
                    <a:moveTo>
                      <a:pt x="0" y="370332"/>
                    </a:moveTo>
                    <a:lnTo>
                      <a:pt x="36576" y="370332"/>
                    </a:lnTo>
                  </a:path>
                  <a:path w="2827020" h="952500">
                    <a:moveTo>
                      <a:pt x="0" y="184404"/>
                    </a:moveTo>
                    <a:lnTo>
                      <a:pt x="36576" y="184404"/>
                    </a:lnTo>
                  </a:path>
                  <a:path w="2827020" h="952500">
                    <a:moveTo>
                      <a:pt x="0" y="0"/>
                    </a:moveTo>
                    <a:lnTo>
                      <a:pt x="36576" y="0"/>
                    </a:lnTo>
                  </a:path>
                  <a:path w="2827020" h="952500">
                    <a:moveTo>
                      <a:pt x="36576" y="925068"/>
                    </a:moveTo>
                    <a:lnTo>
                      <a:pt x="2790443" y="925068"/>
                    </a:lnTo>
                  </a:path>
                  <a:path w="2827020" h="952500">
                    <a:moveTo>
                      <a:pt x="141731" y="925068"/>
                    </a:moveTo>
                    <a:lnTo>
                      <a:pt x="141731" y="952500"/>
                    </a:lnTo>
                  </a:path>
                  <a:path w="2827020" h="952500">
                    <a:moveTo>
                      <a:pt x="353568" y="925068"/>
                    </a:moveTo>
                    <a:lnTo>
                      <a:pt x="353568" y="952500"/>
                    </a:lnTo>
                  </a:path>
                  <a:path w="2827020" h="952500">
                    <a:moveTo>
                      <a:pt x="565404" y="925068"/>
                    </a:moveTo>
                    <a:lnTo>
                      <a:pt x="565404" y="952500"/>
                    </a:lnTo>
                  </a:path>
                  <a:path w="2827020" h="952500">
                    <a:moveTo>
                      <a:pt x="777240" y="925068"/>
                    </a:moveTo>
                    <a:lnTo>
                      <a:pt x="777240" y="952500"/>
                    </a:lnTo>
                  </a:path>
                  <a:path w="2827020" h="952500">
                    <a:moveTo>
                      <a:pt x="989076" y="925068"/>
                    </a:moveTo>
                    <a:lnTo>
                      <a:pt x="989076" y="952500"/>
                    </a:lnTo>
                  </a:path>
                  <a:path w="2827020" h="952500">
                    <a:moveTo>
                      <a:pt x="1200912" y="925068"/>
                    </a:moveTo>
                    <a:lnTo>
                      <a:pt x="1200912" y="952500"/>
                    </a:lnTo>
                  </a:path>
                  <a:path w="2827020" h="952500">
                    <a:moveTo>
                      <a:pt x="1412748" y="925068"/>
                    </a:moveTo>
                    <a:lnTo>
                      <a:pt x="1412748" y="952500"/>
                    </a:lnTo>
                  </a:path>
                  <a:path w="2827020" h="952500">
                    <a:moveTo>
                      <a:pt x="1624584" y="925068"/>
                    </a:moveTo>
                    <a:lnTo>
                      <a:pt x="1624584" y="952500"/>
                    </a:lnTo>
                  </a:path>
                  <a:path w="2827020" h="952500">
                    <a:moveTo>
                      <a:pt x="1836420" y="925068"/>
                    </a:moveTo>
                    <a:lnTo>
                      <a:pt x="1836420" y="952500"/>
                    </a:lnTo>
                  </a:path>
                  <a:path w="2827020" h="952500">
                    <a:moveTo>
                      <a:pt x="2048256" y="925068"/>
                    </a:moveTo>
                    <a:lnTo>
                      <a:pt x="2048256" y="952500"/>
                    </a:lnTo>
                  </a:path>
                  <a:path w="2827020" h="952500">
                    <a:moveTo>
                      <a:pt x="2260091" y="925068"/>
                    </a:moveTo>
                    <a:lnTo>
                      <a:pt x="2260091" y="952500"/>
                    </a:lnTo>
                  </a:path>
                  <a:path w="2827020" h="952500">
                    <a:moveTo>
                      <a:pt x="2471928" y="925068"/>
                    </a:moveTo>
                    <a:lnTo>
                      <a:pt x="2471928" y="952500"/>
                    </a:lnTo>
                  </a:path>
                  <a:path w="2827020" h="952500">
                    <a:moveTo>
                      <a:pt x="2683764" y="925068"/>
                    </a:moveTo>
                    <a:lnTo>
                      <a:pt x="2683764" y="952500"/>
                    </a:lnTo>
                  </a:path>
                  <a:path w="2827020" h="952500">
                    <a:moveTo>
                      <a:pt x="2790443" y="925068"/>
                    </a:moveTo>
                    <a:lnTo>
                      <a:pt x="2790443" y="952500"/>
                    </a:lnTo>
                  </a:path>
                </a:pathLst>
              </a:custGeom>
              <a:ln w="9525">
                <a:solidFill>
                  <a:srgbClr val="A6A6A6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sp>
            <p:nvSpPr>
              <p:cNvPr id="47" name="object 47"/>
              <p:cNvSpPr/>
              <p:nvPr/>
            </p:nvSpPr>
            <p:spPr>
              <a:xfrm>
                <a:off x="1308354" y="3136437"/>
                <a:ext cx="2542540" cy="395605"/>
              </a:xfrm>
              <a:custGeom>
                <a:avLst/>
                <a:gdLst/>
                <a:ahLst/>
                <a:cxnLst/>
                <a:rect l="l" t="t" r="r" b="b"/>
                <a:pathLst>
                  <a:path w="2542540" h="395604">
                    <a:moveTo>
                      <a:pt x="0" y="395432"/>
                    </a:moveTo>
                    <a:lnTo>
                      <a:pt x="30262" y="357340"/>
                    </a:lnTo>
                    <a:lnTo>
                      <a:pt x="60524" y="316576"/>
                    </a:lnTo>
                    <a:lnTo>
                      <a:pt x="90786" y="275147"/>
                    </a:lnTo>
                    <a:lnTo>
                      <a:pt x="121049" y="235062"/>
                    </a:lnTo>
                    <a:lnTo>
                      <a:pt x="151311" y="198330"/>
                    </a:lnTo>
                    <a:lnTo>
                      <a:pt x="181573" y="166958"/>
                    </a:lnTo>
                    <a:lnTo>
                      <a:pt x="211836" y="142956"/>
                    </a:lnTo>
                    <a:lnTo>
                      <a:pt x="254203" y="123868"/>
                    </a:lnTo>
                    <a:lnTo>
                      <a:pt x="296570" y="117722"/>
                    </a:lnTo>
                    <a:lnTo>
                      <a:pt x="338937" y="118898"/>
                    </a:lnTo>
                    <a:lnTo>
                      <a:pt x="381304" y="121774"/>
                    </a:lnTo>
                    <a:lnTo>
                      <a:pt x="423672" y="120731"/>
                    </a:lnTo>
                    <a:lnTo>
                      <a:pt x="476631" y="114377"/>
                    </a:lnTo>
                    <a:lnTo>
                      <a:pt x="529590" y="107618"/>
                    </a:lnTo>
                    <a:lnTo>
                      <a:pt x="582549" y="100907"/>
                    </a:lnTo>
                    <a:lnTo>
                      <a:pt x="635508" y="94696"/>
                    </a:lnTo>
                    <a:lnTo>
                      <a:pt x="688467" y="89094"/>
                    </a:lnTo>
                    <a:lnTo>
                      <a:pt x="741426" y="83790"/>
                    </a:lnTo>
                    <a:lnTo>
                      <a:pt x="794385" y="78890"/>
                    </a:lnTo>
                    <a:lnTo>
                      <a:pt x="847344" y="74503"/>
                    </a:lnTo>
                    <a:lnTo>
                      <a:pt x="900303" y="70824"/>
                    </a:lnTo>
                    <a:lnTo>
                      <a:pt x="953262" y="67740"/>
                    </a:lnTo>
                    <a:lnTo>
                      <a:pt x="1006221" y="64895"/>
                    </a:lnTo>
                    <a:lnTo>
                      <a:pt x="1059180" y="61930"/>
                    </a:lnTo>
                    <a:lnTo>
                      <a:pt x="1112138" y="58674"/>
                    </a:lnTo>
                    <a:lnTo>
                      <a:pt x="1165098" y="55405"/>
                    </a:lnTo>
                    <a:lnTo>
                      <a:pt x="1218057" y="52161"/>
                    </a:lnTo>
                    <a:lnTo>
                      <a:pt x="1271016" y="48976"/>
                    </a:lnTo>
                    <a:lnTo>
                      <a:pt x="1323974" y="45729"/>
                    </a:lnTo>
                    <a:lnTo>
                      <a:pt x="1376934" y="42435"/>
                    </a:lnTo>
                    <a:lnTo>
                      <a:pt x="1429893" y="39332"/>
                    </a:lnTo>
                    <a:lnTo>
                      <a:pt x="1482852" y="36657"/>
                    </a:lnTo>
                    <a:lnTo>
                      <a:pt x="1535811" y="34601"/>
                    </a:lnTo>
                    <a:lnTo>
                      <a:pt x="1588770" y="33069"/>
                    </a:lnTo>
                    <a:lnTo>
                      <a:pt x="1641729" y="31585"/>
                    </a:lnTo>
                    <a:lnTo>
                      <a:pt x="1694688" y="29672"/>
                    </a:lnTo>
                    <a:lnTo>
                      <a:pt x="1747647" y="27100"/>
                    </a:lnTo>
                    <a:lnTo>
                      <a:pt x="1800605" y="24147"/>
                    </a:lnTo>
                    <a:lnTo>
                      <a:pt x="1853564" y="21099"/>
                    </a:lnTo>
                    <a:lnTo>
                      <a:pt x="1906524" y="18242"/>
                    </a:lnTo>
                    <a:lnTo>
                      <a:pt x="1959483" y="15738"/>
                    </a:lnTo>
                    <a:lnTo>
                      <a:pt x="2012442" y="13352"/>
                    </a:lnTo>
                    <a:lnTo>
                      <a:pt x="2065401" y="11062"/>
                    </a:lnTo>
                    <a:lnTo>
                      <a:pt x="2118360" y="8844"/>
                    </a:lnTo>
                    <a:lnTo>
                      <a:pt x="2171319" y="6518"/>
                    </a:lnTo>
                    <a:lnTo>
                      <a:pt x="2224278" y="4145"/>
                    </a:lnTo>
                    <a:lnTo>
                      <a:pt x="2277237" y="2057"/>
                    </a:lnTo>
                    <a:lnTo>
                      <a:pt x="2330196" y="589"/>
                    </a:lnTo>
                    <a:lnTo>
                      <a:pt x="2383155" y="0"/>
                    </a:lnTo>
                    <a:lnTo>
                      <a:pt x="2436114" y="65"/>
                    </a:lnTo>
                    <a:lnTo>
                      <a:pt x="2489073" y="392"/>
                    </a:lnTo>
                    <a:lnTo>
                      <a:pt x="2542032" y="589"/>
                    </a:lnTo>
                  </a:path>
                </a:pathLst>
              </a:custGeom>
              <a:ln w="28575">
                <a:solidFill>
                  <a:srgbClr val="046A38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8" name="object 48"/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1270952" y="3495357"/>
                <a:ext cx="73532" cy="73532"/>
              </a:xfrm>
              <a:prstGeom prst="rect">
                <a:avLst/>
              </a:prstGeom>
            </p:spPr>
          </p:pic>
          <p:pic>
            <p:nvPicPr>
              <p:cNvPr id="49" name="object 49"/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82788" y="3242373"/>
                <a:ext cx="73533" cy="73533"/>
              </a:xfrm>
              <a:prstGeom prst="rect">
                <a:avLst/>
              </a:prstGeom>
            </p:spPr>
          </p:pic>
          <p:pic>
            <p:nvPicPr>
              <p:cNvPr id="50" name="object 50"/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1694624" y="3219513"/>
                <a:ext cx="73532" cy="73533"/>
              </a:xfrm>
              <a:prstGeom prst="rect">
                <a:avLst/>
              </a:prstGeom>
            </p:spPr>
          </p:pic>
          <p:pic>
            <p:nvPicPr>
              <p:cNvPr id="51" name="object 51"/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906460" y="3193605"/>
                <a:ext cx="73532" cy="73533"/>
              </a:xfrm>
              <a:prstGeom prst="rect">
                <a:avLst/>
              </a:prstGeom>
            </p:spPr>
          </p:pic>
          <p:pic>
            <p:nvPicPr>
              <p:cNvPr id="52" name="object 52"/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118296" y="3173793"/>
                <a:ext cx="73533" cy="73533"/>
              </a:xfrm>
              <a:prstGeom prst="rect">
                <a:avLst/>
              </a:prstGeom>
            </p:spPr>
          </p:pic>
          <p:pic>
            <p:nvPicPr>
              <p:cNvPr id="53" name="object 53"/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2330132" y="3160077"/>
                <a:ext cx="73532" cy="73533"/>
              </a:xfrm>
              <a:prstGeom prst="rect">
                <a:avLst/>
              </a:prstGeom>
            </p:spPr>
          </p:pic>
          <p:pic>
            <p:nvPicPr>
              <p:cNvPr id="54" name="object 54"/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2541968" y="3147885"/>
                <a:ext cx="73532" cy="73532"/>
              </a:xfrm>
              <a:prstGeom prst="rect">
                <a:avLst/>
              </a:prstGeom>
            </p:spPr>
          </p:pic>
          <p:pic>
            <p:nvPicPr>
              <p:cNvPr id="55" name="object 55"/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2753804" y="3135693"/>
                <a:ext cx="73532" cy="73533"/>
              </a:xfrm>
              <a:prstGeom prst="rect">
                <a:avLst/>
              </a:prstGeom>
            </p:spPr>
          </p:pic>
          <p:pic>
            <p:nvPicPr>
              <p:cNvPr id="56" name="object 56"/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2965640" y="3128073"/>
                <a:ext cx="73533" cy="73533"/>
              </a:xfrm>
              <a:prstGeom prst="rect">
                <a:avLst/>
              </a:prstGeom>
            </p:spPr>
          </p:pic>
          <p:pic>
            <p:nvPicPr>
              <p:cNvPr id="57" name="object 57"/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3177476" y="3117405"/>
                <a:ext cx="73533" cy="73533"/>
              </a:xfrm>
              <a:prstGeom prst="rect">
                <a:avLst/>
              </a:prstGeom>
            </p:spPr>
          </p:pic>
          <p:pic>
            <p:nvPicPr>
              <p:cNvPr id="58" name="object 58"/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3389312" y="3108261"/>
                <a:ext cx="73533" cy="73533"/>
              </a:xfrm>
              <a:prstGeom prst="rect">
                <a:avLst/>
              </a:prstGeom>
            </p:spPr>
          </p:pic>
          <p:pic>
            <p:nvPicPr>
              <p:cNvPr id="59" name="object 59"/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3601148" y="3099117"/>
                <a:ext cx="73533" cy="73533"/>
              </a:xfrm>
              <a:prstGeom prst="rect">
                <a:avLst/>
              </a:prstGeom>
            </p:spPr>
          </p:pic>
          <p:pic>
            <p:nvPicPr>
              <p:cNvPr id="60" name="object 60"/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3812984" y="3099117"/>
                <a:ext cx="73532" cy="73533"/>
              </a:xfrm>
              <a:prstGeom prst="rect">
                <a:avLst/>
              </a:prstGeom>
            </p:spPr>
          </p:pic>
        </p:grpSp>
        <p:sp>
          <p:nvSpPr>
            <p:cNvPr id="61" name="object 61"/>
            <p:cNvSpPr txBox="1"/>
            <p:nvPr/>
          </p:nvSpPr>
          <p:spPr>
            <a:xfrm>
              <a:off x="1253108" y="3613690"/>
              <a:ext cx="127635" cy="255904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latin typeface="Calibri"/>
                  <a:cs typeface="Calibri"/>
                </a:rPr>
                <a:t>1 572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62" name="object 62"/>
            <p:cNvSpPr txBox="1"/>
            <p:nvPr/>
          </p:nvSpPr>
          <p:spPr>
            <a:xfrm>
              <a:off x="1464944" y="3562286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latin typeface="Calibri"/>
                  <a:cs typeface="Calibri"/>
                </a:rPr>
                <a:t>14 335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63" name="object 63"/>
            <p:cNvSpPr txBox="1"/>
            <p:nvPr/>
          </p:nvSpPr>
          <p:spPr>
            <a:xfrm>
              <a:off x="1676780" y="3562286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latin typeface="Calibri"/>
                  <a:cs typeface="Calibri"/>
                </a:rPr>
                <a:t>33 293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64" name="object 64"/>
            <p:cNvSpPr txBox="1"/>
            <p:nvPr/>
          </p:nvSpPr>
          <p:spPr>
            <a:xfrm>
              <a:off x="1888616" y="3562286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latin typeface="Calibri"/>
                  <a:cs typeface="Calibri"/>
                </a:rPr>
                <a:t>34 457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65" name="object 65"/>
            <p:cNvSpPr txBox="1"/>
            <p:nvPr/>
          </p:nvSpPr>
          <p:spPr>
            <a:xfrm>
              <a:off x="2100452" y="3562286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latin typeface="Calibri"/>
                  <a:cs typeface="Calibri"/>
                </a:rPr>
                <a:t>35 538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66" name="object 66"/>
            <p:cNvSpPr txBox="1"/>
            <p:nvPr/>
          </p:nvSpPr>
          <p:spPr>
            <a:xfrm>
              <a:off x="2312288" y="3562286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latin typeface="Calibri"/>
                  <a:cs typeface="Calibri"/>
                </a:rPr>
                <a:t>36 575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67" name="object 67"/>
            <p:cNvSpPr txBox="1"/>
            <p:nvPr/>
          </p:nvSpPr>
          <p:spPr>
            <a:xfrm>
              <a:off x="2524125" y="3562286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latin typeface="Calibri"/>
                  <a:cs typeface="Calibri"/>
                </a:rPr>
                <a:t>37 561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68" name="object 68"/>
            <p:cNvSpPr txBox="1"/>
            <p:nvPr/>
          </p:nvSpPr>
          <p:spPr>
            <a:xfrm>
              <a:off x="2736214" y="3562286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latin typeface="Calibri"/>
                  <a:cs typeface="Calibri"/>
                </a:rPr>
                <a:t>38 469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69" name="object 69"/>
            <p:cNvSpPr txBox="1"/>
            <p:nvPr/>
          </p:nvSpPr>
          <p:spPr>
            <a:xfrm>
              <a:off x="2948051" y="3562286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latin typeface="Calibri"/>
                  <a:cs typeface="Calibri"/>
                </a:rPr>
                <a:t>39 386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70" name="object 70"/>
            <p:cNvSpPr txBox="1"/>
            <p:nvPr/>
          </p:nvSpPr>
          <p:spPr>
            <a:xfrm>
              <a:off x="3159886" y="3562286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latin typeface="Calibri"/>
                  <a:cs typeface="Calibri"/>
                </a:rPr>
                <a:t>40 343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71" name="object 71"/>
            <p:cNvSpPr txBox="1"/>
            <p:nvPr/>
          </p:nvSpPr>
          <p:spPr>
            <a:xfrm>
              <a:off x="3371722" y="3562286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latin typeface="Calibri"/>
                  <a:cs typeface="Calibri"/>
                </a:rPr>
                <a:t>41 311</a:t>
              </a:r>
            </a:p>
          </p:txBody>
        </p:sp>
        <p:sp>
          <p:nvSpPr>
            <p:cNvPr id="72" name="object 72"/>
            <p:cNvSpPr txBox="1"/>
            <p:nvPr/>
          </p:nvSpPr>
          <p:spPr>
            <a:xfrm>
              <a:off x="3583559" y="3562286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latin typeface="Calibri"/>
                  <a:cs typeface="Calibri"/>
                </a:rPr>
                <a:t>42 174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73" name="object 73"/>
            <p:cNvSpPr txBox="1"/>
            <p:nvPr/>
          </p:nvSpPr>
          <p:spPr>
            <a:xfrm>
              <a:off x="3795395" y="3562286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latin typeface="Calibri"/>
                  <a:cs typeface="Calibri"/>
                </a:rPr>
                <a:t>43 379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74" name="object 74"/>
            <p:cNvSpPr txBox="1"/>
            <p:nvPr/>
          </p:nvSpPr>
          <p:spPr>
            <a:xfrm>
              <a:off x="1206500" y="3301745"/>
              <a:ext cx="202565" cy="147955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5"/>
                </a:spcBef>
              </a:pPr>
              <a:r>
                <a:rPr sz="800" dirty="0">
                  <a:latin typeface="Calibri"/>
                  <a:cs typeface="Calibri"/>
                </a:rPr>
                <a:t>21%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75" name="object 75"/>
            <p:cNvSpPr txBox="1"/>
            <p:nvPr/>
          </p:nvSpPr>
          <p:spPr>
            <a:xfrm>
              <a:off x="1393189" y="3026156"/>
              <a:ext cx="464820" cy="147955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38100">
                <a:lnSpc>
                  <a:spcPct val="100000"/>
                </a:lnSpc>
                <a:spcBef>
                  <a:spcPts val="105"/>
                </a:spcBef>
              </a:pPr>
              <a:r>
                <a:rPr sz="1200" baseline="-13888" dirty="0">
                  <a:latin typeface="Calibri"/>
                  <a:cs typeface="Calibri"/>
                </a:rPr>
                <a:t>35%</a:t>
              </a:r>
              <a:r>
                <a:rPr sz="1200" spc="75" baseline="-13888" dirty="0">
                  <a:latin typeface="Calibri"/>
                  <a:cs typeface="Calibri"/>
                </a:rPr>
                <a:t> </a:t>
              </a:r>
              <a:r>
                <a:rPr sz="800" dirty="0">
                  <a:latin typeface="Calibri"/>
                  <a:cs typeface="Calibri"/>
                </a:rPr>
                <a:t>36%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76" name="object 76"/>
            <p:cNvSpPr txBox="1"/>
            <p:nvPr/>
          </p:nvSpPr>
          <p:spPr>
            <a:xfrm>
              <a:off x="1816861" y="2913633"/>
              <a:ext cx="2160270" cy="147955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38100">
                <a:lnSpc>
                  <a:spcPct val="100000"/>
                </a:lnSpc>
                <a:spcBef>
                  <a:spcPts val="105"/>
                </a:spcBef>
              </a:pPr>
              <a:r>
                <a:rPr sz="1200" baseline="-48611" dirty="0">
                  <a:latin typeface="Calibri"/>
                  <a:cs typeface="Calibri"/>
                </a:rPr>
                <a:t>38%</a:t>
              </a:r>
              <a:r>
                <a:rPr sz="1200" spc="135" baseline="-48611" dirty="0">
                  <a:latin typeface="Calibri"/>
                  <a:cs typeface="Calibri"/>
                </a:rPr>
                <a:t> </a:t>
              </a:r>
              <a:r>
                <a:rPr sz="1200" baseline="-34722" dirty="0">
                  <a:latin typeface="Calibri"/>
                  <a:cs typeface="Calibri"/>
                </a:rPr>
                <a:t>39%</a:t>
              </a:r>
              <a:r>
                <a:rPr sz="1200" spc="142" baseline="-34722" dirty="0">
                  <a:latin typeface="Calibri"/>
                  <a:cs typeface="Calibri"/>
                </a:rPr>
                <a:t> </a:t>
              </a:r>
              <a:r>
                <a:rPr sz="1200" baseline="-27777" dirty="0">
                  <a:latin typeface="Calibri"/>
                  <a:cs typeface="Calibri"/>
                </a:rPr>
                <a:t>40%</a:t>
              </a:r>
              <a:r>
                <a:rPr sz="1200" spc="135" baseline="-27777" dirty="0">
                  <a:latin typeface="Calibri"/>
                  <a:cs typeface="Calibri"/>
                </a:rPr>
                <a:t> </a:t>
              </a:r>
              <a:r>
                <a:rPr sz="1200" baseline="-20833" dirty="0">
                  <a:latin typeface="Calibri"/>
                  <a:cs typeface="Calibri"/>
                </a:rPr>
                <a:t>40%</a:t>
              </a:r>
              <a:r>
                <a:rPr sz="1200" spc="142" baseline="-20833" dirty="0">
                  <a:latin typeface="Calibri"/>
                  <a:cs typeface="Calibri"/>
                </a:rPr>
                <a:t> </a:t>
              </a:r>
              <a:r>
                <a:rPr sz="1200" baseline="-13888" dirty="0">
                  <a:latin typeface="Calibri"/>
                  <a:cs typeface="Calibri"/>
                </a:rPr>
                <a:t>41%</a:t>
              </a:r>
              <a:r>
                <a:rPr sz="1200" spc="135" baseline="-13888" dirty="0">
                  <a:latin typeface="Calibri"/>
                  <a:cs typeface="Calibri"/>
                </a:rPr>
                <a:t> </a:t>
              </a:r>
              <a:r>
                <a:rPr sz="1200" baseline="-10416" dirty="0">
                  <a:latin typeface="Calibri"/>
                  <a:cs typeface="Calibri"/>
                </a:rPr>
                <a:t>41%</a:t>
              </a:r>
              <a:r>
                <a:rPr sz="1200" spc="142" baseline="-10416" dirty="0">
                  <a:latin typeface="Calibri"/>
                  <a:cs typeface="Calibri"/>
                </a:rPr>
                <a:t> </a:t>
              </a:r>
              <a:r>
                <a:rPr sz="1200" baseline="-6944" dirty="0">
                  <a:latin typeface="Calibri"/>
                  <a:cs typeface="Calibri"/>
                </a:rPr>
                <a:t>42%</a:t>
              </a:r>
              <a:r>
                <a:rPr sz="1200" spc="135" baseline="-6944" dirty="0">
                  <a:latin typeface="Calibri"/>
                  <a:cs typeface="Calibri"/>
                </a:rPr>
                <a:t> </a:t>
              </a:r>
              <a:r>
                <a:rPr sz="800" dirty="0">
                  <a:latin typeface="Calibri"/>
                  <a:cs typeface="Calibri"/>
                </a:rPr>
                <a:t>42%</a:t>
              </a:r>
              <a:r>
                <a:rPr sz="800" spc="95" dirty="0">
                  <a:latin typeface="Calibri"/>
                  <a:cs typeface="Calibri"/>
                </a:rPr>
                <a:t> </a:t>
              </a:r>
              <a:r>
                <a:rPr sz="1200" baseline="3472" dirty="0">
                  <a:latin typeface="Calibri"/>
                  <a:cs typeface="Calibri"/>
                </a:rPr>
                <a:t>43%</a:t>
              </a:r>
              <a:r>
                <a:rPr sz="1200" spc="135" baseline="3472" dirty="0">
                  <a:latin typeface="Calibri"/>
                  <a:cs typeface="Calibri"/>
                </a:rPr>
                <a:t> </a:t>
              </a:r>
              <a:r>
                <a:rPr sz="1200" baseline="3472" dirty="0">
                  <a:latin typeface="Calibri"/>
                  <a:cs typeface="Calibri"/>
                </a:rPr>
                <a:t>43%</a:t>
              </a:r>
              <a:endParaRPr sz="1200" baseline="3472">
                <a:latin typeface="Calibri"/>
                <a:cs typeface="Calibri"/>
              </a:endParaRPr>
            </a:p>
          </p:txBody>
        </p:sp>
        <p:sp>
          <p:nvSpPr>
            <p:cNvPr id="77" name="object 77"/>
            <p:cNvSpPr txBox="1"/>
            <p:nvPr/>
          </p:nvSpPr>
          <p:spPr>
            <a:xfrm>
              <a:off x="4050029" y="3048254"/>
              <a:ext cx="223520" cy="951230"/>
            </a:xfrm>
            <a:prstGeom prst="rect">
              <a:avLst/>
            </a:prstGeom>
          </p:spPr>
          <p:txBody>
            <a:bodyPr vert="horz" wrap="square" lIns="0" tIns="60325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475"/>
                </a:spcBef>
              </a:pPr>
              <a:r>
                <a:rPr sz="900" spc="-5" dirty="0">
                  <a:latin typeface="Calibri"/>
                  <a:cs typeface="Calibri"/>
                </a:rPr>
                <a:t>40%</a:t>
              </a:r>
              <a:endParaRPr sz="900">
                <a:latin typeface="Calibri"/>
                <a:cs typeface="Calibri"/>
              </a:endParaRPr>
            </a:p>
            <a:p>
              <a:pPr marL="12700">
                <a:lnSpc>
                  <a:spcPct val="100000"/>
                </a:lnSpc>
                <a:spcBef>
                  <a:spcPts val="375"/>
                </a:spcBef>
              </a:pPr>
              <a:r>
                <a:rPr sz="900" spc="-5" dirty="0">
                  <a:latin typeface="Calibri"/>
                  <a:cs typeface="Calibri"/>
                </a:rPr>
                <a:t>30%</a:t>
              </a:r>
              <a:endParaRPr sz="900">
                <a:latin typeface="Calibri"/>
                <a:cs typeface="Calibri"/>
              </a:endParaRPr>
            </a:p>
            <a:p>
              <a:pPr marL="12700">
                <a:lnSpc>
                  <a:spcPct val="100000"/>
                </a:lnSpc>
                <a:spcBef>
                  <a:spcPts val="380"/>
                </a:spcBef>
              </a:pPr>
              <a:r>
                <a:rPr sz="900" spc="-5" dirty="0">
                  <a:latin typeface="Calibri"/>
                  <a:cs typeface="Calibri"/>
                </a:rPr>
                <a:t>20%</a:t>
              </a:r>
              <a:endParaRPr sz="900">
                <a:latin typeface="Calibri"/>
                <a:cs typeface="Calibri"/>
              </a:endParaRPr>
            </a:p>
            <a:p>
              <a:pPr marL="12700">
                <a:lnSpc>
                  <a:spcPct val="100000"/>
                </a:lnSpc>
                <a:spcBef>
                  <a:spcPts val="375"/>
                </a:spcBef>
              </a:pPr>
              <a:r>
                <a:rPr sz="900" spc="-5" dirty="0">
                  <a:latin typeface="Calibri"/>
                  <a:cs typeface="Calibri"/>
                </a:rPr>
                <a:t>10%</a:t>
              </a:r>
              <a:endParaRPr sz="900">
                <a:latin typeface="Calibri"/>
                <a:cs typeface="Calibri"/>
              </a:endParaRPr>
            </a:p>
            <a:p>
              <a:pPr marL="12700">
                <a:lnSpc>
                  <a:spcPct val="100000"/>
                </a:lnSpc>
                <a:spcBef>
                  <a:spcPts val="380"/>
                </a:spcBef>
              </a:pPr>
              <a:r>
                <a:rPr sz="900" spc="-5" dirty="0">
                  <a:latin typeface="Calibri"/>
                  <a:cs typeface="Calibri"/>
                </a:rPr>
                <a:t>0%</a:t>
              </a:r>
              <a:endParaRPr sz="900">
                <a:latin typeface="Calibri"/>
                <a:cs typeface="Calibri"/>
              </a:endParaRPr>
            </a:p>
          </p:txBody>
        </p:sp>
        <p:sp>
          <p:nvSpPr>
            <p:cNvPr id="78" name="object 78"/>
            <p:cNvSpPr txBox="1"/>
            <p:nvPr/>
          </p:nvSpPr>
          <p:spPr>
            <a:xfrm>
              <a:off x="4050029" y="2910585"/>
              <a:ext cx="223520" cy="162560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5" dirty="0">
                  <a:latin typeface="Calibri"/>
                  <a:cs typeface="Calibri"/>
                </a:rPr>
                <a:t>50%</a:t>
              </a:r>
              <a:endParaRPr sz="900">
                <a:latin typeface="Calibri"/>
                <a:cs typeface="Calibri"/>
              </a:endParaRPr>
            </a:p>
          </p:txBody>
        </p:sp>
        <p:sp>
          <p:nvSpPr>
            <p:cNvPr id="79" name="object 79"/>
            <p:cNvSpPr txBox="1"/>
            <p:nvPr/>
          </p:nvSpPr>
          <p:spPr>
            <a:xfrm>
              <a:off x="768197" y="2862325"/>
              <a:ext cx="341630" cy="1137285"/>
            </a:xfrm>
            <a:prstGeom prst="rect">
              <a:avLst/>
            </a:prstGeom>
          </p:spPr>
          <p:txBody>
            <a:bodyPr vert="horz" wrap="square" lIns="0" tIns="60960" rIns="0" bIns="0" rtlCol="0">
              <a:spAutoFit/>
            </a:bodyPr>
            <a:lstStyle/>
            <a:p>
              <a:pPr marR="5080" algn="r">
                <a:lnSpc>
                  <a:spcPct val="100000"/>
                </a:lnSpc>
                <a:spcBef>
                  <a:spcPts val="480"/>
                </a:spcBef>
              </a:pPr>
              <a:r>
                <a:rPr sz="900" dirty="0">
                  <a:latin typeface="Calibri"/>
                  <a:cs typeface="Calibri"/>
                </a:rPr>
                <a:t>50</a:t>
              </a:r>
              <a:r>
                <a:rPr sz="900" spc="-5" dirty="0">
                  <a:latin typeface="Calibri"/>
                  <a:cs typeface="Calibri"/>
                </a:rPr>
                <a:t> 000</a:t>
              </a:r>
              <a:endParaRPr sz="900">
                <a:latin typeface="Calibri"/>
                <a:cs typeface="Calibri"/>
              </a:endParaRPr>
            </a:p>
            <a:p>
              <a:pPr marR="5080" algn="r">
                <a:lnSpc>
                  <a:spcPct val="100000"/>
                </a:lnSpc>
                <a:spcBef>
                  <a:spcPts val="380"/>
                </a:spcBef>
              </a:pPr>
              <a:r>
                <a:rPr sz="900" dirty="0">
                  <a:latin typeface="Calibri"/>
                  <a:cs typeface="Calibri"/>
                </a:rPr>
                <a:t>40</a:t>
              </a:r>
              <a:r>
                <a:rPr sz="900" spc="-5" dirty="0">
                  <a:latin typeface="Calibri"/>
                  <a:cs typeface="Calibri"/>
                </a:rPr>
                <a:t> 000</a:t>
              </a:r>
              <a:endParaRPr sz="900">
                <a:latin typeface="Calibri"/>
                <a:cs typeface="Calibri"/>
              </a:endParaRPr>
            </a:p>
            <a:p>
              <a:pPr marR="5080" algn="r">
                <a:lnSpc>
                  <a:spcPct val="100000"/>
                </a:lnSpc>
                <a:spcBef>
                  <a:spcPts val="375"/>
                </a:spcBef>
              </a:pPr>
              <a:r>
                <a:rPr sz="900" dirty="0">
                  <a:latin typeface="Calibri"/>
                  <a:cs typeface="Calibri"/>
                </a:rPr>
                <a:t>30</a:t>
              </a:r>
              <a:r>
                <a:rPr sz="900" spc="-5" dirty="0">
                  <a:latin typeface="Calibri"/>
                  <a:cs typeface="Calibri"/>
                </a:rPr>
                <a:t> 000</a:t>
              </a:r>
              <a:endParaRPr sz="900">
                <a:latin typeface="Calibri"/>
                <a:cs typeface="Calibri"/>
              </a:endParaRPr>
            </a:p>
            <a:p>
              <a:pPr marR="5080" algn="r">
                <a:lnSpc>
                  <a:spcPct val="100000"/>
                </a:lnSpc>
                <a:spcBef>
                  <a:spcPts val="380"/>
                </a:spcBef>
              </a:pPr>
              <a:r>
                <a:rPr sz="900" dirty="0">
                  <a:latin typeface="Calibri"/>
                  <a:cs typeface="Calibri"/>
                </a:rPr>
                <a:t>20</a:t>
              </a:r>
              <a:r>
                <a:rPr sz="900" spc="-5" dirty="0">
                  <a:latin typeface="Calibri"/>
                  <a:cs typeface="Calibri"/>
                </a:rPr>
                <a:t> 000</a:t>
              </a:r>
              <a:endParaRPr sz="900">
                <a:latin typeface="Calibri"/>
                <a:cs typeface="Calibri"/>
              </a:endParaRPr>
            </a:p>
            <a:p>
              <a:pPr marR="5080" algn="r">
                <a:lnSpc>
                  <a:spcPct val="100000"/>
                </a:lnSpc>
                <a:spcBef>
                  <a:spcPts val="375"/>
                </a:spcBef>
              </a:pPr>
              <a:r>
                <a:rPr sz="900" dirty="0">
                  <a:latin typeface="Calibri"/>
                  <a:cs typeface="Calibri"/>
                </a:rPr>
                <a:t>10</a:t>
              </a:r>
              <a:r>
                <a:rPr sz="900" spc="-5" dirty="0">
                  <a:latin typeface="Calibri"/>
                  <a:cs typeface="Calibri"/>
                </a:rPr>
                <a:t> </a:t>
              </a:r>
              <a:r>
                <a:rPr sz="900" dirty="0">
                  <a:latin typeface="Calibri"/>
                  <a:cs typeface="Calibri"/>
                </a:rPr>
                <a:t>0</a:t>
              </a:r>
              <a:r>
                <a:rPr sz="900" spc="-5" dirty="0">
                  <a:latin typeface="Calibri"/>
                  <a:cs typeface="Calibri"/>
                </a:rPr>
                <a:t>0</a:t>
              </a:r>
              <a:r>
                <a:rPr sz="900" dirty="0">
                  <a:latin typeface="Calibri"/>
                  <a:cs typeface="Calibri"/>
                </a:rPr>
                <a:t>0</a:t>
              </a:r>
              <a:endParaRPr sz="900">
                <a:latin typeface="Calibri"/>
                <a:cs typeface="Calibri"/>
              </a:endParaRPr>
            </a:p>
            <a:p>
              <a:pPr marR="5080" algn="r">
                <a:lnSpc>
                  <a:spcPct val="100000"/>
                </a:lnSpc>
                <a:spcBef>
                  <a:spcPts val="380"/>
                </a:spcBef>
              </a:pPr>
              <a:r>
                <a:rPr sz="900" dirty="0">
                  <a:latin typeface="Calibri"/>
                  <a:cs typeface="Calibri"/>
                </a:rPr>
                <a:t>0</a:t>
              </a:r>
              <a:endParaRPr sz="900">
                <a:latin typeface="Calibri"/>
                <a:cs typeface="Calibri"/>
              </a:endParaRPr>
            </a:p>
          </p:txBody>
        </p:sp>
        <p:pic>
          <p:nvPicPr>
            <p:cNvPr id="80" name="object 8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30300" y="4034535"/>
              <a:ext cx="2739390" cy="203200"/>
            </a:xfrm>
            <a:prstGeom prst="rect">
              <a:avLst/>
            </a:prstGeom>
          </p:spPr>
        </p:pic>
        <p:sp>
          <p:nvSpPr>
            <p:cNvPr id="81" name="object 81"/>
            <p:cNvSpPr txBox="1"/>
            <p:nvPr/>
          </p:nvSpPr>
          <p:spPr>
            <a:xfrm>
              <a:off x="569391" y="3151498"/>
              <a:ext cx="139700" cy="769620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955"/>
                </a:lnSpc>
              </a:pPr>
              <a:r>
                <a:rPr sz="900" spc="-5" dirty="0">
                  <a:latin typeface="Calibri"/>
                  <a:cs typeface="Calibri"/>
                </a:rPr>
                <a:t>тыс.</a:t>
              </a:r>
              <a:r>
                <a:rPr sz="900" spc="-35" dirty="0">
                  <a:latin typeface="Calibri"/>
                  <a:cs typeface="Calibri"/>
                </a:rPr>
                <a:t> </a:t>
              </a:r>
              <a:r>
                <a:rPr sz="900" spc="-5" dirty="0">
                  <a:latin typeface="Calibri"/>
                  <a:cs typeface="Calibri"/>
                </a:rPr>
                <a:t>долл.</a:t>
              </a:r>
              <a:r>
                <a:rPr sz="900" spc="-40" dirty="0">
                  <a:latin typeface="Calibri"/>
                  <a:cs typeface="Calibri"/>
                </a:rPr>
                <a:t> </a:t>
              </a:r>
              <a:r>
                <a:rPr sz="900" spc="-5" dirty="0">
                  <a:latin typeface="Calibri"/>
                  <a:cs typeface="Calibri"/>
                </a:rPr>
                <a:t>США</a:t>
              </a:r>
              <a:endParaRPr sz="900">
                <a:latin typeface="Calibri"/>
                <a:cs typeface="Calibri"/>
              </a:endParaRPr>
            </a:p>
          </p:txBody>
        </p:sp>
        <p:sp>
          <p:nvSpPr>
            <p:cNvPr id="82" name="object 82"/>
            <p:cNvSpPr/>
            <p:nvPr/>
          </p:nvSpPr>
          <p:spPr>
            <a:xfrm>
              <a:off x="795527" y="4326635"/>
              <a:ext cx="243840" cy="62865"/>
            </a:xfrm>
            <a:custGeom>
              <a:avLst/>
              <a:gdLst/>
              <a:ahLst/>
              <a:cxnLst/>
              <a:rect l="l" t="t" r="r" b="b"/>
              <a:pathLst>
                <a:path w="243840" h="62864">
                  <a:moveTo>
                    <a:pt x="243840" y="0"/>
                  </a:moveTo>
                  <a:lnTo>
                    <a:pt x="0" y="0"/>
                  </a:lnTo>
                  <a:lnTo>
                    <a:pt x="0" y="62483"/>
                  </a:lnTo>
                  <a:lnTo>
                    <a:pt x="243840" y="62483"/>
                  </a:lnTo>
                  <a:lnTo>
                    <a:pt x="243840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 txBox="1"/>
            <p:nvPr/>
          </p:nvSpPr>
          <p:spPr>
            <a:xfrm>
              <a:off x="498449" y="4217338"/>
              <a:ext cx="1790064" cy="394970"/>
            </a:xfrm>
            <a:prstGeom prst="rect">
              <a:avLst/>
            </a:prstGeom>
          </p:spPr>
          <p:txBody>
            <a:bodyPr vert="horz" wrap="square" lIns="0" tIns="59690" rIns="0" bIns="0" rtlCol="0">
              <a:spAutoFit/>
            </a:bodyPr>
            <a:lstStyle/>
            <a:p>
              <a:pPr marL="567055">
                <a:lnSpc>
                  <a:spcPct val="100000"/>
                </a:lnSpc>
                <a:spcBef>
                  <a:spcPts val="470"/>
                </a:spcBef>
              </a:pPr>
              <a:r>
                <a:rPr sz="900" spc="-5" dirty="0">
                  <a:latin typeface="Calibri"/>
                  <a:cs typeface="Calibri"/>
                </a:rPr>
                <a:t>Выручка,</a:t>
              </a:r>
              <a:r>
                <a:rPr sz="900" spc="-15" dirty="0">
                  <a:latin typeface="Calibri"/>
                  <a:cs typeface="Calibri"/>
                </a:rPr>
                <a:t> </a:t>
              </a:r>
              <a:r>
                <a:rPr sz="900" spc="-5" dirty="0">
                  <a:latin typeface="Calibri"/>
                  <a:cs typeface="Calibri"/>
                </a:rPr>
                <a:t>тыс.</a:t>
              </a:r>
              <a:r>
                <a:rPr sz="900" spc="-25" dirty="0">
                  <a:latin typeface="Calibri"/>
                  <a:cs typeface="Calibri"/>
                </a:rPr>
                <a:t> </a:t>
              </a:r>
              <a:r>
                <a:rPr sz="900" spc="-5" dirty="0">
                  <a:latin typeface="Calibri"/>
                  <a:cs typeface="Calibri"/>
                </a:rPr>
                <a:t>долл.</a:t>
              </a:r>
              <a:r>
                <a:rPr sz="900" spc="-15" dirty="0">
                  <a:latin typeface="Calibri"/>
                  <a:cs typeface="Calibri"/>
                </a:rPr>
                <a:t> </a:t>
              </a:r>
              <a:r>
                <a:rPr sz="900" spc="-5" dirty="0">
                  <a:latin typeface="Calibri"/>
                  <a:cs typeface="Calibri"/>
                </a:rPr>
                <a:t>США</a:t>
              </a:r>
              <a:endParaRPr sz="900">
                <a:latin typeface="Calibri"/>
                <a:cs typeface="Calibri"/>
              </a:endParaRPr>
            </a:p>
            <a:p>
              <a:pPr marL="12700">
                <a:lnSpc>
                  <a:spcPct val="100000"/>
                </a:lnSpc>
                <a:spcBef>
                  <a:spcPts val="375"/>
                </a:spcBef>
              </a:pPr>
              <a:r>
                <a:rPr sz="900" b="1" spc="-5" dirty="0">
                  <a:solidFill>
                    <a:srgbClr val="85BB24"/>
                  </a:solidFill>
                  <a:latin typeface="Calibri"/>
                  <a:cs typeface="Calibri"/>
                </a:rPr>
                <a:t>Месторасположение</a:t>
              </a:r>
              <a:r>
                <a:rPr sz="900" b="1" spc="-30" dirty="0">
                  <a:solidFill>
                    <a:srgbClr val="85BB24"/>
                  </a:solidFill>
                  <a:latin typeface="Calibri"/>
                  <a:cs typeface="Calibri"/>
                </a:rPr>
                <a:t> </a:t>
              </a:r>
              <a:r>
                <a:rPr sz="900" b="1" spc="-5" dirty="0">
                  <a:solidFill>
                    <a:srgbClr val="85BB24"/>
                  </a:solidFill>
                  <a:latin typeface="Calibri"/>
                  <a:cs typeface="Calibri"/>
                </a:rPr>
                <a:t>проекта</a:t>
              </a:r>
              <a:endParaRPr sz="900">
                <a:latin typeface="Calibri"/>
                <a:cs typeface="Calibri"/>
              </a:endParaRPr>
            </a:p>
          </p:txBody>
        </p:sp>
        <p:pic>
          <p:nvPicPr>
            <p:cNvPr id="84" name="object 8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51354" y="4320349"/>
              <a:ext cx="243839" cy="73532"/>
            </a:xfrm>
            <a:prstGeom prst="rect">
              <a:avLst/>
            </a:prstGeom>
          </p:spPr>
        </p:pic>
        <p:sp>
          <p:nvSpPr>
            <p:cNvPr id="85" name="object 85"/>
            <p:cNvSpPr txBox="1"/>
            <p:nvPr/>
          </p:nvSpPr>
          <p:spPr>
            <a:xfrm>
              <a:off x="2709164" y="4264532"/>
              <a:ext cx="1445260" cy="162560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5" dirty="0">
                  <a:latin typeface="Calibri"/>
                  <a:cs typeface="Calibri"/>
                </a:rPr>
                <a:t>Рентабельность</a:t>
              </a:r>
              <a:r>
                <a:rPr sz="900" spc="-20" dirty="0">
                  <a:latin typeface="Calibri"/>
                  <a:cs typeface="Calibri"/>
                </a:rPr>
                <a:t> </a:t>
              </a:r>
              <a:r>
                <a:rPr sz="900" dirty="0">
                  <a:latin typeface="Calibri"/>
                  <a:cs typeface="Calibri"/>
                </a:rPr>
                <a:t>по</a:t>
              </a:r>
              <a:r>
                <a:rPr sz="900" spc="-10" dirty="0">
                  <a:latin typeface="Calibri"/>
                  <a:cs typeface="Calibri"/>
                </a:rPr>
                <a:t> </a:t>
              </a:r>
              <a:r>
                <a:rPr sz="900" spc="-5" dirty="0">
                  <a:latin typeface="Calibri"/>
                  <a:cs typeface="Calibri"/>
                </a:rPr>
                <a:t>EBITDA,</a:t>
              </a:r>
              <a:r>
                <a:rPr sz="900" spc="-20" dirty="0">
                  <a:latin typeface="Calibri"/>
                  <a:cs typeface="Calibri"/>
                </a:rPr>
                <a:t> </a:t>
              </a:r>
              <a:r>
                <a:rPr sz="900" dirty="0">
                  <a:latin typeface="Calibri"/>
                  <a:cs typeface="Calibri"/>
                </a:rPr>
                <a:t>%</a:t>
              </a:r>
              <a:endParaRPr sz="900">
                <a:latin typeface="Calibri"/>
                <a:cs typeface="Calibri"/>
              </a:endParaRPr>
            </a:p>
          </p:txBody>
        </p:sp>
      </p:grpSp>
      <p:pic>
        <p:nvPicPr>
          <p:cNvPr id="86" name="object 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43" name="object 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44" name="Блок-схема: задержка 1043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45" name="Прямоугольник 1044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47" name="Рисунок 1046"/>
          <p:cNvPicPr>
            <a:picLocks noChangeAspect="1"/>
          </p:cNvPicPr>
          <p:nvPr/>
        </p:nvPicPr>
        <p:blipFill rotWithShape="1">
          <a:blip r:embed="rId11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1048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49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1729351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" name="Google Shape;2346;p86"/>
          <p:cNvGrpSpPr/>
          <p:nvPr/>
        </p:nvGrpSpPr>
        <p:grpSpPr>
          <a:xfrm>
            <a:off x="1105966" y="1045722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100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7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8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9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0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1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2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3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4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5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6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7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8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9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0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1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2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3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4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5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6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7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8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9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0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1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2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01802" y="923480"/>
            <a:ext cx="3514242" cy="1688713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487476" y="2665857"/>
            <a:ext cx="123698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43AF2A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40" dirty="0">
                <a:solidFill>
                  <a:srgbClr val="43AF2A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43AF2A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463097" y="4419883"/>
            <a:ext cx="600456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710940" algn="l"/>
              </a:tabLst>
            </a:pPr>
            <a:r>
              <a:rPr sz="900" b="1" spc="-5" dirty="0" err="1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Инвестиционная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привлекательность</a:t>
            </a:r>
            <a:r>
              <a:rPr sz="900" b="1" spc="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проекта:</a:t>
            </a:r>
            <a:endParaRPr sz="9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535000" y="457200"/>
            <a:ext cx="4494200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b="1" spc="-5" dirty="0">
                <a:latin typeface="Century Gothic" pitchFamily="34" charset="0"/>
                <a:cs typeface="Arial" pitchFamily="34" charset="0"/>
              </a:rPr>
              <a:t>Строительство</a:t>
            </a:r>
            <a:r>
              <a:rPr b="1" spc="-25" dirty="0">
                <a:latin typeface="Century Gothic" pitchFamily="34" charset="0"/>
                <a:cs typeface="Arial" pitchFamily="34" charset="0"/>
              </a:rPr>
              <a:t> </a:t>
            </a:r>
            <a:r>
              <a:rPr b="1" spc="-5" dirty="0">
                <a:latin typeface="Century Gothic" pitchFamily="34" charset="0"/>
                <a:cs typeface="Arial" pitchFamily="34" charset="0"/>
              </a:rPr>
              <a:t>фруктохранилища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4463097" y="923480"/>
            <a:ext cx="3594735" cy="1641474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8415" algn="just">
              <a:lnSpc>
                <a:spcPct val="100000"/>
              </a:lnSpc>
              <a:spcBef>
                <a:spcPts val="219"/>
              </a:spcBef>
            </a:pPr>
            <a:r>
              <a:rPr lang="ru-RU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Компания</a:t>
            </a:r>
            <a:endParaRPr sz="9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8415" marR="5080" algn="just">
              <a:lnSpc>
                <a:spcPts val="1000"/>
              </a:lnSpc>
              <a:spcBef>
                <a:spcPts val="219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Настоящим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инвестиционным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проектом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(далее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―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«Проект»)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планируется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строительство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фруктохранилища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5" dirty="0">
                <a:latin typeface="Century Gothic" pitchFamily="34" charset="0"/>
                <a:cs typeface="Calibri"/>
              </a:rPr>
              <a:t> рамках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 </a:t>
            </a:r>
            <a:r>
              <a:rPr sz="900" spc="-5" dirty="0" err="1">
                <a:latin typeface="Century Gothic" pitchFamily="34" charset="0"/>
                <a:cs typeface="Calibri"/>
              </a:rPr>
              <a:t>также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будет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построен</a:t>
            </a:r>
            <a:r>
              <a:rPr sz="900" spc="-5" dirty="0">
                <a:latin typeface="Century Gothic" pitchFamily="34" charset="0"/>
                <a:cs typeface="Calibri"/>
              </a:rPr>
              <a:t> сортировочно-упаковочный комплекс.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рамках реализации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 </a:t>
            </a:r>
            <a:r>
              <a:rPr sz="900" dirty="0">
                <a:latin typeface="Century Gothic" pitchFamily="34" charset="0"/>
                <a:cs typeface="Calibri"/>
              </a:rPr>
              <a:t>компания </a:t>
            </a:r>
            <a:r>
              <a:rPr sz="900" spc="-5" dirty="0">
                <a:latin typeface="Century Gothic" pitchFamily="34" charset="0"/>
                <a:cs typeface="Calibri"/>
              </a:rPr>
              <a:t>планирует получить земельный участок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аренду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lang="kk-KZ" sz="900" spc="-5" dirty="0">
                <a:latin typeface="Century Gothic" pitchFamily="34" charset="0"/>
                <a:cs typeface="Calibri"/>
              </a:rPr>
              <a:t>Жанакорганском районе Кызылординской области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15" marR="231775" algn="just">
              <a:lnSpc>
                <a:spcPts val="1000"/>
              </a:lnSpc>
              <a:spcBef>
                <a:spcPts val="300"/>
              </a:spcBef>
            </a:pPr>
            <a:r>
              <a:rPr lang="kk-KZ" sz="900" spc="-5" dirty="0">
                <a:latin typeface="Century Gothic" pitchFamily="34" charset="0"/>
                <a:cs typeface="Calibri"/>
              </a:rPr>
              <a:t>Кызылординская </a:t>
            </a:r>
            <a:r>
              <a:rPr sz="900" spc="-5" dirty="0" err="1">
                <a:latin typeface="Century Gothic" pitchFamily="34" charset="0"/>
                <a:cs typeface="Calibri"/>
              </a:rPr>
              <a:t>область</a:t>
            </a:r>
            <a:r>
              <a:rPr sz="900" spc="-5" dirty="0">
                <a:latin typeface="Century Gothic" pitchFamily="34" charset="0"/>
                <a:cs typeface="Calibri"/>
              </a:rPr>
              <a:t> имеет </a:t>
            </a:r>
            <a:r>
              <a:rPr sz="900" dirty="0">
                <a:latin typeface="Century Gothic" pitchFamily="34" charset="0"/>
                <a:cs typeface="Calibri"/>
              </a:rPr>
              <a:t>выгодное </a:t>
            </a:r>
            <a:r>
              <a:rPr sz="900" spc="-5" dirty="0">
                <a:latin typeface="Century Gothic" pitchFamily="34" charset="0"/>
                <a:cs typeface="Calibri"/>
              </a:rPr>
              <a:t>расположение </a:t>
            </a:r>
            <a:r>
              <a:rPr sz="900" dirty="0">
                <a:latin typeface="Century Gothic" pitchFamily="34" charset="0"/>
                <a:cs typeface="Calibri"/>
              </a:rPr>
              <a:t>c </a:t>
            </a:r>
            <a:r>
              <a:rPr sz="900" spc="-5" dirty="0">
                <a:latin typeface="Century Gothic" pitchFamily="34" charset="0"/>
                <a:cs typeface="Calibri"/>
              </a:rPr>
              <a:t>точки зрения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производственных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возможностей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доступности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транспортных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коммуникаций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для оперативной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доставки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готовой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продукции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регионы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Казахстана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 </a:t>
            </a:r>
            <a:r>
              <a:rPr sz="900" spc="-5" dirty="0">
                <a:latin typeface="Century Gothic" pitchFamily="34" charset="0"/>
                <a:cs typeface="Calibri"/>
              </a:rPr>
              <a:t>последующим выходом на внешние рынки. 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463097" y="2551296"/>
            <a:ext cx="3633470" cy="2022861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065" marR="137160" algn="just">
              <a:lnSpc>
                <a:spcPts val="1000"/>
              </a:lnSpc>
              <a:spcBef>
                <a:spcPts val="200"/>
              </a:spcBef>
              <a:tabLst>
                <a:tab pos="184785" algn="l"/>
                <a:tab pos="185420" algn="l"/>
              </a:tabLst>
            </a:pPr>
            <a:r>
              <a:rPr lang="ru-RU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lang="kk-KZ" sz="900" dirty="0">
              <a:latin typeface="Century Gothic" pitchFamily="34" charset="0"/>
              <a:cs typeface="Calibri"/>
            </a:endParaRPr>
          </a:p>
          <a:p>
            <a:pPr marL="184785" marR="137160" indent="-172720" algn="just">
              <a:lnSpc>
                <a:spcPts val="1000"/>
              </a:lnSpc>
              <a:spcBef>
                <a:spcPts val="2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 err="1">
                <a:latin typeface="Century Gothic" pitchFamily="34" charset="0"/>
                <a:cs typeface="Calibri"/>
              </a:rPr>
              <a:t>М</a:t>
            </a:r>
            <a:r>
              <a:rPr sz="900" spc="-5" dirty="0" err="1">
                <a:latin typeface="Century Gothic" pitchFamily="34" charset="0"/>
                <a:cs typeface="Calibri"/>
              </a:rPr>
              <a:t>е</a:t>
            </a:r>
            <a:r>
              <a:rPr sz="900" spc="5" dirty="0" err="1">
                <a:latin typeface="Century Gothic" pitchFamily="34" charset="0"/>
                <a:cs typeface="Calibri"/>
              </a:rPr>
              <a:t>ж</a:t>
            </a:r>
            <a:r>
              <a:rPr sz="900" spc="-5" dirty="0" err="1">
                <a:latin typeface="Century Gothic" pitchFamily="34" charset="0"/>
                <a:cs typeface="Calibri"/>
              </a:rPr>
              <a:t>дунар</a:t>
            </a:r>
            <a:r>
              <a:rPr sz="900" dirty="0" err="1">
                <a:latin typeface="Century Gothic" pitchFamily="34" charset="0"/>
                <a:cs typeface="Calibri"/>
              </a:rPr>
              <a:t>о</a:t>
            </a:r>
            <a:r>
              <a:rPr sz="900" spc="-5" dirty="0" err="1">
                <a:latin typeface="Century Gothic" pitchFamily="34" charset="0"/>
                <a:cs typeface="Calibri"/>
              </a:rPr>
              <a:t>дн</a:t>
            </a:r>
            <a:r>
              <a:rPr sz="900" dirty="0" err="1">
                <a:latin typeface="Century Gothic" pitchFamily="34" charset="0"/>
                <a:cs typeface="Calibri"/>
              </a:rPr>
              <a:t>ые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закупки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5" dirty="0">
                <a:latin typeface="Century Gothic" pitchFamily="34" charset="0"/>
                <a:cs typeface="Calibri"/>
              </a:rPr>
              <a:t>м</a:t>
            </a: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5" dirty="0">
                <a:latin typeface="Century Gothic" pitchFamily="34" charset="0"/>
                <a:cs typeface="Calibri"/>
              </a:rPr>
              <a:t>ртны</a:t>
            </a:r>
            <a:r>
              <a:rPr sz="900" dirty="0">
                <a:latin typeface="Century Gothic" pitchFamily="34" charset="0"/>
                <a:cs typeface="Calibri"/>
              </a:rPr>
              <a:t>х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я</a:t>
            </a:r>
            <a:r>
              <a:rPr sz="900" dirty="0">
                <a:latin typeface="Century Gothic" pitchFamily="34" charset="0"/>
                <a:cs typeface="Calibri"/>
              </a:rPr>
              <a:t>б</a:t>
            </a:r>
            <a:r>
              <a:rPr sz="900" spc="-5" dirty="0">
                <a:latin typeface="Century Gothic" pitchFamily="34" charset="0"/>
                <a:cs typeface="Calibri"/>
              </a:rPr>
              <a:t>л</a:t>
            </a:r>
            <a:r>
              <a:rPr sz="900" dirty="0">
                <a:latin typeface="Century Gothic" pitchFamily="34" charset="0"/>
                <a:cs typeface="Calibri"/>
              </a:rPr>
              <a:t>ок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 сос</a:t>
            </a:r>
            <a:r>
              <a:rPr sz="900" spc="-5" dirty="0">
                <a:latin typeface="Century Gothic" pitchFamily="34" charset="0"/>
                <a:cs typeface="Calibri"/>
              </a:rPr>
              <a:t>тав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л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12,5  млн </a:t>
            </a:r>
            <a:r>
              <a:rPr sz="900" spc="-5" dirty="0">
                <a:latin typeface="Century Gothic" pitchFamily="34" charset="0"/>
                <a:cs typeface="Calibri"/>
              </a:rPr>
              <a:t>тонн. Среднегодовой темп роста </a:t>
            </a:r>
            <a:r>
              <a:rPr sz="900" dirty="0">
                <a:latin typeface="Century Gothic" pitchFamily="34" charset="0"/>
                <a:cs typeface="Calibri"/>
              </a:rPr>
              <a:t>мирового </a:t>
            </a:r>
            <a:r>
              <a:rPr sz="900" spc="-5" dirty="0">
                <a:latin typeface="Century Gothic" pitchFamily="34" charset="0"/>
                <a:cs typeface="Calibri"/>
              </a:rPr>
              <a:t>импорта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период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2018-2022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составил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11,4%.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одним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из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крупнейших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98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импортеров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свежих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яблок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была Россия.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5080" indent="-172720" algn="just">
              <a:lnSpc>
                <a:spcPct val="92300"/>
              </a:lnSpc>
              <a:spcBef>
                <a:spcPts val="2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было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собрано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268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яблок.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среднем, </a:t>
            </a:r>
            <a:r>
              <a:rPr sz="900" dirty="0">
                <a:latin typeface="Century Gothic" pitchFamily="34" charset="0"/>
                <a:cs typeface="Calibri"/>
              </a:rPr>
              <a:t>за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период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2017-2022 </a:t>
            </a:r>
            <a:r>
              <a:rPr sz="900" dirty="0">
                <a:latin typeface="Century Gothic" pitchFamily="34" charset="0"/>
                <a:cs typeface="Calibri"/>
              </a:rPr>
              <a:t>гг. </a:t>
            </a:r>
            <a:r>
              <a:rPr sz="900" spc="-5" dirty="0">
                <a:latin typeface="Century Gothic" pitchFamily="34" charset="0"/>
                <a:cs typeface="Calibri"/>
              </a:rPr>
              <a:t>ежегодные объемы </a:t>
            </a:r>
            <a:r>
              <a:rPr sz="900" dirty="0">
                <a:latin typeface="Century Gothic" pitchFamily="34" charset="0"/>
                <a:cs typeface="Calibri"/>
              </a:rPr>
              <a:t>сбора </a:t>
            </a:r>
            <a:r>
              <a:rPr sz="900" spc="-5" dirty="0">
                <a:latin typeface="Century Gothic" pitchFamily="34" charset="0"/>
                <a:cs typeface="Calibri"/>
              </a:rPr>
              <a:t>яблок составили </a:t>
            </a:r>
            <a:r>
              <a:rPr sz="900" dirty="0">
                <a:latin typeface="Century Gothic" pitchFamily="34" charset="0"/>
                <a:cs typeface="Calibri"/>
              </a:rPr>
              <a:t>около 235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тонн,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среднегодовой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темп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роста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(CAGR)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8,2%.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Потребление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150" algn="just">
              <a:lnSpc>
                <a:spcPts val="1040"/>
              </a:lnSpc>
              <a:spcBef>
                <a:spcPts val="1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яблок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последние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демонстрирует стабильный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рост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со</a:t>
            </a:r>
            <a:r>
              <a:rPr lang="kk-KZ" sz="90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средним</a:t>
            </a:r>
            <a:r>
              <a:rPr lang="ru-RU" sz="90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показателем</a:t>
            </a:r>
            <a:r>
              <a:rPr lang="ru-RU" sz="900" dirty="0">
                <a:latin typeface="Century Gothic" pitchFamily="34" charset="0"/>
                <a:cs typeface="Calibri"/>
              </a:rPr>
              <a:t> в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337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тыс. тонн </a:t>
            </a:r>
            <a:r>
              <a:rPr lang="ru-RU" sz="900" dirty="0">
                <a:latin typeface="Century Gothic" pitchFamily="34" charset="0"/>
                <a:cs typeface="Calibri"/>
              </a:rPr>
              <a:t>со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среднегодовым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темпом</a:t>
            </a:r>
            <a:r>
              <a:rPr lang="ru-RU" sz="900" spc="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роста</a:t>
            </a:r>
            <a:endParaRPr lang="ru-RU" sz="1350" baseline="-9259" dirty="0">
              <a:latin typeface="Century Gothic" pitchFamily="34" charset="0"/>
              <a:cs typeface="Calibri"/>
            </a:endParaRPr>
          </a:p>
          <a:p>
            <a:pPr marL="184150" marR="2705100" algn="just">
              <a:lnSpc>
                <a:spcPts val="1010"/>
              </a:lnSpc>
              <a:spcBef>
                <a:spcPts val="50"/>
              </a:spcBef>
            </a:pPr>
            <a:r>
              <a:rPr lang="ru-RU" sz="900" dirty="0">
                <a:latin typeface="Century Gothic" pitchFamily="34" charset="0"/>
                <a:cs typeface="Calibri"/>
              </a:rPr>
              <a:t>-</a:t>
            </a:r>
            <a:r>
              <a:rPr lang="ru-RU" sz="900" spc="-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4%.</a:t>
            </a:r>
            <a:r>
              <a:rPr lang="ru-RU" sz="900" spc="-25" dirty="0">
                <a:latin typeface="Century Gothic" pitchFamily="34" charset="0"/>
                <a:cs typeface="Calibri"/>
              </a:rPr>
              <a:t> 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184785">
              <a:lnSpc>
                <a:spcPts val="1010"/>
              </a:lnSpc>
            </a:pP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235268" y="1136515"/>
            <a:ext cx="3551554" cy="1862047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marR="561975" algn="just">
              <a:lnSpc>
                <a:spcPts val="1000"/>
              </a:lnSpc>
              <a:spcBef>
                <a:spcPts val="219"/>
              </a:spcBef>
            </a:pPr>
            <a:r>
              <a:rPr sz="900" b="1" spc="-5" dirty="0" err="1">
                <a:latin typeface="Century Gothic" pitchFamily="34" charset="0"/>
                <a:cs typeface="Calibri"/>
              </a:rPr>
              <a:t>Глубокая</a:t>
            </a:r>
            <a:r>
              <a:rPr sz="900" b="1" spc="15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степень</a:t>
            </a:r>
            <a:r>
              <a:rPr sz="900" b="1" spc="-25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переработки,</a:t>
            </a:r>
            <a:r>
              <a:rPr sz="900" b="1" spc="20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безотходность</a:t>
            </a:r>
            <a:r>
              <a:rPr sz="900" b="1" spc="20" dirty="0"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latin typeface="Century Gothic" pitchFamily="34" charset="0"/>
                <a:cs typeface="Calibri"/>
              </a:rPr>
              <a:t>и</a:t>
            </a:r>
            <a:r>
              <a:rPr sz="900" b="1" spc="-10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экологичность. </a:t>
            </a:r>
            <a:r>
              <a:rPr sz="900" b="1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Спелые </a:t>
            </a:r>
            <a:r>
              <a:rPr sz="900" dirty="0">
                <a:latin typeface="Century Gothic" pitchFamily="34" charset="0"/>
                <a:cs typeface="Calibri"/>
              </a:rPr>
              <a:t>яблоки, </a:t>
            </a:r>
            <a:r>
              <a:rPr sz="900" dirty="0" err="1">
                <a:latin typeface="Century Gothic" pitchFamily="34" charset="0"/>
                <a:cs typeface="Calibri"/>
              </a:rPr>
              <a:t>не</a:t>
            </a:r>
            <a:r>
              <a:rPr lang="kk-KZ"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соответствующие</a:t>
            </a:r>
            <a:r>
              <a:rPr sz="900" spc="-5" dirty="0">
                <a:latin typeface="Century Gothic" pitchFamily="34" charset="0"/>
                <a:cs typeface="Calibri"/>
              </a:rPr>
              <a:t> стандарту для продажи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свежем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виде, используются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перерабатывающем производстве для получения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таких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продуктов,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как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джемы,</a:t>
            </a:r>
            <a:r>
              <a:rPr sz="900" dirty="0">
                <a:latin typeface="Century Gothic" pitchFamily="34" charset="0"/>
                <a:cs typeface="Calibri"/>
              </a:rPr>
              <a:t> соки,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яблочное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пюре,</a:t>
            </a:r>
            <a:r>
              <a:rPr sz="900" dirty="0">
                <a:latin typeface="Century Gothic" pitchFamily="34" charset="0"/>
                <a:cs typeface="Calibri"/>
              </a:rPr>
              <a:t> пектин.</a:t>
            </a:r>
          </a:p>
          <a:p>
            <a:pPr marL="12700" marR="45085" algn="just">
              <a:lnSpc>
                <a:spcPts val="1000"/>
              </a:lnSpc>
              <a:spcBef>
                <a:spcPts val="220"/>
              </a:spcBef>
            </a:pPr>
            <a:r>
              <a:rPr sz="900" b="1" spc="-5" dirty="0" err="1">
                <a:latin typeface="Century Gothic" pitchFamily="34" charset="0"/>
                <a:cs typeface="Calibri"/>
              </a:rPr>
              <a:t>Государственная</a:t>
            </a:r>
            <a:r>
              <a:rPr sz="900" b="1" spc="20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поддержка.</a:t>
            </a:r>
            <a:r>
              <a:rPr sz="900" b="1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входит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перечень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приоритетных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отраслей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для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оказания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поддержки,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рамках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программ</a:t>
            </a:r>
            <a:r>
              <a:rPr sz="900" spc="-5" dirty="0">
                <a:latin typeface="Century Gothic" pitchFamily="34" charset="0"/>
                <a:cs typeface="Calibri"/>
              </a:rPr>
              <a:t> которой</a:t>
            </a:r>
            <a:r>
              <a:rPr sz="900" dirty="0">
                <a:latin typeface="Century Gothic" pitchFamily="34" charset="0"/>
                <a:cs typeface="Calibri"/>
              </a:rPr>
              <a:t> можно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получить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ряд льгот,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преференций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натурных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грантов.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20320" algn="just">
              <a:lnSpc>
                <a:spcPts val="1005"/>
              </a:lnSpc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20320" algn="just">
              <a:lnSpc>
                <a:spcPts val="1040"/>
              </a:lnSpc>
              <a:spcBef>
                <a:spcPts val="12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реализации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требуется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сумму</a:t>
            </a:r>
          </a:p>
          <a:p>
            <a:pPr marL="20320" algn="just">
              <a:lnSpc>
                <a:spcPts val="104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15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681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r>
              <a:rPr sz="900" dirty="0">
                <a:latin typeface="Century Gothic" pitchFamily="34" charset="0"/>
                <a:cs typeface="Calibri"/>
              </a:rPr>
              <a:t> (по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курсу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449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тенге):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1062037" y="2941129"/>
            <a:ext cx="2914650" cy="1067435"/>
            <a:chOff x="1062037" y="2941129"/>
            <a:chExt cx="2914650" cy="1067435"/>
          </a:xfrm>
        </p:grpSpPr>
        <p:sp>
          <p:nvSpPr>
            <p:cNvPr id="23" name="object 23"/>
            <p:cNvSpPr/>
            <p:nvPr/>
          </p:nvSpPr>
          <p:spPr>
            <a:xfrm>
              <a:off x="1153668" y="3825240"/>
              <a:ext cx="100965" cy="146685"/>
            </a:xfrm>
            <a:custGeom>
              <a:avLst/>
              <a:gdLst/>
              <a:ahLst/>
              <a:cxnLst/>
              <a:rect l="l" t="t" r="r" b="b"/>
              <a:pathLst>
                <a:path w="100965" h="146685">
                  <a:moveTo>
                    <a:pt x="100584" y="0"/>
                  </a:moveTo>
                  <a:lnTo>
                    <a:pt x="0" y="0"/>
                  </a:lnTo>
                  <a:lnTo>
                    <a:pt x="0" y="146304"/>
                  </a:lnTo>
                  <a:lnTo>
                    <a:pt x="100584" y="146304"/>
                  </a:lnTo>
                  <a:lnTo>
                    <a:pt x="100584" y="0"/>
                  </a:lnTo>
                  <a:close/>
                </a:path>
              </a:pathLst>
            </a:custGeom>
            <a:solidFill>
              <a:srgbClr val="43AF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153668" y="3825240"/>
              <a:ext cx="100965" cy="146685"/>
            </a:xfrm>
            <a:custGeom>
              <a:avLst/>
              <a:gdLst/>
              <a:ahLst/>
              <a:cxnLst/>
              <a:rect l="l" t="t" r="r" b="b"/>
              <a:pathLst>
                <a:path w="100965" h="146685">
                  <a:moveTo>
                    <a:pt x="0" y="0"/>
                  </a:moveTo>
                  <a:lnTo>
                    <a:pt x="100584" y="0"/>
                  </a:lnTo>
                  <a:lnTo>
                    <a:pt x="100584" y="146304"/>
                  </a:lnTo>
                  <a:lnTo>
                    <a:pt x="0" y="146304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43AF2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066800" y="2945892"/>
              <a:ext cx="36830" cy="1026160"/>
            </a:xfrm>
            <a:custGeom>
              <a:avLst/>
              <a:gdLst/>
              <a:ahLst/>
              <a:cxnLst/>
              <a:rect l="l" t="t" r="r" b="b"/>
              <a:pathLst>
                <a:path w="36830" h="1026160">
                  <a:moveTo>
                    <a:pt x="36575" y="1025652"/>
                  </a:moveTo>
                  <a:lnTo>
                    <a:pt x="36575" y="0"/>
                  </a:lnTo>
                </a:path>
                <a:path w="36830" h="1026160">
                  <a:moveTo>
                    <a:pt x="0" y="1025652"/>
                  </a:moveTo>
                  <a:lnTo>
                    <a:pt x="36575" y="1025652"/>
                  </a:lnTo>
                </a:path>
                <a:path w="36830" h="1026160">
                  <a:moveTo>
                    <a:pt x="0" y="769620"/>
                  </a:moveTo>
                  <a:lnTo>
                    <a:pt x="36575" y="769620"/>
                  </a:lnTo>
                </a:path>
                <a:path w="36830" h="1026160">
                  <a:moveTo>
                    <a:pt x="0" y="512063"/>
                  </a:moveTo>
                  <a:lnTo>
                    <a:pt x="36575" y="512063"/>
                  </a:lnTo>
                </a:path>
                <a:path w="36830" h="1026160">
                  <a:moveTo>
                    <a:pt x="0" y="256032"/>
                  </a:moveTo>
                  <a:lnTo>
                    <a:pt x="36575" y="256032"/>
                  </a:lnTo>
                </a:path>
                <a:path w="36830" h="1026160">
                  <a:moveTo>
                    <a:pt x="0" y="0"/>
                  </a:moveTo>
                  <a:lnTo>
                    <a:pt x="36575" y="0"/>
                  </a:lnTo>
                </a:path>
              </a:pathLst>
            </a:custGeom>
            <a:ln w="9525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356359" y="3662172"/>
              <a:ext cx="100965" cy="309880"/>
            </a:xfrm>
            <a:custGeom>
              <a:avLst/>
              <a:gdLst/>
              <a:ahLst/>
              <a:cxnLst/>
              <a:rect l="l" t="t" r="r" b="b"/>
              <a:pathLst>
                <a:path w="100965" h="309879">
                  <a:moveTo>
                    <a:pt x="100584" y="0"/>
                  </a:moveTo>
                  <a:lnTo>
                    <a:pt x="0" y="0"/>
                  </a:lnTo>
                  <a:lnTo>
                    <a:pt x="0" y="309371"/>
                  </a:lnTo>
                  <a:lnTo>
                    <a:pt x="100584" y="309371"/>
                  </a:lnTo>
                  <a:lnTo>
                    <a:pt x="100584" y="0"/>
                  </a:lnTo>
                  <a:close/>
                </a:path>
              </a:pathLst>
            </a:custGeom>
            <a:solidFill>
              <a:srgbClr val="43AF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356359" y="3662172"/>
              <a:ext cx="100965" cy="309880"/>
            </a:xfrm>
            <a:custGeom>
              <a:avLst/>
              <a:gdLst/>
              <a:ahLst/>
              <a:cxnLst/>
              <a:rect l="l" t="t" r="r" b="b"/>
              <a:pathLst>
                <a:path w="100965" h="309879">
                  <a:moveTo>
                    <a:pt x="0" y="0"/>
                  </a:moveTo>
                  <a:lnTo>
                    <a:pt x="100584" y="0"/>
                  </a:lnTo>
                  <a:lnTo>
                    <a:pt x="100584" y="309371"/>
                  </a:lnTo>
                  <a:lnTo>
                    <a:pt x="0" y="309371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43AF2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557527" y="3651504"/>
              <a:ext cx="102235" cy="320040"/>
            </a:xfrm>
            <a:custGeom>
              <a:avLst/>
              <a:gdLst/>
              <a:ahLst/>
              <a:cxnLst/>
              <a:rect l="l" t="t" r="r" b="b"/>
              <a:pathLst>
                <a:path w="102235" h="320039">
                  <a:moveTo>
                    <a:pt x="102108" y="0"/>
                  </a:moveTo>
                  <a:lnTo>
                    <a:pt x="0" y="0"/>
                  </a:lnTo>
                  <a:lnTo>
                    <a:pt x="0" y="320040"/>
                  </a:lnTo>
                  <a:lnTo>
                    <a:pt x="102108" y="320040"/>
                  </a:lnTo>
                  <a:lnTo>
                    <a:pt x="102108" y="0"/>
                  </a:lnTo>
                  <a:close/>
                </a:path>
              </a:pathLst>
            </a:custGeom>
            <a:solidFill>
              <a:srgbClr val="43AF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557527" y="3651504"/>
              <a:ext cx="102235" cy="320040"/>
            </a:xfrm>
            <a:custGeom>
              <a:avLst/>
              <a:gdLst/>
              <a:ahLst/>
              <a:cxnLst/>
              <a:rect l="l" t="t" r="r" b="b"/>
              <a:pathLst>
                <a:path w="102235" h="320039">
                  <a:moveTo>
                    <a:pt x="0" y="0"/>
                  </a:moveTo>
                  <a:lnTo>
                    <a:pt x="102108" y="0"/>
                  </a:lnTo>
                  <a:lnTo>
                    <a:pt x="102108" y="320040"/>
                  </a:lnTo>
                  <a:lnTo>
                    <a:pt x="0" y="320040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43AF2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760219" y="3639312"/>
              <a:ext cx="102235" cy="332740"/>
            </a:xfrm>
            <a:custGeom>
              <a:avLst/>
              <a:gdLst/>
              <a:ahLst/>
              <a:cxnLst/>
              <a:rect l="l" t="t" r="r" b="b"/>
              <a:pathLst>
                <a:path w="102235" h="332739">
                  <a:moveTo>
                    <a:pt x="102107" y="0"/>
                  </a:moveTo>
                  <a:lnTo>
                    <a:pt x="0" y="0"/>
                  </a:lnTo>
                  <a:lnTo>
                    <a:pt x="0" y="332231"/>
                  </a:lnTo>
                  <a:lnTo>
                    <a:pt x="102107" y="332231"/>
                  </a:lnTo>
                  <a:lnTo>
                    <a:pt x="102107" y="0"/>
                  </a:lnTo>
                  <a:close/>
                </a:path>
              </a:pathLst>
            </a:custGeom>
            <a:solidFill>
              <a:srgbClr val="43AF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760219" y="3639312"/>
              <a:ext cx="102235" cy="332740"/>
            </a:xfrm>
            <a:custGeom>
              <a:avLst/>
              <a:gdLst/>
              <a:ahLst/>
              <a:cxnLst/>
              <a:rect l="l" t="t" r="r" b="b"/>
              <a:pathLst>
                <a:path w="102235" h="332739">
                  <a:moveTo>
                    <a:pt x="0" y="0"/>
                  </a:moveTo>
                  <a:lnTo>
                    <a:pt x="102107" y="0"/>
                  </a:lnTo>
                  <a:lnTo>
                    <a:pt x="102107" y="332231"/>
                  </a:lnTo>
                  <a:lnTo>
                    <a:pt x="0" y="332231"/>
                  </a:lnTo>
                  <a:lnTo>
                    <a:pt x="0" y="0"/>
                  </a:lnTo>
                  <a:close/>
                </a:path>
              </a:pathLst>
            </a:custGeom>
            <a:ln w="9524">
              <a:solidFill>
                <a:srgbClr val="43AF2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962911" y="3418332"/>
              <a:ext cx="100965" cy="553720"/>
            </a:xfrm>
            <a:custGeom>
              <a:avLst/>
              <a:gdLst/>
              <a:ahLst/>
              <a:cxnLst/>
              <a:rect l="l" t="t" r="r" b="b"/>
              <a:pathLst>
                <a:path w="100964" h="553720">
                  <a:moveTo>
                    <a:pt x="100583" y="0"/>
                  </a:moveTo>
                  <a:lnTo>
                    <a:pt x="0" y="0"/>
                  </a:lnTo>
                  <a:lnTo>
                    <a:pt x="0" y="553211"/>
                  </a:lnTo>
                  <a:lnTo>
                    <a:pt x="100583" y="553211"/>
                  </a:lnTo>
                  <a:lnTo>
                    <a:pt x="100583" y="0"/>
                  </a:lnTo>
                  <a:close/>
                </a:path>
              </a:pathLst>
            </a:custGeom>
            <a:solidFill>
              <a:srgbClr val="43AF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962911" y="3418332"/>
              <a:ext cx="100965" cy="553720"/>
            </a:xfrm>
            <a:custGeom>
              <a:avLst/>
              <a:gdLst/>
              <a:ahLst/>
              <a:cxnLst/>
              <a:rect l="l" t="t" r="r" b="b"/>
              <a:pathLst>
                <a:path w="100964" h="553720">
                  <a:moveTo>
                    <a:pt x="0" y="0"/>
                  </a:moveTo>
                  <a:lnTo>
                    <a:pt x="100583" y="0"/>
                  </a:lnTo>
                  <a:lnTo>
                    <a:pt x="100583" y="553211"/>
                  </a:lnTo>
                  <a:lnTo>
                    <a:pt x="0" y="553211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43AF2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165603" y="3396996"/>
              <a:ext cx="100965" cy="574675"/>
            </a:xfrm>
            <a:custGeom>
              <a:avLst/>
              <a:gdLst/>
              <a:ahLst/>
              <a:cxnLst/>
              <a:rect l="l" t="t" r="r" b="b"/>
              <a:pathLst>
                <a:path w="100964" h="574675">
                  <a:moveTo>
                    <a:pt x="100583" y="0"/>
                  </a:moveTo>
                  <a:lnTo>
                    <a:pt x="0" y="0"/>
                  </a:lnTo>
                  <a:lnTo>
                    <a:pt x="0" y="574547"/>
                  </a:lnTo>
                  <a:lnTo>
                    <a:pt x="100583" y="574547"/>
                  </a:lnTo>
                  <a:lnTo>
                    <a:pt x="100583" y="0"/>
                  </a:lnTo>
                  <a:close/>
                </a:path>
              </a:pathLst>
            </a:custGeom>
            <a:solidFill>
              <a:srgbClr val="43AF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2165603" y="3396996"/>
              <a:ext cx="100965" cy="574675"/>
            </a:xfrm>
            <a:custGeom>
              <a:avLst/>
              <a:gdLst/>
              <a:ahLst/>
              <a:cxnLst/>
              <a:rect l="l" t="t" r="r" b="b"/>
              <a:pathLst>
                <a:path w="100964" h="574675">
                  <a:moveTo>
                    <a:pt x="0" y="0"/>
                  </a:moveTo>
                  <a:lnTo>
                    <a:pt x="100583" y="0"/>
                  </a:lnTo>
                  <a:lnTo>
                    <a:pt x="100583" y="574547"/>
                  </a:lnTo>
                  <a:lnTo>
                    <a:pt x="0" y="574547"/>
                  </a:lnTo>
                  <a:lnTo>
                    <a:pt x="0" y="0"/>
                  </a:lnTo>
                  <a:close/>
                </a:path>
              </a:pathLst>
            </a:custGeom>
            <a:ln w="9524">
              <a:solidFill>
                <a:srgbClr val="43AF2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2366772" y="3374136"/>
              <a:ext cx="102235" cy="597535"/>
            </a:xfrm>
            <a:custGeom>
              <a:avLst/>
              <a:gdLst/>
              <a:ahLst/>
              <a:cxnLst/>
              <a:rect l="l" t="t" r="r" b="b"/>
              <a:pathLst>
                <a:path w="102235" h="597535">
                  <a:moveTo>
                    <a:pt x="102107" y="0"/>
                  </a:moveTo>
                  <a:lnTo>
                    <a:pt x="0" y="0"/>
                  </a:lnTo>
                  <a:lnTo>
                    <a:pt x="0" y="597407"/>
                  </a:lnTo>
                  <a:lnTo>
                    <a:pt x="102107" y="597407"/>
                  </a:lnTo>
                  <a:lnTo>
                    <a:pt x="102107" y="0"/>
                  </a:lnTo>
                  <a:close/>
                </a:path>
              </a:pathLst>
            </a:custGeom>
            <a:solidFill>
              <a:srgbClr val="43AF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2366772" y="3374136"/>
              <a:ext cx="102235" cy="597535"/>
            </a:xfrm>
            <a:custGeom>
              <a:avLst/>
              <a:gdLst/>
              <a:ahLst/>
              <a:cxnLst/>
              <a:rect l="l" t="t" r="r" b="b"/>
              <a:pathLst>
                <a:path w="102235" h="597535">
                  <a:moveTo>
                    <a:pt x="0" y="0"/>
                  </a:moveTo>
                  <a:lnTo>
                    <a:pt x="102107" y="0"/>
                  </a:lnTo>
                  <a:lnTo>
                    <a:pt x="102107" y="597407"/>
                  </a:lnTo>
                  <a:lnTo>
                    <a:pt x="0" y="597407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43AF2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2569463" y="3352800"/>
              <a:ext cx="102235" cy="619125"/>
            </a:xfrm>
            <a:custGeom>
              <a:avLst/>
              <a:gdLst/>
              <a:ahLst/>
              <a:cxnLst/>
              <a:rect l="l" t="t" r="r" b="b"/>
              <a:pathLst>
                <a:path w="102235" h="619125">
                  <a:moveTo>
                    <a:pt x="102108" y="0"/>
                  </a:moveTo>
                  <a:lnTo>
                    <a:pt x="0" y="0"/>
                  </a:lnTo>
                  <a:lnTo>
                    <a:pt x="0" y="618744"/>
                  </a:lnTo>
                  <a:lnTo>
                    <a:pt x="102108" y="618744"/>
                  </a:lnTo>
                  <a:lnTo>
                    <a:pt x="102108" y="0"/>
                  </a:lnTo>
                  <a:close/>
                </a:path>
              </a:pathLst>
            </a:custGeom>
            <a:solidFill>
              <a:srgbClr val="43AF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2569463" y="3352800"/>
              <a:ext cx="102235" cy="619125"/>
            </a:xfrm>
            <a:custGeom>
              <a:avLst/>
              <a:gdLst/>
              <a:ahLst/>
              <a:cxnLst/>
              <a:rect l="l" t="t" r="r" b="b"/>
              <a:pathLst>
                <a:path w="102235" h="619125">
                  <a:moveTo>
                    <a:pt x="0" y="0"/>
                  </a:moveTo>
                  <a:lnTo>
                    <a:pt x="102108" y="0"/>
                  </a:lnTo>
                  <a:lnTo>
                    <a:pt x="102108" y="618744"/>
                  </a:lnTo>
                  <a:lnTo>
                    <a:pt x="0" y="618744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43AF2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2772155" y="3332988"/>
              <a:ext cx="100965" cy="638810"/>
            </a:xfrm>
            <a:custGeom>
              <a:avLst/>
              <a:gdLst/>
              <a:ahLst/>
              <a:cxnLst/>
              <a:rect l="l" t="t" r="r" b="b"/>
              <a:pathLst>
                <a:path w="100964" h="638810">
                  <a:moveTo>
                    <a:pt x="100583" y="0"/>
                  </a:moveTo>
                  <a:lnTo>
                    <a:pt x="0" y="0"/>
                  </a:lnTo>
                  <a:lnTo>
                    <a:pt x="0" y="638556"/>
                  </a:lnTo>
                  <a:lnTo>
                    <a:pt x="100583" y="638556"/>
                  </a:lnTo>
                  <a:lnTo>
                    <a:pt x="100583" y="0"/>
                  </a:lnTo>
                  <a:close/>
                </a:path>
              </a:pathLst>
            </a:custGeom>
            <a:solidFill>
              <a:srgbClr val="43AF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772155" y="3332988"/>
              <a:ext cx="100965" cy="638810"/>
            </a:xfrm>
            <a:custGeom>
              <a:avLst/>
              <a:gdLst/>
              <a:ahLst/>
              <a:cxnLst/>
              <a:rect l="l" t="t" r="r" b="b"/>
              <a:pathLst>
                <a:path w="100964" h="638810">
                  <a:moveTo>
                    <a:pt x="0" y="0"/>
                  </a:moveTo>
                  <a:lnTo>
                    <a:pt x="100583" y="0"/>
                  </a:lnTo>
                  <a:lnTo>
                    <a:pt x="100583" y="638556"/>
                  </a:lnTo>
                  <a:lnTo>
                    <a:pt x="0" y="638556"/>
                  </a:lnTo>
                  <a:lnTo>
                    <a:pt x="0" y="0"/>
                  </a:lnTo>
                  <a:close/>
                </a:path>
              </a:pathLst>
            </a:custGeom>
            <a:ln w="9524">
              <a:solidFill>
                <a:srgbClr val="43AF2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974848" y="3313176"/>
              <a:ext cx="100965" cy="658495"/>
            </a:xfrm>
            <a:custGeom>
              <a:avLst/>
              <a:gdLst/>
              <a:ahLst/>
              <a:cxnLst/>
              <a:rect l="l" t="t" r="r" b="b"/>
              <a:pathLst>
                <a:path w="100964" h="658495">
                  <a:moveTo>
                    <a:pt x="100583" y="0"/>
                  </a:moveTo>
                  <a:lnTo>
                    <a:pt x="0" y="0"/>
                  </a:lnTo>
                  <a:lnTo>
                    <a:pt x="0" y="658368"/>
                  </a:lnTo>
                  <a:lnTo>
                    <a:pt x="100583" y="658368"/>
                  </a:lnTo>
                  <a:lnTo>
                    <a:pt x="100583" y="0"/>
                  </a:lnTo>
                  <a:close/>
                </a:path>
              </a:pathLst>
            </a:custGeom>
            <a:solidFill>
              <a:srgbClr val="43AF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974848" y="3313176"/>
              <a:ext cx="100965" cy="658495"/>
            </a:xfrm>
            <a:custGeom>
              <a:avLst/>
              <a:gdLst/>
              <a:ahLst/>
              <a:cxnLst/>
              <a:rect l="l" t="t" r="r" b="b"/>
              <a:pathLst>
                <a:path w="100964" h="658495">
                  <a:moveTo>
                    <a:pt x="0" y="0"/>
                  </a:moveTo>
                  <a:lnTo>
                    <a:pt x="100583" y="0"/>
                  </a:lnTo>
                  <a:lnTo>
                    <a:pt x="100583" y="658368"/>
                  </a:lnTo>
                  <a:lnTo>
                    <a:pt x="0" y="658368"/>
                  </a:lnTo>
                  <a:lnTo>
                    <a:pt x="0" y="0"/>
                  </a:lnTo>
                  <a:close/>
                </a:path>
              </a:pathLst>
            </a:custGeom>
            <a:ln w="9524">
              <a:solidFill>
                <a:srgbClr val="43AF2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176016" y="3291840"/>
              <a:ext cx="102235" cy="680085"/>
            </a:xfrm>
            <a:custGeom>
              <a:avLst/>
              <a:gdLst/>
              <a:ahLst/>
              <a:cxnLst/>
              <a:rect l="l" t="t" r="r" b="b"/>
              <a:pathLst>
                <a:path w="102235" h="680085">
                  <a:moveTo>
                    <a:pt x="102107" y="0"/>
                  </a:moveTo>
                  <a:lnTo>
                    <a:pt x="0" y="0"/>
                  </a:lnTo>
                  <a:lnTo>
                    <a:pt x="0" y="679704"/>
                  </a:lnTo>
                  <a:lnTo>
                    <a:pt x="102107" y="679704"/>
                  </a:lnTo>
                  <a:lnTo>
                    <a:pt x="102107" y="0"/>
                  </a:lnTo>
                  <a:close/>
                </a:path>
              </a:pathLst>
            </a:custGeom>
            <a:solidFill>
              <a:srgbClr val="43AF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176016" y="3291840"/>
              <a:ext cx="102235" cy="680085"/>
            </a:xfrm>
            <a:custGeom>
              <a:avLst/>
              <a:gdLst/>
              <a:ahLst/>
              <a:cxnLst/>
              <a:rect l="l" t="t" r="r" b="b"/>
              <a:pathLst>
                <a:path w="102235" h="680085">
                  <a:moveTo>
                    <a:pt x="0" y="0"/>
                  </a:moveTo>
                  <a:lnTo>
                    <a:pt x="102107" y="0"/>
                  </a:lnTo>
                  <a:lnTo>
                    <a:pt x="102107" y="679704"/>
                  </a:lnTo>
                  <a:lnTo>
                    <a:pt x="0" y="679704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43AF2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378707" y="3272028"/>
              <a:ext cx="102235" cy="699770"/>
            </a:xfrm>
            <a:custGeom>
              <a:avLst/>
              <a:gdLst/>
              <a:ahLst/>
              <a:cxnLst/>
              <a:rect l="l" t="t" r="r" b="b"/>
              <a:pathLst>
                <a:path w="102235" h="699770">
                  <a:moveTo>
                    <a:pt x="102107" y="0"/>
                  </a:moveTo>
                  <a:lnTo>
                    <a:pt x="0" y="0"/>
                  </a:lnTo>
                  <a:lnTo>
                    <a:pt x="0" y="699516"/>
                  </a:lnTo>
                  <a:lnTo>
                    <a:pt x="102107" y="699516"/>
                  </a:lnTo>
                  <a:lnTo>
                    <a:pt x="102107" y="0"/>
                  </a:lnTo>
                  <a:close/>
                </a:path>
              </a:pathLst>
            </a:custGeom>
            <a:solidFill>
              <a:srgbClr val="43AF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378707" y="3272028"/>
              <a:ext cx="102235" cy="699770"/>
            </a:xfrm>
            <a:custGeom>
              <a:avLst/>
              <a:gdLst/>
              <a:ahLst/>
              <a:cxnLst/>
              <a:rect l="l" t="t" r="r" b="b"/>
              <a:pathLst>
                <a:path w="102235" h="699770">
                  <a:moveTo>
                    <a:pt x="0" y="0"/>
                  </a:moveTo>
                  <a:lnTo>
                    <a:pt x="102107" y="0"/>
                  </a:lnTo>
                  <a:lnTo>
                    <a:pt x="102107" y="699516"/>
                  </a:lnTo>
                  <a:lnTo>
                    <a:pt x="0" y="699516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43AF2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581400" y="3252216"/>
              <a:ext cx="100965" cy="719455"/>
            </a:xfrm>
            <a:custGeom>
              <a:avLst/>
              <a:gdLst/>
              <a:ahLst/>
              <a:cxnLst/>
              <a:rect l="l" t="t" r="r" b="b"/>
              <a:pathLst>
                <a:path w="100964" h="719454">
                  <a:moveTo>
                    <a:pt x="100584" y="0"/>
                  </a:moveTo>
                  <a:lnTo>
                    <a:pt x="0" y="0"/>
                  </a:lnTo>
                  <a:lnTo>
                    <a:pt x="0" y="719328"/>
                  </a:lnTo>
                  <a:lnTo>
                    <a:pt x="100584" y="719328"/>
                  </a:lnTo>
                  <a:lnTo>
                    <a:pt x="100584" y="0"/>
                  </a:lnTo>
                  <a:close/>
                </a:path>
              </a:pathLst>
            </a:custGeom>
            <a:solidFill>
              <a:srgbClr val="43AF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581400" y="3252216"/>
              <a:ext cx="100965" cy="719455"/>
            </a:xfrm>
            <a:custGeom>
              <a:avLst/>
              <a:gdLst/>
              <a:ahLst/>
              <a:cxnLst/>
              <a:rect l="l" t="t" r="r" b="b"/>
              <a:pathLst>
                <a:path w="100964" h="719454">
                  <a:moveTo>
                    <a:pt x="0" y="0"/>
                  </a:moveTo>
                  <a:lnTo>
                    <a:pt x="100584" y="0"/>
                  </a:lnTo>
                  <a:lnTo>
                    <a:pt x="100584" y="719328"/>
                  </a:lnTo>
                  <a:lnTo>
                    <a:pt x="0" y="719328"/>
                  </a:lnTo>
                  <a:lnTo>
                    <a:pt x="0" y="0"/>
                  </a:lnTo>
                  <a:close/>
                </a:path>
              </a:pathLst>
            </a:custGeom>
            <a:ln w="9524">
              <a:solidFill>
                <a:srgbClr val="43AF2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784092" y="3230880"/>
              <a:ext cx="100965" cy="741045"/>
            </a:xfrm>
            <a:custGeom>
              <a:avLst/>
              <a:gdLst/>
              <a:ahLst/>
              <a:cxnLst/>
              <a:rect l="l" t="t" r="r" b="b"/>
              <a:pathLst>
                <a:path w="100964" h="741045">
                  <a:moveTo>
                    <a:pt x="100584" y="0"/>
                  </a:moveTo>
                  <a:lnTo>
                    <a:pt x="0" y="0"/>
                  </a:lnTo>
                  <a:lnTo>
                    <a:pt x="0" y="740664"/>
                  </a:lnTo>
                  <a:lnTo>
                    <a:pt x="100584" y="740664"/>
                  </a:lnTo>
                  <a:lnTo>
                    <a:pt x="100584" y="0"/>
                  </a:lnTo>
                  <a:close/>
                </a:path>
              </a:pathLst>
            </a:custGeom>
            <a:solidFill>
              <a:srgbClr val="43AF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784092" y="3230880"/>
              <a:ext cx="100965" cy="741045"/>
            </a:xfrm>
            <a:custGeom>
              <a:avLst/>
              <a:gdLst/>
              <a:ahLst/>
              <a:cxnLst/>
              <a:rect l="l" t="t" r="r" b="b"/>
              <a:pathLst>
                <a:path w="100964" h="741045">
                  <a:moveTo>
                    <a:pt x="0" y="0"/>
                  </a:moveTo>
                  <a:lnTo>
                    <a:pt x="100584" y="0"/>
                  </a:lnTo>
                  <a:lnTo>
                    <a:pt x="100584" y="740664"/>
                  </a:lnTo>
                  <a:lnTo>
                    <a:pt x="0" y="740664"/>
                  </a:lnTo>
                  <a:lnTo>
                    <a:pt x="0" y="0"/>
                  </a:lnTo>
                  <a:close/>
                </a:path>
              </a:pathLst>
            </a:custGeom>
            <a:ln w="9524">
              <a:solidFill>
                <a:srgbClr val="43AF2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103376" y="2945892"/>
              <a:ext cx="2868295" cy="1057910"/>
            </a:xfrm>
            <a:custGeom>
              <a:avLst/>
              <a:gdLst/>
              <a:ahLst/>
              <a:cxnLst/>
              <a:rect l="l" t="t" r="r" b="b"/>
              <a:pathLst>
                <a:path w="2868295" h="1057910">
                  <a:moveTo>
                    <a:pt x="2831591" y="1025652"/>
                  </a:moveTo>
                  <a:lnTo>
                    <a:pt x="2831591" y="0"/>
                  </a:lnTo>
                </a:path>
                <a:path w="2868295" h="1057910">
                  <a:moveTo>
                    <a:pt x="2831591" y="1025652"/>
                  </a:moveTo>
                  <a:lnTo>
                    <a:pt x="2868168" y="1025652"/>
                  </a:lnTo>
                </a:path>
                <a:path w="2868295" h="1057910">
                  <a:moveTo>
                    <a:pt x="2831591" y="769620"/>
                  </a:moveTo>
                  <a:lnTo>
                    <a:pt x="2868168" y="769620"/>
                  </a:lnTo>
                </a:path>
                <a:path w="2868295" h="1057910">
                  <a:moveTo>
                    <a:pt x="2831591" y="512063"/>
                  </a:moveTo>
                  <a:lnTo>
                    <a:pt x="2868168" y="512063"/>
                  </a:lnTo>
                </a:path>
                <a:path w="2868295" h="1057910">
                  <a:moveTo>
                    <a:pt x="2831591" y="256032"/>
                  </a:moveTo>
                  <a:lnTo>
                    <a:pt x="2868168" y="256032"/>
                  </a:lnTo>
                </a:path>
                <a:path w="2868295" h="1057910">
                  <a:moveTo>
                    <a:pt x="2831591" y="0"/>
                  </a:moveTo>
                  <a:lnTo>
                    <a:pt x="2868168" y="0"/>
                  </a:lnTo>
                </a:path>
                <a:path w="2868295" h="1057910">
                  <a:moveTo>
                    <a:pt x="0" y="1025652"/>
                  </a:moveTo>
                  <a:lnTo>
                    <a:pt x="2831591" y="1025652"/>
                  </a:lnTo>
                </a:path>
                <a:path w="2868295" h="1057910">
                  <a:moveTo>
                    <a:pt x="0" y="1025652"/>
                  </a:moveTo>
                  <a:lnTo>
                    <a:pt x="0" y="1057656"/>
                  </a:lnTo>
                </a:path>
                <a:path w="2868295" h="1057910">
                  <a:moveTo>
                    <a:pt x="202692" y="1025652"/>
                  </a:moveTo>
                  <a:lnTo>
                    <a:pt x="202692" y="1057656"/>
                  </a:lnTo>
                </a:path>
                <a:path w="2868295" h="1057910">
                  <a:moveTo>
                    <a:pt x="809244" y="1025652"/>
                  </a:moveTo>
                  <a:lnTo>
                    <a:pt x="809244" y="1057656"/>
                  </a:lnTo>
                </a:path>
                <a:path w="2868295" h="1057910">
                  <a:moveTo>
                    <a:pt x="1011936" y="1025652"/>
                  </a:moveTo>
                  <a:lnTo>
                    <a:pt x="1011936" y="1057656"/>
                  </a:lnTo>
                </a:path>
                <a:path w="2868295" h="1057910">
                  <a:moveTo>
                    <a:pt x="1213104" y="1025652"/>
                  </a:moveTo>
                  <a:lnTo>
                    <a:pt x="1213104" y="1057656"/>
                  </a:lnTo>
                </a:path>
                <a:path w="2868295" h="1057910">
                  <a:moveTo>
                    <a:pt x="1415796" y="1025652"/>
                  </a:moveTo>
                  <a:lnTo>
                    <a:pt x="1415796" y="1057656"/>
                  </a:lnTo>
                </a:path>
                <a:path w="2868295" h="1057910">
                  <a:moveTo>
                    <a:pt x="1618488" y="1025652"/>
                  </a:moveTo>
                  <a:lnTo>
                    <a:pt x="1618488" y="1057656"/>
                  </a:lnTo>
                </a:path>
                <a:path w="2868295" h="1057910">
                  <a:moveTo>
                    <a:pt x="1819656" y="1025652"/>
                  </a:moveTo>
                  <a:lnTo>
                    <a:pt x="1819656" y="1057656"/>
                  </a:lnTo>
                </a:path>
                <a:path w="2868295" h="1057910">
                  <a:moveTo>
                    <a:pt x="2022348" y="1025652"/>
                  </a:moveTo>
                  <a:lnTo>
                    <a:pt x="2022348" y="1057656"/>
                  </a:lnTo>
                </a:path>
                <a:path w="2868295" h="1057910">
                  <a:moveTo>
                    <a:pt x="2225040" y="1025652"/>
                  </a:moveTo>
                  <a:lnTo>
                    <a:pt x="2225040" y="1057656"/>
                  </a:lnTo>
                </a:path>
                <a:path w="2868295" h="1057910">
                  <a:moveTo>
                    <a:pt x="2831591" y="1025652"/>
                  </a:moveTo>
                  <a:lnTo>
                    <a:pt x="2831591" y="1057656"/>
                  </a:lnTo>
                </a:path>
              </a:pathLst>
            </a:custGeom>
            <a:ln w="9525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204721" y="3035046"/>
              <a:ext cx="2628900" cy="528320"/>
            </a:xfrm>
            <a:custGeom>
              <a:avLst/>
              <a:gdLst/>
              <a:ahLst/>
              <a:cxnLst/>
              <a:rect l="l" t="t" r="r" b="b"/>
              <a:pathLst>
                <a:path w="2628900" h="528320">
                  <a:moveTo>
                    <a:pt x="0" y="0"/>
                  </a:moveTo>
                  <a:lnTo>
                    <a:pt x="28901" y="45244"/>
                  </a:lnTo>
                  <a:lnTo>
                    <a:pt x="57800" y="92615"/>
                  </a:lnTo>
                  <a:lnTo>
                    <a:pt x="86694" y="140522"/>
                  </a:lnTo>
                  <a:lnTo>
                    <a:pt x="115582" y="187373"/>
                  </a:lnTo>
                  <a:lnTo>
                    <a:pt x="144461" y="231578"/>
                  </a:lnTo>
                  <a:lnTo>
                    <a:pt x="173329" y="271547"/>
                  </a:lnTo>
                  <a:lnTo>
                    <a:pt x="202184" y="305688"/>
                  </a:lnTo>
                  <a:lnTo>
                    <a:pt x="242646" y="342893"/>
                  </a:lnTo>
                  <a:lnTo>
                    <a:pt x="283108" y="370613"/>
                  </a:lnTo>
                  <a:lnTo>
                    <a:pt x="323570" y="392163"/>
                  </a:lnTo>
                  <a:lnTo>
                    <a:pt x="364032" y="410861"/>
                  </a:lnTo>
                  <a:lnTo>
                    <a:pt x="404494" y="430021"/>
                  </a:lnTo>
                  <a:lnTo>
                    <a:pt x="438159" y="452022"/>
                  </a:lnTo>
                  <a:lnTo>
                    <a:pt x="471842" y="479363"/>
                  </a:lnTo>
                  <a:lnTo>
                    <a:pt x="505539" y="505491"/>
                  </a:lnTo>
                  <a:lnTo>
                    <a:pt x="539246" y="523851"/>
                  </a:lnTo>
                  <a:lnTo>
                    <a:pt x="572961" y="527888"/>
                  </a:lnTo>
                  <a:lnTo>
                    <a:pt x="606679" y="511048"/>
                  </a:lnTo>
                  <a:lnTo>
                    <a:pt x="647127" y="450343"/>
                  </a:lnTo>
                  <a:lnTo>
                    <a:pt x="667344" y="405209"/>
                  </a:lnTo>
                  <a:lnTo>
                    <a:pt x="687558" y="353982"/>
                  </a:lnTo>
                  <a:lnTo>
                    <a:pt x="707771" y="299481"/>
                  </a:lnTo>
                  <a:lnTo>
                    <a:pt x="727983" y="244527"/>
                  </a:lnTo>
                  <a:lnTo>
                    <a:pt x="748197" y="191940"/>
                  </a:lnTo>
                  <a:lnTo>
                    <a:pt x="768414" y="144540"/>
                  </a:lnTo>
                  <a:lnTo>
                    <a:pt x="788635" y="105146"/>
                  </a:lnTo>
                  <a:lnTo>
                    <a:pt x="849325" y="47452"/>
                  </a:lnTo>
                  <a:lnTo>
                    <a:pt x="889787" y="42036"/>
                  </a:lnTo>
                  <a:lnTo>
                    <a:pt x="930249" y="50246"/>
                  </a:lnTo>
                  <a:lnTo>
                    <a:pt x="970711" y="61991"/>
                  </a:lnTo>
                  <a:lnTo>
                    <a:pt x="1011173" y="67182"/>
                  </a:lnTo>
                  <a:lnTo>
                    <a:pt x="1061678" y="65549"/>
                  </a:lnTo>
                  <a:lnTo>
                    <a:pt x="1112218" y="64214"/>
                  </a:lnTo>
                  <a:lnTo>
                    <a:pt x="1162782" y="63093"/>
                  </a:lnTo>
                  <a:lnTo>
                    <a:pt x="1213358" y="62102"/>
                  </a:lnTo>
                  <a:lnTo>
                    <a:pt x="1263915" y="59299"/>
                  </a:lnTo>
                  <a:lnTo>
                    <a:pt x="1314450" y="55387"/>
                  </a:lnTo>
                  <a:lnTo>
                    <a:pt x="1364984" y="54262"/>
                  </a:lnTo>
                  <a:lnTo>
                    <a:pt x="1415542" y="59816"/>
                  </a:lnTo>
                  <a:lnTo>
                    <a:pt x="1466117" y="76858"/>
                  </a:lnTo>
                  <a:lnTo>
                    <a:pt x="1516681" y="102044"/>
                  </a:lnTo>
                  <a:lnTo>
                    <a:pt x="1567221" y="127039"/>
                  </a:lnTo>
                  <a:lnTo>
                    <a:pt x="1617726" y="143509"/>
                  </a:lnTo>
                  <a:lnTo>
                    <a:pt x="1668303" y="147970"/>
                  </a:lnTo>
                  <a:lnTo>
                    <a:pt x="1718881" y="145287"/>
                  </a:lnTo>
                  <a:lnTo>
                    <a:pt x="1769459" y="139652"/>
                  </a:lnTo>
                  <a:lnTo>
                    <a:pt x="1820037" y="135254"/>
                  </a:lnTo>
                  <a:lnTo>
                    <a:pt x="1870594" y="132713"/>
                  </a:lnTo>
                  <a:lnTo>
                    <a:pt x="1921128" y="129968"/>
                  </a:lnTo>
                  <a:lnTo>
                    <a:pt x="1971663" y="127200"/>
                  </a:lnTo>
                  <a:lnTo>
                    <a:pt x="2022221" y="124587"/>
                  </a:lnTo>
                  <a:lnTo>
                    <a:pt x="2072796" y="121707"/>
                  </a:lnTo>
                  <a:lnTo>
                    <a:pt x="2123360" y="118697"/>
                  </a:lnTo>
                  <a:lnTo>
                    <a:pt x="2173900" y="116282"/>
                  </a:lnTo>
                  <a:lnTo>
                    <a:pt x="2224404" y="115188"/>
                  </a:lnTo>
                  <a:lnTo>
                    <a:pt x="2274982" y="116226"/>
                  </a:lnTo>
                  <a:lnTo>
                    <a:pt x="2325560" y="118729"/>
                  </a:lnTo>
                  <a:lnTo>
                    <a:pt x="2376138" y="121493"/>
                  </a:lnTo>
                  <a:lnTo>
                    <a:pt x="2426716" y="123316"/>
                  </a:lnTo>
                  <a:lnTo>
                    <a:pt x="2477220" y="123906"/>
                  </a:lnTo>
                  <a:lnTo>
                    <a:pt x="2527760" y="123840"/>
                  </a:lnTo>
                  <a:lnTo>
                    <a:pt x="2578324" y="123513"/>
                  </a:lnTo>
                  <a:lnTo>
                    <a:pt x="2628900" y="123316"/>
                  </a:lnTo>
                </a:path>
              </a:pathLst>
            </a:custGeom>
            <a:ln w="28574">
              <a:solidFill>
                <a:srgbClr val="046A3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66621" y="2999041"/>
              <a:ext cx="73533" cy="73533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69250" y="3303841"/>
              <a:ext cx="73533" cy="73533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71942" y="3428809"/>
              <a:ext cx="73532" cy="73532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73110" y="3509581"/>
              <a:ext cx="73532" cy="73532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75802" y="3075241"/>
              <a:ext cx="73533" cy="73533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78494" y="3066097"/>
              <a:ext cx="73532" cy="73532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81186" y="3061525"/>
              <a:ext cx="73532" cy="73533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582354" y="3058477"/>
              <a:ext cx="73532" cy="73533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85046" y="3142297"/>
              <a:ext cx="73533" cy="73532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987738" y="3134677"/>
              <a:ext cx="73532" cy="73533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190430" y="3124009"/>
              <a:ext cx="73532" cy="73532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91598" y="3113341"/>
              <a:ext cx="73533" cy="73533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94290" y="3122485"/>
              <a:ext cx="73533" cy="73532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96982" y="3122485"/>
              <a:ext cx="73532" cy="73532"/>
            </a:xfrm>
            <a:prstGeom prst="rect">
              <a:avLst/>
            </a:prstGeom>
          </p:spPr>
        </p:pic>
      </p:grpSp>
      <p:sp>
        <p:nvSpPr>
          <p:cNvPr id="68" name="object 68"/>
          <p:cNvSpPr txBox="1"/>
          <p:nvPr/>
        </p:nvSpPr>
        <p:spPr>
          <a:xfrm>
            <a:off x="1144016" y="3541907"/>
            <a:ext cx="2770505" cy="40513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762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2</a:t>
            </a:r>
            <a:r>
              <a:rPr sz="900" spc="-3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858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022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15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230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15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489</a:t>
            </a:r>
            <a:endParaRPr sz="9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515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10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785</a:t>
            </a:r>
            <a:endParaRPr sz="9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509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212</a:t>
            </a:r>
            <a:endParaRPr sz="9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515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642</a:t>
            </a:r>
            <a:endParaRPr sz="9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509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12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066</a:t>
            </a:r>
            <a:endParaRPr sz="9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515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12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453</a:t>
            </a:r>
            <a:endParaRPr sz="9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515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12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846</a:t>
            </a:r>
            <a:endParaRPr sz="9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509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13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239</a:t>
            </a:r>
            <a:endParaRPr sz="9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515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13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4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endParaRPr sz="9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509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14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037</a:t>
            </a:r>
            <a:endParaRPr sz="9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515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14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437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1102867" y="2806700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37%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1305305" y="3109976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35%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1507363" y="3234308"/>
            <a:ext cx="404495" cy="22923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ts val="8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34%</a:t>
            </a:r>
            <a:endParaRPr sz="800">
              <a:latin typeface="Calibri"/>
              <a:cs typeface="Calibri"/>
            </a:endParaRPr>
          </a:p>
          <a:p>
            <a:pPr marL="214629">
              <a:lnSpc>
                <a:spcPts val="800"/>
              </a:lnSpc>
            </a:pPr>
            <a:r>
              <a:rPr sz="800" dirty="0">
                <a:latin typeface="Calibri"/>
                <a:cs typeface="Calibri"/>
              </a:rPr>
              <a:t>33%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886711" y="2866389"/>
            <a:ext cx="2073910" cy="21082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38100">
              <a:lnSpc>
                <a:spcPts val="725"/>
              </a:lnSpc>
              <a:spcBef>
                <a:spcPts val="105"/>
              </a:spcBef>
            </a:pPr>
            <a:r>
              <a:rPr sz="1200" baseline="-6944" dirty="0">
                <a:latin typeface="Calibri"/>
                <a:cs typeface="Calibri"/>
              </a:rPr>
              <a:t>37% </a:t>
            </a:r>
            <a:r>
              <a:rPr sz="1200" baseline="-3472" dirty="0">
                <a:latin typeface="Calibri"/>
                <a:cs typeface="Calibri"/>
              </a:rPr>
              <a:t>37%</a:t>
            </a:r>
            <a:r>
              <a:rPr sz="1200" spc="7" baseline="-3472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37% 37%</a:t>
            </a:r>
            <a:endParaRPr sz="800">
              <a:latin typeface="Calibri"/>
              <a:cs typeface="Calibri"/>
            </a:endParaRPr>
          </a:p>
          <a:p>
            <a:pPr marL="847090">
              <a:lnSpc>
                <a:spcPts val="725"/>
              </a:lnSpc>
            </a:pPr>
            <a:r>
              <a:rPr sz="1200" baseline="-10416" dirty="0">
                <a:latin typeface="Calibri"/>
                <a:cs typeface="Calibri"/>
              </a:rPr>
              <a:t>36%</a:t>
            </a:r>
            <a:r>
              <a:rPr sz="1200" spc="15" baseline="-10416" dirty="0">
                <a:latin typeface="Calibri"/>
                <a:cs typeface="Calibri"/>
              </a:rPr>
              <a:t> </a:t>
            </a:r>
            <a:r>
              <a:rPr sz="1200" baseline="-6944" dirty="0">
                <a:latin typeface="Calibri"/>
                <a:cs typeface="Calibri"/>
              </a:rPr>
              <a:t>36%</a:t>
            </a:r>
            <a:r>
              <a:rPr sz="1200" spc="15" baseline="-6944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36%</a:t>
            </a:r>
            <a:r>
              <a:rPr sz="800" spc="10" dirty="0">
                <a:latin typeface="Calibri"/>
                <a:cs typeface="Calibri"/>
              </a:rPr>
              <a:t> </a:t>
            </a:r>
            <a:r>
              <a:rPr sz="1200" baseline="3472" dirty="0">
                <a:latin typeface="Calibri"/>
                <a:cs typeface="Calibri"/>
              </a:rPr>
              <a:t>36%</a:t>
            </a:r>
            <a:r>
              <a:rPr sz="1200" spc="15" baseline="3472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36%</a:t>
            </a:r>
            <a:r>
              <a:rPr sz="800" spc="1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36%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4029202" y="3877817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30%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4029202" y="3621151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32%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4029202" y="3364484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34%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4029202" y="3107816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36%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4029202" y="2851150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38%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871829" y="3877817"/>
            <a:ext cx="6096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-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701141" y="3621151"/>
            <a:ext cx="2832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5 0</a:t>
            </a:r>
            <a:r>
              <a:rPr sz="900" spc="-5" dirty="0">
                <a:latin typeface="Calibri"/>
                <a:cs typeface="Calibri"/>
              </a:rPr>
              <a:t>0</a:t>
            </a:r>
            <a:r>
              <a:rPr sz="900" dirty="0"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643229" y="3364484"/>
            <a:ext cx="34163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10 </a:t>
            </a:r>
            <a:r>
              <a:rPr sz="900" spc="-5" dirty="0">
                <a:latin typeface="Calibri"/>
                <a:cs typeface="Calibri"/>
              </a:rPr>
              <a:t>0</a:t>
            </a:r>
            <a:r>
              <a:rPr sz="900" dirty="0">
                <a:latin typeface="Calibri"/>
                <a:cs typeface="Calibri"/>
              </a:rPr>
              <a:t>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643229" y="3107816"/>
            <a:ext cx="34163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15 </a:t>
            </a:r>
            <a:r>
              <a:rPr sz="900" spc="-5" dirty="0">
                <a:latin typeface="Calibri"/>
                <a:cs typeface="Calibri"/>
              </a:rPr>
              <a:t>0</a:t>
            </a:r>
            <a:r>
              <a:rPr sz="900" dirty="0">
                <a:latin typeface="Calibri"/>
                <a:cs typeface="Calibri"/>
              </a:rPr>
              <a:t>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643229" y="2851150"/>
            <a:ext cx="34163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20 </a:t>
            </a:r>
            <a:r>
              <a:rPr sz="900" spc="-5" dirty="0">
                <a:latin typeface="Calibri"/>
                <a:cs typeface="Calibri"/>
              </a:rPr>
              <a:t>0</a:t>
            </a:r>
            <a:r>
              <a:rPr sz="900" dirty="0">
                <a:latin typeface="Calibri"/>
                <a:cs typeface="Calibri"/>
              </a:rPr>
              <a:t>00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83" name="object 8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045794" y="3971544"/>
            <a:ext cx="2806369" cy="273431"/>
          </a:xfrm>
          <a:prstGeom prst="rect">
            <a:avLst/>
          </a:prstGeom>
        </p:spPr>
      </p:pic>
      <p:sp>
        <p:nvSpPr>
          <p:cNvPr id="84" name="object 84"/>
          <p:cNvSpPr txBox="1"/>
          <p:nvPr/>
        </p:nvSpPr>
        <p:spPr>
          <a:xfrm>
            <a:off x="462102" y="3075552"/>
            <a:ext cx="139700" cy="7696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latin typeface="Calibri"/>
                <a:cs typeface="Calibri"/>
              </a:rPr>
              <a:t>тыс.</a:t>
            </a:r>
            <a:r>
              <a:rPr sz="900" spc="-3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долл.</a:t>
            </a:r>
            <a:r>
              <a:rPr sz="900" spc="-4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США</a:t>
            </a:r>
            <a:endParaRPr sz="900">
              <a:latin typeface="Calibri"/>
              <a:cs typeface="Calibri"/>
            </a:endParaRPr>
          </a:p>
        </p:txBody>
      </p:sp>
      <p:grpSp>
        <p:nvGrpSpPr>
          <p:cNvPr id="85" name="object 85"/>
          <p:cNvGrpSpPr/>
          <p:nvPr/>
        </p:nvGrpSpPr>
        <p:grpSpPr>
          <a:xfrm>
            <a:off x="667321" y="4334065"/>
            <a:ext cx="253365" cy="72390"/>
            <a:chOff x="667321" y="4334065"/>
            <a:chExt cx="253365" cy="72390"/>
          </a:xfrm>
        </p:grpSpPr>
        <p:sp>
          <p:nvSpPr>
            <p:cNvPr id="86" name="object 86"/>
            <p:cNvSpPr/>
            <p:nvPr/>
          </p:nvSpPr>
          <p:spPr>
            <a:xfrm>
              <a:off x="672083" y="4338828"/>
              <a:ext cx="243840" cy="62865"/>
            </a:xfrm>
            <a:custGeom>
              <a:avLst/>
              <a:gdLst/>
              <a:ahLst/>
              <a:cxnLst/>
              <a:rect l="l" t="t" r="r" b="b"/>
              <a:pathLst>
                <a:path w="243840" h="62864">
                  <a:moveTo>
                    <a:pt x="243840" y="0"/>
                  </a:moveTo>
                  <a:lnTo>
                    <a:pt x="0" y="0"/>
                  </a:lnTo>
                  <a:lnTo>
                    <a:pt x="0" y="62484"/>
                  </a:lnTo>
                  <a:lnTo>
                    <a:pt x="243840" y="62484"/>
                  </a:lnTo>
                  <a:lnTo>
                    <a:pt x="243840" y="0"/>
                  </a:lnTo>
                  <a:close/>
                </a:path>
              </a:pathLst>
            </a:custGeom>
            <a:solidFill>
              <a:srgbClr val="43AF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672083" y="4338828"/>
              <a:ext cx="243840" cy="62865"/>
            </a:xfrm>
            <a:custGeom>
              <a:avLst/>
              <a:gdLst/>
              <a:ahLst/>
              <a:cxnLst/>
              <a:rect l="l" t="t" r="r" b="b"/>
              <a:pathLst>
                <a:path w="243840" h="62864">
                  <a:moveTo>
                    <a:pt x="0" y="62484"/>
                  </a:moveTo>
                  <a:lnTo>
                    <a:pt x="243840" y="62484"/>
                  </a:lnTo>
                  <a:lnTo>
                    <a:pt x="243840" y="0"/>
                  </a:lnTo>
                  <a:lnTo>
                    <a:pt x="0" y="0"/>
                  </a:lnTo>
                  <a:lnTo>
                    <a:pt x="0" y="62484"/>
                  </a:lnTo>
                  <a:close/>
                </a:path>
              </a:pathLst>
            </a:custGeom>
            <a:ln w="9525">
              <a:solidFill>
                <a:srgbClr val="43AF2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8" name="object 88"/>
          <p:cNvSpPr txBox="1"/>
          <p:nvPr/>
        </p:nvSpPr>
        <p:spPr>
          <a:xfrm>
            <a:off x="929741" y="4275835"/>
            <a:ext cx="12357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Выручка,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тыс.</a:t>
            </a:r>
            <a:r>
              <a:rPr sz="900" spc="-2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долл.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США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89" name="object 89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317242" y="4332541"/>
            <a:ext cx="243839" cy="73532"/>
          </a:xfrm>
          <a:prstGeom prst="rect">
            <a:avLst/>
          </a:prstGeom>
        </p:spPr>
      </p:pic>
      <p:sp>
        <p:nvSpPr>
          <p:cNvPr id="90" name="object 90"/>
          <p:cNvSpPr txBox="1"/>
          <p:nvPr/>
        </p:nvSpPr>
        <p:spPr>
          <a:xfrm>
            <a:off x="2573782" y="4275835"/>
            <a:ext cx="144462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Рентабельность</a:t>
            </a:r>
            <a:r>
              <a:rPr sz="900" spc="-20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по</a:t>
            </a:r>
            <a:r>
              <a:rPr sz="900" spc="-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EBITDA,</a:t>
            </a:r>
            <a:r>
              <a:rPr sz="900" spc="-20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8235268" y="3109976"/>
            <a:ext cx="3223260" cy="561692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4785" marR="5080" indent="-172720">
              <a:lnSpc>
                <a:spcPts val="1000"/>
              </a:lnSpc>
              <a:spcBef>
                <a:spcPts val="2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70%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(10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977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США)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 долговое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(при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наличии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залогового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обеспечения);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>
              <a:lnSpc>
                <a:spcPct val="100000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от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30%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(4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704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США)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участие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инвестора.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8235268" y="3669645"/>
            <a:ext cx="3304540" cy="409086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12700" marR="5080" algn="just">
              <a:lnSpc>
                <a:spcPts val="1010"/>
              </a:lnSpc>
              <a:spcBef>
                <a:spcPts val="19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меры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финальная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8235268" y="4077325"/>
            <a:ext cx="3520577" cy="30264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долей </a:t>
            </a:r>
            <a:r>
              <a:rPr sz="900" dirty="0">
                <a:latin typeface="Century Gothic" pitchFamily="34" charset="0"/>
                <a:cs typeface="Calibri"/>
              </a:rPr>
              <a:t>участия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Проекте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определятся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по</a:t>
            </a:r>
            <a:endParaRPr lang="kk-KZ"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00"/>
              </a:spcBef>
            </a:pPr>
            <a:r>
              <a:rPr lang="ru-RU" sz="900" dirty="0">
                <a:latin typeface="Century Gothic" pitchFamily="34" charset="0"/>
                <a:cs typeface="Calibri"/>
              </a:rPr>
              <a:t>результатам совместных переговоров с 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98" name="object 7"/>
          <p:cNvSpPr txBox="1"/>
          <p:nvPr/>
        </p:nvSpPr>
        <p:spPr>
          <a:xfrm>
            <a:off x="4463097" y="4580056"/>
            <a:ext cx="5883275" cy="309700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38100" marR="30480">
              <a:lnSpc>
                <a:spcPts val="980"/>
              </a:lnSpc>
              <a:spcBef>
                <a:spcPts val="215"/>
              </a:spcBef>
              <a:tabLst>
                <a:tab pos="3736340" algn="l"/>
              </a:tabLst>
            </a:pPr>
            <a:r>
              <a:rPr sz="900" spc="-5" dirty="0" err="1">
                <a:latin typeface="Century Gothic" pitchFamily="34" charset="0"/>
                <a:cs typeface="Calibri"/>
              </a:rPr>
              <a:t>Сумма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инвестиций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15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681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endParaRPr lang="kk-KZ" sz="900" spc="-190" dirty="0">
              <a:latin typeface="Century Gothic" pitchFamily="34" charset="0"/>
              <a:cs typeface="Calibri"/>
            </a:endParaRPr>
          </a:p>
          <a:p>
            <a:pPr marL="38100" marR="30480">
              <a:lnSpc>
                <a:spcPts val="980"/>
              </a:lnSpc>
              <a:spcBef>
                <a:spcPts val="215"/>
              </a:spcBef>
              <a:tabLst>
                <a:tab pos="3736340" algn="l"/>
              </a:tabLst>
            </a:pPr>
            <a:r>
              <a:rPr sz="1350" spc="-7" baseline="-12345" dirty="0">
                <a:latin typeface="Century Gothic" pitchFamily="34" charset="0"/>
                <a:cs typeface="Calibri"/>
              </a:rPr>
              <a:t>NPV </a:t>
            </a:r>
            <a:r>
              <a:rPr sz="1350" baseline="-12345" dirty="0">
                <a:latin typeface="Century Gothic" pitchFamily="34" charset="0"/>
                <a:cs typeface="Calibri"/>
              </a:rPr>
              <a:t>–</a:t>
            </a:r>
            <a:r>
              <a:rPr sz="1350" spc="-7" baseline="-12345" dirty="0">
                <a:latin typeface="Century Gothic" pitchFamily="34" charset="0"/>
                <a:cs typeface="Calibri"/>
              </a:rPr>
              <a:t> </a:t>
            </a:r>
            <a:r>
              <a:rPr sz="1350" baseline="-12345" dirty="0">
                <a:latin typeface="Century Gothic" pitchFamily="34" charset="0"/>
                <a:cs typeface="Calibri"/>
              </a:rPr>
              <a:t>3</a:t>
            </a:r>
            <a:r>
              <a:rPr sz="1350" spc="-22" baseline="-12345" dirty="0">
                <a:latin typeface="Century Gothic" pitchFamily="34" charset="0"/>
                <a:cs typeface="Calibri"/>
              </a:rPr>
              <a:t> </a:t>
            </a:r>
            <a:r>
              <a:rPr sz="1350" baseline="-12345" dirty="0">
                <a:latin typeface="Century Gothic" pitchFamily="34" charset="0"/>
                <a:cs typeface="Calibri"/>
              </a:rPr>
              <a:t>095</a:t>
            </a:r>
            <a:r>
              <a:rPr sz="1350" spc="-30" baseline="-12345" dirty="0">
                <a:latin typeface="Century Gothic" pitchFamily="34" charset="0"/>
                <a:cs typeface="Calibri"/>
              </a:rPr>
              <a:t> </a:t>
            </a:r>
            <a:r>
              <a:rPr sz="1350" spc="-7" baseline="-12345" dirty="0">
                <a:latin typeface="Century Gothic" pitchFamily="34" charset="0"/>
                <a:cs typeface="Calibri"/>
              </a:rPr>
              <a:t>тыс.</a:t>
            </a:r>
            <a:r>
              <a:rPr sz="1350" spc="-22" baseline="-12345" dirty="0">
                <a:latin typeface="Century Gothic" pitchFamily="34" charset="0"/>
                <a:cs typeface="Calibri"/>
              </a:rPr>
              <a:t> </a:t>
            </a:r>
            <a:r>
              <a:rPr sz="1350" spc="-7" baseline="-12345" dirty="0">
                <a:latin typeface="Century Gothic" pitchFamily="34" charset="0"/>
                <a:cs typeface="Calibri"/>
              </a:rPr>
              <a:t>долл. США</a:t>
            </a:r>
            <a:endParaRPr sz="1350" baseline="-12345" dirty="0">
              <a:latin typeface="Century Gothic" pitchFamily="34" charset="0"/>
              <a:cs typeface="Calibri"/>
            </a:endParaRPr>
          </a:p>
        </p:txBody>
      </p:sp>
      <p:pic>
        <p:nvPicPr>
          <p:cNvPr id="97" name="object 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53" name="object 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54" name="Блок-схема: задержка 1053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55" name="Прямоугольник 1054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57" name="Рисунок 1056"/>
          <p:cNvPicPr>
            <a:picLocks noChangeAspect="1"/>
          </p:cNvPicPr>
          <p:nvPr/>
        </p:nvPicPr>
        <p:blipFill rotWithShape="1">
          <a:blip r:embed="rId11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1058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59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4419600" y="4844488"/>
            <a:ext cx="3124200" cy="164404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lang="ru-RU" sz="1000" dirty="0">
                <a:latin typeface="Century Gothic" pitchFamily="34" charset="0"/>
                <a:cs typeface="Calibri"/>
              </a:rPr>
              <a:t>IRR</a:t>
            </a:r>
            <a:r>
              <a:rPr lang="ru-RU" sz="1000" spc="-4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–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23,6%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20"/>
              </a:spcBef>
            </a:pPr>
            <a:r>
              <a:rPr lang="ru-RU" sz="1000" spc="-5" dirty="0">
                <a:latin typeface="Century Gothic" pitchFamily="34" charset="0"/>
                <a:cs typeface="Calibri"/>
              </a:rPr>
              <a:t>Срок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окупаемости</a:t>
            </a:r>
            <a:r>
              <a:rPr lang="ru-RU" sz="1000" spc="-4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Проекта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–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7,61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лет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55"/>
              </a:lnSpc>
              <a:spcBef>
                <a:spcPts val="120"/>
              </a:spcBef>
            </a:pPr>
            <a:r>
              <a:rPr lang="ru-RU" sz="10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lang="ru-RU" sz="1000" spc="-4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срок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окупаемости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–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12,34</a:t>
            </a:r>
            <a:r>
              <a:rPr lang="ru-RU" sz="1000" spc="-2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лет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55"/>
              </a:lnSpc>
            </a:pPr>
            <a:r>
              <a:rPr lang="ru-RU"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lang="ru-RU" sz="10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lang="ru-RU" sz="10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lang="ru-RU" sz="1000" b="1" spc="2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lang="ru-RU" sz="10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marR="561975" algn="just">
              <a:lnSpc>
                <a:spcPts val="1000"/>
              </a:lnSpc>
              <a:spcBef>
                <a:spcPts val="219"/>
              </a:spcBef>
            </a:pPr>
            <a:r>
              <a:rPr lang="ru-RU" sz="1000" b="1" spc="-5" dirty="0">
                <a:latin typeface="Century Gothic" pitchFamily="34" charset="0"/>
                <a:cs typeface="Calibri"/>
              </a:rPr>
              <a:t>Выгодное</a:t>
            </a:r>
            <a:r>
              <a:rPr lang="ru-RU" sz="1000" b="1" spc="5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местоположение.</a:t>
            </a:r>
            <a:r>
              <a:rPr lang="ru-RU" sz="1000" b="1" spc="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Размещение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фруктохранилища</a:t>
            </a:r>
            <a:r>
              <a:rPr lang="ru-RU"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spc="-19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предполагается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в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Жанакорганском</a:t>
            </a:r>
            <a:r>
              <a:rPr lang="ru-RU" sz="1000" spc="-5" dirty="0">
                <a:latin typeface="Century Gothic" pitchFamily="34" charset="0"/>
                <a:cs typeface="Calibri"/>
              </a:rPr>
              <a:t> районе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Кызылординской</a:t>
            </a:r>
            <a:r>
              <a:rPr lang="ru-RU" sz="1000" spc="-5" dirty="0">
                <a:latin typeface="Century Gothic" pitchFamily="34" charset="0"/>
                <a:cs typeface="Calibri"/>
              </a:rPr>
              <a:t> области,</a:t>
            </a:r>
            <a:r>
              <a:rPr lang="ru-RU" sz="1000" spc="-2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где</a:t>
            </a:r>
            <a:r>
              <a:rPr lang="ru-RU" sz="1000" spc="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широко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развито производство</a:t>
            </a:r>
            <a:r>
              <a:rPr lang="ru-RU" sz="1000" spc="-4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яблок.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</a:p>
        </p:txBody>
      </p:sp>
      <p:sp>
        <p:nvSpPr>
          <p:cNvPr id="1060" name="object 63"/>
          <p:cNvSpPr txBox="1"/>
          <p:nvPr/>
        </p:nvSpPr>
        <p:spPr>
          <a:xfrm>
            <a:off x="498449" y="4436065"/>
            <a:ext cx="346837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Ме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сторас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по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л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о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ж</a:t>
            </a:r>
            <a:r>
              <a:rPr sz="900" b="1" spc="-10" dirty="0" err="1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н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и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900" b="1" spc="-5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проек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а</a:t>
            </a:r>
            <a:endParaRPr sz="900" dirty="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2513" y="730250"/>
            <a:ext cx="10083800" cy="540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" name="object 5"/>
          <p:cNvSpPr txBox="1"/>
          <p:nvPr/>
        </p:nvSpPr>
        <p:spPr>
          <a:xfrm>
            <a:off x="498449" y="2640279"/>
            <a:ext cx="1237615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4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98449" y="4449013"/>
            <a:ext cx="1494790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Месторасположение</a:t>
            </a:r>
            <a:r>
              <a:rPr sz="900" b="1" spc="-4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527989" y="609600"/>
            <a:ext cx="8768411" cy="296428"/>
          </a:xfrm>
          <a:prstGeom prst="rect">
            <a:avLst/>
          </a:prstGeom>
        </p:spPr>
        <p:txBody>
          <a:bodyPr vert="horz" wrap="square" lIns="0" tIns="76835" rIns="0" bIns="0" rtlCol="0">
            <a:spAutoFit/>
          </a:bodyPr>
          <a:lstStyle/>
          <a:p>
            <a:pPr marL="12700" marR="5080">
              <a:lnSpc>
                <a:spcPct val="79000"/>
              </a:lnSpc>
              <a:spcBef>
                <a:spcPts val="605"/>
              </a:spcBef>
            </a:pPr>
            <a:r>
              <a:rPr b="1" spc="-5" dirty="0">
                <a:latin typeface="Arial" panose="020B0604020202020204" pitchFamily="34" charset="0"/>
                <a:cs typeface="Arial" panose="020B0604020202020204" pitchFamily="34" charset="0"/>
              </a:rPr>
              <a:t>Производство </a:t>
            </a:r>
            <a:r>
              <a:rPr b="1" spc="-10" dirty="0">
                <a:latin typeface="Arial" panose="020B0604020202020204" pitchFamily="34" charset="0"/>
                <a:cs typeface="Arial" panose="020B0604020202020204" pitchFamily="34" charset="0"/>
              </a:rPr>
              <a:t>растительного </a:t>
            </a:r>
            <a:r>
              <a:rPr b="1" spc="-5" dirty="0">
                <a:latin typeface="Arial" panose="020B0604020202020204" pitchFamily="34" charset="0"/>
                <a:cs typeface="Arial" panose="020B0604020202020204" pitchFamily="34" charset="0"/>
              </a:rPr>
              <a:t>масла из семян рапса, льна, </a:t>
            </a:r>
            <a:r>
              <a:rPr b="1" spc="-44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b="1" spc="-15" dirty="0">
                <a:latin typeface="Arial" panose="020B0604020202020204" pitchFamily="34" charset="0"/>
                <a:cs typeface="Arial" panose="020B0604020202020204" pitchFamily="34" charset="0"/>
              </a:rPr>
              <a:t>подсолнечника</a:t>
            </a:r>
            <a:endParaRPr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572000" y="1045364"/>
            <a:ext cx="3528060" cy="1021432"/>
          </a:xfrm>
          <a:prstGeom prst="rect">
            <a:avLst/>
          </a:prstGeom>
          <a:noFill/>
        </p:spPr>
        <p:txBody>
          <a:bodyPr vert="horz" wrap="square" lIns="0" tIns="26034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lang="ru-RU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Компания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12700" marR="59690" algn="just">
              <a:lnSpc>
                <a:spcPct val="100000"/>
              </a:lnSpc>
              <a:spcBef>
                <a:spcPts val="100"/>
              </a:spcBef>
            </a:pPr>
            <a:r>
              <a:rPr lang="ru-RU" sz="900" spc="-5" dirty="0">
                <a:latin typeface="Century Gothic" pitchFamily="34" charset="0"/>
                <a:cs typeface="Calibri"/>
              </a:rPr>
              <a:t>Инициатором проекта является Акимат </a:t>
            </a:r>
            <a:r>
              <a:rPr lang="ru-RU" sz="900" spc="-5" dirty="0" err="1">
                <a:latin typeface="Century Gothic" pitchFamily="34" charset="0"/>
                <a:cs typeface="Calibri"/>
              </a:rPr>
              <a:t>Кызылординской</a:t>
            </a:r>
            <a:r>
              <a:rPr lang="ru-RU" sz="900" spc="-5" dirty="0">
                <a:latin typeface="Century Gothic" pitchFamily="34" charset="0"/>
                <a:cs typeface="Calibri"/>
              </a:rPr>
              <a:t> области. </a:t>
            </a:r>
            <a:r>
              <a:rPr sz="900" spc="-5" dirty="0" err="1">
                <a:latin typeface="Century Gothic" pitchFamily="34" charset="0"/>
                <a:cs typeface="Calibri"/>
              </a:rPr>
              <a:t>Проектом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предусмотрено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строительство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маслоэкстракционного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завода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производству растительных масел мощностью </a:t>
            </a:r>
            <a:r>
              <a:rPr sz="900" dirty="0">
                <a:latin typeface="Century Gothic" pitchFamily="34" charset="0"/>
                <a:cs typeface="Calibri"/>
              </a:rPr>
              <a:t>12 </a:t>
            </a:r>
            <a:r>
              <a:rPr sz="900" spc="-5" dirty="0">
                <a:latin typeface="Century Gothic" pitchFamily="34" charset="0"/>
                <a:cs typeface="Calibri"/>
              </a:rPr>
              <a:t>тыс. тонн </a:t>
            </a:r>
            <a:r>
              <a:rPr sz="900" dirty="0">
                <a:latin typeface="Century Gothic" pitchFamily="34" charset="0"/>
                <a:cs typeface="Calibri"/>
              </a:rPr>
              <a:t>в год в </a:t>
            </a:r>
            <a:r>
              <a:rPr lang="kk-KZ" sz="900" spc="-5" dirty="0">
                <a:latin typeface="Century Gothic" pitchFamily="34" charset="0"/>
                <a:cs typeface="Calibri"/>
              </a:rPr>
              <a:t>Кызылординской </a:t>
            </a:r>
            <a:r>
              <a:rPr sz="900" spc="-5" dirty="0" err="1">
                <a:latin typeface="Century Gothic" pitchFamily="34" charset="0"/>
                <a:cs typeface="Calibri"/>
              </a:rPr>
              <a:t>области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5"/>
              </a:spcBef>
            </a:pP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572000" y="1916048"/>
            <a:ext cx="3492500" cy="3388107"/>
          </a:xfrm>
          <a:prstGeom prst="rect">
            <a:avLst/>
          </a:prstGeom>
          <a:noFill/>
        </p:spPr>
        <p:txBody>
          <a:bodyPr vert="horz" wrap="square" lIns="0" tIns="12700" rIns="0" bIns="0" rtlCol="0">
            <a:spAutoFit/>
          </a:bodyPr>
          <a:lstStyle/>
          <a:p>
            <a:pPr marL="12065" marR="5080" algn="just">
              <a:lnSpc>
                <a:spcPct val="100000"/>
              </a:lnSpc>
              <a:spcBef>
                <a:spcPts val="100"/>
              </a:spcBef>
              <a:tabLst>
                <a:tab pos="184785" algn="l"/>
                <a:tab pos="185420" algn="l"/>
              </a:tabLst>
            </a:pPr>
            <a:r>
              <a:rPr lang="ru-RU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lang="kk-KZ" sz="900" dirty="0">
              <a:latin typeface="Century Gothic" pitchFamily="34" charset="0"/>
              <a:cs typeface="Calibri"/>
            </a:endParaRPr>
          </a:p>
          <a:p>
            <a:pPr marL="184785" marR="5080" indent="-172720" algn="just">
              <a:lnSpc>
                <a:spcPct val="100000"/>
              </a:lnSpc>
              <a:spcBef>
                <a:spcPts val="1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 err="1">
                <a:latin typeface="Century Gothic" pitchFamily="34" charset="0"/>
                <a:cs typeface="Calibri"/>
              </a:rPr>
              <a:t>Согласно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прогнозам OECD-FAO, объем производства растительного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масла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будет </a:t>
            </a:r>
            <a:r>
              <a:rPr sz="900" spc="-5" dirty="0">
                <a:latin typeface="Century Gothic" pitchFamily="34" charset="0"/>
                <a:cs typeface="Calibri"/>
              </a:rPr>
              <a:t>расти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со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среднегодовым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темпом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роста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1,5%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</a:p>
          <a:p>
            <a:pPr marL="184785" algn="just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те</a:t>
            </a:r>
            <a:r>
              <a:rPr sz="900" dirty="0">
                <a:latin typeface="Century Gothic" pitchFamily="34" charset="0"/>
                <a:cs typeface="Calibri"/>
              </a:rPr>
              <a:t>ч</a:t>
            </a:r>
            <a:r>
              <a:rPr sz="900" spc="-10" dirty="0">
                <a:latin typeface="Century Gothic" pitchFamily="34" charset="0"/>
                <a:cs typeface="Calibri"/>
              </a:rPr>
              <a:t>е</a:t>
            </a:r>
            <a:r>
              <a:rPr sz="900" dirty="0">
                <a:latin typeface="Century Gothic" pitchFamily="34" charset="0"/>
                <a:cs typeface="Calibri"/>
              </a:rPr>
              <a:t>ние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</a:t>
            </a:r>
            <a:r>
              <a:rPr sz="900" spc="-5" dirty="0">
                <a:latin typeface="Century Gothic" pitchFamily="34" charset="0"/>
                <a:cs typeface="Calibri"/>
              </a:rPr>
              <a:t>ер</a:t>
            </a:r>
            <a:r>
              <a:rPr sz="900" dirty="0">
                <a:latin typeface="Century Gothic" pitchFamily="34" charset="0"/>
                <a:cs typeface="Calibri"/>
              </a:rPr>
              <a:t>ио</a:t>
            </a:r>
            <a:r>
              <a:rPr sz="900" spc="-5" dirty="0">
                <a:latin typeface="Century Gothic" pitchFamily="34" charset="0"/>
                <a:cs typeface="Calibri"/>
              </a:rPr>
              <a:t>д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2021-2</a:t>
            </a:r>
            <a:r>
              <a:rPr sz="900" spc="-15" dirty="0">
                <a:latin typeface="Century Gothic" pitchFamily="34" charset="0"/>
                <a:cs typeface="Calibri"/>
              </a:rPr>
              <a:t>0</a:t>
            </a:r>
            <a:r>
              <a:rPr sz="900" dirty="0">
                <a:latin typeface="Century Gothic" pitchFamily="34" charset="0"/>
                <a:cs typeface="Calibri"/>
              </a:rPr>
              <a:t>31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гг. </a:t>
            </a:r>
            <a:r>
              <a:rPr sz="900" spc="-5" dirty="0">
                <a:latin typeface="Century Gothic" pitchFamily="34" charset="0"/>
                <a:cs typeface="Calibri"/>
              </a:rPr>
              <a:t>д</a:t>
            </a:r>
            <a:r>
              <a:rPr sz="900" dirty="0">
                <a:latin typeface="Century Gothic" pitchFamily="34" charset="0"/>
                <a:cs typeface="Calibri"/>
              </a:rPr>
              <a:t>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249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</a:t>
            </a:r>
            <a:r>
              <a:rPr sz="900" spc="-5" dirty="0">
                <a:latin typeface="Century Gothic" pitchFamily="34" charset="0"/>
                <a:cs typeface="Calibri"/>
              </a:rPr>
              <a:t>л</a:t>
            </a:r>
            <a:r>
              <a:rPr sz="900" dirty="0">
                <a:latin typeface="Century Gothic" pitchFamily="34" charset="0"/>
                <a:cs typeface="Calibri"/>
              </a:rPr>
              <a:t>н </a:t>
            </a:r>
            <a:r>
              <a:rPr sz="900" spc="-5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онн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2031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</a:p>
          <a:p>
            <a:pPr marL="184785" indent="-172720" algn="just">
              <a:lnSpc>
                <a:spcPct val="100000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За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последние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пять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среднегодовой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темп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роста производства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33655" algn="just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подсолнечного масла составил </a:t>
            </a:r>
            <a:r>
              <a:rPr sz="900" dirty="0">
                <a:latin typeface="Century Gothic" pitchFamily="34" charset="0"/>
                <a:cs typeface="Calibri"/>
              </a:rPr>
              <a:t>9,4%. По </a:t>
            </a:r>
            <a:r>
              <a:rPr sz="900" spc="-5" dirty="0">
                <a:latin typeface="Century Gothic" pitchFamily="34" charset="0"/>
                <a:cs typeface="Calibri"/>
              </a:rPr>
              <a:t>результатам </a:t>
            </a:r>
            <a:r>
              <a:rPr sz="900" dirty="0">
                <a:latin typeface="Century Gothic" pitchFamily="34" charset="0"/>
                <a:cs typeface="Calibri"/>
              </a:rPr>
              <a:t>2021 г. </a:t>
            </a:r>
            <a:r>
              <a:rPr sz="900" spc="-5" dirty="0">
                <a:latin typeface="Century Gothic" pitchFamily="34" charset="0"/>
                <a:cs typeface="Calibri"/>
              </a:rPr>
              <a:t>объем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подсолнечного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рафинированного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масла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достиг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ct val="100000"/>
              </a:lnSpc>
            </a:pPr>
            <a:r>
              <a:rPr sz="900" dirty="0">
                <a:latin typeface="Century Gothic" pitchFamily="34" charset="0"/>
                <a:cs typeface="Calibri"/>
              </a:rPr>
              <a:t>147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тонн,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нерафинированного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184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год.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176530" indent="-172720" algn="just">
              <a:lnSpc>
                <a:spcPct val="100000"/>
              </a:lnSpc>
              <a:spcBef>
                <a:spcPts val="11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Динамика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рапсового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масла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последние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пять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была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нестабильной.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течение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периода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2017-2019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объем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данной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продукции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вырос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почти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раз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151765" algn="just">
              <a:lnSpc>
                <a:spcPct val="100000"/>
              </a:lnSpc>
            </a:pPr>
            <a:r>
              <a:rPr sz="900" dirty="0">
                <a:latin typeface="Century Gothic" pitchFamily="34" charset="0"/>
                <a:cs typeface="Calibri"/>
              </a:rPr>
              <a:t>69 </a:t>
            </a:r>
            <a:r>
              <a:rPr sz="900" spc="-5" dirty="0">
                <a:latin typeface="Century Gothic" pitchFamily="34" charset="0"/>
                <a:cs typeface="Calibri"/>
              </a:rPr>
              <a:t>тыс. тонн </a:t>
            </a:r>
            <a:r>
              <a:rPr sz="900" dirty="0">
                <a:latin typeface="Century Gothic" pitchFamily="34" charset="0"/>
                <a:cs typeface="Calibri"/>
              </a:rPr>
              <a:t>в 2019 г. </a:t>
            </a:r>
            <a:r>
              <a:rPr sz="900" spc="-5" dirty="0">
                <a:latin typeface="Century Gothic" pitchFamily="34" charset="0"/>
                <a:cs typeface="Calibri"/>
              </a:rPr>
              <a:t>Однако, </a:t>
            </a:r>
            <a:r>
              <a:rPr sz="900" dirty="0">
                <a:latin typeface="Century Gothic" pitchFamily="34" charset="0"/>
                <a:cs typeface="Calibri"/>
              </a:rPr>
              <a:t>в 2020-2021 гг. </a:t>
            </a:r>
            <a:r>
              <a:rPr sz="900" spc="-5" dirty="0">
                <a:latin typeface="Century Gothic" pitchFamily="34" charset="0"/>
                <a:cs typeface="Calibri"/>
              </a:rPr>
              <a:t>наблюдается </a:t>
            </a:r>
            <a:r>
              <a:rPr sz="900" dirty="0">
                <a:latin typeface="Century Gothic" pitchFamily="34" charset="0"/>
                <a:cs typeface="Calibri"/>
              </a:rPr>
              <a:t>спад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</a:t>
            </a:r>
            <a:r>
              <a:rPr sz="900" spc="-5" dirty="0">
                <a:latin typeface="Century Gothic" pitchFamily="34" charset="0"/>
                <a:cs typeface="Calibri"/>
              </a:rPr>
              <a:t>р</a:t>
            </a:r>
            <a:r>
              <a:rPr sz="900" dirty="0">
                <a:latin typeface="Century Gothic" pitchFamily="34" charset="0"/>
                <a:cs typeface="Calibri"/>
              </a:rPr>
              <a:t>оизв</a:t>
            </a:r>
            <a:r>
              <a:rPr sz="900" spc="5" dirty="0">
                <a:latin typeface="Century Gothic" pitchFamily="34" charset="0"/>
                <a:cs typeface="Calibri"/>
              </a:rPr>
              <a:t>о</a:t>
            </a:r>
            <a:r>
              <a:rPr sz="900" spc="-5" dirty="0">
                <a:latin typeface="Century Gothic" pitchFamily="34" charset="0"/>
                <a:cs typeface="Calibri"/>
              </a:rPr>
              <a:t>д</a:t>
            </a:r>
            <a:r>
              <a:rPr sz="900" spc="-10" dirty="0">
                <a:latin typeface="Century Gothic" pitchFamily="34" charset="0"/>
                <a:cs typeface="Calibri"/>
              </a:rPr>
              <a:t>с</a:t>
            </a:r>
            <a:r>
              <a:rPr sz="900" spc="-5" dirty="0">
                <a:latin typeface="Century Gothic" pitchFamily="34" charset="0"/>
                <a:cs typeface="Calibri"/>
              </a:rPr>
              <a:t>тв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</a:t>
            </a:r>
            <a:r>
              <a:rPr sz="900" dirty="0">
                <a:latin typeface="Century Gothic" pitchFamily="34" charset="0"/>
                <a:cs typeface="Calibri"/>
              </a:rPr>
              <a:t>апсов</a:t>
            </a:r>
            <a:r>
              <a:rPr sz="900" spc="5" dirty="0">
                <a:latin typeface="Century Gothic" pitchFamily="34" charset="0"/>
                <a:cs typeface="Calibri"/>
              </a:rPr>
              <a:t>о</a:t>
            </a:r>
            <a:r>
              <a:rPr sz="900" dirty="0">
                <a:latin typeface="Century Gothic" pitchFamily="34" charset="0"/>
                <a:cs typeface="Calibri"/>
              </a:rPr>
              <a:t>го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мас</a:t>
            </a:r>
            <a:r>
              <a:rPr sz="900" spc="-5" dirty="0">
                <a:latin typeface="Century Gothic" pitchFamily="34" charset="0"/>
                <a:cs typeface="Calibri"/>
              </a:rPr>
              <a:t>л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св</a:t>
            </a:r>
            <a:r>
              <a:rPr sz="900" spc="5" dirty="0">
                <a:latin typeface="Century Gothic" pitchFamily="34" charset="0"/>
                <a:cs typeface="Calibri"/>
              </a:rPr>
              <a:t>я</a:t>
            </a:r>
            <a:r>
              <a:rPr sz="900" dirty="0">
                <a:latin typeface="Century Gothic" pitchFamily="34" charset="0"/>
                <a:cs typeface="Calibri"/>
              </a:rPr>
              <a:t>зи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сокра</a:t>
            </a:r>
            <a:r>
              <a:rPr sz="900" spc="-5" dirty="0">
                <a:latin typeface="Century Gothic" pitchFamily="34" charset="0"/>
                <a:cs typeface="Calibri"/>
              </a:rPr>
              <a:t>ще</a:t>
            </a:r>
            <a:r>
              <a:rPr sz="900" dirty="0">
                <a:latin typeface="Century Gothic" pitchFamily="34" charset="0"/>
                <a:cs typeface="Calibri"/>
              </a:rPr>
              <a:t>ни</a:t>
            </a:r>
            <a:r>
              <a:rPr sz="900" spc="-5" dirty="0">
                <a:latin typeface="Century Gothic" pitchFamily="34" charset="0"/>
                <a:cs typeface="Calibri"/>
              </a:rPr>
              <a:t>е</a:t>
            </a:r>
            <a:r>
              <a:rPr sz="900" dirty="0">
                <a:latin typeface="Century Gothic" pitchFamily="34" charset="0"/>
                <a:cs typeface="Calibri"/>
              </a:rPr>
              <a:t>м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</a:t>
            </a:r>
            <a:r>
              <a:rPr sz="900" spc="-5" dirty="0">
                <a:latin typeface="Century Gothic" pitchFamily="34" charset="0"/>
                <a:cs typeface="Calibri"/>
              </a:rPr>
              <a:t>р</a:t>
            </a:r>
            <a:r>
              <a:rPr sz="900" dirty="0">
                <a:latin typeface="Century Gothic" pitchFamily="34" charset="0"/>
                <a:cs typeface="Calibri"/>
              </a:rPr>
              <a:t>ожа</a:t>
            </a:r>
            <a:r>
              <a:rPr sz="900" spc="5" dirty="0">
                <a:latin typeface="Century Gothic" pitchFamily="34" charset="0"/>
                <a:cs typeface="Calibri"/>
              </a:rPr>
              <a:t>я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  </a:t>
            </a:r>
            <a:r>
              <a:rPr sz="900" spc="-5" dirty="0">
                <a:latin typeface="Century Gothic" pitchFamily="34" charset="0"/>
                <a:cs typeface="Calibri"/>
              </a:rPr>
              <a:t>2021 </a:t>
            </a:r>
            <a:r>
              <a:rPr sz="900" dirty="0">
                <a:latin typeface="Century Gothic" pitchFamily="34" charset="0"/>
                <a:cs typeface="Calibri"/>
              </a:rPr>
              <a:t>г. мощность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производства нерафинированного </a:t>
            </a:r>
            <a:r>
              <a:rPr sz="900" dirty="0">
                <a:latin typeface="Century Gothic" pitchFamily="34" charset="0"/>
                <a:cs typeface="Calibri"/>
              </a:rPr>
              <a:t>рапсового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масла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составила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266,5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год.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219075" indent="-172720" algn="just">
              <a:lnSpc>
                <a:spcPct val="100000"/>
              </a:lnSpc>
              <a:spcBef>
                <a:spcPts val="1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течение периода 2017-2019 </a:t>
            </a:r>
            <a:r>
              <a:rPr sz="900" dirty="0">
                <a:latin typeface="Century Gothic" pitchFamily="34" charset="0"/>
                <a:cs typeface="Calibri"/>
              </a:rPr>
              <a:t>гг. </a:t>
            </a:r>
            <a:r>
              <a:rPr sz="900" spc="-5" dirty="0">
                <a:latin typeface="Century Gothic" pitchFamily="34" charset="0"/>
                <a:cs typeface="Calibri"/>
              </a:rPr>
              <a:t>объем производства льняного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масла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демонстрировал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положительную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динамику,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составив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ct val="100000"/>
              </a:lnSpc>
            </a:pPr>
            <a:r>
              <a:rPr sz="900" dirty="0">
                <a:latin typeface="Century Gothic" pitchFamily="34" charset="0"/>
                <a:cs typeface="Calibri"/>
              </a:rPr>
              <a:t>20,7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361860" y="2154181"/>
            <a:ext cx="3035832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61860" y="2339678"/>
            <a:ext cx="3576637" cy="2591735"/>
          </a:xfrm>
          <a:prstGeom prst="rect">
            <a:avLst/>
          </a:prstGeom>
          <a:noFill/>
        </p:spPr>
        <p:txBody>
          <a:bodyPr vert="horz" wrap="square" lIns="0" tIns="10160" rIns="0" bIns="0" rtlCol="0">
            <a:spAutoFit/>
          </a:bodyPr>
          <a:lstStyle/>
          <a:p>
            <a:pPr marL="201295" marR="248285" indent="-189230" algn="just">
              <a:lnSpc>
                <a:spcPct val="101699"/>
              </a:lnSpc>
              <a:spcBef>
                <a:spcPts val="8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Близость </a:t>
            </a:r>
            <a:r>
              <a:rPr sz="900" b="1" dirty="0">
                <a:latin typeface="Century Gothic" pitchFamily="34" charset="0"/>
                <a:cs typeface="Calibri"/>
              </a:rPr>
              <a:t>к емким </a:t>
            </a:r>
            <a:r>
              <a:rPr sz="900" b="1" spc="-5" dirty="0">
                <a:latin typeface="Century Gothic" pitchFamily="34" charset="0"/>
                <a:cs typeface="Calibri"/>
              </a:rPr>
              <a:t>рынкам. </a:t>
            </a:r>
            <a:r>
              <a:rPr sz="900" spc="-5" dirty="0">
                <a:latin typeface="Century Gothic" pitchFamily="34" charset="0"/>
                <a:cs typeface="Calibri"/>
              </a:rPr>
              <a:t>Географическая близость страны </a:t>
            </a:r>
            <a:r>
              <a:rPr sz="900" dirty="0">
                <a:latin typeface="Century Gothic" pitchFamily="34" charset="0"/>
                <a:cs typeface="Calibri"/>
              </a:rPr>
              <a:t>к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е</a:t>
            </a:r>
            <a:r>
              <a:rPr sz="900" dirty="0">
                <a:latin typeface="Century Gothic" pitchFamily="34" charset="0"/>
                <a:cs typeface="Calibri"/>
              </a:rPr>
              <a:t>мк</a:t>
            </a:r>
            <a:r>
              <a:rPr sz="900" spc="5" dirty="0">
                <a:latin typeface="Century Gothic" pitchFamily="34" charset="0"/>
                <a:cs typeface="Calibri"/>
              </a:rPr>
              <a:t>о</a:t>
            </a:r>
            <a:r>
              <a:rPr sz="900" dirty="0">
                <a:latin typeface="Century Gothic" pitchFamily="34" charset="0"/>
                <a:cs typeface="Calibri"/>
              </a:rPr>
              <a:t>му </a:t>
            </a:r>
            <a:r>
              <a:rPr sz="900" spc="-5" dirty="0">
                <a:latin typeface="Century Gothic" pitchFamily="34" charset="0"/>
                <a:cs typeface="Calibri"/>
              </a:rPr>
              <a:t>р</a:t>
            </a:r>
            <a:r>
              <a:rPr sz="900" dirty="0">
                <a:latin typeface="Century Gothic" pitchFamily="34" charset="0"/>
                <a:cs typeface="Calibri"/>
              </a:rPr>
              <a:t>ынку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сбыта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</a:t>
            </a:r>
            <a:r>
              <a:rPr lang="kk-KZ" sz="900" dirty="0">
                <a:latin typeface="Century Gothic" pitchFamily="34" charset="0"/>
                <a:cs typeface="Calibri"/>
              </a:rPr>
              <a:t>Узбекистан, Кыргызстан,  </a:t>
            </a:r>
            <a:r>
              <a:rPr sz="900" dirty="0" err="1">
                <a:latin typeface="Century Gothic" pitchFamily="34" charset="0"/>
                <a:cs typeface="Calibri"/>
              </a:rPr>
              <a:t>Ки</a:t>
            </a:r>
            <a:r>
              <a:rPr sz="900" spc="-5" dirty="0" err="1">
                <a:latin typeface="Century Gothic" pitchFamily="34" charset="0"/>
                <a:cs typeface="Calibri"/>
              </a:rPr>
              <a:t>та</a:t>
            </a:r>
            <a:r>
              <a:rPr sz="900" spc="10" dirty="0" err="1">
                <a:latin typeface="Century Gothic" pitchFamily="34" charset="0"/>
                <a:cs typeface="Calibri"/>
              </a:rPr>
              <a:t>й</a:t>
            </a:r>
            <a:r>
              <a:rPr sz="900" dirty="0">
                <a:latin typeface="Century Gothic" pitchFamily="34" charset="0"/>
                <a:cs typeface="Calibri"/>
              </a:rPr>
              <a:t>)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и,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соо</a:t>
            </a:r>
            <a:r>
              <a:rPr sz="900" spc="-5" dirty="0">
                <a:latin typeface="Century Gothic" pitchFamily="34" charset="0"/>
                <a:cs typeface="Calibri"/>
              </a:rPr>
              <a:t>твет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5" dirty="0">
                <a:latin typeface="Century Gothic" pitchFamily="34" charset="0"/>
                <a:cs typeface="Calibri"/>
              </a:rPr>
              <a:t>тве</a:t>
            </a:r>
            <a:r>
              <a:rPr sz="900" dirty="0">
                <a:latin typeface="Century Gothic" pitchFamily="34" charset="0"/>
                <a:cs typeface="Calibri"/>
              </a:rPr>
              <a:t>н</a:t>
            </a:r>
            <a:r>
              <a:rPr sz="900" spc="-5" dirty="0">
                <a:latin typeface="Century Gothic" pitchFamily="34" charset="0"/>
                <a:cs typeface="Calibri"/>
              </a:rPr>
              <a:t>н</a:t>
            </a:r>
            <a:r>
              <a:rPr sz="900" dirty="0">
                <a:latin typeface="Century Gothic" pitchFamily="34" charset="0"/>
                <a:cs typeface="Calibri"/>
              </a:rPr>
              <a:t>о,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</a:t>
            </a:r>
            <a:r>
              <a:rPr sz="900" spc="5" dirty="0">
                <a:latin typeface="Century Gothic" pitchFamily="34" charset="0"/>
                <a:cs typeface="Calibri"/>
              </a:rPr>
              <a:t>о</a:t>
            </a:r>
            <a:r>
              <a:rPr sz="900" spc="-5" dirty="0">
                <a:latin typeface="Century Gothic" pitchFamily="34" charset="0"/>
                <a:cs typeface="Calibri"/>
              </a:rPr>
              <a:t>р</a:t>
            </a:r>
            <a:r>
              <a:rPr sz="900" dirty="0">
                <a:latin typeface="Century Gothic" pitchFamily="34" charset="0"/>
                <a:cs typeface="Calibri"/>
              </a:rPr>
              <a:t>о</a:t>
            </a:r>
            <a:r>
              <a:rPr sz="900" spc="-5" dirty="0">
                <a:latin typeface="Century Gothic" pitchFamily="34" charset="0"/>
                <a:cs typeface="Calibri"/>
              </a:rPr>
              <a:t>тк</a:t>
            </a:r>
            <a:r>
              <a:rPr sz="900" spc="5" dirty="0">
                <a:latin typeface="Century Gothic" pitchFamily="34" charset="0"/>
                <a:cs typeface="Calibri"/>
              </a:rPr>
              <a:t>о</a:t>
            </a:r>
            <a:r>
              <a:rPr sz="900" dirty="0">
                <a:latin typeface="Century Gothic" pitchFamily="34" charset="0"/>
                <a:cs typeface="Calibri"/>
              </a:rPr>
              <a:t>е  </a:t>
            </a:r>
            <a:r>
              <a:rPr sz="900" spc="-5" dirty="0">
                <a:latin typeface="Century Gothic" pitchFamily="34" charset="0"/>
                <a:cs typeface="Calibri"/>
              </a:rPr>
              <a:t>транспортное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плечо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позволяют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наладить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экспорт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занять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существенную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долю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его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рынке потребления.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201295" indent="-189230" algn="just">
              <a:lnSpc>
                <a:spcPct val="100000"/>
              </a:lnSpc>
              <a:spcBef>
                <a:spcPts val="215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Выгодное местоположение.</a:t>
            </a:r>
            <a:r>
              <a:rPr sz="900" b="1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Размещение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201295" marR="5080" algn="just">
              <a:lnSpc>
                <a:spcPct val="101800"/>
              </a:lnSpc>
              <a:spcBef>
                <a:spcPts val="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планируется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lang="kk-KZ" sz="900" spc="-5" dirty="0">
                <a:latin typeface="Century Gothic" pitchFamily="34" charset="0"/>
                <a:cs typeface="Calibri"/>
              </a:rPr>
              <a:t>Кызылординской </a:t>
            </a:r>
            <a:r>
              <a:rPr sz="900" spc="-5" dirty="0" err="1">
                <a:latin typeface="Century Gothic" pitchFamily="34" charset="0"/>
                <a:cs typeface="Calibri"/>
              </a:rPr>
              <a:t>области</a:t>
            </a:r>
            <a:r>
              <a:rPr sz="900" spc="-5" dirty="0">
                <a:latin typeface="Century Gothic" pitchFamily="34" charset="0"/>
                <a:cs typeface="Calibri"/>
              </a:rPr>
              <a:t>, </a:t>
            </a:r>
            <a:r>
              <a:rPr sz="900" dirty="0">
                <a:latin typeface="Century Gothic" pitchFamily="34" charset="0"/>
                <a:cs typeface="Calibri"/>
              </a:rPr>
              <a:t>что </a:t>
            </a:r>
            <a:r>
              <a:rPr sz="900" spc="-5" dirty="0">
                <a:latin typeface="Century Gothic" pitchFamily="34" charset="0"/>
                <a:cs typeface="Calibri"/>
              </a:rPr>
              <a:t>обеспечит доступ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 </a:t>
            </a:r>
            <a:r>
              <a:rPr sz="900" spc="-5" dirty="0">
                <a:latin typeface="Century Gothic" pitchFamily="34" charset="0"/>
                <a:cs typeface="Calibri"/>
              </a:rPr>
              <a:t>крупному рынку потребления, развитому транспортному узлу,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также обеспечит оперативность доставки продукции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регионы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Казахстана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России.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территории</a:t>
            </a:r>
            <a:r>
              <a:rPr sz="900" spc="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области имеется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обширная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сеть ж/д путей, связывающая регион </a:t>
            </a:r>
            <a:r>
              <a:rPr sz="900" dirty="0">
                <a:latin typeface="Century Gothic" pitchFamily="34" charset="0"/>
                <a:cs typeface="Calibri"/>
              </a:rPr>
              <a:t>с </a:t>
            </a:r>
            <a:r>
              <a:rPr sz="900" spc="-5" dirty="0">
                <a:latin typeface="Century Gothic" pitchFamily="34" charset="0"/>
                <a:cs typeface="Calibri"/>
              </a:rPr>
              <a:t>остальными </a:t>
            </a:r>
            <a:r>
              <a:rPr sz="900" dirty="0">
                <a:latin typeface="Century Gothic" pitchFamily="34" charset="0"/>
                <a:cs typeface="Calibri"/>
              </a:rPr>
              <a:t>частями </a:t>
            </a:r>
            <a:r>
              <a:rPr sz="900" spc="-5" dirty="0">
                <a:latin typeface="Century Gothic" pitchFamily="34" charset="0"/>
                <a:cs typeface="Calibri"/>
              </a:rPr>
              <a:t>страны </a:t>
            </a:r>
            <a:r>
              <a:rPr sz="900" dirty="0">
                <a:latin typeface="Century Gothic" pitchFamily="34" charset="0"/>
                <a:cs typeface="Calibri"/>
              </a:rPr>
              <a:t> и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соседними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странами.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201295" marR="117475" indent="-189230" algn="just">
              <a:lnSpc>
                <a:spcPct val="102400"/>
              </a:lnSpc>
              <a:spcBef>
                <a:spcPts val="19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Государственная</a:t>
            </a:r>
            <a:r>
              <a:rPr sz="900" b="1" spc="25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поддержка</a:t>
            </a:r>
            <a:r>
              <a:rPr sz="900" b="1" spc="5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Деятельность</a:t>
            </a:r>
            <a:r>
              <a:rPr sz="900" dirty="0">
                <a:latin typeface="Century Gothic" pitchFamily="34" charset="0"/>
                <a:cs typeface="Calibri"/>
              </a:rPr>
              <a:t> 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рамках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 входит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перечень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приоритетных отраслей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для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оказания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государственной</a:t>
            </a:r>
            <a:r>
              <a:rPr sz="900" spc="-5" dirty="0">
                <a:latin typeface="Century Gothic" pitchFamily="34" charset="0"/>
                <a:cs typeface="Calibri"/>
              </a:rPr>
              <a:t> поддержки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получения соответствующих льгот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преференций.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572000" y="5223911"/>
            <a:ext cx="3440892" cy="795218"/>
          </a:xfrm>
          <a:prstGeom prst="rect">
            <a:avLst/>
          </a:prstGeom>
          <a:noFill/>
        </p:spPr>
        <p:txBody>
          <a:bodyPr vert="horz" wrap="square" lIns="0" tIns="4000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315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243204" algn="just">
              <a:lnSpc>
                <a:spcPct val="102200"/>
              </a:lnSpc>
              <a:spcBef>
                <a:spcPts val="19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 реализации Проекта требуется финансирование </a:t>
            </a:r>
            <a:r>
              <a:rPr sz="900" dirty="0">
                <a:latin typeface="Century Gothic" pitchFamily="34" charset="0"/>
                <a:cs typeface="Calibri"/>
              </a:rPr>
              <a:t>на сумму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9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635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США: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144780" algn="just">
              <a:lnSpc>
                <a:spcPct val="102299"/>
              </a:lnSpc>
              <a:spcBef>
                <a:spcPts val="1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51%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(4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914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долговое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(при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наличии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залогового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обеспечения</a:t>
            </a:r>
            <a:r>
              <a:rPr sz="900" spc="-5" dirty="0">
                <a:latin typeface="Century Gothic" pitchFamily="34" charset="0"/>
                <a:cs typeface="Calibri"/>
              </a:rPr>
              <a:t>);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572000" y="6004121"/>
            <a:ext cx="3376230" cy="743152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ts val="1160"/>
              </a:lnSpc>
              <a:spcBef>
                <a:spcPts val="95"/>
              </a:spcBef>
            </a:pP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Инвестиционная</a:t>
            </a:r>
            <a:r>
              <a:rPr sz="1000" b="1" spc="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проекта: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253365" algn="just">
              <a:lnSpc>
                <a:spcPts val="1100"/>
              </a:lnSpc>
              <a:spcBef>
                <a:spcPts val="80"/>
              </a:spcBef>
            </a:pPr>
            <a:r>
              <a:rPr sz="1000" spc="-10" dirty="0">
                <a:latin typeface="Century Gothic" pitchFamily="34" charset="0"/>
                <a:cs typeface="Calibri"/>
              </a:rPr>
              <a:t>Сумма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инвестиций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9 635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США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NPV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8 300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США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3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IRR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36,4%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5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Срок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окупаемости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Проекта –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4,7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лет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pic>
        <p:nvPicPr>
          <p:cNvPr id="17" name="object 1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72734" y="1036439"/>
            <a:ext cx="3454370" cy="1498092"/>
          </a:xfrm>
          <a:prstGeom prst="rect">
            <a:avLst/>
          </a:prstGeom>
        </p:spPr>
      </p:pic>
      <p:grpSp>
        <p:nvGrpSpPr>
          <p:cNvPr id="24" name="object 24"/>
          <p:cNvGrpSpPr/>
          <p:nvPr/>
        </p:nvGrpSpPr>
        <p:grpSpPr>
          <a:xfrm>
            <a:off x="1011936" y="2895600"/>
            <a:ext cx="3022600" cy="1112520"/>
            <a:chOff x="1011936" y="2895600"/>
            <a:chExt cx="3022600" cy="1112520"/>
          </a:xfrm>
        </p:grpSpPr>
        <p:sp>
          <p:nvSpPr>
            <p:cNvPr id="25" name="object 25"/>
            <p:cNvSpPr/>
            <p:nvPr/>
          </p:nvSpPr>
          <p:spPr>
            <a:xfrm>
              <a:off x="1574292" y="3115055"/>
              <a:ext cx="2388235" cy="856615"/>
            </a:xfrm>
            <a:custGeom>
              <a:avLst/>
              <a:gdLst/>
              <a:ahLst/>
              <a:cxnLst/>
              <a:rect l="l" t="t" r="r" b="b"/>
              <a:pathLst>
                <a:path w="2388235" h="856614">
                  <a:moveTo>
                    <a:pt x="176784" y="589788"/>
                  </a:moveTo>
                  <a:lnTo>
                    <a:pt x="0" y="589788"/>
                  </a:lnTo>
                  <a:lnTo>
                    <a:pt x="0" y="856488"/>
                  </a:lnTo>
                  <a:lnTo>
                    <a:pt x="176784" y="856488"/>
                  </a:lnTo>
                  <a:lnTo>
                    <a:pt x="176784" y="589788"/>
                  </a:lnTo>
                  <a:close/>
                </a:path>
                <a:path w="2388235" h="856614">
                  <a:moveTo>
                    <a:pt x="422148" y="373380"/>
                  </a:moveTo>
                  <a:lnTo>
                    <a:pt x="246888" y="373380"/>
                  </a:lnTo>
                  <a:lnTo>
                    <a:pt x="246888" y="856488"/>
                  </a:lnTo>
                  <a:lnTo>
                    <a:pt x="422148" y="856488"/>
                  </a:lnTo>
                  <a:lnTo>
                    <a:pt x="422148" y="373380"/>
                  </a:lnTo>
                  <a:close/>
                </a:path>
                <a:path w="2388235" h="856614">
                  <a:moveTo>
                    <a:pt x="667512" y="141732"/>
                  </a:moveTo>
                  <a:lnTo>
                    <a:pt x="492252" y="141732"/>
                  </a:lnTo>
                  <a:lnTo>
                    <a:pt x="492252" y="856488"/>
                  </a:lnTo>
                  <a:lnTo>
                    <a:pt x="667512" y="856488"/>
                  </a:lnTo>
                  <a:lnTo>
                    <a:pt x="667512" y="141732"/>
                  </a:lnTo>
                  <a:close/>
                </a:path>
                <a:path w="2388235" h="856614">
                  <a:moveTo>
                    <a:pt x="912876" y="117348"/>
                  </a:moveTo>
                  <a:lnTo>
                    <a:pt x="737616" y="117348"/>
                  </a:lnTo>
                  <a:lnTo>
                    <a:pt x="737616" y="856488"/>
                  </a:lnTo>
                  <a:lnTo>
                    <a:pt x="912876" y="856488"/>
                  </a:lnTo>
                  <a:lnTo>
                    <a:pt x="912876" y="117348"/>
                  </a:lnTo>
                  <a:close/>
                </a:path>
                <a:path w="2388235" h="856614">
                  <a:moveTo>
                    <a:pt x="1159764" y="94488"/>
                  </a:moveTo>
                  <a:lnTo>
                    <a:pt x="984504" y="94488"/>
                  </a:lnTo>
                  <a:lnTo>
                    <a:pt x="984504" y="856488"/>
                  </a:lnTo>
                  <a:lnTo>
                    <a:pt x="1159764" y="856488"/>
                  </a:lnTo>
                  <a:lnTo>
                    <a:pt x="1159764" y="94488"/>
                  </a:lnTo>
                  <a:close/>
                </a:path>
                <a:path w="2388235" h="856614">
                  <a:moveTo>
                    <a:pt x="1405128" y="76200"/>
                  </a:moveTo>
                  <a:lnTo>
                    <a:pt x="1229868" y="76200"/>
                  </a:lnTo>
                  <a:lnTo>
                    <a:pt x="1229868" y="856488"/>
                  </a:lnTo>
                  <a:lnTo>
                    <a:pt x="1405128" y="856488"/>
                  </a:lnTo>
                  <a:lnTo>
                    <a:pt x="1405128" y="76200"/>
                  </a:lnTo>
                  <a:close/>
                </a:path>
                <a:path w="2388235" h="856614">
                  <a:moveTo>
                    <a:pt x="1650492" y="59436"/>
                  </a:moveTo>
                  <a:lnTo>
                    <a:pt x="1475232" y="59436"/>
                  </a:lnTo>
                  <a:lnTo>
                    <a:pt x="1475232" y="856488"/>
                  </a:lnTo>
                  <a:lnTo>
                    <a:pt x="1650492" y="856488"/>
                  </a:lnTo>
                  <a:lnTo>
                    <a:pt x="1650492" y="59436"/>
                  </a:lnTo>
                  <a:close/>
                </a:path>
                <a:path w="2388235" h="856614">
                  <a:moveTo>
                    <a:pt x="1897380" y="41148"/>
                  </a:moveTo>
                  <a:lnTo>
                    <a:pt x="1722120" y="41148"/>
                  </a:lnTo>
                  <a:lnTo>
                    <a:pt x="1722120" y="856488"/>
                  </a:lnTo>
                  <a:lnTo>
                    <a:pt x="1897380" y="856488"/>
                  </a:lnTo>
                  <a:lnTo>
                    <a:pt x="1897380" y="41148"/>
                  </a:lnTo>
                  <a:close/>
                </a:path>
                <a:path w="2388235" h="856614">
                  <a:moveTo>
                    <a:pt x="2142744" y="22860"/>
                  </a:moveTo>
                  <a:lnTo>
                    <a:pt x="1967484" y="22860"/>
                  </a:lnTo>
                  <a:lnTo>
                    <a:pt x="1967484" y="856488"/>
                  </a:lnTo>
                  <a:lnTo>
                    <a:pt x="2142744" y="856488"/>
                  </a:lnTo>
                  <a:lnTo>
                    <a:pt x="2142744" y="22860"/>
                  </a:lnTo>
                  <a:close/>
                </a:path>
                <a:path w="2388235" h="856614">
                  <a:moveTo>
                    <a:pt x="2388108" y="0"/>
                  </a:moveTo>
                  <a:lnTo>
                    <a:pt x="2212848" y="0"/>
                  </a:lnTo>
                  <a:lnTo>
                    <a:pt x="2212848" y="856488"/>
                  </a:lnTo>
                  <a:lnTo>
                    <a:pt x="2388108" y="856488"/>
                  </a:lnTo>
                  <a:lnTo>
                    <a:pt x="2388108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011936" y="2900172"/>
              <a:ext cx="3022600" cy="1108075"/>
            </a:xfrm>
            <a:custGeom>
              <a:avLst/>
              <a:gdLst/>
              <a:ahLst/>
              <a:cxnLst/>
              <a:rect l="l" t="t" r="r" b="b"/>
              <a:pathLst>
                <a:path w="3022600" h="1108075">
                  <a:moveTo>
                    <a:pt x="2987040" y="1071371"/>
                  </a:moveTo>
                  <a:lnTo>
                    <a:pt x="2987040" y="0"/>
                  </a:lnTo>
                </a:path>
                <a:path w="3022600" h="1108075">
                  <a:moveTo>
                    <a:pt x="2987040" y="1071371"/>
                  </a:moveTo>
                  <a:lnTo>
                    <a:pt x="3022091" y="1071371"/>
                  </a:lnTo>
                </a:path>
                <a:path w="3022600" h="1108075">
                  <a:moveTo>
                    <a:pt x="2987040" y="893063"/>
                  </a:moveTo>
                  <a:lnTo>
                    <a:pt x="3022091" y="893063"/>
                  </a:lnTo>
                </a:path>
                <a:path w="3022600" h="1108075">
                  <a:moveTo>
                    <a:pt x="2987040" y="714755"/>
                  </a:moveTo>
                  <a:lnTo>
                    <a:pt x="3022091" y="714755"/>
                  </a:lnTo>
                </a:path>
                <a:path w="3022600" h="1108075">
                  <a:moveTo>
                    <a:pt x="2987040" y="536448"/>
                  </a:moveTo>
                  <a:lnTo>
                    <a:pt x="3022091" y="536448"/>
                  </a:lnTo>
                </a:path>
                <a:path w="3022600" h="1108075">
                  <a:moveTo>
                    <a:pt x="2987040" y="356615"/>
                  </a:moveTo>
                  <a:lnTo>
                    <a:pt x="3022091" y="356615"/>
                  </a:lnTo>
                </a:path>
                <a:path w="3022600" h="1108075">
                  <a:moveTo>
                    <a:pt x="2987040" y="178307"/>
                  </a:moveTo>
                  <a:lnTo>
                    <a:pt x="3022091" y="178307"/>
                  </a:lnTo>
                </a:path>
                <a:path w="3022600" h="1108075">
                  <a:moveTo>
                    <a:pt x="2987040" y="0"/>
                  </a:moveTo>
                  <a:lnTo>
                    <a:pt x="3022091" y="0"/>
                  </a:lnTo>
                </a:path>
                <a:path w="3022600" h="1108075">
                  <a:moveTo>
                    <a:pt x="36575" y="1071371"/>
                  </a:moveTo>
                  <a:lnTo>
                    <a:pt x="36575" y="0"/>
                  </a:lnTo>
                </a:path>
                <a:path w="3022600" h="1108075">
                  <a:moveTo>
                    <a:pt x="0" y="1071371"/>
                  </a:moveTo>
                  <a:lnTo>
                    <a:pt x="36575" y="1071371"/>
                  </a:lnTo>
                </a:path>
                <a:path w="3022600" h="1108075">
                  <a:moveTo>
                    <a:pt x="0" y="803147"/>
                  </a:moveTo>
                  <a:lnTo>
                    <a:pt x="36575" y="803147"/>
                  </a:lnTo>
                </a:path>
                <a:path w="3022600" h="1108075">
                  <a:moveTo>
                    <a:pt x="0" y="536448"/>
                  </a:moveTo>
                  <a:lnTo>
                    <a:pt x="36575" y="536448"/>
                  </a:lnTo>
                </a:path>
                <a:path w="3022600" h="1108075">
                  <a:moveTo>
                    <a:pt x="0" y="268224"/>
                  </a:moveTo>
                  <a:lnTo>
                    <a:pt x="36575" y="268224"/>
                  </a:lnTo>
                </a:path>
                <a:path w="3022600" h="1108075">
                  <a:moveTo>
                    <a:pt x="0" y="0"/>
                  </a:moveTo>
                  <a:lnTo>
                    <a:pt x="36575" y="0"/>
                  </a:lnTo>
                </a:path>
                <a:path w="3022600" h="1108075">
                  <a:moveTo>
                    <a:pt x="36575" y="1071371"/>
                  </a:moveTo>
                  <a:lnTo>
                    <a:pt x="2987040" y="1071371"/>
                  </a:lnTo>
                </a:path>
                <a:path w="3022600" h="1108075">
                  <a:moveTo>
                    <a:pt x="36575" y="1071371"/>
                  </a:moveTo>
                  <a:lnTo>
                    <a:pt x="36575" y="1107947"/>
                  </a:lnTo>
                </a:path>
                <a:path w="3022600" h="1108075">
                  <a:moveTo>
                    <a:pt x="281939" y="1071371"/>
                  </a:moveTo>
                  <a:lnTo>
                    <a:pt x="281939" y="1107947"/>
                  </a:lnTo>
                </a:path>
                <a:path w="3022600" h="1108075">
                  <a:moveTo>
                    <a:pt x="527304" y="1071371"/>
                  </a:moveTo>
                  <a:lnTo>
                    <a:pt x="527304" y="1107947"/>
                  </a:lnTo>
                </a:path>
                <a:path w="3022600" h="1108075">
                  <a:moveTo>
                    <a:pt x="774191" y="1071371"/>
                  </a:moveTo>
                  <a:lnTo>
                    <a:pt x="774191" y="1107947"/>
                  </a:lnTo>
                </a:path>
                <a:path w="3022600" h="1108075">
                  <a:moveTo>
                    <a:pt x="1019556" y="1071371"/>
                  </a:moveTo>
                  <a:lnTo>
                    <a:pt x="1019556" y="1107947"/>
                  </a:lnTo>
                </a:path>
                <a:path w="3022600" h="1108075">
                  <a:moveTo>
                    <a:pt x="1264920" y="1071371"/>
                  </a:moveTo>
                  <a:lnTo>
                    <a:pt x="1264920" y="1107947"/>
                  </a:lnTo>
                </a:path>
                <a:path w="3022600" h="1108075">
                  <a:moveTo>
                    <a:pt x="1511808" y="1071371"/>
                  </a:moveTo>
                  <a:lnTo>
                    <a:pt x="1511808" y="1107947"/>
                  </a:lnTo>
                </a:path>
                <a:path w="3022600" h="1108075">
                  <a:moveTo>
                    <a:pt x="1757171" y="1071371"/>
                  </a:moveTo>
                  <a:lnTo>
                    <a:pt x="1757171" y="1107947"/>
                  </a:lnTo>
                </a:path>
                <a:path w="3022600" h="1108075">
                  <a:moveTo>
                    <a:pt x="2002536" y="1071371"/>
                  </a:moveTo>
                  <a:lnTo>
                    <a:pt x="2002536" y="1107947"/>
                  </a:lnTo>
                </a:path>
                <a:path w="3022600" h="1108075">
                  <a:moveTo>
                    <a:pt x="2249424" y="1071371"/>
                  </a:moveTo>
                  <a:lnTo>
                    <a:pt x="2249424" y="1107947"/>
                  </a:lnTo>
                </a:path>
                <a:path w="3022600" h="1108075">
                  <a:moveTo>
                    <a:pt x="2494788" y="1071371"/>
                  </a:moveTo>
                  <a:lnTo>
                    <a:pt x="2494788" y="1107947"/>
                  </a:lnTo>
                </a:path>
                <a:path w="3022600" h="1108075">
                  <a:moveTo>
                    <a:pt x="2740152" y="1071371"/>
                  </a:moveTo>
                  <a:lnTo>
                    <a:pt x="2740152" y="1107947"/>
                  </a:lnTo>
                </a:path>
                <a:path w="3022600" h="1108075">
                  <a:moveTo>
                    <a:pt x="2987040" y="1071371"/>
                  </a:moveTo>
                  <a:lnTo>
                    <a:pt x="2987040" y="1107947"/>
                  </a:lnTo>
                </a:path>
              </a:pathLst>
            </a:custGeom>
            <a:ln w="914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171194" y="3114817"/>
              <a:ext cx="2703830" cy="721360"/>
            </a:xfrm>
            <a:custGeom>
              <a:avLst/>
              <a:gdLst/>
              <a:ahLst/>
              <a:cxnLst/>
              <a:rect l="l" t="t" r="r" b="b"/>
              <a:pathLst>
                <a:path w="2703829" h="721360">
                  <a:moveTo>
                    <a:pt x="0" y="678672"/>
                  </a:moveTo>
                  <a:lnTo>
                    <a:pt x="33593" y="683737"/>
                  </a:lnTo>
                  <a:lnTo>
                    <a:pt x="68707" y="695556"/>
                  </a:lnTo>
                  <a:lnTo>
                    <a:pt x="104732" y="709063"/>
                  </a:lnTo>
                  <a:lnTo>
                    <a:pt x="141058" y="719193"/>
                  </a:lnTo>
                  <a:lnTo>
                    <a:pt x="212174" y="709063"/>
                  </a:lnTo>
                  <a:lnTo>
                    <a:pt x="245744" y="678672"/>
                  </a:lnTo>
                  <a:lnTo>
                    <a:pt x="280851" y="617245"/>
                  </a:lnTo>
                  <a:lnTo>
                    <a:pt x="298405" y="575832"/>
                  </a:lnTo>
                  <a:lnTo>
                    <a:pt x="315960" y="529043"/>
                  </a:lnTo>
                  <a:lnTo>
                    <a:pt x="333516" y="478196"/>
                  </a:lnTo>
                  <a:lnTo>
                    <a:pt x="351074" y="424609"/>
                  </a:lnTo>
                  <a:lnTo>
                    <a:pt x="368633" y="369601"/>
                  </a:lnTo>
                  <a:lnTo>
                    <a:pt x="386194" y="314490"/>
                  </a:lnTo>
                  <a:lnTo>
                    <a:pt x="403757" y="260595"/>
                  </a:lnTo>
                  <a:lnTo>
                    <a:pt x="421323" y="209233"/>
                  </a:lnTo>
                  <a:lnTo>
                    <a:pt x="438891" y="161722"/>
                  </a:lnTo>
                  <a:lnTo>
                    <a:pt x="456463" y="119381"/>
                  </a:lnTo>
                  <a:lnTo>
                    <a:pt x="474038" y="83529"/>
                  </a:lnTo>
                  <a:lnTo>
                    <a:pt x="530378" y="18129"/>
                  </a:lnTo>
                  <a:lnTo>
                    <a:pt x="571753" y="1846"/>
                  </a:lnTo>
                  <a:lnTo>
                    <a:pt x="614441" y="0"/>
                  </a:lnTo>
                  <a:lnTo>
                    <a:pt x="657140" y="5953"/>
                  </a:lnTo>
                  <a:lnTo>
                    <a:pt x="698547" y="13070"/>
                  </a:lnTo>
                  <a:lnTo>
                    <a:pt x="737362" y="14716"/>
                  </a:lnTo>
                  <a:lnTo>
                    <a:pt x="786511" y="11157"/>
                  </a:lnTo>
                  <a:lnTo>
                    <a:pt x="835660" y="9134"/>
                  </a:lnTo>
                  <a:lnTo>
                    <a:pt x="884809" y="8598"/>
                  </a:lnTo>
                  <a:lnTo>
                    <a:pt x="933958" y="9502"/>
                  </a:lnTo>
                  <a:lnTo>
                    <a:pt x="983107" y="11795"/>
                  </a:lnTo>
                  <a:lnTo>
                    <a:pt x="1032256" y="16070"/>
                  </a:lnTo>
                  <a:lnTo>
                    <a:pt x="1081405" y="22284"/>
                  </a:lnTo>
                  <a:lnTo>
                    <a:pt x="1130554" y="29662"/>
                  </a:lnTo>
                  <a:lnTo>
                    <a:pt x="1179703" y="37430"/>
                  </a:lnTo>
                  <a:lnTo>
                    <a:pt x="1228852" y="44815"/>
                  </a:lnTo>
                  <a:lnTo>
                    <a:pt x="1278014" y="51760"/>
                  </a:lnTo>
                  <a:lnTo>
                    <a:pt x="1327194" y="58772"/>
                  </a:lnTo>
                  <a:lnTo>
                    <a:pt x="1376381" y="65919"/>
                  </a:lnTo>
                  <a:lnTo>
                    <a:pt x="1425561" y="73267"/>
                  </a:lnTo>
                  <a:lnTo>
                    <a:pt x="1474724" y="80883"/>
                  </a:lnTo>
                  <a:lnTo>
                    <a:pt x="1523873" y="88763"/>
                  </a:lnTo>
                  <a:lnTo>
                    <a:pt x="1573022" y="96862"/>
                  </a:lnTo>
                  <a:lnTo>
                    <a:pt x="1622171" y="105187"/>
                  </a:lnTo>
                  <a:lnTo>
                    <a:pt x="1671320" y="113744"/>
                  </a:lnTo>
                  <a:lnTo>
                    <a:pt x="1720469" y="122539"/>
                  </a:lnTo>
                  <a:lnTo>
                    <a:pt x="1769618" y="131657"/>
                  </a:lnTo>
                  <a:lnTo>
                    <a:pt x="1818767" y="141081"/>
                  </a:lnTo>
                  <a:lnTo>
                    <a:pt x="1867916" y="150656"/>
                  </a:lnTo>
                  <a:lnTo>
                    <a:pt x="1917065" y="160232"/>
                  </a:lnTo>
                  <a:lnTo>
                    <a:pt x="1966214" y="169656"/>
                  </a:lnTo>
                  <a:lnTo>
                    <a:pt x="2015363" y="179191"/>
                  </a:lnTo>
                  <a:lnTo>
                    <a:pt x="2064511" y="188939"/>
                  </a:lnTo>
                  <a:lnTo>
                    <a:pt x="2113660" y="198505"/>
                  </a:lnTo>
                  <a:lnTo>
                    <a:pt x="2162809" y="207491"/>
                  </a:lnTo>
                  <a:lnTo>
                    <a:pt x="2211959" y="215503"/>
                  </a:lnTo>
                  <a:lnTo>
                    <a:pt x="2261169" y="222790"/>
                  </a:lnTo>
                  <a:lnTo>
                    <a:pt x="2310356" y="229548"/>
                  </a:lnTo>
                  <a:lnTo>
                    <a:pt x="2359524" y="235519"/>
                  </a:lnTo>
                  <a:lnTo>
                    <a:pt x="2408680" y="240447"/>
                  </a:lnTo>
                  <a:lnTo>
                    <a:pt x="2457831" y="244078"/>
                  </a:lnTo>
                  <a:lnTo>
                    <a:pt x="2506980" y="245882"/>
                  </a:lnTo>
                  <a:lnTo>
                    <a:pt x="2556129" y="246108"/>
                  </a:lnTo>
                  <a:lnTo>
                    <a:pt x="2605278" y="245431"/>
                  </a:lnTo>
                  <a:lnTo>
                    <a:pt x="2654427" y="244529"/>
                  </a:lnTo>
                  <a:lnTo>
                    <a:pt x="2703576" y="244078"/>
                  </a:lnTo>
                </a:path>
              </a:pathLst>
            </a:custGeom>
            <a:ln w="28956">
              <a:solidFill>
                <a:srgbClr val="009A4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33449" y="3756405"/>
              <a:ext cx="73151" cy="73152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80363" y="3756405"/>
              <a:ext cx="73152" cy="73152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25727" y="3133090"/>
              <a:ext cx="73152" cy="73152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71091" y="3093465"/>
              <a:ext cx="73152" cy="73152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17978" y="3090418"/>
              <a:ext cx="73152" cy="73152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63343" y="3122422"/>
              <a:ext cx="73152" cy="73151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608707" y="3158997"/>
              <a:ext cx="73152" cy="73151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855594" y="3200145"/>
              <a:ext cx="73152" cy="73152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00959" y="3247390"/>
              <a:ext cx="73152" cy="73152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46322" y="3293109"/>
              <a:ext cx="73151" cy="73151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593211" y="3322066"/>
              <a:ext cx="73151" cy="73152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838575" y="3322066"/>
              <a:ext cx="73151" cy="73152"/>
            </a:xfrm>
            <a:prstGeom prst="rect">
              <a:avLst/>
            </a:prstGeom>
          </p:spPr>
        </p:pic>
      </p:grpSp>
      <p:sp>
        <p:nvSpPr>
          <p:cNvPr id="40" name="object 40"/>
          <p:cNvSpPr txBox="1"/>
          <p:nvPr/>
        </p:nvSpPr>
        <p:spPr>
          <a:xfrm>
            <a:off x="1111021" y="3826871"/>
            <a:ext cx="139700" cy="838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356994" y="3826871"/>
            <a:ext cx="139700" cy="838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602613" y="3626707"/>
            <a:ext cx="139700" cy="283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9</a:t>
            </a:r>
            <a:r>
              <a:rPr sz="900" spc="-5" dirty="0">
                <a:latin typeface="Calibri"/>
                <a:cs typeface="Calibri"/>
              </a:rPr>
              <a:t> 966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848611" y="3568776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18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066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094610" y="3568776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26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679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340610" y="3568776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27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599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2586227" y="3568776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28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428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2832226" y="3568776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29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133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078226" y="3568776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29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781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324225" y="3568776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30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424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569842" y="3568776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31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123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3815841" y="3568776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31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963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088542" y="3547109"/>
            <a:ext cx="41084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0%</a:t>
            </a:r>
            <a:r>
              <a:rPr sz="900" spc="54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1551177" y="2924047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17%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771776" y="2883153"/>
            <a:ext cx="7658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19%</a:t>
            </a:r>
            <a:r>
              <a:rPr sz="900" spc="14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19%</a:t>
            </a:r>
            <a:r>
              <a:rPr sz="900" spc="140" dirty="0">
                <a:latin typeface="Calibri"/>
                <a:cs typeface="Calibri"/>
              </a:rPr>
              <a:t> </a:t>
            </a:r>
            <a:r>
              <a:rPr sz="1350" spc="-7" baseline="-15432" dirty="0">
                <a:latin typeface="Calibri"/>
                <a:cs typeface="Calibri"/>
              </a:rPr>
              <a:t>18%</a:t>
            </a:r>
            <a:endParaRPr sz="1350" baseline="-15432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2509392" y="2949321"/>
            <a:ext cx="7658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17%</a:t>
            </a:r>
            <a:r>
              <a:rPr sz="900" spc="140" dirty="0">
                <a:latin typeface="Calibri"/>
                <a:cs typeface="Calibri"/>
              </a:rPr>
              <a:t> </a:t>
            </a:r>
            <a:r>
              <a:rPr sz="1350" spc="-7" baseline="-21604" dirty="0">
                <a:latin typeface="Calibri"/>
                <a:cs typeface="Calibri"/>
              </a:rPr>
              <a:t>16%</a:t>
            </a:r>
            <a:r>
              <a:rPr sz="1350" spc="209" baseline="-21604" dirty="0">
                <a:latin typeface="Calibri"/>
                <a:cs typeface="Calibri"/>
              </a:rPr>
              <a:t> </a:t>
            </a:r>
            <a:r>
              <a:rPr sz="1350" spc="-7" baseline="-43209" dirty="0">
                <a:latin typeface="Calibri"/>
                <a:cs typeface="Calibri"/>
              </a:rPr>
              <a:t>14%</a:t>
            </a:r>
            <a:endParaRPr sz="1350" baseline="-43209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3247008" y="3112389"/>
            <a:ext cx="7658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1350" spc="-7" baseline="12345" dirty="0">
                <a:latin typeface="Calibri"/>
                <a:cs typeface="Calibri"/>
              </a:rPr>
              <a:t>13%</a:t>
            </a:r>
            <a:r>
              <a:rPr sz="1350" spc="209" baseline="1234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12%</a:t>
            </a:r>
            <a:r>
              <a:rPr sz="900" spc="14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12%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4092066" y="2763291"/>
            <a:ext cx="223520" cy="1277620"/>
          </a:xfrm>
          <a:prstGeom prst="rect">
            <a:avLst/>
          </a:prstGeom>
        </p:spPr>
        <p:txBody>
          <a:bodyPr vert="horz" wrap="square" lIns="0" tIns="546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30"/>
              </a:spcBef>
            </a:pPr>
            <a:r>
              <a:rPr sz="900" spc="-5" dirty="0">
                <a:latin typeface="Calibri"/>
                <a:cs typeface="Calibri"/>
              </a:rPr>
              <a:t>25%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900" spc="-5" dirty="0"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900" spc="-5" dirty="0">
                <a:latin typeface="Calibri"/>
                <a:cs typeface="Calibri"/>
              </a:rPr>
              <a:t>15%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900" spc="-5" dirty="0">
                <a:latin typeface="Calibri"/>
                <a:cs typeface="Calibri"/>
              </a:rPr>
              <a:t>10%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900" spc="-5" dirty="0">
                <a:latin typeface="Calibri"/>
                <a:cs typeface="Calibri"/>
              </a:rPr>
              <a:t>5%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900" spc="-5" dirty="0"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900" spc="-5" dirty="0">
                <a:latin typeface="Calibri"/>
                <a:cs typeface="Calibri"/>
              </a:rPr>
              <a:t>-5%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871219" y="3877767"/>
            <a:ext cx="83820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13663" y="3610102"/>
            <a:ext cx="34099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10</a:t>
            </a:r>
            <a:r>
              <a:rPr sz="900" spc="-5" dirty="0"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13663" y="3341878"/>
            <a:ext cx="34099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20</a:t>
            </a:r>
            <a:r>
              <a:rPr sz="900" spc="-5" dirty="0"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613663" y="3073653"/>
            <a:ext cx="34099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30</a:t>
            </a:r>
            <a:r>
              <a:rPr sz="900" spc="-5" dirty="0"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613663" y="2805125"/>
            <a:ext cx="341630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40</a:t>
            </a:r>
            <a:r>
              <a:rPr sz="900" spc="-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0</a:t>
            </a:r>
            <a:r>
              <a:rPr sz="900" spc="-5" dirty="0">
                <a:latin typeface="Calibri"/>
                <a:cs typeface="Calibri"/>
              </a:rPr>
              <a:t>0</a:t>
            </a:r>
            <a:r>
              <a:rPr sz="900" dirty="0"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58139" y="2914389"/>
            <a:ext cx="139700" cy="7696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latin typeface="Calibri"/>
                <a:cs typeface="Calibri"/>
              </a:rPr>
              <a:t>тыс.</a:t>
            </a:r>
            <a:r>
              <a:rPr sz="900" spc="-3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долл.</a:t>
            </a:r>
            <a:r>
              <a:rPr sz="900" spc="-4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США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646176" y="4261103"/>
            <a:ext cx="243840" cy="62865"/>
          </a:xfrm>
          <a:custGeom>
            <a:avLst/>
            <a:gdLst/>
            <a:ahLst/>
            <a:cxnLst/>
            <a:rect l="l" t="t" r="r" b="b"/>
            <a:pathLst>
              <a:path w="243840" h="62864">
                <a:moveTo>
                  <a:pt x="243839" y="0"/>
                </a:moveTo>
                <a:lnTo>
                  <a:pt x="0" y="0"/>
                </a:lnTo>
                <a:lnTo>
                  <a:pt x="0" y="62484"/>
                </a:lnTo>
                <a:lnTo>
                  <a:pt x="243839" y="62484"/>
                </a:lnTo>
                <a:lnTo>
                  <a:pt x="243839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5" name="object 6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402585" y="4255008"/>
            <a:ext cx="243839" cy="73152"/>
          </a:xfrm>
          <a:prstGeom prst="rect">
            <a:avLst/>
          </a:prstGeom>
        </p:spPr>
      </p:pic>
      <p:sp>
        <p:nvSpPr>
          <p:cNvPr id="66" name="object 66"/>
          <p:cNvSpPr txBox="1"/>
          <p:nvPr/>
        </p:nvSpPr>
        <p:spPr>
          <a:xfrm>
            <a:off x="903528" y="3992626"/>
            <a:ext cx="3200400" cy="368300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31115" algn="ctr">
              <a:lnSpc>
                <a:spcPct val="100000"/>
              </a:lnSpc>
              <a:spcBef>
                <a:spcPts val="365"/>
              </a:spcBef>
            </a:pPr>
            <a:r>
              <a:rPr sz="900" spc="-5" dirty="0">
                <a:latin typeface="Calibri"/>
                <a:cs typeface="Calibri"/>
              </a:rPr>
              <a:t>202</a:t>
            </a:r>
            <a:r>
              <a:rPr sz="900" dirty="0">
                <a:latin typeface="Calibri"/>
                <a:cs typeface="Calibri"/>
              </a:rPr>
              <a:t>2</a:t>
            </a:r>
            <a:r>
              <a:rPr sz="900" spc="-9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202</a:t>
            </a:r>
            <a:r>
              <a:rPr sz="900" dirty="0">
                <a:latin typeface="Calibri"/>
                <a:cs typeface="Calibri"/>
              </a:rPr>
              <a:t>3</a:t>
            </a:r>
            <a:r>
              <a:rPr sz="900" spc="-9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202</a:t>
            </a:r>
            <a:r>
              <a:rPr sz="900" dirty="0">
                <a:latin typeface="Calibri"/>
                <a:cs typeface="Calibri"/>
              </a:rPr>
              <a:t>4</a:t>
            </a:r>
            <a:r>
              <a:rPr sz="900" spc="-9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202</a:t>
            </a:r>
            <a:r>
              <a:rPr sz="900" dirty="0">
                <a:latin typeface="Calibri"/>
                <a:cs typeface="Calibri"/>
              </a:rPr>
              <a:t>5</a:t>
            </a:r>
            <a:r>
              <a:rPr sz="900" spc="-9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202</a:t>
            </a:r>
            <a:r>
              <a:rPr sz="900" dirty="0">
                <a:latin typeface="Calibri"/>
                <a:cs typeface="Calibri"/>
              </a:rPr>
              <a:t>6</a:t>
            </a:r>
            <a:r>
              <a:rPr sz="900" spc="-9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202</a:t>
            </a:r>
            <a:r>
              <a:rPr sz="900" dirty="0">
                <a:latin typeface="Calibri"/>
                <a:cs typeface="Calibri"/>
              </a:rPr>
              <a:t>7</a:t>
            </a:r>
            <a:r>
              <a:rPr sz="900" spc="-9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202</a:t>
            </a:r>
            <a:r>
              <a:rPr sz="900" dirty="0">
                <a:latin typeface="Calibri"/>
                <a:cs typeface="Calibri"/>
              </a:rPr>
              <a:t>8</a:t>
            </a:r>
            <a:r>
              <a:rPr sz="900" spc="-9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202</a:t>
            </a:r>
            <a:r>
              <a:rPr sz="900" dirty="0">
                <a:latin typeface="Calibri"/>
                <a:cs typeface="Calibri"/>
              </a:rPr>
              <a:t>9</a:t>
            </a:r>
            <a:r>
              <a:rPr sz="900" spc="-9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203</a:t>
            </a:r>
            <a:r>
              <a:rPr sz="900" dirty="0">
                <a:latin typeface="Calibri"/>
                <a:cs typeface="Calibri"/>
              </a:rPr>
              <a:t>0</a:t>
            </a:r>
            <a:r>
              <a:rPr sz="900" spc="-9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203</a:t>
            </a:r>
            <a:r>
              <a:rPr sz="900" dirty="0">
                <a:latin typeface="Calibri"/>
                <a:cs typeface="Calibri"/>
              </a:rPr>
              <a:t>1</a:t>
            </a:r>
            <a:r>
              <a:rPr sz="900" spc="-9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203</a:t>
            </a:r>
            <a:r>
              <a:rPr sz="900" dirty="0">
                <a:latin typeface="Calibri"/>
                <a:cs typeface="Calibri"/>
              </a:rPr>
              <a:t>2</a:t>
            </a:r>
            <a:r>
              <a:rPr sz="900" spc="-30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ППП</a:t>
            </a:r>
            <a:endParaRPr sz="9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270"/>
              </a:spcBef>
              <a:tabLst>
                <a:tab pos="1755139" algn="l"/>
              </a:tabLst>
            </a:pPr>
            <a:r>
              <a:rPr sz="900" spc="-5" dirty="0">
                <a:latin typeface="Calibri"/>
                <a:cs typeface="Calibri"/>
              </a:rPr>
              <a:t>Выручка,</a:t>
            </a:r>
            <a:r>
              <a:rPr sz="900" spc="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тыс. долл.</a:t>
            </a:r>
            <a:r>
              <a:rPr sz="900" spc="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США	Рентабельность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по</a:t>
            </a:r>
            <a:r>
              <a:rPr sz="900" spc="-5" dirty="0">
                <a:latin typeface="Calibri"/>
                <a:cs typeface="Calibri"/>
              </a:rPr>
              <a:t> EBITDA,</a:t>
            </a:r>
            <a:r>
              <a:rPr sz="900" spc="-2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68" name="object 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71" name="object 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72" name="Блок-схема: задержка 71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73" name="Прямоугольник 72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75" name="Рисунок 74"/>
          <p:cNvPicPr>
            <a:picLocks noChangeAspect="1"/>
          </p:cNvPicPr>
          <p:nvPr/>
        </p:nvPicPr>
        <p:blipFill rotWithShape="1">
          <a:blip r:embed="rId11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76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77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8283435" y="1036439"/>
            <a:ext cx="3542031" cy="100206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2700" marR="5080" algn="just">
              <a:lnSpc>
                <a:spcPct val="111200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900" dirty="0">
                <a:latin typeface="Century Gothic" pitchFamily="34" charset="0"/>
                <a:cs typeface="Calibri"/>
              </a:rPr>
              <a:t>от </a:t>
            </a:r>
            <a:r>
              <a:rPr lang="ru-RU" sz="900" spc="-5" dirty="0">
                <a:latin typeface="Century Gothic" pitchFamily="34" charset="0"/>
                <a:cs typeface="Calibri"/>
              </a:rPr>
              <a:t>49% (4 721 тыс. долл. США) </a:t>
            </a:r>
            <a:r>
              <a:rPr lang="ru-RU" sz="900" dirty="0">
                <a:latin typeface="Century Gothic" pitchFamily="34" charset="0"/>
                <a:cs typeface="Calibri"/>
              </a:rPr>
              <a:t>– участие </a:t>
            </a:r>
            <a:r>
              <a:rPr lang="ru-RU" sz="900" spc="-5" dirty="0">
                <a:latin typeface="Century Gothic" pitchFamily="34" charset="0"/>
                <a:cs typeface="Calibri"/>
              </a:rPr>
              <a:t>инвестора. </a:t>
            </a:r>
            <a:r>
              <a:rPr lang="ru-RU" sz="90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lang="ru-RU" sz="900" spc="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lang="ru-RU" sz="900" spc="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lang="ru-RU" sz="900" spc="-3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и</a:t>
            </a:r>
            <a:r>
              <a:rPr lang="ru-RU" sz="900" spc="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меры</a:t>
            </a:r>
            <a:r>
              <a:rPr lang="ru-RU" sz="900" spc="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lang="ru-RU" sz="900" spc="-19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lang="ru-RU" sz="900" spc="-2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являются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lang="ru-RU" sz="900" spc="-4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финальная</a:t>
            </a:r>
            <a:r>
              <a:rPr lang="ru-RU" sz="900" spc="-3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структура финансирования </a:t>
            </a:r>
            <a:r>
              <a:rPr lang="ru-RU" sz="900" dirty="0">
                <a:latin typeface="Century Gothic" pitchFamily="34" charset="0"/>
                <a:cs typeface="Calibri"/>
              </a:rPr>
              <a:t>и </a:t>
            </a:r>
            <a:r>
              <a:rPr lang="ru-RU" sz="900" spc="-5" dirty="0">
                <a:latin typeface="Century Gothic" pitchFamily="34" charset="0"/>
                <a:cs typeface="Calibri"/>
              </a:rPr>
              <a:t>долей </a:t>
            </a:r>
            <a:r>
              <a:rPr lang="ru-RU" sz="900" dirty="0">
                <a:latin typeface="Century Gothic" pitchFamily="34" charset="0"/>
                <a:cs typeface="Calibri"/>
              </a:rPr>
              <a:t>участия в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lang="ru-RU" sz="900" dirty="0">
                <a:latin typeface="Century Gothic" pitchFamily="34" charset="0"/>
                <a:cs typeface="Calibri"/>
              </a:rPr>
              <a:t>по </a:t>
            </a:r>
            <a:r>
              <a:rPr lang="ru-RU" sz="900" spc="-19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результатам</a:t>
            </a:r>
            <a:r>
              <a:rPr lang="ru-RU" sz="900" spc="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lang="ru-RU" sz="900" spc="-4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с</a:t>
            </a:r>
            <a:r>
              <a:rPr lang="ru-RU" sz="900" spc="-5" dirty="0">
                <a:latin typeface="Century Gothic" pitchFamily="34" charset="0"/>
                <a:cs typeface="Calibri"/>
              </a:rPr>
              <a:t> инвестором.</a:t>
            </a:r>
            <a:endParaRPr lang="ru-RU" sz="900" dirty="0">
              <a:latin typeface="Century Gothic" pitchFamily="34" charset="0"/>
              <a:cs typeface="Calibri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66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498449" y="2674365"/>
            <a:ext cx="123698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4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519474" y="907842"/>
            <a:ext cx="3602990" cy="2273508"/>
          </a:xfrm>
          <a:prstGeom prst="rect">
            <a:avLst/>
          </a:prstGeom>
        </p:spPr>
        <p:txBody>
          <a:bodyPr vert="horz" wrap="square" lIns="0" tIns="4000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315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Продукция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305435" algn="just">
              <a:lnSpc>
                <a:spcPts val="1000"/>
              </a:lnSpc>
              <a:spcBef>
                <a:spcPts val="31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При выходе </a:t>
            </a:r>
            <a:r>
              <a:rPr sz="900" dirty="0">
                <a:latin typeface="Century Gothic" pitchFamily="34" charset="0"/>
                <a:cs typeface="Calibri"/>
              </a:rPr>
              <a:t>на </a:t>
            </a:r>
            <a:r>
              <a:rPr sz="900" spc="-5" dirty="0">
                <a:latin typeface="Century Gothic" pitchFamily="34" charset="0"/>
                <a:cs typeface="Calibri"/>
              </a:rPr>
              <a:t>полную проектную </a:t>
            </a:r>
            <a:r>
              <a:rPr sz="900" spc="-5" dirty="0" err="1">
                <a:latin typeface="Century Gothic" pitchFamily="34" charset="0"/>
                <a:cs typeface="Calibri"/>
              </a:rPr>
              <a:t>мощность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планируются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следующие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объемы реализации: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204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свежие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шампиньоны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268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21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компост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фазы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200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98425" algn="just">
              <a:lnSpc>
                <a:spcPct val="92800"/>
              </a:lnSpc>
              <a:spcBef>
                <a:spcPts val="295"/>
              </a:spcBef>
            </a:pPr>
            <a:r>
              <a:rPr sz="900" dirty="0">
                <a:latin typeface="Century Gothic" pitchFamily="34" charset="0"/>
                <a:cs typeface="Calibri"/>
              </a:rPr>
              <a:t>90% </a:t>
            </a:r>
            <a:r>
              <a:rPr sz="900" spc="-5" dirty="0">
                <a:latin typeface="Century Gothic" pitchFamily="34" charset="0"/>
                <a:cs typeface="Calibri"/>
              </a:rPr>
              <a:t>объема </a:t>
            </a:r>
            <a:r>
              <a:rPr sz="900" dirty="0">
                <a:latin typeface="Century Gothic" pitchFamily="34" charset="0"/>
                <a:cs typeface="Calibri"/>
              </a:rPr>
              <a:t>производимой </a:t>
            </a:r>
            <a:r>
              <a:rPr sz="900" spc="-5" dirty="0">
                <a:latin typeface="Century Gothic" pitchFamily="34" charset="0"/>
                <a:cs typeface="Calibri"/>
              </a:rPr>
              <a:t>продукции планируется реализовывать </a:t>
            </a:r>
            <a:r>
              <a:rPr sz="900" dirty="0">
                <a:latin typeface="Century Gothic" pitchFamily="34" charset="0"/>
                <a:cs typeface="Calibri"/>
              </a:rPr>
              <a:t>на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внутреннем рынке, оставшаяся </a:t>
            </a:r>
            <a:r>
              <a:rPr sz="900" dirty="0">
                <a:latin typeface="Century Gothic" pitchFamily="34" charset="0"/>
                <a:cs typeface="Calibri"/>
              </a:rPr>
              <a:t>часть </a:t>
            </a:r>
            <a:r>
              <a:rPr sz="900" spc="-5" dirty="0">
                <a:latin typeface="Century Gothic" pitchFamily="34" charset="0"/>
                <a:cs typeface="Calibri"/>
              </a:rPr>
              <a:t>продукции </a:t>
            </a:r>
            <a:r>
              <a:rPr sz="900" dirty="0">
                <a:latin typeface="Century Gothic" pitchFamily="34" charset="0"/>
                <a:cs typeface="Calibri"/>
              </a:rPr>
              <a:t>будет </a:t>
            </a:r>
            <a:r>
              <a:rPr sz="900" spc="-5" dirty="0">
                <a:latin typeface="Century Gothic" pitchFamily="34" charset="0"/>
                <a:cs typeface="Calibri"/>
              </a:rPr>
              <a:t>направляться </a:t>
            </a:r>
            <a:r>
              <a:rPr sz="900" dirty="0">
                <a:latin typeface="Century Gothic" pitchFamily="34" charset="0"/>
                <a:cs typeface="Calibri"/>
              </a:rPr>
              <a:t>на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экспорт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Россию.</a:t>
            </a:r>
          </a:p>
          <a:p>
            <a:pPr marL="28575" algn="just">
              <a:lnSpc>
                <a:spcPct val="100000"/>
              </a:lnSpc>
              <a:spcBef>
                <a:spcPts val="600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</a:t>
            </a:r>
            <a:endParaRPr sz="900" dirty="0">
              <a:latin typeface="Century Gothic" pitchFamily="34" charset="0"/>
              <a:cs typeface="Calibri"/>
            </a:endParaRPr>
          </a:p>
          <a:p>
            <a:pPr marL="28575" marR="5080" algn="just">
              <a:lnSpc>
                <a:spcPts val="1000"/>
              </a:lnSpc>
              <a:spcBef>
                <a:spcPts val="22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Проектом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предусматривается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строительство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комплекса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производству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свежих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шампиньонов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lang="kk-KZ" sz="900" spc="-20" dirty="0">
                <a:latin typeface="Century Gothic" pitchFamily="34" charset="0"/>
                <a:cs typeface="Calibri"/>
              </a:rPr>
              <a:t> </a:t>
            </a:r>
            <a:r>
              <a:rPr lang="kk-KZ" sz="900" dirty="0">
                <a:latin typeface="Century Gothic" pitchFamily="34" charset="0"/>
                <a:cs typeface="Calibri"/>
              </a:rPr>
              <a:t>Кызылординской </a:t>
            </a:r>
            <a:r>
              <a:rPr sz="900" spc="-5" dirty="0" err="1">
                <a:latin typeface="Century Gothic" pitchFamily="34" charset="0"/>
                <a:cs typeface="Calibri"/>
              </a:rPr>
              <a:t>области</a:t>
            </a:r>
            <a:r>
              <a:rPr sz="900" spc="-5" dirty="0">
                <a:latin typeface="Century Gothic" pitchFamily="34" charset="0"/>
                <a:cs typeface="Calibri"/>
              </a:rPr>
              <a:t>. Шампиньоны </a:t>
            </a:r>
            <a:r>
              <a:rPr sz="900" dirty="0">
                <a:latin typeface="Century Gothic" pitchFamily="34" charset="0"/>
                <a:cs typeface="Calibri"/>
              </a:rPr>
              <a:t>будут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выращиваться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6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камерах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общей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площадью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4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341,6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кв.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м.,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общая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площадь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компостного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завода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составит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4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000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кв.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м.</a:t>
            </a:r>
          </a:p>
          <a:p>
            <a:pPr marL="28575" algn="just">
              <a:lnSpc>
                <a:spcPct val="100000"/>
              </a:lnSpc>
              <a:spcBef>
                <a:spcPts val="200"/>
              </a:spcBef>
            </a:pPr>
            <a:r>
              <a:rPr lang="kk-KZ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Иницатор: </a:t>
            </a:r>
            <a:r>
              <a:rPr lang="kk-KZ" sz="900" spc="-5" dirty="0">
                <a:latin typeface="Century Gothic" pitchFamily="34" charset="0"/>
                <a:cs typeface="Calibri"/>
              </a:rPr>
              <a:t>Акимат Кызылординской области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539030" y="3158483"/>
            <a:ext cx="3600450" cy="2246512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168910">
              <a:lnSpc>
                <a:spcPts val="1000"/>
              </a:lnSpc>
              <a:spcBef>
                <a:spcPts val="200"/>
              </a:spcBef>
              <a:tabLst>
                <a:tab pos="240665" algn="l"/>
                <a:tab pos="241300" algn="l"/>
              </a:tabLst>
            </a:pPr>
            <a:r>
              <a:rPr lang="ru-RU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241300" marR="168910" indent="-228600" algn="just">
              <a:lnSpc>
                <a:spcPts val="1000"/>
              </a:lnSpc>
              <a:spcBef>
                <a:spcPts val="200"/>
              </a:spcBef>
              <a:buAutoNum type="arabicPeriod"/>
              <a:tabLst>
                <a:tab pos="240665" algn="l"/>
                <a:tab pos="241300" algn="l"/>
              </a:tabLst>
            </a:pPr>
            <a:r>
              <a:rPr sz="900" dirty="0" err="1">
                <a:latin typeface="Century Gothic" pitchFamily="34" charset="0"/>
                <a:cs typeface="Calibri"/>
              </a:rPr>
              <a:t>По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состоянию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г.,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объем</a:t>
            </a:r>
            <a:r>
              <a:rPr sz="900" dirty="0">
                <a:latin typeface="Century Gothic" pitchFamily="34" charset="0"/>
                <a:cs typeface="Calibri"/>
              </a:rPr>
              <a:t> мирового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рынка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грибов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составил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57,2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млрд долл. США.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Согласно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прогнозу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The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Business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Research</a:t>
            </a:r>
            <a:endParaRPr sz="900" dirty="0">
              <a:latin typeface="Century Gothic" pitchFamily="34" charset="0"/>
              <a:cs typeface="Calibri"/>
            </a:endParaRPr>
          </a:p>
          <a:p>
            <a:pPr marL="241300" algn="just">
              <a:lnSpc>
                <a:spcPts val="935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Company</a:t>
            </a:r>
            <a:r>
              <a:rPr sz="900" dirty="0">
                <a:latin typeface="Century Gothic" pitchFamily="34" charset="0"/>
                <a:cs typeface="Calibri"/>
              </a:rPr>
              <a:t> 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2023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данный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показатель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вырастет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9,2%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62,4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млрд</a:t>
            </a:r>
            <a:endParaRPr sz="900" dirty="0">
              <a:latin typeface="Century Gothic" pitchFamily="34" charset="0"/>
              <a:cs typeface="Calibri"/>
            </a:endParaRPr>
          </a:p>
          <a:p>
            <a:pPr marL="241300" algn="just">
              <a:lnSpc>
                <a:spcPts val="1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долл. США. Кроме </a:t>
            </a:r>
            <a:r>
              <a:rPr sz="900" dirty="0">
                <a:latin typeface="Century Gothic" pitchFamily="34" charset="0"/>
                <a:cs typeface="Calibri"/>
              </a:rPr>
              <a:t>того,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The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Business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Research Company</a:t>
            </a:r>
            <a:endParaRPr sz="900" dirty="0">
              <a:latin typeface="Century Gothic" pitchFamily="34" charset="0"/>
              <a:cs typeface="Calibri"/>
            </a:endParaRPr>
          </a:p>
          <a:p>
            <a:pPr marL="241300" marR="171450" algn="just">
              <a:lnSpc>
                <a:spcPts val="1000"/>
              </a:lnSpc>
              <a:spcBef>
                <a:spcPts val="5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прогнозирует,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что 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2027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 мировой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рынок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грибов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увеличится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90,9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млрд долл. США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среднегодовом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темпе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роста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9,8%.</a:t>
            </a:r>
          </a:p>
          <a:p>
            <a:pPr marL="241300" indent="-228600" algn="just">
              <a:lnSpc>
                <a:spcPts val="1040"/>
              </a:lnSpc>
              <a:spcBef>
                <a:spcPts val="204"/>
              </a:spcBef>
              <a:buAutoNum type="arabicPeriod" startAt="2"/>
              <a:tabLst>
                <a:tab pos="240665" algn="l"/>
                <a:tab pos="24130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Производство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грибов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5" dirty="0">
                <a:latin typeface="Century Gothic" pitchFamily="34" charset="0"/>
                <a:cs typeface="Calibri"/>
              </a:rPr>
              <a:t> находится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ранней стадии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развития.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241300" algn="just">
              <a:lnSpc>
                <a:spcPts val="994"/>
              </a:lnSpc>
            </a:pPr>
            <a:r>
              <a:rPr sz="900" dirty="0">
                <a:latin typeface="Century Gothic" pitchFamily="34" charset="0"/>
                <a:cs typeface="Calibri"/>
              </a:rPr>
              <a:t>Импорт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шампиньонов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сушеных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(целых,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нарезанных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или</a:t>
            </a:r>
            <a:endParaRPr sz="900" dirty="0">
              <a:latin typeface="Century Gothic" pitchFamily="34" charset="0"/>
              <a:cs typeface="Calibri"/>
            </a:endParaRPr>
          </a:p>
          <a:p>
            <a:pPr marL="241300" marR="100965" algn="just">
              <a:lnSpc>
                <a:spcPct val="92900"/>
              </a:lnSpc>
              <a:spcBef>
                <a:spcPts val="3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измельченных) </a:t>
            </a:r>
            <a:r>
              <a:rPr sz="900" dirty="0">
                <a:latin typeface="Century Gothic" pitchFamily="34" charset="0"/>
                <a:cs typeface="Calibri"/>
              </a:rPr>
              <a:t>в Казахстан в 2022 г. в </a:t>
            </a:r>
            <a:r>
              <a:rPr sz="900" spc="-5" dirty="0">
                <a:latin typeface="Century Gothic" pitchFamily="34" charset="0"/>
                <a:cs typeface="Calibri"/>
              </a:rPr>
              <a:t>натуральном выражении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составил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69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тонн,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основные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страны-экспортеры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 Россия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(45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тонн),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Китай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(24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тонны)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Польша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(100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кг).</a:t>
            </a:r>
          </a:p>
        </p:txBody>
      </p:sp>
      <p:sp>
        <p:nvSpPr>
          <p:cNvPr id="9" name="object 9"/>
          <p:cNvSpPr txBox="1"/>
          <p:nvPr/>
        </p:nvSpPr>
        <p:spPr>
          <a:xfrm>
            <a:off x="8269351" y="1190301"/>
            <a:ext cx="3562985" cy="2616422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84785" marR="115570" indent="-172720" algn="just">
              <a:lnSpc>
                <a:spcPct val="92600"/>
              </a:lnSpc>
              <a:spcBef>
                <a:spcPts val="18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Импортозамещение экологически чистой </a:t>
            </a:r>
            <a:r>
              <a:rPr sz="900" b="1" dirty="0">
                <a:latin typeface="Century Gothic" pitchFamily="34" charset="0"/>
                <a:cs typeface="Calibri"/>
              </a:rPr>
              <a:t>продукцией. </a:t>
            </a:r>
            <a:r>
              <a:rPr sz="900" b="1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Строительство грибной фермы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компостного </a:t>
            </a:r>
            <a:r>
              <a:rPr sz="900" dirty="0">
                <a:latin typeface="Century Gothic" pitchFamily="34" charset="0"/>
                <a:cs typeface="Calibri"/>
              </a:rPr>
              <a:t>завода позволит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сократить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объем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импорта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грибов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РК,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который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составил </a:t>
            </a:r>
            <a:r>
              <a:rPr sz="900" dirty="0">
                <a:latin typeface="Century Gothic" pitchFamily="34" charset="0"/>
                <a:cs typeface="Calibri"/>
              </a:rPr>
              <a:t> 2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851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(49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%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от</a:t>
            </a:r>
            <a:r>
              <a:rPr sz="900" spc="-5" dirty="0">
                <a:latin typeface="Century Gothic" pitchFamily="34" charset="0"/>
                <a:cs typeface="Calibri"/>
              </a:rPr>
              <a:t> общего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потребления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грибов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РК)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обеспечить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43180" algn="just">
              <a:lnSpc>
                <a:spcPts val="1000"/>
              </a:lnSpc>
              <a:spcBef>
                <a:spcPts val="1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внутренний рынок качественной отечественной продукцией. Кроме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того,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выращивание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грибов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планируется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без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использования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7620" algn="just">
              <a:lnSpc>
                <a:spcPts val="1000"/>
              </a:lnSpc>
              <a:spcBef>
                <a:spcPts val="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генномодифицированных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материалов,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что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является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преимуществом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сравнению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импортными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аналогами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позволяет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занять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969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определенную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нишу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потребительской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корзине.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192405" indent="-172720" algn="just">
              <a:lnSpc>
                <a:spcPts val="1000"/>
              </a:lnSpc>
              <a:spcBef>
                <a:spcPts val="32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Полный</a:t>
            </a:r>
            <a:r>
              <a:rPr sz="900" b="1" dirty="0">
                <a:latin typeface="Century Gothic" pitchFamily="34" charset="0"/>
                <a:cs typeface="Calibri"/>
              </a:rPr>
              <a:t> цикл</a:t>
            </a:r>
            <a:r>
              <a:rPr sz="900" b="1" spc="-5" dirty="0">
                <a:latin typeface="Century Gothic" pitchFamily="34" charset="0"/>
                <a:cs typeface="Calibri"/>
              </a:rPr>
              <a:t> выращивания</a:t>
            </a:r>
            <a:r>
              <a:rPr sz="900" b="1" spc="25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грибов.</a:t>
            </a:r>
            <a:r>
              <a:rPr sz="900" b="1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Полный производственный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цикл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позволяет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более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эффективно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контролировать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расходы </a:t>
            </a:r>
            <a:r>
              <a:rPr sz="900" dirty="0">
                <a:latin typeface="Century Gothic" pitchFamily="34" charset="0"/>
                <a:cs typeface="Calibri"/>
              </a:rPr>
              <a:t>по</a:t>
            </a:r>
          </a:p>
          <a:p>
            <a:pPr marL="184785" algn="just">
              <a:lnSpc>
                <a:spcPts val="935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проекту,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включая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поставку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сырья.</a:t>
            </a:r>
            <a:r>
              <a:rPr sz="900" spc="204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Системы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отопления</a:t>
            </a:r>
            <a:r>
              <a:rPr sz="900" dirty="0">
                <a:latin typeface="Century Gothic" pitchFamily="34" charset="0"/>
                <a:cs typeface="Calibri"/>
              </a:rPr>
              <a:t> и</a:t>
            </a:r>
          </a:p>
          <a:p>
            <a:pPr marL="184785" algn="just">
              <a:lnSpc>
                <a:spcPts val="1005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искусственного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освещения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обеспечивают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круглогодичный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сбор</a:t>
            </a:r>
            <a:r>
              <a:rPr lang="kk-KZ" sz="90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урожая</a:t>
            </a:r>
            <a:r>
              <a:rPr sz="900" dirty="0">
                <a:latin typeface="Century Gothic" pitchFamily="34" charset="0"/>
                <a:cs typeface="Calibri"/>
              </a:rPr>
              <a:t>, а </a:t>
            </a:r>
            <a:r>
              <a:rPr sz="900" spc="-5" dirty="0">
                <a:latin typeface="Century Gothic" pitchFamily="34" charset="0"/>
                <a:cs typeface="Calibri"/>
              </a:rPr>
              <a:t>полностью контролируемые производственные системы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выращивания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значительно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снижают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риски,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связанные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инфекциями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болезнями.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347804" y="3928103"/>
            <a:ext cx="3068320" cy="589264"/>
          </a:xfrm>
          <a:prstGeom prst="rect">
            <a:avLst/>
          </a:prstGeom>
        </p:spPr>
        <p:txBody>
          <a:bodyPr vert="horz" wrap="square" lIns="0" tIns="4000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315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45"/>
              </a:lnSpc>
              <a:spcBef>
                <a:spcPts val="21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реализации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требуется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сумму</a:t>
            </a:r>
          </a:p>
          <a:p>
            <a:pPr marL="12700" algn="just">
              <a:lnSpc>
                <a:spcPts val="1045"/>
              </a:lnSpc>
            </a:pPr>
            <a:r>
              <a:rPr sz="900" dirty="0">
                <a:latin typeface="Century Gothic" pitchFamily="34" charset="0"/>
                <a:cs typeface="Calibri"/>
              </a:rPr>
              <a:t>11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036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347804" y="4517367"/>
            <a:ext cx="3605529" cy="1125949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4785" marR="5080" indent="-172720" algn="just">
              <a:lnSpc>
                <a:spcPts val="1000"/>
              </a:lnSpc>
              <a:spcBef>
                <a:spcPts val="2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70% </a:t>
            </a:r>
            <a:r>
              <a:rPr sz="900" dirty="0">
                <a:latin typeface="Century Gothic" pitchFamily="34" charset="0"/>
                <a:cs typeface="Calibri"/>
              </a:rPr>
              <a:t>(7 725 </a:t>
            </a:r>
            <a:r>
              <a:rPr sz="900" spc="-5" dirty="0">
                <a:latin typeface="Century Gothic" pitchFamily="34" charset="0"/>
                <a:cs typeface="Calibri"/>
              </a:rPr>
              <a:t>тыс. долл. США) </a:t>
            </a:r>
            <a:r>
              <a:rPr sz="900" dirty="0">
                <a:latin typeface="Century Gothic" pitchFamily="34" charset="0"/>
                <a:cs typeface="Calibri"/>
              </a:rPr>
              <a:t>– долговое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 (при наличии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залогового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обеспечения);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204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30%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(3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311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США)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участие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инвестора.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40"/>
              </a:lnSpc>
              <a:spcBef>
                <a:spcPts val="21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меры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государственной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поддержки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финальная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структура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финансирования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долей </a:t>
            </a:r>
            <a:r>
              <a:rPr sz="900" dirty="0">
                <a:latin typeface="Century Gothic" pitchFamily="34" charset="0"/>
                <a:cs typeface="Calibri"/>
              </a:rPr>
              <a:t>участия в </a:t>
            </a:r>
            <a:r>
              <a:rPr sz="9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5" dirty="0">
                <a:latin typeface="Century Gothic" pitchFamily="34" charset="0"/>
                <a:cs typeface="Calibri"/>
              </a:rPr>
              <a:t>результатам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535289" y="5351573"/>
            <a:ext cx="289560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Инвестиционная привлекательность</a:t>
            </a:r>
            <a:r>
              <a:rPr sz="900" b="1" spc="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524920" y="5502896"/>
            <a:ext cx="3364692" cy="999633"/>
          </a:xfrm>
          <a:prstGeom prst="rect">
            <a:avLst/>
          </a:prstGeom>
        </p:spPr>
        <p:txBody>
          <a:bodyPr vert="horz" wrap="square" lIns="0" tIns="40005" rIns="0" bIns="0" rtlCol="0">
            <a:spAutoFit/>
          </a:bodyPr>
          <a:lstStyle/>
          <a:p>
            <a:pPr marL="184785" indent="-172720" algn="just">
              <a:lnSpc>
                <a:spcPct val="100000"/>
              </a:lnSpc>
              <a:spcBef>
                <a:spcPts val="31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Инвестиции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11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036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21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NPV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444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21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IRR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20,7%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229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Доходность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EBITDA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42%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21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6,5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21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11,9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title"/>
          </p:nvPr>
        </p:nvSpPr>
        <p:spPr>
          <a:xfrm>
            <a:off x="516812" y="457200"/>
            <a:ext cx="6188787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5" dirty="0">
                <a:latin typeface="Century Gothic" pitchFamily="34" charset="0"/>
                <a:cs typeface="Arial" panose="020B0604020202020204" pitchFamily="34" charset="0"/>
              </a:rPr>
              <a:t>Организация</a:t>
            </a:r>
            <a:r>
              <a:rPr sz="1800" b="1" spc="-1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5" dirty="0">
                <a:latin typeface="Century Gothic" pitchFamily="34" charset="0"/>
                <a:cs typeface="Arial" panose="020B0604020202020204" pitchFamily="34" charset="0"/>
              </a:rPr>
              <a:t>производства</a:t>
            </a:r>
            <a:r>
              <a:rPr sz="1800" b="1" spc="1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5" dirty="0">
                <a:latin typeface="Century Gothic" pitchFamily="34" charset="0"/>
                <a:cs typeface="Arial" panose="020B0604020202020204" pitchFamily="34" charset="0"/>
              </a:rPr>
              <a:t>грибов</a:t>
            </a:r>
            <a:r>
              <a:rPr sz="1800" b="1" spc="1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dirty="0">
                <a:latin typeface="Century Gothic" pitchFamily="34" charset="0"/>
                <a:cs typeface="Arial" panose="020B0604020202020204" pitchFamily="34" charset="0"/>
              </a:rPr>
              <a:t>и</a:t>
            </a:r>
            <a:r>
              <a:rPr sz="1800" b="1" spc="1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10" dirty="0">
                <a:latin typeface="Century Gothic" pitchFamily="34" charset="0"/>
                <a:cs typeface="Arial" panose="020B0604020202020204" pitchFamily="34" charset="0"/>
              </a:rPr>
              <a:t>компоста</a:t>
            </a:r>
            <a:endParaRPr sz="1800" b="1" dirty="0">
              <a:latin typeface="Century Gothic" pitchFamily="34" charset="0"/>
              <a:cs typeface="Arial" panose="020B0604020202020204" pitchFamily="34" charset="0"/>
            </a:endParaRPr>
          </a:p>
        </p:txBody>
      </p:sp>
      <p:pic>
        <p:nvPicPr>
          <p:cNvPr id="24" name="object 2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71600" y="909633"/>
            <a:ext cx="3516375" cy="1688592"/>
          </a:xfrm>
          <a:prstGeom prst="rect">
            <a:avLst/>
          </a:prstGeom>
        </p:spPr>
      </p:pic>
      <p:grpSp>
        <p:nvGrpSpPr>
          <p:cNvPr id="25" name="object 25"/>
          <p:cNvGrpSpPr/>
          <p:nvPr/>
        </p:nvGrpSpPr>
        <p:grpSpPr>
          <a:xfrm>
            <a:off x="1033272" y="3088957"/>
            <a:ext cx="2978150" cy="994410"/>
            <a:chOff x="1033272" y="3088957"/>
            <a:chExt cx="2978150" cy="994410"/>
          </a:xfrm>
        </p:grpSpPr>
        <p:sp>
          <p:nvSpPr>
            <p:cNvPr id="26" name="object 26"/>
            <p:cNvSpPr/>
            <p:nvPr/>
          </p:nvSpPr>
          <p:spPr>
            <a:xfrm>
              <a:off x="1161288" y="3093719"/>
              <a:ext cx="2720340" cy="952500"/>
            </a:xfrm>
            <a:custGeom>
              <a:avLst/>
              <a:gdLst/>
              <a:ahLst/>
              <a:cxnLst/>
              <a:rect l="l" t="t" r="r" b="b"/>
              <a:pathLst>
                <a:path w="2720340" h="952500">
                  <a:moveTo>
                    <a:pt x="230124" y="531876"/>
                  </a:moveTo>
                  <a:lnTo>
                    <a:pt x="0" y="531876"/>
                  </a:lnTo>
                  <a:lnTo>
                    <a:pt x="0" y="952500"/>
                  </a:lnTo>
                  <a:lnTo>
                    <a:pt x="230124" y="952500"/>
                  </a:lnTo>
                  <a:lnTo>
                    <a:pt x="230124" y="531876"/>
                  </a:lnTo>
                  <a:close/>
                </a:path>
                <a:path w="2720340" h="952500">
                  <a:moveTo>
                    <a:pt x="646176" y="0"/>
                  </a:moveTo>
                  <a:lnTo>
                    <a:pt x="414528" y="0"/>
                  </a:lnTo>
                  <a:lnTo>
                    <a:pt x="414528" y="952500"/>
                  </a:lnTo>
                  <a:lnTo>
                    <a:pt x="646176" y="952500"/>
                  </a:lnTo>
                  <a:lnTo>
                    <a:pt x="646176" y="0"/>
                  </a:lnTo>
                  <a:close/>
                </a:path>
                <a:path w="2720340" h="952500">
                  <a:moveTo>
                    <a:pt x="1060704" y="0"/>
                  </a:moveTo>
                  <a:lnTo>
                    <a:pt x="830580" y="0"/>
                  </a:lnTo>
                  <a:lnTo>
                    <a:pt x="830580" y="952500"/>
                  </a:lnTo>
                  <a:lnTo>
                    <a:pt x="1060704" y="952500"/>
                  </a:lnTo>
                  <a:lnTo>
                    <a:pt x="1060704" y="0"/>
                  </a:lnTo>
                  <a:close/>
                </a:path>
                <a:path w="2720340" h="952500">
                  <a:moveTo>
                    <a:pt x="1475232" y="0"/>
                  </a:moveTo>
                  <a:lnTo>
                    <a:pt x="1245108" y="0"/>
                  </a:lnTo>
                  <a:lnTo>
                    <a:pt x="1245108" y="952500"/>
                  </a:lnTo>
                  <a:lnTo>
                    <a:pt x="1475232" y="952500"/>
                  </a:lnTo>
                  <a:lnTo>
                    <a:pt x="1475232" y="0"/>
                  </a:lnTo>
                  <a:close/>
                </a:path>
                <a:path w="2720340" h="952500">
                  <a:moveTo>
                    <a:pt x="1891284" y="0"/>
                  </a:moveTo>
                  <a:lnTo>
                    <a:pt x="1659636" y="0"/>
                  </a:lnTo>
                  <a:lnTo>
                    <a:pt x="1659636" y="952500"/>
                  </a:lnTo>
                  <a:lnTo>
                    <a:pt x="1891284" y="952500"/>
                  </a:lnTo>
                  <a:lnTo>
                    <a:pt x="1891284" y="0"/>
                  </a:lnTo>
                  <a:close/>
                </a:path>
                <a:path w="2720340" h="952500">
                  <a:moveTo>
                    <a:pt x="2305812" y="0"/>
                  </a:moveTo>
                  <a:lnTo>
                    <a:pt x="2075688" y="0"/>
                  </a:lnTo>
                  <a:lnTo>
                    <a:pt x="2075688" y="952500"/>
                  </a:lnTo>
                  <a:lnTo>
                    <a:pt x="2305812" y="952500"/>
                  </a:lnTo>
                  <a:lnTo>
                    <a:pt x="2305812" y="0"/>
                  </a:lnTo>
                  <a:close/>
                </a:path>
                <a:path w="2720340" h="952500">
                  <a:moveTo>
                    <a:pt x="2720340" y="0"/>
                  </a:moveTo>
                  <a:lnTo>
                    <a:pt x="2490216" y="0"/>
                  </a:lnTo>
                  <a:lnTo>
                    <a:pt x="2490216" y="952500"/>
                  </a:lnTo>
                  <a:lnTo>
                    <a:pt x="2720340" y="952500"/>
                  </a:lnTo>
                  <a:lnTo>
                    <a:pt x="2720340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974592" y="3093720"/>
              <a:ext cx="36830" cy="952500"/>
            </a:xfrm>
            <a:custGeom>
              <a:avLst/>
              <a:gdLst/>
              <a:ahLst/>
              <a:cxnLst/>
              <a:rect l="l" t="t" r="r" b="b"/>
              <a:pathLst>
                <a:path w="36829" h="952500">
                  <a:moveTo>
                    <a:pt x="0" y="952499"/>
                  </a:moveTo>
                  <a:lnTo>
                    <a:pt x="0" y="0"/>
                  </a:lnTo>
                </a:path>
                <a:path w="36829" h="952500">
                  <a:moveTo>
                    <a:pt x="0" y="952499"/>
                  </a:moveTo>
                  <a:lnTo>
                    <a:pt x="36575" y="952499"/>
                  </a:lnTo>
                </a:path>
                <a:path w="36829" h="952500">
                  <a:moveTo>
                    <a:pt x="0" y="794003"/>
                  </a:moveTo>
                  <a:lnTo>
                    <a:pt x="36575" y="794003"/>
                  </a:lnTo>
                </a:path>
                <a:path w="36829" h="952500">
                  <a:moveTo>
                    <a:pt x="0" y="635507"/>
                  </a:moveTo>
                  <a:lnTo>
                    <a:pt x="36575" y="635507"/>
                  </a:lnTo>
                </a:path>
                <a:path w="36829" h="952500">
                  <a:moveTo>
                    <a:pt x="0" y="477012"/>
                  </a:moveTo>
                  <a:lnTo>
                    <a:pt x="36575" y="477012"/>
                  </a:lnTo>
                </a:path>
                <a:path w="36829" h="952500">
                  <a:moveTo>
                    <a:pt x="0" y="316991"/>
                  </a:moveTo>
                  <a:lnTo>
                    <a:pt x="36575" y="316991"/>
                  </a:lnTo>
                </a:path>
                <a:path w="36829" h="952500">
                  <a:moveTo>
                    <a:pt x="0" y="158495"/>
                  </a:moveTo>
                  <a:lnTo>
                    <a:pt x="36575" y="158495"/>
                  </a:lnTo>
                </a:path>
                <a:path w="36829" h="952500">
                  <a:moveTo>
                    <a:pt x="0" y="0"/>
                  </a:moveTo>
                  <a:lnTo>
                    <a:pt x="36575" y="0"/>
                  </a:lnTo>
                </a:path>
              </a:pathLst>
            </a:custGeom>
            <a:ln w="9525">
              <a:solidFill>
                <a:srgbClr val="7C7D7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033272" y="3093720"/>
              <a:ext cx="2941320" cy="989330"/>
            </a:xfrm>
            <a:custGeom>
              <a:avLst/>
              <a:gdLst/>
              <a:ahLst/>
              <a:cxnLst/>
              <a:rect l="l" t="t" r="r" b="b"/>
              <a:pathLst>
                <a:path w="2941320" h="989329">
                  <a:moveTo>
                    <a:pt x="35052" y="952499"/>
                  </a:moveTo>
                  <a:lnTo>
                    <a:pt x="35052" y="0"/>
                  </a:lnTo>
                </a:path>
                <a:path w="2941320" h="989329">
                  <a:moveTo>
                    <a:pt x="0" y="952499"/>
                  </a:moveTo>
                  <a:lnTo>
                    <a:pt x="35052" y="952499"/>
                  </a:lnTo>
                </a:path>
                <a:path w="2941320" h="989329">
                  <a:moveTo>
                    <a:pt x="0" y="714755"/>
                  </a:moveTo>
                  <a:lnTo>
                    <a:pt x="35052" y="714755"/>
                  </a:lnTo>
                </a:path>
                <a:path w="2941320" h="989329">
                  <a:moveTo>
                    <a:pt x="0" y="477012"/>
                  </a:moveTo>
                  <a:lnTo>
                    <a:pt x="35052" y="477012"/>
                  </a:lnTo>
                </a:path>
                <a:path w="2941320" h="989329">
                  <a:moveTo>
                    <a:pt x="0" y="237743"/>
                  </a:moveTo>
                  <a:lnTo>
                    <a:pt x="35052" y="237743"/>
                  </a:lnTo>
                </a:path>
                <a:path w="2941320" h="989329">
                  <a:moveTo>
                    <a:pt x="0" y="0"/>
                  </a:moveTo>
                  <a:lnTo>
                    <a:pt x="35052" y="0"/>
                  </a:lnTo>
                </a:path>
                <a:path w="2941320" h="989329">
                  <a:moveTo>
                    <a:pt x="35052" y="952499"/>
                  </a:moveTo>
                  <a:lnTo>
                    <a:pt x="2941319" y="952499"/>
                  </a:lnTo>
                </a:path>
                <a:path w="2941320" h="989329">
                  <a:moveTo>
                    <a:pt x="35052" y="952499"/>
                  </a:moveTo>
                  <a:lnTo>
                    <a:pt x="35052" y="989075"/>
                  </a:lnTo>
                </a:path>
                <a:path w="2941320" h="989329">
                  <a:moveTo>
                    <a:pt x="451103" y="952499"/>
                  </a:moveTo>
                  <a:lnTo>
                    <a:pt x="451103" y="989075"/>
                  </a:lnTo>
                </a:path>
                <a:path w="2941320" h="989329">
                  <a:moveTo>
                    <a:pt x="865632" y="952499"/>
                  </a:moveTo>
                  <a:lnTo>
                    <a:pt x="865632" y="989075"/>
                  </a:lnTo>
                </a:path>
                <a:path w="2941320" h="989329">
                  <a:moveTo>
                    <a:pt x="1280160" y="952499"/>
                  </a:moveTo>
                  <a:lnTo>
                    <a:pt x="1280160" y="989075"/>
                  </a:lnTo>
                </a:path>
                <a:path w="2941320" h="989329">
                  <a:moveTo>
                    <a:pt x="1696212" y="952499"/>
                  </a:moveTo>
                  <a:lnTo>
                    <a:pt x="1696212" y="989075"/>
                  </a:lnTo>
                </a:path>
                <a:path w="2941320" h="989329">
                  <a:moveTo>
                    <a:pt x="2110740" y="952499"/>
                  </a:moveTo>
                  <a:lnTo>
                    <a:pt x="2110740" y="989075"/>
                  </a:lnTo>
                </a:path>
                <a:path w="2941320" h="989329">
                  <a:moveTo>
                    <a:pt x="2525267" y="952499"/>
                  </a:moveTo>
                  <a:lnTo>
                    <a:pt x="2525267" y="989075"/>
                  </a:lnTo>
                </a:path>
                <a:path w="2941320" h="989329">
                  <a:moveTo>
                    <a:pt x="2941319" y="952499"/>
                  </a:moveTo>
                  <a:lnTo>
                    <a:pt x="2941319" y="989075"/>
                  </a:lnTo>
                </a:path>
              </a:pathLst>
            </a:custGeom>
            <a:ln w="9525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276350" y="3286403"/>
              <a:ext cx="2490470" cy="108585"/>
            </a:xfrm>
            <a:custGeom>
              <a:avLst/>
              <a:gdLst/>
              <a:ahLst/>
              <a:cxnLst/>
              <a:rect l="l" t="t" r="r" b="b"/>
              <a:pathLst>
                <a:path w="2490470" h="108585">
                  <a:moveTo>
                    <a:pt x="0" y="108306"/>
                  </a:moveTo>
                  <a:lnTo>
                    <a:pt x="51869" y="95114"/>
                  </a:lnTo>
                  <a:lnTo>
                    <a:pt x="103747" y="80969"/>
                  </a:lnTo>
                  <a:lnTo>
                    <a:pt x="155631" y="66444"/>
                  </a:lnTo>
                  <a:lnTo>
                    <a:pt x="207517" y="52109"/>
                  </a:lnTo>
                  <a:lnTo>
                    <a:pt x="259404" y="38536"/>
                  </a:lnTo>
                  <a:lnTo>
                    <a:pt x="311288" y="26296"/>
                  </a:lnTo>
                  <a:lnTo>
                    <a:pt x="363166" y="15961"/>
                  </a:lnTo>
                  <a:lnTo>
                    <a:pt x="415036" y="8103"/>
                  </a:lnTo>
                  <a:lnTo>
                    <a:pt x="466905" y="3108"/>
                  </a:lnTo>
                  <a:lnTo>
                    <a:pt x="518783" y="598"/>
                  </a:lnTo>
                  <a:lnTo>
                    <a:pt x="570667" y="0"/>
                  </a:lnTo>
                  <a:lnTo>
                    <a:pt x="622554" y="737"/>
                  </a:lnTo>
                  <a:lnTo>
                    <a:pt x="674440" y="2237"/>
                  </a:lnTo>
                  <a:lnTo>
                    <a:pt x="726324" y="3924"/>
                  </a:lnTo>
                  <a:lnTo>
                    <a:pt x="778202" y="5224"/>
                  </a:lnTo>
                  <a:lnTo>
                    <a:pt x="830072" y="5563"/>
                  </a:lnTo>
                  <a:lnTo>
                    <a:pt x="881941" y="5157"/>
                  </a:lnTo>
                  <a:lnTo>
                    <a:pt x="933819" y="4644"/>
                  </a:lnTo>
                  <a:lnTo>
                    <a:pt x="985703" y="4088"/>
                  </a:lnTo>
                  <a:lnTo>
                    <a:pt x="1037589" y="3547"/>
                  </a:lnTo>
                  <a:lnTo>
                    <a:pt x="1089476" y="3084"/>
                  </a:lnTo>
                  <a:lnTo>
                    <a:pt x="1141360" y="2759"/>
                  </a:lnTo>
                  <a:lnTo>
                    <a:pt x="1193238" y="2634"/>
                  </a:lnTo>
                  <a:lnTo>
                    <a:pt x="1245108" y="2769"/>
                  </a:lnTo>
                  <a:lnTo>
                    <a:pt x="1296977" y="3263"/>
                  </a:lnTo>
                  <a:lnTo>
                    <a:pt x="1348855" y="4097"/>
                  </a:lnTo>
                  <a:lnTo>
                    <a:pt x="1400739" y="5160"/>
                  </a:lnTo>
                  <a:lnTo>
                    <a:pt x="1452626" y="6341"/>
                  </a:lnTo>
                  <a:lnTo>
                    <a:pt x="1504512" y="7528"/>
                  </a:lnTo>
                  <a:lnTo>
                    <a:pt x="1556396" y="8609"/>
                  </a:lnTo>
                  <a:lnTo>
                    <a:pt x="1608274" y="9473"/>
                  </a:lnTo>
                  <a:lnTo>
                    <a:pt x="1660144" y="10008"/>
                  </a:lnTo>
                  <a:lnTo>
                    <a:pt x="1712013" y="10197"/>
                  </a:lnTo>
                  <a:lnTo>
                    <a:pt x="1763891" y="10139"/>
                  </a:lnTo>
                  <a:lnTo>
                    <a:pt x="1815775" y="9897"/>
                  </a:lnTo>
                  <a:lnTo>
                    <a:pt x="1867662" y="9532"/>
                  </a:lnTo>
                  <a:lnTo>
                    <a:pt x="1919548" y="9108"/>
                  </a:lnTo>
                  <a:lnTo>
                    <a:pt x="1971432" y="8687"/>
                  </a:lnTo>
                  <a:lnTo>
                    <a:pt x="2023310" y="8331"/>
                  </a:lnTo>
                  <a:lnTo>
                    <a:pt x="2075179" y="8103"/>
                  </a:lnTo>
                  <a:lnTo>
                    <a:pt x="2127049" y="7988"/>
                  </a:lnTo>
                  <a:lnTo>
                    <a:pt x="2178927" y="7921"/>
                  </a:lnTo>
                  <a:lnTo>
                    <a:pt x="2230811" y="7889"/>
                  </a:lnTo>
                  <a:lnTo>
                    <a:pt x="2282698" y="7881"/>
                  </a:lnTo>
                  <a:lnTo>
                    <a:pt x="2334584" y="7885"/>
                  </a:lnTo>
                  <a:lnTo>
                    <a:pt x="2386468" y="7889"/>
                  </a:lnTo>
                  <a:lnTo>
                    <a:pt x="2438346" y="7881"/>
                  </a:lnTo>
                  <a:lnTo>
                    <a:pt x="2490216" y="7849"/>
                  </a:lnTo>
                </a:path>
              </a:pathLst>
            </a:custGeom>
            <a:ln w="28575">
              <a:solidFill>
                <a:srgbClr val="009A4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39850" y="3358451"/>
              <a:ext cx="73520" cy="73533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54365" y="3257867"/>
              <a:ext cx="73533" cy="73533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068893" y="3254819"/>
              <a:ext cx="73532" cy="73532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84945" y="3251771"/>
              <a:ext cx="73533" cy="73532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899473" y="3259391"/>
              <a:ext cx="73532" cy="73533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314001" y="3257867"/>
              <a:ext cx="73533" cy="73533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30053" y="3257867"/>
              <a:ext cx="73533" cy="73533"/>
            </a:xfrm>
            <a:prstGeom prst="rect">
              <a:avLst/>
            </a:prstGeom>
          </p:spPr>
        </p:pic>
      </p:grpSp>
      <p:sp>
        <p:nvSpPr>
          <p:cNvPr id="37" name="object 37"/>
          <p:cNvSpPr txBox="1"/>
          <p:nvPr/>
        </p:nvSpPr>
        <p:spPr>
          <a:xfrm>
            <a:off x="1216304" y="3733871"/>
            <a:ext cx="140335" cy="19939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884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631569" y="3675673"/>
            <a:ext cx="139700" cy="283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425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046732" y="3675673"/>
            <a:ext cx="139700" cy="283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970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461895" y="3675673"/>
            <a:ext cx="139700" cy="283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7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522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877057" y="3675673"/>
            <a:ext cx="139700" cy="283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8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028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292221" y="3675673"/>
            <a:ext cx="139700" cy="283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8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542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707257" y="3675673"/>
            <a:ext cx="139700" cy="283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9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055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183335" y="3181350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36%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575561" y="2922778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42%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2001392" y="2924683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43%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2410205" y="2928365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43%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2838069" y="2922778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42%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240404" y="2921000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42%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655567" y="2920746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42%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068317" y="2977895"/>
            <a:ext cx="223520" cy="1137920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55%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45%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35%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25%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15%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5%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-5%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866647" y="3952747"/>
            <a:ext cx="838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750823" y="3714369"/>
            <a:ext cx="1993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500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67004" y="3475990"/>
            <a:ext cx="2832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1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67004" y="3237738"/>
            <a:ext cx="2832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1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500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67004" y="2999613"/>
            <a:ext cx="2832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2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486790" y="3158483"/>
            <a:ext cx="139700" cy="7696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тыс.</a:t>
            </a:r>
            <a:r>
              <a:rPr sz="900" spc="-3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долл.</a:t>
            </a:r>
            <a:r>
              <a:rPr sz="900" spc="-4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США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591312" y="4363211"/>
            <a:ext cx="243840" cy="62865"/>
          </a:xfrm>
          <a:custGeom>
            <a:avLst/>
            <a:gdLst/>
            <a:ahLst/>
            <a:cxnLst/>
            <a:rect l="l" t="t" r="r" b="b"/>
            <a:pathLst>
              <a:path w="243840" h="62864">
                <a:moveTo>
                  <a:pt x="243840" y="0"/>
                </a:moveTo>
                <a:lnTo>
                  <a:pt x="0" y="0"/>
                </a:lnTo>
                <a:lnTo>
                  <a:pt x="0" y="62483"/>
                </a:lnTo>
                <a:lnTo>
                  <a:pt x="243840" y="62483"/>
                </a:lnTo>
                <a:lnTo>
                  <a:pt x="243840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9" name="object 5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458973" y="4356925"/>
            <a:ext cx="243839" cy="73532"/>
          </a:xfrm>
          <a:prstGeom prst="rect">
            <a:avLst/>
          </a:prstGeom>
        </p:spPr>
      </p:pic>
      <p:sp>
        <p:nvSpPr>
          <p:cNvPr id="60" name="object 60"/>
          <p:cNvSpPr txBox="1"/>
          <p:nvPr/>
        </p:nvSpPr>
        <p:spPr>
          <a:xfrm>
            <a:off x="498449" y="4039234"/>
            <a:ext cx="3662679" cy="611505"/>
          </a:xfrm>
          <a:prstGeom prst="rect">
            <a:avLst/>
          </a:prstGeom>
        </p:spPr>
        <p:txBody>
          <a:bodyPr vert="horz" wrap="square" lIns="0" tIns="74930" rIns="0" bIns="0" rtlCol="0">
            <a:spAutoFit/>
          </a:bodyPr>
          <a:lstStyle/>
          <a:p>
            <a:pPr marL="375285" algn="ctr">
              <a:lnSpc>
                <a:spcPct val="100000"/>
              </a:lnSpc>
              <a:spcBef>
                <a:spcPts val="590"/>
              </a:spcBef>
              <a:tabLst>
                <a:tab pos="789940" algn="l"/>
                <a:tab pos="1205230" algn="l"/>
                <a:tab pos="1620520" algn="l"/>
                <a:tab pos="2035175" algn="l"/>
                <a:tab pos="2450465" algn="l"/>
                <a:tab pos="2873375" algn="l"/>
              </a:tabLst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2025	2027	2029	2031	2033	2035	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ППП</a:t>
            </a:r>
            <a:endParaRPr sz="900">
              <a:latin typeface="Calibri"/>
              <a:cs typeface="Calibri"/>
            </a:endParaRPr>
          </a:p>
          <a:p>
            <a:pPr marL="349250" algn="ctr">
              <a:lnSpc>
                <a:spcPct val="100000"/>
              </a:lnSpc>
              <a:spcBef>
                <a:spcPts val="489"/>
              </a:spcBef>
              <a:tabLst>
                <a:tab pos="2217420" algn="l"/>
              </a:tabLst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Выручка,</a:t>
            </a:r>
            <a:r>
              <a:rPr sz="900" spc="1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тыс. долл.</a:t>
            </a:r>
            <a:r>
              <a:rPr sz="900" spc="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США	Рентабельность</a:t>
            </a:r>
            <a:r>
              <a:rPr sz="900" spc="-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по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EBITDA,</a:t>
            </a:r>
            <a:r>
              <a:rPr sz="900" spc="-2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  <a:p>
            <a:pPr marR="2160270" algn="ctr">
              <a:lnSpc>
                <a:spcPct val="100000"/>
              </a:lnSpc>
              <a:spcBef>
                <a:spcPts val="390"/>
              </a:spcBef>
            </a:pP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Месторасположение</a:t>
            </a:r>
            <a:r>
              <a:rPr sz="900" b="1" spc="-2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63" name="object 7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19" name="object 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20" name="Блок-схема: задержка 1019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21" name="Прямоугольник 1020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23" name="Рисунок 1022"/>
          <p:cNvPicPr>
            <a:picLocks noChangeAspect="1"/>
          </p:cNvPicPr>
          <p:nvPr/>
        </p:nvPicPr>
        <p:blipFill rotWithShape="1">
          <a:blip r:embed="rId10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1024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25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8782507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60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4" name="object 4"/>
          <p:cNvSpPr txBox="1"/>
          <p:nvPr/>
        </p:nvSpPr>
        <p:spPr>
          <a:xfrm>
            <a:off x="498449" y="2640584"/>
            <a:ext cx="123698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4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513834" y="909633"/>
            <a:ext cx="3474085" cy="1387559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20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Продукция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6350" algn="just">
              <a:lnSpc>
                <a:spcPts val="900"/>
              </a:lnSpc>
              <a:spcBef>
                <a:spcPts val="30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При выходе </a:t>
            </a:r>
            <a:r>
              <a:rPr sz="900" dirty="0">
                <a:latin typeface="Century Gothic" pitchFamily="34" charset="0"/>
                <a:cs typeface="Calibri"/>
              </a:rPr>
              <a:t>на </a:t>
            </a:r>
            <a:r>
              <a:rPr sz="900" spc="-5" dirty="0">
                <a:latin typeface="Century Gothic" pitchFamily="34" charset="0"/>
                <a:cs typeface="Calibri"/>
              </a:rPr>
              <a:t>полную </a:t>
            </a:r>
            <a:r>
              <a:rPr sz="900" spc="-5" dirty="0" err="1">
                <a:latin typeface="Century Gothic" pitchFamily="34" charset="0"/>
                <a:cs typeface="Calibri"/>
              </a:rPr>
              <a:t>проектную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мощность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планируются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следующие объемы продаж: карп </a:t>
            </a:r>
            <a:r>
              <a:rPr sz="900" dirty="0">
                <a:latin typeface="Century Gothic" pitchFamily="34" charset="0"/>
                <a:cs typeface="Calibri"/>
              </a:rPr>
              <a:t>– 470 </a:t>
            </a:r>
            <a:r>
              <a:rPr sz="900" spc="-5" dirty="0">
                <a:latin typeface="Century Gothic" pitchFamily="34" charset="0"/>
                <a:cs typeface="Calibri"/>
              </a:rPr>
              <a:t>тонн, </a:t>
            </a:r>
            <a:r>
              <a:rPr sz="900" dirty="0">
                <a:latin typeface="Century Gothic" pitchFamily="34" charset="0"/>
                <a:cs typeface="Calibri"/>
              </a:rPr>
              <a:t>сазан – 353 </a:t>
            </a:r>
            <a:r>
              <a:rPr sz="900" spc="-5" dirty="0" err="1">
                <a:latin typeface="Century Gothic" pitchFamily="34" charset="0"/>
                <a:cs typeface="Calibri"/>
              </a:rPr>
              <a:t>тонн</a:t>
            </a:r>
            <a:r>
              <a:rPr sz="900" spc="-5" dirty="0">
                <a:latin typeface="Century Gothic" pitchFamily="34" charset="0"/>
                <a:cs typeface="Calibri"/>
              </a:rPr>
              <a:t>,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толстолобик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165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тонн</a:t>
            </a:r>
            <a:r>
              <a:rPr sz="900" spc="-5" dirty="0">
                <a:latin typeface="Century Gothic" pitchFamily="34" charset="0"/>
                <a:cs typeface="Calibri"/>
              </a:rPr>
              <a:t>,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рыба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переработанном </a:t>
            </a:r>
            <a:r>
              <a:rPr sz="900" dirty="0">
                <a:latin typeface="Century Gothic" pitchFamily="34" charset="0"/>
                <a:cs typeface="Calibri"/>
              </a:rPr>
              <a:t>виде – 376 </a:t>
            </a:r>
            <a:r>
              <a:rPr sz="900" spc="-5" dirty="0">
                <a:latin typeface="Century Gothic" pitchFamily="34" charset="0"/>
                <a:cs typeface="Calibri"/>
              </a:rPr>
              <a:t>тонн. </a:t>
            </a:r>
            <a:r>
              <a:rPr sz="900" dirty="0">
                <a:latin typeface="Century Gothic" pitchFamily="34" charset="0"/>
                <a:cs typeface="Calibri"/>
              </a:rPr>
              <a:t>Рыба </a:t>
            </a:r>
            <a:r>
              <a:rPr sz="900" spc="-5" dirty="0">
                <a:latin typeface="Century Gothic" pitchFamily="34" charset="0"/>
                <a:cs typeface="Calibri"/>
              </a:rPr>
              <a:t>реализуется </a:t>
            </a:r>
            <a:r>
              <a:rPr sz="900" dirty="0">
                <a:latin typeface="Century Gothic" pitchFamily="34" charset="0"/>
                <a:cs typeface="Calibri"/>
              </a:rPr>
              <a:t>в живом,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замороженном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охлажденном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видах.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2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продаж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выглядит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следующим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образом:</a:t>
            </a: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внутренний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рынок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50%;</a:t>
            </a:r>
            <a:endParaRPr lang="ru-RU" sz="900" spc="-5" dirty="0">
              <a:latin typeface="Century Gothic" pitchFamily="34" charset="0"/>
              <a:cs typeface="Calibri"/>
            </a:endParaRPr>
          </a:p>
          <a:p>
            <a:pPr marL="184785" indent="-172720" algn="just"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900" spc="-30" dirty="0">
                <a:latin typeface="Century Gothic" pitchFamily="34" charset="0"/>
                <a:cs typeface="Calibri"/>
              </a:rPr>
              <a:t>экспорт </a:t>
            </a:r>
            <a:r>
              <a:rPr lang="ru-RU" sz="900" dirty="0">
                <a:latin typeface="Century Gothic" pitchFamily="34" charset="0"/>
                <a:cs typeface="Calibri"/>
              </a:rPr>
              <a:t>–</a:t>
            </a:r>
            <a:r>
              <a:rPr lang="ru-RU" sz="900" spc="-5" dirty="0">
                <a:latin typeface="Century Gothic" pitchFamily="34" charset="0"/>
                <a:cs typeface="Calibri"/>
              </a:rPr>
              <a:t> 50%;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184785" indent="-172720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602005" y="340740"/>
            <a:ext cx="10976609" cy="295081"/>
          </a:xfrm>
          <a:prstGeom prst="rect">
            <a:avLst/>
          </a:prstGeom>
        </p:spPr>
        <p:txBody>
          <a:bodyPr vert="horz" wrap="square" lIns="0" tIns="67310" rIns="0" bIns="0" rtlCol="0">
            <a:spAutoFit/>
          </a:bodyPr>
          <a:lstStyle/>
          <a:p>
            <a:pPr marL="5715" marR="5080">
              <a:lnSpc>
                <a:spcPct val="80000"/>
              </a:lnSpc>
              <a:spcBef>
                <a:spcPts val="530"/>
              </a:spcBef>
            </a:pPr>
            <a:r>
              <a:rPr sz="1800" b="1" spc="-5" dirty="0">
                <a:solidFill>
                  <a:srgbClr val="85BB2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Разведение,</a:t>
            </a:r>
            <a:r>
              <a:rPr sz="1800" b="1" spc="5" dirty="0">
                <a:solidFill>
                  <a:srgbClr val="85BB2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sz="1800" b="1" spc="-5" dirty="0">
                <a:solidFill>
                  <a:srgbClr val="85BB2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выращивание,</a:t>
            </a:r>
            <a:r>
              <a:rPr sz="1800" b="1" spc="10" dirty="0">
                <a:solidFill>
                  <a:srgbClr val="85BB2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sz="1800" b="1" spc="-5" dirty="0">
                <a:solidFill>
                  <a:srgbClr val="85BB2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переработка</a:t>
            </a:r>
            <a:r>
              <a:rPr sz="1800" b="1" spc="10" dirty="0">
                <a:solidFill>
                  <a:srgbClr val="85BB2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sz="1800" b="1" spc="-5" dirty="0" err="1">
                <a:solidFill>
                  <a:srgbClr val="85BB2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рыбной</a:t>
            </a:r>
            <a:r>
              <a:rPr sz="1800" b="1" spc="20" dirty="0">
                <a:solidFill>
                  <a:srgbClr val="85BB2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sz="1800" b="1" spc="-10" dirty="0" err="1">
                <a:solidFill>
                  <a:srgbClr val="85BB2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продукции</a:t>
            </a:r>
            <a:endParaRPr sz="18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513834" y="2118187"/>
            <a:ext cx="3536950" cy="936153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377825" algn="just">
              <a:lnSpc>
                <a:spcPts val="900"/>
              </a:lnSpc>
              <a:spcBef>
                <a:spcPts val="3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Проектом предусмотрено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расширение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действующего рыбного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хозяйства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5" dirty="0">
                <a:latin typeface="Century Gothic" pitchFamily="34" charset="0"/>
                <a:cs typeface="Calibri"/>
              </a:rPr>
              <a:t>разведению,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выращиванию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переработке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рыбной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ts val="900"/>
              </a:lnSpc>
            </a:pPr>
            <a:r>
              <a:rPr sz="900" spc="-5" dirty="0" err="1">
                <a:latin typeface="Century Gothic" pitchFamily="34" charset="0"/>
                <a:cs typeface="Calibri"/>
              </a:rPr>
              <a:t>продукции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lang="kk-KZ" sz="900" spc="-5" dirty="0">
                <a:latin typeface="Century Gothic" pitchFamily="34" charset="0"/>
                <a:cs typeface="Calibri"/>
              </a:rPr>
              <a:t>Аральском районе Кызылординской области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</a:p>
          <a:p>
            <a:pPr marL="12700" marR="56515" algn="just">
              <a:lnSpc>
                <a:spcPts val="900"/>
              </a:lnSpc>
              <a:spcBef>
                <a:spcPts val="300"/>
              </a:spcBef>
            </a:pPr>
            <a:r>
              <a:rPr sz="900" spc="-5" dirty="0" err="1">
                <a:latin typeface="Century Gothic" pitchFamily="34" charset="0"/>
                <a:cs typeface="Calibri"/>
              </a:rPr>
              <a:t>Инициатором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проекта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является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lang="kk-KZ" sz="900" dirty="0">
                <a:latin typeface="Century Gothic" pitchFamily="34" charset="0"/>
                <a:cs typeface="Calibri"/>
              </a:rPr>
              <a:t>Акимат Кызылординской области.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13834" y="3044487"/>
            <a:ext cx="3517900" cy="2444580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065" marR="145415" algn="just">
              <a:lnSpc>
                <a:spcPts val="900"/>
              </a:lnSpc>
              <a:spcBef>
                <a:spcPts val="280"/>
              </a:spcBef>
              <a:tabLst>
                <a:tab pos="185420" algn="l"/>
              </a:tabLst>
            </a:pPr>
            <a:r>
              <a:rPr lang="ru-RU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184785" marR="145415" indent="-172720" algn="just">
              <a:lnSpc>
                <a:spcPts val="900"/>
              </a:lnSpc>
              <a:spcBef>
                <a:spcPts val="280"/>
              </a:spcBef>
              <a:buFont typeface="Arial MT"/>
              <a:buChar char="•"/>
              <a:tabLst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объем</a:t>
            </a:r>
            <a:r>
              <a:rPr sz="900" dirty="0">
                <a:latin typeface="Century Gothic" pitchFamily="34" charset="0"/>
                <a:cs typeface="Calibri"/>
              </a:rPr>
              <a:t> мирового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импорта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живой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рыбы достиг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642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млн </a:t>
            </a:r>
            <a:r>
              <a:rPr sz="900" spc="-19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США,</a:t>
            </a:r>
            <a:r>
              <a:rPr sz="900" dirty="0">
                <a:latin typeface="Century Gothic" pitchFamily="34" charset="0"/>
                <a:cs typeface="Calibri"/>
              </a:rPr>
              <a:t> что на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518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млн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больше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прошлогоднего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233045" algn="just">
              <a:lnSpc>
                <a:spcPts val="9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показателя. </a:t>
            </a:r>
            <a:r>
              <a:rPr sz="900" dirty="0">
                <a:latin typeface="Century Gothic" pitchFamily="34" charset="0"/>
                <a:cs typeface="Calibri"/>
              </a:rPr>
              <a:t>В 2022 г. в РК общий </a:t>
            </a:r>
            <a:r>
              <a:rPr sz="900" spc="-5" dirty="0">
                <a:latin typeface="Century Gothic" pitchFamily="34" charset="0"/>
                <a:cs typeface="Calibri"/>
              </a:rPr>
              <a:t>объем выращенной товарной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рыбы составил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13,3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тонн,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что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82%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больше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5" dirty="0">
                <a:latin typeface="Century Gothic" pitchFamily="34" charset="0"/>
                <a:cs typeface="Calibri"/>
              </a:rPr>
              <a:t> сравнении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2021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итогам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 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структуре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выращенной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рыбы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</a:p>
          <a:p>
            <a:pPr marL="184785" algn="just">
              <a:lnSpc>
                <a:spcPts val="81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значительные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занимали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карп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(19%),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форель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(15%),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судак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(16%)</a:t>
            </a:r>
          </a:p>
          <a:p>
            <a:pPr marL="184785" algn="just">
              <a:lnSpc>
                <a:spcPts val="990"/>
              </a:lnSpc>
            </a:pP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сазан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(14%).</a:t>
            </a:r>
          </a:p>
          <a:p>
            <a:pPr marL="184785" marR="14604" indent="-172720" algn="just">
              <a:lnSpc>
                <a:spcPct val="834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По итогам 2022 г., </a:t>
            </a:r>
            <a:r>
              <a:rPr sz="900" spc="-5" dirty="0">
                <a:latin typeface="Century Gothic" pitchFamily="34" charset="0"/>
                <a:cs typeface="Calibri"/>
              </a:rPr>
              <a:t>импорт </a:t>
            </a:r>
            <a:r>
              <a:rPr sz="900" dirty="0">
                <a:latin typeface="Century Gothic" pitchFamily="34" charset="0"/>
                <a:cs typeface="Calibri"/>
              </a:rPr>
              <a:t>живой </a:t>
            </a:r>
            <a:r>
              <a:rPr sz="900" spc="-5" dirty="0">
                <a:latin typeface="Century Gothic" pitchFamily="34" charset="0"/>
                <a:cs typeface="Calibri"/>
              </a:rPr>
              <a:t>рыбы </a:t>
            </a:r>
            <a:r>
              <a:rPr sz="900" dirty="0">
                <a:latin typeface="Century Gothic" pitchFamily="34" charset="0"/>
                <a:cs typeface="Calibri"/>
              </a:rPr>
              <a:t>в РК достиг </a:t>
            </a:r>
            <a:r>
              <a:rPr sz="900" spc="-5" dirty="0">
                <a:latin typeface="Century Gothic" pitchFamily="34" charset="0"/>
                <a:cs typeface="Calibri"/>
              </a:rPr>
              <a:t>177 тонн, что на </a:t>
            </a:r>
            <a:r>
              <a:rPr sz="900" dirty="0">
                <a:latin typeface="Century Gothic" pitchFamily="34" charset="0"/>
                <a:cs typeface="Calibri"/>
              </a:rPr>
              <a:t> 14% </a:t>
            </a:r>
            <a:r>
              <a:rPr sz="900" spc="-5" dirty="0">
                <a:latin typeface="Century Gothic" pitchFamily="34" charset="0"/>
                <a:cs typeface="Calibri"/>
              </a:rPr>
              <a:t>меньше показателя </a:t>
            </a:r>
            <a:r>
              <a:rPr sz="900" dirty="0">
                <a:latin typeface="Century Gothic" pitchFamily="34" charset="0"/>
                <a:cs typeface="Calibri"/>
              </a:rPr>
              <a:t>2021 г. Основными </a:t>
            </a:r>
            <a:r>
              <a:rPr sz="900" spc="-5" dirty="0">
                <a:latin typeface="Century Gothic" pitchFamily="34" charset="0"/>
                <a:cs typeface="Calibri"/>
              </a:rPr>
              <a:t>поставщиками </a:t>
            </a:r>
            <a:r>
              <a:rPr sz="900" dirty="0">
                <a:latin typeface="Century Gothic" pitchFamily="34" charset="0"/>
                <a:cs typeface="Calibri"/>
              </a:rPr>
              <a:t>живой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рыбы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выступили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Россия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(142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тонн), Узбекистан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(18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тонн),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Китай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(11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тонн)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Кыргызстан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(5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тонн).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14604" indent="-17272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 2021 г. </a:t>
            </a:r>
            <a:r>
              <a:rPr sz="900" spc="-5" dirty="0">
                <a:latin typeface="Century Gothic" pitchFamily="34" charset="0"/>
                <a:cs typeface="Calibri"/>
              </a:rPr>
              <a:t>объем импорта </a:t>
            </a:r>
            <a:r>
              <a:rPr sz="900" dirty="0">
                <a:latin typeface="Century Gothic" pitchFamily="34" charset="0"/>
                <a:cs typeface="Calibri"/>
              </a:rPr>
              <a:t>живой </a:t>
            </a:r>
            <a:r>
              <a:rPr sz="900" spc="-5" dirty="0">
                <a:latin typeface="Century Gothic" pitchFamily="34" charset="0"/>
                <a:cs typeface="Calibri"/>
              </a:rPr>
              <a:t>рыбы </a:t>
            </a:r>
            <a:r>
              <a:rPr sz="900" dirty="0">
                <a:latin typeface="Century Gothic" pitchFamily="34" charset="0"/>
                <a:cs typeface="Calibri"/>
              </a:rPr>
              <a:t>в России и </a:t>
            </a:r>
            <a:r>
              <a:rPr sz="900" spc="-5" dirty="0">
                <a:latin typeface="Century Gothic" pitchFamily="34" charset="0"/>
                <a:cs typeface="Calibri"/>
              </a:rPr>
              <a:t>Кыргызстане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составил </a:t>
            </a:r>
            <a:r>
              <a:rPr sz="900" dirty="0">
                <a:latin typeface="Century Gothic" pitchFamily="34" charset="0"/>
                <a:cs typeface="Calibri"/>
              </a:rPr>
              <a:t>2,03 </a:t>
            </a:r>
            <a:r>
              <a:rPr sz="900" spc="-5" dirty="0">
                <a:latin typeface="Century Gothic" pitchFamily="34" charset="0"/>
                <a:cs typeface="Calibri"/>
              </a:rPr>
              <a:t>тыс. тонн </a:t>
            </a:r>
            <a:r>
              <a:rPr sz="900" dirty="0">
                <a:latin typeface="Century Gothic" pitchFamily="34" charset="0"/>
                <a:cs typeface="Calibri"/>
              </a:rPr>
              <a:t>и 107 тонн, </a:t>
            </a:r>
            <a:r>
              <a:rPr sz="900" spc="-5" dirty="0">
                <a:latin typeface="Century Gothic" pitchFamily="34" charset="0"/>
                <a:cs typeface="Calibri"/>
              </a:rPr>
              <a:t>соответственно. </a:t>
            </a:r>
            <a:r>
              <a:rPr sz="900" dirty="0">
                <a:latin typeface="Century Gothic" pitchFamily="34" charset="0"/>
                <a:cs typeface="Calibri"/>
              </a:rPr>
              <a:t>В 2022 г. </a:t>
            </a:r>
            <a:r>
              <a:rPr sz="900" spc="-5" dirty="0">
                <a:latin typeface="Century Gothic" pitchFamily="34" charset="0"/>
                <a:cs typeface="Calibri"/>
              </a:rPr>
              <a:t>объем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импорта </a:t>
            </a:r>
            <a:r>
              <a:rPr sz="900" dirty="0">
                <a:latin typeface="Century Gothic" pitchFamily="34" charset="0"/>
                <a:cs typeface="Calibri"/>
              </a:rPr>
              <a:t>живой </a:t>
            </a:r>
            <a:r>
              <a:rPr sz="900" spc="-5" dirty="0">
                <a:latin typeface="Century Gothic" pitchFamily="34" charset="0"/>
                <a:cs typeface="Calibri"/>
              </a:rPr>
              <a:t>рыбы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Китае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Узбекистане составил </a:t>
            </a:r>
            <a:r>
              <a:rPr sz="900" dirty="0">
                <a:latin typeface="Century Gothic" pitchFamily="34" charset="0"/>
                <a:cs typeface="Calibri"/>
              </a:rPr>
              <a:t>29 </a:t>
            </a:r>
            <a:r>
              <a:rPr sz="900" spc="-5" dirty="0">
                <a:latin typeface="Century Gothic" pitchFamily="34" charset="0"/>
                <a:cs typeface="Calibri"/>
              </a:rPr>
              <a:t>тыс. тонн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8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283435" y="1143000"/>
            <a:ext cx="299148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300842" y="1388603"/>
            <a:ext cx="3533775" cy="15773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1295" indent="-189230" algn="just">
              <a:lnSpc>
                <a:spcPts val="990"/>
              </a:lnSpc>
              <a:spcBef>
                <a:spcPts val="10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Выгодное</a:t>
            </a:r>
            <a:r>
              <a:rPr sz="900" b="1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местоположение.</a:t>
            </a:r>
            <a:r>
              <a:rPr sz="900" b="1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Размещение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</a:p>
          <a:p>
            <a:pPr marL="201295" marR="6985" algn="just">
              <a:lnSpc>
                <a:spcPts val="900"/>
              </a:lnSpc>
              <a:spcBef>
                <a:spcPts val="90"/>
              </a:spcBef>
            </a:pPr>
            <a:r>
              <a:rPr lang="kk-KZ" sz="900" spc="-5" dirty="0">
                <a:latin typeface="Century Gothic" pitchFamily="34" charset="0"/>
                <a:cs typeface="Calibri"/>
              </a:rPr>
              <a:t>Аральском районе Кызылординской </a:t>
            </a:r>
            <a:r>
              <a:rPr sz="900" spc="-5" dirty="0" err="1">
                <a:latin typeface="Century Gothic" pitchFamily="34" charset="0"/>
                <a:cs typeface="Calibri"/>
              </a:rPr>
              <a:t>области</a:t>
            </a:r>
            <a:r>
              <a:rPr sz="900" spc="-5" dirty="0">
                <a:latin typeface="Century Gothic" pitchFamily="34" charset="0"/>
                <a:cs typeface="Calibri"/>
              </a:rPr>
              <a:t> обеспечивает доступ </a:t>
            </a:r>
            <a:r>
              <a:rPr sz="900" dirty="0">
                <a:latin typeface="Century Gothic" pitchFamily="34" charset="0"/>
                <a:cs typeface="Calibri"/>
              </a:rPr>
              <a:t>к </a:t>
            </a:r>
            <a:r>
              <a:rPr sz="900" spc="-5" dirty="0">
                <a:latin typeface="Century Gothic" pitchFamily="34" charset="0"/>
                <a:cs typeface="Calibri"/>
              </a:rPr>
              <a:t>крупному рынку </a:t>
            </a:r>
            <a:r>
              <a:rPr sz="900" dirty="0">
                <a:latin typeface="Century Gothic" pitchFamily="34" charset="0"/>
                <a:cs typeface="Calibri"/>
              </a:rPr>
              <a:t>сбыта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южных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регионов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страны</a:t>
            </a:r>
            <a:r>
              <a:rPr sz="900" spc="-5" dirty="0">
                <a:latin typeface="Century Gothic" pitchFamily="34" charset="0"/>
                <a:cs typeface="Calibri"/>
              </a:rPr>
              <a:t>. </a:t>
            </a:r>
            <a:r>
              <a:rPr sz="900" spc="-5" dirty="0" err="1">
                <a:latin typeface="Century Gothic" pitchFamily="34" charset="0"/>
                <a:cs typeface="Calibri"/>
              </a:rPr>
              <a:t>Данн</a:t>
            </a:r>
            <a:r>
              <a:rPr lang="kk-KZ" sz="900" spc="-5" dirty="0">
                <a:latin typeface="Century Gothic" pitchFamily="34" charset="0"/>
                <a:cs typeface="Calibri"/>
              </a:rPr>
              <a:t>ый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lang="kk-KZ" sz="900" spc="-5" dirty="0">
                <a:latin typeface="Century Gothic" pitchFamily="34" charset="0"/>
                <a:cs typeface="Calibri"/>
              </a:rPr>
              <a:t>регион </a:t>
            </a:r>
            <a:r>
              <a:rPr sz="900" spc="-5" dirty="0" err="1">
                <a:latin typeface="Century Gothic" pitchFamily="34" charset="0"/>
                <a:cs typeface="Calibri"/>
              </a:rPr>
              <a:t>также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располагает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развитой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обширной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дорожно-транспортной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lang="kk-KZ"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логистической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инфраструктурой,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связывающей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ее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регионами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страны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соседними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странами.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201295" indent="-189230" algn="just">
              <a:lnSpc>
                <a:spcPts val="990"/>
              </a:lnSpc>
              <a:spcBef>
                <a:spcPts val="12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sz="900" b="1" spc="-5" dirty="0" err="1">
                <a:latin typeface="Century Gothic" pitchFamily="34" charset="0"/>
                <a:cs typeface="Calibri"/>
              </a:rPr>
              <a:t>Экологически</a:t>
            </a:r>
            <a:r>
              <a:rPr sz="900" b="1" spc="30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чистая</a:t>
            </a:r>
            <a:r>
              <a:rPr sz="900" b="1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продукция.</a:t>
            </a:r>
            <a:r>
              <a:rPr sz="900" b="1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Для выращивания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рыб</a:t>
            </a:r>
            <a:endParaRPr sz="900" dirty="0">
              <a:latin typeface="Century Gothic" pitchFamily="34" charset="0"/>
              <a:cs typeface="Calibri"/>
            </a:endParaRPr>
          </a:p>
          <a:p>
            <a:pPr marL="201295" marR="5080" algn="just">
              <a:lnSpc>
                <a:spcPts val="900"/>
              </a:lnSpc>
              <a:spcBef>
                <a:spcPts val="9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применяются только органические продукты питания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минералы. </a:t>
            </a:r>
            <a:r>
              <a:rPr sz="900" dirty="0">
                <a:latin typeface="Century Gothic" pitchFamily="34" charset="0"/>
                <a:cs typeface="Calibri"/>
              </a:rPr>
              <a:t> Такой </a:t>
            </a:r>
            <a:r>
              <a:rPr sz="900" spc="-5" dirty="0">
                <a:latin typeface="Century Gothic" pitchFamily="34" charset="0"/>
                <a:cs typeface="Calibri"/>
              </a:rPr>
              <a:t>подход </a:t>
            </a:r>
            <a:r>
              <a:rPr sz="900" dirty="0">
                <a:latin typeface="Century Gothic" pitchFamily="34" charset="0"/>
                <a:cs typeface="Calibri"/>
              </a:rPr>
              <a:t>к </a:t>
            </a:r>
            <a:r>
              <a:rPr sz="900" spc="-5" dirty="0">
                <a:latin typeface="Century Gothic" pitchFamily="34" charset="0"/>
                <a:cs typeface="Calibri"/>
              </a:rPr>
              <a:t>выращиванию способствует созданию экологически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безопасной </a:t>
            </a:r>
            <a:r>
              <a:rPr sz="900" dirty="0">
                <a:latin typeface="Century Gothic" pitchFamily="34" charset="0"/>
                <a:cs typeface="Calibri"/>
              </a:rPr>
              <a:t>и устойчивой </a:t>
            </a:r>
            <a:r>
              <a:rPr sz="900" spc="-5" dirty="0">
                <a:latin typeface="Century Gothic" pitchFamily="34" charset="0"/>
                <a:cs typeface="Calibri"/>
              </a:rPr>
              <a:t>продукции, отвечающей современным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требованиям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рынка.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283435" y="3005400"/>
            <a:ext cx="3551182" cy="1728677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990"/>
              </a:lnSpc>
              <a:spcBef>
                <a:spcPts val="12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реализации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требуется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сумму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23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304</a:t>
            </a:r>
          </a:p>
          <a:p>
            <a:pPr marL="12700" algn="just">
              <a:lnSpc>
                <a:spcPts val="99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(по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курсу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449,2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тенге),</a:t>
            </a:r>
            <a:r>
              <a:rPr sz="900" dirty="0">
                <a:latin typeface="Century Gothic" pitchFamily="34" charset="0"/>
                <a:cs typeface="Calibri"/>
              </a:rPr>
              <a:t> из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которых: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ts val="99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70%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(16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313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долговое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(при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99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наличии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залогового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обеспечения);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30%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(6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992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участие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инвестора.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108585" algn="just">
              <a:lnSpc>
                <a:spcPts val="900"/>
              </a:lnSpc>
              <a:spcBef>
                <a:spcPts val="3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меры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финальная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структура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финансирования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долей </a:t>
            </a:r>
            <a:r>
              <a:rPr sz="900" dirty="0">
                <a:latin typeface="Century Gothic" pitchFamily="34" charset="0"/>
                <a:cs typeface="Calibri"/>
              </a:rPr>
              <a:t>участия в </a:t>
            </a:r>
            <a:r>
              <a:rPr sz="9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5" dirty="0">
                <a:latin typeface="Century Gothic" pitchFamily="34" charset="0"/>
                <a:cs typeface="Calibri"/>
              </a:rPr>
              <a:t> 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513834" y="5489067"/>
            <a:ext cx="2771141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Инвестиционная привлекательность</a:t>
            </a:r>
            <a:r>
              <a:rPr sz="900" b="1" spc="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513834" y="5640390"/>
            <a:ext cx="3033904" cy="772005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84785" indent="-172720" algn="just">
              <a:lnSpc>
                <a:spcPct val="100000"/>
              </a:lnSpc>
              <a:spcBef>
                <a:spcPts val="219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Сумма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инвестиций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23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304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NPV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10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267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IRR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24,0%</a:t>
            </a: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7,00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10,58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pic>
        <p:nvPicPr>
          <p:cNvPr id="15" name="object 1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60692" y="838201"/>
            <a:ext cx="3517874" cy="1676400"/>
          </a:xfrm>
          <a:prstGeom prst="rect">
            <a:avLst/>
          </a:prstGeom>
        </p:spPr>
      </p:pic>
      <p:grpSp>
        <p:nvGrpSpPr>
          <p:cNvPr id="20" name="object 20"/>
          <p:cNvGrpSpPr/>
          <p:nvPr/>
        </p:nvGrpSpPr>
        <p:grpSpPr>
          <a:xfrm>
            <a:off x="1235963" y="2925889"/>
            <a:ext cx="2745105" cy="1144905"/>
            <a:chOff x="1235963" y="2925889"/>
            <a:chExt cx="2745105" cy="1144905"/>
          </a:xfrm>
        </p:grpSpPr>
        <p:sp>
          <p:nvSpPr>
            <p:cNvPr id="21" name="object 21"/>
            <p:cNvSpPr/>
            <p:nvPr/>
          </p:nvSpPr>
          <p:spPr>
            <a:xfrm>
              <a:off x="1367028" y="3145535"/>
              <a:ext cx="2482850" cy="899160"/>
            </a:xfrm>
            <a:custGeom>
              <a:avLst/>
              <a:gdLst/>
              <a:ahLst/>
              <a:cxnLst/>
              <a:rect l="l" t="t" r="r" b="b"/>
              <a:pathLst>
                <a:path w="2482850" h="899160">
                  <a:moveTo>
                    <a:pt x="190500" y="783336"/>
                  </a:moveTo>
                  <a:lnTo>
                    <a:pt x="0" y="783336"/>
                  </a:lnTo>
                  <a:lnTo>
                    <a:pt x="0" y="899160"/>
                  </a:lnTo>
                  <a:lnTo>
                    <a:pt x="190500" y="899160"/>
                  </a:lnTo>
                  <a:lnTo>
                    <a:pt x="190500" y="783336"/>
                  </a:lnTo>
                  <a:close/>
                </a:path>
                <a:path w="2482850" h="899160">
                  <a:moveTo>
                    <a:pt x="573024" y="574548"/>
                  </a:moveTo>
                  <a:lnTo>
                    <a:pt x="382524" y="574548"/>
                  </a:lnTo>
                  <a:lnTo>
                    <a:pt x="382524" y="899160"/>
                  </a:lnTo>
                  <a:lnTo>
                    <a:pt x="573024" y="899160"/>
                  </a:lnTo>
                  <a:lnTo>
                    <a:pt x="573024" y="574548"/>
                  </a:lnTo>
                  <a:close/>
                </a:path>
                <a:path w="2482850" h="899160">
                  <a:moveTo>
                    <a:pt x="954024" y="423684"/>
                  </a:moveTo>
                  <a:lnTo>
                    <a:pt x="763524" y="423684"/>
                  </a:lnTo>
                  <a:lnTo>
                    <a:pt x="763524" y="899160"/>
                  </a:lnTo>
                  <a:lnTo>
                    <a:pt x="954024" y="899160"/>
                  </a:lnTo>
                  <a:lnTo>
                    <a:pt x="954024" y="423684"/>
                  </a:lnTo>
                  <a:close/>
                </a:path>
                <a:path w="2482850" h="899160">
                  <a:moveTo>
                    <a:pt x="1336548" y="172212"/>
                  </a:moveTo>
                  <a:lnTo>
                    <a:pt x="1146048" y="172212"/>
                  </a:lnTo>
                  <a:lnTo>
                    <a:pt x="1146048" y="899160"/>
                  </a:lnTo>
                  <a:lnTo>
                    <a:pt x="1336548" y="899160"/>
                  </a:lnTo>
                  <a:lnTo>
                    <a:pt x="1336548" y="172212"/>
                  </a:lnTo>
                  <a:close/>
                </a:path>
                <a:path w="2482850" h="899160">
                  <a:moveTo>
                    <a:pt x="1719072" y="149352"/>
                  </a:moveTo>
                  <a:lnTo>
                    <a:pt x="1527048" y="149352"/>
                  </a:lnTo>
                  <a:lnTo>
                    <a:pt x="1527048" y="899160"/>
                  </a:lnTo>
                  <a:lnTo>
                    <a:pt x="1719072" y="899160"/>
                  </a:lnTo>
                  <a:lnTo>
                    <a:pt x="1719072" y="149352"/>
                  </a:lnTo>
                  <a:close/>
                </a:path>
                <a:path w="2482850" h="899160">
                  <a:moveTo>
                    <a:pt x="2100072" y="24384"/>
                  </a:moveTo>
                  <a:lnTo>
                    <a:pt x="1909572" y="24384"/>
                  </a:lnTo>
                  <a:lnTo>
                    <a:pt x="1909572" y="899160"/>
                  </a:lnTo>
                  <a:lnTo>
                    <a:pt x="2100072" y="899160"/>
                  </a:lnTo>
                  <a:lnTo>
                    <a:pt x="2100072" y="24384"/>
                  </a:lnTo>
                  <a:close/>
                </a:path>
                <a:path w="2482850" h="899160">
                  <a:moveTo>
                    <a:pt x="2482596" y="0"/>
                  </a:moveTo>
                  <a:lnTo>
                    <a:pt x="2290572" y="0"/>
                  </a:lnTo>
                  <a:lnTo>
                    <a:pt x="2290572" y="899160"/>
                  </a:lnTo>
                  <a:lnTo>
                    <a:pt x="2482596" y="899160"/>
                  </a:lnTo>
                  <a:lnTo>
                    <a:pt x="2482596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235963" y="2930651"/>
              <a:ext cx="2745105" cy="1140460"/>
            </a:xfrm>
            <a:custGeom>
              <a:avLst/>
              <a:gdLst/>
              <a:ahLst/>
              <a:cxnLst/>
              <a:rect l="l" t="t" r="r" b="b"/>
              <a:pathLst>
                <a:path w="2745104" h="1140460">
                  <a:moveTo>
                    <a:pt x="2708148" y="1114044"/>
                  </a:moveTo>
                  <a:lnTo>
                    <a:pt x="2708148" y="0"/>
                  </a:lnTo>
                </a:path>
                <a:path w="2745104" h="1140460">
                  <a:moveTo>
                    <a:pt x="2708148" y="1114044"/>
                  </a:moveTo>
                  <a:lnTo>
                    <a:pt x="2744724" y="1114044"/>
                  </a:lnTo>
                </a:path>
                <a:path w="2745104" h="1140460">
                  <a:moveTo>
                    <a:pt x="2708148" y="742188"/>
                  </a:moveTo>
                  <a:lnTo>
                    <a:pt x="2744724" y="742188"/>
                  </a:lnTo>
                </a:path>
                <a:path w="2745104" h="1140460">
                  <a:moveTo>
                    <a:pt x="2708148" y="370332"/>
                  </a:moveTo>
                  <a:lnTo>
                    <a:pt x="2744724" y="370332"/>
                  </a:lnTo>
                </a:path>
                <a:path w="2745104" h="1140460">
                  <a:moveTo>
                    <a:pt x="2708148" y="0"/>
                  </a:moveTo>
                  <a:lnTo>
                    <a:pt x="2744724" y="0"/>
                  </a:lnTo>
                </a:path>
                <a:path w="2745104" h="1140460">
                  <a:moveTo>
                    <a:pt x="35052" y="1114044"/>
                  </a:moveTo>
                  <a:lnTo>
                    <a:pt x="35052" y="0"/>
                  </a:lnTo>
                </a:path>
                <a:path w="2745104" h="1140460">
                  <a:moveTo>
                    <a:pt x="0" y="1114044"/>
                  </a:moveTo>
                  <a:lnTo>
                    <a:pt x="35052" y="1114044"/>
                  </a:lnTo>
                </a:path>
                <a:path w="2745104" h="1140460">
                  <a:moveTo>
                    <a:pt x="0" y="742188"/>
                  </a:moveTo>
                  <a:lnTo>
                    <a:pt x="35052" y="742188"/>
                  </a:lnTo>
                </a:path>
                <a:path w="2745104" h="1140460">
                  <a:moveTo>
                    <a:pt x="0" y="370332"/>
                  </a:moveTo>
                  <a:lnTo>
                    <a:pt x="35052" y="370332"/>
                  </a:lnTo>
                </a:path>
                <a:path w="2745104" h="1140460">
                  <a:moveTo>
                    <a:pt x="0" y="0"/>
                  </a:moveTo>
                  <a:lnTo>
                    <a:pt x="35052" y="0"/>
                  </a:lnTo>
                </a:path>
                <a:path w="2745104" h="1140460">
                  <a:moveTo>
                    <a:pt x="35052" y="1114044"/>
                  </a:moveTo>
                  <a:lnTo>
                    <a:pt x="2708148" y="1114044"/>
                  </a:lnTo>
                </a:path>
                <a:path w="2745104" h="1140460">
                  <a:moveTo>
                    <a:pt x="227076" y="1114044"/>
                  </a:moveTo>
                  <a:lnTo>
                    <a:pt x="227076" y="1139952"/>
                  </a:lnTo>
                </a:path>
                <a:path w="2745104" h="1140460">
                  <a:moveTo>
                    <a:pt x="608076" y="1114044"/>
                  </a:moveTo>
                  <a:lnTo>
                    <a:pt x="608076" y="1139952"/>
                  </a:lnTo>
                </a:path>
                <a:path w="2745104" h="1140460">
                  <a:moveTo>
                    <a:pt x="990600" y="1114044"/>
                  </a:moveTo>
                  <a:lnTo>
                    <a:pt x="990600" y="1139952"/>
                  </a:lnTo>
                </a:path>
                <a:path w="2745104" h="1140460">
                  <a:moveTo>
                    <a:pt x="1371600" y="1114044"/>
                  </a:moveTo>
                  <a:lnTo>
                    <a:pt x="1371600" y="1139952"/>
                  </a:lnTo>
                </a:path>
                <a:path w="2745104" h="1140460">
                  <a:moveTo>
                    <a:pt x="1754124" y="1114044"/>
                  </a:moveTo>
                  <a:lnTo>
                    <a:pt x="1754124" y="1139952"/>
                  </a:lnTo>
                </a:path>
                <a:path w="2745104" h="1140460">
                  <a:moveTo>
                    <a:pt x="2135124" y="1114044"/>
                  </a:moveTo>
                  <a:lnTo>
                    <a:pt x="2135124" y="1139952"/>
                  </a:lnTo>
                </a:path>
                <a:path w="2745104" h="1140460">
                  <a:moveTo>
                    <a:pt x="2517648" y="1114044"/>
                  </a:moveTo>
                  <a:lnTo>
                    <a:pt x="2517648" y="1139952"/>
                  </a:lnTo>
                </a:path>
                <a:path w="2745104" h="1140460">
                  <a:moveTo>
                    <a:pt x="2708148" y="1114044"/>
                  </a:moveTo>
                  <a:lnTo>
                    <a:pt x="2708148" y="1139952"/>
                  </a:lnTo>
                </a:path>
              </a:pathLst>
            </a:custGeom>
            <a:ln w="9525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462277" y="3101419"/>
              <a:ext cx="2292350" cy="172720"/>
            </a:xfrm>
            <a:custGeom>
              <a:avLst/>
              <a:gdLst/>
              <a:ahLst/>
              <a:cxnLst/>
              <a:rect l="l" t="t" r="r" b="b"/>
              <a:pathLst>
                <a:path w="2292350" h="172720">
                  <a:moveTo>
                    <a:pt x="0" y="66722"/>
                  </a:moveTo>
                  <a:lnTo>
                    <a:pt x="47762" y="59262"/>
                  </a:lnTo>
                  <a:lnTo>
                    <a:pt x="95515" y="51216"/>
                  </a:lnTo>
                  <a:lnTo>
                    <a:pt x="143263" y="42938"/>
                  </a:lnTo>
                  <a:lnTo>
                    <a:pt x="191008" y="34782"/>
                  </a:lnTo>
                  <a:lnTo>
                    <a:pt x="238752" y="27102"/>
                  </a:lnTo>
                  <a:lnTo>
                    <a:pt x="286500" y="20252"/>
                  </a:lnTo>
                  <a:lnTo>
                    <a:pt x="334253" y="14587"/>
                  </a:lnTo>
                  <a:lnTo>
                    <a:pt x="382016" y="10461"/>
                  </a:lnTo>
                  <a:lnTo>
                    <a:pt x="429778" y="8235"/>
                  </a:lnTo>
                  <a:lnTo>
                    <a:pt x="477531" y="7725"/>
                  </a:lnTo>
                  <a:lnTo>
                    <a:pt x="525279" y="8468"/>
                  </a:lnTo>
                  <a:lnTo>
                    <a:pt x="573024" y="10001"/>
                  </a:lnTo>
                  <a:lnTo>
                    <a:pt x="620768" y="11861"/>
                  </a:lnTo>
                  <a:lnTo>
                    <a:pt x="668516" y="13587"/>
                  </a:lnTo>
                  <a:lnTo>
                    <a:pt x="716269" y="14713"/>
                  </a:lnTo>
                  <a:lnTo>
                    <a:pt x="764032" y="14779"/>
                  </a:lnTo>
                  <a:lnTo>
                    <a:pt x="811794" y="13537"/>
                  </a:lnTo>
                  <a:lnTo>
                    <a:pt x="859547" y="11390"/>
                  </a:lnTo>
                  <a:lnTo>
                    <a:pt x="907295" y="8707"/>
                  </a:lnTo>
                  <a:lnTo>
                    <a:pt x="955039" y="5857"/>
                  </a:lnTo>
                  <a:lnTo>
                    <a:pt x="1002784" y="3210"/>
                  </a:lnTo>
                  <a:lnTo>
                    <a:pt x="1050532" y="1135"/>
                  </a:lnTo>
                  <a:lnTo>
                    <a:pt x="1098285" y="0"/>
                  </a:lnTo>
                  <a:lnTo>
                    <a:pt x="1146048" y="174"/>
                  </a:lnTo>
                  <a:lnTo>
                    <a:pt x="1193810" y="1077"/>
                  </a:lnTo>
                  <a:lnTo>
                    <a:pt x="1241563" y="2107"/>
                  </a:lnTo>
                  <a:lnTo>
                    <a:pt x="1289311" y="3608"/>
                  </a:lnTo>
                  <a:lnTo>
                    <a:pt x="1337056" y="5921"/>
                  </a:lnTo>
                  <a:lnTo>
                    <a:pt x="1384800" y="9389"/>
                  </a:lnTo>
                  <a:lnTo>
                    <a:pt x="1432548" y="14354"/>
                  </a:lnTo>
                  <a:lnTo>
                    <a:pt x="1480301" y="21159"/>
                  </a:lnTo>
                  <a:lnTo>
                    <a:pt x="1528064" y="30146"/>
                  </a:lnTo>
                  <a:lnTo>
                    <a:pt x="1575826" y="42709"/>
                  </a:lnTo>
                  <a:lnTo>
                    <a:pt x="1623579" y="59189"/>
                  </a:lnTo>
                  <a:lnTo>
                    <a:pt x="1671327" y="78206"/>
                  </a:lnTo>
                  <a:lnTo>
                    <a:pt x="1719071" y="98377"/>
                  </a:lnTo>
                  <a:lnTo>
                    <a:pt x="1766816" y="118322"/>
                  </a:lnTo>
                  <a:lnTo>
                    <a:pt x="1814564" y="136659"/>
                  </a:lnTo>
                  <a:lnTo>
                    <a:pt x="1862317" y="152009"/>
                  </a:lnTo>
                  <a:lnTo>
                    <a:pt x="1910080" y="162988"/>
                  </a:lnTo>
                  <a:lnTo>
                    <a:pt x="1957842" y="169333"/>
                  </a:lnTo>
                  <a:lnTo>
                    <a:pt x="2005595" y="172311"/>
                  </a:lnTo>
                  <a:lnTo>
                    <a:pt x="2053343" y="172699"/>
                  </a:lnTo>
                  <a:lnTo>
                    <a:pt x="2101088" y="171275"/>
                  </a:lnTo>
                  <a:lnTo>
                    <a:pt x="2148832" y="168815"/>
                  </a:lnTo>
                  <a:lnTo>
                    <a:pt x="2196580" y="166096"/>
                  </a:lnTo>
                  <a:lnTo>
                    <a:pt x="2244333" y="163894"/>
                  </a:lnTo>
                  <a:lnTo>
                    <a:pt x="2292096" y="162988"/>
                  </a:lnTo>
                </a:path>
              </a:pathLst>
            </a:custGeom>
            <a:ln w="28574">
              <a:solidFill>
                <a:srgbClr val="046A3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6781" y="3131756"/>
              <a:ext cx="73533" cy="73532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07781" y="3075368"/>
              <a:ext cx="73532" cy="73533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90305" y="3079940"/>
              <a:ext cx="73532" cy="73533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71305" y="3064700"/>
              <a:ext cx="73532" cy="73533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53829" y="3095180"/>
              <a:ext cx="73532" cy="73533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34829" y="3227768"/>
              <a:ext cx="73533" cy="73533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17353" y="3227768"/>
              <a:ext cx="73533" cy="73533"/>
            </a:xfrm>
            <a:prstGeom prst="rect">
              <a:avLst/>
            </a:prstGeom>
          </p:spPr>
        </p:pic>
      </p:grpSp>
      <p:sp>
        <p:nvSpPr>
          <p:cNvPr id="31" name="object 31"/>
          <p:cNvSpPr txBox="1"/>
          <p:nvPr/>
        </p:nvSpPr>
        <p:spPr>
          <a:xfrm>
            <a:off x="1402714" y="3698335"/>
            <a:ext cx="139700" cy="283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6</a:t>
            </a:r>
            <a:r>
              <a:rPr sz="900" spc="-5" dirty="0">
                <a:latin typeface="Calibri"/>
                <a:cs typeface="Calibri"/>
              </a:rPr>
              <a:t> 196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784604" y="3640404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17</a:t>
            </a:r>
            <a:r>
              <a:rPr sz="900" spc="-5" dirty="0">
                <a:latin typeface="Calibri"/>
                <a:cs typeface="Calibri"/>
              </a:rPr>
              <a:t> 422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166492" y="3640404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25</a:t>
            </a:r>
            <a:r>
              <a:rPr sz="900" spc="-5" dirty="0">
                <a:latin typeface="Calibri"/>
                <a:cs typeface="Calibri"/>
              </a:rPr>
              <a:t> 583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548508" y="3640404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39</a:t>
            </a:r>
            <a:r>
              <a:rPr sz="900" spc="-5" dirty="0">
                <a:latin typeface="Calibri"/>
                <a:cs typeface="Calibri"/>
              </a:rPr>
              <a:t> 157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930398" y="3640404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40</a:t>
            </a:r>
            <a:r>
              <a:rPr sz="900" spc="-5" dirty="0">
                <a:latin typeface="Calibri"/>
                <a:cs typeface="Calibri"/>
              </a:rPr>
              <a:t> 326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312286" y="3640404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47</a:t>
            </a:r>
            <a:r>
              <a:rPr sz="900" spc="-5" dirty="0">
                <a:latin typeface="Calibri"/>
                <a:cs typeface="Calibri"/>
              </a:rPr>
              <a:t> 059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694176" y="3640404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48</a:t>
            </a:r>
            <a:r>
              <a:rPr sz="900" spc="-5" dirty="0">
                <a:latin typeface="Calibri"/>
                <a:cs typeface="Calibri"/>
              </a:rPr>
              <a:t> 403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351025" y="2921253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24%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732914" y="2869184"/>
            <a:ext cx="60515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4335" algn="l"/>
              </a:tabLst>
            </a:pPr>
            <a:r>
              <a:rPr sz="1350" spc="-7" baseline="3086" dirty="0">
                <a:latin typeface="Calibri"/>
                <a:cs typeface="Calibri"/>
              </a:rPr>
              <a:t>25</a:t>
            </a:r>
            <a:r>
              <a:rPr sz="1350" baseline="3086" dirty="0">
                <a:latin typeface="Calibri"/>
                <a:cs typeface="Calibri"/>
              </a:rPr>
              <a:t>%	</a:t>
            </a:r>
            <a:r>
              <a:rPr sz="900" spc="-5" dirty="0">
                <a:latin typeface="Calibri"/>
                <a:cs typeface="Calibri"/>
              </a:rPr>
              <a:t>25%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496692" y="2854833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25%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878582" y="2884678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25%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260597" y="3016961"/>
            <a:ext cx="605155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4335" algn="l"/>
              </a:tabLst>
            </a:pPr>
            <a:r>
              <a:rPr sz="900" spc="-5" dirty="0">
                <a:latin typeface="Calibri"/>
                <a:cs typeface="Calibri"/>
              </a:rPr>
              <a:t>21</a:t>
            </a:r>
            <a:r>
              <a:rPr sz="900" dirty="0">
                <a:latin typeface="Calibri"/>
                <a:cs typeface="Calibri"/>
              </a:rPr>
              <a:t>%	</a:t>
            </a:r>
            <a:r>
              <a:rPr sz="900" spc="-5" dirty="0">
                <a:latin typeface="Calibri"/>
                <a:cs typeface="Calibri"/>
              </a:rPr>
              <a:t>21%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038346" y="3949954"/>
            <a:ext cx="16510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038346" y="3578732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10%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038346" y="3207258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038346" y="2835909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30%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094943" y="3949954"/>
            <a:ext cx="838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37387" y="3578732"/>
            <a:ext cx="34099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20</a:t>
            </a:r>
            <a:r>
              <a:rPr sz="900" spc="-5" dirty="0"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837387" y="3207258"/>
            <a:ext cx="34099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40</a:t>
            </a:r>
            <a:r>
              <a:rPr sz="900" spc="-5" dirty="0"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37387" y="2835909"/>
            <a:ext cx="34099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60</a:t>
            </a:r>
            <a:r>
              <a:rPr sz="900" spc="-5" dirty="0"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602005" y="3141720"/>
            <a:ext cx="139700" cy="7696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latin typeface="Calibri"/>
                <a:cs typeface="Calibri"/>
              </a:rPr>
              <a:t>тыс.</a:t>
            </a:r>
            <a:r>
              <a:rPr sz="900" spc="-3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долл.</a:t>
            </a:r>
            <a:r>
              <a:rPr sz="900" spc="-4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США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778763" y="4361688"/>
            <a:ext cx="243840" cy="64135"/>
          </a:xfrm>
          <a:custGeom>
            <a:avLst/>
            <a:gdLst/>
            <a:ahLst/>
            <a:cxnLst/>
            <a:rect l="l" t="t" r="r" b="b"/>
            <a:pathLst>
              <a:path w="243840" h="64135">
                <a:moveTo>
                  <a:pt x="243839" y="0"/>
                </a:moveTo>
                <a:lnTo>
                  <a:pt x="0" y="0"/>
                </a:lnTo>
                <a:lnTo>
                  <a:pt x="0" y="64007"/>
                </a:lnTo>
                <a:lnTo>
                  <a:pt x="243839" y="64007"/>
                </a:lnTo>
                <a:lnTo>
                  <a:pt x="243839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3" name="object 5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437638" y="4356925"/>
            <a:ext cx="243839" cy="73532"/>
          </a:xfrm>
          <a:prstGeom prst="rect">
            <a:avLst/>
          </a:prstGeom>
        </p:spPr>
      </p:pic>
      <p:sp>
        <p:nvSpPr>
          <p:cNvPr id="54" name="object 54"/>
          <p:cNvSpPr txBox="1"/>
          <p:nvPr/>
        </p:nvSpPr>
        <p:spPr>
          <a:xfrm>
            <a:off x="498449" y="4035644"/>
            <a:ext cx="3642360" cy="576580"/>
          </a:xfrm>
          <a:prstGeom prst="rect">
            <a:avLst/>
          </a:prstGeom>
        </p:spPr>
        <p:txBody>
          <a:bodyPr vert="horz" wrap="square" lIns="0" tIns="75565" rIns="0" bIns="0" rtlCol="0">
            <a:spAutoFit/>
          </a:bodyPr>
          <a:lstStyle/>
          <a:p>
            <a:pPr marL="569595" algn="ctr">
              <a:lnSpc>
                <a:spcPct val="100000"/>
              </a:lnSpc>
              <a:spcBef>
                <a:spcPts val="595"/>
              </a:spcBef>
              <a:tabLst>
                <a:tab pos="951230" algn="l"/>
                <a:tab pos="1333500" algn="l"/>
                <a:tab pos="1715135" algn="l"/>
                <a:tab pos="2096770" algn="l"/>
                <a:tab pos="2479040" algn="l"/>
                <a:tab pos="2869565" algn="l"/>
              </a:tabLst>
            </a:pPr>
            <a:r>
              <a:rPr sz="900" spc="-5" dirty="0">
                <a:latin typeface="Calibri"/>
                <a:cs typeface="Calibri"/>
              </a:rPr>
              <a:t>2026	2027	2028	2029	2030	2036	</a:t>
            </a:r>
            <a:r>
              <a:rPr sz="900" dirty="0">
                <a:latin typeface="Calibri"/>
                <a:cs typeface="Calibri"/>
              </a:rPr>
              <a:t>ППП</a:t>
            </a:r>
            <a:endParaRPr sz="900">
              <a:latin typeface="Calibri"/>
              <a:cs typeface="Calibri"/>
            </a:endParaRPr>
          </a:p>
          <a:p>
            <a:pPr marL="537210" algn="ctr">
              <a:lnSpc>
                <a:spcPct val="100000"/>
              </a:lnSpc>
              <a:spcBef>
                <a:spcPts val="500"/>
              </a:spcBef>
              <a:tabLst>
                <a:tab pos="2196465" algn="l"/>
              </a:tabLst>
            </a:pPr>
            <a:r>
              <a:rPr sz="900" spc="-5" dirty="0">
                <a:latin typeface="Calibri"/>
                <a:cs typeface="Calibri"/>
              </a:rPr>
              <a:t>Выручка,</a:t>
            </a:r>
            <a:r>
              <a:rPr sz="900" spc="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тыс. долл.</a:t>
            </a:r>
            <a:r>
              <a:rPr sz="900" spc="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США	Рентабельность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по</a:t>
            </a:r>
            <a:r>
              <a:rPr sz="900" spc="-5" dirty="0">
                <a:latin typeface="Calibri"/>
                <a:cs typeface="Calibri"/>
              </a:rPr>
              <a:t> EBITDA,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  <a:p>
            <a:pPr marR="2140585" algn="ctr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Месторасположение</a:t>
            </a:r>
            <a:r>
              <a:rPr sz="900" b="1" spc="-2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57" name="object 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13" name="object 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14" name="Блок-схема: задержка 1013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15" name="Прямоугольник 1014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17" name="Рисунок 1016"/>
          <p:cNvPicPr>
            <a:picLocks noChangeAspect="1"/>
          </p:cNvPicPr>
          <p:nvPr/>
        </p:nvPicPr>
        <p:blipFill rotWithShape="1">
          <a:blip r:embed="rId8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1018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19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729190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80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7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8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9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0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1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2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498449" y="2640584"/>
            <a:ext cx="123698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4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552315" y="1007934"/>
            <a:ext cx="3613785" cy="1996123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Продукция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92400"/>
              </a:lnSpc>
              <a:spcBef>
                <a:spcPts val="2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При выходе </a:t>
            </a:r>
            <a:r>
              <a:rPr sz="900" dirty="0">
                <a:latin typeface="Century Gothic" pitchFamily="34" charset="0"/>
                <a:cs typeface="Calibri"/>
              </a:rPr>
              <a:t>на </a:t>
            </a:r>
            <a:r>
              <a:rPr sz="900" spc="-5" dirty="0">
                <a:latin typeface="Century Gothic" pitchFamily="34" charset="0"/>
                <a:cs typeface="Calibri"/>
              </a:rPr>
              <a:t>полную проектную </a:t>
            </a:r>
            <a:r>
              <a:rPr sz="900" spc="-5" dirty="0" err="1">
                <a:latin typeface="Century Gothic" pitchFamily="34" charset="0"/>
                <a:cs typeface="Calibri"/>
              </a:rPr>
              <a:t>мощность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планируются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следующие объемы продаж: сливочное масло </a:t>
            </a:r>
            <a:r>
              <a:rPr sz="900" dirty="0">
                <a:latin typeface="Century Gothic" pitchFamily="34" charset="0"/>
                <a:cs typeface="Calibri"/>
              </a:rPr>
              <a:t>– </a:t>
            </a:r>
            <a:r>
              <a:rPr sz="900" spc="-5" dirty="0">
                <a:latin typeface="Century Gothic" pitchFamily="34" charset="0"/>
                <a:cs typeface="Calibri"/>
              </a:rPr>
              <a:t>432 тонны, сыры </a:t>
            </a:r>
            <a:r>
              <a:rPr sz="900" dirty="0">
                <a:latin typeface="Century Gothic" pitchFamily="34" charset="0"/>
                <a:cs typeface="Calibri"/>
              </a:rPr>
              <a:t>– </a:t>
            </a:r>
            <a:r>
              <a:rPr sz="900" spc="-5" dirty="0">
                <a:latin typeface="Century Gothic" pitchFamily="34" charset="0"/>
                <a:cs typeface="Calibri"/>
              </a:rPr>
              <a:t>648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тонны, </a:t>
            </a:r>
            <a:r>
              <a:rPr sz="900" dirty="0">
                <a:latin typeface="Century Gothic" pitchFamily="34" charset="0"/>
                <a:cs typeface="Calibri"/>
              </a:rPr>
              <a:t>сыр </a:t>
            </a:r>
            <a:r>
              <a:rPr sz="900" spc="-5" dirty="0">
                <a:latin typeface="Century Gothic" pitchFamily="34" charset="0"/>
                <a:cs typeface="Calibri"/>
              </a:rPr>
              <a:t>рикотта </a:t>
            </a:r>
            <a:r>
              <a:rPr sz="900" dirty="0">
                <a:latin typeface="Century Gothic" pitchFamily="34" charset="0"/>
                <a:cs typeface="Calibri"/>
              </a:rPr>
              <a:t>– </a:t>
            </a:r>
            <a:r>
              <a:rPr sz="900" spc="-5" dirty="0">
                <a:latin typeface="Century Gothic" pitchFamily="34" charset="0"/>
                <a:cs typeface="Calibri"/>
              </a:rPr>
              <a:t>78 тонн, </a:t>
            </a:r>
            <a:r>
              <a:rPr sz="900" spc="-5" dirty="0" err="1">
                <a:latin typeface="Century Gothic" pitchFamily="34" charset="0"/>
                <a:cs typeface="Calibri"/>
              </a:rPr>
              <a:t>творог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 </a:t>
            </a:r>
            <a:r>
              <a:rPr sz="900" spc="-5" dirty="0">
                <a:latin typeface="Century Gothic" pitchFamily="34" charset="0"/>
                <a:cs typeface="Calibri"/>
              </a:rPr>
              <a:t>104 </a:t>
            </a:r>
            <a:r>
              <a:rPr sz="900" spc="-5" dirty="0" err="1">
                <a:latin typeface="Century Gothic" pitchFamily="34" charset="0"/>
                <a:cs typeface="Calibri"/>
              </a:rPr>
              <a:t>тонн</a:t>
            </a:r>
            <a:r>
              <a:rPr sz="900" spc="-5" dirty="0">
                <a:latin typeface="Century Gothic" pitchFamily="34" charset="0"/>
                <a:cs typeface="Calibri"/>
              </a:rPr>
              <a:t>. </a:t>
            </a:r>
            <a:r>
              <a:rPr sz="900" dirty="0">
                <a:latin typeface="Century Gothic" pitchFamily="34" charset="0"/>
                <a:cs typeface="Calibri"/>
              </a:rPr>
              <a:t>Компания </a:t>
            </a:r>
            <a:r>
              <a:rPr sz="900" spc="-5" dirty="0">
                <a:latin typeface="Century Gothic" pitchFamily="34" charset="0"/>
                <a:cs typeface="Calibri"/>
              </a:rPr>
              <a:t>планирует реализовывать </a:t>
            </a:r>
            <a:r>
              <a:rPr sz="900" dirty="0">
                <a:latin typeface="Century Gothic" pitchFamily="34" charset="0"/>
                <a:cs typeface="Calibri"/>
              </a:rPr>
              <a:t>80%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продукции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внутреннем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рынке,</a:t>
            </a:r>
            <a:r>
              <a:rPr sz="900" dirty="0">
                <a:latin typeface="Century Gothic" pitchFamily="34" charset="0"/>
                <a:cs typeface="Calibri"/>
              </a:rPr>
              <a:t> 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оставшиеся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20%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направлять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</a:p>
          <a:p>
            <a:pPr marL="12700" algn="just">
              <a:lnSpc>
                <a:spcPts val="101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экспорт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(РФ,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Южную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Корею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ОАЭ).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31115" algn="just">
              <a:lnSpc>
                <a:spcPct val="100000"/>
              </a:lnSpc>
              <a:spcBef>
                <a:spcPts val="520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</a:t>
            </a:r>
            <a:endParaRPr sz="900" dirty="0">
              <a:latin typeface="Century Gothic" pitchFamily="34" charset="0"/>
              <a:cs typeface="Calibri"/>
            </a:endParaRPr>
          </a:p>
          <a:p>
            <a:pPr marL="31115" marR="219710" algn="just">
              <a:lnSpc>
                <a:spcPct val="92500"/>
              </a:lnSpc>
              <a:spcBef>
                <a:spcPts val="204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Проектом предусмотрено строительство </a:t>
            </a:r>
            <a:r>
              <a:rPr sz="900" dirty="0">
                <a:latin typeface="Century Gothic" pitchFamily="34" charset="0"/>
                <a:cs typeface="Calibri"/>
              </a:rPr>
              <a:t>завода по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производству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сырной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прочей </a:t>
            </a:r>
            <a:r>
              <a:rPr sz="900" spc="-5" dirty="0" err="1">
                <a:latin typeface="Century Gothic" pitchFamily="34" charset="0"/>
                <a:cs typeface="Calibri"/>
              </a:rPr>
              <a:t>продовольственной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продукции</a:t>
            </a:r>
            <a:r>
              <a:rPr sz="900" spc="-5" dirty="0">
                <a:latin typeface="Century Gothic" pitchFamily="34" charset="0"/>
                <a:cs typeface="Calibri"/>
              </a:rPr>
              <a:t>. </a:t>
            </a:r>
            <a:endParaRPr lang="ru-RU" sz="900" spc="-5" dirty="0">
              <a:latin typeface="Century Gothic" pitchFamily="34" charset="0"/>
              <a:cs typeface="Calibri"/>
            </a:endParaRPr>
          </a:p>
          <a:p>
            <a:pPr marL="31115" marR="219710" algn="just">
              <a:lnSpc>
                <a:spcPct val="92500"/>
              </a:lnSpc>
              <a:spcBef>
                <a:spcPts val="204"/>
              </a:spcBef>
            </a:pPr>
            <a:r>
              <a:rPr lang="ru-RU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Инициатор</a:t>
            </a:r>
            <a:endParaRPr sz="900" dirty="0">
              <a:latin typeface="Century Gothic" pitchFamily="34" charset="0"/>
              <a:cs typeface="Calibri"/>
            </a:endParaRPr>
          </a:p>
          <a:p>
            <a:pPr marL="31115" algn="just">
              <a:lnSpc>
                <a:spcPts val="1040"/>
              </a:lnSpc>
              <a:spcBef>
                <a:spcPts val="12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Инициатором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является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lang="ru-RU" sz="900" spc="-25" dirty="0">
                <a:latin typeface="Century Gothic" pitchFamily="34" charset="0"/>
                <a:cs typeface="Calibri"/>
              </a:rPr>
              <a:t>Акимат </a:t>
            </a:r>
            <a:r>
              <a:rPr lang="ru-RU" sz="900" spc="-25" dirty="0" err="1">
                <a:latin typeface="Century Gothic" pitchFamily="34" charset="0"/>
                <a:cs typeface="Calibri"/>
              </a:rPr>
              <a:t>Кызылординской</a:t>
            </a:r>
            <a:r>
              <a:rPr lang="ru-RU" sz="900" spc="-25" dirty="0">
                <a:latin typeface="Century Gothic" pitchFamily="34" charset="0"/>
                <a:cs typeface="Calibri"/>
              </a:rPr>
              <a:t> области. </a:t>
            </a:r>
            <a:endParaRPr lang="ru-RU" sz="900" spc="-5" dirty="0">
              <a:latin typeface="Century Gothic" pitchFamily="34" charset="0"/>
              <a:cs typeface="Calibri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486611" y="538539"/>
            <a:ext cx="9508985" cy="295081"/>
          </a:xfrm>
          <a:prstGeom prst="rect">
            <a:avLst/>
          </a:prstGeom>
        </p:spPr>
        <p:txBody>
          <a:bodyPr vert="horz" wrap="square" lIns="0" tIns="67310" rIns="0" bIns="0" rtlCol="0">
            <a:spAutoFit/>
          </a:bodyPr>
          <a:lstStyle/>
          <a:p>
            <a:pPr marL="12700" marR="5080">
              <a:lnSpc>
                <a:spcPct val="80000"/>
              </a:lnSpc>
              <a:spcBef>
                <a:spcPts val="530"/>
              </a:spcBef>
            </a:pPr>
            <a:r>
              <a:rPr sz="1800" b="1" spc="-10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Строительство</a:t>
            </a:r>
            <a:r>
              <a:rPr sz="1800" b="1" spc="1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10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завода</a:t>
            </a:r>
            <a:r>
              <a:rPr sz="1800" b="1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 по </a:t>
            </a:r>
            <a:r>
              <a:rPr sz="1800" b="1" spc="-10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производству</a:t>
            </a:r>
            <a:r>
              <a:rPr sz="1800" b="1" spc="20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5" dirty="0" err="1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сырной</a:t>
            </a:r>
            <a:r>
              <a:rPr sz="1800" b="1" spc="10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10" dirty="0" err="1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продукции</a:t>
            </a:r>
            <a:endParaRPr sz="1800" b="1" dirty="0"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52315" y="3004057"/>
            <a:ext cx="3524885" cy="1925912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065" marR="95885" algn="just">
              <a:lnSpc>
                <a:spcPts val="1000"/>
              </a:lnSpc>
              <a:spcBef>
                <a:spcPts val="200"/>
              </a:spcBef>
              <a:tabLst>
                <a:tab pos="184785" algn="l"/>
                <a:tab pos="185420" algn="l"/>
              </a:tabLst>
            </a:pPr>
            <a:r>
              <a:rPr lang="ru-RU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184785" marR="95885" indent="-172720" algn="just">
              <a:lnSpc>
                <a:spcPts val="1000"/>
              </a:lnSpc>
              <a:spcBef>
                <a:spcPts val="2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5" dirty="0">
                <a:latin typeface="Century Gothic" pitchFamily="34" charset="0"/>
                <a:cs typeface="Calibri"/>
              </a:rPr>
              <a:t> объем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сыра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творога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составил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35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тонн,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объем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потребления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29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5080" indent="-172720" algn="just">
              <a:lnSpc>
                <a:spcPct val="92800"/>
              </a:lnSpc>
              <a:spcBef>
                <a:spcPts val="17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 2022 г. в РК </a:t>
            </a:r>
            <a:r>
              <a:rPr sz="900" spc="-5" dirty="0">
                <a:latin typeface="Century Gothic" pitchFamily="34" charset="0"/>
                <a:cs typeface="Calibri"/>
              </a:rPr>
              <a:t>объем производства </a:t>
            </a:r>
            <a:r>
              <a:rPr sz="900" dirty="0">
                <a:latin typeface="Century Gothic" pitchFamily="34" charset="0"/>
                <a:cs typeface="Calibri"/>
              </a:rPr>
              <a:t>сушеных фруктов, </a:t>
            </a:r>
            <a:r>
              <a:rPr sz="900" spc="-5" dirty="0">
                <a:latin typeface="Century Gothic" pitchFamily="34" charset="0"/>
                <a:cs typeface="Calibri"/>
              </a:rPr>
              <a:t>сливочного </a:t>
            </a:r>
            <a:r>
              <a:rPr sz="900" dirty="0">
                <a:latin typeface="Century Gothic" pitchFamily="34" charset="0"/>
                <a:cs typeface="Calibri"/>
              </a:rPr>
              <a:t> масла,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томатного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соуса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орехов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составил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69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тонн,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22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тонн,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17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6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тонн,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соответственно.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38100" indent="-172720" algn="just">
              <a:lnSpc>
                <a:spcPts val="1000"/>
              </a:lnSpc>
              <a:spcBef>
                <a:spcPts val="22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5" dirty="0">
                <a:latin typeface="Century Gothic" pitchFamily="34" charset="0"/>
                <a:cs typeface="Calibri"/>
              </a:rPr>
              <a:t>итогам </a:t>
            </a:r>
            <a:r>
              <a:rPr sz="900" dirty="0">
                <a:latin typeface="Century Gothic" pitchFamily="34" charset="0"/>
                <a:cs typeface="Calibri"/>
              </a:rPr>
              <a:t>2022 г., основными </a:t>
            </a:r>
            <a:r>
              <a:rPr sz="900" spc="-5" dirty="0">
                <a:latin typeface="Century Gothic" pitchFamily="34" charset="0"/>
                <a:cs typeface="Calibri"/>
              </a:rPr>
              <a:t>поставщиками сливочного </a:t>
            </a:r>
            <a:r>
              <a:rPr sz="900" dirty="0">
                <a:latin typeface="Century Gothic" pitchFamily="34" charset="0"/>
                <a:cs typeface="Calibri"/>
              </a:rPr>
              <a:t>масла,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альбумина,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сыра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творога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Россия,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Беларусь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Литва.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60325" indent="-172720" algn="just">
              <a:lnSpc>
                <a:spcPts val="1000"/>
              </a:lnSpc>
              <a:spcBef>
                <a:spcPts val="1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состоянию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основным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экспортером сливочного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масла,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альбумина,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сыра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творога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является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Россия.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283435" y="2221941"/>
            <a:ext cx="273456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283435" y="2434620"/>
            <a:ext cx="3514725" cy="24622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4785" indent="-172720" algn="just">
              <a:lnSpc>
                <a:spcPts val="1040"/>
              </a:lnSpc>
              <a:spcBef>
                <a:spcPts val="1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Выгодное местоположение.</a:t>
            </a:r>
            <a:r>
              <a:rPr sz="900" b="1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Регион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располагает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развитой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</a:p>
          <a:p>
            <a:pPr marL="184785" algn="just">
              <a:lnSpc>
                <a:spcPts val="994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обширной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дорожно-транспортной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логистической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инфраструктурой</a:t>
            </a:r>
            <a:r>
              <a:rPr sz="900" spc="-5" dirty="0">
                <a:latin typeface="Century Gothic" pitchFamily="34" charset="0"/>
                <a:cs typeface="Calibri"/>
              </a:rPr>
              <a:t>, связывающей его </a:t>
            </a:r>
            <a:r>
              <a:rPr sz="900" dirty="0">
                <a:latin typeface="Century Gothic" pitchFamily="34" charset="0"/>
                <a:cs typeface="Calibri"/>
              </a:rPr>
              <a:t>с </a:t>
            </a:r>
            <a:r>
              <a:rPr sz="900" spc="-5" dirty="0">
                <a:latin typeface="Century Gothic" pitchFamily="34" charset="0"/>
                <a:cs typeface="Calibri"/>
              </a:rPr>
              <a:t>областями </a:t>
            </a:r>
            <a:r>
              <a:rPr sz="900" dirty="0">
                <a:latin typeface="Century Gothic" pitchFamily="34" charset="0"/>
                <a:cs typeface="Calibri"/>
              </a:rPr>
              <a:t>РК и </a:t>
            </a:r>
            <a:r>
              <a:rPr sz="900" spc="-5" dirty="0">
                <a:latin typeface="Century Gothic" pitchFamily="34" charset="0"/>
                <a:cs typeface="Calibri"/>
              </a:rPr>
              <a:t>соседними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странами.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endParaRPr lang="ru-RU" sz="900" spc="-40" dirty="0">
              <a:latin typeface="Century Gothic" pitchFamily="34" charset="0"/>
              <a:cs typeface="Calibri"/>
            </a:endParaRPr>
          </a:p>
          <a:p>
            <a:pPr marL="184785" marR="149860" algn="just">
              <a:lnSpc>
                <a:spcPts val="1010"/>
              </a:lnSpc>
              <a:spcBef>
                <a:spcPts val="50"/>
              </a:spcBef>
            </a:pPr>
            <a:r>
              <a:rPr sz="900" b="1" spc="-5" dirty="0" err="1">
                <a:latin typeface="Century Gothic" pitchFamily="34" charset="0"/>
                <a:cs typeface="Calibri"/>
              </a:rPr>
              <a:t>Экологически</a:t>
            </a:r>
            <a:r>
              <a:rPr sz="900" b="1" spc="25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чистая продукция.</a:t>
            </a:r>
            <a:r>
              <a:rPr sz="900" b="1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Производство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190500" algn="just">
              <a:lnSpc>
                <a:spcPts val="1000"/>
              </a:lnSpc>
              <a:spcBef>
                <a:spcPts val="6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продовольственной продукции </a:t>
            </a:r>
            <a:r>
              <a:rPr sz="900" dirty="0">
                <a:latin typeface="Century Gothic" pitchFamily="34" charset="0"/>
                <a:cs typeface="Calibri"/>
              </a:rPr>
              <a:t>с </a:t>
            </a:r>
            <a:r>
              <a:rPr sz="900" spc="-5" dirty="0">
                <a:latin typeface="Century Gothic" pitchFamily="34" charset="0"/>
                <a:cs typeface="Calibri"/>
              </a:rPr>
              <a:t>использованием натурального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сырья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без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полуфабрикатов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 других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добавок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является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94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преимуществом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сравнению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5" dirty="0">
                <a:latin typeface="Century Gothic" pitchFamily="34" charset="0"/>
                <a:cs typeface="Calibri"/>
              </a:rPr>
              <a:t> импортными аналогами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</a:p>
          <a:p>
            <a:pPr marL="184785" algn="just">
              <a:lnSpc>
                <a:spcPts val="1040"/>
              </a:lnSpc>
            </a:pPr>
            <a:r>
              <a:rPr sz="900" dirty="0">
                <a:latin typeface="Century Gothic" pitchFamily="34" charset="0"/>
                <a:cs typeface="Calibri"/>
              </a:rPr>
              <a:t>позволяет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занять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определенную </a:t>
            </a:r>
            <a:r>
              <a:rPr sz="900" dirty="0">
                <a:latin typeface="Century Gothic" pitchFamily="34" charset="0"/>
                <a:cs typeface="Calibri"/>
              </a:rPr>
              <a:t>нишу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потребительской корзине.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5080" indent="-172720" algn="just">
              <a:lnSpc>
                <a:spcPts val="1000"/>
              </a:lnSpc>
              <a:spcBef>
                <a:spcPts val="125"/>
              </a:spcBef>
              <a:buFont typeface="Arial MT"/>
              <a:buChar char="•"/>
              <a:tabLst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Импортозамещение. </a:t>
            </a:r>
            <a:r>
              <a:rPr sz="900" spc="-5" dirty="0">
                <a:latin typeface="Century Gothic" pitchFamily="34" charset="0"/>
                <a:cs typeface="Calibri"/>
              </a:rPr>
              <a:t>Строительство </a:t>
            </a:r>
            <a:r>
              <a:rPr sz="900" dirty="0">
                <a:latin typeface="Century Gothic" pitchFamily="34" charset="0"/>
                <a:cs typeface="Calibri"/>
              </a:rPr>
              <a:t>завода по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производству сыров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прочей продовольственной продукции </a:t>
            </a:r>
            <a:r>
              <a:rPr sz="900" dirty="0">
                <a:latin typeface="Century Gothic" pitchFamily="34" charset="0"/>
                <a:cs typeface="Calibri"/>
              </a:rPr>
              <a:t>позволит </a:t>
            </a:r>
            <a:r>
              <a:rPr sz="900" spc="-5" dirty="0">
                <a:latin typeface="Century Gothic" pitchFamily="34" charset="0"/>
                <a:cs typeface="Calibri"/>
              </a:rPr>
              <a:t>сократить объем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импорта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сыров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35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тонн)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обеспечить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98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внутренний рынок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качественной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отечественной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продукцией.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551830" y="4850178"/>
            <a:ext cx="3351529" cy="564256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>
              <a:lnSpc>
                <a:spcPts val="1045"/>
              </a:lnSpc>
              <a:spcBef>
                <a:spcPts val="12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реализации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требуется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сумму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8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 smtClean="0">
                <a:latin typeface="Century Gothic" pitchFamily="34" charset="0"/>
                <a:cs typeface="Calibri"/>
              </a:rPr>
              <a:t>630</a:t>
            </a:r>
            <a:r>
              <a:rPr lang="en-US"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 smtClean="0">
                <a:latin typeface="Century Gothic" pitchFamily="34" charset="0"/>
                <a:cs typeface="Calibri"/>
              </a:rPr>
              <a:t>тыс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(по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курсу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449,2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тенге),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из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которых: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4644856" y="5410431"/>
            <a:ext cx="3165475" cy="561692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4785" marR="5080" indent="-172720" algn="just">
              <a:lnSpc>
                <a:spcPts val="1000"/>
              </a:lnSpc>
              <a:spcBef>
                <a:spcPts val="2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70%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(6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041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dirty="0">
                <a:latin typeface="Century Gothic" pitchFamily="34" charset="0"/>
                <a:cs typeface="Calibri"/>
              </a:rPr>
              <a:t> 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долговое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(при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наличии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залогового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обеспечения);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от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30%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(2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589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участие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инвестора.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551830" y="5945322"/>
            <a:ext cx="3304540" cy="666849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 algn="just">
              <a:lnSpc>
                <a:spcPts val="1000"/>
              </a:lnSpc>
              <a:spcBef>
                <a:spcPts val="2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меры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финальная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структура</a:t>
            </a:r>
            <a:r>
              <a:rPr lang="en-US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финансирования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долей </a:t>
            </a:r>
            <a:r>
              <a:rPr sz="900" dirty="0">
                <a:latin typeface="Century Gothic" pitchFamily="34" charset="0"/>
                <a:cs typeface="Calibri"/>
              </a:rPr>
              <a:t>участия в </a:t>
            </a:r>
            <a:r>
              <a:rPr sz="9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5" dirty="0">
                <a:latin typeface="Century Gothic" pitchFamily="34" charset="0"/>
                <a:cs typeface="Calibri"/>
              </a:rPr>
              <a:t> 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283434" y="1219200"/>
            <a:ext cx="2917966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Инвестиционная привлекательность</a:t>
            </a:r>
            <a:r>
              <a:rPr sz="900" b="1" spc="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283435" y="1381956"/>
            <a:ext cx="3344832" cy="835485"/>
          </a:xfrm>
          <a:prstGeom prst="rect">
            <a:avLst/>
          </a:prstGeom>
        </p:spPr>
        <p:txBody>
          <a:bodyPr vert="horz" wrap="square" lIns="0" tIns="40005" rIns="0" bIns="0" rtlCol="0">
            <a:spAutoFit/>
          </a:bodyPr>
          <a:lstStyle/>
          <a:p>
            <a:pPr marL="184785" indent="-172720" algn="just">
              <a:lnSpc>
                <a:spcPct val="100000"/>
              </a:lnSpc>
              <a:spcBef>
                <a:spcPts val="31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Сумма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инвестиций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8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630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21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NPV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8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322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229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MIRR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21,3%</a:t>
            </a:r>
          </a:p>
          <a:p>
            <a:pPr marL="184785" indent="-172720" algn="just">
              <a:lnSpc>
                <a:spcPct val="100000"/>
              </a:lnSpc>
              <a:spcBef>
                <a:spcPts val="21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4,45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21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5,99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pic>
        <p:nvPicPr>
          <p:cNvPr id="27" name="object 2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38135" y="940307"/>
            <a:ext cx="3452064" cy="1612391"/>
          </a:xfrm>
          <a:prstGeom prst="rect">
            <a:avLst/>
          </a:prstGeom>
        </p:spPr>
      </p:pic>
      <p:grpSp>
        <p:nvGrpSpPr>
          <p:cNvPr id="28" name="object 28"/>
          <p:cNvGrpSpPr/>
          <p:nvPr/>
        </p:nvGrpSpPr>
        <p:grpSpPr>
          <a:xfrm>
            <a:off x="1162811" y="2877121"/>
            <a:ext cx="2737485" cy="1231900"/>
            <a:chOff x="1162811" y="2877121"/>
            <a:chExt cx="2737485" cy="1231900"/>
          </a:xfrm>
        </p:grpSpPr>
        <p:sp>
          <p:nvSpPr>
            <p:cNvPr id="29" name="object 29"/>
            <p:cNvSpPr/>
            <p:nvPr/>
          </p:nvSpPr>
          <p:spPr>
            <a:xfrm>
              <a:off x="1278636" y="2985515"/>
              <a:ext cx="2505710" cy="1099185"/>
            </a:xfrm>
            <a:custGeom>
              <a:avLst/>
              <a:gdLst/>
              <a:ahLst/>
              <a:cxnLst/>
              <a:rect l="l" t="t" r="r" b="b"/>
              <a:pathLst>
                <a:path w="2505710" h="1099185">
                  <a:moveTo>
                    <a:pt x="166116" y="810768"/>
                  </a:moveTo>
                  <a:lnTo>
                    <a:pt x="0" y="810768"/>
                  </a:lnTo>
                  <a:lnTo>
                    <a:pt x="0" y="1098804"/>
                  </a:lnTo>
                  <a:lnTo>
                    <a:pt x="166116" y="1098804"/>
                  </a:lnTo>
                  <a:lnTo>
                    <a:pt x="166116" y="810768"/>
                  </a:lnTo>
                  <a:close/>
                </a:path>
                <a:path w="2505710" h="1099185">
                  <a:moveTo>
                    <a:pt x="501396" y="426720"/>
                  </a:moveTo>
                  <a:lnTo>
                    <a:pt x="333756" y="426720"/>
                  </a:lnTo>
                  <a:lnTo>
                    <a:pt x="333756" y="1098804"/>
                  </a:lnTo>
                  <a:lnTo>
                    <a:pt x="501396" y="1098804"/>
                  </a:lnTo>
                  <a:lnTo>
                    <a:pt x="501396" y="426720"/>
                  </a:lnTo>
                  <a:close/>
                </a:path>
                <a:path w="2505710" h="1099185">
                  <a:moveTo>
                    <a:pt x="835152" y="318516"/>
                  </a:moveTo>
                  <a:lnTo>
                    <a:pt x="667512" y="318516"/>
                  </a:lnTo>
                  <a:lnTo>
                    <a:pt x="667512" y="1098804"/>
                  </a:lnTo>
                  <a:lnTo>
                    <a:pt x="835152" y="1098804"/>
                  </a:lnTo>
                  <a:lnTo>
                    <a:pt x="835152" y="318516"/>
                  </a:lnTo>
                  <a:close/>
                </a:path>
                <a:path w="2505710" h="1099185">
                  <a:moveTo>
                    <a:pt x="1168908" y="286512"/>
                  </a:moveTo>
                  <a:lnTo>
                    <a:pt x="1001268" y="286512"/>
                  </a:lnTo>
                  <a:lnTo>
                    <a:pt x="1001268" y="1098804"/>
                  </a:lnTo>
                  <a:lnTo>
                    <a:pt x="1168908" y="1098804"/>
                  </a:lnTo>
                  <a:lnTo>
                    <a:pt x="1168908" y="286512"/>
                  </a:lnTo>
                  <a:close/>
                </a:path>
                <a:path w="2505710" h="1099185">
                  <a:moveTo>
                    <a:pt x="1502664" y="252984"/>
                  </a:moveTo>
                  <a:lnTo>
                    <a:pt x="1336548" y="252984"/>
                  </a:lnTo>
                  <a:lnTo>
                    <a:pt x="1336548" y="1098804"/>
                  </a:lnTo>
                  <a:lnTo>
                    <a:pt x="1502664" y="1098804"/>
                  </a:lnTo>
                  <a:lnTo>
                    <a:pt x="1502664" y="252984"/>
                  </a:lnTo>
                  <a:close/>
                </a:path>
                <a:path w="2505710" h="1099185">
                  <a:moveTo>
                    <a:pt x="1837944" y="220980"/>
                  </a:moveTo>
                  <a:lnTo>
                    <a:pt x="1670304" y="220980"/>
                  </a:lnTo>
                  <a:lnTo>
                    <a:pt x="1670304" y="1098804"/>
                  </a:lnTo>
                  <a:lnTo>
                    <a:pt x="1837944" y="1098804"/>
                  </a:lnTo>
                  <a:lnTo>
                    <a:pt x="1837944" y="220980"/>
                  </a:lnTo>
                  <a:close/>
                </a:path>
                <a:path w="2505710" h="1099185">
                  <a:moveTo>
                    <a:pt x="2171700" y="30480"/>
                  </a:moveTo>
                  <a:lnTo>
                    <a:pt x="2004060" y="30480"/>
                  </a:lnTo>
                  <a:lnTo>
                    <a:pt x="2004060" y="1098804"/>
                  </a:lnTo>
                  <a:lnTo>
                    <a:pt x="2171700" y="1098804"/>
                  </a:lnTo>
                  <a:lnTo>
                    <a:pt x="2171700" y="30480"/>
                  </a:lnTo>
                  <a:close/>
                </a:path>
                <a:path w="2505710" h="1099185">
                  <a:moveTo>
                    <a:pt x="2505456" y="0"/>
                  </a:moveTo>
                  <a:lnTo>
                    <a:pt x="2337816" y="0"/>
                  </a:lnTo>
                  <a:lnTo>
                    <a:pt x="2337816" y="1098804"/>
                  </a:lnTo>
                  <a:lnTo>
                    <a:pt x="2505456" y="1098804"/>
                  </a:lnTo>
                  <a:lnTo>
                    <a:pt x="2505456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162811" y="2881883"/>
              <a:ext cx="2737485" cy="1226820"/>
            </a:xfrm>
            <a:custGeom>
              <a:avLst/>
              <a:gdLst/>
              <a:ahLst/>
              <a:cxnLst/>
              <a:rect l="l" t="t" r="r" b="b"/>
              <a:pathLst>
                <a:path w="2737485" h="1226820">
                  <a:moveTo>
                    <a:pt x="2705100" y="1202435"/>
                  </a:moveTo>
                  <a:lnTo>
                    <a:pt x="2705100" y="0"/>
                  </a:lnTo>
                </a:path>
                <a:path w="2737485" h="1226820">
                  <a:moveTo>
                    <a:pt x="2705100" y="1202435"/>
                  </a:moveTo>
                  <a:lnTo>
                    <a:pt x="2737104" y="1202435"/>
                  </a:lnTo>
                </a:path>
                <a:path w="2737485" h="1226820">
                  <a:moveTo>
                    <a:pt x="2705100" y="1002791"/>
                  </a:moveTo>
                  <a:lnTo>
                    <a:pt x="2737104" y="1002791"/>
                  </a:lnTo>
                </a:path>
                <a:path w="2737485" h="1226820">
                  <a:moveTo>
                    <a:pt x="2705100" y="801623"/>
                  </a:moveTo>
                  <a:lnTo>
                    <a:pt x="2737104" y="801623"/>
                  </a:lnTo>
                </a:path>
                <a:path w="2737485" h="1226820">
                  <a:moveTo>
                    <a:pt x="2705100" y="600455"/>
                  </a:moveTo>
                  <a:lnTo>
                    <a:pt x="2737104" y="600455"/>
                  </a:lnTo>
                </a:path>
                <a:path w="2737485" h="1226820">
                  <a:moveTo>
                    <a:pt x="2705100" y="400812"/>
                  </a:moveTo>
                  <a:lnTo>
                    <a:pt x="2737104" y="400812"/>
                  </a:lnTo>
                </a:path>
                <a:path w="2737485" h="1226820">
                  <a:moveTo>
                    <a:pt x="2705100" y="199643"/>
                  </a:moveTo>
                  <a:lnTo>
                    <a:pt x="2737104" y="199643"/>
                  </a:lnTo>
                </a:path>
                <a:path w="2737485" h="1226820">
                  <a:moveTo>
                    <a:pt x="2705100" y="0"/>
                  </a:moveTo>
                  <a:lnTo>
                    <a:pt x="2737104" y="0"/>
                  </a:lnTo>
                </a:path>
                <a:path w="2737485" h="1226820">
                  <a:moveTo>
                    <a:pt x="32003" y="1202435"/>
                  </a:moveTo>
                  <a:lnTo>
                    <a:pt x="32003" y="0"/>
                  </a:lnTo>
                </a:path>
                <a:path w="2737485" h="1226820">
                  <a:moveTo>
                    <a:pt x="0" y="1202435"/>
                  </a:moveTo>
                  <a:lnTo>
                    <a:pt x="32003" y="1202435"/>
                  </a:lnTo>
                </a:path>
                <a:path w="2737485" h="1226820">
                  <a:moveTo>
                    <a:pt x="0" y="961643"/>
                  </a:moveTo>
                  <a:lnTo>
                    <a:pt x="32003" y="961643"/>
                  </a:lnTo>
                </a:path>
                <a:path w="2737485" h="1226820">
                  <a:moveTo>
                    <a:pt x="0" y="720851"/>
                  </a:moveTo>
                  <a:lnTo>
                    <a:pt x="32003" y="720851"/>
                  </a:lnTo>
                </a:path>
                <a:path w="2737485" h="1226820">
                  <a:moveTo>
                    <a:pt x="0" y="480060"/>
                  </a:moveTo>
                  <a:lnTo>
                    <a:pt x="32003" y="480060"/>
                  </a:lnTo>
                </a:path>
                <a:path w="2737485" h="1226820">
                  <a:moveTo>
                    <a:pt x="0" y="240791"/>
                  </a:moveTo>
                  <a:lnTo>
                    <a:pt x="32003" y="240791"/>
                  </a:lnTo>
                </a:path>
                <a:path w="2737485" h="1226820">
                  <a:moveTo>
                    <a:pt x="0" y="0"/>
                  </a:moveTo>
                  <a:lnTo>
                    <a:pt x="32003" y="0"/>
                  </a:lnTo>
                </a:path>
                <a:path w="2737485" h="1226820">
                  <a:moveTo>
                    <a:pt x="32003" y="1202435"/>
                  </a:moveTo>
                  <a:lnTo>
                    <a:pt x="2705100" y="1202435"/>
                  </a:lnTo>
                </a:path>
                <a:path w="2737485" h="1226820">
                  <a:moveTo>
                    <a:pt x="199644" y="1202435"/>
                  </a:moveTo>
                  <a:lnTo>
                    <a:pt x="199644" y="1226820"/>
                  </a:lnTo>
                </a:path>
                <a:path w="2737485" h="1226820">
                  <a:moveTo>
                    <a:pt x="533400" y="1202435"/>
                  </a:moveTo>
                  <a:lnTo>
                    <a:pt x="533400" y="1226820"/>
                  </a:lnTo>
                </a:path>
                <a:path w="2737485" h="1226820">
                  <a:moveTo>
                    <a:pt x="867156" y="1202435"/>
                  </a:moveTo>
                  <a:lnTo>
                    <a:pt x="867156" y="1226820"/>
                  </a:lnTo>
                </a:path>
                <a:path w="2737485" h="1226820">
                  <a:moveTo>
                    <a:pt x="1200912" y="1202435"/>
                  </a:moveTo>
                  <a:lnTo>
                    <a:pt x="1200912" y="1226820"/>
                  </a:lnTo>
                </a:path>
                <a:path w="2737485" h="1226820">
                  <a:moveTo>
                    <a:pt x="1536192" y="1202435"/>
                  </a:moveTo>
                  <a:lnTo>
                    <a:pt x="1536192" y="1226820"/>
                  </a:lnTo>
                </a:path>
                <a:path w="2737485" h="1226820">
                  <a:moveTo>
                    <a:pt x="1869948" y="1202435"/>
                  </a:moveTo>
                  <a:lnTo>
                    <a:pt x="1869948" y="1226820"/>
                  </a:lnTo>
                </a:path>
                <a:path w="2737485" h="1226820">
                  <a:moveTo>
                    <a:pt x="2203704" y="1202435"/>
                  </a:moveTo>
                  <a:lnTo>
                    <a:pt x="2203704" y="1226820"/>
                  </a:lnTo>
                </a:path>
                <a:path w="2737485" h="1226820">
                  <a:moveTo>
                    <a:pt x="2537460" y="1202435"/>
                  </a:moveTo>
                  <a:lnTo>
                    <a:pt x="2537460" y="1226820"/>
                  </a:lnTo>
                </a:path>
                <a:path w="2737485" h="1226820">
                  <a:moveTo>
                    <a:pt x="2705100" y="1202435"/>
                  </a:moveTo>
                  <a:lnTo>
                    <a:pt x="2705100" y="1226820"/>
                  </a:lnTo>
                </a:path>
              </a:pathLst>
            </a:custGeom>
            <a:ln w="9525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361693" y="3015152"/>
              <a:ext cx="2339340" cy="648335"/>
            </a:xfrm>
            <a:custGeom>
              <a:avLst/>
              <a:gdLst/>
              <a:ahLst/>
              <a:cxnLst/>
              <a:rect l="l" t="t" r="r" b="b"/>
              <a:pathLst>
                <a:path w="2339340" h="648335">
                  <a:moveTo>
                    <a:pt x="0" y="647781"/>
                  </a:moveTo>
                  <a:lnTo>
                    <a:pt x="23866" y="603768"/>
                  </a:lnTo>
                  <a:lnTo>
                    <a:pt x="47733" y="557440"/>
                  </a:lnTo>
                  <a:lnTo>
                    <a:pt x="71600" y="509428"/>
                  </a:lnTo>
                  <a:lnTo>
                    <a:pt x="95467" y="460365"/>
                  </a:lnTo>
                  <a:lnTo>
                    <a:pt x="119334" y="410882"/>
                  </a:lnTo>
                  <a:lnTo>
                    <a:pt x="143201" y="361611"/>
                  </a:lnTo>
                  <a:lnTo>
                    <a:pt x="167068" y="313183"/>
                  </a:lnTo>
                  <a:lnTo>
                    <a:pt x="190935" y="266231"/>
                  </a:lnTo>
                  <a:lnTo>
                    <a:pt x="214802" y="221386"/>
                  </a:lnTo>
                  <a:lnTo>
                    <a:pt x="238669" y="179280"/>
                  </a:lnTo>
                  <a:lnTo>
                    <a:pt x="262536" y="140545"/>
                  </a:lnTo>
                  <a:lnTo>
                    <a:pt x="286403" y="105812"/>
                  </a:lnTo>
                  <a:lnTo>
                    <a:pt x="310270" y="75714"/>
                  </a:lnTo>
                  <a:lnTo>
                    <a:pt x="375946" y="20637"/>
                  </a:lnTo>
                  <a:lnTo>
                    <a:pt x="417744" y="4740"/>
                  </a:lnTo>
                  <a:lnTo>
                    <a:pt x="459534" y="0"/>
                  </a:lnTo>
                  <a:lnTo>
                    <a:pt x="501316" y="3224"/>
                  </a:lnTo>
                  <a:lnTo>
                    <a:pt x="543092" y="11223"/>
                  </a:lnTo>
                  <a:lnTo>
                    <a:pt x="584864" y="20806"/>
                  </a:lnTo>
                  <a:lnTo>
                    <a:pt x="626633" y="28781"/>
                  </a:lnTo>
                  <a:lnTo>
                    <a:pt x="668401" y="31958"/>
                  </a:lnTo>
                  <a:lnTo>
                    <a:pt x="716134" y="32198"/>
                  </a:lnTo>
                  <a:lnTo>
                    <a:pt x="763868" y="33489"/>
                  </a:lnTo>
                  <a:lnTo>
                    <a:pt x="811602" y="35543"/>
                  </a:lnTo>
                  <a:lnTo>
                    <a:pt x="859336" y="38076"/>
                  </a:lnTo>
                  <a:lnTo>
                    <a:pt x="907070" y="40800"/>
                  </a:lnTo>
                  <a:lnTo>
                    <a:pt x="954804" y="43428"/>
                  </a:lnTo>
                  <a:lnTo>
                    <a:pt x="1002538" y="45674"/>
                  </a:lnTo>
                  <a:lnTo>
                    <a:pt x="1050278" y="47694"/>
                  </a:lnTo>
                  <a:lnTo>
                    <a:pt x="1098030" y="49721"/>
                  </a:lnTo>
                  <a:lnTo>
                    <a:pt x="1145789" y="51745"/>
                  </a:lnTo>
                  <a:lnTo>
                    <a:pt x="1193550" y="53759"/>
                  </a:lnTo>
                  <a:lnTo>
                    <a:pt x="1241309" y="55752"/>
                  </a:lnTo>
                  <a:lnTo>
                    <a:pt x="1289061" y="57717"/>
                  </a:lnTo>
                  <a:lnTo>
                    <a:pt x="1336802" y="59644"/>
                  </a:lnTo>
                  <a:lnTo>
                    <a:pt x="1384535" y="61041"/>
                  </a:lnTo>
                  <a:lnTo>
                    <a:pt x="1432269" y="61757"/>
                  </a:lnTo>
                  <a:lnTo>
                    <a:pt x="1480003" y="62290"/>
                  </a:lnTo>
                  <a:lnTo>
                    <a:pt x="1527737" y="63141"/>
                  </a:lnTo>
                  <a:lnTo>
                    <a:pt x="1575471" y="64809"/>
                  </a:lnTo>
                  <a:lnTo>
                    <a:pt x="1623205" y="67795"/>
                  </a:lnTo>
                  <a:lnTo>
                    <a:pt x="1670939" y="72598"/>
                  </a:lnTo>
                  <a:lnTo>
                    <a:pt x="1718673" y="80151"/>
                  </a:lnTo>
                  <a:lnTo>
                    <a:pt x="1766409" y="90322"/>
                  </a:lnTo>
                  <a:lnTo>
                    <a:pt x="1814150" y="102009"/>
                  </a:lnTo>
                  <a:lnTo>
                    <a:pt x="1861898" y="114115"/>
                  </a:lnTo>
                  <a:lnTo>
                    <a:pt x="1909654" y="125538"/>
                  </a:lnTo>
                  <a:lnTo>
                    <a:pt x="1957422" y="135180"/>
                  </a:lnTo>
                  <a:lnTo>
                    <a:pt x="2005203" y="141940"/>
                  </a:lnTo>
                  <a:lnTo>
                    <a:pt x="2052936" y="145539"/>
                  </a:lnTo>
                  <a:lnTo>
                    <a:pt x="2100670" y="146938"/>
                  </a:lnTo>
                  <a:lnTo>
                    <a:pt x="2148404" y="146738"/>
                  </a:lnTo>
                  <a:lnTo>
                    <a:pt x="2196138" y="145539"/>
                  </a:lnTo>
                  <a:lnTo>
                    <a:pt x="2243872" y="143939"/>
                  </a:lnTo>
                  <a:lnTo>
                    <a:pt x="2291606" y="142540"/>
                  </a:lnTo>
                  <a:lnTo>
                    <a:pt x="2339340" y="141940"/>
                  </a:lnTo>
                </a:path>
              </a:pathLst>
            </a:custGeom>
            <a:ln w="28575">
              <a:solidFill>
                <a:srgbClr val="046A3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26197" y="3624897"/>
              <a:ext cx="73533" cy="73532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59953" y="3027489"/>
              <a:ext cx="73532" cy="73533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93709" y="3009201"/>
              <a:ext cx="73532" cy="73533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27465" y="3022917"/>
              <a:ext cx="73533" cy="73533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662745" y="3036633"/>
              <a:ext cx="73533" cy="73532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96501" y="3050349"/>
              <a:ext cx="73533" cy="7353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30257" y="3118929"/>
              <a:ext cx="73532" cy="73533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64013" y="3118929"/>
              <a:ext cx="73533" cy="73533"/>
            </a:xfrm>
            <a:prstGeom prst="rect">
              <a:avLst/>
            </a:prstGeom>
          </p:spPr>
        </p:pic>
      </p:grpSp>
      <p:sp>
        <p:nvSpPr>
          <p:cNvPr id="40" name="object 40"/>
          <p:cNvSpPr txBox="1"/>
          <p:nvPr/>
        </p:nvSpPr>
        <p:spPr>
          <a:xfrm>
            <a:off x="1306702" y="3766775"/>
            <a:ext cx="127635" cy="25590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latin typeface="Calibri"/>
                <a:cs typeface="Calibri"/>
              </a:rPr>
              <a:t>6 008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640484" y="3714660"/>
            <a:ext cx="128270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13</a:t>
            </a:r>
            <a:r>
              <a:rPr sz="8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973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975104" y="3714990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16 227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309241" y="3714990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16 887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643251" y="3714990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17 567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977641" y="3714990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18 260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311652" y="3714990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22 216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645789" y="3714990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22 851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260475" y="3431539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23%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594485" y="2834386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26%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928622" y="2815208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26%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262885" y="2829306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26%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597023" y="2843022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26%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2931032" y="2856102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26%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265423" y="2925318"/>
            <a:ext cx="53657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46075" algn="l"/>
              </a:tabLst>
            </a:pPr>
            <a:r>
              <a:rPr sz="800" dirty="0">
                <a:latin typeface="Calibri"/>
                <a:cs typeface="Calibri"/>
              </a:rPr>
              <a:t>26%	26%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949700" y="3999102"/>
            <a:ext cx="20256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"/>
                <a:cs typeface="Calibri"/>
              </a:rPr>
              <a:t>21%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3949700" y="3798570"/>
            <a:ext cx="20256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"/>
                <a:cs typeface="Calibri"/>
              </a:rPr>
              <a:t>22%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3949700" y="3597909"/>
            <a:ext cx="20256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"/>
                <a:cs typeface="Calibri"/>
              </a:rPr>
              <a:t>23%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949700" y="3397376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24%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3949700" y="3196844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25%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3949700" y="2995930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26%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949700" y="2795397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27%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036421" y="3999102"/>
            <a:ext cx="7747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859027" y="3758006"/>
            <a:ext cx="254635" cy="1485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5</a:t>
            </a:r>
            <a:r>
              <a:rPr sz="800" spc="-5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0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807516" y="3517772"/>
            <a:ext cx="30607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10 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807516" y="3276980"/>
            <a:ext cx="30607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15 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807516" y="3036188"/>
            <a:ext cx="30607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20 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807516" y="2795397"/>
            <a:ext cx="30607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25 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27024" y="3107447"/>
            <a:ext cx="127635" cy="6896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spc="-5" dirty="0">
                <a:latin typeface="Calibri"/>
                <a:cs typeface="Calibri"/>
              </a:rPr>
              <a:t>тыс.</a:t>
            </a:r>
            <a:r>
              <a:rPr sz="800" spc="-35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долл.</a:t>
            </a:r>
            <a:r>
              <a:rPr sz="800" spc="-15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США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809244" y="4366259"/>
            <a:ext cx="243840" cy="55244"/>
          </a:xfrm>
          <a:custGeom>
            <a:avLst/>
            <a:gdLst/>
            <a:ahLst/>
            <a:cxnLst/>
            <a:rect l="l" t="t" r="r" b="b"/>
            <a:pathLst>
              <a:path w="243840" h="55245">
                <a:moveTo>
                  <a:pt x="243840" y="0"/>
                </a:moveTo>
                <a:lnTo>
                  <a:pt x="0" y="0"/>
                </a:lnTo>
                <a:lnTo>
                  <a:pt x="0" y="54863"/>
                </a:lnTo>
                <a:lnTo>
                  <a:pt x="243840" y="54863"/>
                </a:lnTo>
                <a:lnTo>
                  <a:pt x="243840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0" name="object 70"/>
          <p:cNvGrpSpPr/>
          <p:nvPr/>
        </p:nvGrpSpPr>
        <p:grpSpPr>
          <a:xfrm>
            <a:off x="2436114" y="4361497"/>
            <a:ext cx="243840" cy="60325"/>
            <a:chOff x="2436114" y="4361497"/>
            <a:chExt cx="243840" cy="60325"/>
          </a:xfrm>
        </p:grpSpPr>
        <p:sp>
          <p:nvSpPr>
            <p:cNvPr id="71" name="object 71"/>
            <p:cNvSpPr/>
            <p:nvPr/>
          </p:nvSpPr>
          <p:spPr>
            <a:xfrm>
              <a:off x="2436114" y="4392929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0" y="0"/>
                  </a:moveTo>
                  <a:lnTo>
                    <a:pt x="243840" y="0"/>
                  </a:lnTo>
                </a:path>
              </a:pathLst>
            </a:custGeom>
            <a:ln w="28575">
              <a:solidFill>
                <a:srgbClr val="046A3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2531364" y="4366259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146" y="0"/>
                  </a:moveTo>
                  <a:lnTo>
                    <a:pt x="15376" y="1982"/>
                  </a:lnTo>
                  <a:lnTo>
                    <a:pt x="7381" y="7381"/>
                  </a:lnTo>
                  <a:lnTo>
                    <a:pt x="1982" y="15376"/>
                  </a:lnTo>
                  <a:lnTo>
                    <a:pt x="0" y="25145"/>
                  </a:lnTo>
                  <a:lnTo>
                    <a:pt x="1982" y="34915"/>
                  </a:lnTo>
                  <a:lnTo>
                    <a:pt x="7381" y="42910"/>
                  </a:lnTo>
                  <a:lnTo>
                    <a:pt x="15376" y="48309"/>
                  </a:lnTo>
                  <a:lnTo>
                    <a:pt x="25146" y="50291"/>
                  </a:lnTo>
                  <a:lnTo>
                    <a:pt x="34915" y="48309"/>
                  </a:lnTo>
                  <a:lnTo>
                    <a:pt x="42910" y="42910"/>
                  </a:lnTo>
                  <a:lnTo>
                    <a:pt x="48309" y="34915"/>
                  </a:lnTo>
                  <a:lnTo>
                    <a:pt x="50292" y="25145"/>
                  </a:lnTo>
                  <a:lnTo>
                    <a:pt x="48309" y="15376"/>
                  </a:lnTo>
                  <a:lnTo>
                    <a:pt x="42910" y="7381"/>
                  </a:lnTo>
                  <a:lnTo>
                    <a:pt x="34915" y="1982"/>
                  </a:lnTo>
                  <a:lnTo>
                    <a:pt x="25146" y="0"/>
                  </a:lnTo>
                  <a:close/>
                </a:path>
              </a:pathLst>
            </a:custGeom>
            <a:solidFill>
              <a:srgbClr val="00AF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2531364" y="4366259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292" y="25145"/>
                  </a:moveTo>
                  <a:lnTo>
                    <a:pt x="48309" y="34915"/>
                  </a:lnTo>
                  <a:lnTo>
                    <a:pt x="42910" y="42910"/>
                  </a:lnTo>
                  <a:lnTo>
                    <a:pt x="34915" y="48309"/>
                  </a:lnTo>
                  <a:lnTo>
                    <a:pt x="25146" y="50291"/>
                  </a:lnTo>
                  <a:lnTo>
                    <a:pt x="15376" y="48309"/>
                  </a:lnTo>
                  <a:lnTo>
                    <a:pt x="7381" y="42910"/>
                  </a:lnTo>
                  <a:lnTo>
                    <a:pt x="1982" y="34915"/>
                  </a:lnTo>
                  <a:lnTo>
                    <a:pt x="0" y="25145"/>
                  </a:lnTo>
                  <a:lnTo>
                    <a:pt x="1982" y="15376"/>
                  </a:lnTo>
                  <a:lnTo>
                    <a:pt x="7381" y="7381"/>
                  </a:lnTo>
                  <a:lnTo>
                    <a:pt x="15376" y="1982"/>
                  </a:lnTo>
                  <a:lnTo>
                    <a:pt x="25146" y="0"/>
                  </a:lnTo>
                  <a:lnTo>
                    <a:pt x="34915" y="1982"/>
                  </a:lnTo>
                  <a:lnTo>
                    <a:pt x="42910" y="7381"/>
                  </a:lnTo>
                  <a:lnTo>
                    <a:pt x="48309" y="15376"/>
                  </a:lnTo>
                  <a:lnTo>
                    <a:pt x="50292" y="25145"/>
                  </a:lnTo>
                  <a:close/>
                </a:path>
              </a:pathLst>
            </a:custGeom>
            <a:ln w="9525">
              <a:solidFill>
                <a:srgbClr val="046A3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" name="object 74"/>
          <p:cNvSpPr txBox="1"/>
          <p:nvPr/>
        </p:nvSpPr>
        <p:spPr>
          <a:xfrm>
            <a:off x="498449" y="4077055"/>
            <a:ext cx="3462654" cy="535305"/>
          </a:xfrm>
          <a:prstGeom prst="rect">
            <a:avLst/>
          </a:prstGeom>
        </p:spPr>
        <p:txBody>
          <a:bodyPr vert="horz" wrap="square" lIns="0" tIns="67310" rIns="0" bIns="0" rtlCol="0">
            <a:spAutoFit/>
          </a:bodyPr>
          <a:lstStyle/>
          <a:p>
            <a:pPr marL="595630" algn="ctr">
              <a:lnSpc>
                <a:spcPct val="100000"/>
              </a:lnSpc>
              <a:spcBef>
                <a:spcPts val="530"/>
              </a:spcBef>
              <a:tabLst>
                <a:tab pos="929640" algn="l"/>
                <a:tab pos="1263650" algn="l"/>
                <a:tab pos="1597660" algn="l"/>
                <a:tab pos="1932305" algn="l"/>
                <a:tab pos="2266315" algn="l"/>
                <a:tab pos="2600325" algn="l"/>
                <a:tab pos="2940685" algn="l"/>
              </a:tabLst>
            </a:pPr>
            <a:r>
              <a:rPr sz="800" spc="-5" dirty="0">
                <a:latin typeface="Calibri"/>
                <a:cs typeface="Calibri"/>
              </a:rPr>
              <a:t>2025	2026	2027	2028	2029	2030	2036	</a:t>
            </a:r>
            <a:r>
              <a:rPr sz="800" dirty="0">
                <a:latin typeface="Calibri"/>
                <a:cs typeface="Calibri"/>
              </a:rPr>
              <a:t>ППП</a:t>
            </a:r>
            <a:endParaRPr sz="800">
              <a:latin typeface="Calibri"/>
              <a:cs typeface="Calibri"/>
            </a:endParaRPr>
          </a:p>
          <a:p>
            <a:pPr marL="568325" algn="ctr">
              <a:lnSpc>
                <a:spcPct val="100000"/>
              </a:lnSpc>
              <a:spcBef>
                <a:spcPts val="430"/>
              </a:spcBef>
              <a:tabLst>
                <a:tab pos="2195195" algn="l"/>
              </a:tabLst>
            </a:pPr>
            <a:r>
              <a:rPr sz="800" spc="-5" dirty="0">
                <a:latin typeface="Calibri"/>
                <a:cs typeface="Calibri"/>
              </a:rPr>
              <a:t>Выручка,</a:t>
            </a:r>
            <a:r>
              <a:rPr sz="800" spc="10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тыс. долл.</a:t>
            </a:r>
            <a:r>
              <a:rPr sz="800" spc="1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США	</a:t>
            </a:r>
            <a:r>
              <a:rPr sz="800" spc="-5" dirty="0">
                <a:latin typeface="Calibri"/>
                <a:cs typeface="Calibri"/>
              </a:rPr>
              <a:t>Рентабельность</a:t>
            </a:r>
            <a:r>
              <a:rPr sz="800" spc="-3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по</a:t>
            </a:r>
            <a:r>
              <a:rPr sz="800" spc="-15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EBITDA,%</a:t>
            </a:r>
            <a:endParaRPr sz="800">
              <a:latin typeface="Calibri"/>
              <a:cs typeface="Calibri"/>
            </a:endParaRPr>
          </a:p>
          <a:p>
            <a:pPr marR="1960880" algn="ctr">
              <a:lnSpc>
                <a:spcPct val="100000"/>
              </a:lnSpc>
              <a:spcBef>
                <a:spcPts val="150"/>
              </a:spcBef>
            </a:pP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Месторасположение</a:t>
            </a:r>
            <a:r>
              <a:rPr sz="900" b="1" spc="-2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78" name="object 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33" name="object 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34" name="Блок-схема: задержка 1033"/>
          <p:cNvSpPr/>
          <p:nvPr/>
        </p:nvSpPr>
        <p:spPr>
          <a:xfrm rot="10800000">
            <a:off x="7891481" y="6062421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35" name="Прямоугольник 1034"/>
          <p:cNvSpPr/>
          <p:nvPr/>
        </p:nvSpPr>
        <p:spPr>
          <a:xfrm>
            <a:off x="8250440" y="6052761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37" name="Рисунок 1036"/>
          <p:cNvPicPr>
            <a:picLocks noChangeAspect="1"/>
          </p:cNvPicPr>
          <p:nvPr/>
        </p:nvPicPr>
        <p:blipFill rotWithShape="1">
          <a:blip r:embed="rId8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8004227" y="6090606"/>
            <a:ext cx="558414" cy="491198"/>
          </a:xfrm>
          <a:prstGeom prst="rect">
            <a:avLst/>
          </a:prstGeom>
        </p:spPr>
      </p:pic>
      <p:sp>
        <p:nvSpPr>
          <p:cNvPr id="1038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39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732414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4273" y="769332"/>
            <a:ext cx="10083800" cy="540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6" name="object 6"/>
          <p:cNvSpPr txBox="1"/>
          <p:nvPr/>
        </p:nvSpPr>
        <p:spPr>
          <a:xfrm>
            <a:off x="498449" y="2640279"/>
            <a:ext cx="1290065" cy="15196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Р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900" b="1" spc="5" dirty="0">
                <a:solidFill>
                  <a:srgbClr val="85BB24"/>
                </a:solidFill>
                <a:latin typeface="Calibri"/>
                <a:cs typeface="Calibri"/>
              </a:rPr>
              <a:t>н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абе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ль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но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ст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ь</a:t>
            </a:r>
            <a:r>
              <a:rPr sz="900" b="1" spc="-4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проект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а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581954" y="1464662"/>
            <a:ext cx="3618229" cy="754694"/>
          </a:xfrm>
          <a:prstGeom prst="rect">
            <a:avLst/>
          </a:prstGeom>
          <a:noFill/>
        </p:spPr>
        <p:txBody>
          <a:bodyPr vert="horz" wrap="square" lIns="0" tIns="1333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105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Продукция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102235" algn="just">
              <a:lnSpc>
                <a:spcPts val="1080"/>
              </a:lnSpc>
              <a:spcBef>
                <a:spcPts val="320"/>
              </a:spcBef>
            </a:pPr>
            <a:r>
              <a:rPr lang="ru-RU" sz="900" spc="-10" dirty="0">
                <a:latin typeface="Century Gothic" pitchFamily="34" charset="0"/>
                <a:cs typeface="Calibri Light"/>
              </a:rPr>
              <a:t>Минеральная</a:t>
            </a:r>
            <a:r>
              <a:rPr lang="ru-RU" sz="900" spc="3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вода</a:t>
            </a:r>
            <a:r>
              <a:rPr lang="ru-RU" sz="900" spc="3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стеклянных</a:t>
            </a:r>
            <a:r>
              <a:rPr lang="ru-RU" sz="900" spc="1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бутылках</a:t>
            </a:r>
            <a:r>
              <a:rPr lang="ru-RU" sz="90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объемом </a:t>
            </a:r>
            <a:r>
              <a:rPr lang="ru-RU" sz="900" dirty="0">
                <a:latin typeface="Century Gothic" pitchFamily="34" charset="0"/>
                <a:cs typeface="Calibri Light"/>
              </a:rPr>
              <a:t>0,33</a:t>
            </a:r>
            <a:r>
              <a:rPr lang="ru-RU" sz="900" spc="1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–</a:t>
            </a:r>
            <a:r>
              <a:rPr lang="ru-RU" sz="900" spc="-3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7,8 млн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бутылок и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0,5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л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–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5,2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млн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бутылок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год. </a:t>
            </a:r>
            <a:r>
              <a:rPr lang="ru-RU" sz="900" dirty="0">
                <a:latin typeface="Century Gothic" pitchFamily="34" charset="0"/>
                <a:cs typeface="Calibri Light"/>
              </a:rPr>
              <a:t>Вся</a:t>
            </a:r>
            <a:r>
              <a:rPr lang="ru-RU" sz="900" spc="-3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производимая</a:t>
            </a:r>
            <a:r>
              <a:rPr lang="ru-RU" sz="900" dirty="0">
                <a:latin typeface="Century Gothic" pitchFamily="34" charset="0"/>
                <a:cs typeface="Calibri Light"/>
              </a:rPr>
              <a:t> в</a:t>
            </a:r>
            <a:r>
              <a:rPr lang="ru-RU" sz="900" spc="-4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рамках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проекта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продукция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будет направляться</a:t>
            </a:r>
            <a:r>
              <a:rPr lang="ru-RU" sz="900" spc="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на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kk-KZ" sz="900" spc="-20" dirty="0">
                <a:latin typeface="Century Gothic" pitchFamily="34" charset="0"/>
                <a:cs typeface="Calibri Light"/>
              </a:rPr>
              <a:t>внутренний рынок и на </a:t>
            </a:r>
            <a:r>
              <a:rPr lang="ru-RU" sz="900" dirty="0">
                <a:latin typeface="Century Gothic" pitchFamily="34" charset="0"/>
                <a:cs typeface="Calibri Light"/>
              </a:rPr>
              <a:t>экспорт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Китай.</a:t>
            </a:r>
            <a:endParaRPr lang="ru-RU" sz="900" dirty="0">
              <a:latin typeface="Century Gothic" pitchFamily="34" charset="0"/>
              <a:cs typeface="Calibri Light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505968" y="547736"/>
            <a:ext cx="6998970" cy="30841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ts val="2250"/>
              </a:lnSpc>
              <a:spcBef>
                <a:spcPts val="100"/>
              </a:spcBef>
            </a:pPr>
            <a:r>
              <a:rPr lang="ru-RU" b="1" dirty="0">
                <a:latin typeface="Century Gothic" pitchFamily="34" charset="0"/>
                <a:cs typeface="Arial" panose="020B0604020202020204" pitchFamily="34" charset="0"/>
              </a:rPr>
              <a:t>Производство</a:t>
            </a:r>
            <a:r>
              <a:rPr lang="ru-RU" b="1" spc="-6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dirty="0">
                <a:latin typeface="Century Gothic" pitchFamily="34" charset="0"/>
                <a:cs typeface="Arial" panose="020B0604020202020204" pitchFamily="34" charset="0"/>
              </a:rPr>
              <a:t>и</a:t>
            </a:r>
            <a:r>
              <a:rPr lang="ru-RU" b="1" spc="-1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dirty="0">
                <a:latin typeface="Century Gothic" pitchFamily="34" charset="0"/>
                <a:cs typeface="Arial" panose="020B0604020202020204" pitchFamily="34" charset="0"/>
              </a:rPr>
              <a:t>розлив</a:t>
            </a:r>
            <a:r>
              <a:rPr lang="ru-RU" b="1" spc="-5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dirty="0">
                <a:latin typeface="Century Gothic" pitchFamily="34" charset="0"/>
                <a:cs typeface="Arial" panose="020B0604020202020204" pitchFamily="34" charset="0"/>
              </a:rPr>
              <a:t>минеральной</a:t>
            </a:r>
            <a:r>
              <a:rPr lang="ru-RU" b="1" spc="-5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dirty="0">
                <a:latin typeface="Century Gothic" pitchFamily="34" charset="0"/>
                <a:cs typeface="Arial" panose="020B0604020202020204" pitchFamily="34" charset="0"/>
              </a:rPr>
              <a:t>воды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4581954" y="2353422"/>
            <a:ext cx="439522" cy="15196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роект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577202" y="2531011"/>
            <a:ext cx="3435985" cy="982320"/>
          </a:xfrm>
          <a:prstGeom prst="rect">
            <a:avLst/>
          </a:prstGeom>
          <a:noFill/>
        </p:spPr>
        <p:txBody>
          <a:bodyPr vert="horz" wrap="square" lIns="0" tIns="12700" rIns="0" bIns="0" rtlCol="0">
            <a:spAutoFit/>
          </a:bodyPr>
          <a:lstStyle/>
          <a:p>
            <a:pPr marL="12700" marR="219710" algn="just">
              <a:lnSpc>
                <a:spcPct val="100000"/>
              </a:lnSpc>
            </a:pPr>
            <a:r>
              <a:rPr lang="ru-RU" sz="900" spc="-10" dirty="0">
                <a:latin typeface="Century Gothic" pitchFamily="34" charset="0"/>
                <a:cs typeface="Calibri Light"/>
              </a:rPr>
              <a:t>Строительство</a:t>
            </a:r>
            <a:r>
              <a:rPr lang="ru-RU" sz="900" dirty="0">
                <a:latin typeface="Century Gothic" pitchFamily="34" charset="0"/>
                <a:cs typeface="Calibri Light"/>
              </a:rPr>
              <a:t> линии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розлива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для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выпуска газированной</a:t>
            </a:r>
            <a:r>
              <a:rPr lang="ru-RU" sz="900" spc="3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и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негазированной</a:t>
            </a:r>
            <a:r>
              <a:rPr lang="ru-RU" sz="900" spc="6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премиальной минеральной</a:t>
            </a:r>
            <a:r>
              <a:rPr lang="ru-RU" sz="900" spc="4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воды</a:t>
            </a:r>
            <a:r>
              <a:rPr lang="ru-RU" sz="900" spc="1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стеклянных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бутылках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объемом </a:t>
            </a:r>
            <a:r>
              <a:rPr lang="ru-RU" sz="900" dirty="0">
                <a:latin typeface="Century Gothic" pitchFamily="34" charset="0"/>
                <a:cs typeface="Calibri Light"/>
              </a:rPr>
              <a:t>0,33</a:t>
            </a:r>
            <a:r>
              <a:rPr lang="ru-RU" sz="900" spc="1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и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0,5 л.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 качестве</a:t>
            </a:r>
            <a:r>
              <a:rPr lang="ru-RU" sz="900" spc="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сырья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будет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использована</a:t>
            </a:r>
            <a:r>
              <a:rPr lang="ru-RU" sz="900" spc="1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вода </a:t>
            </a:r>
            <a:r>
              <a:rPr lang="ru-RU" sz="900" dirty="0">
                <a:latin typeface="Century Gothic" pitchFamily="34" charset="0"/>
                <a:cs typeface="Calibri Light"/>
              </a:rPr>
              <a:t>из</a:t>
            </a:r>
            <a:r>
              <a:rPr lang="ru-RU" sz="900" spc="-3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артезианской</a:t>
            </a:r>
            <a:r>
              <a:rPr lang="ru-RU" sz="900" spc="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скважины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месторождения.</a:t>
            </a:r>
            <a:r>
              <a:rPr lang="ru-RU" sz="900" spc="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Реализация данного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проекта предусматривает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создание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35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новых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рабочих 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мест.</a:t>
            </a:r>
            <a:endParaRPr lang="ru-RU" sz="900" dirty="0">
              <a:latin typeface="Century Gothic" pitchFamily="34" charset="0"/>
              <a:cs typeface="Calibri Light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586889" y="3781463"/>
            <a:ext cx="3512820" cy="57708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02235" algn="just">
              <a:lnSpc>
                <a:spcPts val="1080"/>
              </a:lnSpc>
              <a:spcBef>
                <a:spcPts val="320"/>
              </a:spcBef>
            </a:pPr>
            <a:r>
              <a:rPr lang="ru-RU" sz="900" spc="-10" dirty="0">
                <a:latin typeface="Century Gothic" pitchFamily="34" charset="0"/>
                <a:cs typeface="Calibri Light"/>
              </a:rPr>
              <a:t>Минеральная</a:t>
            </a:r>
            <a:r>
              <a:rPr lang="ru-RU" sz="900" spc="3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вода</a:t>
            </a:r>
            <a:r>
              <a:rPr lang="ru-RU" sz="900" spc="3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стеклянных</a:t>
            </a:r>
            <a:r>
              <a:rPr lang="ru-RU" sz="900" spc="1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бутылках</a:t>
            </a:r>
            <a:r>
              <a:rPr lang="ru-RU" sz="90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объемом </a:t>
            </a:r>
            <a:r>
              <a:rPr lang="ru-RU" sz="900" dirty="0">
                <a:latin typeface="Century Gothic" pitchFamily="34" charset="0"/>
                <a:cs typeface="Calibri Light"/>
              </a:rPr>
              <a:t>0,33</a:t>
            </a:r>
            <a:r>
              <a:rPr lang="ru-RU" sz="900" spc="1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–</a:t>
            </a:r>
            <a:r>
              <a:rPr lang="ru-RU" sz="900" spc="-3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7,8 млн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бутылок и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0,5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л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–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5,2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млн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бутылок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год. </a:t>
            </a:r>
            <a:r>
              <a:rPr lang="ru-RU" sz="900" dirty="0">
                <a:latin typeface="Century Gothic" pitchFamily="34" charset="0"/>
                <a:cs typeface="Calibri Light"/>
              </a:rPr>
              <a:t>Вся</a:t>
            </a:r>
            <a:r>
              <a:rPr lang="ru-RU" sz="900" spc="-3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производимая</a:t>
            </a:r>
            <a:r>
              <a:rPr lang="ru-RU" sz="900" dirty="0">
                <a:latin typeface="Century Gothic" pitchFamily="34" charset="0"/>
                <a:cs typeface="Calibri Light"/>
              </a:rPr>
              <a:t> в</a:t>
            </a:r>
            <a:r>
              <a:rPr lang="ru-RU" sz="900" spc="-4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рамках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проекта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продукция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будет направляться</a:t>
            </a:r>
            <a:r>
              <a:rPr lang="ru-RU" sz="900" spc="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на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экспорт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Китай.</a:t>
            </a:r>
            <a:endParaRPr lang="ru-RU" sz="900" dirty="0">
              <a:latin typeface="Century Gothic" pitchFamily="34" charset="0"/>
              <a:cs typeface="Calibri Ligh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385485" y="1055340"/>
            <a:ext cx="2602866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76741" y="1304988"/>
            <a:ext cx="3492500" cy="142346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1295" marR="377825" indent="-189230" algn="just">
              <a:lnSpc>
                <a:spcPts val="900"/>
              </a:lnSpc>
              <a:spcBef>
                <a:spcPts val="28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lang="ru-RU" sz="900" b="1" spc="-5" dirty="0">
                <a:latin typeface="Century Gothic" pitchFamily="34" charset="0"/>
                <a:cs typeface="Calibri"/>
              </a:rPr>
              <a:t>Выгодное местоположение. </a:t>
            </a:r>
            <a:r>
              <a:rPr lang="ru-RU" sz="900" spc="-5" dirty="0">
                <a:latin typeface="Century Gothic" pitchFamily="34" charset="0"/>
                <a:cs typeface="Calibri"/>
              </a:rPr>
              <a:t>Размещение производства </a:t>
            </a:r>
            <a:r>
              <a:rPr lang="ru-RU" sz="900" dirty="0">
                <a:latin typeface="Century Gothic" pitchFamily="34" charset="0"/>
                <a:cs typeface="Calibri"/>
              </a:rPr>
              <a:t>в </a:t>
            </a:r>
            <a:r>
              <a:rPr lang="ru-RU" sz="900" spc="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 err="1">
                <a:latin typeface="Century Gothic" pitchFamily="34" charset="0"/>
                <a:cs typeface="Calibri"/>
              </a:rPr>
              <a:t>Кызылординской</a:t>
            </a:r>
            <a:r>
              <a:rPr lang="ru-RU" sz="900" spc="-5" dirty="0">
                <a:latin typeface="Century Gothic" pitchFamily="34" charset="0"/>
                <a:cs typeface="Calibri"/>
              </a:rPr>
              <a:t> области обеспечивает доступ </a:t>
            </a:r>
            <a:r>
              <a:rPr lang="ru-RU" sz="900" dirty="0">
                <a:latin typeface="Century Gothic" pitchFamily="34" charset="0"/>
                <a:cs typeface="Calibri"/>
              </a:rPr>
              <a:t>к </a:t>
            </a:r>
            <a:r>
              <a:rPr lang="ru-RU" sz="900" spc="-5" dirty="0">
                <a:latin typeface="Century Gothic" pitchFamily="34" charset="0"/>
                <a:cs typeface="Calibri"/>
              </a:rPr>
              <a:t>развитой </a:t>
            </a:r>
            <a:r>
              <a:rPr lang="ru-RU" sz="900" dirty="0">
                <a:latin typeface="Century Gothic" pitchFamily="34" charset="0"/>
                <a:cs typeface="Calibri"/>
              </a:rPr>
              <a:t>и </a:t>
            </a:r>
            <a:r>
              <a:rPr lang="ru-RU" sz="900" spc="-19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разветвленной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системе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железных</a:t>
            </a:r>
            <a:r>
              <a:rPr lang="ru-RU" sz="900" dirty="0">
                <a:latin typeface="Century Gothic" pitchFamily="34" charset="0"/>
                <a:cs typeface="Calibri"/>
              </a:rPr>
              <a:t> и</a:t>
            </a:r>
            <a:r>
              <a:rPr lang="ru-RU" sz="900" spc="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автомобильных</a:t>
            </a:r>
            <a:r>
              <a:rPr lang="ru-RU" sz="900" spc="-4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дорог,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201295" algn="just">
              <a:lnSpc>
                <a:spcPts val="810"/>
              </a:lnSpc>
            </a:pPr>
            <a:r>
              <a:rPr lang="ru-RU" sz="900" spc="-5" dirty="0">
                <a:latin typeface="Century Gothic" pitchFamily="34" charset="0"/>
                <a:cs typeface="Calibri"/>
              </a:rPr>
              <a:t>позволяющей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организовать</a:t>
            </a:r>
            <a:r>
              <a:rPr lang="ru-RU" sz="900" spc="-3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как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поставку</a:t>
            </a:r>
            <a:r>
              <a:rPr lang="ru-RU" sz="900" spc="-3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сырья, так </a:t>
            </a:r>
            <a:r>
              <a:rPr lang="ru-RU" sz="900" dirty="0">
                <a:latin typeface="Century Gothic" pitchFamily="34" charset="0"/>
                <a:cs typeface="Calibri"/>
              </a:rPr>
              <a:t>и</a:t>
            </a:r>
            <a:r>
              <a:rPr lang="ru-RU" sz="900" spc="-5" dirty="0">
                <a:latin typeface="Century Gothic" pitchFamily="34" charset="0"/>
                <a:cs typeface="Calibri"/>
              </a:rPr>
              <a:t> доставку</a:t>
            </a:r>
            <a:r>
              <a:rPr lang="en-US" sz="900" spc="-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готовой</a:t>
            </a:r>
            <a:r>
              <a:rPr lang="ru-RU" sz="900" spc="-2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продукции</a:t>
            </a:r>
            <a:r>
              <a:rPr lang="ru-RU" sz="900" spc="-3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в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соседние</a:t>
            </a:r>
            <a:r>
              <a:rPr lang="ru-RU" sz="900" spc="-2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области</a:t>
            </a:r>
            <a:r>
              <a:rPr lang="ru-RU" sz="900" spc="-2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и</a:t>
            </a:r>
            <a:r>
              <a:rPr lang="ru-RU" sz="900" spc="-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в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страны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СНГ.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201295" marR="5080" indent="-18923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lang="ru-RU" sz="900" b="1" spc="-5" dirty="0">
                <a:latin typeface="Century Gothic" pitchFamily="34" charset="0"/>
                <a:cs typeface="Calibri"/>
              </a:rPr>
              <a:t>Полный </a:t>
            </a:r>
            <a:r>
              <a:rPr lang="ru-RU" sz="900" b="1" dirty="0">
                <a:latin typeface="Century Gothic" pitchFamily="34" charset="0"/>
                <a:cs typeface="Calibri"/>
              </a:rPr>
              <a:t>цикл</a:t>
            </a:r>
            <a:r>
              <a:rPr lang="ru-RU" sz="900" b="1" spc="-10" dirty="0">
                <a:latin typeface="Century Gothic" pitchFamily="34" charset="0"/>
                <a:cs typeface="Calibri"/>
              </a:rPr>
              <a:t> </a:t>
            </a:r>
            <a:r>
              <a:rPr lang="ru-RU" sz="900" b="1" spc="-5" dirty="0">
                <a:latin typeface="Century Gothic" pitchFamily="34" charset="0"/>
                <a:cs typeface="Calibri"/>
              </a:rPr>
              <a:t>производства</a:t>
            </a:r>
            <a:r>
              <a:rPr lang="ru-RU" sz="900" b="1" spc="25" dirty="0">
                <a:latin typeface="Century Gothic" pitchFamily="34" charset="0"/>
                <a:cs typeface="Calibri"/>
              </a:rPr>
              <a:t> </a:t>
            </a:r>
            <a:r>
              <a:rPr lang="ru-RU" sz="900" b="1" dirty="0">
                <a:latin typeface="Century Gothic" pitchFamily="34" charset="0"/>
                <a:cs typeface="Calibri"/>
              </a:rPr>
              <a:t>и</a:t>
            </a:r>
            <a:r>
              <a:rPr lang="ru-RU" sz="900" b="1" spc="-10" dirty="0">
                <a:latin typeface="Century Gothic" pitchFamily="34" charset="0"/>
                <a:cs typeface="Calibri"/>
              </a:rPr>
              <a:t> </a:t>
            </a:r>
            <a:r>
              <a:rPr lang="ru-RU" sz="900" b="1" spc="-5" dirty="0">
                <a:latin typeface="Century Gothic" pitchFamily="34" charset="0"/>
                <a:cs typeface="Calibri"/>
              </a:rPr>
              <a:t>долгий срок</a:t>
            </a:r>
            <a:r>
              <a:rPr lang="ru-RU" sz="900" b="1" spc="20" dirty="0">
                <a:latin typeface="Century Gothic" pitchFamily="34" charset="0"/>
                <a:cs typeface="Calibri"/>
              </a:rPr>
              <a:t> </a:t>
            </a:r>
            <a:r>
              <a:rPr lang="ru-RU" sz="900" b="1" spc="-5" dirty="0">
                <a:latin typeface="Century Gothic" pitchFamily="34" charset="0"/>
                <a:cs typeface="Calibri"/>
              </a:rPr>
              <a:t>хранения</a:t>
            </a:r>
            <a:r>
              <a:rPr lang="ru-RU" sz="900" spc="-5" dirty="0">
                <a:latin typeface="Century Gothic" pitchFamily="34" charset="0"/>
                <a:cs typeface="Calibri"/>
              </a:rPr>
              <a:t>.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Полный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цикл </a:t>
            </a:r>
            <a:r>
              <a:rPr lang="ru-RU" sz="900" spc="-19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lang="ru-RU" sz="900" spc="-5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продукции</a:t>
            </a:r>
            <a:r>
              <a:rPr lang="ru-RU" sz="900" spc="-2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позволяет</a:t>
            </a:r>
            <a:r>
              <a:rPr lang="ru-RU" sz="900" spc="-2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осуществлять</a:t>
            </a:r>
            <a:r>
              <a:rPr lang="ru-RU" sz="900" spc="-2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более</a:t>
            </a:r>
            <a:r>
              <a:rPr lang="en-US" sz="900" spc="-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эффективный </a:t>
            </a:r>
            <a:r>
              <a:rPr lang="ru-RU" sz="900" spc="-5" dirty="0">
                <a:latin typeface="Century Gothic" pitchFamily="34" charset="0"/>
                <a:cs typeface="Calibri"/>
              </a:rPr>
              <a:t>контроль </a:t>
            </a:r>
            <a:r>
              <a:rPr lang="ru-RU" sz="900" dirty="0">
                <a:latin typeface="Century Gothic" pitchFamily="34" charset="0"/>
                <a:cs typeface="Calibri"/>
              </a:rPr>
              <a:t>над </a:t>
            </a:r>
            <a:r>
              <a:rPr lang="ru-RU" sz="900" spc="-5" dirty="0">
                <a:latin typeface="Century Gothic" pitchFamily="34" charset="0"/>
                <a:cs typeface="Calibri"/>
              </a:rPr>
              <a:t>затратами Проекта </a:t>
            </a:r>
            <a:r>
              <a:rPr lang="ru-RU" sz="900" dirty="0">
                <a:latin typeface="Century Gothic" pitchFamily="34" charset="0"/>
                <a:cs typeface="Calibri"/>
              </a:rPr>
              <a:t>по </a:t>
            </a:r>
            <a:r>
              <a:rPr lang="ru-RU" sz="900" spc="-5" dirty="0">
                <a:latin typeface="Century Gothic" pitchFamily="34" charset="0"/>
                <a:cs typeface="Calibri"/>
              </a:rPr>
              <a:t>доставке сырья </a:t>
            </a:r>
            <a:r>
              <a:rPr lang="ru-RU" sz="900" dirty="0">
                <a:latin typeface="Century Gothic" pitchFamily="34" charset="0"/>
                <a:cs typeface="Calibri"/>
              </a:rPr>
              <a:t>в </a:t>
            </a:r>
            <a:r>
              <a:rPr lang="ru-RU" sz="900" spc="-19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производственные</a:t>
            </a:r>
            <a:r>
              <a:rPr lang="ru-RU" sz="900" spc="-4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помещения.</a:t>
            </a:r>
            <a:r>
              <a:rPr lang="ru-RU" sz="900" spc="-25" dirty="0">
                <a:latin typeface="Century Gothic" pitchFamily="34" charset="0"/>
                <a:cs typeface="Calibri"/>
              </a:rPr>
              <a:t> 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581954" y="4617622"/>
            <a:ext cx="2768621" cy="795282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12700" marR="5080" algn="just">
              <a:lnSpc>
                <a:spcPct val="113100"/>
              </a:lnSpc>
              <a:spcBef>
                <a:spcPts val="80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ц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о</a:t>
            </a:r>
            <a:r>
              <a:rPr sz="900" b="1" spc="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ная</a:t>
            </a:r>
            <a:r>
              <a:rPr sz="900" b="1" spc="-3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л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ек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тел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ь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ность</a:t>
            </a:r>
            <a:r>
              <a:rPr sz="900" b="1" spc="-2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т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а:  </a:t>
            </a:r>
            <a:endParaRPr lang="kk-KZ" sz="900" b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13100"/>
              </a:lnSpc>
              <a:spcBef>
                <a:spcPts val="80"/>
              </a:spcBef>
            </a:pPr>
            <a:r>
              <a:rPr sz="900" spc="-5" dirty="0" err="1">
                <a:latin typeface="Century Gothic" pitchFamily="34" charset="0"/>
                <a:cs typeface="Calibri"/>
              </a:rPr>
              <a:t>Капитальные</a:t>
            </a:r>
            <a:r>
              <a:rPr sz="900" spc="-5" dirty="0">
                <a:latin typeface="Century Gothic" pitchFamily="34" charset="0"/>
                <a:cs typeface="Calibri"/>
              </a:rPr>
              <a:t> затраты: </a:t>
            </a:r>
            <a:r>
              <a:rPr lang="ru-RU" sz="900" spc="-5" dirty="0">
                <a:latin typeface="Century Gothic" pitchFamily="34" charset="0"/>
                <a:cs typeface="Calibri"/>
              </a:rPr>
              <a:t>4 841 </a:t>
            </a:r>
            <a:r>
              <a:rPr sz="900" spc="-5" dirty="0" err="1">
                <a:latin typeface="Century Gothic" pitchFamily="34" charset="0"/>
                <a:cs typeface="Calibri"/>
              </a:rPr>
              <a:t>тыс</a:t>
            </a:r>
            <a:r>
              <a:rPr sz="900" spc="-5" dirty="0">
                <a:latin typeface="Century Gothic" pitchFamily="34" charset="0"/>
                <a:cs typeface="Calibri"/>
              </a:rPr>
              <a:t>. долл. США </a:t>
            </a:r>
            <a:r>
              <a:rPr sz="900" dirty="0">
                <a:latin typeface="Century Gothic" pitchFamily="34" charset="0"/>
                <a:cs typeface="Calibri"/>
              </a:rPr>
              <a:t> NPV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-10" dirty="0">
                <a:latin typeface="Century Gothic" pitchFamily="34" charset="0"/>
                <a:cs typeface="Calibri"/>
              </a:rPr>
              <a:t>4 576 </a:t>
            </a:r>
            <a:r>
              <a:rPr sz="900" spc="-5" dirty="0" err="1">
                <a:latin typeface="Century Gothic" pitchFamily="34" charset="0"/>
                <a:cs typeface="Calibri"/>
              </a:rPr>
              <a:t>тыс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30"/>
              </a:spcBef>
            </a:pPr>
            <a:r>
              <a:rPr sz="900" dirty="0">
                <a:latin typeface="Century Gothic" pitchFamily="34" charset="0"/>
                <a:cs typeface="Calibri"/>
              </a:rPr>
              <a:t>IRR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lang="kk-KZ" sz="900" dirty="0">
                <a:latin typeface="Century Gothic" pitchFamily="34" charset="0"/>
                <a:cs typeface="Calibri"/>
              </a:rPr>
              <a:t>29</a:t>
            </a:r>
            <a:r>
              <a:rPr sz="900" dirty="0">
                <a:latin typeface="Century Gothic" pitchFamily="34" charset="0"/>
                <a:cs typeface="Calibri"/>
              </a:rPr>
              <a:t>%</a:t>
            </a:r>
          </a:p>
          <a:p>
            <a:pPr marL="12700" algn="just">
              <a:lnSpc>
                <a:spcPct val="100000"/>
              </a:lnSpc>
              <a:spcBef>
                <a:spcPts val="14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15" dirty="0">
                <a:latin typeface="Century Gothic" pitchFamily="34" charset="0"/>
                <a:cs typeface="Calibri"/>
              </a:rPr>
              <a:t>5,2 </a:t>
            </a:r>
            <a:r>
              <a:rPr lang="ru-RU" sz="900" spc="-15" dirty="0" err="1">
                <a:latin typeface="Century Gothic" pitchFamily="34" charset="0"/>
                <a:cs typeface="Calibri"/>
              </a:rPr>
              <a:t>ле</a:t>
            </a:r>
            <a:r>
              <a:rPr sz="900" spc="-5" dirty="0">
                <a:latin typeface="Century Gothic" pitchFamily="34" charset="0"/>
                <a:cs typeface="Calibri"/>
              </a:rPr>
              <a:t>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98449" y="4436065"/>
            <a:ext cx="346837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Ме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сторас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по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л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о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ж</a:t>
            </a:r>
            <a:r>
              <a:rPr sz="900" b="1" spc="-10" dirty="0" err="1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н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и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900" b="1" spc="-5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проек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а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66" name="object 10"/>
          <p:cNvSpPr txBox="1"/>
          <p:nvPr/>
        </p:nvSpPr>
        <p:spPr>
          <a:xfrm>
            <a:off x="4590689" y="3581748"/>
            <a:ext cx="1345947" cy="15196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kk-KZ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sz="800" dirty="0">
              <a:latin typeface="Century Gothic" pitchFamily="34" charset="0"/>
              <a:cs typeface="Calibri"/>
            </a:endParaRPr>
          </a:p>
        </p:txBody>
      </p:sp>
      <p:sp>
        <p:nvSpPr>
          <p:cNvPr id="96" name="object 7"/>
          <p:cNvSpPr txBox="1"/>
          <p:nvPr/>
        </p:nvSpPr>
        <p:spPr>
          <a:xfrm>
            <a:off x="4581954" y="1015195"/>
            <a:ext cx="3618229" cy="28020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kk-KZ"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Инициатор проекта</a:t>
            </a:r>
          </a:p>
          <a:p>
            <a:pPr marL="12700" marR="5080">
              <a:lnSpc>
                <a:spcPts val="1000"/>
              </a:lnSpc>
              <a:spcBef>
                <a:spcPts val="10"/>
              </a:spcBef>
            </a:pPr>
            <a:r>
              <a:rPr lang="kk-KZ" sz="900" spc="-5" dirty="0">
                <a:latin typeface="Century Gothic" pitchFamily="34" charset="0"/>
                <a:cs typeface="Calibri"/>
              </a:rPr>
              <a:t>Акимат Кызылординской области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50" name="object 15"/>
          <p:cNvSpPr txBox="1"/>
          <p:nvPr/>
        </p:nvSpPr>
        <p:spPr>
          <a:xfrm>
            <a:off x="8402776" y="3098948"/>
            <a:ext cx="3466465" cy="599266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>
              <a:lnSpc>
                <a:spcPct val="101099"/>
              </a:lnSpc>
              <a:spcBef>
                <a:spcPts val="10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 реализации Проекта требуется </a:t>
            </a:r>
            <a:r>
              <a:rPr sz="900" spc="-5" dirty="0" err="1">
                <a:latin typeface="Century Gothic" pitchFamily="34" charset="0"/>
                <a:cs typeface="Calibri"/>
              </a:rPr>
              <a:t>финансирование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на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сумму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/>
            </a:r>
            <a:br>
              <a:rPr lang="ru-RU" sz="900" dirty="0">
                <a:latin typeface="Century Gothic" pitchFamily="34" charset="0"/>
                <a:cs typeface="Calibri"/>
              </a:rPr>
            </a:br>
            <a:r>
              <a:rPr lang="ru-RU" sz="900" dirty="0">
                <a:latin typeface="Century Gothic" pitchFamily="34" charset="0"/>
                <a:cs typeface="Calibri"/>
              </a:rPr>
              <a:t>5 900 </a:t>
            </a:r>
            <a:r>
              <a:rPr sz="900" spc="-5" dirty="0" err="1">
                <a:latin typeface="Century Gothic" pitchFamily="34" charset="0"/>
                <a:cs typeface="Calibri"/>
              </a:rPr>
              <a:t>тыс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США,</a:t>
            </a:r>
            <a:r>
              <a:rPr sz="900" dirty="0">
                <a:latin typeface="Century Gothic" pitchFamily="34" charset="0"/>
                <a:cs typeface="Calibri"/>
              </a:rPr>
              <a:t> из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которых: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51" name="object 16"/>
          <p:cNvSpPr txBox="1"/>
          <p:nvPr/>
        </p:nvSpPr>
        <p:spPr>
          <a:xfrm>
            <a:off x="8390697" y="3775691"/>
            <a:ext cx="3188335" cy="736035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84785" marR="5080" indent="-172720" algn="just">
              <a:lnSpc>
                <a:spcPct val="102400"/>
              </a:lnSpc>
              <a:spcBef>
                <a:spcPts val="7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900" spc="-5" dirty="0">
                <a:latin typeface="Century Gothic" pitchFamily="34" charset="0"/>
                <a:cs typeface="Calibri"/>
              </a:rPr>
              <a:t>70</a:t>
            </a:r>
            <a:r>
              <a:rPr sz="900" spc="-5" dirty="0">
                <a:latin typeface="Century Gothic" pitchFamily="34" charset="0"/>
                <a:cs typeface="Calibri"/>
              </a:rPr>
              <a:t>%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</a:t>
            </a:r>
            <a:r>
              <a:rPr lang="ru-RU" sz="900" dirty="0">
                <a:latin typeface="Century Gothic" pitchFamily="34" charset="0"/>
                <a:cs typeface="Calibri"/>
              </a:rPr>
              <a:t>4 100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 долговое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при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наличии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залогового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обеспечения;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900" spc="-20" dirty="0">
                <a:latin typeface="Century Gothic" pitchFamily="34" charset="0"/>
                <a:cs typeface="Calibri"/>
              </a:rPr>
              <a:t>25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%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</a:t>
            </a:r>
            <a:r>
              <a:rPr lang="ru-RU" sz="900" dirty="0">
                <a:latin typeface="Century Gothic" pitchFamily="34" charset="0"/>
                <a:cs typeface="Calibri"/>
              </a:rPr>
              <a:t>1 500 </a:t>
            </a:r>
            <a:r>
              <a:rPr sz="900" spc="-5" dirty="0" err="1">
                <a:latin typeface="Century Gothic" pitchFamily="34" charset="0"/>
                <a:cs typeface="Calibri"/>
              </a:rPr>
              <a:t>тыс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dirty="0">
                <a:latin typeface="Century Gothic" pitchFamily="34" charset="0"/>
                <a:cs typeface="Calibri"/>
              </a:rPr>
              <a:t> 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участие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lang="kk-KZ" sz="900" spc="-5" dirty="0">
                <a:latin typeface="Century Gothic" pitchFamily="34" charset="0"/>
                <a:cs typeface="Calibri"/>
              </a:rPr>
              <a:t>Инициатора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endParaRPr lang="kk-KZ" sz="900" spc="-5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kk-KZ" sz="900" spc="-5" dirty="0">
                <a:latin typeface="Century Gothic" pitchFamily="34" charset="0"/>
                <a:cs typeface="Calibri"/>
              </a:rPr>
              <a:t>5% (300 тыс. долл. США) – участие Инвестора </a:t>
            </a:r>
            <a:endParaRPr lang="en-US" sz="900" spc="-5" dirty="0">
              <a:latin typeface="Century Gothic" pitchFamily="34" charset="0"/>
              <a:cs typeface="Calibri"/>
            </a:endParaRPr>
          </a:p>
        </p:txBody>
      </p:sp>
      <p:sp>
        <p:nvSpPr>
          <p:cNvPr id="52" name="object 17"/>
          <p:cNvSpPr txBox="1"/>
          <p:nvPr/>
        </p:nvSpPr>
        <p:spPr>
          <a:xfrm>
            <a:off x="8385485" y="4617622"/>
            <a:ext cx="3376229" cy="706219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 algn="just">
              <a:lnSpc>
                <a:spcPct val="102200"/>
              </a:lnSpc>
              <a:spcBef>
                <a:spcPts val="7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меры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финальная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структура</a:t>
            </a:r>
            <a:r>
              <a:rPr lang="en-US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финансирования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долей </a:t>
            </a:r>
            <a:r>
              <a:rPr sz="900" dirty="0">
                <a:latin typeface="Century Gothic" pitchFamily="34" charset="0"/>
                <a:cs typeface="Calibri"/>
              </a:rPr>
              <a:t>участия в </a:t>
            </a:r>
            <a:r>
              <a:rPr sz="9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grpSp>
        <p:nvGrpSpPr>
          <p:cNvPr id="61" name="object 21"/>
          <p:cNvGrpSpPr/>
          <p:nvPr/>
        </p:nvGrpSpPr>
        <p:grpSpPr>
          <a:xfrm>
            <a:off x="533400" y="2998823"/>
            <a:ext cx="3736622" cy="847578"/>
            <a:chOff x="4169664" y="5140452"/>
            <a:chExt cx="2101850" cy="1224280"/>
          </a:xfrm>
        </p:grpSpPr>
        <p:sp>
          <p:nvSpPr>
            <p:cNvPr id="62" name="object 22"/>
            <p:cNvSpPr/>
            <p:nvPr/>
          </p:nvSpPr>
          <p:spPr>
            <a:xfrm>
              <a:off x="4712208" y="5359907"/>
              <a:ext cx="1422400" cy="967740"/>
            </a:xfrm>
            <a:custGeom>
              <a:avLst/>
              <a:gdLst/>
              <a:ahLst/>
              <a:cxnLst/>
              <a:rect l="l" t="t" r="r" b="b"/>
              <a:pathLst>
                <a:path w="1422400" h="967739">
                  <a:moveTo>
                    <a:pt x="204216" y="214884"/>
                  </a:moveTo>
                  <a:lnTo>
                    <a:pt x="0" y="214884"/>
                  </a:lnTo>
                  <a:lnTo>
                    <a:pt x="0" y="967740"/>
                  </a:lnTo>
                  <a:lnTo>
                    <a:pt x="204216" y="967740"/>
                  </a:lnTo>
                  <a:lnTo>
                    <a:pt x="204216" y="214884"/>
                  </a:lnTo>
                  <a:close/>
                </a:path>
                <a:path w="1422400" h="967739">
                  <a:moveTo>
                    <a:pt x="609600" y="92964"/>
                  </a:moveTo>
                  <a:lnTo>
                    <a:pt x="406908" y="92964"/>
                  </a:lnTo>
                  <a:lnTo>
                    <a:pt x="406908" y="967740"/>
                  </a:lnTo>
                  <a:lnTo>
                    <a:pt x="609600" y="967740"/>
                  </a:lnTo>
                  <a:lnTo>
                    <a:pt x="609600" y="92964"/>
                  </a:lnTo>
                  <a:close/>
                </a:path>
                <a:path w="1422400" h="967739">
                  <a:moveTo>
                    <a:pt x="1016508" y="18288"/>
                  </a:moveTo>
                  <a:lnTo>
                    <a:pt x="812292" y="18288"/>
                  </a:lnTo>
                  <a:lnTo>
                    <a:pt x="812292" y="967740"/>
                  </a:lnTo>
                  <a:lnTo>
                    <a:pt x="1016508" y="967740"/>
                  </a:lnTo>
                  <a:lnTo>
                    <a:pt x="1016508" y="18288"/>
                  </a:lnTo>
                  <a:close/>
                </a:path>
                <a:path w="1422400" h="967739">
                  <a:moveTo>
                    <a:pt x="1421892" y="0"/>
                  </a:moveTo>
                  <a:lnTo>
                    <a:pt x="1219200" y="0"/>
                  </a:lnTo>
                  <a:lnTo>
                    <a:pt x="1219200" y="967740"/>
                  </a:lnTo>
                  <a:lnTo>
                    <a:pt x="1421892" y="967740"/>
                  </a:lnTo>
                  <a:lnTo>
                    <a:pt x="1421892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23"/>
            <p:cNvSpPr/>
            <p:nvPr/>
          </p:nvSpPr>
          <p:spPr>
            <a:xfrm>
              <a:off x="4169664" y="5145024"/>
              <a:ext cx="2101850" cy="1219200"/>
            </a:xfrm>
            <a:custGeom>
              <a:avLst/>
              <a:gdLst/>
              <a:ahLst/>
              <a:cxnLst/>
              <a:rect l="l" t="t" r="r" b="b"/>
              <a:pathLst>
                <a:path w="2101850" h="1219200">
                  <a:moveTo>
                    <a:pt x="2066544" y="1182624"/>
                  </a:moveTo>
                  <a:lnTo>
                    <a:pt x="2066544" y="0"/>
                  </a:lnTo>
                </a:path>
                <a:path w="2101850" h="1219200">
                  <a:moveTo>
                    <a:pt x="2066544" y="1182624"/>
                  </a:moveTo>
                  <a:lnTo>
                    <a:pt x="2101596" y="1182624"/>
                  </a:lnTo>
                </a:path>
                <a:path w="2101850" h="1219200">
                  <a:moveTo>
                    <a:pt x="2066544" y="986027"/>
                  </a:moveTo>
                  <a:lnTo>
                    <a:pt x="2101596" y="986027"/>
                  </a:lnTo>
                </a:path>
                <a:path w="2101850" h="1219200">
                  <a:moveTo>
                    <a:pt x="2066544" y="787908"/>
                  </a:moveTo>
                  <a:lnTo>
                    <a:pt x="2101596" y="787908"/>
                  </a:lnTo>
                </a:path>
                <a:path w="2101850" h="1219200">
                  <a:moveTo>
                    <a:pt x="2066544" y="591312"/>
                  </a:moveTo>
                  <a:lnTo>
                    <a:pt x="2101596" y="591312"/>
                  </a:lnTo>
                </a:path>
                <a:path w="2101850" h="1219200">
                  <a:moveTo>
                    <a:pt x="2066544" y="394715"/>
                  </a:moveTo>
                  <a:lnTo>
                    <a:pt x="2101596" y="394715"/>
                  </a:lnTo>
                </a:path>
                <a:path w="2101850" h="1219200">
                  <a:moveTo>
                    <a:pt x="2066544" y="198120"/>
                  </a:moveTo>
                  <a:lnTo>
                    <a:pt x="2101596" y="198120"/>
                  </a:lnTo>
                </a:path>
                <a:path w="2101850" h="1219200">
                  <a:moveTo>
                    <a:pt x="2066544" y="0"/>
                  </a:moveTo>
                  <a:lnTo>
                    <a:pt x="2101596" y="0"/>
                  </a:lnTo>
                </a:path>
                <a:path w="2101850" h="1219200">
                  <a:moveTo>
                    <a:pt x="35051" y="1182624"/>
                  </a:moveTo>
                  <a:lnTo>
                    <a:pt x="35051" y="0"/>
                  </a:lnTo>
                </a:path>
                <a:path w="2101850" h="1219200">
                  <a:moveTo>
                    <a:pt x="0" y="1182624"/>
                  </a:moveTo>
                  <a:lnTo>
                    <a:pt x="35051" y="1182624"/>
                  </a:lnTo>
                </a:path>
                <a:path w="2101850" h="1219200">
                  <a:moveTo>
                    <a:pt x="0" y="1013460"/>
                  </a:moveTo>
                  <a:lnTo>
                    <a:pt x="35051" y="1013460"/>
                  </a:lnTo>
                </a:path>
                <a:path w="2101850" h="1219200">
                  <a:moveTo>
                    <a:pt x="0" y="844296"/>
                  </a:moveTo>
                  <a:lnTo>
                    <a:pt x="35051" y="844296"/>
                  </a:lnTo>
                </a:path>
                <a:path w="2101850" h="1219200">
                  <a:moveTo>
                    <a:pt x="0" y="676655"/>
                  </a:moveTo>
                  <a:lnTo>
                    <a:pt x="35051" y="676655"/>
                  </a:lnTo>
                </a:path>
                <a:path w="2101850" h="1219200">
                  <a:moveTo>
                    <a:pt x="0" y="507491"/>
                  </a:moveTo>
                  <a:lnTo>
                    <a:pt x="35051" y="507491"/>
                  </a:lnTo>
                </a:path>
                <a:path w="2101850" h="1219200">
                  <a:moveTo>
                    <a:pt x="0" y="338327"/>
                  </a:moveTo>
                  <a:lnTo>
                    <a:pt x="35051" y="338327"/>
                  </a:lnTo>
                </a:path>
                <a:path w="2101850" h="1219200">
                  <a:moveTo>
                    <a:pt x="0" y="169163"/>
                  </a:moveTo>
                  <a:lnTo>
                    <a:pt x="35051" y="169163"/>
                  </a:lnTo>
                </a:path>
                <a:path w="2101850" h="1219200">
                  <a:moveTo>
                    <a:pt x="0" y="0"/>
                  </a:moveTo>
                  <a:lnTo>
                    <a:pt x="35051" y="0"/>
                  </a:lnTo>
                </a:path>
                <a:path w="2101850" h="1219200">
                  <a:moveTo>
                    <a:pt x="35051" y="1182624"/>
                  </a:moveTo>
                  <a:lnTo>
                    <a:pt x="2066544" y="1182624"/>
                  </a:lnTo>
                </a:path>
                <a:path w="2101850" h="1219200">
                  <a:moveTo>
                    <a:pt x="35051" y="1182624"/>
                  </a:moveTo>
                  <a:lnTo>
                    <a:pt x="35051" y="1219200"/>
                  </a:lnTo>
                </a:path>
                <a:path w="2101850" h="1219200">
                  <a:moveTo>
                    <a:pt x="441960" y="1182624"/>
                  </a:moveTo>
                  <a:lnTo>
                    <a:pt x="441960" y="1219200"/>
                  </a:lnTo>
                </a:path>
                <a:path w="2101850" h="1219200">
                  <a:moveTo>
                    <a:pt x="847344" y="1182624"/>
                  </a:moveTo>
                  <a:lnTo>
                    <a:pt x="847344" y="1219200"/>
                  </a:lnTo>
                </a:path>
                <a:path w="2101850" h="1219200">
                  <a:moveTo>
                    <a:pt x="1254252" y="1182624"/>
                  </a:moveTo>
                  <a:lnTo>
                    <a:pt x="1254252" y="1219200"/>
                  </a:lnTo>
                </a:path>
                <a:path w="2101850" h="1219200">
                  <a:moveTo>
                    <a:pt x="1659636" y="1182624"/>
                  </a:moveTo>
                  <a:lnTo>
                    <a:pt x="1659636" y="1219200"/>
                  </a:lnTo>
                </a:path>
                <a:path w="2101850" h="1219200">
                  <a:moveTo>
                    <a:pt x="2066544" y="1182624"/>
                  </a:moveTo>
                  <a:lnTo>
                    <a:pt x="2066544" y="1219200"/>
                  </a:lnTo>
                </a:path>
              </a:pathLst>
            </a:custGeom>
            <a:ln w="914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24"/>
            <p:cNvSpPr/>
            <p:nvPr/>
          </p:nvSpPr>
          <p:spPr>
            <a:xfrm>
              <a:off x="4408170" y="5277400"/>
              <a:ext cx="1624965" cy="1051560"/>
            </a:xfrm>
            <a:custGeom>
              <a:avLst/>
              <a:gdLst/>
              <a:ahLst/>
              <a:cxnLst/>
              <a:rect l="l" t="t" r="r" b="b"/>
              <a:pathLst>
                <a:path w="1624964" h="1051560">
                  <a:moveTo>
                    <a:pt x="0" y="1051009"/>
                  </a:moveTo>
                  <a:lnTo>
                    <a:pt x="18461" y="1003419"/>
                  </a:lnTo>
                  <a:lnTo>
                    <a:pt x="36922" y="953605"/>
                  </a:lnTo>
                  <a:lnTo>
                    <a:pt x="55383" y="901917"/>
                  </a:lnTo>
                  <a:lnTo>
                    <a:pt x="73844" y="848707"/>
                  </a:lnTo>
                  <a:lnTo>
                    <a:pt x="92305" y="794327"/>
                  </a:lnTo>
                  <a:lnTo>
                    <a:pt x="110767" y="739127"/>
                  </a:lnTo>
                  <a:lnTo>
                    <a:pt x="129228" y="683458"/>
                  </a:lnTo>
                  <a:lnTo>
                    <a:pt x="147689" y="627673"/>
                  </a:lnTo>
                  <a:lnTo>
                    <a:pt x="166150" y="572122"/>
                  </a:lnTo>
                  <a:lnTo>
                    <a:pt x="184611" y="517156"/>
                  </a:lnTo>
                  <a:lnTo>
                    <a:pt x="203072" y="463126"/>
                  </a:lnTo>
                  <a:lnTo>
                    <a:pt x="221534" y="410385"/>
                  </a:lnTo>
                  <a:lnTo>
                    <a:pt x="239995" y="359283"/>
                  </a:lnTo>
                  <a:lnTo>
                    <a:pt x="258456" y="310171"/>
                  </a:lnTo>
                  <a:lnTo>
                    <a:pt x="276917" y="263400"/>
                  </a:lnTo>
                  <a:lnTo>
                    <a:pt x="295378" y="219322"/>
                  </a:lnTo>
                  <a:lnTo>
                    <a:pt x="313840" y="178288"/>
                  </a:lnTo>
                  <a:lnTo>
                    <a:pt x="332301" y="140650"/>
                  </a:lnTo>
                  <a:lnTo>
                    <a:pt x="350762" y="106758"/>
                  </a:lnTo>
                  <a:lnTo>
                    <a:pt x="387684" y="51618"/>
                  </a:lnTo>
                  <a:lnTo>
                    <a:pt x="437387" y="8395"/>
                  </a:lnTo>
                  <a:lnTo>
                    <a:pt x="468629" y="0"/>
                  </a:lnTo>
                  <a:lnTo>
                    <a:pt x="499871" y="3815"/>
                  </a:lnTo>
                  <a:lnTo>
                    <a:pt x="562355" y="39795"/>
                  </a:lnTo>
                  <a:lnTo>
                    <a:pt x="593597" y="67816"/>
                  </a:lnTo>
                  <a:lnTo>
                    <a:pt x="624839" y="99763"/>
                  </a:lnTo>
                  <a:lnTo>
                    <a:pt x="656081" y="133565"/>
                  </a:lnTo>
                  <a:lnTo>
                    <a:pt x="687323" y="167149"/>
                  </a:lnTo>
                  <a:lnTo>
                    <a:pt x="718565" y="198446"/>
                  </a:lnTo>
                  <a:lnTo>
                    <a:pt x="749807" y="225383"/>
                  </a:lnTo>
                  <a:lnTo>
                    <a:pt x="812291" y="257894"/>
                  </a:lnTo>
                  <a:lnTo>
                    <a:pt x="863060" y="265160"/>
                  </a:lnTo>
                  <a:lnTo>
                    <a:pt x="913828" y="265133"/>
                  </a:lnTo>
                  <a:lnTo>
                    <a:pt x="964596" y="259654"/>
                  </a:lnTo>
                  <a:lnTo>
                    <a:pt x="1015364" y="250560"/>
                  </a:lnTo>
                  <a:lnTo>
                    <a:pt x="1066133" y="239693"/>
                  </a:lnTo>
                  <a:lnTo>
                    <a:pt x="1116901" y="228891"/>
                  </a:lnTo>
                  <a:lnTo>
                    <a:pt x="1167669" y="219994"/>
                  </a:lnTo>
                  <a:lnTo>
                    <a:pt x="1218438" y="214841"/>
                  </a:lnTo>
                  <a:lnTo>
                    <a:pt x="1269206" y="212763"/>
                  </a:lnTo>
                  <a:lnTo>
                    <a:pt x="1319974" y="211788"/>
                  </a:lnTo>
                  <a:lnTo>
                    <a:pt x="1370742" y="211660"/>
                  </a:lnTo>
                  <a:lnTo>
                    <a:pt x="1421511" y="212127"/>
                  </a:lnTo>
                  <a:lnTo>
                    <a:pt x="1472279" y="212933"/>
                  </a:lnTo>
                  <a:lnTo>
                    <a:pt x="1523047" y="213823"/>
                  </a:lnTo>
                  <a:lnTo>
                    <a:pt x="1573815" y="214545"/>
                  </a:lnTo>
                  <a:lnTo>
                    <a:pt x="1624583" y="214841"/>
                  </a:lnTo>
                </a:path>
              </a:pathLst>
            </a:custGeom>
            <a:ln w="28956">
              <a:solidFill>
                <a:srgbClr val="046A3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" name="object 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72610" y="6290310"/>
              <a:ext cx="73151" cy="73151"/>
            </a:xfrm>
            <a:prstGeom prst="rect">
              <a:avLst/>
            </a:prstGeom>
          </p:spPr>
        </p:pic>
        <p:pic>
          <p:nvPicPr>
            <p:cNvPr id="68" name="object 2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777994" y="5270754"/>
              <a:ext cx="73152" cy="73152"/>
            </a:xfrm>
            <a:prstGeom prst="rect">
              <a:avLst/>
            </a:prstGeom>
          </p:spPr>
        </p:pic>
        <p:pic>
          <p:nvPicPr>
            <p:cNvPr id="69" name="object 2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184902" y="5497830"/>
              <a:ext cx="73152" cy="73152"/>
            </a:xfrm>
            <a:prstGeom prst="rect">
              <a:avLst/>
            </a:prstGeom>
          </p:spPr>
        </p:pic>
        <p:pic>
          <p:nvPicPr>
            <p:cNvPr id="70" name="object 2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590286" y="5455158"/>
              <a:ext cx="73151" cy="73152"/>
            </a:xfrm>
            <a:prstGeom prst="rect">
              <a:avLst/>
            </a:prstGeom>
          </p:spPr>
        </p:pic>
        <p:pic>
          <p:nvPicPr>
            <p:cNvPr id="71" name="object 2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995670" y="5455158"/>
              <a:ext cx="73152" cy="73152"/>
            </a:xfrm>
            <a:prstGeom prst="rect">
              <a:avLst/>
            </a:prstGeom>
          </p:spPr>
        </p:pic>
      </p:grpSp>
      <p:sp>
        <p:nvSpPr>
          <p:cNvPr id="72" name="object 40"/>
          <p:cNvSpPr txBox="1"/>
          <p:nvPr/>
        </p:nvSpPr>
        <p:spPr>
          <a:xfrm>
            <a:off x="4270022" y="2867308"/>
            <a:ext cx="395111" cy="1427314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70"/>
              </a:spcBef>
            </a:pPr>
            <a:r>
              <a:rPr sz="900" spc="-25" dirty="0">
                <a:latin typeface="Calibri Light"/>
                <a:cs typeface="Calibri Light"/>
              </a:rPr>
              <a:t>30%</a:t>
            </a:r>
            <a:endParaRPr sz="9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75"/>
              </a:spcBef>
            </a:pPr>
            <a:r>
              <a:rPr sz="900" spc="-25" dirty="0">
                <a:latin typeface="Calibri Light"/>
                <a:cs typeface="Calibri Light"/>
              </a:rPr>
              <a:t>25%</a:t>
            </a:r>
            <a:endParaRPr sz="9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sz="900" spc="-25" dirty="0">
                <a:latin typeface="Calibri Light"/>
                <a:cs typeface="Calibri Light"/>
              </a:rPr>
              <a:t>20%</a:t>
            </a:r>
            <a:endParaRPr sz="9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sz="900" spc="-25" dirty="0">
                <a:latin typeface="Calibri Light"/>
                <a:cs typeface="Calibri Light"/>
              </a:rPr>
              <a:t>15%</a:t>
            </a:r>
            <a:endParaRPr sz="9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75"/>
              </a:spcBef>
            </a:pPr>
            <a:r>
              <a:rPr sz="900" spc="-25" dirty="0">
                <a:latin typeface="Calibri Light"/>
                <a:cs typeface="Calibri Light"/>
              </a:rPr>
              <a:t>10%</a:t>
            </a:r>
            <a:endParaRPr sz="9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sz="900" spc="-25" dirty="0">
                <a:latin typeface="Calibri Light"/>
                <a:cs typeface="Calibri Light"/>
              </a:rPr>
              <a:t>5%</a:t>
            </a:r>
            <a:endParaRPr sz="9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75"/>
              </a:spcBef>
            </a:pPr>
            <a:r>
              <a:rPr sz="900" spc="-25" dirty="0">
                <a:latin typeface="Calibri Light"/>
                <a:cs typeface="Calibri Light"/>
              </a:rPr>
              <a:t>0%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73" name="object 42"/>
          <p:cNvSpPr txBox="1"/>
          <p:nvPr/>
        </p:nvSpPr>
        <p:spPr>
          <a:xfrm>
            <a:off x="215166" y="2915207"/>
            <a:ext cx="562187" cy="1232389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350"/>
              </a:spcBef>
            </a:pPr>
            <a:r>
              <a:rPr sz="900" dirty="0">
                <a:latin typeface="Calibri Light"/>
                <a:cs typeface="Calibri Light"/>
              </a:rPr>
              <a:t>14</a:t>
            </a:r>
            <a:r>
              <a:rPr sz="900" spc="5" dirty="0">
                <a:latin typeface="Calibri Light"/>
                <a:cs typeface="Calibri Light"/>
              </a:rPr>
              <a:t>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r>
              <a:rPr sz="900" dirty="0">
                <a:latin typeface="Calibri Light"/>
                <a:cs typeface="Calibri Light"/>
              </a:rPr>
              <a:t>12</a:t>
            </a:r>
            <a:r>
              <a:rPr sz="900" spc="5" dirty="0">
                <a:latin typeface="Calibri Light"/>
                <a:cs typeface="Calibri Light"/>
              </a:rPr>
              <a:t>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r>
              <a:rPr sz="900" dirty="0">
                <a:latin typeface="Calibri Light"/>
                <a:cs typeface="Calibri Light"/>
              </a:rPr>
              <a:t>10</a:t>
            </a:r>
            <a:r>
              <a:rPr sz="900" spc="5" dirty="0">
                <a:latin typeface="Calibri Light"/>
                <a:cs typeface="Calibri Light"/>
              </a:rPr>
              <a:t>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  <a:p>
            <a:pPr marL="57785">
              <a:lnSpc>
                <a:spcPct val="100000"/>
              </a:lnSpc>
              <a:spcBef>
                <a:spcPts val="250"/>
              </a:spcBef>
            </a:pPr>
            <a:r>
              <a:rPr sz="900" dirty="0">
                <a:latin typeface="Calibri Light"/>
                <a:cs typeface="Calibri Light"/>
              </a:rPr>
              <a:t>8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  <a:p>
            <a:pPr marL="57785">
              <a:lnSpc>
                <a:spcPct val="100000"/>
              </a:lnSpc>
              <a:spcBef>
                <a:spcPts val="250"/>
              </a:spcBef>
            </a:pPr>
            <a:r>
              <a:rPr sz="900" dirty="0">
                <a:latin typeface="Calibri Light"/>
                <a:cs typeface="Calibri Light"/>
              </a:rPr>
              <a:t>6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  <a:p>
            <a:pPr marL="57785">
              <a:lnSpc>
                <a:spcPct val="100000"/>
              </a:lnSpc>
              <a:spcBef>
                <a:spcPts val="250"/>
              </a:spcBef>
            </a:pPr>
            <a:r>
              <a:rPr sz="900" dirty="0">
                <a:latin typeface="Calibri Light"/>
                <a:cs typeface="Calibri Light"/>
              </a:rPr>
              <a:t>4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  <a:p>
            <a:pPr marL="57785">
              <a:lnSpc>
                <a:spcPct val="100000"/>
              </a:lnSpc>
              <a:spcBef>
                <a:spcPts val="250"/>
              </a:spcBef>
            </a:pPr>
            <a:r>
              <a:rPr sz="900" dirty="0">
                <a:latin typeface="Calibri Light"/>
                <a:cs typeface="Calibri Light"/>
              </a:rPr>
              <a:t>2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74" name="object 47"/>
          <p:cNvSpPr txBox="1"/>
          <p:nvPr/>
        </p:nvSpPr>
        <p:spPr>
          <a:xfrm>
            <a:off x="781191" y="3858535"/>
            <a:ext cx="3638409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18465" algn="l"/>
                <a:tab pos="1659889" algn="l"/>
              </a:tabLst>
            </a:pPr>
            <a:r>
              <a:rPr sz="900" dirty="0">
                <a:latin typeface="Calibri Light"/>
                <a:cs typeface="Calibri Light"/>
              </a:rPr>
              <a:t>Год</a:t>
            </a:r>
            <a:r>
              <a:rPr sz="900" spc="-30" dirty="0">
                <a:latin typeface="Calibri Light"/>
                <a:cs typeface="Calibri Light"/>
              </a:rPr>
              <a:t> </a:t>
            </a:r>
            <a:r>
              <a:rPr sz="900" spc="-50" dirty="0">
                <a:latin typeface="Calibri Light"/>
                <a:cs typeface="Calibri Light"/>
              </a:rPr>
              <a:t>1</a:t>
            </a:r>
            <a:r>
              <a:rPr sz="900" dirty="0">
                <a:latin typeface="Calibri Light"/>
                <a:cs typeface="Calibri Light"/>
              </a:rPr>
              <a:t>	</a:t>
            </a:r>
            <a:r>
              <a:rPr lang="ru-RU" sz="900" dirty="0">
                <a:latin typeface="Calibri Light"/>
                <a:cs typeface="Calibri Light"/>
              </a:rPr>
              <a:t>             </a:t>
            </a:r>
            <a:r>
              <a:rPr sz="900" dirty="0" err="1">
                <a:latin typeface="Calibri Light"/>
                <a:cs typeface="Calibri Light"/>
              </a:rPr>
              <a:t>Год</a:t>
            </a:r>
            <a:r>
              <a:rPr sz="900" spc="-10" dirty="0">
                <a:latin typeface="Calibri Light"/>
                <a:cs typeface="Calibri Light"/>
              </a:rPr>
              <a:t> </a:t>
            </a:r>
            <a:r>
              <a:rPr sz="900" dirty="0">
                <a:latin typeface="Calibri Light"/>
                <a:cs typeface="Calibri Light"/>
              </a:rPr>
              <a:t>5</a:t>
            </a:r>
            <a:r>
              <a:rPr sz="900" spc="260" dirty="0">
                <a:latin typeface="Calibri Light"/>
                <a:cs typeface="Calibri Light"/>
              </a:rPr>
              <a:t>  </a:t>
            </a:r>
            <a:r>
              <a:rPr lang="ru-RU" sz="900" spc="260" dirty="0">
                <a:latin typeface="Calibri Light"/>
                <a:cs typeface="Calibri Light"/>
              </a:rPr>
              <a:t>      </a:t>
            </a:r>
            <a:r>
              <a:rPr sz="900" dirty="0" err="1">
                <a:latin typeface="Calibri Light"/>
                <a:cs typeface="Calibri Light"/>
              </a:rPr>
              <a:t>Год</a:t>
            </a:r>
            <a:r>
              <a:rPr sz="900" spc="-10" dirty="0">
                <a:latin typeface="Calibri Light"/>
                <a:cs typeface="Calibri Light"/>
              </a:rPr>
              <a:t> </a:t>
            </a:r>
            <a:r>
              <a:rPr sz="900" dirty="0">
                <a:latin typeface="Calibri Light"/>
                <a:cs typeface="Calibri Light"/>
              </a:rPr>
              <a:t>10</a:t>
            </a:r>
            <a:r>
              <a:rPr sz="900" spc="150" dirty="0">
                <a:latin typeface="Calibri Light"/>
                <a:cs typeface="Calibri Light"/>
              </a:rPr>
              <a:t>  </a:t>
            </a:r>
            <a:r>
              <a:rPr lang="ru-RU" sz="900" spc="150" dirty="0">
                <a:latin typeface="Calibri Light"/>
                <a:cs typeface="Calibri Light"/>
              </a:rPr>
              <a:t>       </a:t>
            </a:r>
            <a:r>
              <a:rPr sz="900" dirty="0" err="1">
                <a:latin typeface="Calibri Light"/>
                <a:cs typeface="Calibri Light"/>
              </a:rPr>
              <a:t>Год</a:t>
            </a:r>
            <a:r>
              <a:rPr sz="900" spc="-10" dirty="0">
                <a:latin typeface="Calibri Light"/>
                <a:cs typeface="Calibri Light"/>
              </a:rPr>
              <a:t> </a:t>
            </a:r>
            <a:r>
              <a:rPr sz="900" spc="-25" dirty="0">
                <a:latin typeface="Calibri Light"/>
                <a:cs typeface="Calibri Light"/>
              </a:rPr>
              <a:t>14</a:t>
            </a:r>
            <a:r>
              <a:rPr sz="900" dirty="0">
                <a:latin typeface="Calibri Light"/>
                <a:cs typeface="Calibri Light"/>
              </a:rPr>
              <a:t>	</a:t>
            </a:r>
            <a:r>
              <a:rPr lang="ru-RU" sz="900" dirty="0">
                <a:latin typeface="Calibri Light"/>
                <a:cs typeface="Calibri Light"/>
              </a:rPr>
              <a:t>        </a:t>
            </a:r>
            <a:r>
              <a:rPr sz="900" spc="-25" dirty="0">
                <a:latin typeface="Calibri Light"/>
                <a:cs typeface="Calibri Light"/>
              </a:rPr>
              <a:t>ППП</a:t>
            </a:r>
            <a:r>
              <a:rPr lang="ru-RU" sz="900" spc="-10" dirty="0">
                <a:latin typeface="Calibri Light"/>
                <a:cs typeface="Calibri Light"/>
              </a:rPr>
              <a:t>     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75" name="object 31"/>
          <p:cNvSpPr txBox="1"/>
          <p:nvPr/>
        </p:nvSpPr>
        <p:spPr>
          <a:xfrm>
            <a:off x="1540034" y="3537732"/>
            <a:ext cx="256480" cy="196068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8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919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76" name="object 32"/>
          <p:cNvSpPr txBox="1"/>
          <p:nvPr/>
        </p:nvSpPr>
        <p:spPr>
          <a:xfrm>
            <a:off x="2261845" y="3497640"/>
            <a:ext cx="256480" cy="23607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10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354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77" name="object 33"/>
          <p:cNvSpPr txBox="1"/>
          <p:nvPr/>
        </p:nvSpPr>
        <p:spPr>
          <a:xfrm>
            <a:off x="2984108" y="3497640"/>
            <a:ext cx="256480" cy="23607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11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239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78" name="object 34"/>
          <p:cNvSpPr txBox="1"/>
          <p:nvPr/>
        </p:nvSpPr>
        <p:spPr>
          <a:xfrm>
            <a:off x="3705920" y="3479264"/>
            <a:ext cx="256480" cy="23607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11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459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79" name="object 44"/>
          <p:cNvSpPr/>
          <p:nvPr/>
        </p:nvSpPr>
        <p:spPr>
          <a:xfrm>
            <a:off x="990600" y="4114800"/>
            <a:ext cx="433493" cy="43522"/>
          </a:xfrm>
          <a:custGeom>
            <a:avLst/>
            <a:gdLst/>
            <a:ahLst/>
            <a:cxnLst/>
            <a:rect l="l" t="t" r="r" b="b"/>
            <a:pathLst>
              <a:path w="243839" h="62865">
                <a:moveTo>
                  <a:pt x="243839" y="0"/>
                </a:moveTo>
                <a:lnTo>
                  <a:pt x="0" y="0"/>
                </a:lnTo>
                <a:lnTo>
                  <a:pt x="0" y="62484"/>
                </a:lnTo>
                <a:lnTo>
                  <a:pt x="243839" y="62484"/>
                </a:lnTo>
                <a:lnTo>
                  <a:pt x="243839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45"/>
          <p:cNvSpPr txBox="1"/>
          <p:nvPr/>
        </p:nvSpPr>
        <p:spPr>
          <a:xfrm>
            <a:off x="997178" y="4171063"/>
            <a:ext cx="758613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10" dirty="0">
                <a:latin typeface="Calibri Light"/>
                <a:cs typeface="Calibri Light"/>
              </a:rPr>
              <a:t>Выручка</a:t>
            </a:r>
            <a:endParaRPr sz="900" dirty="0">
              <a:latin typeface="Calibri Light"/>
              <a:cs typeface="Calibri Light"/>
            </a:endParaRPr>
          </a:p>
        </p:txBody>
      </p:sp>
      <p:pic>
        <p:nvPicPr>
          <p:cNvPr id="81" name="object 4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071708" y="4114800"/>
            <a:ext cx="433492" cy="50644"/>
          </a:xfrm>
          <a:prstGeom prst="rect">
            <a:avLst/>
          </a:prstGeom>
        </p:spPr>
      </p:pic>
      <p:sp>
        <p:nvSpPr>
          <p:cNvPr id="83" name="object 47"/>
          <p:cNvSpPr txBox="1"/>
          <p:nvPr/>
        </p:nvSpPr>
        <p:spPr>
          <a:xfrm>
            <a:off x="2568314" y="4157971"/>
            <a:ext cx="1490403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18465" algn="l"/>
                <a:tab pos="1659889" algn="l"/>
              </a:tabLst>
            </a:pPr>
            <a:r>
              <a:rPr sz="900" spc="-10" dirty="0" err="1">
                <a:latin typeface="Calibri Light"/>
                <a:cs typeface="Calibri Light"/>
              </a:rPr>
              <a:t>Рентабельность</a:t>
            </a:r>
            <a:r>
              <a:rPr sz="900" dirty="0">
                <a:latin typeface="Calibri Light"/>
                <a:cs typeface="Calibri Light"/>
              </a:rPr>
              <a:t> по</a:t>
            </a:r>
            <a:r>
              <a:rPr sz="900" spc="15" dirty="0">
                <a:latin typeface="Calibri Light"/>
                <a:cs typeface="Calibri Light"/>
              </a:rPr>
              <a:t> </a:t>
            </a:r>
            <a:r>
              <a:rPr sz="900" spc="-10" dirty="0">
                <a:latin typeface="Calibri Light"/>
                <a:cs typeface="Calibri Light"/>
              </a:rPr>
              <a:t>EBITDA,</a:t>
            </a:r>
            <a:r>
              <a:rPr sz="900" spc="10" dirty="0">
                <a:latin typeface="Calibri Light"/>
                <a:cs typeface="Calibri Light"/>
              </a:rPr>
              <a:t> </a:t>
            </a:r>
            <a:r>
              <a:rPr sz="900" spc="-50" dirty="0">
                <a:latin typeface="Calibri Light"/>
                <a:cs typeface="Calibri Light"/>
              </a:rPr>
              <a:t>%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84" name="object 43"/>
          <p:cNvSpPr txBox="1"/>
          <p:nvPr/>
        </p:nvSpPr>
        <p:spPr>
          <a:xfrm>
            <a:off x="0" y="3276600"/>
            <a:ext cx="256480" cy="5253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 Light"/>
                <a:cs typeface="Calibri Light"/>
              </a:rPr>
              <a:t>тыс.</a:t>
            </a:r>
            <a:r>
              <a:rPr sz="900" spc="-30" dirty="0">
                <a:latin typeface="Calibri Light"/>
                <a:cs typeface="Calibri Light"/>
              </a:rPr>
              <a:t> </a:t>
            </a:r>
            <a:r>
              <a:rPr sz="900" dirty="0">
                <a:latin typeface="Calibri Light"/>
                <a:cs typeface="Calibri Light"/>
              </a:rPr>
              <a:t>долл.</a:t>
            </a:r>
            <a:r>
              <a:rPr sz="900" spc="-25" dirty="0">
                <a:latin typeface="Calibri Light"/>
                <a:cs typeface="Calibri Light"/>
              </a:rPr>
              <a:t> США</a:t>
            </a:r>
            <a:endParaRPr sz="900" dirty="0">
              <a:latin typeface="Calibri Light"/>
              <a:cs typeface="Calibri Light"/>
            </a:endParaRPr>
          </a:p>
        </p:txBody>
      </p:sp>
      <p:pic>
        <p:nvPicPr>
          <p:cNvPr id="9" name="Рисунок 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7779" y="1055340"/>
            <a:ext cx="3564612" cy="1490201"/>
          </a:xfrm>
          <a:prstGeom prst="rect">
            <a:avLst/>
          </a:prstGeom>
        </p:spPr>
      </p:pic>
      <p:pic>
        <p:nvPicPr>
          <p:cNvPr id="42" name="object 7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44" name="object 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47" name="Блок-схема: задержка 46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48" name="Прямоугольник 47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53" name="Рисунок 52"/>
          <p:cNvPicPr>
            <a:picLocks noChangeAspect="1"/>
          </p:cNvPicPr>
          <p:nvPr/>
        </p:nvPicPr>
        <p:blipFill rotWithShape="1">
          <a:blip r:embed="rId10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54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55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5930273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Google Shape;2346;p86"/>
          <p:cNvGrpSpPr/>
          <p:nvPr/>
        </p:nvGrpSpPr>
        <p:grpSpPr>
          <a:xfrm>
            <a:off x="1851390" y="80307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61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498449" y="2674365"/>
            <a:ext cx="123698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4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486998" y="909633"/>
            <a:ext cx="3551554" cy="4214743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3970" algn="just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Продукция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3970" marR="56515" algn="just">
              <a:lnSpc>
                <a:spcPts val="900"/>
              </a:lnSpc>
              <a:spcBef>
                <a:spcPts val="300"/>
              </a:spcBef>
            </a:pPr>
            <a:r>
              <a:rPr lang="ru-RU" sz="900" spc="-5" dirty="0">
                <a:latin typeface="Century Gothic" pitchFamily="34" charset="0"/>
                <a:cs typeface="Calibri"/>
              </a:rPr>
              <a:t>Планируется </a:t>
            </a:r>
            <a:r>
              <a:rPr sz="900" spc="-5" dirty="0" err="1">
                <a:latin typeface="Century Gothic" pitchFamily="34" charset="0"/>
                <a:cs typeface="Calibri"/>
              </a:rPr>
              <a:t>реализ</a:t>
            </a:r>
            <a:r>
              <a:rPr lang="kk-KZ" sz="900" spc="-5" dirty="0">
                <a:latin typeface="Century Gothic" pitchFamily="34" charset="0"/>
                <a:cs typeface="Calibri"/>
              </a:rPr>
              <a:t>ация</a:t>
            </a:r>
            <a:r>
              <a:rPr sz="900" spc="-5" dirty="0">
                <a:latin typeface="Century Gothic" pitchFamily="34" charset="0"/>
                <a:cs typeface="Calibri"/>
              </a:rPr>
              <a:t> 30% продукции </a:t>
            </a:r>
            <a:r>
              <a:rPr sz="900" dirty="0">
                <a:latin typeface="Century Gothic" pitchFamily="34" charset="0"/>
                <a:cs typeface="Calibri"/>
              </a:rPr>
              <a:t>на </a:t>
            </a:r>
            <a:r>
              <a:rPr sz="900" spc="-5" dirty="0">
                <a:latin typeface="Century Gothic" pitchFamily="34" charset="0"/>
                <a:cs typeface="Calibri"/>
              </a:rPr>
              <a:t>внутреннем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рынке </a:t>
            </a:r>
            <a:r>
              <a:rPr sz="900" dirty="0">
                <a:latin typeface="Century Gothic" pitchFamily="34" charset="0"/>
                <a:cs typeface="Calibri"/>
              </a:rPr>
              <a:t>РК, </a:t>
            </a:r>
            <a:r>
              <a:rPr sz="900" spc="-5" dirty="0">
                <a:latin typeface="Century Gothic" pitchFamily="34" charset="0"/>
                <a:cs typeface="Calibri"/>
              </a:rPr>
              <a:t>остальная </a:t>
            </a:r>
            <a:r>
              <a:rPr sz="900" dirty="0">
                <a:latin typeface="Century Gothic" pitchFamily="34" charset="0"/>
                <a:cs typeface="Calibri"/>
              </a:rPr>
              <a:t>часть будет </a:t>
            </a:r>
            <a:r>
              <a:rPr sz="900" spc="-5" dirty="0">
                <a:latin typeface="Century Gothic" pitchFamily="34" charset="0"/>
                <a:cs typeface="Calibri"/>
              </a:rPr>
              <a:t>экспортироваться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 err="1">
                <a:latin typeface="Century Gothic" pitchFamily="34" charset="0"/>
                <a:cs typeface="Calibri"/>
              </a:rPr>
              <a:t>соседние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страны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При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выходе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полную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проектную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мощность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ассортимент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3970" algn="just">
              <a:lnSpc>
                <a:spcPts val="81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выпускаемой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продукции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будет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следующим: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мясокостная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мука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(1</a:t>
            </a:r>
          </a:p>
          <a:p>
            <a:pPr marL="13970" algn="just">
              <a:lnSpc>
                <a:spcPts val="9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категория)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2 656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тонн;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перьевая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мука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216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тонн;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кровяная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мука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</a:p>
          <a:p>
            <a:pPr marL="13970" marR="55244" algn="just">
              <a:lnSpc>
                <a:spcPts val="900"/>
              </a:lnSpc>
              <a:spcBef>
                <a:spcPts val="90"/>
              </a:spcBef>
            </a:pPr>
            <a:r>
              <a:rPr sz="900" dirty="0">
                <a:latin typeface="Century Gothic" pitchFamily="34" charset="0"/>
                <a:cs typeface="Calibri"/>
              </a:rPr>
              <a:t>344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тонны;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мясокостная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мука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(2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категория)</a:t>
            </a:r>
            <a:r>
              <a:rPr sz="900" dirty="0">
                <a:latin typeface="Century Gothic" pitchFamily="34" charset="0"/>
                <a:cs typeface="Calibri"/>
              </a:rPr>
              <a:t> 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447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тонн;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жир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кормовой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958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тонн;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жир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технический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129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тонн</a:t>
            </a:r>
            <a:r>
              <a:rPr sz="900" spc="-5" dirty="0" smtClean="0">
                <a:latin typeface="Century Gothic" pitchFamily="34" charset="0"/>
                <a:cs typeface="Calibri"/>
              </a:rPr>
              <a:t>.</a:t>
            </a:r>
            <a:endParaRPr lang="kk-KZ" sz="900" spc="-5" dirty="0" smtClean="0">
              <a:latin typeface="Century Gothic" pitchFamily="34" charset="0"/>
              <a:cs typeface="Calibri"/>
            </a:endParaRPr>
          </a:p>
          <a:p>
            <a:pPr marL="13970" marR="55244" algn="just">
              <a:lnSpc>
                <a:spcPts val="900"/>
              </a:lnSpc>
              <a:spcBef>
                <a:spcPts val="90"/>
              </a:spcBef>
            </a:pP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975"/>
              </a:lnSpc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44450" algn="just">
              <a:lnSpc>
                <a:spcPts val="900"/>
              </a:lnSpc>
              <a:spcBef>
                <a:spcPts val="3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Проектом предусматривается строительство </a:t>
            </a:r>
            <a:r>
              <a:rPr sz="900" dirty="0">
                <a:latin typeface="Century Gothic" pitchFamily="34" charset="0"/>
                <a:cs typeface="Calibri"/>
              </a:rPr>
              <a:t>завода по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производству </a:t>
            </a:r>
            <a:r>
              <a:rPr sz="900" dirty="0">
                <a:latin typeface="Century Gothic" pitchFamily="34" charset="0"/>
                <a:cs typeface="Calibri"/>
              </a:rPr>
              <a:t> мясок</a:t>
            </a:r>
            <a:r>
              <a:rPr sz="900" spc="5" dirty="0">
                <a:latin typeface="Century Gothic" pitchFamily="34" charset="0"/>
                <a:cs typeface="Calibri"/>
              </a:rPr>
              <a:t>о</a:t>
            </a:r>
            <a:r>
              <a:rPr sz="900" spc="-10" dirty="0">
                <a:latin typeface="Century Gothic" pitchFamily="34" charset="0"/>
                <a:cs typeface="Calibri"/>
              </a:rPr>
              <a:t>с</a:t>
            </a:r>
            <a:r>
              <a:rPr sz="900" spc="-5" dirty="0">
                <a:latin typeface="Century Gothic" pitchFamily="34" charset="0"/>
                <a:cs typeface="Calibri"/>
              </a:rPr>
              <a:t>тн</a:t>
            </a:r>
            <a:r>
              <a:rPr sz="900" dirty="0">
                <a:latin typeface="Century Gothic" pitchFamily="34" charset="0"/>
                <a:cs typeface="Calibri"/>
              </a:rPr>
              <a:t>ой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муки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lang="kk-KZ" sz="900" dirty="0">
                <a:latin typeface="Century Gothic" pitchFamily="34" charset="0"/>
                <a:cs typeface="Calibri"/>
              </a:rPr>
              <a:t>Кызылординской области</a:t>
            </a:r>
            <a:r>
              <a:rPr sz="900" dirty="0" smtClean="0">
                <a:latin typeface="Century Gothic" pitchFamily="34" charset="0"/>
                <a:cs typeface="Calibri"/>
              </a:rPr>
              <a:t>.</a:t>
            </a:r>
            <a:endParaRPr lang="kk-KZ" sz="900" dirty="0" smtClean="0">
              <a:latin typeface="Century Gothic" pitchFamily="34" charset="0"/>
              <a:cs typeface="Calibri"/>
            </a:endParaRPr>
          </a:p>
          <a:p>
            <a:pPr marL="12700" marR="44450" algn="just">
              <a:lnSpc>
                <a:spcPts val="900"/>
              </a:lnSpc>
              <a:spcBef>
                <a:spcPts val="300"/>
              </a:spcBef>
            </a:pP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20"/>
              </a:spcBef>
            </a:pPr>
            <a:r>
              <a:rPr sz="900" b="1" spc="-5" dirty="0" err="1">
                <a:solidFill>
                  <a:srgbClr val="85BB24"/>
                </a:solidFill>
                <a:latin typeface="Century Gothic" pitchFamily="34" charset="0"/>
                <a:cs typeface="Calibri"/>
              </a:rPr>
              <a:t>Компания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115570" algn="just">
              <a:lnSpc>
                <a:spcPts val="900"/>
              </a:lnSpc>
              <a:spcBef>
                <a:spcPts val="300"/>
              </a:spcBef>
            </a:pPr>
            <a:r>
              <a:rPr lang="kk-KZ" sz="900" spc="-5" dirty="0">
                <a:latin typeface="Century Gothic" pitchFamily="34" charset="0"/>
                <a:cs typeface="Calibri"/>
              </a:rPr>
              <a:t>Инициатором проекта является Акимат Кызылординской области. </a:t>
            </a:r>
            <a:endParaRPr lang="kk-KZ" sz="900" spc="-5" dirty="0" smtClean="0">
              <a:latin typeface="Century Gothic" pitchFamily="34" charset="0"/>
              <a:cs typeface="Calibri"/>
            </a:endParaRPr>
          </a:p>
          <a:p>
            <a:pPr marL="12700" marR="115570" algn="just">
              <a:lnSpc>
                <a:spcPts val="900"/>
              </a:lnSpc>
              <a:spcBef>
                <a:spcPts val="300"/>
              </a:spcBef>
            </a:pPr>
            <a:endParaRPr lang="kk-KZ" sz="900" spc="-5" dirty="0">
              <a:latin typeface="Century Gothic" pitchFamily="34" charset="0"/>
              <a:cs typeface="Calibri"/>
            </a:endParaRPr>
          </a:p>
          <a:p>
            <a:pPr marL="12700" marR="115570" algn="just">
              <a:lnSpc>
                <a:spcPts val="900"/>
              </a:lnSpc>
              <a:spcBef>
                <a:spcPts val="300"/>
              </a:spcBef>
            </a:pPr>
            <a:r>
              <a:rPr sz="900" b="1" spc="-5" dirty="0" err="1" smtClean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5080" indent="-17272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 2022 г. </a:t>
            </a:r>
            <a:r>
              <a:rPr sz="900" spc="-5" dirty="0">
                <a:latin typeface="Century Gothic" pitchFamily="34" charset="0"/>
                <a:cs typeface="Calibri"/>
              </a:rPr>
              <a:t>объем </a:t>
            </a:r>
            <a:r>
              <a:rPr sz="900" dirty="0">
                <a:latin typeface="Century Gothic" pitchFamily="34" charset="0"/>
                <a:cs typeface="Calibri"/>
              </a:rPr>
              <a:t>мирового </a:t>
            </a:r>
            <a:r>
              <a:rPr sz="900" spc="-5" dirty="0">
                <a:latin typeface="Century Gothic" pitchFamily="34" charset="0"/>
                <a:cs typeface="Calibri"/>
              </a:rPr>
              <a:t>рынка </a:t>
            </a:r>
            <a:r>
              <a:rPr sz="900" dirty="0">
                <a:latin typeface="Century Gothic" pitchFamily="34" charset="0"/>
                <a:cs typeface="Calibri"/>
              </a:rPr>
              <a:t>кормовых </a:t>
            </a:r>
            <a:r>
              <a:rPr sz="900" spc="-5" dirty="0">
                <a:latin typeface="Century Gothic" pitchFamily="34" charset="0"/>
                <a:cs typeface="Calibri"/>
              </a:rPr>
              <a:t>белков для животных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составил </a:t>
            </a:r>
            <a:r>
              <a:rPr sz="900" dirty="0">
                <a:latin typeface="Century Gothic" pitchFamily="34" charset="0"/>
                <a:cs typeface="Calibri"/>
              </a:rPr>
              <a:t>275,33 </a:t>
            </a:r>
            <a:r>
              <a:rPr sz="900" spc="-5" dirty="0">
                <a:latin typeface="Century Gothic" pitchFamily="34" charset="0"/>
                <a:cs typeface="Calibri"/>
              </a:rPr>
              <a:t>млрд долл. США. </a:t>
            </a:r>
            <a:r>
              <a:rPr sz="900" dirty="0">
                <a:latin typeface="Century Gothic" pitchFamily="34" charset="0"/>
                <a:cs typeface="Calibri"/>
              </a:rPr>
              <a:t>The </a:t>
            </a:r>
            <a:r>
              <a:rPr sz="900" spc="-5" dirty="0">
                <a:latin typeface="Century Gothic" pitchFamily="34" charset="0"/>
                <a:cs typeface="Calibri"/>
              </a:rPr>
              <a:t>Business Research Company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также прогнозирует, </a:t>
            </a:r>
            <a:r>
              <a:rPr sz="900" dirty="0">
                <a:latin typeface="Century Gothic" pitchFamily="34" charset="0"/>
                <a:cs typeface="Calibri"/>
              </a:rPr>
              <a:t>что к 2027 г. </a:t>
            </a:r>
            <a:r>
              <a:rPr sz="900" spc="-5" dirty="0">
                <a:latin typeface="Century Gothic" pitchFamily="34" charset="0"/>
                <a:cs typeface="Calibri"/>
              </a:rPr>
              <a:t>объем </a:t>
            </a:r>
            <a:r>
              <a:rPr sz="900" dirty="0">
                <a:latin typeface="Century Gothic" pitchFamily="34" charset="0"/>
                <a:cs typeface="Calibri"/>
              </a:rPr>
              <a:t>мирового </a:t>
            </a:r>
            <a:r>
              <a:rPr sz="900" spc="-5" dirty="0">
                <a:latin typeface="Century Gothic" pitchFamily="34" charset="0"/>
                <a:cs typeface="Calibri"/>
              </a:rPr>
              <a:t>рынка белков для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животных увеличится до </a:t>
            </a:r>
            <a:r>
              <a:rPr sz="900" dirty="0">
                <a:latin typeface="Century Gothic" pitchFamily="34" charset="0"/>
                <a:cs typeface="Calibri"/>
              </a:rPr>
              <a:t>343,45 </a:t>
            </a:r>
            <a:r>
              <a:rPr sz="900" spc="-5" dirty="0">
                <a:latin typeface="Century Gothic" pitchFamily="34" charset="0"/>
                <a:cs typeface="Calibri"/>
              </a:rPr>
              <a:t>млрд долл. США при совокупном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среднегодовом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темпе роста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период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2023-2027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4,3%.</a:t>
            </a:r>
          </a:p>
          <a:p>
            <a:pPr marL="184785" marR="86360" indent="-172720" algn="just">
              <a:lnSpc>
                <a:spcPct val="834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объем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мясокостной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муки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достиг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018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тонн, </a:t>
            </a:r>
            <a:r>
              <a:rPr sz="900" dirty="0">
                <a:latin typeface="Century Gothic" pitchFamily="34" charset="0"/>
                <a:cs typeface="Calibri"/>
              </a:rPr>
              <a:t>что на 22% </a:t>
            </a:r>
            <a:r>
              <a:rPr sz="900" spc="-5" dirty="0">
                <a:latin typeface="Century Gothic" pitchFamily="34" charset="0"/>
                <a:cs typeface="Calibri"/>
              </a:rPr>
              <a:t>больше чем </a:t>
            </a:r>
            <a:r>
              <a:rPr sz="900" dirty="0">
                <a:latin typeface="Century Gothic" pitchFamily="34" charset="0"/>
                <a:cs typeface="Calibri"/>
              </a:rPr>
              <a:t>в 2021 г. </a:t>
            </a:r>
            <a:r>
              <a:rPr sz="900" spc="-5" dirty="0">
                <a:latin typeface="Century Gothic" pitchFamily="34" charset="0"/>
                <a:cs typeface="Calibri"/>
              </a:rPr>
              <a:t>Импорт данной продукции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составил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824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тонны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г.,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экспорт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173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тонны.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213814" y="4117594"/>
            <a:ext cx="314452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213814" y="4330252"/>
            <a:ext cx="3541395" cy="1331134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84785" marR="5080" indent="-172720" algn="just">
              <a:lnSpc>
                <a:spcPts val="900"/>
              </a:lnSpc>
              <a:spcBef>
                <a:spcPts val="28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Выгодное местоположение. </a:t>
            </a:r>
            <a:r>
              <a:rPr lang="kk-KZ" sz="900" dirty="0">
                <a:latin typeface="Century Gothic" pitchFamily="34" charset="0"/>
                <a:cs typeface="Calibri"/>
              </a:rPr>
              <a:t>Кызылординская область </a:t>
            </a:r>
            <a:r>
              <a:rPr sz="900" spc="-5" dirty="0" err="1">
                <a:latin typeface="Century Gothic" pitchFamily="34" charset="0"/>
                <a:cs typeface="Calibri"/>
              </a:rPr>
              <a:t>располагает</a:t>
            </a:r>
            <a:r>
              <a:rPr sz="900" spc="-5" dirty="0">
                <a:latin typeface="Century Gothic" pitchFamily="34" charset="0"/>
                <a:cs typeface="Calibri"/>
              </a:rPr>
              <a:t> развитой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обширной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дорожно-транспортной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логистической инфраструктурой,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связывающей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регион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областями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 соседними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странами.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81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Размещение </a:t>
            </a:r>
            <a:r>
              <a:rPr sz="900" spc="-5" dirty="0" err="1">
                <a:latin typeface="Century Gothic" pitchFamily="34" charset="0"/>
                <a:cs typeface="Calibri"/>
              </a:rPr>
              <a:t>Проекта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lang="kk-KZ"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позволит</a:t>
            </a:r>
            <a:r>
              <a:rPr lang="kk-KZ"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контролировать</a:t>
            </a:r>
            <a:r>
              <a:rPr sz="900" spc="-5" dirty="0">
                <a:latin typeface="Century Gothic" pitchFamily="34" charset="0"/>
                <a:cs typeface="Calibri"/>
              </a:rPr>
              <a:t> себестоимость конечной продукции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5" dirty="0">
                <a:latin typeface="Century Gothic" pitchFamily="34" charset="0"/>
                <a:cs typeface="Calibri"/>
              </a:rPr>
              <a:t>всей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цепочке поставок, включая доставку </a:t>
            </a:r>
            <a:r>
              <a:rPr sz="900" dirty="0">
                <a:latin typeface="Century Gothic" pitchFamily="34" charset="0"/>
                <a:cs typeface="Calibri"/>
              </a:rPr>
              <a:t>основного </a:t>
            </a:r>
            <a:r>
              <a:rPr sz="900" spc="-5" dirty="0">
                <a:latin typeface="Century Gothic" pitchFamily="34" charset="0"/>
                <a:cs typeface="Calibri"/>
              </a:rPr>
              <a:t>сырья (остатков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мясопереработки </a:t>
            </a:r>
            <a:r>
              <a:rPr sz="900" dirty="0">
                <a:latin typeface="Century Gothic" pitchFamily="34" charset="0"/>
                <a:cs typeface="Calibri"/>
              </a:rPr>
              <a:t>и падежа). </a:t>
            </a:r>
            <a:r>
              <a:rPr lang="kk-KZ" sz="900" dirty="0">
                <a:latin typeface="Century Gothic" pitchFamily="34" charset="0"/>
                <a:cs typeface="Calibri"/>
              </a:rPr>
              <a:t>Кроме того, </a:t>
            </a:r>
            <a:r>
              <a:rPr sz="900" spc="-5" dirty="0" err="1">
                <a:latin typeface="Century Gothic" pitchFamily="34" charset="0"/>
                <a:cs typeface="Calibri"/>
              </a:rPr>
              <a:t>располагает</a:t>
            </a:r>
            <a:r>
              <a:rPr sz="900" spc="-5" dirty="0">
                <a:latin typeface="Century Gothic" pitchFamily="34" charset="0"/>
                <a:cs typeface="Calibri"/>
              </a:rPr>
              <a:t> оптимальными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природно-климатическими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условиями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географическим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положением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для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развития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животноводства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332241" y="932870"/>
            <a:ext cx="3304540" cy="1715853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990"/>
              </a:lnSpc>
              <a:spcBef>
                <a:spcPts val="12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реализации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требуется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на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 err="1" smtClean="0">
                <a:latin typeface="Century Gothic" pitchFamily="34" charset="0"/>
                <a:cs typeface="Calibri"/>
              </a:rPr>
              <a:t>сумму</a:t>
            </a:r>
            <a:r>
              <a:rPr lang="en-US" sz="900" dirty="0" smtClean="0">
                <a:latin typeface="Century Gothic" pitchFamily="34" charset="0"/>
                <a:cs typeface="Calibri"/>
              </a:rPr>
              <a:t> </a:t>
            </a:r>
            <a:r>
              <a:rPr sz="900" dirty="0" smtClean="0">
                <a:latin typeface="Century Gothic" pitchFamily="34" charset="0"/>
                <a:cs typeface="Calibri"/>
              </a:rPr>
              <a:t>13</a:t>
            </a:r>
            <a:r>
              <a:rPr sz="900" spc="-20" dirty="0" smtClean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705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(по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курсу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449,2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тенге),</a:t>
            </a:r>
            <a:r>
              <a:rPr sz="900" dirty="0">
                <a:latin typeface="Century Gothic" pitchFamily="34" charset="0"/>
                <a:cs typeface="Calibri"/>
              </a:rPr>
              <a:t> 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том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числе: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143510" indent="-17272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30%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(4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112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долговое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(при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наличии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залогового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обеспечения);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70%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(9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594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США)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участие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инвестора.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ts val="900"/>
              </a:lnSpc>
              <a:spcBef>
                <a:spcPts val="3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меры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финальная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структура</a:t>
            </a:r>
            <a:r>
              <a:rPr lang="en-US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финансирования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долей </a:t>
            </a:r>
            <a:r>
              <a:rPr sz="900" dirty="0">
                <a:latin typeface="Century Gothic" pitchFamily="34" charset="0"/>
                <a:cs typeface="Calibri"/>
              </a:rPr>
              <a:t>участия в </a:t>
            </a:r>
            <a:r>
              <a:rPr sz="9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5" dirty="0">
                <a:latin typeface="Century Gothic" pitchFamily="34" charset="0"/>
                <a:cs typeface="Calibri"/>
              </a:rPr>
              <a:t> 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283435" y="2840527"/>
            <a:ext cx="2987294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Инвестиционная привлекательность</a:t>
            </a:r>
            <a:r>
              <a:rPr sz="900" b="1" spc="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290177" y="3059881"/>
            <a:ext cx="3021457" cy="772005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86055" indent="-173990" algn="just">
              <a:lnSpc>
                <a:spcPct val="100000"/>
              </a:lnSpc>
              <a:spcBef>
                <a:spcPts val="219"/>
              </a:spcBef>
              <a:buFont typeface="Arial MT"/>
              <a:buChar char="•"/>
              <a:tabLst>
                <a:tab pos="186055" algn="l"/>
                <a:tab pos="18669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Инвестиции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13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705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6055" indent="-17399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6055" algn="l"/>
                <a:tab pos="18669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NPV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7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967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6055" indent="-17399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6055" algn="l"/>
                <a:tab pos="18669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IRR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30,2%</a:t>
            </a:r>
          </a:p>
          <a:p>
            <a:pPr marL="186055" indent="-17399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6055" algn="l"/>
                <a:tab pos="18669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5,36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6055" indent="-17399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6055" algn="l"/>
                <a:tab pos="18669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–7,73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>
            <a:spLocks noGrp="1"/>
          </p:cNvSpPr>
          <p:nvPr>
            <p:ph type="title"/>
          </p:nvPr>
        </p:nvSpPr>
        <p:spPr>
          <a:xfrm>
            <a:off x="500124" y="381000"/>
            <a:ext cx="5519676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l">
              <a:lnSpc>
                <a:spcPct val="100000"/>
              </a:lnSpc>
              <a:spcBef>
                <a:spcPts val="100"/>
              </a:spcBef>
            </a:pPr>
            <a:r>
              <a:rPr sz="1800" b="1" spc="-10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Завод</a:t>
            </a:r>
            <a:r>
              <a:rPr sz="1800" b="1" spc="-2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по </a:t>
            </a:r>
            <a:r>
              <a:rPr sz="1800" b="1" spc="-10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производству</a:t>
            </a:r>
            <a:r>
              <a:rPr sz="1800" b="1" spc="-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10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мясокостной</a:t>
            </a:r>
            <a:r>
              <a:rPr sz="1800" b="1" spc="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муки</a:t>
            </a:r>
            <a:endParaRPr sz="1800" b="1" dirty="0">
              <a:latin typeface="Century Gothic" pitchFamily="34" charset="0"/>
              <a:cs typeface="Arial" panose="020B0604020202020204" pitchFamily="34" charset="0"/>
            </a:endParaRPr>
          </a:p>
        </p:txBody>
      </p:sp>
      <p:pic>
        <p:nvPicPr>
          <p:cNvPr id="26" name="object 2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12943" y="824483"/>
            <a:ext cx="3580358" cy="1690117"/>
          </a:xfrm>
          <a:prstGeom prst="rect">
            <a:avLst/>
          </a:prstGeom>
        </p:spPr>
      </p:pic>
      <p:grpSp>
        <p:nvGrpSpPr>
          <p:cNvPr id="27" name="object 27"/>
          <p:cNvGrpSpPr/>
          <p:nvPr/>
        </p:nvGrpSpPr>
        <p:grpSpPr>
          <a:xfrm>
            <a:off x="1085088" y="2954845"/>
            <a:ext cx="2870200" cy="1201420"/>
            <a:chOff x="1085088" y="2954845"/>
            <a:chExt cx="2870200" cy="1201420"/>
          </a:xfrm>
        </p:grpSpPr>
        <p:sp>
          <p:nvSpPr>
            <p:cNvPr id="28" name="object 28"/>
            <p:cNvSpPr/>
            <p:nvPr/>
          </p:nvSpPr>
          <p:spPr>
            <a:xfrm>
              <a:off x="1196340" y="3102863"/>
              <a:ext cx="2647315" cy="1016635"/>
            </a:xfrm>
            <a:custGeom>
              <a:avLst/>
              <a:gdLst/>
              <a:ahLst/>
              <a:cxnLst/>
              <a:rect l="l" t="t" r="r" b="b"/>
              <a:pathLst>
                <a:path w="2647315" h="1016635">
                  <a:moveTo>
                    <a:pt x="249936" y="941832"/>
                  </a:moveTo>
                  <a:lnTo>
                    <a:pt x="0" y="941832"/>
                  </a:lnTo>
                  <a:lnTo>
                    <a:pt x="0" y="1016508"/>
                  </a:lnTo>
                  <a:lnTo>
                    <a:pt x="249936" y="1016508"/>
                  </a:lnTo>
                  <a:lnTo>
                    <a:pt x="249936" y="941832"/>
                  </a:lnTo>
                  <a:close/>
                </a:path>
                <a:path w="2647315" h="1016635">
                  <a:moveTo>
                    <a:pt x="649224" y="222504"/>
                  </a:moveTo>
                  <a:lnTo>
                    <a:pt x="399288" y="222504"/>
                  </a:lnTo>
                  <a:lnTo>
                    <a:pt x="399288" y="1016508"/>
                  </a:lnTo>
                  <a:lnTo>
                    <a:pt x="649224" y="1016508"/>
                  </a:lnTo>
                  <a:lnTo>
                    <a:pt x="649224" y="222504"/>
                  </a:lnTo>
                  <a:close/>
                </a:path>
                <a:path w="2647315" h="1016635">
                  <a:moveTo>
                    <a:pt x="1048512" y="176784"/>
                  </a:moveTo>
                  <a:lnTo>
                    <a:pt x="798576" y="176784"/>
                  </a:lnTo>
                  <a:lnTo>
                    <a:pt x="798576" y="1016508"/>
                  </a:lnTo>
                  <a:lnTo>
                    <a:pt x="1048512" y="1016508"/>
                  </a:lnTo>
                  <a:lnTo>
                    <a:pt x="1048512" y="176784"/>
                  </a:lnTo>
                  <a:close/>
                </a:path>
                <a:path w="2647315" h="1016635">
                  <a:moveTo>
                    <a:pt x="1447800" y="135636"/>
                  </a:moveTo>
                  <a:lnTo>
                    <a:pt x="1199388" y="135636"/>
                  </a:lnTo>
                  <a:lnTo>
                    <a:pt x="1199388" y="1016508"/>
                  </a:lnTo>
                  <a:lnTo>
                    <a:pt x="1447800" y="1016508"/>
                  </a:lnTo>
                  <a:lnTo>
                    <a:pt x="1447800" y="135636"/>
                  </a:lnTo>
                  <a:close/>
                </a:path>
                <a:path w="2647315" h="1016635">
                  <a:moveTo>
                    <a:pt x="1847088" y="94488"/>
                  </a:moveTo>
                  <a:lnTo>
                    <a:pt x="1598676" y="94488"/>
                  </a:lnTo>
                  <a:lnTo>
                    <a:pt x="1598676" y="1016508"/>
                  </a:lnTo>
                  <a:lnTo>
                    <a:pt x="1847088" y="1016508"/>
                  </a:lnTo>
                  <a:lnTo>
                    <a:pt x="1847088" y="94488"/>
                  </a:lnTo>
                  <a:close/>
                </a:path>
                <a:path w="2647315" h="1016635">
                  <a:moveTo>
                    <a:pt x="2247900" y="50292"/>
                  </a:moveTo>
                  <a:lnTo>
                    <a:pt x="1997964" y="50292"/>
                  </a:lnTo>
                  <a:lnTo>
                    <a:pt x="1997964" y="1016508"/>
                  </a:lnTo>
                  <a:lnTo>
                    <a:pt x="2247900" y="1016508"/>
                  </a:lnTo>
                  <a:lnTo>
                    <a:pt x="2247900" y="50292"/>
                  </a:lnTo>
                  <a:close/>
                </a:path>
                <a:path w="2647315" h="1016635">
                  <a:moveTo>
                    <a:pt x="2647188" y="0"/>
                  </a:moveTo>
                  <a:lnTo>
                    <a:pt x="2397252" y="0"/>
                  </a:lnTo>
                  <a:lnTo>
                    <a:pt x="2397252" y="1016508"/>
                  </a:lnTo>
                  <a:lnTo>
                    <a:pt x="2647188" y="1016508"/>
                  </a:lnTo>
                  <a:lnTo>
                    <a:pt x="2647188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085088" y="2959607"/>
              <a:ext cx="2870200" cy="1196340"/>
            </a:xfrm>
            <a:custGeom>
              <a:avLst/>
              <a:gdLst/>
              <a:ahLst/>
              <a:cxnLst/>
              <a:rect l="l" t="t" r="r" b="b"/>
              <a:pathLst>
                <a:path w="2870200" h="1196339">
                  <a:moveTo>
                    <a:pt x="2833116" y="1159764"/>
                  </a:moveTo>
                  <a:lnTo>
                    <a:pt x="2833116" y="0"/>
                  </a:lnTo>
                </a:path>
                <a:path w="2870200" h="1196339">
                  <a:moveTo>
                    <a:pt x="2833116" y="1159764"/>
                  </a:moveTo>
                  <a:lnTo>
                    <a:pt x="2869691" y="1159764"/>
                  </a:lnTo>
                </a:path>
                <a:path w="2870200" h="1196339">
                  <a:moveTo>
                    <a:pt x="2833116" y="870203"/>
                  </a:moveTo>
                  <a:lnTo>
                    <a:pt x="2869691" y="870203"/>
                  </a:lnTo>
                </a:path>
                <a:path w="2870200" h="1196339">
                  <a:moveTo>
                    <a:pt x="2833116" y="579119"/>
                  </a:moveTo>
                  <a:lnTo>
                    <a:pt x="2869691" y="579119"/>
                  </a:lnTo>
                </a:path>
                <a:path w="2870200" h="1196339">
                  <a:moveTo>
                    <a:pt x="2833116" y="289559"/>
                  </a:moveTo>
                  <a:lnTo>
                    <a:pt x="2869691" y="289559"/>
                  </a:lnTo>
                </a:path>
                <a:path w="2870200" h="1196339">
                  <a:moveTo>
                    <a:pt x="2833116" y="0"/>
                  </a:moveTo>
                  <a:lnTo>
                    <a:pt x="2869691" y="0"/>
                  </a:lnTo>
                </a:path>
                <a:path w="2870200" h="1196339">
                  <a:moveTo>
                    <a:pt x="36575" y="1159764"/>
                  </a:moveTo>
                  <a:lnTo>
                    <a:pt x="36575" y="0"/>
                  </a:lnTo>
                </a:path>
                <a:path w="2870200" h="1196339">
                  <a:moveTo>
                    <a:pt x="0" y="1159764"/>
                  </a:moveTo>
                  <a:lnTo>
                    <a:pt x="36575" y="1159764"/>
                  </a:lnTo>
                </a:path>
                <a:path w="2870200" h="1196339">
                  <a:moveTo>
                    <a:pt x="0" y="966215"/>
                  </a:moveTo>
                  <a:lnTo>
                    <a:pt x="36575" y="966215"/>
                  </a:lnTo>
                </a:path>
                <a:path w="2870200" h="1196339">
                  <a:moveTo>
                    <a:pt x="0" y="772667"/>
                  </a:moveTo>
                  <a:lnTo>
                    <a:pt x="36575" y="772667"/>
                  </a:lnTo>
                </a:path>
                <a:path w="2870200" h="1196339">
                  <a:moveTo>
                    <a:pt x="0" y="579119"/>
                  </a:moveTo>
                  <a:lnTo>
                    <a:pt x="36575" y="579119"/>
                  </a:lnTo>
                </a:path>
                <a:path w="2870200" h="1196339">
                  <a:moveTo>
                    <a:pt x="0" y="387095"/>
                  </a:moveTo>
                  <a:lnTo>
                    <a:pt x="36575" y="387095"/>
                  </a:lnTo>
                </a:path>
                <a:path w="2870200" h="1196339">
                  <a:moveTo>
                    <a:pt x="0" y="193547"/>
                  </a:moveTo>
                  <a:lnTo>
                    <a:pt x="36575" y="193547"/>
                  </a:lnTo>
                </a:path>
                <a:path w="2870200" h="1196339">
                  <a:moveTo>
                    <a:pt x="0" y="0"/>
                  </a:moveTo>
                  <a:lnTo>
                    <a:pt x="36575" y="0"/>
                  </a:lnTo>
                </a:path>
                <a:path w="2870200" h="1196339">
                  <a:moveTo>
                    <a:pt x="36575" y="1159764"/>
                  </a:moveTo>
                  <a:lnTo>
                    <a:pt x="2833116" y="1159764"/>
                  </a:lnTo>
                </a:path>
                <a:path w="2870200" h="1196339">
                  <a:moveTo>
                    <a:pt x="36575" y="1159764"/>
                  </a:moveTo>
                  <a:lnTo>
                    <a:pt x="36575" y="1196339"/>
                  </a:lnTo>
                </a:path>
                <a:path w="2870200" h="1196339">
                  <a:moveTo>
                    <a:pt x="435864" y="1159764"/>
                  </a:moveTo>
                  <a:lnTo>
                    <a:pt x="435864" y="1196339"/>
                  </a:lnTo>
                </a:path>
                <a:path w="2870200" h="1196339">
                  <a:moveTo>
                    <a:pt x="835151" y="1159764"/>
                  </a:moveTo>
                  <a:lnTo>
                    <a:pt x="835151" y="1196339"/>
                  </a:lnTo>
                </a:path>
                <a:path w="2870200" h="1196339">
                  <a:moveTo>
                    <a:pt x="1234439" y="1159764"/>
                  </a:moveTo>
                  <a:lnTo>
                    <a:pt x="1234439" y="1196339"/>
                  </a:lnTo>
                </a:path>
                <a:path w="2870200" h="1196339">
                  <a:moveTo>
                    <a:pt x="1635252" y="1159764"/>
                  </a:moveTo>
                  <a:lnTo>
                    <a:pt x="1635252" y="1196339"/>
                  </a:lnTo>
                </a:path>
                <a:path w="2870200" h="1196339">
                  <a:moveTo>
                    <a:pt x="2034539" y="1159764"/>
                  </a:moveTo>
                  <a:lnTo>
                    <a:pt x="2034539" y="1196339"/>
                  </a:lnTo>
                </a:path>
                <a:path w="2870200" h="1196339">
                  <a:moveTo>
                    <a:pt x="2433828" y="1159764"/>
                  </a:moveTo>
                  <a:lnTo>
                    <a:pt x="2433828" y="1196339"/>
                  </a:lnTo>
                </a:path>
                <a:path w="2870200" h="1196339">
                  <a:moveTo>
                    <a:pt x="2833116" y="1159764"/>
                  </a:moveTo>
                  <a:lnTo>
                    <a:pt x="2833116" y="1196339"/>
                  </a:lnTo>
                </a:path>
              </a:pathLst>
            </a:custGeom>
            <a:ln w="9525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322070" y="3178256"/>
              <a:ext cx="2395855" cy="50800"/>
            </a:xfrm>
            <a:custGeom>
              <a:avLst/>
              <a:gdLst/>
              <a:ahLst/>
              <a:cxnLst/>
              <a:rect l="l" t="t" r="r" b="b"/>
              <a:pathLst>
                <a:path w="2395854" h="50800">
                  <a:moveTo>
                    <a:pt x="0" y="50337"/>
                  </a:moveTo>
                  <a:lnTo>
                    <a:pt x="49911" y="44389"/>
                  </a:lnTo>
                  <a:lnTo>
                    <a:pt x="99822" y="38040"/>
                  </a:lnTo>
                  <a:lnTo>
                    <a:pt x="149733" y="31533"/>
                  </a:lnTo>
                  <a:lnTo>
                    <a:pt x="199644" y="25112"/>
                  </a:lnTo>
                  <a:lnTo>
                    <a:pt x="249555" y="19018"/>
                  </a:lnTo>
                  <a:lnTo>
                    <a:pt x="299466" y="13493"/>
                  </a:lnTo>
                  <a:lnTo>
                    <a:pt x="349377" y="8782"/>
                  </a:lnTo>
                  <a:lnTo>
                    <a:pt x="399288" y="5125"/>
                  </a:lnTo>
                  <a:lnTo>
                    <a:pt x="449199" y="2675"/>
                  </a:lnTo>
                  <a:lnTo>
                    <a:pt x="499110" y="1268"/>
                  </a:lnTo>
                  <a:lnTo>
                    <a:pt x="549021" y="669"/>
                  </a:lnTo>
                  <a:lnTo>
                    <a:pt x="598932" y="648"/>
                  </a:lnTo>
                  <a:lnTo>
                    <a:pt x="648843" y="973"/>
                  </a:lnTo>
                  <a:lnTo>
                    <a:pt x="698754" y="1410"/>
                  </a:lnTo>
                  <a:lnTo>
                    <a:pt x="748665" y="1729"/>
                  </a:lnTo>
                  <a:lnTo>
                    <a:pt x="798576" y="1696"/>
                  </a:lnTo>
                  <a:lnTo>
                    <a:pt x="848487" y="1387"/>
                  </a:lnTo>
                  <a:lnTo>
                    <a:pt x="898398" y="988"/>
                  </a:lnTo>
                  <a:lnTo>
                    <a:pt x="948309" y="573"/>
                  </a:lnTo>
                  <a:lnTo>
                    <a:pt x="998220" y="220"/>
                  </a:lnTo>
                  <a:lnTo>
                    <a:pt x="1048131" y="3"/>
                  </a:lnTo>
                  <a:lnTo>
                    <a:pt x="1098042" y="0"/>
                  </a:lnTo>
                  <a:lnTo>
                    <a:pt x="1147953" y="285"/>
                  </a:lnTo>
                  <a:lnTo>
                    <a:pt x="1197864" y="934"/>
                  </a:lnTo>
                  <a:lnTo>
                    <a:pt x="1247775" y="2150"/>
                  </a:lnTo>
                  <a:lnTo>
                    <a:pt x="1297686" y="3948"/>
                  </a:lnTo>
                  <a:lnTo>
                    <a:pt x="1347597" y="6125"/>
                  </a:lnTo>
                  <a:lnTo>
                    <a:pt x="1397508" y="8475"/>
                  </a:lnTo>
                  <a:lnTo>
                    <a:pt x="1447419" y="10795"/>
                  </a:lnTo>
                  <a:lnTo>
                    <a:pt x="1497330" y="12882"/>
                  </a:lnTo>
                  <a:lnTo>
                    <a:pt x="1547241" y="14531"/>
                  </a:lnTo>
                  <a:lnTo>
                    <a:pt x="1597152" y="15539"/>
                  </a:lnTo>
                  <a:lnTo>
                    <a:pt x="1647063" y="15858"/>
                  </a:lnTo>
                  <a:lnTo>
                    <a:pt x="1696974" y="15662"/>
                  </a:lnTo>
                  <a:lnTo>
                    <a:pt x="1746885" y="15079"/>
                  </a:lnTo>
                  <a:lnTo>
                    <a:pt x="1796796" y="14237"/>
                  </a:lnTo>
                  <a:lnTo>
                    <a:pt x="1846707" y="13265"/>
                  </a:lnTo>
                  <a:lnTo>
                    <a:pt x="1896618" y="12289"/>
                  </a:lnTo>
                  <a:lnTo>
                    <a:pt x="1946529" y="11438"/>
                  </a:lnTo>
                  <a:lnTo>
                    <a:pt x="1996440" y="10840"/>
                  </a:lnTo>
                  <a:lnTo>
                    <a:pt x="2046351" y="10493"/>
                  </a:lnTo>
                  <a:lnTo>
                    <a:pt x="2096262" y="10205"/>
                  </a:lnTo>
                  <a:lnTo>
                    <a:pt x="2146173" y="9965"/>
                  </a:lnTo>
                  <a:lnTo>
                    <a:pt x="2196084" y="9761"/>
                  </a:lnTo>
                  <a:lnTo>
                    <a:pt x="2245995" y="9580"/>
                  </a:lnTo>
                  <a:lnTo>
                    <a:pt x="2295906" y="9411"/>
                  </a:lnTo>
                  <a:lnTo>
                    <a:pt x="2345817" y="9243"/>
                  </a:lnTo>
                  <a:lnTo>
                    <a:pt x="2395728" y="9062"/>
                  </a:lnTo>
                </a:path>
              </a:pathLst>
            </a:custGeom>
            <a:ln w="28575">
              <a:solidFill>
                <a:srgbClr val="009A4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84541" y="3191065"/>
              <a:ext cx="73533" cy="73533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83829" y="3145345"/>
              <a:ext cx="73532" cy="73532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083117" y="3142297"/>
              <a:ext cx="73532" cy="73532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82405" y="3142297"/>
              <a:ext cx="73532" cy="73532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883217" y="3156013"/>
              <a:ext cx="73532" cy="73533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82505" y="3151441"/>
              <a:ext cx="73533" cy="73533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81793" y="3149917"/>
              <a:ext cx="73533" cy="73533"/>
            </a:xfrm>
            <a:prstGeom prst="rect">
              <a:avLst/>
            </a:prstGeom>
          </p:spPr>
        </p:pic>
      </p:grpSp>
      <p:sp>
        <p:nvSpPr>
          <p:cNvPr id="38" name="object 38"/>
          <p:cNvSpPr txBox="1"/>
          <p:nvPr/>
        </p:nvSpPr>
        <p:spPr>
          <a:xfrm>
            <a:off x="1257045" y="3839083"/>
            <a:ext cx="152400" cy="21780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spc="-5" dirty="0">
                <a:latin typeface="Calibri"/>
                <a:cs typeface="Calibri"/>
              </a:rPr>
              <a:t>774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656588" y="3746608"/>
            <a:ext cx="152400" cy="31115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8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221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055647" y="3746449"/>
            <a:ext cx="152400" cy="31115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50"/>
              </a:lnSpc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8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8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5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455545" y="3746608"/>
            <a:ext cx="152400" cy="31115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9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106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855086" y="3746608"/>
            <a:ext cx="152400" cy="31115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9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537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254628" y="3682075"/>
            <a:ext cx="152400" cy="3752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10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002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653916" y="3682075"/>
            <a:ext cx="152400" cy="3752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10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518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126236" y="2930728"/>
            <a:ext cx="2787650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1500" spc="-7" baseline="-16666" dirty="0">
                <a:solidFill>
                  <a:srgbClr val="0D0D0D"/>
                </a:solidFill>
                <a:latin typeface="Calibri"/>
                <a:cs typeface="Calibri"/>
              </a:rPr>
              <a:t>70,7%</a:t>
            </a:r>
            <a:r>
              <a:rPr sz="1500" spc="660" baseline="-16666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500" spc="-7" baseline="5555" dirty="0">
                <a:solidFill>
                  <a:srgbClr val="0D0D0D"/>
                </a:solidFill>
                <a:latin typeface="Calibri"/>
                <a:cs typeface="Calibri"/>
              </a:rPr>
              <a:t>72,3%</a:t>
            </a:r>
            <a:r>
              <a:rPr sz="1500" spc="667" baseline="555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500" spc="-7" baseline="5555" dirty="0">
                <a:solidFill>
                  <a:srgbClr val="0D0D0D"/>
                </a:solidFill>
                <a:latin typeface="Calibri"/>
                <a:cs typeface="Calibri"/>
              </a:rPr>
              <a:t>72,4%</a:t>
            </a:r>
            <a:r>
              <a:rPr sz="1500" spc="660" baseline="555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500" spc="-7" baseline="5555" dirty="0">
                <a:solidFill>
                  <a:srgbClr val="0D0D0D"/>
                </a:solidFill>
                <a:latin typeface="Calibri"/>
                <a:cs typeface="Calibri"/>
              </a:rPr>
              <a:t>72,4%</a:t>
            </a:r>
            <a:r>
              <a:rPr sz="1500" spc="667" baseline="555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71,9%</a:t>
            </a:r>
            <a:r>
              <a:rPr sz="1000" spc="44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500" spc="-7" baseline="2777" dirty="0">
                <a:solidFill>
                  <a:srgbClr val="0D0D0D"/>
                </a:solidFill>
                <a:latin typeface="Calibri"/>
                <a:cs typeface="Calibri"/>
              </a:rPr>
              <a:t>72,1%</a:t>
            </a:r>
            <a:r>
              <a:rPr sz="1500" spc="660" baseline="2777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500" spc="-7" baseline="2777" dirty="0">
                <a:solidFill>
                  <a:srgbClr val="0D0D0D"/>
                </a:solidFill>
                <a:latin typeface="Calibri"/>
                <a:cs typeface="Calibri"/>
              </a:rPr>
              <a:t>72,2%</a:t>
            </a:r>
            <a:endParaRPr sz="1500" baseline="2777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011929" y="4025645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40%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011929" y="3735451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50%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4011929" y="3445255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60%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011929" y="3155060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70%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011929" y="2864865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80%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687730" y="2808477"/>
            <a:ext cx="341630" cy="1379855"/>
          </a:xfrm>
          <a:prstGeom prst="rect">
            <a:avLst/>
          </a:prstGeom>
        </p:spPr>
        <p:txBody>
          <a:bodyPr vert="horz" wrap="square" lIns="0" tIns="69215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545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12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44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10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445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8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445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6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44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4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445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2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0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00</a:t>
            </a:r>
            <a:endParaRPr sz="9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445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56285" y="3192011"/>
            <a:ext cx="139700" cy="7696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latin typeface="Calibri"/>
                <a:cs typeface="Calibri"/>
              </a:rPr>
              <a:t>тыс.</a:t>
            </a:r>
            <a:r>
              <a:rPr sz="900" spc="-3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долл.</a:t>
            </a:r>
            <a:r>
              <a:rPr sz="900" spc="-4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США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600455" y="4407408"/>
            <a:ext cx="243840" cy="62865"/>
          </a:xfrm>
          <a:custGeom>
            <a:avLst/>
            <a:gdLst/>
            <a:ahLst/>
            <a:cxnLst/>
            <a:rect l="l" t="t" r="r" b="b"/>
            <a:pathLst>
              <a:path w="243840" h="62864">
                <a:moveTo>
                  <a:pt x="243840" y="0"/>
                </a:moveTo>
                <a:lnTo>
                  <a:pt x="0" y="0"/>
                </a:lnTo>
                <a:lnTo>
                  <a:pt x="0" y="62483"/>
                </a:lnTo>
                <a:lnTo>
                  <a:pt x="243840" y="62483"/>
                </a:lnTo>
                <a:lnTo>
                  <a:pt x="243840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4" name="object 54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353817" y="4401121"/>
            <a:ext cx="243839" cy="73533"/>
          </a:xfrm>
          <a:prstGeom prst="rect">
            <a:avLst/>
          </a:prstGeom>
        </p:spPr>
      </p:pic>
      <p:sp>
        <p:nvSpPr>
          <p:cNvPr id="55" name="object 55"/>
          <p:cNvSpPr txBox="1"/>
          <p:nvPr/>
        </p:nvSpPr>
        <p:spPr>
          <a:xfrm>
            <a:off x="498449" y="4140834"/>
            <a:ext cx="3557270" cy="509905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706755">
              <a:lnSpc>
                <a:spcPct val="100000"/>
              </a:lnSpc>
              <a:spcBef>
                <a:spcPts val="365"/>
              </a:spcBef>
              <a:tabLst>
                <a:tab pos="1106805" algn="l"/>
                <a:tab pos="1506220" algn="l"/>
                <a:tab pos="1905635" algn="l"/>
                <a:tab pos="2305050" algn="l"/>
                <a:tab pos="2704465" algn="l"/>
                <a:tab pos="3111500" algn="l"/>
              </a:tabLst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2025	2027	2029	2031	2033	2035	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ППП</a:t>
            </a:r>
            <a:endParaRPr sz="900">
              <a:latin typeface="Calibri"/>
              <a:cs typeface="Calibri"/>
            </a:endParaRPr>
          </a:p>
          <a:p>
            <a:pPr marL="372110">
              <a:lnSpc>
                <a:spcPct val="100000"/>
              </a:lnSpc>
              <a:spcBef>
                <a:spcPts val="260"/>
              </a:spcBef>
              <a:tabLst>
                <a:tab pos="2124710" algn="l"/>
              </a:tabLst>
            </a:pPr>
            <a:r>
              <a:rPr sz="900" spc="-5" dirty="0">
                <a:latin typeface="Calibri"/>
                <a:cs typeface="Calibri"/>
              </a:rPr>
              <a:t>Выручка,</a:t>
            </a:r>
            <a:r>
              <a:rPr sz="900" spc="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тыс. долл.</a:t>
            </a:r>
            <a:r>
              <a:rPr sz="900" spc="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США	Рентабельность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по</a:t>
            </a:r>
            <a:r>
              <a:rPr sz="900" spc="-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EBITDA,</a:t>
            </a:r>
            <a:r>
              <a:rPr sz="900" spc="-2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Месторасположение</a:t>
            </a:r>
            <a:r>
              <a:rPr sz="900" b="1" spc="-15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58" name="object 7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14" name="object 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15" name="Блок-схема: задержка 1014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16" name="Прямоугольник 1015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18" name="Рисунок 1017"/>
          <p:cNvPicPr>
            <a:picLocks noChangeAspect="1"/>
          </p:cNvPicPr>
          <p:nvPr/>
        </p:nvPicPr>
        <p:blipFill rotWithShape="1">
          <a:blip r:embed="rId10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1019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20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9817228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70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498449" y="2640279"/>
            <a:ext cx="1108075" cy="1485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dirty="0">
                <a:solidFill>
                  <a:srgbClr val="85BB24"/>
                </a:solidFill>
                <a:latin typeface="Calibri"/>
                <a:cs typeface="Calibri"/>
              </a:rPr>
              <a:t>Р</a:t>
            </a:r>
            <a:r>
              <a:rPr sz="800" b="1" spc="-5" dirty="0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800" b="1" spc="5" dirty="0">
                <a:solidFill>
                  <a:srgbClr val="85BB24"/>
                </a:solidFill>
                <a:latin typeface="Calibri"/>
                <a:cs typeface="Calibri"/>
              </a:rPr>
              <a:t>н</a:t>
            </a:r>
            <a:r>
              <a:rPr sz="800" b="1" spc="-5" dirty="0">
                <a:solidFill>
                  <a:srgbClr val="85BB24"/>
                </a:solidFill>
                <a:latin typeface="Calibri"/>
                <a:cs typeface="Calibri"/>
              </a:rPr>
              <a:t>т</a:t>
            </a:r>
            <a:r>
              <a:rPr sz="800" b="1" dirty="0">
                <a:solidFill>
                  <a:srgbClr val="85BB24"/>
                </a:solidFill>
                <a:latin typeface="Calibri"/>
                <a:cs typeface="Calibri"/>
              </a:rPr>
              <a:t>абе</a:t>
            </a:r>
            <a:r>
              <a:rPr sz="800" b="1" spc="-5" dirty="0">
                <a:solidFill>
                  <a:srgbClr val="85BB24"/>
                </a:solidFill>
                <a:latin typeface="Calibri"/>
                <a:cs typeface="Calibri"/>
              </a:rPr>
              <a:t>ль</a:t>
            </a:r>
            <a:r>
              <a:rPr sz="800" b="1" dirty="0">
                <a:solidFill>
                  <a:srgbClr val="85BB24"/>
                </a:solidFill>
                <a:latin typeface="Calibri"/>
                <a:cs typeface="Calibri"/>
              </a:rPr>
              <a:t>но</a:t>
            </a:r>
            <a:r>
              <a:rPr sz="800" b="1" spc="-5" dirty="0">
                <a:solidFill>
                  <a:srgbClr val="85BB24"/>
                </a:solidFill>
                <a:latin typeface="Calibri"/>
                <a:cs typeface="Calibri"/>
              </a:rPr>
              <a:t>ст</a:t>
            </a:r>
            <a:r>
              <a:rPr sz="800" b="1" dirty="0">
                <a:solidFill>
                  <a:srgbClr val="85BB24"/>
                </a:solidFill>
                <a:latin typeface="Calibri"/>
                <a:cs typeface="Calibri"/>
              </a:rPr>
              <a:t>ь</a:t>
            </a:r>
            <a:r>
              <a:rPr sz="800" b="1" spc="-4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solidFill>
                  <a:srgbClr val="85BB24"/>
                </a:solidFill>
                <a:latin typeface="Calibri"/>
                <a:cs typeface="Calibri"/>
              </a:rPr>
              <a:t>проект</a:t>
            </a:r>
            <a:r>
              <a:rPr sz="800" b="1" dirty="0">
                <a:solidFill>
                  <a:srgbClr val="85BB24"/>
                </a:solidFill>
                <a:latin typeface="Calibri"/>
                <a:cs typeface="Calibri"/>
              </a:rPr>
              <a:t>а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89641" y="1219200"/>
            <a:ext cx="3618229" cy="79316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105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Продукция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ts val="1000"/>
              </a:lnSpc>
              <a:spcBef>
                <a:spcPts val="1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Годовая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мощность: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35,5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 тонн мяса </a:t>
            </a:r>
            <a:r>
              <a:rPr sz="900" dirty="0">
                <a:latin typeface="Century Gothic" pitchFamily="34" charset="0"/>
                <a:cs typeface="Calibri"/>
              </a:rPr>
              <a:t>птицы, а </a:t>
            </a:r>
            <a:r>
              <a:rPr sz="900" spc="-5" dirty="0">
                <a:latin typeface="Century Gothic" pitchFamily="34" charset="0"/>
                <a:cs typeface="Calibri"/>
              </a:rPr>
              <a:t>именно,</a:t>
            </a:r>
            <a:r>
              <a:rPr sz="900" dirty="0">
                <a:latin typeface="Century Gothic" pitchFamily="34" charset="0"/>
                <a:cs typeface="Calibri"/>
              </a:rPr>
              <a:t> тушки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(целиком)</a:t>
            </a:r>
            <a:r>
              <a:rPr sz="900" spc="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– 21</a:t>
            </a:r>
            <a:r>
              <a:rPr sz="900" spc="-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414 </a:t>
            </a:r>
            <a:r>
              <a:rPr sz="900" spc="-16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тонн;</a:t>
            </a:r>
            <a:r>
              <a:rPr sz="9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грудинка</a:t>
            </a:r>
            <a:r>
              <a:rPr sz="900" spc="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3</a:t>
            </a:r>
            <a:r>
              <a:rPr sz="900" spc="-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624</a:t>
            </a:r>
            <a:r>
              <a:rPr sz="900" spc="-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тонн;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бедро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1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647</a:t>
            </a:r>
            <a:r>
              <a:rPr sz="900" spc="-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тонн;</a:t>
            </a:r>
            <a:r>
              <a:rPr sz="900" spc="-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суповой</a:t>
            </a:r>
            <a:r>
              <a:rPr sz="900" spc="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набор –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2</a:t>
            </a:r>
            <a:r>
              <a:rPr sz="9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965</a:t>
            </a:r>
            <a:r>
              <a:rPr sz="900" spc="-3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тонн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;</a:t>
            </a:r>
            <a:r>
              <a:rPr lang="kk-KZ"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крылья</a:t>
            </a:r>
            <a:r>
              <a:rPr sz="900" spc="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1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318</a:t>
            </a:r>
            <a:r>
              <a:rPr sz="900" spc="-3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тонн;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голень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–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1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318</a:t>
            </a:r>
            <a:r>
              <a:rPr sz="900" spc="-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тонн;</a:t>
            </a:r>
            <a:r>
              <a:rPr sz="900" spc="-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прочие</a:t>
            </a:r>
            <a:r>
              <a:rPr sz="900" spc="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(печень,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шея,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желудок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,</a:t>
            </a:r>
            <a:r>
              <a:rPr lang="kk-KZ"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окорочка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,</a:t>
            </a:r>
            <a:r>
              <a:rPr sz="900" spc="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сердце)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–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3</a:t>
            </a:r>
            <a:r>
              <a:rPr sz="900" spc="-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624</a:t>
            </a:r>
            <a:r>
              <a:rPr sz="900" spc="-3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тонн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505968" y="495657"/>
            <a:ext cx="6998970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b="1" spc="-5" dirty="0">
                <a:latin typeface="Century Gothic" pitchFamily="34" charset="0"/>
                <a:cs typeface="Arial" panose="020B0604020202020204" pitchFamily="34" charset="0"/>
              </a:rPr>
              <a:t>Строительство</a:t>
            </a:r>
            <a:r>
              <a:rPr b="1" spc="-4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5" dirty="0">
                <a:latin typeface="Century Gothic" pitchFamily="34" charset="0"/>
                <a:cs typeface="Arial" panose="020B0604020202020204" pitchFamily="34" charset="0"/>
              </a:rPr>
              <a:t>птицефабрики</a:t>
            </a:r>
            <a:r>
              <a:rPr b="1" spc="-2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dirty="0">
                <a:latin typeface="Century Gothic" pitchFamily="34" charset="0"/>
                <a:cs typeface="Arial" panose="020B0604020202020204" pitchFamily="34" charset="0"/>
              </a:rPr>
              <a:t>в</a:t>
            </a:r>
            <a:r>
              <a:rPr b="1" spc="-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spc="-5" dirty="0" err="1">
                <a:latin typeface="Century Gothic" pitchFamily="34" charset="0"/>
                <a:cs typeface="Arial" panose="020B0604020202020204" pitchFamily="34" charset="0"/>
              </a:rPr>
              <a:t>Кызылординской</a:t>
            </a:r>
            <a:r>
              <a:rPr lang="ru-RU" b="1" spc="-5" dirty="0">
                <a:latin typeface="Century Gothic" pitchFamily="34" charset="0"/>
                <a:cs typeface="Arial" panose="020B0604020202020204" pitchFamily="34" charset="0"/>
              </a:rPr>
              <a:t> области</a:t>
            </a:r>
            <a:endParaRPr b="1" spc="-10" dirty="0"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21452" y="2012366"/>
            <a:ext cx="660147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</a:t>
            </a:r>
            <a:r>
              <a:rPr sz="8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роект</a:t>
            </a:r>
            <a:endParaRPr sz="800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521453" y="2141872"/>
            <a:ext cx="3435985" cy="103361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7145" algn="just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рамках Проекта планируется строительство птицефабрики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мощностью 35 тыс. тонн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мясной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продукции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ежегодно. </a:t>
            </a:r>
            <a:r>
              <a:rPr sz="900" spc="-5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Производство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предусматривает организацию </a:t>
            </a:r>
            <a:r>
              <a:rPr sz="900" spc="-5" dirty="0">
                <a:latin typeface="Century Gothic" pitchFamily="34" charset="0"/>
                <a:cs typeface="Calibri"/>
              </a:rPr>
              <a:t>полного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производственного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цикла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  <a:endParaRPr lang="kk-KZ" sz="900" b="1" spc="-5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lang="kk-KZ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Инициатор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103505" algn="just">
              <a:lnSpc>
                <a:spcPct val="100000"/>
              </a:lnSpc>
            </a:pPr>
            <a:r>
              <a:rPr lang="kk-KZ" sz="900" dirty="0">
                <a:latin typeface="Century Gothic" pitchFamily="34" charset="0"/>
                <a:cs typeface="Calibri"/>
              </a:rPr>
              <a:t>А</a:t>
            </a:r>
            <a:r>
              <a:rPr sz="900" dirty="0" err="1">
                <a:latin typeface="Century Gothic" pitchFamily="34" charset="0"/>
                <a:cs typeface="Calibri"/>
              </a:rPr>
              <a:t>кимат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lang="ru-RU" sz="900" dirty="0" err="1">
                <a:latin typeface="Century Gothic" pitchFamily="34" charset="0"/>
                <a:cs typeface="Calibri"/>
              </a:rPr>
              <a:t>Кызылординской</a:t>
            </a:r>
            <a:r>
              <a:rPr lang="ru-RU" sz="900" dirty="0">
                <a:latin typeface="Century Gothic" pitchFamily="34" charset="0"/>
                <a:cs typeface="Calibri"/>
              </a:rPr>
              <a:t> области</a:t>
            </a:r>
            <a:endParaRPr lang="kk-KZ" sz="900" b="1" spc="-5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300"/>
              </a:spcBef>
            </a:pPr>
            <a:r>
              <a:rPr sz="900" b="1" spc="-5" dirty="0" err="1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521452" y="3212134"/>
            <a:ext cx="3512820" cy="240578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4785" marR="187960" indent="-172720" algn="just">
              <a:lnSpc>
                <a:spcPct val="100000"/>
              </a:lnSpc>
              <a:spcBef>
                <a:spcPts val="1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2020 </a:t>
            </a:r>
            <a:r>
              <a:rPr sz="900" dirty="0">
                <a:latin typeface="Century Gothic" pitchFamily="34" charset="0"/>
                <a:cs typeface="Calibri"/>
              </a:rPr>
              <a:t>г. </a:t>
            </a:r>
            <a:r>
              <a:rPr sz="900" spc="-5" dirty="0">
                <a:latin typeface="Century Gothic" pitchFamily="34" charset="0"/>
                <a:cs typeface="Calibri"/>
              </a:rPr>
              <a:t>уровень </a:t>
            </a:r>
            <a:r>
              <a:rPr sz="900" dirty="0">
                <a:latin typeface="Century Gothic" pitchFamily="34" charset="0"/>
                <a:cs typeface="Calibri"/>
              </a:rPr>
              <a:t>мирового </a:t>
            </a:r>
            <a:r>
              <a:rPr sz="900" spc="-5" dirty="0">
                <a:latin typeface="Century Gothic" pitchFamily="34" charset="0"/>
                <a:cs typeface="Calibri"/>
              </a:rPr>
              <a:t>потребления составил 125 млн тонн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мяса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птицы.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Согласно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прогнозам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ОЭСР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ФАО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ООН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мире будет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наблюдаться рост общего уровня потребления </a:t>
            </a:r>
            <a:r>
              <a:rPr sz="900" dirty="0">
                <a:latin typeface="Century Gothic" pitchFamily="34" charset="0"/>
                <a:cs typeface="Calibri"/>
              </a:rPr>
              <a:t>мяса птицы.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Среднегодовой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темп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роста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(CAGR)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2021-2024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гг.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составит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1,8%.</a:t>
            </a:r>
          </a:p>
          <a:p>
            <a:pPr marL="184785" marR="5080" indent="-172720" algn="just">
              <a:lnSpc>
                <a:spcPct val="1000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Среднегодовой темп роста потребления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мяса птицы в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Казахстане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в </a:t>
            </a:r>
            <a:r>
              <a:rPr sz="900" spc="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период</a:t>
            </a:r>
            <a:r>
              <a:rPr sz="9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2021-2024</a:t>
            </a:r>
            <a:r>
              <a:rPr sz="900" spc="-4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гг.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составит</a:t>
            </a:r>
            <a:r>
              <a:rPr sz="900" spc="-3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1,3%,</a:t>
            </a:r>
            <a:r>
              <a:rPr sz="900" spc="-3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достигнув</a:t>
            </a:r>
            <a:r>
              <a:rPr sz="900" spc="-3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263,9</a:t>
            </a:r>
            <a:r>
              <a:rPr sz="900" spc="-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тыс.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тонн.</a:t>
            </a:r>
            <a:r>
              <a:rPr sz="900" spc="-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Росту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объемов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потребления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мяса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птицы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способствует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рост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численности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270510" algn="just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населения, </a:t>
            </a:r>
            <a:r>
              <a:rPr sz="900" dirty="0">
                <a:latin typeface="Century Gothic" pitchFamily="34" charset="0"/>
                <a:cs typeface="Calibri"/>
              </a:rPr>
              <a:t>а </a:t>
            </a:r>
            <a:r>
              <a:rPr sz="900" spc="-5" dirty="0">
                <a:latin typeface="Century Gothic" pitchFamily="34" charset="0"/>
                <a:cs typeface="Calibri"/>
              </a:rPr>
              <a:t>также постепенное изменение культуры питания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населения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5" dirty="0">
                <a:latin typeface="Century Gothic" pitchFamily="34" charset="0"/>
                <a:cs typeface="Calibri"/>
              </a:rPr>
              <a:t> пользу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более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здоровых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диетических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продуктов.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15875" algn="just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Потребление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мяса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птицы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душу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населения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составляет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12,4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кг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человека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2020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Ожидается,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что </a:t>
            </a:r>
            <a:r>
              <a:rPr sz="900" spc="-5" dirty="0">
                <a:latin typeface="Century Gothic" pitchFamily="34" charset="0"/>
                <a:cs typeface="Calibri"/>
              </a:rPr>
              <a:t>уровень потребления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мяса</a:t>
            </a:r>
          </a:p>
          <a:p>
            <a:pPr marL="184785" algn="just">
              <a:lnSpc>
                <a:spcPct val="100000"/>
              </a:lnSpc>
            </a:pPr>
            <a:r>
              <a:rPr sz="900" dirty="0">
                <a:latin typeface="Century Gothic" pitchFamily="34" charset="0"/>
                <a:cs typeface="Calibri"/>
              </a:rPr>
              <a:t>птицы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душу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населения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возрастет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12,9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кг на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человека</a:t>
            </a:r>
            <a:r>
              <a:rPr sz="900" dirty="0">
                <a:latin typeface="Century Gothic" pitchFamily="34" charset="0"/>
                <a:cs typeface="Calibri"/>
              </a:rPr>
              <a:t> 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2024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г.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379616" y="1371600"/>
            <a:ext cx="2602866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79616" y="1570704"/>
            <a:ext cx="3492500" cy="21057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4785" indent="-172720" algn="just">
              <a:lnSpc>
                <a:spcPct val="100000"/>
              </a:lnSpc>
              <a:spcBef>
                <a:spcPts val="1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Близость</a:t>
            </a:r>
            <a:r>
              <a:rPr sz="900" b="1" spc="10" dirty="0"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latin typeface="Century Gothic" pitchFamily="34" charset="0"/>
                <a:cs typeface="Calibri"/>
              </a:rPr>
              <a:t>к</a:t>
            </a:r>
            <a:r>
              <a:rPr sz="900" b="1" spc="10" dirty="0"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latin typeface="Century Gothic" pitchFamily="34" charset="0"/>
                <a:cs typeface="Calibri"/>
              </a:rPr>
              <a:t>емким</a:t>
            </a:r>
            <a:r>
              <a:rPr sz="900" b="1" spc="-30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рынкам.</a:t>
            </a:r>
            <a:r>
              <a:rPr sz="900" b="1" spc="5" dirty="0">
                <a:latin typeface="Century Gothic" pitchFamily="34" charset="0"/>
                <a:cs typeface="Calibri"/>
              </a:rPr>
              <a:t> </a:t>
            </a:r>
            <a:r>
              <a:rPr lang="kk-KZ" sz="900" spc="-5" dirty="0">
                <a:latin typeface="Century Gothic" pitchFamily="34" charset="0"/>
                <a:cs typeface="Calibri"/>
              </a:rPr>
              <a:t>Область имеет выгодное географическое расположение, на расстоянии 1000 км расположены крупные города </a:t>
            </a:r>
            <a:r>
              <a:rPr lang="kk-KZ" sz="900" dirty="0">
                <a:latin typeface="Century Gothic" pitchFamily="34" charset="0"/>
                <a:cs typeface="Calibri"/>
              </a:rPr>
              <a:t>– Актобе, Астана, Туркестан, Шымкент.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261620" indent="-172720" algn="just">
              <a:lnSpc>
                <a:spcPct val="100000"/>
              </a:lnSpc>
              <a:spcBef>
                <a:spcPts val="6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 err="1">
                <a:latin typeface="Century Gothic" pitchFamily="34" charset="0"/>
                <a:cs typeface="Calibri"/>
              </a:rPr>
              <a:t>Государственная</a:t>
            </a:r>
            <a:r>
              <a:rPr sz="900" b="1" spc="20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поддержка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Деятельность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5" dirty="0">
                <a:latin typeface="Century Gothic" pitchFamily="34" charset="0"/>
                <a:cs typeface="Calibri"/>
              </a:rPr>
              <a:t> рамках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входит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перечень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приоритетных отраслей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для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оказания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5080" algn="just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государственной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поддержки,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что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предусматривает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получение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ряда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льгот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преференций.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6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Кормовая</a:t>
            </a:r>
            <a:r>
              <a:rPr sz="900" b="1" spc="30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база.</a:t>
            </a:r>
            <a:r>
              <a:rPr sz="900" b="1" dirty="0">
                <a:latin typeface="Century Gothic" pitchFamily="34" charset="0"/>
                <a:cs typeface="Calibri"/>
              </a:rPr>
              <a:t> </a:t>
            </a:r>
            <a:r>
              <a:rPr lang="kk-KZ" sz="900" dirty="0">
                <a:latin typeface="Century Gothic" pitchFamily="34" charset="0"/>
                <a:cs typeface="Calibri"/>
              </a:rPr>
              <a:t>П</a:t>
            </a:r>
            <a:r>
              <a:rPr sz="900" spc="-5" dirty="0" err="1">
                <a:latin typeface="Century Gothic" pitchFamily="34" charset="0"/>
                <a:cs typeface="Calibri"/>
              </a:rPr>
              <a:t>ланирует</a:t>
            </a:r>
            <a:r>
              <a:rPr lang="kk-KZ" sz="900" spc="-5" dirty="0">
                <a:latin typeface="Century Gothic" pitchFamily="34" charset="0"/>
                <a:cs typeface="Calibri"/>
              </a:rPr>
              <a:t>ся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выращивание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кормовых</a:t>
            </a:r>
          </a:p>
          <a:p>
            <a:pPr marL="184785" marR="74930" algn="just">
              <a:lnSpc>
                <a:spcPct val="100000"/>
              </a:lnSpc>
            </a:pPr>
            <a:r>
              <a:rPr sz="900" spc="-5" dirty="0" err="1">
                <a:latin typeface="Century Gothic" pitchFamily="34" charset="0"/>
                <a:cs typeface="Calibri"/>
              </a:rPr>
              <a:t>культур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целях снижения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себестоимости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кормовой</a:t>
            </a:r>
          </a:p>
          <a:p>
            <a:pPr marL="184785" marR="161925" algn="just">
              <a:lnSpc>
                <a:spcPct val="100000"/>
              </a:lnSpc>
            </a:pPr>
            <a:r>
              <a:rPr sz="900" dirty="0">
                <a:latin typeface="Century Gothic" pitchFamily="34" charset="0"/>
                <a:cs typeface="Calibri"/>
              </a:rPr>
              <a:t>базы и </a:t>
            </a:r>
            <a:r>
              <a:rPr sz="900" spc="-5" dirty="0">
                <a:latin typeface="Century Gothic" pitchFamily="34" charset="0"/>
                <a:cs typeface="Calibri"/>
              </a:rPr>
              <a:t>себестоимости конечной продукции. </a:t>
            </a:r>
            <a:r>
              <a:rPr sz="900" dirty="0">
                <a:latin typeface="Century Gothic" pitchFamily="34" charset="0"/>
                <a:cs typeface="Calibri"/>
              </a:rPr>
              <a:t>Это </a:t>
            </a:r>
            <a:r>
              <a:rPr sz="900" spc="-5" dirty="0">
                <a:latin typeface="Century Gothic" pitchFamily="34" charset="0"/>
                <a:cs typeface="Calibri"/>
              </a:rPr>
              <a:t>также </a:t>
            </a:r>
            <a:r>
              <a:rPr sz="900" dirty="0">
                <a:latin typeface="Century Gothic" pitchFamily="34" charset="0"/>
                <a:cs typeface="Calibri"/>
              </a:rPr>
              <a:t>позволит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снизи</a:t>
            </a:r>
            <a:r>
              <a:rPr sz="900" spc="-5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ь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зав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и</a:t>
            </a:r>
            <a:r>
              <a:rPr sz="900" dirty="0">
                <a:latin typeface="Century Gothic" pitchFamily="34" charset="0"/>
                <a:cs typeface="Calibri"/>
              </a:rPr>
              <a:t>мо</a:t>
            </a:r>
            <a:r>
              <a:rPr sz="900" spc="-10" dirty="0">
                <a:latin typeface="Century Gothic" pitchFamily="34" charset="0"/>
                <a:cs typeface="Calibri"/>
              </a:rPr>
              <a:t>с</a:t>
            </a:r>
            <a:r>
              <a:rPr sz="900" spc="-5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ь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от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пос</a:t>
            </a:r>
            <a:r>
              <a:rPr sz="900" spc="-5" dirty="0">
                <a:latin typeface="Century Gothic" pitchFamily="34" charset="0"/>
                <a:cs typeface="Calibri"/>
              </a:rPr>
              <a:t>тавщ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к</a:t>
            </a:r>
            <a:r>
              <a:rPr sz="900" dirty="0">
                <a:latin typeface="Century Gothic" pitchFamily="34" charset="0"/>
                <a:cs typeface="Calibri"/>
              </a:rPr>
              <a:t>ов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</a:t>
            </a:r>
            <a:r>
              <a:rPr sz="900" spc="5" dirty="0">
                <a:latin typeface="Century Gothic" pitchFamily="34" charset="0"/>
                <a:cs typeface="Calibri"/>
              </a:rPr>
              <a:t>о</a:t>
            </a:r>
            <a:r>
              <a:rPr sz="900" spc="-5" dirty="0">
                <a:latin typeface="Century Gothic" pitchFamily="34" charset="0"/>
                <a:cs typeface="Calibri"/>
              </a:rPr>
              <a:t>р</a:t>
            </a:r>
            <a:r>
              <a:rPr sz="900" dirty="0">
                <a:latin typeface="Century Gothic" pitchFamily="34" charset="0"/>
                <a:cs typeface="Calibri"/>
              </a:rPr>
              <a:t>мов.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379616" y="3648899"/>
            <a:ext cx="3466465" cy="449994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01099"/>
              </a:lnSpc>
              <a:spcBef>
                <a:spcPts val="10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 реализации Проекта требуется финансирование </a:t>
            </a:r>
            <a:r>
              <a:rPr sz="900" dirty="0">
                <a:latin typeface="Century Gothic" pitchFamily="34" charset="0"/>
                <a:cs typeface="Calibri"/>
              </a:rPr>
              <a:t>на сумму 100 257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США,</a:t>
            </a:r>
            <a:r>
              <a:rPr sz="900" dirty="0">
                <a:latin typeface="Century Gothic" pitchFamily="34" charset="0"/>
                <a:cs typeface="Calibri"/>
              </a:rPr>
              <a:t> из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которых: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379616" y="4110071"/>
            <a:ext cx="3188335" cy="584712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84785" marR="5080" indent="-172720" algn="just">
              <a:lnSpc>
                <a:spcPct val="102400"/>
              </a:lnSpc>
              <a:spcBef>
                <a:spcPts val="7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70%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(70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180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 долговое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при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наличии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залогового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обеспечения;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от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30%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(30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077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dirty="0">
                <a:latin typeface="Century Gothic" pitchFamily="34" charset="0"/>
                <a:cs typeface="Calibri"/>
              </a:rPr>
              <a:t> 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участие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Инвестора.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379615" y="4694783"/>
            <a:ext cx="3376229" cy="85658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 algn="just">
              <a:lnSpc>
                <a:spcPct val="102200"/>
              </a:lnSpc>
              <a:spcBef>
                <a:spcPts val="7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меры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финальная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359410" algn="just">
              <a:lnSpc>
                <a:spcPts val="1100"/>
              </a:lnSpc>
              <a:spcBef>
                <a:spcPts val="3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финансирования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долей </a:t>
            </a:r>
            <a:r>
              <a:rPr sz="900" dirty="0">
                <a:latin typeface="Century Gothic" pitchFamily="34" charset="0"/>
                <a:cs typeface="Calibri"/>
              </a:rPr>
              <a:t>участия в </a:t>
            </a:r>
            <a:r>
              <a:rPr sz="9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560161" y="5617921"/>
            <a:ext cx="3252709" cy="799834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12700" marR="5080" algn="just">
              <a:lnSpc>
                <a:spcPct val="113100"/>
              </a:lnSpc>
              <a:spcBef>
                <a:spcPts val="80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ц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о</a:t>
            </a:r>
            <a:r>
              <a:rPr sz="900" b="1" spc="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ная</a:t>
            </a:r>
            <a:r>
              <a:rPr sz="900" b="1" spc="-3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л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ек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тел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ь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ность</a:t>
            </a:r>
            <a:r>
              <a:rPr sz="900" b="1" spc="-2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т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а: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 </a:t>
            </a:r>
            <a:r>
              <a:rPr sz="900" spc="-5" dirty="0">
                <a:latin typeface="Century Gothic" pitchFamily="34" charset="0"/>
                <a:cs typeface="Calibri"/>
              </a:rPr>
              <a:t>Капитальные затраты: </a:t>
            </a:r>
            <a:r>
              <a:rPr sz="900" dirty="0">
                <a:latin typeface="Century Gothic" pitchFamily="34" charset="0"/>
                <a:cs typeface="Calibri"/>
              </a:rPr>
              <a:t>100 257 </a:t>
            </a:r>
            <a:r>
              <a:rPr sz="900" spc="-5" dirty="0">
                <a:latin typeface="Century Gothic" pitchFamily="34" charset="0"/>
                <a:cs typeface="Calibri"/>
              </a:rPr>
              <a:t>тыс. долл. США </a:t>
            </a:r>
            <a:r>
              <a:rPr sz="900" dirty="0">
                <a:latin typeface="Century Gothic" pitchFamily="34" charset="0"/>
                <a:cs typeface="Calibri"/>
              </a:rPr>
              <a:t> NPV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81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211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30"/>
              </a:spcBef>
            </a:pPr>
            <a:r>
              <a:rPr sz="900" dirty="0">
                <a:latin typeface="Century Gothic" pitchFamily="34" charset="0"/>
                <a:cs typeface="Calibri"/>
              </a:rPr>
              <a:t>IRR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18,2%</a:t>
            </a:r>
          </a:p>
          <a:p>
            <a:pPr marL="12700" algn="just">
              <a:lnSpc>
                <a:spcPct val="100000"/>
              </a:lnSpc>
              <a:spcBef>
                <a:spcPts val="14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7,0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118616" y="2881883"/>
            <a:ext cx="2790825" cy="1132840"/>
            <a:chOff x="1118616" y="2881883"/>
            <a:chExt cx="2790825" cy="1132840"/>
          </a:xfrm>
        </p:grpSpPr>
        <p:sp>
          <p:nvSpPr>
            <p:cNvPr id="25" name="object 25"/>
            <p:cNvSpPr/>
            <p:nvPr/>
          </p:nvSpPr>
          <p:spPr>
            <a:xfrm>
              <a:off x="1242060" y="3046475"/>
              <a:ext cx="2543810" cy="931544"/>
            </a:xfrm>
            <a:custGeom>
              <a:avLst/>
              <a:gdLst/>
              <a:ahLst/>
              <a:cxnLst/>
              <a:rect l="l" t="t" r="r" b="b"/>
              <a:pathLst>
                <a:path w="2543810" h="931545">
                  <a:moveTo>
                    <a:pt x="166116" y="740664"/>
                  </a:moveTo>
                  <a:lnTo>
                    <a:pt x="0" y="740664"/>
                  </a:lnTo>
                  <a:lnTo>
                    <a:pt x="0" y="931164"/>
                  </a:lnTo>
                  <a:lnTo>
                    <a:pt x="166116" y="931164"/>
                  </a:lnTo>
                  <a:lnTo>
                    <a:pt x="166116" y="740664"/>
                  </a:lnTo>
                  <a:close/>
                </a:path>
                <a:path w="2543810" h="931545">
                  <a:moveTo>
                    <a:pt x="505968" y="300228"/>
                  </a:moveTo>
                  <a:lnTo>
                    <a:pt x="339852" y="300228"/>
                  </a:lnTo>
                  <a:lnTo>
                    <a:pt x="339852" y="931164"/>
                  </a:lnTo>
                  <a:lnTo>
                    <a:pt x="505968" y="931164"/>
                  </a:lnTo>
                  <a:lnTo>
                    <a:pt x="505968" y="300228"/>
                  </a:lnTo>
                  <a:close/>
                </a:path>
                <a:path w="2543810" h="931545">
                  <a:moveTo>
                    <a:pt x="845820" y="248412"/>
                  </a:moveTo>
                  <a:lnTo>
                    <a:pt x="679704" y="248412"/>
                  </a:lnTo>
                  <a:lnTo>
                    <a:pt x="679704" y="931164"/>
                  </a:lnTo>
                  <a:lnTo>
                    <a:pt x="845820" y="931164"/>
                  </a:lnTo>
                  <a:lnTo>
                    <a:pt x="845820" y="248412"/>
                  </a:lnTo>
                  <a:close/>
                </a:path>
                <a:path w="2543810" h="931545">
                  <a:moveTo>
                    <a:pt x="1185672" y="185928"/>
                  </a:moveTo>
                  <a:lnTo>
                    <a:pt x="1019556" y="185928"/>
                  </a:lnTo>
                  <a:lnTo>
                    <a:pt x="1019556" y="931164"/>
                  </a:lnTo>
                  <a:lnTo>
                    <a:pt x="1185672" y="931164"/>
                  </a:lnTo>
                  <a:lnTo>
                    <a:pt x="1185672" y="185928"/>
                  </a:lnTo>
                  <a:close/>
                </a:path>
                <a:path w="2543810" h="931545">
                  <a:moveTo>
                    <a:pt x="1525524" y="126492"/>
                  </a:moveTo>
                  <a:lnTo>
                    <a:pt x="1359408" y="126492"/>
                  </a:lnTo>
                  <a:lnTo>
                    <a:pt x="1359408" y="931164"/>
                  </a:lnTo>
                  <a:lnTo>
                    <a:pt x="1525524" y="931164"/>
                  </a:lnTo>
                  <a:lnTo>
                    <a:pt x="1525524" y="126492"/>
                  </a:lnTo>
                  <a:close/>
                </a:path>
                <a:path w="2543810" h="931545">
                  <a:moveTo>
                    <a:pt x="1865376" y="70104"/>
                  </a:moveTo>
                  <a:lnTo>
                    <a:pt x="1699260" y="70104"/>
                  </a:lnTo>
                  <a:lnTo>
                    <a:pt x="1699260" y="931164"/>
                  </a:lnTo>
                  <a:lnTo>
                    <a:pt x="1865376" y="931164"/>
                  </a:lnTo>
                  <a:lnTo>
                    <a:pt x="1865376" y="70104"/>
                  </a:lnTo>
                  <a:close/>
                </a:path>
                <a:path w="2543810" h="931545">
                  <a:moveTo>
                    <a:pt x="2205228" y="24384"/>
                  </a:moveTo>
                  <a:lnTo>
                    <a:pt x="2039112" y="24384"/>
                  </a:lnTo>
                  <a:lnTo>
                    <a:pt x="2039112" y="931164"/>
                  </a:lnTo>
                  <a:lnTo>
                    <a:pt x="2205228" y="931164"/>
                  </a:lnTo>
                  <a:lnTo>
                    <a:pt x="2205228" y="24384"/>
                  </a:lnTo>
                  <a:close/>
                </a:path>
                <a:path w="2543810" h="931545">
                  <a:moveTo>
                    <a:pt x="2543556" y="0"/>
                  </a:moveTo>
                  <a:lnTo>
                    <a:pt x="2378964" y="0"/>
                  </a:lnTo>
                  <a:lnTo>
                    <a:pt x="2378964" y="931164"/>
                  </a:lnTo>
                  <a:lnTo>
                    <a:pt x="2543556" y="931164"/>
                  </a:lnTo>
                  <a:lnTo>
                    <a:pt x="2543556" y="0"/>
                  </a:lnTo>
                  <a:close/>
                </a:path>
              </a:pathLst>
            </a:custGeom>
            <a:solidFill>
              <a:srgbClr val="43AF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118616" y="2886455"/>
              <a:ext cx="2790825" cy="1127760"/>
            </a:xfrm>
            <a:custGeom>
              <a:avLst/>
              <a:gdLst/>
              <a:ahLst/>
              <a:cxnLst/>
              <a:rect l="l" t="t" r="r" b="b"/>
              <a:pathLst>
                <a:path w="2790825" h="1127760">
                  <a:moveTo>
                    <a:pt x="2755392" y="1091184"/>
                  </a:moveTo>
                  <a:lnTo>
                    <a:pt x="2755392" y="0"/>
                  </a:lnTo>
                </a:path>
                <a:path w="2790825" h="1127760">
                  <a:moveTo>
                    <a:pt x="2755392" y="1091184"/>
                  </a:moveTo>
                  <a:lnTo>
                    <a:pt x="2790444" y="1091184"/>
                  </a:lnTo>
                </a:path>
                <a:path w="2790825" h="1127760">
                  <a:moveTo>
                    <a:pt x="2755392" y="818388"/>
                  </a:moveTo>
                  <a:lnTo>
                    <a:pt x="2790444" y="818388"/>
                  </a:lnTo>
                </a:path>
                <a:path w="2790825" h="1127760">
                  <a:moveTo>
                    <a:pt x="2755392" y="545592"/>
                  </a:moveTo>
                  <a:lnTo>
                    <a:pt x="2790444" y="545592"/>
                  </a:lnTo>
                </a:path>
                <a:path w="2790825" h="1127760">
                  <a:moveTo>
                    <a:pt x="2755392" y="272796"/>
                  </a:moveTo>
                  <a:lnTo>
                    <a:pt x="2790444" y="272796"/>
                  </a:lnTo>
                </a:path>
                <a:path w="2790825" h="1127760">
                  <a:moveTo>
                    <a:pt x="2755392" y="0"/>
                  </a:moveTo>
                  <a:lnTo>
                    <a:pt x="2790444" y="0"/>
                  </a:lnTo>
                </a:path>
                <a:path w="2790825" h="1127760">
                  <a:moveTo>
                    <a:pt x="36575" y="1091184"/>
                  </a:moveTo>
                  <a:lnTo>
                    <a:pt x="36575" y="0"/>
                  </a:lnTo>
                </a:path>
                <a:path w="2790825" h="1127760">
                  <a:moveTo>
                    <a:pt x="0" y="1091184"/>
                  </a:moveTo>
                  <a:lnTo>
                    <a:pt x="36575" y="1091184"/>
                  </a:lnTo>
                </a:path>
                <a:path w="2790825" h="1127760">
                  <a:moveTo>
                    <a:pt x="0" y="873252"/>
                  </a:moveTo>
                  <a:lnTo>
                    <a:pt x="36575" y="873252"/>
                  </a:lnTo>
                </a:path>
                <a:path w="2790825" h="1127760">
                  <a:moveTo>
                    <a:pt x="0" y="653796"/>
                  </a:moveTo>
                  <a:lnTo>
                    <a:pt x="36575" y="653796"/>
                  </a:lnTo>
                </a:path>
                <a:path w="2790825" h="1127760">
                  <a:moveTo>
                    <a:pt x="0" y="435864"/>
                  </a:moveTo>
                  <a:lnTo>
                    <a:pt x="36575" y="435864"/>
                  </a:lnTo>
                </a:path>
                <a:path w="2790825" h="1127760">
                  <a:moveTo>
                    <a:pt x="0" y="217932"/>
                  </a:moveTo>
                  <a:lnTo>
                    <a:pt x="36575" y="217932"/>
                  </a:lnTo>
                </a:path>
                <a:path w="2790825" h="1127760">
                  <a:moveTo>
                    <a:pt x="0" y="0"/>
                  </a:moveTo>
                  <a:lnTo>
                    <a:pt x="36575" y="0"/>
                  </a:lnTo>
                </a:path>
                <a:path w="2790825" h="1127760">
                  <a:moveTo>
                    <a:pt x="36575" y="1091184"/>
                  </a:moveTo>
                  <a:lnTo>
                    <a:pt x="2755392" y="1091184"/>
                  </a:lnTo>
                </a:path>
                <a:path w="2790825" h="1127760">
                  <a:moveTo>
                    <a:pt x="36575" y="1091184"/>
                  </a:moveTo>
                  <a:lnTo>
                    <a:pt x="36575" y="1127760"/>
                  </a:lnTo>
                </a:path>
                <a:path w="2790825" h="1127760">
                  <a:moveTo>
                    <a:pt x="376428" y="1091184"/>
                  </a:moveTo>
                  <a:lnTo>
                    <a:pt x="376428" y="1127760"/>
                  </a:lnTo>
                </a:path>
                <a:path w="2790825" h="1127760">
                  <a:moveTo>
                    <a:pt x="716279" y="1091184"/>
                  </a:moveTo>
                  <a:lnTo>
                    <a:pt x="716279" y="1127760"/>
                  </a:lnTo>
                </a:path>
                <a:path w="2790825" h="1127760">
                  <a:moveTo>
                    <a:pt x="1056132" y="1091184"/>
                  </a:moveTo>
                  <a:lnTo>
                    <a:pt x="1056132" y="1127760"/>
                  </a:lnTo>
                </a:path>
                <a:path w="2790825" h="1127760">
                  <a:moveTo>
                    <a:pt x="1395984" y="1091184"/>
                  </a:moveTo>
                  <a:lnTo>
                    <a:pt x="1395984" y="1127760"/>
                  </a:lnTo>
                </a:path>
                <a:path w="2790825" h="1127760">
                  <a:moveTo>
                    <a:pt x="1735836" y="1091184"/>
                  </a:moveTo>
                  <a:lnTo>
                    <a:pt x="1735836" y="1127760"/>
                  </a:lnTo>
                </a:path>
                <a:path w="2790825" h="1127760">
                  <a:moveTo>
                    <a:pt x="2075688" y="1091184"/>
                  </a:moveTo>
                  <a:lnTo>
                    <a:pt x="2075688" y="1127760"/>
                  </a:lnTo>
                </a:path>
                <a:path w="2790825" h="1127760">
                  <a:moveTo>
                    <a:pt x="2415540" y="1091184"/>
                  </a:moveTo>
                  <a:lnTo>
                    <a:pt x="2415540" y="1127760"/>
                  </a:lnTo>
                </a:path>
                <a:path w="2790825" h="1127760">
                  <a:moveTo>
                    <a:pt x="2755392" y="1091184"/>
                  </a:moveTo>
                  <a:lnTo>
                    <a:pt x="2755392" y="1127760"/>
                  </a:lnTo>
                </a:path>
              </a:pathLst>
            </a:custGeom>
            <a:ln w="9144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325118" y="3018996"/>
              <a:ext cx="2379345" cy="128905"/>
            </a:xfrm>
            <a:custGeom>
              <a:avLst/>
              <a:gdLst/>
              <a:ahLst/>
              <a:cxnLst/>
              <a:rect l="l" t="t" r="r" b="b"/>
              <a:pathLst>
                <a:path w="2379345" h="128905">
                  <a:moveTo>
                    <a:pt x="0" y="128825"/>
                  </a:moveTo>
                  <a:lnTo>
                    <a:pt x="48550" y="115110"/>
                  </a:lnTo>
                  <a:lnTo>
                    <a:pt x="97100" y="100450"/>
                  </a:lnTo>
                  <a:lnTo>
                    <a:pt x="145650" y="85551"/>
                  </a:lnTo>
                  <a:lnTo>
                    <a:pt x="194201" y="71116"/>
                  </a:lnTo>
                  <a:lnTo>
                    <a:pt x="242751" y="57849"/>
                  </a:lnTo>
                  <a:lnTo>
                    <a:pt x="291301" y="46456"/>
                  </a:lnTo>
                  <a:lnTo>
                    <a:pt x="339851" y="37639"/>
                  </a:lnTo>
                  <a:lnTo>
                    <a:pt x="388402" y="31869"/>
                  </a:lnTo>
                  <a:lnTo>
                    <a:pt x="436952" y="28679"/>
                  </a:lnTo>
                  <a:lnTo>
                    <a:pt x="485502" y="27365"/>
                  </a:lnTo>
                  <a:lnTo>
                    <a:pt x="534053" y="27227"/>
                  </a:lnTo>
                  <a:lnTo>
                    <a:pt x="582603" y="27562"/>
                  </a:lnTo>
                  <a:lnTo>
                    <a:pt x="631153" y="27668"/>
                  </a:lnTo>
                  <a:lnTo>
                    <a:pt x="679704" y="26844"/>
                  </a:lnTo>
                  <a:lnTo>
                    <a:pt x="728254" y="25361"/>
                  </a:lnTo>
                  <a:lnTo>
                    <a:pt x="776804" y="23860"/>
                  </a:lnTo>
                  <a:lnTo>
                    <a:pt x="825354" y="22355"/>
                  </a:lnTo>
                  <a:lnTo>
                    <a:pt x="873905" y="20859"/>
                  </a:lnTo>
                  <a:lnTo>
                    <a:pt x="922455" y="19385"/>
                  </a:lnTo>
                  <a:lnTo>
                    <a:pt x="971005" y="17946"/>
                  </a:lnTo>
                  <a:lnTo>
                    <a:pt x="1019556" y="16557"/>
                  </a:lnTo>
                  <a:lnTo>
                    <a:pt x="1068106" y="15233"/>
                  </a:lnTo>
                  <a:lnTo>
                    <a:pt x="1116656" y="13973"/>
                  </a:lnTo>
                  <a:lnTo>
                    <a:pt x="1165206" y="12765"/>
                  </a:lnTo>
                  <a:lnTo>
                    <a:pt x="1213757" y="11594"/>
                  </a:lnTo>
                  <a:lnTo>
                    <a:pt x="1262307" y="10448"/>
                  </a:lnTo>
                  <a:lnTo>
                    <a:pt x="1310857" y="9312"/>
                  </a:lnTo>
                  <a:lnTo>
                    <a:pt x="1359408" y="8175"/>
                  </a:lnTo>
                  <a:lnTo>
                    <a:pt x="1407958" y="6980"/>
                  </a:lnTo>
                  <a:lnTo>
                    <a:pt x="1456508" y="5720"/>
                  </a:lnTo>
                  <a:lnTo>
                    <a:pt x="1505058" y="4456"/>
                  </a:lnTo>
                  <a:lnTo>
                    <a:pt x="1553609" y="3247"/>
                  </a:lnTo>
                  <a:lnTo>
                    <a:pt x="1602159" y="2154"/>
                  </a:lnTo>
                  <a:lnTo>
                    <a:pt x="1650709" y="1237"/>
                  </a:lnTo>
                  <a:lnTo>
                    <a:pt x="1699259" y="555"/>
                  </a:lnTo>
                  <a:lnTo>
                    <a:pt x="1747810" y="155"/>
                  </a:lnTo>
                  <a:lnTo>
                    <a:pt x="1796360" y="0"/>
                  </a:lnTo>
                  <a:lnTo>
                    <a:pt x="1844910" y="22"/>
                  </a:lnTo>
                  <a:lnTo>
                    <a:pt x="1893461" y="155"/>
                  </a:lnTo>
                  <a:lnTo>
                    <a:pt x="1942011" y="333"/>
                  </a:lnTo>
                  <a:lnTo>
                    <a:pt x="1990561" y="488"/>
                  </a:lnTo>
                  <a:lnTo>
                    <a:pt x="2039111" y="555"/>
                  </a:lnTo>
                  <a:lnTo>
                    <a:pt x="2087662" y="555"/>
                  </a:lnTo>
                  <a:lnTo>
                    <a:pt x="2136212" y="555"/>
                  </a:lnTo>
                  <a:lnTo>
                    <a:pt x="2184762" y="555"/>
                  </a:lnTo>
                  <a:lnTo>
                    <a:pt x="2233313" y="555"/>
                  </a:lnTo>
                  <a:lnTo>
                    <a:pt x="2281863" y="555"/>
                  </a:lnTo>
                  <a:lnTo>
                    <a:pt x="2330413" y="555"/>
                  </a:lnTo>
                  <a:lnTo>
                    <a:pt x="2378964" y="555"/>
                  </a:lnTo>
                </a:path>
              </a:pathLst>
            </a:custGeom>
            <a:ln w="28956">
              <a:solidFill>
                <a:srgbClr val="C4D5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89050" y="3110483"/>
              <a:ext cx="73152" cy="73152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28902" y="3020567"/>
              <a:ext cx="73152" cy="73152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68754" y="3009899"/>
              <a:ext cx="73152" cy="73151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07082" y="2999231"/>
              <a:ext cx="73152" cy="73152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46933" y="2990087"/>
              <a:ext cx="73152" cy="73151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86786" y="2983991"/>
              <a:ext cx="73152" cy="73152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326638" y="2983991"/>
              <a:ext cx="73151" cy="73152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666489" y="2983991"/>
              <a:ext cx="73152" cy="73152"/>
            </a:xfrm>
            <a:prstGeom prst="rect">
              <a:avLst/>
            </a:prstGeom>
          </p:spPr>
        </p:pic>
      </p:grpSp>
      <p:sp>
        <p:nvSpPr>
          <p:cNvPr id="36" name="object 36"/>
          <p:cNvSpPr txBox="1"/>
          <p:nvPr/>
        </p:nvSpPr>
        <p:spPr>
          <a:xfrm>
            <a:off x="1265555" y="3340755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17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504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605406" y="3548019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57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793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945258" y="3548019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62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580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284857" y="3548019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68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260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624708" y="3548019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73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640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964560" y="3548019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78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809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304032" y="3548019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83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049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643884" y="3548019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85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268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229969" y="2928620"/>
            <a:ext cx="22225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30%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553336" y="2810002"/>
            <a:ext cx="22225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34%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893189" y="2799334"/>
            <a:ext cx="22225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34%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2286126" y="2876169"/>
            <a:ext cx="22225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35%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2621660" y="2774696"/>
            <a:ext cx="8528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42620" algn="l"/>
              </a:tabLst>
            </a:pP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35</a:t>
            </a: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%   </a:t>
            </a:r>
            <a:r>
              <a:rPr sz="900" spc="-7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35</a:t>
            </a: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%	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35%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619627" y="2763773"/>
            <a:ext cx="22225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35%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967098" y="3883532"/>
            <a:ext cx="16446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0%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3967098" y="3610178"/>
            <a:ext cx="222250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10%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3967098" y="3337686"/>
            <a:ext cx="22225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20%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967098" y="3064890"/>
            <a:ext cx="22225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30%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967098" y="2791714"/>
            <a:ext cx="22225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40%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979119" y="3883532"/>
            <a:ext cx="838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721563" y="3665346"/>
            <a:ext cx="34099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20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 000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721563" y="3446779"/>
            <a:ext cx="34099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40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 000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721563" y="3009722"/>
            <a:ext cx="341630" cy="3816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80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endParaRPr sz="90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60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 000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63651" y="2791714"/>
            <a:ext cx="39878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100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 000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495934" y="3015074"/>
            <a:ext cx="152400" cy="8382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spc="-10" dirty="0">
                <a:solidFill>
                  <a:srgbClr val="0D0D0D"/>
                </a:solidFill>
                <a:latin typeface="Calibri Light"/>
                <a:cs typeface="Calibri Light"/>
              </a:rPr>
              <a:t>тыс.</a:t>
            </a:r>
            <a:r>
              <a:rPr sz="1000" spc="-2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alibri Light"/>
                <a:cs typeface="Calibri Light"/>
              </a:rPr>
              <a:t>долл.</a:t>
            </a:r>
            <a:r>
              <a:rPr sz="1000" spc="-2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000" spc="-10" dirty="0">
                <a:solidFill>
                  <a:srgbClr val="0D0D0D"/>
                </a:solidFill>
                <a:latin typeface="Calibri Light"/>
                <a:cs typeface="Calibri Light"/>
              </a:rPr>
              <a:t>США</a:t>
            </a:r>
            <a:endParaRPr sz="1000">
              <a:latin typeface="Calibri Light"/>
              <a:cs typeface="Calibri Light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673608" y="4347971"/>
            <a:ext cx="243840" cy="62865"/>
          </a:xfrm>
          <a:custGeom>
            <a:avLst/>
            <a:gdLst/>
            <a:ahLst/>
            <a:cxnLst/>
            <a:rect l="l" t="t" r="r" b="b"/>
            <a:pathLst>
              <a:path w="243840" h="62864">
                <a:moveTo>
                  <a:pt x="243839" y="0"/>
                </a:moveTo>
                <a:lnTo>
                  <a:pt x="0" y="0"/>
                </a:lnTo>
                <a:lnTo>
                  <a:pt x="0" y="62483"/>
                </a:lnTo>
                <a:lnTo>
                  <a:pt x="243839" y="62483"/>
                </a:lnTo>
                <a:lnTo>
                  <a:pt x="243839" y="0"/>
                </a:lnTo>
                <a:close/>
              </a:path>
            </a:pathLst>
          </a:custGeom>
          <a:solidFill>
            <a:srgbClr val="43AF2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2" name="object 6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280666" y="4341876"/>
            <a:ext cx="243839" cy="73152"/>
          </a:xfrm>
          <a:prstGeom prst="rect">
            <a:avLst/>
          </a:prstGeom>
        </p:spPr>
      </p:pic>
      <p:sp>
        <p:nvSpPr>
          <p:cNvPr id="63" name="object 63"/>
          <p:cNvSpPr txBox="1"/>
          <p:nvPr/>
        </p:nvSpPr>
        <p:spPr>
          <a:xfrm>
            <a:off x="498449" y="4032250"/>
            <a:ext cx="3468370" cy="5651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112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2022</a:t>
            </a:r>
            <a:r>
              <a:rPr sz="900" spc="220" dirty="0">
                <a:solidFill>
                  <a:srgbClr val="0D0D0D"/>
                </a:solidFill>
                <a:latin typeface="Calibri Light"/>
                <a:cs typeface="Calibri Light"/>
              </a:rPr>
              <a:t>  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2024</a:t>
            </a:r>
            <a:r>
              <a:rPr sz="900" spc="2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spc="22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2026</a:t>
            </a:r>
            <a:r>
              <a:rPr sz="900" spc="2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spc="22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2028</a:t>
            </a:r>
            <a:r>
              <a:rPr sz="900" spc="2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spc="22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2030</a:t>
            </a:r>
            <a:r>
              <a:rPr sz="900" spc="220" dirty="0">
                <a:solidFill>
                  <a:srgbClr val="0D0D0D"/>
                </a:solidFill>
                <a:latin typeface="Calibri Light"/>
                <a:cs typeface="Calibri Light"/>
              </a:rPr>
              <a:t>  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2032</a:t>
            </a:r>
            <a:r>
              <a:rPr sz="900" spc="2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spc="22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2034</a:t>
            </a:r>
            <a:r>
              <a:rPr sz="900" spc="260" dirty="0">
                <a:solidFill>
                  <a:srgbClr val="0D0D0D"/>
                </a:solidFill>
                <a:latin typeface="Calibri Light"/>
                <a:cs typeface="Calibri Light"/>
              </a:rPr>
              <a:t>  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ППП</a:t>
            </a:r>
            <a:endParaRPr sz="9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Calibri Light"/>
              <a:cs typeface="Calibri Light"/>
            </a:endParaRPr>
          </a:p>
          <a:p>
            <a:pPr marL="445134">
              <a:lnSpc>
                <a:spcPct val="100000"/>
              </a:lnSpc>
              <a:tabLst>
                <a:tab pos="2051685" algn="l"/>
              </a:tabLst>
            </a:pP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Выручка,</a:t>
            </a:r>
            <a:r>
              <a:rPr sz="900" spc="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тыс.</a:t>
            </a: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долл.</a:t>
            </a:r>
            <a:r>
              <a:rPr sz="900" spc="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США	Рентабельность</a:t>
            </a:r>
            <a:r>
              <a:rPr sz="900" spc="-1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по</a:t>
            </a:r>
            <a:r>
              <a:rPr sz="90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 Light"/>
                <a:cs typeface="Calibri Light"/>
              </a:rPr>
              <a:t>EBITDA, </a:t>
            </a: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%</a:t>
            </a:r>
            <a:endParaRPr sz="90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sz="800" b="1" dirty="0">
                <a:solidFill>
                  <a:srgbClr val="85BB24"/>
                </a:solidFill>
                <a:latin typeface="Calibri"/>
                <a:cs typeface="Calibri"/>
              </a:rPr>
              <a:t>Ме</a:t>
            </a:r>
            <a:r>
              <a:rPr sz="800" b="1" spc="-5" dirty="0">
                <a:solidFill>
                  <a:srgbClr val="85BB24"/>
                </a:solidFill>
                <a:latin typeface="Calibri"/>
                <a:cs typeface="Calibri"/>
              </a:rPr>
              <a:t>сторас</a:t>
            </a:r>
            <a:r>
              <a:rPr sz="800" b="1" dirty="0">
                <a:solidFill>
                  <a:srgbClr val="85BB24"/>
                </a:solidFill>
                <a:latin typeface="Calibri"/>
                <a:cs typeface="Calibri"/>
              </a:rPr>
              <a:t>по</a:t>
            </a:r>
            <a:r>
              <a:rPr sz="800" b="1" spc="-5" dirty="0">
                <a:solidFill>
                  <a:srgbClr val="85BB24"/>
                </a:solidFill>
                <a:latin typeface="Calibri"/>
                <a:cs typeface="Calibri"/>
              </a:rPr>
              <a:t>л</a:t>
            </a:r>
            <a:r>
              <a:rPr sz="800" b="1" dirty="0">
                <a:solidFill>
                  <a:srgbClr val="85BB24"/>
                </a:solidFill>
                <a:latin typeface="Calibri"/>
                <a:cs typeface="Calibri"/>
              </a:rPr>
              <a:t>о</a:t>
            </a:r>
            <a:r>
              <a:rPr sz="800" b="1" spc="-5" dirty="0">
                <a:solidFill>
                  <a:srgbClr val="85BB24"/>
                </a:solidFill>
                <a:latin typeface="Calibri"/>
                <a:cs typeface="Calibri"/>
              </a:rPr>
              <a:t>ж</a:t>
            </a:r>
            <a:r>
              <a:rPr sz="800" b="1" spc="-10" dirty="0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800" b="1" dirty="0">
                <a:solidFill>
                  <a:srgbClr val="85BB24"/>
                </a:solidFill>
                <a:latin typeface="Calibri"/>
                <a:cs typeface="Calibri"/>
              </a:rPr>
              <a:t>н</a:t>
            </a:r>
            <a:r>
              <a:rPr sz="800" b="1" spc="-5" dirty="0">
                <a:solidFill>
                  <a:srgbClr val="85BB24"/>
                </a:solidFill>
                <a:latin typeface="Calibri"/>
                <a:cs typeface="Calibri"/>
              </a:rPr>
              <a:t>и</a:t>
            </a:r>
            <a:r>
              <a:rPr sz="800" b="1" dirty="0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800" b="1" spc="-5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85BB24"/>
                </a:solidFill>
                <a:latin typeface="Calibri"/>
                <a:cs typeface="Calibri"/>
              </a:rPr>
              <a:t>проек</a:t>
            </a:r>
            <a:r>
              <a:rPr sz="800" b="1" spc="-5" dirty="0">
                <a:solidFill>
                  <a:srgbClr val="85BB24"/>
                </a:solidFill>
                <a:latin typeface="Calibri"/>
                <a:cs typeface="Calibri"/>
              </a:rPr>
              <a:t>т</a:t>
            </a:r>
            <a:r>
              <a:rPr sz="800" b="1" dirty="0">
                <a:solidFill>
                  <a:srgbClr val="85BB24"/>
                </a:solidFill>
                <a:latin typeface="Calibri"/>
                <a:cs typeface="Calibri"/>
              </a:rPr>
              <a:t>а</a:t>
            </a:r>
            <a:endParaRPr sz="800">
              <a:latin typeface="Calibri"/>
              <a:cs typeface="Calibri"/>
            </a:endParaRPr>
          </a:p>
        </p:txBody>
      </p:sp>
      <p:pic>
        <p:nvPicPr>
          <p:cNvPr id="64" name="object 6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05968" y="1004316"/>
            <a:ext cx="3752087" cy="1510284"/>
          </a:xfrm>
          <a:prstGeom prst="rect">
            <a:avLst/>
          </a:prstGeom>
        </p:spPr>
      </p:pic>
      <p:pic>
        <p:nvPicPr>
          <p:cNvPr id="66" name="object 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23" name="object 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24" name="Блок-схема: задержка 1023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25" name="Прямоугольник 1024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27" name="Рисунок 1026"/>
          <p:cNvPicPr>
            <a:picLocks noChangeAspect="1"/>
          </p:cNvPicPr>
          <p:nvPr/>
        </p:nvPicPr>
        <p:blipFill rotWithShape="1">
          <a:blip r:embed="rId9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1028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29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489633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4932142"/>
              </p:ext>
            </p:extLst>
          </p:nvPr>
        </p:nvGraphicFramePr>
        <p:xfrm>
          <a:off x="445429" y="1447800"/>
          <a:ext cx="10625616" cy="441100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4664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416615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253380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277900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692444">
                <a:tc>
                  <a:txBody>
                    <a:bodyPr/>
                    <a:lstStyle/>
                    <a:p>
                      <a:pPr algn="ctr"/>
                      <a:r>
                        <a:rPr lang="ru-RU" sz="1400" dirty="0">
                          <a:solidFill>
                            <a:schemeClr val="bg1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№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400" dirty="0">
                          <a:solidFill>
                            <a:schemeClr val="bg1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Наименование отрасли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400" dirty="0">
                          <a:solidFill>
                            <a:schemeClr val="bg1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Количество проектов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400" dirty="0">
                          <a:solidFill>
                            <a:schemeClr val="bg1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Общая</a:t>
                      </a:r>
                      <a:r>
                        <a:rPr lang="ru-RU" sz="1400" baseline="0" dirty="0">
                          <a:solidFill>
                            <a:schemeClr val="bg1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 стоимость проектов, </a:t>
                      </a:r>
                      <a:r>
                        <a:rPr lang="ru-RU" sz="1400" i="1" baseline="0" dirty="0">
                          <a:solidFill>
                            <a:schemeClr val="bg1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тыс. </a:t>
                      </a:r>
                      <a:r>
                        <a:rPr lang="en-US" sz="1400" i="1" baseline="0" dirty="0">
                          <a:solidFill>
                            <a:schemeClr val="bg1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$</a:t>
                      </a:r>
                      <a:endParaRPr lang="ru-RU" sz="1400" i="1" dirty="0">
                        <a:solidFill>
                          <a:schemeClr val="bg1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01178">
                <a:tc>
                  <a:txBody>
                    <a:bodyPr/>
                    <a:lstStyle/>
                    <a:p>
                      <a:pPr algn="ctr"/>
                      <a:r>
                        <a:rPr lang="ru-RU" sz="1600" b="1" dirty="0">
                          <a:solidFill>
                            <a:srgbClr val="92D05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1.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ru-RU" sz="500" b="1" i="0" u="none" strike="noStrike" dirty="0">
                        <a:solidFill>
                          <a:srgbClr val="92D050"/>
                        </a:solidFill>
                        <a:effectLst/>
                        <a:latin typeface="Century Gothic" pitchFamily="34" charset="0"/>
                        <a:ea typeface="+mn-ea"/>
                        <a:cs typeface="+mn-cs"/>
                      </a:endParaRPr>
                    </a:p>
                    <a:p>
                      <a:pPr algn="ctr"/>
                      <a:r>
                        <a:rPr lang="ru-RU" sz="1600" b="1" i="0" u="none" strike="noStrike" dirty="0">
                          <a:solidFill>
                            <a:srgbClr val="92D050"/>
                          </a:solidFill>
                          <a:effectLst/>
                          <a:latin typeface="Century Gothic" pitchFamily="34" charset="0"/>
                          <a:ea typeface="+mn-ea"/>
                          <a:cs typeface="+mn-cs"/>
                        </a:rPr>
                        <a:t>Агропромышленный комплекс</a:t>
                      </a:r>
                      <a:r>
                        <a:rPr lang="en-US" sz="1600" b="1" i="0" u="none" strike="noStrike" dirty="0">
                          <a:solidFill>
                            <a:srgbClr val="92D050"/>
                          </a:solidFill>
                          <a:effectLst/>
                          <a:latin typeface="Century Gothic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600" b="1" i="0" u="none" strike="noStrike" dirty="0">
                          <a:solidFill>
                            <a:srgbClr val="92D050"/>
                          </a:solidFill>
                          <a:effectLst/>
                          <a:latin typeface="Century Gothic" pitchFamily="34" charset="0"/>
                          <a:ea typeface="+mn-ea"/>
                          <a:cs typeface="+mn-cs"/>
                        </a:rPr>
                        <a:t>(АПК)</a:t>
                      </a:r>
                    </a:p>
                    <a:p>
                      <a:pPr algn="ctr"/>
                      <a:endParaRPr lang="ru-RU" sz="500" b="1" i="0" u="none" strike="noStrike" dirty="0">
                        <a:solidFill>
                          <a:srgbClr val="92D050"/>
                        </a:solidFill>
                        <a:effectLst/>
                        <a:latin typeface="Century Gothic" pitchFamily="34" charset="0"/>
                        <a:ea typeface="+mn-ea"/>
                        <a:cs typeface="+mn-cs"/>
                        <a:hlinkClick r:id="rId2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 smtClean="0">
                          <a:solidFill>
                            <a:srgbClr val="92D05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28</a:t>
                      </a:r>
                      <a:endParaRPr lang="ru-RU" sz="1600" b="1" dirty="0">
                        <a:solidFill>
                          <a:srgbClr val="92D050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 smtClean="0">
                          <a:solidFill>
                            <a:srgbClr val="92D05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861</a:t>
                      </a:r>
                      <a:r>
                        <a:rPr lang="en-US" sz="1600" b="1" baseline="0" dirty="0" smtClean="0">
                          <a:solidFill>
                            <a:srgbClr val="92D05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 036</a:t>
                      </a:r>
                      <a:r>
                        <a:rPr lang="en-US" sz="1600" b="1" dirty="0" smtClean="0">
                          <a:solidFill>
                            <a:srgbClr val="92D05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   </a:t>
                      </a:r>
                      <a:endParaRPr lang="ru-RU" sz="1600" b="1" dirty="0">
                        <a:solidFill>
                          <a:srgbClr val="92D050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01178">
                <a:tc>
                  <a:txBody>
                    <a:bodyPr/>
                    <a:lstStyle/>
                    <a:p>
                      <a:pPr algn="ctr"/>
                      <a:r>
                        <a:rPr lang="ru-RU" sz="1600" b="1" dirty="0">
                          <a:solidFill>
                            <a:srgbClr val="FFC00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2.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k-KZ" sz="500" b="1" dirty="0">
                        <a:solidFill>
                          <a:srgbClr val="FFC000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kk-KZ" sz="1600" b="1" dirty="0">
                          <a:solidFill>
                            <a:srgbClr val="FFC00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Строительная</a:t>
                      </a:r>
                      <a:r>
                        <a:rPr lang="kk-KZ" sz="1600" b="1" baseline="0" dirty="0">
                          <a:solidFill>
                            <a:srgbClr val="FFC00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 промышленность</a:t>
                      </a:r>
                    </a:p>
                    <a:p>
                      <a:pPr algn="ctr"/>
                      <a:endParaRPr lang="ru-RU" sz="500" b="1" dirty="0">
                        <a:solidFill>
                          <a:srgbClr val="FFC000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 smtClean="0">
                          <a:solidFill>
                            <a:srgbClr val="FFC00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8</a:t>
                      </a:r>
                      <a:endParaRPr lang="ru-RU" sz="1600" b="1" dirty="0">
                        <a:solidFill>
                          <a:srgbClr val="FFC000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 smtClean="0">
                          <a:solidFill>
                            <a:srgbClr val="FFC00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301</a:t>
                      </a:r>
                      <a:r>
                        <a:rPr lang="en-US" sz="1600" b="1" baseline="0" dirty="0" smtClean="0">
                          <a:solidFill>
                            <a:srgbClr val="FFC00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 859</a:t>
                      </a:r>
                      <a:r>
                        <a:rPr lang="en-US" sz="1600" b="1" dirty="0" smtClean="0">
                          <a:solidFill>
                            <a:srgbClr val="FFC00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    </a:t>
                      </a:r>
                      <a:endParaRPr lang="ru-RU" sz="1600" b="1" dirty="0">
                        <a:solidFill>
                          <a:srgbClr val="FFC000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01178">
                <a:tc>
                  <a:txBody>
                    <a:bodyPr/>
                    <a:lstStyle/>
                    <a:p>
                      <a:pPr algn="ctr"/>
                      <a:r>
                        <a:rPr lang="ru-RU" sz="1600" b="1" dirty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3.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k-KZ" sz="500" b="1" dirty="0">
                        <a:solidFill>
                          <a:srgbClr val="C00000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kk-KZ" sz="1600" b="1" dirty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Химическая</a:t>
                      </a:r>
                      <a:r>
                        <a:rPr lang="kk-KZ" sz="1600" b="1" baseline="0" dirty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 промышленность</a:t>
                      </a:r>
                    </a:p>
                    <a:p>
                      <a:pPr algn="ctr"/>
                      <a:endParaRPr lang="ru-RU" sz="500" b="1" dirty="0">
                        <a:solidFill>
                          <a:srgbClr val="C00000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 smtClean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5</a:t>
                      </a:r>
                      <a:endParaRPr lang="ru-RU" sz="1600" b="1" dirty="0">
                        <a:solidFill>
                          <a:srgbClr val="C00000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baseline="0" dirty="0" smtClean="0">
                          <a:solidFill>
                            <a:srgbClr val="C0000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45 269   </a:t>
                      </a:r>
                      <a:endParaRPr lang="ru-RU" sz="1600" b="1" dirty="0">
                        <a:solidFill>
                          <a:srgbClr val="C00000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01178">
                <a:tc>
                  <a:txBody>
                    <a:bodyPr/>
                    <a:lstStyle/>
                    <a:p>
                      <a:pPr algn="ctr"/>
                      <a:r>
                        <a:rPr lang="ru-RU" sz="1600" b="1" dirty="0">
                          <a:solidFill>
                            <a:srgbClr val="00206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4.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k-KZ" sz="500" b="1" dirty="0">
                        <a:solidFill>
                          <a:srgbClr val="002060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kk-KZ" sz="1600" b="1" dirty="0">
                          <a:solidFill>
                            <a:srgbClr val="00206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Легкая промышленность</a:t>
                      </a:r>
                    </a:p>
                    <a:p>
                      <a:pPr algn="ctr"/>
                      <a:endParaRPr lang="ru-RU" sz="500" b="1" dirty="0">
                        <a:solidFill>
                          <a:srgbClr val="002060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 smtClean="0">
                          <a:solidFill>
                            <a:srgbClr val="00206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4</a:t>
                      </a:r>
                      <a:endParaRPr lang="ru-RU" sz="1600" b="1" dirty="0">
                        <a:solidFill>
                          <a:srgbClr val="002060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baseline="0" dirty="0" smtClean="0">
                          <a:solidFill>
                            <a:srgbClr val="00206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66 908</a:t>
                      </a:r>
                      <a:endParaRPr lang="ru-RU" sz="1600" b="1" dirty="0">
                        <a:solidFill>
                          <a:srgbClr val="002060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401178">
                <a:tc>
                  <a:txBody>
                    <a:bodyPr/>
                    <a:lstStyle/>
                    <a:p>
                      <a:pPr algn="ctr"/>
                      <a:r>
                        <a:rPr lang="ru-RU" sz="1600" b="1" dirty="0">
                          <a:solidFill>
                            <a:srgbClr val="33CCFF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5.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k-KZ" sz="500" b="1" dirty="0">
                        <a:solidFill>
                          <a:srgbClr val="33CCFF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kk-KZ" sz="1600" b="1" dirty="0">
                          <a:solidFill>
                            <a:srgbClr val="33CCFF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Транспорт и логистика</a:t>
                      </a:r>
                    </a:p>
                    <a:p>
                      <a:pPr algn="ctr"/>
                      <a:endParaRPr lang="ru-RU" sz="500" b="1" dirty="0">
                        <a:solidFill>
                          <a:srgbClr val="33CCFF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 smtClean="0">
                          <a:solidFill>
                            <a:srgbClr val="33CCFF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lang="ru-RU" sz="1600" b="1" dirty="0">
                        <a:solidFill>
                          <a:srgbClr val="33CCFF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k-KZ" sz="1600" b="1" dirty="0" smtClean="0">
                          <a:solidFill>
                            <a:srgbClr val="33CCFF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1</a:t>
                      </a:r>
                      <a:r>
                        <a:rPr lang="en-US" sz="1600" b="1" dirty="0" smtClean="0">
                          <a:solidFill>
                            <a:srgbClr val="33CCFF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5</a:t>
                      </a:r>
                      <a:r>
                        <a:rPr lang="en-US" sz="1600" b="1" baseline="0" dirty="0" smtClean="0">
                          <a:solidFill>
                            <a:srgbClr val="33CCFF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 602     </a:t>
                      </a:r>
                      <a:endParaRPr lang="ru-RU" sz="1600" b="1" dirty="0">
                        <a:solidFill>
                          <a:srgbClr val="33CCFF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401178">
                <a:tc>
                  <a:txBody>
                    <a:bodyPr/>
                    <a:lstStyle/>
                    <a:p>
                      <a:pPr algn="ctr"/>
                      <a:r>
                        <a:rPr lang="ru-RU" sz="1600" b="1" dirty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6.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k-KZ" sz="1600" b="1" dirty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Добыча и горно-металлургический комплекс (ГМК)</a:t>
                      </a:r>
                      <a:endParaRPr lang="ru-RU" sz="1600" b="1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4</a:t>
                      </a:r>
                      <a:endParaRPr lang="ru-RU" sz="1600" b="1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k-KZ" sz="1600" b="1" baseline="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394 974</a:t>
                      </a:r>
                      <a:r>
                        <a:rPr lang="en-US" sz="1600" b="1" baseline="0" dirty="0" smtClean="0">
                          <a:solidFill>
                            <a:srgbClr val="7030A0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  </a:t>
                      </a:r>
                      <a:endParaRPr lang="ru-RU" sz="1600" b="1" dirty="0">
                        <a:solidFill>
                          <a:srgbClr val="7030A0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689458">
                <a:tc gridSpan="2">
                  <a:txBody>
                    <a:bodyPr/>
                    <a:lstStyle/>
                    <a:p>
                      <a:pPr algn="ctr"/>
                      <a:endParaRPr lang="ru-RU" sz="500" b="1" dirty="0">
                        <a:solidFill>
                          <a:schemeClr val="bg1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endParaRPr lang="ru-RU" sz="500" b="1" dirty="0">
                        <a:solidFill>
                          <a:schemeClr val="bg1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  <a:p>
                      <a:pPr algn="r"/>
                      <a:r>
                        <a:rPr lang="ru-RU" sz="2000" b="1" dirty="0">
                          <a:solidFill>
                            <a:schemeClr val="bg1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ИТОГО</a:t>
                      </a:r>
                      <a:endParaRPr lang="ru-RU" sz="1600" b="1" dirty="0">
                        <a:solidFill>
                          <a:schemeClr val="bg1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endParaRPr lang="ru-RU" sz="500" b="1" dirty="0">
                        <a:solidFill>
                          <a:schemeClr val="bg1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endParaRPr lang="ru-RU" sz="500" b="1" dirty="0">
                        <a:solidFill>
                          <a:schemeClr val="bg1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ru-RU" sz="1600" b="1" dirty="0">
                        <a:solidFill>
                          <a:schemeClr val="bg1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k-KZ" sz="500" b="1" dirty="0">
                        <a:solidFill>
                          <a:schemeClr val="bg1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endParaRPr lang="kk-KZ" sz="500" b="1" dirty="0">
                        <a:solidFill>
                          <a:schemeClr val="bg1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kk-KZ" sz="2000" b="1" dirty="0" smtClean="0">
                          <a:solidFill>
                            <a:schemeClr val="bg1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5</a:t>
                      </a:r>
                      <a:r>
                        <a:rPr lang="en-US" sz="2000" b="1" dirty="0" smtClean="0">
                          <a:solidFill>
                            <a:schemeClr val="bg1"/>
                          </a:solidFill>
                          <a:latin typeface="Century Gothic" panose="020B0502020202020204" pitchFamily="34" charset="0"/>
                          <a:cs typeface="Arial" panose="020B0604020202020204" pitchFamily="34" charset="0"/>
                        </a:rPr>
                        <a:t>1</a:t>
                      </a:r>
                      <a:endParaRPr lang="ru-RU" sz="2000" b="1" dirty="0">
                        <a:solidFill>
                          <a:schemeClr val="bg1"/>
                        </a:solidFill>
                        <a:latin typeface="Century Gothic" panose="020B0502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/>
                      <a:endParaRPr lang="en-US" sz="800" b="1" baseline="0" dirty="0" smtClean="0">
                        <a:solidFill>
                          <a:schemeClr val="bg1"/>
                        </a:solidFill>
                        <a:latin typeface="Century Gothic" panose="020B0502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algn="ctr"/>
                      <a:r>
                        <a:rPr lang="en-US" sz="2000" b="1" baseline="0" dirty="0" smtClean="0">
                          <a:solidFill>
                            <a:schemeClr val="bg1"/>
                          </a:solidFill>
                          <a:latin typeface="Century Gothic" panose="020B0502020202020204" pitchFamily="34" charset="0"/>
                          <a:ea typeface="+mn-ea"/>
                          <a:cs typeface="Arial" panose="020B0604020202020204" pitchFamily="34" charset="0"/>
                        </a:rPr>
                        <a:t>1 685 648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</a:tbl>
          </a:graphicData>
        </a:graphic>
      </p:graphicFrame>
      <p:sp>
        <p:nvSpPr>
          <p:cNvPr id="60" name="object 7"/>
          <p:cNvSpPr txBox="1"/>
          <p:nvPr/>
        </p:nvSpPr>
        <p:spPr>
          <a:xfrm>
            <a:off x="2286000" y="726623"/>
            <a:ext cx="6944474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0"/>
              </a:spcBef>
            </a:pPr>
            <a:r>
              <a:rPr lang="ru-RU" b="1" spc="-10" dirty="0">
                <a:solidFill>
                  <a:srgbClr val="0070C0"/>
                </a:solidFill>
                <a:latin typeface="Century Gothic" panose="020B0502020202020204" pitchFamily="34" charset="0"/>
                <a:cs typeface="Arial" panose="020B0604020202020204" pitchFamily="34" charset="0"/>
              </a:rPr>
              <a:t>ПРОЕКТЫ В РАЗРЕЗЕ ОТРАСЛЕЙ</a:t>
            </a:r>
            <a:endParaRPr lang="ru-RU" b="1" dirty="0">
              <a:solidFill>
                <a:srgbClr val="0070C0"/>
              </a:solidFill>
              <a:latin typeface="Century Gothic" panose="020B0502020202020204" pitchFamily="34" charset="0"/>
              <a:cs typeface="Arial" panose="020B0604020202020204" pitchFamily="34" charset="0"/>
            </a:endParaRPr>
          </a:p>
        </p:txBody>
      </p:sp>
      <p:pic>
        <p:nvPicPr>
          <p:cNvPr id="5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340596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71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4530376" y="1219200"/>
            <a:ext cx="3151505" cy="739305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165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Продукция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60"/>
              </a:spcBef>
            </a:pP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Мощность</a:t>
            </a:r>
            <a:r>
              <a:rPr sz="900" spc="-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переработки: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10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000</a:t>
            </a:r>
            <a:r>
              <a:rPr sz="900" spc="18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тонн</a:t>
            </a:r>
            <a:r>
              <a:rPr sz="900" spc="-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немытой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шерсти.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20"/>
              </a:spcBef>
            </a:pP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Объемы производства:</a:t>
            </a:r>
            <a:r>
              <a:rPr sz="900" spc="-4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топс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– 2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453</a:t>
            </a:r>
            <a:r>
              <a:rPr sz="900" spc="-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тонн;</a:t>
            </a:r>
            <a:r>
              <a:rPr sz="900" spc="-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кашемир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2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180</a:t>
            </a:r>
            <a:r>
              <a:rPr sz="900" spc="-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тонн.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516636" y="609600"/>
            <a:ext cx="6706234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b="1" spc="-5" dirty="0">
                <a:latin typeface="Century Gothic" pitchFamily="34" charset="0"/>
                <a:cs typeface="Arial" panose="020B0604020202020204" pitchFamily="34" charset="0"/>
              </a:rPr>
              <a:t>Строительство</a:t>
            </a:r>
            <a:r>
              <a:rPr b="1" spc="-3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завода</a:t>
            </a:r>
            <a:r>
              <a:rPr b="1" spc="-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dirty="0">
                <a:latin typeface="Century Gothic" pitchFamily="34" charset="0"/>
                <a:cs typeface="Arial" panose="020B0604020202020204" pitchFamily="34" charset="0"/>
              </a:rPr>
              <a:t>по</a:t>
            </a:r>
            <a:r>
              <a:rPr b="1" spc="-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20" dirty="0">
                <a:latin typeface="Century Gothic" pitchFamily="34" charset="0"/>
                <a:cs typeface="Arial" panose="020B0604020202020204" pitchFamily="34" charset="0"/>
              </a:rPr>
              <a:t>глубокой</a:t>
            </a:r>
            <a:r>
              <a:rPr b="1" spc="-5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5" dirty="0" err="1">
                <a:latin typeface="Century Gothic" pitchFamily="34" charset="0"/>
                <a:cs typeface="Arial" panose="020B0604020202020204" pitchFamily="34" charset="0"/>
              </a:rPr>
              <a:t>переработке</a:t>
            </a:r>
            <a:r>
              <a:rPr b="1" spc="-2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dirty="0" err="1">
                <a:latin typeface="Century Gothic" pitchFamily="34" charset="0"/>
                <a:cs typeface="Arial" panose="020B0604020202020204" pitchFamily="34" charset="0"/>
              </a:rPr>
              <a:t>шерсти</a:t>
            </a:r>
            <a:endParaRPr b="1" spc="-15" dirty="0"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530376" y="1958505"/>
            <a:ext cx="605791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ект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30376" y="2114421"/>
            <a:ext cx="3522345" cy="150041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Настоящим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инвестиционным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проектом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(далее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-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«Проект»)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планируется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строительство </a:t>
            </a:r>
            <a:r>
              <a:rPr sz="900" dirty="0">
                <a:latin typeface="Century Gothic" pitchFamily="34" charset="0"/>
                <a:cs typeface="Calibri"/>
              </a:rPr>
              <a:t>завода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первичной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обработки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шерсти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(«ПОШ»)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</a:p>
          <a:p>
            <a:pPr marL="12700" marR="57785" algn="just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установкой линий </a:t>
            </a:r>
            <a:r>
              <a:rPr sz="900" dirty="0">
                <a:latin typeface="Century Gothic" pitchFamily="34" charset="0"/>
                <a:cs typeface="Calibri"/>
              </a:rPr>
              <a:t>по глубокой </a:t>
            </a:r>
            <a:r>
              <a:rPr sz="900" spc="-5" dirty="0">
                <a:latin typeface="Century Gothic" pitchFamily="34" charset="0"/>
                <a:cs typeface="Calibri"/>
              </a:rPr>
              <a:t>переработке шерсти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выделению пуха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(кашемира),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также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линии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для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мытья шерсти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выработки топса.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spcBef>
                <a:spcPts val="409"/>
              </a:spcBef>
            </a:pPr>
            <a:r>
              <a:rPr lang="ru-RU" sz="900" spc="-5" dirty="0">
                <a:latin typeface="Century Gothic" pitchFamily="34" charset="0"/>
                <a:cs typeface="Calibri"/>
              </a:rPr>
              <a:t>Инициатором</a:t>
            </a:r>
            <a:r>
              <a:rPr lang="ru-RU" sz="900" spc="-2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проекта является</a:t>
            </a:r>
            <a:r>
              <a:rPr lang="ru-RU" sz="900" spc="240" dirty="0">
                <a:latin typeface="Century Gothic" pitchFamily="34" charset="0"/>
                <a:cs typeface="Calibri"/>
              </a:rPr>
              <a:t> </a:t>
            </a:r>
            <a:r>
              <a:rPr lang="ru-RU" sz="900" spc="-10" dirty="0">
                <a:latin typeface="Century Gothic" pitchFamily="34" charset="0"/>
                <a:cs typeface="Calibri"/>
              </a:rPr>
              <a:t>Акимат </a:t>
            </a:r>
            <a:r>
              <a:rPr lang="ru-RU" sz="900" spc="-10" dirty="0" err="1">
                <a:latin typeface="Century Gothic" pitchFamily="34" charset="0"/>
                <a:cs typeface="Calibri"/>
              </a:rPr>
              <a:t>Кызылординской</a:t>
            </a:r>
            <a:r>
              <a:rPr lang="ru-RU" sz="900" spc="-10" dirty="0">
                <a:latin typeface="Century Gothic" pitchFamily="34" charset="0"/>
                <a:cs typeface="Calibri"/>
              </a:rPr>
              <a:t> области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09"/>
              </a:spcBef>
            </a:pP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39254" y="3403091"/>
            <a:ext cx="3495675" cy="16132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" marR="121285" algn="just">
              <a:lnSpc>
                <a:spcPct val="100000"/>
              </a:lnSpc>
              <a:spcBef>
                <a:spcPts val="100"/>
              </a:spcBef>
              <a:tabLst>
                <a:tab pos="184785" algn="l"/>
                <a:tab pos="185420" algn="l"/>
              </a:tabLst>
            </a:pPr>
            <a:r>
              <a:rPr lang="ru-RU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lang="kk-KZ" sz="900" dirty="0">
              <a:solidFill>
                <a:srgbClr val="0D0D0D"/>
              </a:solidFill>
              <a:latin typeface="Century Gothic" pitchFamily="34" charset="0"/>
              <a:cs typeface="Calibri"/>
            </a:endParaRPr>
          </a:p>
          <a:p>
            <a:pPr marL="184785" marR="121285" indent="-172720" algn="just">
              <a:lnSpc>
                <a:spcPct val="100000"/>
              </a:lnSpc>
              <a:spcBef>
                <a:spcPts val="1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За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последние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5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лет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Казахстане ежегодный объем производства </a:t>
            </a:r>
            <a:r>
              <a:rPr sz="900" spc="-19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шерсти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составлял</a:t>
            </a:r>
            <a:r>
              <a:rPr sz="900" spc="-4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среднем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39</a:t>
            </a:r>
            <a:r>
              <a:rPr sz="9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тонн.</a:t>
            </a:r>
            <a:r>
              <a:rPr sz="900" spc="-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Средний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темп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роста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146685" algn="just">
              <a:lnSpc>
                <a:spcPct val="100000"/>
              </a:lnSpc>
            </a:pP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производства шерсти составил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0,9%,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объем производства достиг </a:t>
            </a:r>
            <a:r>
              <a:rPr sz="900" spc="-19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40,2</a:t>
            </a:r>
            <a:r>
              <a:rPr sz="900" spc="-3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тонн</a:t>
            </a:r>
            <a:r>
              <a:rPr sz="900" spc="-3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шерсти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2020</a:t>
            </a:r>
            <a:r>
              <a:rPr sz="900" spc="-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г.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5080" indent="-172720" algn="just">
              <a:lnSpc>
                <a:spcPct val="100000"/>
              </a:lnSpc>
              <a:spcBef>
                <a:spcPts val="5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Наибольшую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долю (97,7%)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производстве шерсти занимает овечья </a:t>
            </a:r>
            <a:r>
              <a:rPr sz="900" spc="-19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шерсть. Это связано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 большим поголовьем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овец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Казахстане.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Большая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часть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животных разводится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хозяйствах населения, доля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сельхозпредприятий</a:t>
            </a:r>
            <a:r>
              <a:rPr sz="900" spc="-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незначительна.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216991" y="1219200"/>
            <a:ext cx="3538854" cy="14747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" marR="118110" algn="just">
              <a:spcBef>
                <a:spcPts val="300"/>
              </a:spcBef>
              <a:tabLst>
                <a:tab pos="185420" algn="l"/>
              </a:tabLst>
            </a:pPr>
            <a:r>
              <a:rPr lang="ru-RU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lang="ru-RU" sz="900" b="1" spc="-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lang="ru-RU" sz="9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lang="ru-RU" sz="900" b="1" spc="2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lang="ru-RU" sz="9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84785" marR="118110" indent="-172720" algn="just">
              <a:lnSpc>
                <a:spcPct val="100000"/>
              </a:lnSpc>
              <a:spcBef>
                <a:spcPts val="300"/>
              </a:spcBef>
              <a:buFont typeface="Arial MT"/>
              <a:buChar char="•"/>
              <a:tabLst>
                <a:tab pos="185420" algn="l"/>
              </a:tabLst>
            </a:pPr>
            <a:r>
              <a:rPr sz="900" b="1" spc="-5" dirty="0" err="1">
                <a:latin typeface="Century Gothic" pitchFamily="34" charset="0"/>
                <a:cs typeface="Calibri"/>
              </a:rPr>
              <a:t>Создание</a:t>
            </a:r>
            <a:r>
              <a:rPr sz="900" b="1" spc="-5" dirty="0">
                <a:latin typeface="Century Gothic" pitchFamily="34" charset="0"/>
                <a:cs typeface="Calibri"/>
              </a:rPr>
              <a:t> заготовительных пунктов. </a:t>
            </a:r>
            <a:r>
              <a:rPr sz="900" dirty="0">
                <a:latin typeface="Century Gothic" pitchFamily="34" charset="0"/>
                <a:cs typeface="Calibri"/>
              </a:rPr>
              <a:t>Завод будет </a:t>
            </a:r>
            <a:r>
              <a:rPr sz="900" spc="-5" dirty="0">
                <a:latin typeface="Century Gothic" pitchFamily="34" charset="0"/>
                <a:cs typeface="Calibri"/>
              </a:rPr>
              <a:t>располагаться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непосредственной близости </a:t>
            </a:r>
            <a:r>
              <a:rPr sz="900" dirty="0">
                <a:latin typeface="Century Gothic" pitchFamily="34" charset="0"/>
                <a:cs typeface="Calibri"/>
              </a:rPr>
              <a:t>от </a:t>
            </a:r>
            <a:r>
              <a:rPr sz="900" spc="-5" dirty="0">
                <a:latin typeface="Century Gothic" pitchFamily="34" charset="0"/>
                <a:cs typeface="Calibri"/>
              </a:rPr>
              <a:t>поставщиков сырья, </a:t>
            </a:r>
            <a:r>
              <a:rPr sz="900" dirty="0">
                <a:latin typeface="Century Gothic" pitchFamily="34" charset="0"/>
                <a:cs typeface="Calibri"/>
              </a:rPr>
              <a:t>что </a:t>
            </a:r>
            <a:r>
              <a:rPr sz="900" spc="-5" dirty="0">
                <a:latin typeface="Century Gothic" pitchFamily="34" charset="0"/>
                <a:cs typeface="Calibri"/>
              </a:rPr>
              <a:t>обеспечит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бесперебойную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поставку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немытой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шерсти.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97790" indent="-172720" algn="just">
              <a:lnSpc>
                <a:spcPct val="1000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Глубокая</a:t>
            </a:r>
            <a:r>
              <a:rPr sz="900" b="1" spc="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степень</a:t>
            </a:r>
            <a:r>
              <a:rPr sz="900" b="1" spc="-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переработки.</a:t>
            </a:r>
            <a:r>
              <a:rPr sz="900" b="1" spc="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Современное</a:t>
            </a:r>
            <a:r>
              <a:rPr sz="9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технологическое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оборудование</a:t>
            </a:r>
            <a:r>
              <a:rPr sz="900" spc="-4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позволит</a:t>
            </a:r>
            <a:r>
              <a:rPr sz="900" spc="-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добывать</a:t>
            </a:r>
            <a:r>
              <a:rPr sz="900" spc="-4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из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грубой</a:t>
            </a:r>
            <a:r>
              <a:rPr sz="9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шерсти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качественный </a:t>
            </a:r>
            <a:r>
              <a:rPr sz="900" spc="-19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овечий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пух – основу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для изготовления кашемира. Кашемир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востребован</a:t>
            </a:r>
            <a:r>
              <a:rPr sz="900" spc="-4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на</a:t>
            </a:r>
            <a:r>
              <a:rPr sz="900" spc="-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фабриках</a:t>
            </a:r>
            <a:r>
              <a:rPr sz="900" spc="-3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ЕС,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КНР,</a:t>
            </a:r>
            <a:r>
              <a:rPr sz="900" spc="-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Турции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стран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СНГ.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195564" y="2681045"/>
            <a:ext cx="3408045" cy="449994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01099"/>
              </a:lnSpc>
              <a:spcBef>
                <a:spcPts val="10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 реализации Проекта требуется финансирование </a:t>
            </a:r>
            <a:r>
              <a:rPr sz="900" dirty="0">
                <a:latin typeface="Century Gothic" pitchFamily="34" charset="0"/>
                <a:cs typeface="Calibri"/>
              </a:rPr>
              <a:t>на сумму 20 000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США,</a:t>
            </a:r>
            <a:r>
              <a:rPr sz="900" dirty="0">
                <a:latin typeface="Century Gothic" pitchFamily="34" charset="0"/>
                <a:cs typeface="Calibri"/>
              </a:rPr>
              <a:t> из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которых: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195564" y="3140961"/>
            <a:ext cx="3188335" cy="584712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84785" marR="5080" indent="-172720" algn="just">
              <a:lnSpc>
                <a:spcPct val="102200"/>
              </a:lnSpc>
              <a:spcBef>
                <a:spcPts val="7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70%</a:t>
            </a:r>
            <a:r>
              <a:rPr sz="900" spc="-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(14</a:t>
            </a:r>
            <a:r>
              <a:rPr sz="900" spc="-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000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тыс.</a:t>
            </a:r>
            <a:r>
              <a:rPr sz="900" spc="-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долл.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США)</a:t>
            </a:r>
            <a:r>
              <a:rPr sz="900" spc="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– долговое</a:t>
            </a:r>
            <a:r>
              <a:rPr sz="900" spc="-3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финансирование</a:t>
            </a:r>
            <a:r>
              <a:rPr sz="900" spc="-4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при </a:t>
            </a:r>
            <a:r>
              <a:rPr sz="900" spc="-18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наличии</a:t>
            </a:r>
            <a:r>
              <a:rPr sz="900" spc="-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залогового</a:t>
            </a:r>
            <a:r>
              <a:rPr sz="900" spc="-3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обеспечения;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от</a:t>
            </a:r>
            <a:r>
              <a:rPr sz="9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30%</a:t>
            </a:r>
            <a:r>
              <a:rPr sz="900" spc="-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(6</a:t>
            </a:r>
            <a:r>
              <a:rPr sz="9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000</a:t>
            </a:r>
            <a:r>
              <a:rPr sz="900" spc="-3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долл.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США)</a:t>
            </a:r>
            <a:r>
              <a:rPr sz="900" spc="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участие</a:t>
            </a:r>
            <a:r>
              <a:rPr sz="900" spc="-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Инвестора.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216991" y="3767708"/>
            <a:ext cx="3304540" cy="85658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 algn="just">
              <a:lnSpc>
                <a:spcPct val="102200"/>
              </a:lnSpc>
              <a:spcBef>
                <a:spcPts val="7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меры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финальная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359410" algn="just">
              <a:lnSpc>
                <a:spcPts val="1100"/>
              </a:lnSpc>
              <a:spcBef>
                <a:spcPts val="3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финансирования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долей </a:t>
            </a:r>
            <a:r>
              <a:rPr sz="900" dirty="0">
                <a:latin typeface="Century Gothic" pitchFamily="34" charset="0"/>
                <a:cs typeface="Calibri"/>
              </a:rPr>
              <a:t>участия в </a:t>
            </a:r>
            <a:r>
              <a:rPr sz="9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 </a:t>
            </a:r>
            <a:r>
              <a:rPr sz="900" spc="-5" dirty="0">
                <a:latin typeface="Century Gothic" pitchFamily="34" charset="0"/>
                <a:cs typeface="Calibri"/>
              </a:rPr>
              <a:t>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530375" y="5035277"/>
            <a:ext cx="3151505" cy="710387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 algn="just">
              <a:lnSpc>
                <a:spcPct val="102200"/>
              </a:lnSpc>
              <a:spcBef>
                <a:spcPts val="75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Инвестиционная привлекательность</a:t>
            </a:r>
            <a:r>
              <a:rPr sz="900" b="1" spc="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проекта: </a:t>
            </a:r>
            <a:r>
              <a:rPr sz="900" b="1" spc="-19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Сумма инвестиций </a:t>
            </a:r>
            <a:r>
              <a:rPr sz="900" dirty="0">
                <a:latin typeface="Century Gothic" pitchFamily="34" charset="0"/>
                <a:cs typeface="Calibri"/>
              </a:rPr>
              <a:t>– 20 000 </a:t>
            </a:r>
            <a:r>
              <a:rPr sz="900" spc="-5" dirty="0">
                <a:latin typeface="Century Gothic" pitchFamily="34" charset="0"/>
                <a:cs typeface="Calibri"/>
              </a:rPr>
              <a:t>тыс. долл. США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NPV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27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692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0"/>
              </a:spcBef>
            </a:pPr>
            <a:r>
              <a:rPr sz="900" dirty="0">
                <a:latin typeface="Century Gothic" pitchFamily="34" charset="0"/>
                <a:cs typeface="Calibri"/>
              </a:rPr>
              <a:t>IRR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25,3%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2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6,5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grpSp>
        <p:nvGrpSpPr>
          <p:cNvPr id="2" name="Группа 1"/>
          <p:cNvGrpSpPr/>
          <p:nvPr/>
        </p:nvGrpSpPr>
        <p:grpSpPr>
          <a:xfrm>
            <a:off x="498449" y="2640279"/>
            <a:ext cx="3719221" cy="2126411"/>
            <a:chOff x="498449" y="2640279"/>
            <a:chExt cx="3719221" cy="2126411"/>
          </a:xfrm>
        </p:grpSpPr>
        <p:sp>
          <p:nvSpPr>
            <p:cNvPr id="4" name="object 4"/>
            <p:cNvSpPr txBox="1"/>
            <p:nvPr/>
          </p:nvSpPr>
          <p:spPr>
            <a:xfrm>
              <a:off x="498449" y="2640279"/>
              <a:ext cx="1237615" cy="163195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b="1" spc="-5" dirty="0">
                  <a:solidFill>
                    <a:srgbClr val="85BB24"/>
                  </a:solidFill>
                  <a:latin typeface="Calibri"/>
                  <a:cs typeface="Calibri"/>
                </a:rPr>
                <a:t>Рентабельность</a:t>
              </a:r>
              <a:r>
                <a:rPr sz="900" b="1" spc="-40" dirty="0">
                  <a:solidFill>
                    <a:srgbClr val="85BB24"/>
                  </a:solidFill>
                  <a:latin typeface="Calibri"/>
                  <a:cs typeface="Calibri"/>
                </a:rPr>
                <a:t> </a:t>
              </a:r>
              <a:r>
                <a:rPr sz="900" b="1" spc="-5" dirty="0">
                  <a:solidFill>
                    <a:srgbClr val="85BB24"/>
                  </a:solidFill>
                  <a:latin typeface="Calibri"/>
                  <a:cs typeface="Calibri"/>
                </a:rPr>
                <a:t>проекта</a:t>
              </a:r>
              <a:endParaRPr sz="900">
                <a:latin typeface="Calibri"/>
                <a:cs typeface="Calibri"/>
              </a:endParaRPr>
            </a:p>
          </p:txBody>
        </p:sp>
        <p:grpSp>
          <p:nvGrpSpPr>
            <p:cNvPr id="21" name="object 21"/>
            <p:cNvGrpSpPr/>
            <p:nvPr/>
          </p:nvGrpSpPr>
          <p:grpSpPr>
            <a:xfrm>
              <a:off x="1213103" y="2965704"/>
              <a:ext cx="2723515" cy="1155700"/>
              <a:chOff x="1213103" y="2965704"/>
              <a:chExt cx="2723515" cy="1155700"/>
            </a:xfrm>
          </p:grpSpPr>
          <p:sp>
            <p:nvSpPr>
              <p:cNvPr id="22" name="object 22"/>
              <p:cNvSpPr/>
              <p:nvPr/>
            </p:nvSpPr>
            <p:spPr>
              <a:xfrm>
                <a:off x="1310640" y="3096767"/>
                <a:ext cx="2528570" cy="988060"/>
              </a:xfrm>
              <a:custGeom>
                <a:avLst/>
                <a:gdLst/>
                <a:ahLst/>
                <a:cxnLst/>
                <a:rect l="l" t="t" r="r" b="b"/>
                <a:pathLst>
                  <a:path w="2528570" h="988060">
                    <a:moveTo>
                      <a:pt x="117348" y="781812"/>
                    </a:moveTo>
                    <a:lnTo>
                      <a:pt x="0" y="781812"/>
                    </a:lnTo>
                    <a:lnTo>
                      <a:pt x="0" y="987552"/>
                    </a:lnTo>
                    <a:lnTo>
                      <a:pt x="117348" y="987552"/>
                    </a:lnTo>
                    <a:lnTo>
                      <a:pt x="117348" y="781812"/>
                    </a:lnTo>
                    <a:close/>
                  </a:path>
                  <a:path w="2528570" h="988060">
                    <a:moveTo>
                      <a:pt x="358140" y="635508"/>
                    </a:moveTo>
                    <a:lnTo>
                      <a:pt x="240792" y="635508"/>
                    </a:lnTo>
                    <a:lnTo>
                      <a:pt x="240792" y="987552"/>
                    </a:lnTo>
                    <a:lnTo>
                      <a:pt x="358140" y="987552"/>
                    </a:lnTo>
                    <a:lnTo>
                      <a:pt x="358140" y="635508"/>
                    </a:lnTo>
                    <a:close/>
                  </a:path>
                  <a:path w="2528570" h="988060">
                    <a:moveTo>
                      <a:pt x="598932" y="461772"/>
                    </a:moveTo>
                    <a:lnTo>
                      <a:pt x="481584" y="461772"/>
                    </a:lnTo>
                    <a:lnTo>
                      <a:pt x="481584" y="987552"/>
                    </a:lnTo>
                    <a:lnTo>
                      <a:pt x="598932" y="987552"/>
                    </a:lnTo>
                    <a:lnTo>
                      <a:pt x="598932" y="461772"/>
                    </a:lnTo>
                    <a:close/>
                  </a:path>
                  <a:path w="2528570" h="988060">
                    <a:moveTo>
                      <a:pt x="841248" y="210312"/>
                    </a:moveTo>
                    <a:lnTo>
                      <a:pt x="722376" y="210312"/>
                    </a:lnTo>
                    <a:lnTo>
                      <a:pt x="722376" y="987552"/>
                    </a:lnTo>
                    <a:lnTo>
                      <a:pt x="841248" y="987552"/>
                    </a:lnTo>
                    <a:lnTo>
                      <a:pt x="841248" y="210312"/>
                    </a:lnTo>
                    <a:close/>
                  </a:path>
                  <a:path w="2528570" h="988060">
                    <a:moveTo>
                      <a:pt x="1082040" y="182880"/>
                    </a:moveTo>
                    <a:lnTo>
                      <a:pt x="964692" y="182880"/>
                    </a:lnTo>
                    <a:lnTo>
                      <a:pt x="964692" y="987552"/>
                    </a:lnTo>
                    <a:lnTo>
                      <a:pt x="1082040" y="987552"/>
                    </a:lnTo>
                    <a:lnTo>
                      <a:pt x="1082040" y="182880"/>
                    </a:lnTo>
                    <a:close/>
                  </a:path>
                  <a:path w="2528570" h="988060">
                    <a:moveTo>
                      <a:pt x="1322832" y="150876"/>
                    </a:moveTo>
                    <a:lnTo>
                      <a:pt x="1205484" y="150876"/>
                    </a:lnTo>
                    <a:lnTo>
                      <a:pt x="1205484" y="987552"/>
                    </a:lnTo>
                    <a:lnTo>
                      <a:pt x="1322832" y="987552"/>
                    </a:lnTo>
                    <a:lnTo>
                      <a:pt x="1322832" y="150876"/>
                    </a:lnTo>
                    <a:close/>
                  </a:path>
                  <a:path w="2528570" h="988060">
                    <a:moveTo>
                      <a:pt x="1563624" y="118872"/>
                    </a:moveTo>
                    <a:lnTo>
                      <a:pt x="1446276" y="118872"/>
                    </a:lnTo>
                    <a:lnTo>
                      <a:pt x="1446276" y="987552"/>
                    </a:lnTo>
                    <a:lnTo>
                      <a:pt x="1563624" y="987552"/>
                    </a:lnTo>
                    <a:lnTo>
                      <a:pt x="1563624" y="118872"/>
                    </a:lnTo>
                    <a:close/>
                  </a:path>
                  <a:path w="2528570" h="988060">
                    <a:moveTo>
                      <a:pt x="1804416" y="88392"/>
                    </a:moveTo>
                    <a:lnTo>
                      <a:pt x="1687068" y="88392"/>
                    </a:lnTo>
                    <a:lnTo>
                      <a:pt x="1687068" y="987552"/>
                    </a:lnTo>
                    <a:lnTo>
                      <a:pt x="1804416" y="987552"/>
                    </a:lnTo>
                    <a:lnTo>
                      <a:pt x="1804416" y="88392"/>
                    </a:lnTo>
                    <a:close/>
                  </a:path>
                  <a:path w="2528570" h="988060">
                    <a:moveTo>
                      <a:pt x="2045208" y="57912"/>
                    </a:moveTo>
                    <a:lnTo>
                      <a:pt x="1927860" y="57912"/>
                    </a:lnTo>
                    <a:lnTo>
                      <a:pt x="1927860" y="987552"/>
                    </a:lnTo>
                    <a:lnTo>
                      <a:pt x="2045208" y="987552"/>
                    </a:lnTo>
                    <a:lnTo>
                      <a:pt x="2045208" y="57912"/>
                    </a:lnTo>
                    <a:close/>
                  </a:path>
                  <a:path w="2528570" h="988060">
                    <a:moveTo>
                      <a:pt x="2287524" y="25908"/>
                    </a:moveTo>
                    <a:lnTo>
                      <a:pt x="2168652" y="25908"/>
                    </a:lnTo>
                    <a:lnTo>
                      <a:pt x="2168652" y="987552"/>
                    </a:lnTo>
                    <a:lnTo>
                      <a:pt x="2287524" y="987552"/>
                    </a:lnTo>
                    <a:lnTo>
                      <a:pt x="2287524" y="25908"/>
                    </a:lnTo>
                    <a:close/>
                  </a:path>
                  <a:path w="2528570" h="988060">
                    <a:moveTo>
                      <a:pt x="2528316" y="0"/>
                    </a:moveTo>
                    <a:lnTo>
                      <a:pt x="2410968" y="0"/>
                    </a:lnTo>
                    <a:lnTo>
                      <a:pt x="2410968" y="987552"/>
                    </a:lnTo>
                    <a:lnTo>
                      <a:pt x="2528316" y="987552"/>
                    </a:lnTo>
                    <a:lnTo>
                      <a:pt x="2528316" y="0"/>
                    </a:lnTo>
                    <a:close/>
                  </a:path>
                </a:pathLst>
              </a:custGeom>
              <a:solidFill>
                <a:srgbClr val="43AF2A"/>
              </a:solidFill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sp>
            <p:nvSpPr>
              <p:cNvPr id="23" name="object 23"/>
              <p:cNvSpPr/>
              <p:nvPr/>
            </p:nvSpPr>
            <p:spPr>
              <a:xfrm>
                <a:off x="1213103" y="2970276"/>
                <a:ext cx="2723515" cy="1150620"/>
              </a:xfrm>
              <a:custGeom>
                <a:avLst/>
                <a:gdLst/>
                <a:ahLst/>
                <a:cxnLst/>
                <a:rect l="l" t="t" r="r" b="b"/>
                <a:pathLst>
                  <a:path w="2723515" h="1150620">
                    <a:moveTo>
                      <a:pt x="2686812" y="1114044"/>
                    </a:moveTo>
                    <a:lnTo>
                      <a:pt x="2686812" y="0"/>
                    </a:lnTo>
                  </a:path>
                  <a:path w="2723515" h="1150620">
                    <a:moveTo>
                      <a:pt x="2686812" y="1114044"/>
                    </a:moveTo>
                    <a:lnTo>
                      <a:pt x="2723388" y="1114044"/>
                    </a:lnTo>
                  </a:path>
                  <a:path w="2723515" h="1150620">
                    <a:moveTo>
                      <a:pt x="2686812" y="835151"/>
                    </a:moveTo>
                    <a:lnTo>
                      <a:pt x="2723388" y="835151"/>
                    </a:lnTo>
                  </a:path>
                  <a:path w="2723515" h="1150620">
                    <a:moveTo>
                      <a:pt x="2686812" y="557784"/>
                    </a:moveTo>
                    <a:lnTo>
                      <a:pt x="2723388" y="557784"/>
                    </a:lnTo>
                  </a:path>
                  <a:path w="2723515" h="1150620">
                    <a:moveTo>
                      <a:pt x="2686812" y="278891"/>
                    </a:moveTo>
                    <a:lnTo>
                      <a:pt x="2723388" y="278891"/>
                    </a:lnTo>
                  </a:path>
                  <a:path w="2723515" h="1150620">
                    <a:moveTo>
                      <a:pt x="2686812" y="0"/>
                    </a:moveTo>
                    <a:lnTo>
                      <a:pt x="2723388" y="0"/>
                    </a:lnTo>
                  </a:path>
                  <a:path w="2723515" h="1150620">
                    <a:moveTo>
                      <a:pt x="35052" y="1114044"/>
                    </a:moveTo>
                    <a:lnTo>
                      <a:pt x="35052" y="0"/>
                    </a:lnTo>
                  </a:path>
                  <a:path w="2723515" h="1150620">
                    <a:moveTo>
                      <a:pt x="0" y="1114044"/>
                    </a:moveTo>
                    <a:lnTo>
                      <a:pt x="35052" y="1114044"/>
                    </a:lnTo>
                  </a:path>
                  <a:path w="2723515" h="1150620">
                    <a:moveTo>
                      <a:pt x="0" y="891540"/>
                    </a:moveTo>
                    <a:lnTo>
                      <a:pt x="35052" y="891540"/>
                    </a:lnTo>
                  </a:path>
                  <a:path w="2723515" h="1150620">
                    <a:moveTo>
                      <a:pt x="0" y="669036"/>
                    </a:moveTo>
                    <a:lnTo>
                      <a:pt x="35052" y="669036"/>
                    </a:lnTo>
                  </a:path>
                  <a:path w="2723515" h="1150620">
                    <a:moveTo>
                      <a:pt x="0" y="445008"/>
                    </a:moveTo>
                    <a:lnTo>
                      <a:pt x="35052" y="445008"/>
                    </a:lnTo>
                  </a:path>
                  <a:path w="2723515" h="1150620">
                    <a:moveTo>
                      <a:pt x="0" y="222503"/>
                    </a:moveTo>
                    <a:lnTo>
                      <a:pt x="35052" y="222503"/>
                    </a:lnTo>
                  </a:path>
                  <a:path w="2723515" h="1150620">
                    <a:moveTo>
                      <a:pt x="0" y="0"/>
                    </a:moveTo>
                    <a:lnTo>
                      <a:pt x="35052" y="0"/>
                    </a:lnTo>
                  </a:path>
                  <a:path w="2723515" h="1150620">
                    <a:moveTo>
                      <a:pt x="35052" y="1114044"/>
                    </a:moveTo>
                    <a:lnTo>
                      <a:pt x="2686812" y="1114044"/>
                    </a:lnTo>
                  </a:path>
                  <a:path w="2723515" h="1150620">
                    <a:moveTo>
                      <a:pt x="35052" y="1114044"/>
                    </a:moveTo>
                    <a:lnTo>
                      <a:pt x="35052" y="1150620"/>
                    </a:lnTo>
                  </a:path>
                  <a:path w="2723515" h="1150620">
                    <a:moveTo>
                      <a:pt x="277368" y="1114044"/>
                    </a:moveTo>
                    <a:lnTo>
                      <a:pt x="277368" y="1150620"/>
                    </a:lnTo>
                  </a:path>
                  <a:path w="2723515" h="1150620">
                    <a:moveTo>
                      <a:pt x="518159" y="1114044"/>
                    </a:moveTo>
                    <a:lnTo>
                      <a:pt x="518159" y="1150620"/>
                    </a:lnTo>
                  </a:path>
                  <a:path w="2723515" h="1150620">
                    <a:moveTo>
                      <a:pt x="758952" y="1114044"/>
                    </a:moveTo>
                    <a:lnTo>
                      <a:pt x="758952" y="1150620"/>
                    </a:lnTo>
                  </a:path>
                  <a:path w="2723515" h="1150620">
                    <a:moveTo>
                      <a:pt x="999744" y="1114044"/>
                    </a:moveTo>
                    <a:lnTo>
                      <a:pt x="999744" y="1150620"/>
                    </a:lnTo>
                  </a:path>
                  <a:path w="2723515" h="1150620">
                    <a:moveTo>
                      <a:pt x="1240536" y="1114044"/>
                    </a:moveTo>
                    <a:lnTo>
                      <a:pt x="1240536" y="1150620"/>
                    </a:lnTo>
                  </a:path>
                  <a:path w="2723515" h="1150620">
                    <a:moveTo>
                      <a:pt x="1481328" y="1114044"/>
                    </a:moveTo>
                    <a:lnTo>
                      <a:pt x="1481328" y="1150620"/>
                    </a:lnTo>
                  </a:path>
                  <a:path w="2723515" h="1150620">
                    <a:moveTo>
                      <a:pt x="1723644" y="1114044"/>
                    </a:moveTo>
                    <a:lnTo>
                      <a:pt x="1723644" y="1150620"/>
                    </a:lnTo>
                  </a:path>
                  <a:path w="2723515" h="1150620">
                    <a:moveTo>
                      <a:pt x="1964436" y="1114044"/>
                    </a:moveTo>
                    <a:lnTo>
                      <a:pt x="1964436" y="1150620"/>
                    </a:lnTo>
                  </a:path>
                  <a:path w="2723515" h="1150620">
                    <a:moveTo>
                      <a:pt x="2205228" y="1114044"/>
                    </a:moveTo>
                    <a:lnTo>
                      <a:pt x="2205228" y="1150620"/>
                    </a:lnTo>
                  </a:path>
                  <a:path w="2723515" h="1150620">
                    <a:moveTo>
                      <a:pt x="2446020" y="1114044"/>
                    </a:moveTo>
                    <a:lnTo>
                      <a:pt x="2446020" y="1150620"/>
                    </a:lnTo>
                  </a:path>
                  <a:path w="2723515" h="1150620">
                    <a:moveTo>
                      <a:pt x="2686812" y="1114044"/>
                    </a:moveTo>
                    <a:lnTo>
                      <a:pt x="2686812" y="1150620"/>
                    </a:lnTo>
                  </a:path>
                </a:pathLst>
              </a:custGeom>
              <a:ln w="9144">
                <a:solidFill>
                  <a:srgbClr val="A6A6A6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sp>
            <p:nvSpPr>
              <p:cNvPr id="24" name="object 24"/>
              <p:cNvSpPr/>
              <p:nvPr/>
            </p:nvSpPr>
            <p:spPr>
              <a:xfrm>
                <a:off x="1369313" y="3075762"/>
                <a:ext cx="2411095" cy="222885"/>
              </a:xfrm>
              <a:custGeom>
                <a:avLst/>
                <a:gdLst/>
                <a:ahLst/>
                <a:cxnLst/>
                <a:rect l="l" t="t" r="r" b="b"/>
                <a:pathLst>
                  <a:path w="2411095" h="222885">
                    <a:moveTo>
                      <a:pt x="0" y="685"/>
                    </a:moveTo>
                    <a:lnTo>
                      <a:pt x="48233" y="843"/>
                    </a:lnTo>
                    <a:lnTo>
                      <a:pt x="96461" y="238"/>
                    </a:lnTo>
                    <a:lnTo>
                      <a:pt x="144676" y="0"/>
                    </a:lnTo>
                    <a:lnTo>
                      <a:pt x="192873" y="1254"/>
                    </a:lnTo>
                    <a:lnTo>
                      <a:pt x="241046" y="5130"/>
                    </a:lnTo>
                    <a:lnTo>
                      <a:pt x="289280" y="12891"/>
                    </a:lnTo>
                    <a:lnTo>
                      <a:pt x="337515" y="23778"/>
                    </a:lnTo>
                    <a:lnTo>
                      <a:pt x="385749" y="35891"/>
                    </a:lnTo>
                    <a:lnTo>
                      <a:pt x="433984" y="47327"/>
                    </a:lnTo>
                    <a:lnTo>
                      <a:pt x="482219" y="56184"/>
                    </a:lnTo>
                    <a:lnTo>
                      <a:pt x="530440" y="61816"/>
                    </a:lnTo>
                    <a:lnTo>
                      <a:pt x="578643" y="65485"/>
                    </a:lnTo>
                    <a:lnTo>
                      <a:pt x="626840" y="68154"/>
                    </a:lnTo>
                    <a:lnTo>
                      <a:pt x="675043" y="70786"/>
                    </a:lnTo>
                    <a:lnTo>
                      <a:pt x="723265" y="74345"/>
                    </a:lnTo>
                    <a:lnTo>
                      <a:pt x="771499" y="78899"/>
                    </a:lnTo>
                    <a:lnTo>
                      <a:pt x="819734" y="83800"/>
                    </a:lnTo>
                    <a:lnTo>
                      <a:pt x="867968" y="88939"/>
                    </a:lnTo>
                    <a:lnTo>
                      <a:pt x="916203" y="94206"/>
                    </a:lnTo>
                    <a:lnTo>
                      <a:pt x="964438" y="99491"/>
                    </a:lnTo>
                    <a:lnTo>
                      <a:pt x="1012610" y="104971"/>
                    </a:lnTo>
                    <a:lnTo>
                      <a:pt x="1060807" y="110651"/>
                    </a:lnTo>
                    <a:lnTo>
                      <a:pt x="1109022" y="116399"/>
                    </a:lnTo>
                    <a:lnTo>
                      <a:pt x="1157250" y="122079"/>
                    </a:lnTo>
                    <a:lnTo>
                      <a:pt x="1205484" y="127558"/>
                    </a:lnTo>
                    <a:lnTo>
                      <a:pt x="1253717" y="132769"/>
                    </a:lnTo>
                    <a:lnTo>
                      <a:pt x="1301945" y="137883"/>
                    </a:lnTo>
                    <a:lnTo>
                      <a:pt x="1350160" y="142893"/>
                    </a:lnTo>
                    <a:lnTo>
                      <a:pt x="1398357" y="147793"/>
                    </a:lnTo>
                    <a:lnTo>
                      <a:pt x="1446530" y="152577"/>
                    </a:lnTo>
                    <a:lnTo>
                      <a:pt x="1494764" y="157093"/>
                    </a:lnTo>
                    <a:lnTo>
                      <a:pt x="1542999" y="161427"/>
                    </a:lnTo>
                    <a:lnTo>
                      <a:pt x="1591233" y="165699"/>
                    </a:lnTo>
                    <a:lnTo>
                      <a:pt x="1639468" y="170032"/>
                    </a:lnTo>
                    <a:lnTo>
                      <a:pt x="1687703" y="174548"/>
                    </a:lnTo>
                    <a:lnTo>
                      <a:pt x="1735924" y="179266"/>
                    </a:lnTo>
                    <a:lnTo>
                      <a:pt x="1784127" y="184184"/>
                    </a:lnTo>
                    <a:lnTo>
                      <a:pt x="1832324" y="189170"/>
                    </a:lnTo>
                    <a:lnTo>
                      <a:pt x="1880527" y="194088"/>
                    </a:lnTo>
                    <a:lnTo>
                      <a:pt x="1928749" y="198805"/>
                    </a:lnTo>
                    <a:lnTo>
                      <a:pt x="1976983" y="203712"/>
                    </a:lnTo>
                    <a:lnTo>
                      <a:pt x="2025218" y="208825"/>
                    </a:lnTo>
                    <a:lnTo>
                      <a:pt x="2073452" y="213683"/>
                    </a:lnTo>
                    <a:lnTo>
                      <a:pt x="2121687" y="217821"/>
                    </a:lnTo>
                    <a:lnTo>
                      <a:pt x="2169922" y="220776"/>
                    </a:lnTo>
                    <a:lnTo>
                      <a:pt x="2218094" y="222191"/>
                    </a:lnTo>
                    <a:lnTo>
                      <a:pt x="2266291" y="222367"/>
                    </a:lnTo>
                    <a:lnTo>
                      <a:pt x="2314506" y="221837"/>
                    </a:lnTo>
                    <a:lnTo>
                      <a:pt x="2362734" y="221130"/>
                    </a:lnTo>
                    <a:lnTo>
                      <a:pt x="2410968" y="220776"/>
                    </a:lnTo>
                  </a:path>
                </a:pathLst>
              </a:custGeom>
              <a:ln w="28956">
                <a:solidFill>
                  <a:srgbClr val="C4D500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5" name="object 25"/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1331975" y="3041015"/>
                <a:ext cx="73152" cy="73152"/>
              </a:xfrm>
              <a:prstGeom prst="rect">
                <a:avLst/>
              </a:prstGeom>
            </p:spPr>
          </p:pic>
          <p:pic>
            <p:nvPicPr>
              <p:cNvPr id="26" name="object 26"/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1574291" y="3045587"/>
                <a:ext cx="73152" cy="73151"/>
              </a:xfrm>
              <a:prstGeom prst="rect">
                <a:avLst/>
              </a:prstGeom>
            </p:spPr>
          </p:pic>
          <p:pic>
            <p:nvPicPr>
              <p:cNvPr id="27" name="object 27"/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1815083" y="3095879"/>
                <a:ext cx="73152" cy="73152"/>
              </a:xfrm>
              <a:prstGeom prst="rect">
                <a:avLst/>
              </a:prstGeom>
            </p:spPr>
          </p:pic>
          <p:pic>
            <p:nvPicPr>
              <p:cNvPr id="28" name="object 28"/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2055875" y="3114167"/>
                <a:ext cx="73152" cy="73152"/>
              </a:xfrm>
              <a:prstGeom prst="rect">
                <a:avLst/>
              </a:prstGeom>
            </p:spPr>
          </p:pic>
          <p:pic>
            <p:nvPicPr>
              <p:cNvPr id="29" name="object 29"/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2296667" y="3138551"/>
                <a:ext cx="73152" cy="73151"/>
              </a:xfrm>
              <a:prstGeom prst="rect">
                <a:avLst/>
              </a:prstGeom>
            </p:spPr>
          </p:pic>
          <p:pic>
            <p:nvPicPr>
              <p:cNvPr id="30" name="object 30"/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2537459" y="3167507"/>
                <a:ext cx="73152" cy="73152"/>
              </a:xfrm>
              <a:prstGeom prst="rect">
                <a:avLst/>
              </a:prstGeom>
            </p:spPr>
          </p:pic>
          <p:pic>
            <p:nvPicPr>
              <p:cNvPr id="31" name="object 31"/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2779775" y="3191891"/>
                <a:ext cx="73152" cy="73152"/>
              </a:xfrm>
              <a:prstGeom prst="rect">
                <a:avLst/>
              </a:prstGeom>
            </p:spPr>
          </p:pic>
          <p:pic>
            <p:nvPicPr>
              <p:cNvPr id="32" name="object 32"/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3020568" y="3213227"/>
                <a:ext cx="73152" cy="73152"/>
              </a:xfrm>
              <a:prstGeom prst="rect">
                <a:avLst/>
              </a:prstGeom>
            </p:spPr>
          </p:pic>
          <p:pic>
            <p:nvPicPr>
              <p:cNvPr id="33" name="object 33"/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3261359" y="3237611"/>
                <a:ext cx="73151" cy="73151"/>
              </a:xfrm>
              <a:prstGeom prst="rect">
                <a:avLst/>
              </a:prstGeom>
            </p:spPr>
          </p:pic>
          <p:pic>
            <p:nvPicPr>
              <p:cNvPr id="34" name="object 34"/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3502152" y="3260471"/>
                <a:ext cx="73152" cy="73152"/>
              </a:xfrm>
              <a:prstGeom prst="rect">
                <a:avLst/>
              </a:prstGeom>
            </p:spPr>
          </p:pic>
          <p:pic>
            <p:nvPicPr>
              <p:cNvPr id="35" name="object 35"/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3742943" y="3260471"/>
                <a:ext cx="73152" cy="73152"/>
              </a:xfrm>
              <a:prstGeom prst="rect">
                <a:avLst/>
              </a:prstGeom>
            </p:spPr>
          </p:pic>
        </p:grpSp>
        <p:sp>
          <p:nvSpPr>
            <p:cNvPr id="36" name="object 36"/>
            <p:cNvSpPr txBox="1"/>
            <p:nvPr/>
          </p:nvSpPr>
          <p:spPr>
            <a:xfrm>
              <a:off x="1326769" y="3514661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solidFill>
                    <a:srgbClr val="0D0D0D"/>
                  </a:solidFill>
                  <a:latin typeface="Calibri"/>
                  <a:cs typeface="Calibri"/>
                </a:rPr>
                <a:t>18 466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37" name="object 37"/>
            <p:cNvSpPr txBox="1"/>
            <p:nvPr/>
          </p:nvSpPr>
          <p:spPr>
            <a:xfrm>
              <a:off x="1555114" y="3350069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solidFill>
                    <a:srgbClr val="0D0D0D"/>
                  </a:solidFill>
                  <a:latin typeface="Calibri"/>
                  <a:cs typeface="Calibri"/>
                </a:rPr>
                <a:t>31 578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38" name="object 38"/>
            <p:cNvSpPr txBox="1"/>
            <p:nvPr/>
          </p:nvSpPr>
          <p:spPr>
            <a:xfrm>
              <a:off x="1796160" y="3693350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solidFill>
                    <a:srgbClr val="FFFFFF"/>
                  </a:solidFill>
                  <a:latin typeface="Calibri"/>
                  <a:cs typeface="Calibri"/>
                </a:rPr>
                <a:t>47 177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39" name="object 39"/>
            <p:cNvSpPr txBox="1"/>
            <p:nvPr/>
          </p:nvSpPr>
          <p:spPr>
            <a:xfrm>
              <a:off x="2037333" y="3693350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solidFill>
                    <a:srgbClr val="FFFFFF"/>
                  </a:solidFill>
                  <a:latin typeface="Calibri"/>
                  <a:cs typeface="Calibri"/>
                </a:rPr>
                <a:t>69 719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40" name="object 40"/>
            <p:cNvSpPr txBox="1"/>
            <p:nvPr/>
          </p:nvSpPr>
          <p:spPr>
            <a:xfrm>
              <a:off x="2278379" y="3693350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solidFill>
                    <a:srgbClr val="FFFFFF"/>
                  </a:solidFill>
                  <a:latin typeface="Calibri"/>
                  <a:cs typeface="Calibri"/>
                </a:rPr>
                <a:t>72 259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41" name="object 41"/>
            <p:cNvSpPr txBox="1"/>
            <p:nvPr/>
          </p:nvSpPr>
          <p:spPr>
            <a:xfrm>
              <a:off x="2519552" y="3693350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solidFill>
                    <a:srgbClr val="FFFFFF"/>
                  </a:solidFill>
                  <a:latin typeface="Calibri"/>
                  <a:cs typeface="Calibri"/>
                </a:rPr>
                <a:t>75 177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42" name="object 42"/>
            <p:cNvSpPr txBox="1"/>
            <p:nvPr/>
          </p:nvSpPr>
          <p:spPr>
            <a:xfrm>
              <a:off x="2760598" y="3693350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solidFill>
                    <a:srgbClr val="FFFFFF"/>
                  </a:solidFill>
                  <a:latin typeface="Calibri"/>
                  <a:cs typeface="Calibri"/>
                </a:rPr>
                <a:t>78 026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43" name="object 43"/>
            <p:cNvSpPr txBox="1"/>
            <p:nvPr/>
          </p:nvSpPr>
          <p:spPr>
            <a:xfrm>
              <a:off x="3001645" y="3693350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solidFill>
                    <a:srgbClr val="FFFFFF"/>
                  </a:solidFill>
                  <a:latin typeface="Calibri"/>
                  <a:cs typeface="Calibri"/>
                </a:rPr>
                <a:t>80 788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44" name="object 44"/>
            <p:cNvSpPr txBox="1"/>
            <p:nvPr/>
          </p:nvSpPr>
          <p:spPr>
            <a:xfrm>
              <a:off x="3242817" y="3693350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solidFill>
                    <a:srgbClr val="FFFFFF"/>
                  </a:solidFill>
                  <a:latin typeface="Calibri"/>
                  <a:cs typeface="Calibri"/>
                </a:rPr>
                <a:t>83 513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45" name="object 45"/>
            <p:cNvSpPr txBox="1"/>
            <p:nvPr/>
          </p:nvSpPr>
          <p:spPr>
            <a:xfrm>
              <a:off x="3483864" y="3693350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solidFill>
                    <a:srgbClr val="FFFFFF"/>
                  </a:solidFill>
                  <a:latin typeface="Calibri"/>
                  <a:cs typeface="Calibri"/>
                </a:rPr>
                <a:t>86 279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46" name="object 46"/>
            <p:cNvSpPr txBox="1"/>
            <p:nvPr/>
          </p:nvSpPr>
          <p:spPr>
            <a:xfrm>
              <a:off x="3725036" y="3693350"/>
              <a:ext cx="127635" cy="30797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solidFill>
                    <a:srgbClr val="FFFFFF"/>
                  </a:solidFill>
                  <a:latin typeface="Calibri"/>
                  <a:cs typeface="Calibri"/>
                </a:rPr>
                <a:t>88 642</a:t>
              </a:r>
              <a:endParaRPr sz="800">
                <a:latin typeface="Calibri"/>
                <a:cs typeface="Calibri"/>
              </a:endParaRPr>
            </a:p>
          </p:txBody>
        </p:sp>
        <p:sp>
          <p:nvSpPr>
            <p:cNvPr id="47" name="object 47"/>
            <p:cNvSpPr txBox="1"/>
            <p:nvPr/>
          </p:nvSpPr>
          <p:spPr>
            <a:xfrm>
              <a:off x="1232661" y="2834081"/>
              <a:ext cx="1238250" cy="163195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38100">
                <a:lnSpc>
                  <a:spcPct val="100000"/>
                </a:lnSpc>
                <a:spcBef>
                  <a:spcPts val="100"/>
                </a:spcBef>
              </a:pPr>
              <a:r>
                <a:rPr sz="900" spc="-5" dirty="0">
                  <a:solidFill>
                    <a:srgbClr val="404040"/>
                  </a:solidFill>
                  <a:latin typeface="Calibri"/>
                  <a:cs typeface="Calibri"/>
                </a:rPr>
                <a:t>18%</a:t>
              </a:r>
              <a:r>
                <a:rPr sz="900" spc="120" dirty="0">
                  <a:solidFill>
                    <a:srgbClr val="404040"/>
                  </a:solidFill>
                  <a:latin typeface="Calibri"/>
                  <a:cs typeface="Calibri"/>
                </a:rPr>
                <a:t> </a:t>
              </a:r>
              <a:r>
                <a:rPr sz="900" spc="-5" dirty="0">
                  <a:solidFill>
                    <a:srgbClr val="404040"/>
                  </a:solidFill>
                  <a:latin typeface="Calibri"/>
                  <a:cs typeface="Calibri"/>
                </a:rPr>
                <a:t>18%</a:t>
              </a:r>
              <a:r>
                <a:rPr sz="900" spc="125" dirty="0">
                  <a:solidFill>
                    <a:srgbClr val="404040"/>
                  </a:solidFill>
                  <a:latin typeface="Calibri"/>
                  <a:cs typeface="Calibri"/>
                </a:rPr>
                <a:t> </a:t>
              </a:r>
              <a:r>
                <a:rPr sz="1350" spc="-7" baseline="-24691" dirty="0">
                  <a:solidFill>
                    <a:srgbClr val="404040"/>
                  </a:solidFill>
                  <a:latin typeface="Calibri"/>
                  <a:cs typeface="Calibri"/>
                </a:rPr>
                <a:t>17%</a:t>
              </a:r>
              <a:r>
                <a:rPr sz="1350" spc="172" baseline="-24691" dirty="0">
                  <a:solidFill>
                    <a:srgbClr val="404040"/>
                  </a:solidFill>
                  <a:latin typeface="Calibri"/>
                  <a:cs typeface="Calibri"/>
                </a:rPr>
                <a:t> </a:t>
              </a:r>
              <a:r>
                <a:rPr sz="1350" spc="-7" baseline="-33950" dirty="0">
                  <a:solidFill>
                    <a:srgbClr val="404040"/>
                  </a:solidFill>
                  <a:latin typeface="Calibri"/>
                  <a:cs typeface="Calibri"/>
                </a:rPr>
                <a:t>17%</a:t>
              </a:r>
              <a:r>
                <a:rPr sz="1350" spc="187" baseline="-33950" dirty="0">
                  <a:solidFill>
                    <a:srgbClr val="404040"/>
                  </a:solidFill>
                  <a:latin typeface="Calibri"/>
                  <a:cs typeface="Calibri"/>
                </a:rPr>
                <a:t> </a:t>
              </a:r>
              <a:r>
                <a:rPr sz="1350" spc="-7" baseline="-46296" dirty="0">
                  <a:solidFill>
                    <a:srgbClr val="404040"/>
                  </a:solidFill>
                  <a:latin typeface="Calibri"/>
                  <a:cs typeface="Calibri"/>
                </a:rPr>
                <a:t>16%</a:t>
              </a:r>
              <a:endParaRPr sz="1350" baseline="-46296">
                <a:latin typeface="Calibri"/>
                <a:cs typeface="Calibri"/>
              </a:endParaRPr>
            </a:p>
          </p:txBody>
        </p:sp>
        <p:sp>
          <p:nvSpPr>
            <p:cNvPr id="48" name="object 48"/>
            <p:cNvSpPr txBox="1"/>
            <p:nvPr/>
          </p:nvSpPr>
          <p:spPr>
            <a:xfrm>
              <a:off x="2437764" y="2964560"/>
              <a:ext cx="1028700" cy="162560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38100">
                <a:lnSpc>
                  <a:spcPct val="100000"/>
                </a:lnSpc>
                <a:spcBef>
                  <a:spcPts val="100"/>
                </a:spcBef>
              </a:pPr>
              <a:r>
                <a:rPr sz="1350" spc="-7" baseline="3086" dirty="0">
                  <a:solidFill>
                    <a:srgbClr val="404040"/>
                  </a:solidFill>
                  <a:latin typeface="Calibri"/>
                  <a:cs typeface="Calibri"/>
                </a:rPr>
                <a:t>16%</a:t>
              </a:r>
              <a:r>
                <a:rPr sz="1350" spc="179" baseline="3086" dirty="0">
                  <a:solidFill>
                    <a:srgbClr val="404040"/>
                  </a:solidFill>
                  <a:latin typeface="Calibri"/>
                  <a:cs typeface="Calibri"/>
                </a:rPr>
                <a:t> </a:t>
              </a:r>
              <a:r>
                <a:rPr sz="1350" spc="-7" baseline="-9259" dirty="0">
                  <a:solidFill>
                    <a:srgbClr val="404040"/>
                  </a:solidFill>
                  <a:latin typeface="Calibri"/>
                  <a:cs typeface="Calibri"/>
                </a:rPr>
                <a:t>15%</a:t>
              </a:r>
              <a:r>
                <a:rPr sz="1350" spc="179" baseline="-9259" dirty="0">
                  <a:solidFill>
                    <a:srgbClr val="404040"/>
                  </a:solidFill>
                  <a:latin typeface="Calibri"/>
                  <a:cs typeface="Calibri"/>
                </a:rPr>
                <a:t> </a:t>
              </a:r>
              <a:r>
                <a:rPr sz="1350" spc="-7" baseline="-18518" dirty="0">
                  <a:solidFill>
                    <a:srgbClr val="404040"/>
                  </a:solidFill>
                  <a:latin typeface="Calibri"/>
                  <a:cs typeface="Calibri"/>
                </a:rPr>
                <a:t>15%</a:t>
              </a:r>
              <a:r>
                <a:rPr sz="1350" spc="240" baseline="-18518" dirty="0">
                  <a:solidFill>
                    <a:srgbClr val="404040"/>
                  </a:solidFill>
                  <a:latin typeface="Calibri"/>
                  <a:cs typeface="Calibri"/>
                </a:rPr>
                <a:t> </a:t>
              </a:r>
              <a:r>
                <a:rPr sz="900" spc="-5" dirty="0">
                  <a:solidFill>
                    <a:srgbClr val="404040"/>
                  </a:solidFill>
                  <a:latin typeface="Calibri"/>
                  <a:cs typeface="Calibri"/>
                </a:rPr>
                <a:t>15%</a:t>
              </a:r>
              <a:endParaRPr sz="900">
                <a:latin typeface="Calibri"/>
                <a:cs typeface="Calibri"/>
              </a:endParaRPr>
            </a:p>
          </p:txBody>
        </p:sp>
        <p:sp>
          <p:nvSpPr>
            <p:cNvPr id="49" name="object 49"/>
            <p:cNvSpPr txBox="1"/>
            <p:nvPr/>
          </p:nvSpPr>
          <p:spPr>
            <a:xfrm>
              <a:off x="3433571" y="2894457"/>
              <a:ext cx="514984" cy="162560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38100">
                <a:lnSpc>
                  <a:spcPct val="100000"/>
                </a:lnSpc>
                <a:spcBef>
                  <a:spcPts val="100"/>
                </a:spcBef>
              </a:pPr>
              <a:r>
                <a:rPr sz="1350" spc="-7" baseline="-21604" dirty="0">
                  <a:solidFill>
                    <a:srgbClr val="404040"/>
                  </a:solidFill>
                  <a:latin typeface="Calibri"/>
                  <a:cs typeface="Calibri"/>
                </a:rPr>
                <a:t>14%</a:t>
              </a:r>
              <a:r>
                <a:rPr sz="1350" spc="127" baseline="-21604" dirty="0">
                  <a:solidFill>
                    <a:srgbClr val="404040"/>
                  </a:solidFill>
                  <a:latin typeface="Calibri"/>
                  <a:cs typeface="Calibri"/>
                </a:rPr>
                <a:t> </a:t>
              </a:r>
              <a:r>
                <a:rPr sz="900" spc="-5" dirty="0">
                  <a:solidFill>
                    <a:srgbClr val="404040"/>
                  </a:solidFill>
                  <a:latin typeface="Calibri"/>
                  <a:cs typeface="Calibri"/>
                </a:rPr>
                <a:t>14%</a:t>
              </a:r>
              <a:endParaRPr sz="900">
                <a:latin typeface="Calibri"/>
                <a:cs typeface="Calibri"/>
              </a:endParaRPr>
            </a:p>
          </p:txBody>
        </p:sp>
        <p:sp>
          <p:nvSpPr>
            <p:cNvPr id="50" name="object 50"/>
            <p:cNvSpPr txBox="1"/>
            <p:nvPr/>
          </p:nvSpPr>
          <p:spPr>
            <a:xfrm>
              <a:off x="3994150" y="3990594"/>
              <a:ext cx="165100" cy="162560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0%</a:t>
              </a:r>
              <a:endParaRPr sz="900">
                <a:latin typeface="Calibri"/>
                <a:cs typeface="Calibri"/>
              </a:endParaRPr>
            </a:p>
          </p:txBody>
        </p:sp>
        <p:sp>
          <p:nvSpPr>
            <p:cNvPr id="51" name="object 51"/>
            <p:cNvSpPr txBox="1"/>
            <p:nvPr/>
          </p:nvSpPr>
          <p:spPr>
            <a:xfrm>
              <a:off x="3994150" y="3711955"/>
              <a:ext cx="165100" cy="162560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5%</a:t>
              </a:r>
              <a:endParaRPr sz="900">
                <a:latin typeface="Calibri"/>
                <a:cs typeface="Calibri"/>
              </a:endParaRPr>
            </a:p>
          </p:txBody>
        </p:sp>
        <p:sp>
          <p:nvSpPr>
            <p:cNvPr id="52" name="object 52"/>
            <p:cNvSpPr txBox="1"/>
            <p:nvPr/>
          </p:nvSpPr>
          <p:spPr>
            <a:xfrm>
              <a:off x="3994150" y="3433317"/>
              <a:ext cx="223520" cy="162560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10%</a:t>
              </a:r>
              <a:endParaRPr sz="900">
                <a:latin typeface="Calibri"/>
                <a:cs typeface="Calibri"/>
              </a:endParaRPr>
            </a:p>
          </p:txBody>
        </p:sp>
        <p:sp>
          <p:nvSpPr>
            <p:cNvPr id="53" name="object 53"/>
            <p:cNvSpPr txBox="1"/>
            <p:nvPr/>
          </p:nvSpPr>
          <p:spPr>
            <a:xfrm>
              <a:off x="3994150" y="3154807"/>
              <a:ext cx="223520" cy="162560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15%</a:t>
              </a:r>
              <a:endParaRPr sz="900">
                <a:latin typeface="Calibri"/>
                <a:cs typeface="Calibri"/>
              </a:endParaRPr>
            </a:p>
          </p:txBody>
        </p:sp>
        <p:sp>
          <p:nvSpPr>
            <p:cNvPr id="54" name="object 54"/>
            <p:cNvSpPr txBox="1"/>
            <p:nvPr/>
          </p:nvSpPr>
          <p:spPr>
            <a:xfrm>
              <a:off x="3994150" y="2876169"/>
              <a:ext cx="223520" cy="162560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20%</a:t>
              </a:r>
              <a:endParaRPr sz="900">
                <a:latin typeface="Calibri"/>
                <a:cs typeface="Calibri"/>
              </a:endParaRPr>
            </a:p>
          </p:txBody>
        </p:sp>
        <p:sp>
          <p:nvSpPr>
            <p:cNvPr id="55" name="object 55"/>
            <p:cNvSpPr txBox="1"/>
            <p:nvPr/>
          </p:nvSpPr>
          <p:spPr>
            <a:xfrm>
              <a:off x="1072083" y="3990594"/>
              <a:ext cx="83820" cy="162560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dirty="0">
                  <a:solidFill>
                    <a:srgbClr val="0D0D0D"/>
                  </a:solidFill>
                  <a:latin typeface="Calibri"/>
                  <a:cs typeface="Calibri"/>
                </a:rPr>
                <a:t>0</a:t>
              </a:r>
              <a:endParaRPr sz="900">
                <a:latin typeface="Calibri"/>
                <a:cs typeface="Calibri"/>
              </a:endParaRPr>
            </a:p>
          </p:txBody>
        </p:sp>
        <p:sp>
          <p:nvSpPr>
            <p:cNvPr id="56" name="object 56"/>
            <p:cNvSpPr txBox="1"/>
            <p:nvPr/>
          </p:nvSpPr>
          <p:spPr>
            <a:xfrm>
              <a:off x="814832" y="3767708"/>
              <a:ext cx="340995" cy="162560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dirty="0">
                  <a:solidFill>
                    <a:srgbClr val="0D0D0D"/>
                  </a:solidFill>
                  <a:latin typeface="Calibri"/>
                  <a:cs typeface="Calibri"/>
                </a:rPr>
                <a:t>20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 000</a:t>
              </a:r>
              <a:endParaRPr sz="900">
                <a:latin typeface="Calibri"/>
                <a:cs typeface="Calibri"/>
              </a:endParaRPr>
            </a:p>
          </p:txBody>
        </p:sp>
        <p:sp>
          <p:nvSpPr>
            <p:cNvPr id="57" name="object 57"/>
            <p:cNvSpPr txBox="1"/>
            <p:nvPr/>
          </p:nvSpPr>
          <p:spPr>
            <a:xfrm>
              <a:off x="814832" y="3544951"/>
              <a:ext cx="340995" cy="162560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dirty="0">
                  <a:solidFill>
                    <a:srgbClr val="0D0D0D"/>
                  </a:solidFill>
                  <a:latin typeface="Calibri"/>
                  <a:cs typeface="Calibri"/>
                </a:rPr>
                <a:t>40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 000</a:t>
              </a:r>
              <a:endParaRPr sz="900">
                <a:latin typeface="Calibri"/>
                <a:cs typeface="Calibri"/>
              </a:endParaRPr>
            </a:p>
          </p:txBody>
        </p:sp>
        <p:sp>
          <p:nvSpPr>
            <p:cNvPr id="58" name="object 58"/>
            <p:cNvSpPr txBox="1"/>
            <p:nvPr/>
          </p:nvSpPr>
          <p:spPr>
            <a:xfrm>
              <a:off x="814832" y="3321811"/>
              <a:ext cx="340995" cy="162560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dirty="0">
                  <a:solidFill>
                    <a:srgbClr val="0D0D0D"/>
                  </a:solidFill>
                  <a:latin typeface="Calibri"/>
                  <a:cs typeface="Calibri"/>
                </a:rPr>
                <a:t>60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 000</a:t>
              </a:r>
              <a:endParaRPr sz="900">
                <a:latin typeface="Calibri"/>
                <a:cs typeface="Calibri"/>
              </a:endParaRPr>
            </a:p>
          </p:txBody>
        </p:sp>
        <p:sp>
          <p:nvSpPr>
            <p:cNvPr id="59" name="object 59"/>
            <p:cNvSpPr txBox="1"/>
            <p:nvPr/>
          </p:nvSpPr>
          <p:spPr>
            <a:xfrm>
              <a:off x="814832" y="3099053"/>
              <a:ext cx="340995" cy="162560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dirty="0">
                  <a:solidFill>
                    <a:srgbClr val="0D0D0D"/>
                  </a:solidFill>
                  <a:latin typeface="Calibri"/>
                  <a:cs typeface="Calibri"/>
                </a:rPr>
                <a:t>80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 000</a:t>
              </a:r>
              <a:endParaRPr sz="900">
                <a:latin typeface="Calibri"/>
                <a:cs typeface="Calibri"/>
              </a:endParaRPr>
            </a:p>
          </p:txBody>
        </p:sp>
        <p:sp>
          <p:nvSpPr>
            <p:cNvPr id="60" name="object 60"/>
            <p:cNvSpPr txBox="1"/>
            <p:nvPr/>
          </p:nvSpPr>
          <p:spPr>
            <a:xfrm>
              <a:off x="756919" y="2876169"/>
              <a:ext cx="398780" cy="162560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dirty="0">
                  <a:solidFill>
                    <a:srgbClr val="0D0D0D"/>
                  </a:solidFill>
                  <a:latin typeface="Calibri"/>
                  <a:cs typeface="Calibri"/>
                </a:rPr>
                <a:t>100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 000</a:t>
              </a:r>
              <a:endParaRPr sz="900">
                <a:latin typeface="Calibri"/>
                <a:cs typeface="Calibri"/>
              </a:endParaRPr>
            </a:p>
          </p:txBody>
        </p:sp>
        <p:sp>
          <p:nvSpPr>
            <p:cNvPr id="61" name="object 61"/>
            <p:cNvSpPr txBox="1"/>
            <p:nvPr/>
          </p:nvSpPr>
          <p:spPr>
            <a:xfrm>
              <a:off x="589203" y="3103915"/>
              <a:ext cx="152400" cy="851535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1045"/>
                </a:lnSpc>
              </a:pPr>
              <a:r>
                <a:rPr sz="1000" spc="-10" dirty="0">
                  <a:solidFill>
                    <a:srgbClr val="0D0D0D"/>
                  </a:solidFill>
                  <a:latin typeface="Calibri"/>
                  <a:cs typeface="Calibri"/>
                </a:rPr>
                <a:t>тыс.</a:t>
              </a:r>
              <a:r>
                <a:rPr sz="1000" spc="-20" dirty="0">
                  <a:solidFill>
                    <a:srgbClr val="0D0D0D"/>
                  </a:solidFill>
                  <a:latin typeface="Calibri"/>
                  <a:cs typeface="Calibri"/>
                </a:rPr>
                <a:t> </a:t>
              </a:r>
              <a:r>
                <a:rPr sz="1000" spc="-5" dirty="0">
                  <a:solidFill>
                    <a:srgbClr val="0D0D0D"/>
                  </a:solidFill>
                  <a:latin typeface="Calibri"/>
                  <a:cs typeface="Calibri"/>
                </a:rPr>
                <a:t>долл.</a:t>
              </a:r>
              <a:r>
                <a:rPr sz="1000" spc="-15" dirty="0">
                  <a:solidFill>
                    <a:srgbClr val="0D0D0D"/>
                  </a:solidFill>
                  <a:latin typeface="Calibri"/>
                  <a:cs typeface="Calibri"/>
                </a:rPr>
                <a:t> </a:t>
              </a:r>
              <a:r>
                <a:rPr sz="1000" spc="-10" dirty="0">
                  <a:solidFill>
                    <a:srgbClr val="0D0D0D"/>
                  </a:solidFill>
                  <a:latin typeface="Calibri"/>
                  <a:cs typeface="Calibri"/>
                </a:rPr>
                <a:t>США</a:t>
              </a:r>
              <a:endParaRPr sz="1000">
                <a:latin typeface="Calibri"/>
                <a:cs typeface="Calibri"/>
              </a:endParaRPr>
            </a:p>
          </p:txBody>
        </p:sp>
        <p:sp>
          <p:nvSpPr>
            <p:cNvPr id="62" name="object 62"/>
            <p:cNvSpPr/>
            <p:nvPr/>
          </p:nvSpPr>
          <p:spPr>
            <a:xfrm>
              <a:off x="731519" y="4454652"/>
              <a:ext cx="243840" cy="62865"/>
            </a:xfrm>
            <a:custGeom>
              <a:avLst/>
              <a:gdLst/>
              <a:ahLst/>
              <a:cxnLst/>
              <a:rect l="l" t="t" r="r" b="b"/>
              <a:pathLst>
                <a:path w="243840" h="62864">
                  <a:moveTo>
                    <a:pt x="243839" y="0"/>
                  </a:moveTo>
                  <a:lnTo>
                    <a:pt x="0" y="0"/>
                  </a:lnTo>
                  <a:lnTo>
                    <a:pt x="0" y="62484"/>
                  </a:lnTo>
                  <a:lnTo>
                    <a:pt x="243839" y="62484"/>
                  </a:lnTo>
                  <a:lnTo>
                    <a:pt x="243839" y="0"/>
                  </a:lnTo>
                  <a:close/>
                </a:path>
              </a:pathLst>
            </a:custGeom>
            <a:solidFill>
              <a:srgbClr val="43AF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27910" y="4448555"/>
              <a:ext cx="243839" cy="73152"/>
            </a:xfrm>
            <a:prstGeom prst="rect">
              <a:avLst/>
            </a:prstGeom>
          </p:spPr>
        </p:pic>
        <p:sp>
          <p:nvSpPr>
            <p:cNvPr id="64" name="object 64"/>
            <p:cNvSpPr txBox="1"/>
            <p:nvPr/>
          </p:nvSpPr>
          <p:spPr>
            <a:xfrm>
              <a:off x="504545" y="4139310"/>
              <a:ext cx="3525520" cy="627380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748665">
                <a:lnSpc>
                  <a:spcPct val="100000"/>
                </a:lnSpc>
                <a:spcBef>
                  <a:spcPts val="100"/>
                </a:spcBef>
              </a:pP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202</a:t>
              </a:r>
              <a:r>
                <a:rPr sz="900" spc="70" dirty="0">
                  <a:solidFill>
                    <a:srgbClr val="0D0D0D"/>
                  </a:solidFill>
                  <a:latin typeface="Calibri"/>
                  <a:cs typeface="Calibri"/>
                </a:rPr>
                <a:t>2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202</a:t>
              </a:r>
              <a:r>
                <a:rPr sz="900" spc="70" dirty="0">
                  <a:solidFill>
                    <a:srgbClr val="0D0D0D"/>
                  </a:solidFill>
                  <a:latin typeface="Calibri"/>
                  <a:cs typeface="Calibri"/>
                </a:rPr>
                <a:t>3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202</a:t>
              </a:r>
              <a:r>
                <a:rPr sz="900" spc="70" dirty="0">
                  <a:solidFill>
                    <a:srgbClr val="0D0D0D"/>
                  </a:solidFill>
                  <a:latin typeface="Calibri"/>
                  <a:cs typeface="Calibri"/>
                </a:rPr>
                <a:t>4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202</a:t>
              </a:r>
              <a:r>
                <a:rPr sz="900" spc="70" dirty="0">
                  <a:solidFill>
                    <a:srgbClr val="0D0D0D"/>
                  </a:solidFill>
                  <a:latin typeface="Calibri"/>
                  <a:cs typeface="Calibri"/>
                </a:rPr>
                <a:t>5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202</a:t>
              </a:r>
              <a:r>
                <a:rPr sz="900" spc="70" dirty="0">
                  <a:solidFill>
                    <a:srgbClr val="0D0D0D"/>
                  </a:solidFill>
                  <a:latin typeface="Calibri"/>
                  <a:cs typeface="Calibri"/>
                </a:rPr>
                <a:t>6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202</a:t>
              </a:r>
              <a:r>
                <a:rPr sz="900" spc="70" dirty="0">
                  <a:solidFill>
                    <a:srgbClr val="0D0D0D"/>
                  </a:solidFill>
                  <a:latin typeface="Calibri"/>
                  <a:cs typeface="Calibri"/>
                </a:rPr>
                <a:t>7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202</a:t>
              </a:r>
              <a:r>
                <a:rPr sz="900" spc="70" dirty="0">
                  <a:solidFill>
                    <a:srgbClr val="0D0D0D"/>
                  </a:solidFill>
                  <a:latin typeface="Calibri"/>
                  <a:cs typeface="Calibri"/>
                </a:rPr>
                <a:t>8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202</a:t>
              </a:r>
              <a:r>
                <a:rPr sz="900" spc="70" dirty="0">
                  <a:solidFill>
                    <a:srgbClr val="0D0D0D"/>
                  </a:solidFill>
                  <a:latin typeface="Calibri"/>
                  <a:cs typeface="Calibri"/>
                </a:rPr>
                <a:t>9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203</a:t>
              </a:r>
              <a:r>
                <a:rPr sz="900" spc="70" dirty="0">
                  <a:solidFill>
                    <a:srgbClr val="0D0D0D"/>
                  </a:solidFill>
                  <a:latin typeface="Calibri"/>
                  <a:cs typeface="Calibri"/>
                </a:rPr>
                <a:t>0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203</a:t>
              </a:r>
              <a:r>
                <a:rPr sz="900" dirty="0">
                  <a:solidFill>
                    <a:srgbClr val="0D0D0D"/>
                  </a:solidFill>
                  <a:latin typeface="Calibri"/>
                  <a:cs typeface="Calibri"/>
                </a:rPr>
                <a:t>1</a:t>
              </a:r>
              <a:r>
                <a:rPr sz="900" spc="-75" dirty="0">
                  <a:solidFill>
                    <a:srgbClr val="0D0D0D"/>
                  </a:solidFill>
                  <a:latin typeface="Calibri"/>
                  <a:cs typeface="Calibri"/>
                </a:rPr>
                <a:t> </a:t>
              </a:r>
              <a:r>
                <a:rPr sz="900" dirty="0">
                  <a:solidFill>
                    <a:srgbClr val="0D0D0D"/>
                  </a:solidFill>
                  <a:latin typeface="Calibri"/>
                  <a:cs typeface="Calibri"/>
                </a:rPr>
                <a:t>ППП</a:t>
              </a:r>
              <a:endParaRPr sz="900">
                <a:latin typeface="Calibri"/>
                <a:cs typeface="Calibri"/>
              </a:endParaRPr>
            </a:p>
            <a:p>
              <a:pPr>
                <a:lnSpc>
                  <a:spcPct val="100000"/>
                </a:lnSpc>
                <a:spcBef>
                  <a:spcPts val="55"/>
                </a:spcBef>
              </a:pPr>
              <a:endParaRPr sz="700">
                <a:latin typeface="Calibri"/>
                <a:cs typeface="Calibri"/>
              </a:endParaRPr>
            </a:p>
            <a:p>
              <a:pPr marL="496570">
                <a:lnSpc>
                  <a:spcPct val="100000"/>
                </a:lnSpc>
                <a:tabLst>
                  <a:tab pos="2092325" algn="l"/>
                </a:tabLst>
              </a:pP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Выручка,</a:t>
              </a:r>
              <a:r>
                <a:rPr sz="900" spc="10" dirty="0">
                  <a:solidFill>
                    <a:srgbClr val="0D0D0D"/>
                  </a:solidFill>
                  <a:latin typeface="Calibri"/>
                  <a:cs typeface="Calibri"/>
                </a:rPr>
                <a:t> 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тыс. долл.</a:t>
              </a:r>
              <a:r>
                <a:rPr sz="900" spc="5" dirty="0">
                  <a:solidFill>
                    <a:srgbClr val="0D0D0D"/>
                  </a:solidFill>
                  <a:latin typeface="Calibri"/>
                  <a:cs typeface="Calibri"/>
                </a:rPr>
                <a:t> 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США	Рентабельность</a:t>
              </a:r>
              <a:r>
                <a:rPr sz="900" spc="-15" dirty="0">
                  <a:solidFill>
                    <a:srgbClr val="0D0D0D"/>
                  </a:solidFill>
                  <a:latin typeface="Calibri"/>
                  <a:cs typeface="Calibri"/>
                </a:rPr>
                <a:t> </a:t>
              </a:r>
              <a:r>
                <a:rPr sz="900" dirty="0">
                  <a:solidFill>
                    <a:srgbClr val="0D0D0D"/>
                  </a:solidFill>
                  <a:latin typeface="Calibri"/>
                  <a:cs typeface="Calibri"/>
                </a:rPr>
                <a:t>по</a:t>
              </a:r>
              <a:r>
                <a:rPr sz="900" spc="-10" dirty="0">
                  <a:solidFill>
                    <a:srgbClr val="0D0D0D"/>
                  </a:solidFill>
                  <a:latin typeface="Calibri"/>
                  <a:cs typeface="Calibri"/>
                </a:rPr>
                <a:t> 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EBITDA,</a:t>
              </a:r>
              <a:r>
                <a:rPr sz="900" spc="-25" dirty="0">
                  <a:solidFill>
                    <a:srgbClr val="0D0D0D"/>
                  </a:solidFill>
                  <a:latin typeface="Calibri"/>
                  <a:cs typeface="Calibri"/>
                </a:rPr>
                <a:t> </a:t>
              </a:r>
              <a:r>
                <a:rPr sz="900" dirty="0">
                  <a:solidFill>
                    <a:srgbClr val="0D0D0D"/>
                  </a:solidFill>
                  <a:latin typeface="Calibri"/>
                  <a:cs typeface="Calibri"/>
                </a:rPr>
                <a:t>%</a:t>
              </a:r>
              <a:endParaRPr sz="900">
                <a:latin typeface="Calibri"/>
                <a:cs typeface="Calibri"/>
              </a:endParaRPr>
            </a:p>
            <a:p>
              <a:pPr marL="12700">
                <a:lnSpc>
                  <a:spcPct val="100000"/>
                </a:lnSpc>
                <a:spcBef>
                  <a:spcPts val="590"/>
                </a:spcBef>
              </a:pPr>
              <a:r>
                <a:rPr sz="900" b="1" spc="-5" dirty="0">
                  <a:solidFill>
                    <a:srgbClr val="85BB24"/>
                  </a:solidFill>
                  <a:latin typeface="Calibri"/>
                  <a:cs typeface="Calibri"/>
                </a:rPr>
                <a:t>Месторасположение</a:t>
              </a:r>
              <a:r>
                <a:rPr sz="900" b="1" spc="-15" dirty="0">
                  <a:solidFill>
                    <a:srgbClr val="85BB24"/>
                  </a:solidFill>
                  <a:latin typeface="Calibri"/>
                  <a:cs typeface="Calibri"/>
                </a:rPr>
                <a:t> </a:t>
              </a:r>
              <a:r>
                <a:rPr sz="900" b="1" spc="-5" dirty="0">
                  <a:solidFill>
                    <a:srgbClr val="85BB24"/>
                  </a:solidFill>
                  <a:latin typeface="Calibri"/>
                  <a:cs typeface="Calibri"/>
                </a:rPr>
                <a:t>проекта</a:t>
              </a:r>
              <a:endParaRPr sz="900">
                <a:latin typeface="Calibri"/>
                <a:cs typeface="Calibri"/>
              </a:endParaRPr>
            </a:p>
          </p:txBody>
        </p:sp>
      </p:grpSp>
      <p:pic>
        <p:nvPicPr>
          <p:cNvPr id="65" name="object 65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93114" y="1025092"/>
            <a:ext cx="3513429" cy="1602436"/>
          </a:xfrm>
          <a:prstGeom prst="rect">
            <a:avLst/>
          </a:prstGeom>
        </p:spPr>
      </p:pic>
      <p:pic>
        <p:nvPicPr>
          <p:cNvPr id="67" name="object 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24" name="object 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773682" y="4733493"/>
            <a:ext cx="3180587" cy="1862328"/>
          </a:xfrm>
          <a:prstGeom prst="rect">
            <a:avLst/>
          </a:prstGeom>
        </p:spPr>
      </p:pic>
      <p:sp>
        <p:nvSpPr>
          <p:cNvPr id="1025" name="Блок-схема: задержка 1024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26" name="Прямоугольник 1025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28" name="Рисунок 1027"/>
          <p:cNvPicPr>
            <a:picLocks noChangeAspect="1"/>
          </p:cNvPicPr>
          <p:nvPr/>
        </p:nvPicPr>
        <p:blipFill rotWithShape="1">
          <a:blip r:embed="rId9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1029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30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2888745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61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4" name="object 4"/>
          <p:cNvSpPr txBox="1"/>
          <p:nvPr/>
        </p:nvSpPr>
        <p:spPr>
          <a:xfrm>
            <a:off x="504565" y="2117385"/>
            <a:ext cx="122872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b="1" dirty="0" err="1">
                <a:solidFill>
                  <a:srgbClr val="43AE2A"/>
                </a:solidFill>
                <a:latin typeface="Calibri"/>
                <a:cs typeface="Calibri"/>
              </a:rPr>
              <a:t>Рентабельность</a:t>
            </a:r>
            <a:r>
              <a:rPr lang="en-US" sz="900" b="1" dirty="0">
                <a:solidFill>
                  <a:srgbClr val="43AE2A"/>
                </a:solidFill>
                <a:latin typeface="Calibri"/>
                <a:cs typeface="Calibri"/>
              </a:rPr>
              <a:t> </a:t>
            </a:r>
            <a:r>
              <a:rPr sz="900" b="1" dirty="0" err="1">
                <a:solidFill>
                  <a:srgbClr val="43AE2A"/>
                </a:solidFill>
                <a:latin typeface="Calibri"/>
                <a:cs typeface="Calibri"/>
              </a:rPr>
              <a:t>проекта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503546" y="944191"/>
            <a:ext cx="3563620" cy="62901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105"/>
              </a:spcBef>
            </a:pP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Продукция</a:t>
            </a:r>
            <a:endParaRPr sz="10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Сухое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сено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люцерны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10" dirty="0">
                <a:latin typeface="Century Gothic" pitchFamily="34" charset="0"/>
                <a:cs typeface="Calibri"/>
              </a:rPr>
              <a:t> 147,1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тонн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сухого</a:t>
            </a:r>
            <a:r>
              <a:rPr sz="1000" spc="-6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сена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люцерны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5" dirty="0" err="1">
                <a:latin typeface="Century Gothic" pitchFamily="34" charset="0"/>
                <a:cs typeface="Calibri"/>
              </a:rPr>
              <a:t>год</a:t>
            </a:r>
            <a:r>
              <a:rPr lang="ru-RU" sz="1000" spc="5" dirty="0">
                <a:latin typeface="Century Gothic" pitchFamily="34" charset="0"/>
                <a:cs typeface="Calibri"/>
              </a:rPr>
              <a:t>. Инициатором проекта </a:t>
            </a:r>
            <a:r>
              <a:rPr lang="ru-RU" sz="1000" spc="5" dirty="0" err="1">
                <a:latin typeface="Century Gothic" pitchFamily="34" charset="0"/>
                <a:cs typeface="Calibri"/>
              </a:rPr>
              <a:t>акимат</a:t>
            </a:r>
            <a:r>
              <a:rPr lang="ru-RU" sz="1000" spc="5" dirty="0">
                <a:latin typeface="Century Gothic" pitchFamily="34" charset="0"/>
                <a:cs typeface="Calibri"/>
              </a:rPr>
              <a:t> </a:t>
            </a:r>
            <a:r>
              <a:rPr lang="ru-RU" sz="1000" spc="5" dirty="0" err="1">
                <a:latin typeface="Century Gothic" pitchFamily="34" charset="0"/>
                <a:cs typeface="Calibri"/>
              </a:rPr>
              <a:t>Кызылодинской</a:t>
            </a:r>
            <a:r>
              <a:rPr lang="ru-RU" sz="1000" spc="5" dirty="0">
                <a:latin typeface="Century Gothic" pitchFamily="34" charset="0"/>
                <a:cs typeface="Calibri"/>
              </a:rPr>
              <a:t> области.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834458" y="4152450"/>
            <a:ext cx="900430" cy="291747"/>
          </a:xfrm>
          <a:prstGeom prst="rect">
            <a:avLst/>
          </a:prstGeom>
        </p:spPr>
        <p:txBody>
          <a:bodyPr vert="horz" wrap="square" lIns="0" tIns="1460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15"/>
              </a:spcBef>
            </a:pPr>
            <a:r>
              <a:rPr sz="900" b="1" dirty="0">
                <a:solidFill>
                  <a:srgbClr val="FFFFFF"/>
                </a:solidFill>
                <a:latin typeface="Calibri"/>
                <a:cs typeface="Calibri"/>
              </a:rPr>
              <a:t>Кызылординская</a:t>
            </a:r>
            <a:endParaRPr sz="9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sz="900" b="1" dirty="0">
                <a:solidFill>
                  <a:srgbClr val="FFFFFF"/>
                </a:solidFill>
                <a:latin typeface="Calibri"/>
                <a:cs typeface="Calibri"/>
              </a:rPr>
              <a:t>область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72440" y="593241"/>
            <a:ext cx="7730744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Вы</a:t>
            </a:r>
            <a:r>
              <a:rPr sz="1800" b="1" spc="-10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р</a:t>
            </a:r>
            <a:r>
              <a:rPr sz="1800" b="1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ащ</a:t>
            </a:r>
            <a:r>
              <a:rPr sz="1800" b="1" spc="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и</a:t>
            </a:r>
            <a:r>
              <a:rPr sz="1800" b="1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ван</a:t>
            </a:r>
            <a:r>
              <a:rPr sz="1800" b="1" spc="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и</a:t>
            </a:r>
            <a:r>
              <a:rPr sz="1800" b="1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е</a:t>
            </a:r>
            <a:r>
              <a:rPr sz="1800" b="1" spc="-4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10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л</a:t>
            </a:r>
            <a:r>
              <a:rPr sz="1800" b="1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юце</a:t>
            </a:r>
            <a:r>
              <a:rPr sz="1800" b="1" spc="-1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р</a:t>
            </a:r>
            <a:r>
              <a:rPr sz="1800" b="1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ны</a:t>
            </a:r>
            <a:r>
              <a:rPr sz="1800" b="1" spc="-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с</a:t>
            </a:r>
            <a:r>
              <a:rPr sz="1800" b="1" spc="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д</a:t>
            </a:r>
            <a:r>
              <a:rPr sz="1800" b="1" spc="10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о</a:t>
            </a:r>
            <a:r>
              <a:rPr sz="1800" b="1" spc="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ж</a:t>
            </a:r>
            <a:r>
              <a:rPr sz="1800" b="1" spc="-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дева</a:t>
            </a:r>
            <a:r>
              <a:rPr sz="1800" b="1" spc="-10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л</a:t>
            </a:r>
            <a:r>
              <a:rPr sz="1800" b="1" spc="-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ь</a:t>
            </a:r>
            <a:r>
              <a:rPr sz="1800" b="1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ным</a:t>
            </a:r>
            <a:r>
              <a:rPr sz="1800" b="1" spc="-3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п</a:t>
            </a:r>
            <a:r>
              <a:rPr sz="1800" b="1" spc="10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о</a:t>
            </a:r>
            <a:r>
              <a:rPr sz="1800" b="1" spc="-3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л</a:t>
            </a:r>
            <a:r>
              <a:rPr sz="1800" b="1" spc="-10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и</a:t>
            </a:r>
            <a:r>
              <a:rPr sz="1800" b="1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в</a:t>
            </a:r>
            <a:r>
              <a:rPr sz="1800" b="1" spc="-10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о</a:t>
            </a:r>
            <a:r>
              <a:rPr sz="1800" b="1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м</a:t>
            </a:r>
            <a:r>
              <a:rPr sz="1800" b="1" spc="-100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на 10</a:t>
            </a:r>
            <a:r>
              <a:rPr sz="1800" b="1" spc="2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ты</a:t>
            </a:r>
            <a:r>
              <a:rPr sz="1800" b="1" spc="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с</a:t>
            </a:r>
            <a:r>
              <a:rPr sz="1800" b="1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.</a:t>
            </a:r>
            <a:r>
              <a:rPr sz="1800" b="1" spc="-45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dirty="0">
                <a:solidFill>
                  <a:srgbClr val="85BB24"/>
                </a:solidFill>
                <a:latin typeface="Century Gothic" pitchFamily="34" charset="0"/>
                <a:cs typeface="Arial" panose="020B0604020202020204" pitchFamily="34" charset="0"/>
              </a:rPr>
              <a:t>га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4503546" y="1557412"/>
            <a:ext cx="3383915" cy="1536959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just">
              <a:lnSpc>
                <a:spcPts val="1165"/>
              </a:lnSpc>
              <a:spcBef>
                <a:spcPts val="105"/>
              </a:spcBef>
            </a:pP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</a:t>
            </a:r>
            <a:endParaRPr sz="10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marR="186690" algn="just">
              <a:lnSpc>
                <a:spcPct val="83400"/>
              </a:lnSpc>
              <a:spcBef>
                <a:spcPts val="16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Проектом предусматривается </a:t>
            </a:r>
            <a:r>
              <a:rPr sz="1000" spc="-10" dirty="0">
                <a:latin typeface="Century Gothic" pitchFamily="34" charset="0"/>
                <a:cs typeface="Calibri"/>
              </a:rPr>
              <a:t>производство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качественной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кормовой</a:t>
            </a:r>
            <a:r>
              <a:rPr sz="1000" spc="-5" dirty="0">
                <a:latin typeface="Century Gothic" pitchFamily="34" charset="0"/>
                <a:cs typeface="Calibri"/>
              </a:rPr>
              <a:t> базы на основе </a:t>
            </a:r>
            <a:r>
              <a:rPr sz="1000" spc="-15" dirty="0">
                <a:latin typeface="Century Gothic" pitchFamily="34" charset="0"/>
                <a:cs typeface="Calibri"/>
              </a:rPr>
              <a:t>люцерны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15" dirty="0">
                <a:latin typeface="Century Gothic" pitchFamily="34" charset="0"/>
                <a:cs typeface="Calibri"/>
              </a:rPr>
              <a:t>на </a:t>
            </a:r>
            <a:r>
              <a:rPr sz="1000" spc="-10" dirty="0">
                <a:latin typeface="Century Gothic" pitchFamily="34" charset="0"/>
                <a:cs typeface="Calibri"/>
              </a:rPr>
              <a:t>земельном участке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общей площадью 10 000 </a:t>
            </a:r>
            <a:r>
              <a:rPr sz="1000" spc="5" dirty="0">
                <a:latin typeface="Century Gothic" pitchFamily="34" charset="0"/>
                <a:cs typeface="Calibri"/>
              </a:rPr>
              <a:t>га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 </a:t>
            </a:r>
            <a:r>
              <a:rPr sz="1000" spc="-5" dirty="0">
                <a:latin typeface="Century Gothic" pitchFamily="34" charset="0"/>
                <a:cs typeface="Calibri"/>
              </a:rPr>
              <a:t>Шиелийском </a:t>
            </a:r>
            <a:r>
              <a:rPr sz="1000" dirty="0">
                <a:latin typeface="Century Gothic" pitchFamily="34" charset="0"/>
                <a:cs typeface="Calibri"/>
              </a:rPr>
              <a:t>районе 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Кызылординской</a:t>
            </a:r>
            <a:r>
              <a:rPr sz="1000" spc="-10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области.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50"/>
              </a:lnSpc>
            </a:pPr>
            <a:r>
              <a:rPr sz="1000" spc="5" dirty="0">
                <a:latin typeface="Century Gothic" pitchFamily="34" charset="0"/>
                <a:cs typeface="Calibri"/>
              </a:rPr>
              <a:t>П</a:t>
            </a:r>
            <a:r>
              <a:rPr sz="1000" spc="-5" dirty="0">
                <a:latin typeface="Century Gothic" pitchFamily="34" charset="0"/>
                <a:cs typeface="Calibri"/>
              </a:rPr>
              <a:t>ро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  <a:r>
              <a:rPr sz="1000" spc="-10" dirty="0">
                <a:latin typeface="Century Gothic" pitchFamily="34" charset="0"/>
                <a:cs typeface="Calibri"/>
              </a:rPr>
              <a:t>к</a:t>
            </a:r>
            <a:r>
              <a:rPr sz="1000" dirty="0">
                <a:latin typeface="Century Gothic" pitchFamily="34" charset="0"/>
                <a:cs typeface="Calibri"/>
              </a:rPr>
              <a:t>т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пре</a:t>
            </a:r>
            <a:r>
              <a:rPr sz="1000" spc="-15" dirty="0">
                <a:latin typeface="Century Gothic" pitchFamily="34" charset="0"/>
                <a:cs typeface="Calibri"/>
              </a:rPr>
              <a:t>д</a:t>
            </a:r>
            <a:r>
              <a:rPr sz="1000" dirty="0">
                <a:latin typeface="Century Gothic" pitchFamily="34" charset="0"/>
                <a:cs typeface="Calibri"/>
              </a:rPr>
              <a:t>по</a:t>
            </a:r>
            <a:r>
              <a:rPr sz="1000" spc="-10" dirty="0">
                <a:latin typeface="Century Gothic" pitchFamily="34" charset="0"/>
                <a:cs typeface="Calibri"/>
              </a:rPr>
              <a:t>л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5" dirty="0">
                <a:latin typeface="Century Gothic" pitchFamily="34" charset="0"/>
                <a:cs typeface="Calibri"/>
              </a:rPr>
              <a:t>г</a:t>
            </a:r>
            <a:r>
              <a:rPr sz="1000" dirty="0">
                <a:latin typeface="Century Gothic" pitchFamily="34" charset="0"/>
                <a:cs typeface="Calibri"/>
              </a:rPr>
              <a:t>ает</a:t>
            </a:r>
            <a:r>
              <a:rPr sz="1000" spc="-6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</a:t>
            </a:r>
            <a:r>
              <a:rPr sz="1000" spc="5" dirty="0">
                <a:latin typeface="Century Gothic" pitchFamily="34" charset="0"/>
                <a:cs typeface="Calibri"/>
              </a:rPr>
              <a:t>э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dirty="0">
                <a:latin typeface="Century Gothic" pitchFamily="34" charset="0"/>
                <a:cs typeface="Calibri"/>
              </a:rPr>
              <a:t>ап</a:t>
            </a:r>
            <a:r>
              <a:rPr sz="1000" spc="-15" dirty="0">
                <a:latin typeface="Century Gothic" pitchFamily="34" charset="0"/>
                <a:cs typeface="Calibri"/>
              </a:rPr>
              <a:t>н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  <a:r>
              <a:rPr sz="1000" spc="-6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во</a:t>
            </a:r>
            <a:r>
              <a:rPr sz="1000" spc="5" dirty="0">
                <a:latin typeface="Century Gothic" pitchFamily="34" charset="0"/>
                <a:cs typeface="Calibri"/>
              </a:rPr>
              <a:t>з</a:t>
            </a:r>
            <a:r>
              <a:rPr sz="1000" spc="-10" dirty="0">
                <a:latin typeface="Century Gothic" pitchFamily="34" charset="0"/>
                <a:cs typeface="Calibri"/>
              </a:rPr>
              <a:t>д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  <a:r>
              <a:rPr sz="1000" spc="-10" dirty="0">
                <a:latin typeface="Century Gothic" pitchFamily="34" charset="0"/>
                <a:cs typeface="Calibri"/>
              </a:rPr>
              <a:t>л</a:t>
            </a:r>
            <a:r>
              <a:rPr sz="1000" dirty="0">
                <a:latin typeface="Century Gothic" pitchFamily="34" charset="0"/>
                <a:cs typeface="Calibri"/>
              </a:rPr>
              <a:t>ыва</a:t>
            </a:r>
            <a:r>
              <a:rPr sz="1000" spc="-15" dirty="0">
                <a:latin typeface="Century Gothic" pitchFamily="34" charset="0"/>
                <a:cs typeface="Calibri"/>
              </a:rPr>
              <a:t>н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</a:p>
          <a:p>
            <a:pPr marL="12700" marR="5080" algn="just">
              <a:lnSpc>
                <a:spcPts val="1010"/>
              </a:lnSpc>
              <a:spcBef>
                <a:spcPts val="14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высокопродуктивных </a:t>
            </a:r>
            <a:r>
              <a:rPr sz="1000" dirty="0">
                <a:latin typeface="Century Gothic" pitchFamily="34" charset="0"/>
                <a:cs typeface="Calibri"/>
              </a:rPr>
              <a:t>семян с </a:t>
            </a:r>
            <a:r>
              <a:rPr sz="1000" spc="-5" dirty="0">
                <a:latin typeface="Century Gothic" pitchFamily="34" charset="0"/>
                <a:cs typeface="Calibri"/>
              </a:rPr>
              <a:t>использованием </a:t>
            </a:r>
            <a:r>
              <a:rPr sz="1000" dirty="0">
                <a:latin typeface="Century Gothic" pitchFamily="34" charset="0"/>
                <a:cs typeface="Calibri"/>
              </a:rPr>
              <a:t>технологии 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регулярной</a:t>
            </a:r>
            <a:r>
              <a:rPr sz="1000" spc="-7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ирригации</a:t>
            </a:r>
            <a:r>
              <a:rPr sz="1000" spc="-1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применением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современной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техники.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522328" y="2937263"/>
            <a:ext cx="3468370" cy="2533257"/>
          </a:xfrm>
          <a:prstGeom prst="rect">
            <a:avLst/>
          </a:prstGeom>
        </p:spPr>
        <p:txBody>
          <a:bodyPr vert="horz" wrap="square" lIns="0" tIns="39369" rIns="0" bIns="0" rtlCol="0">
            <a:spAutoFit/>
          </a:bodyPr>
          <a:lstStyle/>
          <a:p>
            <a:pPr marL="12065" marR="49530" algn="just">
              <a:lnSpc>
                <a:spcPct val="83200"/>
              </a:lnSpc>
              <a:spcBef>
                <a:spcPts val="309"/>
              </a:spcBef>
              <a:tabLst>
                <a:tab pos="186055" algn="l"/>
                <a:tab pos="186690" algn="l"/>
              </a:tabLst>
            </a:pPr>
            <a:r>
              <a:rPr lang="ru-RU"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lang="kk-KZ" sz="10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86055" marR="49530" indent="-173990" algn="just">
              <a:lnSpc>
                <a:spcPct val="83200"/>
              </a:lnSpc>
              <a:spcBef>
                <a:spcPts val="309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1000" dirty="0" err="1">
                <a:latin typeface="Century Gothic" pitchFamily="34" charset="0"/>
                <a:cs typeface="Calibri"/>
              </a:rPr>
              <a:t>По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с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spc="5" dirty="0">
                <a:latin typeface="Century Gothic" pitchFamily="34" charset="0"/>
                <a:cs typeface="Calibri"/>
              </a:rPr>
              <a:t>с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spc="-5" dirty="0">
                <a:latin typeface="Century Gothic" pitchFamily="34" charset="0"/>
                <a:cs typeface="Calibri"/>
              </a:rPr>
              <a:t>оя</a:t>
            </a:r>
            <a:r>
              <a:rPr sz="1000" spc="-10" dirty="0">
                <a:latin typeface="Century Gothic" pitchFamily="34" charset="0"/>
                <a:cs typeface="Calibri"/>
              </a:rPr>
              <a:t>н</a:t>
            </a:r>
            <a:r>
              <a:rPr sz="1000" spc="5" dirty="0">
                <a:latin typeface="Century Gothic" pitchFamily="34" charset="0"/>
                <a:cs typeface="Calibri"/>
              </a:rPr>
              <a:t>ию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15" dirty="0">
                <a:latin typeface="Century Gothic" pitchFamily="34" charset="0"/>
                <a:cs typeface="Calibri"/>
              </a:rPr>
              <a:t>н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202</a:t>
            </a:r>
            <a:r>
              <a:rPr sz="1000" dirty="0">
                <a:latin typeface="Century Gothic" pitchFamily="34" charset="0"/>
                <a:cs typeface="Calibri"/>
              </a:rPr>
              <a:t>0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10" dirty="0">
                <a:latin typeface="Century Gothic" pitchFamily="34" charset="0"/>
                <a:cs typeface="Calibri"/>
              </a:rPr>
              <a:t>г</a:t>
            </a:r>
            <a:r>
              <a:rPr sz="1000" spc="5" dirty="0">
                <a:latin typeface="Century Gothic" pitchFamily="34" charset="0"/>
                <a:cs typeface="Calibri"/>
              </a:rPr>
              <a:t>.</a:t>
            </a:r>
            <a:r>
              <a:rPr sz="1000" dirty="0">
                <a:latin typeface="Century Gothic" pitchFamily="34" charset="0"/>
                <a:cs typeface="Calibri"/>
              </a:rPr>
              <a:t>,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с</a:t>
            </a:r>
            <a:r>
              <a:rPr sz="1000" dirty="0">
                <a:latin typeface="Century Gothic" pitchFamily="34" charset="0"/>
                <a:cs typeface="Calibri"/>
              </a:rPr>
              <a:t>прос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15" dirty="0">
                <a:latin typeface="Century Gothic" pitchFamily="34" charset="0"/>
                <a:cs typeface="Calibri"/>
              </a:rPr>
              <a:t>н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с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  <a:r>
              <a:rPr sz="1000" spc="-10" dirty="0">
                <a:latin typeface="Century Gothic" pitchFamily="34" charset="0"/>
                <a:cs typeface="Calibri"/>
              </a:rPr>
              <a:t>н</a:t>
            </a:r>
            <a:r>
              <a:rPr sz="1000" dirty="0">
                <a:latin typeface="Century Gothic" pitchFamily="34" charset="0"/>
                <a:cs typeface="Calibri"/>
              </a:rPr>
              <a:t>о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з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15" dirty="0">
                <a:latin typeface="Century Gothic" pitchFamily="34" charset="0"/>
                <a:cs typeface="Calibri"/>
              </a:rPr>
              <a:t>л</a:t>
            </a:r>
            <a:r>
              <a:rPr sz="1000" spc="-5" dirty="0">
                <a:latin typeface="Century Gothic" pitchFamily="34" charset="0"/>
                <a:cs typeface="Calibri"/>
              </a:rPr>
              <a:t>ю</a:t>
            </a:r>
            <a:r>
              <a:rPr sz="1000" spc="5" dirty="0">
                <a:latin typeface="Century Gothic" pitchFamily="34" charset="0"/>
                <a:cs typeface="Calibri"/>
              </a:rPr>
              <a:t>ц</a:t>
            </a:r>
            <a:r>
              <a:rPr sz="1000" dirty="0">
                <a:latin typeface="Century Gothic" pitchFamily="34" charset="0"/>
                <a:cs typeface="Calibri"/>
              </a:rPr>
              <a:t>ер</a:t>
            </a:r>
            <a:r>
              <a:rPr sz="1000" spc="-10" dirty="0">
                <a:latin typeface="Century Gothic" pitchFamily="34" charset="0"/>
                <a:cs typeface="Calibri"/>
              </a:rPr>
              <a:t>н</a:t>
            </a:r>
            <a:r>
              <a:rPr sz="1000" spc="5" dirty="0">
                <a:latin typeface="Century Gothic" pitchFamily="34" charset="0"/>
                <a:cs typeface="Calibri"/>
              </a:rPr>
              <a:t>ы</a:t>
            </a:r>
            <a:r>
              <a:rPr sz="1000" spc="-6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м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spc="-5" dirty="0">
                <a:latin typeface="Century Gothic" pitchFamily="34" charset="0"/>
                <a:cs typeface="Calibri"/>
              </a:rPr>
              <a:t>ре  </a:t>
            </a:r>
            <a:r>
              <a:rPr sz="1000" dirty="0">
                <a:latin typeface="Century Gothic" pitchFamily="34" charset="0"/>
                <a:cs typeface="Calibri"/>
              </a:rPr>
              <a:t>составил 3 </a:t>
            </a:r>
            <a:r>
              <a:rPr sz="1000" spc="-5" dirty="0">
                <a:latin typeface="Century Gothic" pitchFamily="34" charset="0"/>
                <a:cs typeface="Calibri"/>
              </a:rPr>
              <a:t>670 млн </a:t>
            </a:r>
            <a:r>
              <a:rPr sz="1000" spc="-10" dirty="0">
                <a:latin typeface="Century Gothic" pitchFamily="34" charset="0"/>
                <a:cs typeface="Calibri"/>
              </a:rPr>
              <a:t>долл. </a:t>
            </a:r>
            <a:r>
              <a:rPr sz="1000" spc="-5" dirty="0">
                <a:latin typeface="Century Gothic" pitchFamily="34" charset="0"/>
                <a:cs typeface="Calibri"/>
              </a:rPr>
              <a:t>США </a:t>
            </a:r>
            <a:r>
              <a:rPr sz="1000" dirty="0">
                <a:latin typeface="Century Gothic" pitchFamily="34" charset="0"/>
                <a:cs typeface="Calibri"/>
              </a:rPr>
              <a:t>при </a:t>
            </a:r>
            <a:r>
              <a:rPr sz="1000" spc="-5" dirty="0">
                <a:latin typeface="Century Gothic" pitchFamily="34" charset="0"/>
                <a:cs typeface="Calibri"/>
              </a:rPr>
              <a:t>среднегодовом </a:t>
            </a:r>
            <a:r>
              <a:rPr sz="1000" dirty="0">
                <a:latin typeface="Century Gothic" pitchFamily="34" charset="0"/>
                <a:cs typeface="Calibri"/>
              </a:rPr>
              <a:t>темпе 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роста </a:t>
            </a:r>
            <a:r>
              <a:rPr sz="1000" spc="5" dirty="0">
                <a:latin typeface="Century Gothic" pitchFamily="34" charset="0"/>
                <a:cs typeface="Calibri"/>
              </a:rPr>
              <a:t>за </a:t>
            </a:r>
            <a:r>
              <a:rPr sz="1000" dirty="0">
                <a:latin typeface="Century Gothic" pitchFamily="34" charset="0"/>
                <a:cs typeface="Calibri"/>
              </a:rPr>
              <a:t>период </a:t>
            </a:r>
            <a:r>
              <a:rPr sz="1000" spc="-5" dirty="0">
                <a:latin typeface="Century Gothic" pitchFamily="34" charset="0"/>
                <a:cs typeface="Calibri"/>
              </a:rPr>
              <a:t>2016-2020 </a:t>
            </a:r>
            <a:r>
              <a:rPr sz="1000" spc="5" dirty="0">
                <a:latin typeface="Century Gothic" pitchFamily="34" charset="0"/>
                <a:cs typeface="Calibri"/>
              </a:rPr>
              <a:t>гг. </a:t>
            </a:r>
            <a:r>
              <a:rPr sz="1000" dirty="0">
                <a:latin typeface="Century Gothic" pitchFamily="34" charset="0"/>
                <a:cs typeface="Calibri"/>
              </a:rPr>
              <a:t>в </a:t>
            </a:r>
            <a:r>
              <a:rPr sz="1000" spc="-5" dirty="0">
                <a:latin typeface="Century Gothic" pitchFamily="34" charset="0"/>
                <a:cs typeface="Calibri"/>
              </a:rPr>
              <a:t>-3,3%. </a:t>
            </a:r>
            <a:r>
              <a:rPr sz="1000" dirty="0">
                <a:latin typeface="Century Gothic" pitchFamily="34" charset="0"/>
                <a:cs typeface="Calibri"/>
              </a:rPr>
              <a:t>По прогнозам Global 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Research </a:t>
            </a:r>
            <a:r>
              <a:rPr sz="1000" spc="5" dirty="0">
                <a:latin typeface="Century Gothic" pitchFamily="34" charset="0"/>
                <a:cs typeface="Calibri"/>
              </a:rPr>
              <a:t>&amp; </a:t>
            </a:r>
            <a:r>
              <a:rPr sz="1000" dirty="0">
                <a:latin typeface="Century Gothic" pitchFamily="34" charset="0"/>
                <a:cs typeface="Calibri"/>
              </a:rPr>
              <a:t>Data </a:t>
            </a:r>
            <a:r>
              <a:rPr sz="1000" spc="-5" dirty="0">
                <a:latin typeface="Century Gothic" pitchFamily="34" charset="0"/>
                <a:cs typeface="Calibri"/>
              </a:rPr>
              <a:t>Services, </a:t>
            </a:r>
            <a:r>
              <a:rPr sz="1000" dirty="0">
                <a:latin typeface="Century Gothic" pitchFamily="34" charset="0"/>
                <a:cs typeface="Calibri"/>
              </a:rPr>
              <a:t>спрос </a:t>
            </a:r>
            <a:r>
              <a:rPr sz="1000" spc="-5" dirty="0">
                <a:latin typeface="Century Gothic" pitchFamily="34" charset="0"/>
                <a:cs typeface="Calibri"/>
              </a:rPr>
              <a:t>на </a:t>
            </a:r>
            <a:r>
              <a:rPr sz="1000" dirty="0">
                <a:latin typeface="Century Gothic" pitchFamily="34" charset="0"/>
                <a:cs typeface="Calibri"/>
              </a:rPr>
              <a:t>сено </a:t>
            </a:r>
            <a:r>
              <a:rPr sz="1000" spc="5" dirty="0">
                <a:latin typeface="Century Gothic" pitchFamily="34" charset="0"/>
                <a:cs typeface="Calibri"/>
              </a:rPr>
              <a:t>из </a:t>
            </a:r>
            <a:r>
              <a:rPr sz="1000" dirty="0">
                <a:latin typeface="Century Gothic" pitchFamily="34" charset="0"/>
                <a:cs typeface="Calibri"/>
              </a:rPr>
              <a:t>люцерны 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достигнет 4 </a:t>
            </a:r>
            <a:r>
              <a:rPr sz="1000" spc="-5" dirty="0">
                <a:latin typeface="Century Gothic" pitchFamily="34" charset="0"/>
                <a:cs typeface="Calibri"/>
              </a:rPr>
              <a:t>182 млн </a:t>
            </a:r>
            <a:r>
              <a:rPr sz="1000" spc="-10" dirty="0">
                <a:latin typeface="Century Gothic" pitchFamily="34" charset="0"/>
                <a:cs typeface="Calibri"/>
              </a:rPr>
              <a:t>долл. </a:t>
            </a:r>
            <a:r>
              <a:rPr sz="1000" spc="-5" dirty="0">
                <a:latin typeface="Century Gothic" pitchFamily="34" charset="0"/>
                <a:cs typeface="Calibri"/>
              </a:rPr>
              <a:t>США </a:t>
            </a:r>
            <a:r>
              <a:rPr sz="1000" dirty="0">
                <a:latin typeface="Century Gothic" pitchFamily="34" charset="0"/>
                <a:cs typeface="Calibri"/>
              </a:rPr>
              <a:t>к </a:t>
            </a:r>
            <a:r>
              <a:rPr sz="1000" spc="-5" dirty="0">
                <a:latin typeface="Century Gothic" pitchFamily="34" charset="0"/>
                <a:cs typeface="Calibri"/>
              </a:rPr>
              <a:t>2025 </a:t>
            </a:r>
            <a:r>
              <a:rPr sz="1000" spc="5" dirty="0">
                <a:latin typeface="Century Gothic" pitchFamily="34" charset="0"/>
                <a:cs typeface="Calibri"/>
              </a:rPr>
              <a:t>г. со </a:t>
            </a:r>
            <a:r>
              <a:rPr sz="1000" dirty="0">
                <a:latin typeface="Century Gothic" pitchFamily="34" charset="0"/>
                <a:cs typeface="Calibri"/>
              </a:rPr>
              <a:t>среднегодовым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spc="5" dirty="0">
                <a:latin typeface="Century Gothic" pitchFamily="34" charset="0"/>
                <a:cs typeface="Calibri"/>
              </a:rPr>
              <a:t>е</a:t>
            </a:r>
            <a:r>
              <a:rPr sz="1000" spc="-5" dirty="0">
                <a:latin typeface="Century Gothic" pitchFamily="34" charset="0"/>
                <a:cs typeface="Calibri"/>
              </a:rPr>
              <a:t>м</a:t>
            </a:r>
            <a:r>
              <a:rPr sz="1000" spc="5" dirty="0">
                <a:latin typeface="Century Gothic" pitchFamily="34" charset="0"/>
                <a:cs typeface="Calibri"/>
              </a:rPr>
              <a:t>пом</a:t>
            </a:r>
            <a:r>
              <a:rPr sz="1000" spc="-7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р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dirty="0">
                <a:latin typeface="Century Gothic" pitchFamily="34" charset="0"/>
                <a:cs typeface="Calibri"/>
              </a:rPr>
              <a:t>с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spc="5" dirty="0">
                <a:latin typeface="Century Gothic" pitchFamily="34" charset="0"/>
                <a:cs typeface="Calibri"/>
              </a:rPr>
              <a:t>а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</a:t>
            </a:r>
            <a:r>
              <a:rPr sz="1000" spc="-15" dirty="0">
                <a:latin typeface="Century Gothic" pitchFamily="34" charset="0"/>
                <a:cs typeface="Calibri"/>
              </a:rPr>
              <a:t>,</a:t>
            </a:r>
            <a:r>
              <a:rPr sz="1000" spc="-5" dirty="0">
                <a:latin typeface="Century Gothic" pitchFamily="34" charset="0"/>
                <a:cs typeface="Calibri"/>
              </a:rPr>
              <a:t>8</a:t>
            </a:r>
            <a:r>
              <a:rPr sz="1000" spc="5" dirty="0">
                <a:latin typeface="Century Gothic" pitchFamily="34" charset="0"/>
                <a:cs typeface="Calibri"/>
              </a:rPr>
              <a:t>%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за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2021</a:t>
            </a:r>
            <a:r>
              <a:rPr sz="1000" dirty="0">
                <a:latin typeface="Century Gothic" pitchFamily="34" charset="0"/>
                <a:cs typeface="Calibri"/>
              </a:rPr>
              <a:t>-</a:t>
            </a:r>
            <a:r>
              <a:rPr sz="1000" spc="-5" dirty="0">
                <a:latin typeface="Century Gothic" pitchFamily="34" charset="0"/>
                <a:cs typeface="Calibri"/>
              </a:rPr>
              <a:t>202</a:t>
            </a:r>
            <a:r>
              <a:rPr sz="1000" spc="5" dirty="0">
                <a:latin typeface="Century Gothic" pitchFamily="34" charset="0"/>
                <a:cs typeface="Calibri"/>
              </a:rPr>
              <a:t>5</a:t>
            </a:r>
            <a:r>
              <a:rPr sz="1000" spc="55" dirty="0">
                <a:latin typeface="Century Gothic" pitchFamily="34" charset="0"/>
                <a:cs typeface="Calibri"/>
              </a:rPr>
              <a:t> </a:t>
            </a:r>
            <a:r>
              <a:rPr sz="1000" spc="10" dirty="0">
                <a:latin typeface="Century Gothic" pitchFamily="34" charset="0"/>
                <a:cs typeface="Calibri"/>
              </a:rPr>
              <a:t>гг.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6055" marR="347345" indent="-173990" algn="just">
              <a:lnSpc>
                <a:spcPts val="980"/>
              </a:lnSpc>
              <a:spcBef>
                <a:spcPts val="120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1000" dirty="0">
                <a:latin typeface="Century Gothic" pitchFamily="34" charset="0"/>
                <a:cs typeface="Calibri"/>
              </a:rPr>
              <a:t>За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2020</a:t>
            </a:r>
            <a:r>
              <a:rPr sz="1000" spc="5" dirty="0">
                <a:latin typeface="Century Gothic" pitchFamily="34" charset="0"/>
                <a:cs typeface="Calibri"/>
              </a:rPr>
              <a:t> г.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Китай</a:t>
            </a:r>
            <a:r>
              <a:rPr sz="1000" spc="-8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импортировал</a:t>
            </a:r>
            <a:r>
              <a:rPr sz="1000" spc="-7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1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694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тонн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сена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из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люцерны,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что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6%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больше,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чем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2019</a:t>
            </a:r>
            <a:r>
              <a:rPr sz="1000" spc="5" dirty="0">
                <a:latin typeface="Century Gothic" pitchFamily="34" charset="0"/>
                <a:cs typeface="Calibri"/>
              </a:rPr>
              <a:t> г.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целом,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за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6055" marR="53975" algn="just">
              <a:lnSpc>
                <a:spcPts val="1010"/>
              </a:lnSpc>
              <a:spcBef>
                <a:spcPts val="10"/>
              </a:spcBef>
            </a:pPr>
            <a:r>
              <a:rPr sz="1000" dirty="0">
                <a:latin typeface="Century Gothic" pitchFamily="34" charset="0"/>
                <a:cs typeface="Calibri"/>
              </a:rPr>
              <a:t>последние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три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года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рынке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наблюдалась</a:t>
            </a:r>
            <a:r>
              <a:rPr sz="1000" dirty="0">
                <a:latin typeface="Century Gothic" pitchFamily="34" charset="0"/>
                <a:cs typeface="Calibri"/>
              </a:rPr>
              <a:t> положительная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динамика.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6055" marR="5080" indent="-173990" algn="just">
              <a:lnSpc>
                <a:spcPct val="83300"/>
              </a:lnSpc>
              <a:spcBef>
                <a:spcPts val="75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1000" dirty="0">
                <a:latin typeface="Century Gothic" pitchFamily="34" charset="0"/>
                <a:cs typeface="Calibri"/>
              </a:rPr>
              <a:t>По состоянию </a:t>
            </a:r>
            <a:r>
              <a:rPr sz="1000" spc="-5" dirty="0">
                <a:latin typeface="Century Gothic" pitchFamily="34" charset="0"/>
                <a:cs typeface="Calibri"/>
              </a:rPr>
              <a:t>на 2019 </a:t>
            </a:r>
            <a:r>
              <a:rPr sz="1000" spc="5" dirty="0">
                <a:latin typeface="Century Gothic" pitchFamily="34" charset="0"/>
                <a:cs typeface="Calibri"/>
              </a:rPr>
              <a:t>г., </a:t>
            </a:r>
            <a:r>
              <a:rPr sz="1000" dirty="0">
                <a:latin typeface="Century Gothic" pitchFamily="34" charset="0"/>
                <a:cs typeface="Calibri"/>
              </a:rPr>
              <a:t>в </a:t>
            </a:r>
            <a:r>
              <a:rPr sz="1000" spc="5" dirty="0">
                <a:latin typeface="Century Gothic" pitchFamily="34" charset="0"/>
                <a:cs typeface="Calibri"/>
              </a:rPr>
              <a:t>РК </a:t>
            </a:r>
            <a:r>
              <a:rPr sz="1000" dirty="0">
                <a:latin typeface="Century Gothic" pitchFamily="34" charset="0"/>
                <a:cs typeface="Calibri"/>
              </a:rPr>
              <a:t>большая часть спроса </a:t>
            </a:r>
            <a:r>
              <a:rPr sz="1000" spc="-5" dirty="0">
                <a:latin typeface="Century Gothic" pitchFamily="34" charset="0"/>
                <a:cs typeface="Calibri"/>
              </a:rPr>
              <a:t>на </a:t>
            </a:r>
            <a:r>
              <a:rPr sz="1000" dirty="0">
                <a:latin typeface="Century Gothic" pitchFamily="34" charset="0"/>
                <a:cs typeface="Calibri"/>
              </a:rPr>
              <a:t>сено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из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люцерны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приходилось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корм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для</a:t>
            </a:r>
            <a:r>
              <a:rPr sz="1000" spc="-5" dirty="0">
                <a:latin typeface="Century Gothic" pitchFamily="34" charset="0"/>
                <a:cs typeface="Calibri"/>
              </a:rPr>
              <a:t> мясомолочного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скота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(81,4%). Также, </a:t>
            </a:r>
            <a:r>
              <a:rPr sz="1000" dirty="0">
                <a:latin typeface="Century Gothic" pitchFamily="34" charset="0"/>
                <a:cs typeface="Calibri"/>
              </a:rPr>
              <a:t>сено </a:t>
            </a:r>
            <a:r>
              <a:rPr sz="1000" spc="5" dirty="0">
                <a:latin typeface="Century Gothic" pitchFamily="34" charset="0"/>
                <a:cs typeface="Calibri"/>
              </a:rPr>
              <a:t>из </a:t>
            </a:r>
            <a:r>
              <a:rPr sz="1000" dirty="0">
                <a:latin typeface="Century Gothic" pitchFamily="34" charset="0"/>
                <a:cs typeface="Calibri"/>
              </a:rPr>
              <a:t>люцерны используется в качестве 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5" dirty="0">
                <a:latin typeface="Century Gothic" pitchFamily="34" charset="0"/>
                <a:cs typeface="Calibri"/>
              </a:rPr>
              <a:t>к</a:t>
            </a:r>
            <a:r>
              <a:rPr sz="1000" dirty="0">
                <a:latin typeface="Century Gothic" pitchFamily="34" charset="0"/>
                <a:cs typeface="Calibri"/>
              </a:rPr>
              <a:t>ор</a:t>
            </a:r>
            <a:r>
              <a:rPr sz="1000" spc="-10" dirty="0">
                <a:latin typeface="Century Gothic" pitchFamily="34" charset="0"/>
                <a:cs typeface="Calibri"/>
              </a:rPr>
              <a:t>м</a:t>
            </a:r>
            <a:r>
              <a:rPr sz="1000" spc="5" dirty="0">
                <a:latin typeface="Century Gothic" pitchFamily="34" charset="0"/>
                <a:cs typeface="Calibri"/>
              </a:rPr>
              <a:t>а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дл</a:t>
            </a:r>
            <a:r>
              <a:rPr sz="1000" dirty="0">
                <a:latin typeface="Century Gothic" pitchFamily="34" charset="0"/>
                <a:cs typeface="Calibri"/>
              </a:rPr>
              <a:t>я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л</a:t>
            </a:r>
            <a:r>
              <a:rPr sz="1000" dirty="0">
                <a:latin typeface="Century Gothic" pitchFamily="34" charset="0"/>
                <a:cs typeface="Calibri"/>
              </a:rPr>
              <a:t>о</a:t>
            </a:r>
            <a:r>
              <a:rPr sz="1000" spc="10" dirty="0">
                <a:latin typeface="Century Gothic" pitchFamily="34" charset="0"/>
                <a:cs typeface="Calibri"/>
              </a:rPr>
              <a:t>ш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10" dirty="0">
                <a:latin typeface="Century Gothic" pitchFamily="34" charset="0"/>
                <a:cs typeface="Calibri"/>
              </a:rPr>
              <a:t>д</a:t>
            </a:r>
            <a:r>
              <a:rPr sz="1000" spc="5" dirty="0">
                <a:latin typeface="Century Gothic" pitchFamily="34" charset="0"/>
                <a:cs typeface="Calibri"/>
              </a:rPr>
              <a:t>ей</a:t>
            </a:r>
            <a:r>
              <a:rPr sz="1000" spc="-7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(</a:t>
            </a:r>
            <a:r>
              <a:rPr sz="1000" spc="-5" dirty="0">
                <a:latin typeface="Century Gothic" pitchFamily="34" charset="0"/>
                <a:cs typeface="Calibri"/>
              </a:rPr>
              <a:t>11</a:t>
            </a:r>
            <a:r>
              <a:rPr sz="1000" spc="-15" dirty="0">
                <a:latin typeface="Century Gothic" pitchFamily="34" charset="0"/>
                <a:cs typeface="Calibri"/>
              </a:rPr>
              <a:t>,</a:t>
            </a:r>
            <a:r>
              <a:rPr sz="1000" spc="-5" dirty="0">
                <a:latin typeface="Century Gothic" pitchFamily="34" charset="0"/>
                <a:cs typeface="Calibri"/>
              </a:rPr>
              <a:t>0</a:t>
            </a:r>
            <a:r>
              <a:rPr sz="1000" spc="5" dirty="0">
                <a:latin typeface="Century Gothic" pitchFamily="34" charset="0"/>
                <a:cs typeface="Calibri"/>
              </a:rPr>
              <a:t>%)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п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spc="10" dirty="0">
                <a:latin typeface="Century Gothic" pitchFamily="34" charset="0"/>
                <a:cs typeface="Calibri"/>
              </a:rPr>
              <a:t>иц</a:t>
            </a:r>
            <a:r>
              <a:rPr sz="1000" spc="5" dirty="0">
                <a:latin typeface="Century Gothic" pitchFamily="34" charset="0"/>
                <a:cs typeface="Calibri"/>
              </a:rPr>
              <a:t>ы</a:t>
            </a:r>
            <a:r>
              <a:rPr sz="1000" spc="-9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(</a:t>
            </a:r>
            <a:r>
              <a:rPr sz="1000" spc="-5" dirty="0">
                <a:latin typeface="Century Gothic" pitchFamily="34" charset="0"/>
                <a:cs typeface="Calibri"/>
              </a:rPr>
              <a:t>3</a:t>
            </a:r>
            <a:r>
              <a:rPr sz="1000" spc="-15" dirty="0">
                <a:latin typeface="Century Gothic" pitchFamily="34" charset="0"/>
                <a:cs typeface="Calibri"/>
              </a:rPr>
              <a:t>,</a:t>
            </a:r>
            <a:r>
              <a:rPr sz="1000" spc="-5" dirty="0">
                <a:latin typeface="Century Gothic" pitchFamily="34" charset="0"/>
                <a:cs typeface="Calibri"/>
              </a:rPr>
              <a:t>2</a:t>
            </a:r>
            <a:r>
              <a:rPr sz="1000" dirty="0">
                <a:latin typeface="Century Gothic" pitchFamily="34" charset="0"/>
                <a:cs typeface="Calibri"/>
              </a:rPr>
              <a:t>%).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194306" y="1025502"/>
            <a:ext cx="3505835" cy="501227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just">
              <a:lnSpc>
                <a:spcPts val="1150"/>
              </a:lnSpc>
              <a:spcBef>
                <a:spcPts val="105"/>
              </a:spcBef>
            </a:pP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spc="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м</a:t>
            </a:r>
            <a:r>
              <a:rPr sz="1000" b="1" spc="-6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</a:t>
            </a:r>
            <a:r>
              <a:rPr sz="1000" b="1" spc="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</a:t>
            </a: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вл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к</a:t>
            </a:r>
            <a:r>
              <a:rPr sz="1000" b="1" spc="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</a:t>
            </a: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ль</a:t>
            </a:r>
            <a:r>
              <a:rPr sz="1000" b="1" spc="-2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</a:t>
            </a:r>
            <a:r>
              <a:rPr sz="1000" b="1" spc="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spc="-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с</a:t>
            </a:r>
            <a:r>
              <a:rPr sz="1000" b="1" spc="-3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ь</a:t>
            </a:r>
            <a:r>
              <a:rPr sz="1000" b="1" spc="-5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</a:t>
            </a:r>
            <a:r>
              <a:rPr sz="1000" b="1" spc="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</a:t>
            </a:r>
            <a:r>
              <a:rPr sz="1000" b="1" spc="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к</a:t>
            </a: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spc="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?</a:t>
            </a:r>
            <a:endParaRPr sz="10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00965" indent="-88900" algn="just">
              <a:lnSpc>
                <a:spcPts val="1055"/>
              </a:lnSpc>
              <a:buFont typeface="Microsoft Sans Serif"/>
              <a:buChar char="•"/>
              <a:tabLst>
                <a:tab pos="101600" algn="l"/>
              </a:tabLst>
            </a:pPr>
            <a:r>
              <a:rPr sz="1000" b="1" dirty="0">
                <a:latin typeface="Century Gothic" pitchFamily="34" charset="0"/>
                <a:cs typeface="Calibri"/>
              </a:rPr>
              <a:t>Выгодное</a:t>
            </a:r>
            <a:r>
              <a:rPr sz="1000" b="1" spc="-85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местоположение.</a:t>
            </a:r>
            <a:r>
              <a:rPr sz="1000" b="1" spc="-6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Кызылординская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область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00965" marR="34925" algn="just">
              <a:lnSpc>
                <a:spcPct val="82700"/>
              </a:lnSpc>
              <a:spcBef>
                <a:spcPts val="114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ра</a:t>
            </a:r>
            <a:r>
              <a:rPr sz="1000" spc="5" dirty="0">
                <a:latin typeface="Century Gothic" pitchFamily="34" charset="0"/>
                <a:cs typeface="Calibri"/>
              </a:rPr>
              <a:t>с</a:t>
            </a:r>
            <a:r>
              <a:rPr sz="1000" dirty="0">
                <a:latin typeface="Century Gothic" pitchFamily="34" charset="0"/>
                <a:cs typeface="Calibri"/>
              </a:rPr>
              <a:t>по</a:t>
            </a:r>
            <a:r>
              <a:rPr sz="1000" spc="-10" dirty="0">
                <a:latin typeface="Century Gothic" pitchFamily="34" charset="0"/>
                <a:cs typeface="Calibri"/>
              </a:rPr>
              <a:t>л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dirty="0">
                <a:latin typeface="Century Gothic" pitchFamily="34" charset="0"/>
                <a:cs typeface="Calibri"/>
              </a:rPr>
              <a:t>же</a:t>
            </a:r>
            <a:r>
              <a:rPr sz="1000" spc="-15" dirty="0">
                <a:latin typeface="Century Gothic" pitchFamily="34" charset="0"/>
                <a:cs typeface="Calibri"/>
              </a:rPr>
              <a:t>н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6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 в</a:t>
            </a:r>
            <a:r>
              <a:rPr sz="1000" spc="-10" dirty="0">
                <a:latin typeface="Century Gothic" pitchFamily="34" charset="0"/>
                <a:cs typeface="Calibri"/>
              </a:rPr>
              <a:t>о</a:t>
            </a:r>
            <a:r>
              <a:rPr sz="1000" spc="5" dirty="0">
                <a:latin typeface="Century Gothic" pitchFamily="34" charset="0"/>
                <a:cs typeface="Calibri"/>
              </a:rPr>
              <a:t>с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spc="-15" dirty="0">
                <a:latin typeface="Century Gothic" pitchFamily="34" charset="0"/>
                <a:cs typeface="Calibri"/>
              </a:rPr>
              <a:t>к</a:t>
            </a:r>
            <a:r>
              <a:rPr sz="1000" dirty="0">
                <a:latin typeface="Century Gothic" pitchFamily="34" charset="0"/>
                <a:cs typeface="Calibri"/>
              </a:rPr>
              <a:t>у</a:t>
            </a:r>
            <a:r>
              <a:rPr sz="1000" spc="-6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dirty="0">
                <a:latin typeface="Century Gothic" pitchFamily="34" charset="0"/>
                <a:cs typeface="Calibri"/>
              </a:rPr>
              <a:t>т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А</a:t>
            </a:r>
            <a:r>
              <a:rPr sz="1000" spc="-5" dirty="0">
                <a:latin typeface="Century Gothic" pitchFamily="34" charset="0"/>
                <a:cs typeface="Calibri"/>
              </a:rPr>
              <a:t>ра</a:t>
            </a:r>
            <a:r>
              <a:rPr sz="1000" spc="-15" dirty="0">
                <a:latin typeface="Century Gothic" pitchFamily="34" charset="0"/>
                <a:cs typeface="Calibri"/>
              </a:rPr>
              <a:t>л</a:t>
            </a:r>
            <a:r>
              <a:rPr sz="1000" spc="5" dirty="0">
                <a:latin typeface="Century Gothic" pitchFamily="34" charset="0"/>
                <a:cs typeface="Calibri"/>
              </a:rPr>
              <a:t>ьс</a:t>
            </a:r>
            <a:r>
              <a:rPr sz="1000" spc="-15" dirty="0">
                <a:latin typeface="Century Gothic" pitchFamily="34" charset="0"/>
                <a:cs typeface="Calibri"/>
              </a:rPr>
              <a:t>к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spc="10" dirty="0">
                <a:latin typeface="Century Gothic" pitchFamily="34" charset="0"/>
                <a:cs typeface="Calibri"/>
              </a:rPr>
              <a:t>г</a:t>
            </a:r>
            <a:r>
              <a:rPr sz="1000" dirty="0">
                <a:latin typeface="Century Gothic" pitchFamily="34" charset="0"/>
                <a:cs typeface="Calibri"/>
              </a:rPr>
              <a:t>о</a:t>
            </a:r>
            <a:r>
              <a:rPr sz="1000" spc="-6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мор</a:t>
            </a:r>
            <a:r>
              <a:rPr sz="1000" dirty="0">
                <a:latin typeface="Century Gothic" pitchFamily="34" charset="0"/>
                <a:cs typeface="Calibri"/>
              </a:rPr>
              <a:t>я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15" dirty="0">
                <a:latin typeface="Century Gothic" pitchFamily="34" charset="0"/>
                <a:cs typeface="Calibri"/>
              </a:rPr>
              <a:t> н</a:t>
            </a:r>
            <a:r>
              <a:rPr sz="1000" spc="5" dirty="0">
                <a:latin typeface="Century Gothic" pitchFamily="34" charset="0"/>
                <a:cs typeface="Calibri"/>
              </a:rPr>
              <a:t>иж</a:t>
            </a:r>
            <a:r>
              <a:rPr sz="1000" spc="-10" dirty="0">
                <a:latin typeface="Century Gothic" pitchFamily="34" charset="0"/>
                <a:cs typeface="Calibri"/>
              </a:rPr>
              <a:t>н</a:t>
            </a:r>
            <a:r>
              <a:rPr sz="1000" dirty="0">
                <a:latin typeface="Century Gothic" pitchFamily="34" charset="0"/>
                <a:cs typeface="Calibri"/>
              </a:rPr>
              <a:t>ем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  <a:r>
              <a:rPr sz="1000" spc="5" dirty="0">
                <a:latin typeface="Century Gothic" pitchFamily="34" charset="0"/>
                <a:cs typeface="Calibri"/>
              </a:rPr>
              <a:t>ч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  <a:r>
              <a:rPr sz="1000" spc="-10" dirty="0">
                <a:latin typeface="Century Gothic" pitchFamily="34" charset="0"/>
                <a:cs typeface="Calibri"/>
              </a:rPr>
              <a:t>н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и  </a:t>
            </a:r>
            <a:r>
              <a:rPr sz="1000" spc="-5" dirty="0">
                <a:latin typeface="Century Gothic" pitchFamily="34" charset="0"/>
                <a:cs typeface="Calibri"/>
              </a:rPr>
              <a:t>реки </a:t>
            </a:r>
            <a:r>
              <a:rPr sz="1000" dirty="0">
                <a:latin typeface="Century Gothic" pitchFamily="34" charset="0"/>
                <a:cs typeface="Calibri"/>
              </a:rPr>
              <a:t>Сырдарья. </a:t>
            </a:r>
            <a:r>
              <a:rPr sz="1000" spc="-10" dirty="0">
                <a:latin typeface="Century Gothic" pitchFamily="34" charset="0"/>
                <a:cs typeface="Calibri"/>
              </a:rPr>
              <a:t>Резкоконтинентальный </a:t>
            </a:r>
            <a:r>
              <a:rPr sz="1000" spc="-5" dirty="0">
                <a:latin typeface="Century Gothic" pitchFamily="34" charset="0"/>
                <a:cs typeface="Calibri"/>
              </a:rPr>
              <a:t>климат выбранного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района благоприятен </a:t>
            </a:r>
            <a:r>
              <a:rPr sz="1000" spc="-10" dirty="0">
                <a:latin typeface="Century Gothic" pitchFamily="34" charset="0"/>
                <a:cs typeface="Calibri"/>
              </a:rPr>
              <a:t>для </a:t>
            </a:r>
            <a:r>
              <a:rPr sz="1000" dirty="0">
                <a:latin typeface="Century Gothic" pitchFamily="34" charset="0"/>
                <a:cs typeface="Calibri"/>
              </a:rPr>
              <a:t>посева люцерны, </a:t>
            </a:r>
            <a:r>
              <a:rPr sz="1000" spc="-5" dirty="0">
                <a:latin typeface="Century Gothic" pitchFamily="34" charset="0"/>
                <a:cs typeface="Calibri"/>
              </a:rPr>
              <a:t>теплолюбивой </a:t>
            </a:r>
            <a:r>
              <a:rPr sz="1000" dirty="0">
                <a:latin typeface="Century Gothic" pitchFamily="34" charset="0"/>
                <a:cs typeface="Calibri"/>
              </a:rPr>
              <a:t>и </a:t>
            </a:r>
            <a:r>
              <a:rPr sz="1000" spc="5" dirty="0">
                <a:latin typeface="Century Gothic" pitchFamily="34" charset="0"/>
                <a:cs typeface="Calibri"/>
              </a:rPr>
              <a:t> с</a:t>
            </a:r>
            <a:r>
              <a:rPr sz="1000" dirty="0">
                <a:latin typeface="Century Gothic" pitchFamily="34" charset="0"/>
                <a:cs typeface="Calibri"/>
              </a:rPr>
              <a:t>ве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spc="-15" dirty="0">
                <a:latin typeface="Century Gothic" pitchFamily="34" charset="0"/>
                <a:cs typeface="Calibri"/>
              </a:rPr>
              <a:t>л</a:t>
            </a:r>
            <a:r>
              <a:rPr sz="1000" spc="-5" dirty="0">
                <a:latin typeface="Century Gothic" pitchFamily="34" charset="0"/>
                <a:cs typeface="Calibri"/>
              </a:rPr>
              <a:t>юб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о</a:t>
            </a:r>
            <a:r>
              <a:rPr sz="1000" dirty="0">
                <a:latin typeface="Century Gothic" pitchFamily="34" charset="0"/>
                <a:cs typeface="Calibri"/>
              </a:rPr>
              <a:t>й</a:t>
            </a:r>
            <a:r>
              <a:rPr sz="1000" spc="-75" dirty="0">
                <a:latin typeface="Century Gothic" pitchFamily="34" charset="0"/>
                <a:cs typeface="Calibri"/>
              </a:rPr>
              <a:t> </a:t>
            </a:r>
            <a:r>
              <a:rPr sz="1000" spc="-15" dirty="0">
                <a:latin typeface="Century Gothic" pitchFamily="34" charset="0"/>
                <a:cs typeface="Calibri"/>
              </a:rPr>
              <a:t>к</a:t>
            </a:r>
            <a:r>
              <a:rPr sz="1000" dirty="0">
                <a:latin typeface="Century Gothic" pitchFamily="34" charset="0"/>
                <a:cs typeface="Calibri"/>
              </a:rPr>
              <a:t>у</a:t>
            </a:r>
            <a:r>
              <a:rPr sz="1000" spc="-15" dirty="0">
                <a:latin typeface="Century Gothic" pitchFamily="34" charset="0"/>
                <a:cs typeface="Calibri"/>
              </a:rPr>
              <a:t>л</a:t>
            </a:r>
            <a:r>
              <a:rPr sz="1000" spc="5" dirty="0">
                <a:latin typeface="Century Gothic" pitchFamily="34" charset="0"/>
                <a:cs typeface="Calibri"/>
              </a:rPr>
              <a:t>ь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dirty="0">
                <a:latin typeface="Century Gothic" pitchFamily="34" charset="0"/>
                <a:cs typeface="Calibri"/>
              </a:rPr>
              <a:t>ур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spc="5" dirty="0">
                <a:latin typeface="Century Gothic" pitchFamily="34" charset="0"/>
                <a:cs typeface="Calibri"/>
              </a:rPr>
              <a:t>й</a:t>
            </a:r>
            <a:r>
              <a:rPr sz="1000" dirty="0">
                <a:latin typeface="Century Gothic" pitchFamily="34" charset="0"/>
                <a:cs typeface="Calibri"/>
              </a:rPr>
              <a:t>,</a:t>
            </a:r>
            <a:r>
              <a:rPr sz="1000" spc="-9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spc="-10" dirty="0">
                <a:latin typeface="Century Gothic" pitchFamily="34" charset="0"/>
                <a:cs typeface="Calibri"/>
              </a:rPr>
              <a:t>б</a:t>
            </a:r>
            <a:r>
              <a:rPr sz="1000" spc="-15" dirty="0">
                <a:latin typeface="Century Gothic" pitchFamily="34" charset="0"/>
                <a:cs typeface="Calibri"/>
              </a:rPr>
              <a:t>л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15" dirty="0">
                <a:latin typeface="Century Gothic" pitchFamily="34" charset="0"/>
                <a:cs typeface="Calibri"/>
              </a:rPr>
              <a:t>д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10" dirty="0">
                <a:latin typeface="Century Gothic" pitchFamily="34" charset="0"/>
                <a:cs typeface="Calibri"/>
              </a:rPr>
              <a:t>ющ</a:t>
            </a:r>
            <a:r>
              <a:rPr sz="1000" dirty="0">
                <a:latin typeface="Century Gothic" pitchFamily="34" charset="0"/>
                <a:cs typeface="Calibri"/>
              </a:rPr>
              <a:t>ей выс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spc="-15" dirty="0">
                <a:latin typeface="Century Gothic" pitchFamily="34" charset="0"/>
                <a:cs typeface="Calibri"/>
              </a:rPr>
              <a:t>к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dirty="0">
                <a:latin typeface="Century Gothic" pitchFamily="34" charset="0"/>
                <a:cs typeface="Calibri"/>
              </a:rPr>
              <a:t>й</a:t>
            </a:r>
          </a:p>
          <a:p>
            <a:pPr marL="100965" algn="just">
              <a:lnSpc>
                <a:spcPts val="865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морозоустойчивостью.</a:t>
            </a:r>
            <a:r>
              <a:rPr sz="1000" spc="-9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Область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характеризуется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00965" algn="just">
              <a:lnSpc>
                <a:spcPts val="994"/>
              </a:lnSpc>
            </a:pPr>
            <a:r>
              <a:rPr lang="ru-RU" sz="1000" dirty="0">
                <a:latin typeface="Century Gothic" pitchFamily="34" charset="0"/>
                <a:cs typeface="Calibri"/>
              </a:rPr>
              <a:t>П</a:t>
            </a:r>
            <a:r>
              <a:rPr sz="1000" dirty="0" err="1">
                <a:latin typeface="Century Gothic" pitchFamily="34" charset="0"/>
                <a:cs typeface="Calibri"/>
              </a:rPr>
              <a:t>ро</a:t>
            </a:r>
            <a:r>
              <a:rPr sz="1000" spc="-15" dirty="0" err="1">
                <a:latin typeface="Century Gothic" pitchFamily="34" charset="0"/>
                <a:cs typeface="Calibri"/>
              </a:rPr>
              <a:t>д</a:t>
            </a:r>
            <a:r>
              <a:rPr sz="1000" spc="-5" dirty="0" err="1">
                <a:latin typeface="Century Gothic" pitchFamily="34" charset="0"/>
                <a:cs typeface="Calibri"/>
              </a:rPr>
              <a:t>о</a:t>
            </a:r>
            <a:r>
              <a:rPr sz="1000" spc="-15" dirty="0" err="1">
                <a:latin typeface="Century Gothic" pitchFamily="34" charset="0"/>
                <a:cs typeface="Calibri"/>
              </a:rPr>
              <a:t>л</a:t>
            </a:r>
            <a:r>
              <a:rPr sz="1000" spc="5" dirty="0" err="1">
                <a:latin typeface="Century Gothic" pitchFamily="34" charset="0"/>
                <a:cs typeface="Calibri"/>
              </a:rPr>
              <a:t>жи</a:t>
            </a:r>
            <a:r>
              <a:rPr sz="1000" spc="-10" dirty="0" err="1">
                <a:latin typeface="Century Gothic" pitchFamily="34" charset="0"/>
                <a:cs typeface="Calibri"/>
              </a:rPr>
              <a:t>т</a:t>
            </a:r>
            <a:r>
              <a:rPr sz="1000" dirty="0" err="1">
                <a:latin typeface="Century Gothic" pitchFamily="34" charset="0"/>
                <a:cs typeface="Calibri"/>
              </a:rPr>
              <a:t>е</a:t>
            </a:r>
            <a:r>
              <a:rPr sz="1000" spc="-10" dirty="0" err="1">
                <a:latin typeface="Century Gothic" pitchFamily="34" charset="0"/>
                <a:cs typeface="Calibri"/>
              </a:rPr>
              <a:t>л</a:t>
            </a:r>
            <a:r>
              <a:rPr sz="1000" spc="5" dirty="0" err="1">
                <a:latin typeface="Century Gothic" pitchFamily="34" charset="0"/>
                <a:cs typeface="Calibri"/>
              </a:rPr>
              <a:t>ь</a:t>
            </a:r>
            <a:r>
              <a:rPr sz="1000" spc="-15" dirty="0" err="1">
                <a:latin typeface="Century Gothic" pitchFamily="34" charset="0"/>
                <a:cs typeface="Calibri"/>
              </a:rPr>
              <a:t>н</a:t>
            </a:r>
            <a:r>
              <a:rPr sz="1000" spc="5" dirty="0" err="1">
                <a:latin typeface="Century Gothic" pitchFamily="34" charset="0"/>
                <a:cs typeface="Calibri"/>
              </a:rPr>
              <a:t>ым</a:t>
            </a:r>
            <a:r>
              <a:rPr lang="en-US"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ве</a:t>
            </a:r>
            <a:r>
              <a:rPr sz="1000" spc="5" dirty="0" err="1">
                <a:latin typeface="Century Gothic" pitchFamily="34" charset="0"/>
                <a:cs typeface="Calibri"/>
              </a:rPr>
              <a:t>г</a:t>
            </a:r>
            <a:r>
              <a:rPr sz="1000" dirty="0" err="1">
                <a:latin typeface="Century Gothic" pitchFamily="34" charset="0"/>
                <a:cs typeface="Calibri"/>
              </a:rPr>
              <a:t>е</a:t>
            </a:r>
            <a:r>
              <a:rPr sz="1000" spc="-5" dirty="0" err="1">
                <a:latin typeface="Century Gothic" pitchFamily="34" charset="0"/>
                <a:cs typeface="Calibri"/>
              </a:rPr>
              <a:t>т</a:t>
            </a:r>
            <a:r>
              <a:rPr sz="1000" dirty="0" err="1">
                <a:latin typeface="Century Gothic" pitchFamily="34" charset="0"/>
                <a:cs typeface="Calibri"/>
              </a:rPr>
              <a:t>а</a:t>
            </a:r>
            <a:r>
              <a:rPr sz="1000" spc="-25" dirty="0" err="1">
                <a:latin typeface="Century Gothic" pitchFamily="34" charset="0"/>
                <a:cs typeface="Calibri"/>
              </a:rPr>
              <a:t>ц</a:t>
            </a:r>
            <a:r>
              <a:rPr sz="1000" spc="5" dirty="0" err="1">
                <a:latin typeface="Century Gothic" pitchFamily="34" charset="0"/>
                <a:cs typeface="Calibri"/>
              </a:rPr>
              <a:t>и</a:t>
            </a:r>
            <a:r>
              <a:rPr sz="1000" spc="-30" dirty="0" err="1">
                <a:latin typeface="Century Gothic" pitchFamily="34" charset="0"/>
                <a:cs typeface="Calibri"/>
              </a:rPr>
              <a:t>о</a:t>
            </a:r>
            <a:r>
              <a:rPr sz="1000" spc="-15" dirty="0" err="1">
                <a:latin typeface="Century Gothic" pitchFamily="34" charset="0"/>
                <a:cs typeface="Calibri"/>
              </a:rPr>
              <a:t>нн</a:t>
            </a:r>
            <a:r>
              <a:rPr sz="1000" spc="5" dirty="0" err="1">
                <a:latin typeface="Century Gothic" pitchFamily="34" charset="0"/>
                <a:cs typeface="Calibri"/>
              </a:rPr>
              <a:t>ым</a:t>
            </a:r>
            <a:r>
              <a:rPr sz="1000" spc="-6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пе</a:t>
            </a:r>
            <a:r>
              <a:rPr sz="1000" spc="-5" dirty="0">
                <a:latin typeface="Century Gothic" pitchFamily="34" charset="0"/>
                <a:cs typeface="Calibri"/>
              </a:rPr>
              <a:t>р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spc="-10" dirty="0">
                <a:latin typeface="Century Gothic" pitchFamily="34" charset="0"/>
                <a:cs typeface="Calibri"/>
              </a:rPr>
              <a:t>д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spc="5" dirty="0">
                <a:latin typeface="Century Gothic" pitchFamily="34" charset="0"/>
                <a:cs typeface="Calibri"/>
              </a:rPr>
              <a:t>м</a:t>
            </a:r>
            <a:r>
              <a:rPr sz="1000" spc="-8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(</a:t>
            </a:r>
            <a:r>
              <a:rPr sz="1000" spc="-10" dirty="0" err="1">
                <a:latin typeface="Century Gothic" pitchFamily="34" charset="0"/>
                <a:cs typeface="Calibri"/>
              </a:rPr>
              <a:t>т</a:t>
            </a:r>
            <a:r>
              <a:rPr sz="1000" dirty="0" err="1">
                <a:latin typeface="Century Gothic" pitchFamily="34" charset="0"/>
                <a:cs typeface="Calibri"/>
              </a:rPr>
              <a:t>е</a:t>
            </a:r>
            <a:r>
              <a:rPr sz="1000" spc="-5" dirty="0" err="1">
                <a:latin typeface="Century Gothic" pitchFamily="34" charset="0"/>
                <a:cs typeface="Calibri"/>
              </a:rPr>
              <a:t>м</a:t>
            </a:r>
            <a:r>
              <a:rPr sz="1000" dirty="0" err="1">
                <a:latin typeface="Century Gothic" pitchFamily="34" charset="0"/>
                <a:cs typeface="Calibri"/>
              </a:rPr>
              <a:t>пе</a:t>
            </a:r>
            <a:r>
              <a:rPr sz="1000" spc="-5" dirty="0" err="1">
                <a:latin typeface="Century Gothic" pitchFamily="34" charset="0"/>
                <a:cs typeface="Calibri"/>
              </a:rPr>
              <a:t>ра</a:t>
            </a:r>
            <a:r>
              <a:rPr sz="1000" spc="-10" dirty="0" err="1">
                <a:latin typeface="Century Gothic" pitchFamily="34" charset="0"/>
                <a:cs typeface="Calibri"/>
              </a:rPr>
              <a:t>т</a:t>
            </a:r>
            <a:r>
              <a:rPr sz="1000" spc="-25" dirty="0" err="1">
                <a:latin typeface="Century Gothic" pitchFamily="34" charset="0"/>
                <a:cs typeface="Calibri"/>
              </a:rPr>
              <a:t>у</a:t>
            </a:r>
            <a:r>
              <a:rPr sz="1000" spc="-5" dirty="0" err="1">
                <a:latin typeface="Century Gothic" pitchFamily="34" charset="0"/>
                <a:cs typeface="Calibri"/>
              </a:rPr>
              <a:t>ра</a:t>
            </a:r>
            <a:r>
              <a:rPr lang="en-US"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более</a:t>
            </a:r>
            <a:r>
              <a:rPr sz="1000" spc="-5" dirty="0">
                <a:latin typeface="Century Gothic" pitchFamily="34" charset="0"/>
                <a:cs typeface="Calibri"/>
              </a:rPr>
              <a:t> +5°С), который </a:t>
            </a:r>
            <a:r>
              <a:rPr sz="1000" dirty="0">
                <a:latin typeface="Century Gothic" pitchFamily="34" charset="0"/>
                <a:cs typeface="Calibri"/>
              </a:rPr>
              <a:t>составляет </a:t>
            </a:r>
            <a:r>
              <a:rPr sz="1000" spc="-5" dirty="0">
                <a:latin typeface="Century Gothic" pitchFamily="34" charset="0"/>
                <a:cs typeface="Calibri"/>
              </a:rPr>
              <a:t>191-200 дней, </a:t>
            </a:r>
            <a:r>
              <a:rPr sz="1000" dirty="0">
                <a:latin typeface="Century Gothic" pitchFamily="34" charset="0"/>
                <a:cs typeface="Calibri"/>
              </a:rPr>
              <a:t>а период 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активной</a:t>
            </a:r>
            <a:r>
              <a:rPr sz="1000" spc="-7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вегетации</a:t>
            </a:r>
            <a:r>
              <a:rPr sz="1000" spc="-6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(температура</a:t>
            </a:r>
            <a:r>
              <a:rPr sz="1000" spc="-6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более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+10°С)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- </a:t>
            </a:r>
            <a:r>
              <a:rPr sz="1000" spc="-5" dirty="0">
                <a:latin typeface="Century Gothic" pitchFamily="34" charset="0"/>
                <a:cs typeface="Calibri"/>
              </a:rPr>
              <a:t>164-173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дня.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Среднегодовое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количество</a:t>
            </a:r>
            <a:r>
              <a:rPr sz="1000" spc="-6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осадков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составляет</a:t>
            </a:r>
            <a:r>
              <a:rPr sz="1000" spc="-6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130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мм.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00965" indent="-88900" algn="just">
              <a:lnSpc>
                <a:spcPts val="1135"/>
              </a:lnSpc>
              <a:buFont typeface="Microsoft Sans Serif"/>
              <a:buChar char="•"/>
              <a:tabLst>
                <a:tab pos="101600" algn="l"/>
              </a:tabLst>
            </a:pPr>
            <a:r>
              <a:rPr sz="1000" b="1" spc="-5" dirty="0">
                <a:latin typeface="Century Gothic" pitchFamily="34" charset="0"/>
                <a:cs typeface="Calibri"/>
              </a:rPr>
              <a:t>Использование</a:t>
            </a:r>
            <a:r>
              <a:rPr sz="1000" b="1" spc="-55" dirty="0"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latin typeface="Century Gothic" pitchFamily="34" charset="0"/>
                <a:cs typeface="Calibri"/>
              </a:rPr>
              <a:t>ирригационной</a:t>
            </a:r>
            <a:r>
              <a:rPr sz="1000" b="1" spc="-20" dirty="0"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latin typeface="Century Gothic" pitchFamily="34" charset="0"/>
                <a:cs typeface="Calibri"/>
              </a:rPr>
              <a:t>системы.</a:t>
            </a:r>
            <a:r>
              <a:rPr sz="1000" b="1" spc="-8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Зависимость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от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00965" marR="57150" algn="just">
              <a:lnSpc>
                <a:spcPts val="1010"/>
              </a:lnSpc>
              <a:spcBef>
                <a:spcPts val="155"/>
              </a:spcBef>
            </a:pPr>
            <a:r>
              <a:rPr sz="1000" dirty="0">
                <a:latin typeface="Century Gothic" pitchFamily="34" charset="0"/>
                <a:cs typeface="Calibri"/>
              </a:rPr>
              <a:t>по</a:t>
            </a:r>
            <a:r>
              <a:rPr sz="1000" spc="10" dirty="0">
                <a:latin typeface="Century Gothic" pitchFamily="34" charset="0"/>
                <a:cs typeface="Calibri"/>
              </a:rPr>
              <a:t>г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spc="-15" dirty="0">
                <a:latin typeface="Century Gothic" pitchFamily="34" charset="0"/>
                <a:cs typeface="Calibri"/>
              </a:rPr>
              <a:t>дн</a:t>
            </a:r>
            <a:r>
              <a:rPr sz="1000" dirty="0">
                <a:latin typeface="Century Gothic" pitchFamily="34" charset="0"/>
                <a:cs typeface="Calibri"/>
              </a:rPr>
              <a:t>ых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ус</a:t>
            </a:r>
            <a:r>
              <a:rPr sz="1000" spc="-15" dirty="0">
                <a:latin typeface="Century Gothic" pitchFamily="34" charset="0"/>
                <a:cs typeface="Calibri"/>
              </a:rPr>
              <a:t>л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dirty="0">
                <a:latin typeface="Century Gothic" pitchFamily="34" charset="0"/>
                <a:cs typeface="Calibri"/>
              </a:rPr>
              <a:t>ви</a:t>
            </a:r>
            <a:r>
              <a:rPr sz="1000" spc="-20" dirty="0">
                <a:latin typeface="Century Gothic" pitchFamily="34" charset="0"/>
                <a:cs typeface="Calibri"/>
              </a:rPr>
              <a:t>й</a:t>
            </a:r>
            <a:r>
              <a:rPr sz="1000" dirty="0">
                <a:latin typeface="Century Gothic" pitchFamily="34" charset="0"/>
                <a:cs typeface="Calibri"/>
              </a:rPr>
              <a:t>,</a:t>
            </a:r>
            <a:r>
              <a:rPr sz="1000" spc="-6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spc="-5" dirty="0">
                <a:latin typeface="Century Gothic" pitchFamily="34" charset="0"/>
                <a:cs typeface="Calibri"/>
              </a:rPr>
              <a:t>ро</a:t>
            </a:r>
            <a:r>
              <a:rPr sz="1000" spc="-15" dirty="0">
                <a:latin typeface="Century Gothic" pitchFamily="34" charset="0"/>
                <a:cs typeface="Calibri"/>
              </a:rPr>
              <a:t>дн</a:t>
            </a:r>
            <a:r>
              <a:rPr sz="1000" dirty="0">
                <a:latin typeface="Century Gothic" pitchFamily="34" charset="0"/>
                <a:cs typeface="Calibri"/>
              </a:rPr>
              <a:t>ые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spc="-15" dirty="0">
                <a:latin typeface="Century Gothic" pitchFamily="34" charset="0"/>
                <a:cs typeface="Calibri"/>
              </a:rPr>
              <a:t>к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15" dirty="0">
                <a:latin typeface="Century Gothic" pitchFamily="34" charset="0"/>
                <a:cs typeface="Calibri"/>
              </a:rPr>
              <a:t>кл</a:t>
            </a:r>
            <a:r>
              <a:rPr sz="1000" spc="5" dirty="0">
                <a:latin typeface="Century Gothic" pitchFamily="34" charset="0"/>
                <a:cs typeface="Calibri"/>
              </a:rPr>
              <a:t>из</a:t>
            </a:r>
            <a:r>
              <a:rPr sz="1000" spc="-5" dirty="0">
                <a:latin typeface="Century Gothic" pitchFamily="34" charset="0"/>
                <a:cs typeface="Calibri"/>
              </a:rPr>
              <a:t>м</a:t>
            </a:r>
            <a:r>
              <a:rPr sz="1000" spc="5" dirty="0">
                <a:latin typeface="Century Gothic" pitchFamily="34" charset="0"/>
                <a:cs typeface="Calibri"/>
              </a:rPr>
              <a:t>ы</a:t>
            </a:r>
            <a:r>
              <a:rPr sz="1000" spc="-8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у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  <a:r>
              <a:rPr sz="1000" spc="-10" dirty="0">
                <a:latin typeface="Century Gothic" pitchFamily="34" charset="0"/>
                <a:cs typeface="Calibri"/>
              </a:rPr>
              <a:t>л</a:t>
            </a:r>
            <a:r>
              <a:rPr sz="1000" spc="5" dirty="0">
                <a:latin typeface="Century Gothic" pitchFamily="34" charset="0"/>
                <a:cs typeface="Calibri"/>
              </a:rPr>
              <a:t>ичи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30" dirty="0">
                <a:latin typeface="Century Gothic" pitchFamily="34" charset="0"/>
                <a:cs typeface="Calibri"/>
              </a:rPr>
              <a:t>а</a:t>
            </a:r>
            <a:r>
              <a:rPr sz="1000" spc="-5" dirty="0">
                <a:latin typeface="Century Gothic" pitchFamily="34" charset="0"/>
                <a:cs typeface="Calibri"/>
              </a:rPr>
              <a:t>ю</a:t>
            </a:r>
            <a:r>
              <a:rPr sz="1000" dirty="0">
                <a:latin typeface="Century Gothic" pitchFamily="34" charset="0"/>
                <a:cs typeface="Calibri"/>
              </a:rPr>
              <a:t>т</a:t>
            </a:r>
            <a:r>
              <a:rPr sz="1000" spc="-6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5" dirty="0">
                <a:latin typeface="Century Gothic" pitchFamily="34" charset="0"/>
                <a:cs typeface="Calibri"/>
              </a:rPr>
              <a:t>с</a:t>
            </a:r>
            <a:r>
              <a:rPr sz="1000" dirty="0">
                <a:latin typeface="Century Gothic" pitchFamily="34" charset="0"/>
                <a:cs typeface="Calibri"/>
              </a:rPr>
              <a:t>к  </a:t>
            </a:r>
            <a:r>
              <a:rPr sz="1000" spc="-5" dirty="0">
                <a:latin typeface="Century Gothic" pitchFamily="34" charset="0"/>
                <a:cs typeface="Calibri"/>
              </a:rPr>
              <a:t>недостаточности </a:t>
            </a:r>
            <a:r>
              <a:rPr sz="1000" dirty="0">
                <a:latin typeface="Century Gothic" pitchFamily="34" charset="0"/>
                <a:cs typeface="Calibri"/>
              </a:rPr>
              <a:t>или получения некачественного </a:t>
            </a:r>
            <a:r>
              <a:rPr sz="1000" spc="5" dirty="0">
                <a:latin typeface="Century Gothic" pitchFamily="34" charset="0"/>
                <a:cs typeface="Calibri"/>
              </a:rPr>
              <a:t>сырья </a:t>
            </a:r>
            <a:r>
              <a:rPr sz="1000" spc="-10" dirty="0">
                <a:latin typeface="Century Gothic" pitchFamily="34" charset="0"/>
                <a:cs typeface="Calibri"/>
              </a:rPr>
              <a:t>для </a:t>
            </a:r>
            <a:r>
              <a:rPr sz="1000" spc="-5" dirty="0">
                <a:latin typeface="Century Gothic" pitchFamily="34" charset="0"/>
                <a:cs typeface="Calibri"/>
              </a:rPr>
              <a:t> производства.</a:t>
            </a:r>
            <a:r>
              <a:rPr sz="1000" spc="-10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Применение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ирригационной</a:t>
            </a:r>
            <a:r>
              <a:rPr sz="1000" spc="-9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системы</a:t>
            </a:r>
          </a:p>
          <a:p>
            <a:pPr marL="100965" algn="just">
              <a:lnSpc>
                <a:spcPts val="844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минимизирует</a:t>
            </a:r>
            <a:r>
              <a:rPr sz="1000" spc="-6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негативный</a:t>
            </a:r>
            <a:r>
              <a:rPr sz="1000" spc="-7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фактор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погодных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условий,</a:t>
            </a:r>
            <a:r>
              <a:rPr sz="1000" spc="-6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который</a:t>
            </a:r>
            <a:r>
              <a:rPr lang="en-US"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является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типичным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при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выращивания</a:t>
            </a:r>
            <a:r>
              <a:rPr sz="1000" spc="-9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сельскохозяйственных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культур.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55"/>
              </a:lnSpc>
              <a:spcBef>
                <a:spcPts val="65"/>
              </a:spcBef>
            </a:pP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</a:t>
            </a:r>
            <a:r>
              <a:rPr sz="1000" b="1" spc="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spc="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с</a:t>
            </a: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ти</a:t>
            </a:r>
            <a:r>
              <a:rPr sz="1000" b="1" spc="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ц</a:t>
            </a: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1000" b="1" spc="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spc="-2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</a:t>
            </a: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spc="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spc="-5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</a:t>
            </a:r>
            <a:r>
              <a:rPr sz="1000" b="1" spc="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д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л</a:t>
            </a:r>
            <a:r>
              <a:rPr sz="1000" b="1" spc="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spc="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ж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ен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1000" b="1" spc="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е</a:t>
            </a:r>
            <a:endParaRPr sz="10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marR="116205" algn="just">
              <a:lnSpc>
                <a:spcPts val="1010"/>
              </a:lnSpc>
              <a:spcBef>
                <a:spcPts val="145"/>
              </a:spcBef>
            </a:pPr>
            <a:r>
              <a:rPr sz="1000" spc="5" dirty="0">
                <a:latin typeface="Century Gothic" pitchFamily="34" charset="0"/>
                <a:cs typeface="Calibri"/>
              </a:rPr>
              <a:t>Д</a:t>
            </a:r>
            <a:r>
              <a:rPr sz="1000" spc="-15" dirty="0">
                <a:latin typeface="Century Gothic" pitchFamily="34" charset="0"/>
                <a:cs typeface="Calibri"/>
              </a:rPr>
              <a:t>л</a:t>
            </a:r>
            <a:r>
              <a:rPr sz="1000" dirty="0">
                <a:latin typeface="Century Gothic" pitchFamily="34" charset="0"/>
                <a:cs typeface="Calibri"/>
              </a:rPr>
              <a:t>я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реа</a:t>
            </a:r>
            <a:r>
              <a:rPr sz="1000" spc="-15" dirty="0">
                <a:latin typeface="Century Gothic" pitchFamily="34" charset="0"/>
                <a:cs typeface="Calibri"/>
              </a:rPr>
              <a:t>л</a:t>
            </a:r>
            <a:r>
              <a:rPr sz="1000" spc="5" dirty="0">
                <a:latin typeface="Century Gothic" pitchFamily="34" charset="0"/>
                <a:cs typeface="Calibri"/>
              </a:rPr>
              <a:t>из</a:t>
            </a:r>
            <a:r>
              <a:rPr sz="1000" dirty="0">
                <a:latin typeface="Century Gothic" pitchFamily="34" charset="0"/>
                <a:cs typeface="Calibri"/>
              </a:rPr>
              <a:t>ац</a:t>
            </a:r>
            <a:r>
              <a:rPr sz="1000" spc="-15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7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П</a:t>
            </a:r>
            <a:r>
              <a:rPr sz="1000" spc="-5" dirty="0">
                <a:latin typeface="Century Gothic" pitchFamily="34" charset="0"/>
                <a:cs typeface="Calibri"/>
              </a:rPr>
              <a:t>ро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  <a:r>
              <a:rPr sz="1000" spc="-10" dirty="0">
                <a:latin typeface="Century Gothic" pitchFamily="34" charset="0"/>
                <a:cs typeface="Calibri"/>
              </a:rPr>
              <a:t>кт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6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spc="-5" dirty="0">
                <a:latin typeface="Century Gothic" pitchFamily="34" charset="0"/>
                <a:cs typeface="Calibri"/>
              </a:rPr>
              <a:t>ре</a:t>
            </a:r>
            <a:r>
              <a:rPr sz="1000" spc="-10" dirty="0">
                <a:latin typeface="Century Gothic" pitchFamily="34" charset="0"/>
                <a:cs typeface="Calibri"/>
              </a:rPr>
              <a:t>б</a:t>
            </a:r>
            <a:r>
              <a:rPr sz="1000" dirty="0">
                <a:latin typeface="Century Gothic" pitchFamily="34" charset="0"/>
                <a:cs typeface="Calibri"/>
              </a:rPr>
              <a:t>уе</a:t>
            </a:r>
            <a:r>
              <a:rPr sz="1000" spc="-5" dirty="0">
                <a:latin typeface="Century Gothic" pitchFamily="34" charset="0"/>
                <a:cs typeface="Calibri"/>
              </a:rPr>
              <a:t>т</a:t>
            </a:r>
            <a:r>
              <a:rPr sz="1000" spc="5" dirty="0">
                <a:latin typeface="Century Gothic" pitchFamily="34" charset="0"/>
                <a:cs typeface="Calibri"/>
              </a:rPr>
              <a:t>с</a:t>
            </a:r>
            <a:r>
              <a:rPr sz="1000" dirty="0">
                <a:latin typeface="Century Gothic" pitchFamily="34" charset="0"/>
                <a:cs typeface="Calibri"/>
              </a:rPr>
              <a:t>я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spc="-15" dirty="0">
                <a:latin typeface="Century Gothic" pitchFamily="34" charset="0"/>
                <a:cs typeface="Calibri"/>
              </a:rPr>
              <a:t>н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15" dirty="0">
                <a:latin typeface="Century Gothic" pitchFamily="34" charset="0"/>
                <a:cs typeface="Calibri"/>
              </a:rPr>
              <a:t>н</a:t>
            </a:r>
            <a:r>
              <a:rPr sz="1000" spc="5" dirty="0">
                <a:latin typeface="Century Gothic" pitchFamily="34" charset="0"/>
                <a:cs typeface="Calibri"/>
              </a:rPr>
              <a:t>си</a:t>
            </a:r>
            <a:r>
              <a:rPr sz="1000" spc="-5" dirty="0">
                <a:latin typeface="Century Gothic" pitchFamily="34" charset="0"/>
                <a:cs typeface="Calibri"/>
              </a:rPr>
              <a:t>ро</a:t>
            </a:r>
            <a:r>
              <a:rPr sz="1000" spc="-30" dirty="0">
                <a:latin typeface="Century Gothic" pitchFamily="34" charset="0"/>
                <a:cs typeface="Calibri"/>
              </a:rPr>
              <a:t>в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15" dirty="0">
                <a:latin typeface="Century Gothic" pitchFamily="34" charset="0"/>
                <a:cs typeface="Calibri"/>
              </a:rPr>
              <a:t>н</a:t>
            </a:r>
            <a:r>
              <a:rPr sz="1000" spc="-20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spc="-15" dirty="0">
                <a:latin typeface="Century Gothic" pitchFamily="34" charset="0"/>
                <a:cs typeface="Calibri"/>
              </a:rPr>
              <a:t>н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с</a:t>
            </a:r>
            <a:r>
              <a:rPr sz="1000" dirty="0">
                <a:latin typeface="Century Gothic" pitchFamily="34" charset="0"/>
                <a:cs typeface="Calibri"/>
              </a:rPr>
              <a:t>у</a:t>
            </a:r>
            <a:r>
              <a:rPr sz="1000" spc="-5" dirty="0">
                <a:latin typeface="Century Gothic" pitchFamily="34" charset="0"/>
                <a:cs typeface="Calibri"/>
              </a:rPr>
              <a:t>мм</a:t>
            </a:r>
            <a:r>
              <a:rPr sz="1000" dirty="0">
                <a:latin typeface="Century Gothic" pitchFamily="34" charset="0"/>
                <a:cs typeface="Calibri"/>
              </a:rPr>
              <a:t>у  </a:t>
            </a:r>
            <a:r>
              <a:rPr sz="1000" spc="-5" dirty="0">
                <a:latin typeface="Century Gothic" pitchFamily="34" charset="0"/>
                <a:cs typeface="Calibri"/>
              </a:rPr>
              <a:t>66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507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7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долл.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США: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6055" marR="217804" indent="-173990" algn="just">
              <a:lnSpc>
                <a:spcPts val="1010"/>
              </a:lnSpc>
              <a:spcBef>
                <a:spcPts val="95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70% </a:t>
            </a:r>
            <a:r>
              <a:rPr sz="1000" dirty="0">
                <a:latin typeface="Century Gothic" pitchFamily="34" charset="0"/>
                <a:cs typeface="Calibri"/>
              </a:rPr>
              <a:t>(46 </a:t>
            </a:r>
            <a:r>
              <a:rPr sz="1000" spc="-5" dirty="0">
                <a:latin typeface="Century Gothic" pitchFamily="34" charset="0"/>
                <a:cs typeface="Calibri"/>
              </a:rPr>
              <a:t>555 </a:t>
            </a:r>
            <a:r>
              <a:rPr sz="1000" dirty="0">
                <a:latin typeface="Century Gothic" pitchFamily="34" charset="0"/>
                <a:cs typeface="Calibri"/>
              </a:rPr>
              <a:t>тыс. </a:t>
            </a:r>
            <a:r>
              <a:rPr sz="1000" spc="-10" dirty="0">
                <a:latin typeface="Century Gothic" pitchFamily="34" charset="0"/>
                <a:cs typeface="Calibri"/>
              </a:rPr>
              <a:t>долл. </a:t>
            </a:r>
            <a:r>
              <a:rPr sz="1000" spc="-5" dirty="0">
                <a:latin typeface="Century Gothic" pitchFamily="34" charset="0"/>
                <a:cs typeface="Calibri"/>
              </a:rPr>
              <a:t>США) </a:t>
            </a:r>
            <a:r>
              <a:rPr sz="1000" dirty="0">
                <a:latin typeface="Century Gothic" pitchFamily="34" charset="0"/>
                <a:cs typeface="Calibri"/>
              </a:rPr>
              <a:t>– </a:t>
            </a:r>
            <a:r>
              <a:rPr sz="1000" spc="-5" dirty="0">
                <a:latin typeface="Century Gothic" pitchFamily="34" charset="0"/>
                <a:cs typeface="Calibri"/>
              </a:rPr>
              <a:t>долговое финансирование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(</a:t>
            </a:r>
            <a:r>
              <a:rPr sz="1000" dirty="0">
                <a:latin typeface="Century Gothic" pitchFamily="34" charset="0"/>
                <a:cs typeface="Calibri"/>
              </a:rPr>
              <a:t>при</a:t>
            </a:r>
            <a:r>
              <a:rPr sz="1000" spc="-75" dirty="0">
                <a:latin typeface="Century Gothic" pitchFamily="34" charset="0"/>
                <a:cs typeface="Calibri"/>
              </a:rPr>
              <a:t> </a:t>
            </a:r>
            <a:r>
              <a:rPr sz="1000" spc="-15" dirty="0">
                <a:latin typeface="Century Gothic" pitchFamily="34" charset="0"/>
                <a:cs typeface="Calibri"/>
              </a:rPr>
              <a:t>н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15" dirty="0">
                <a:latin typeface="Century Gothic" pitchFamily="34" charset="0"/>
                <a:cs typeface="Calibri"/>
              </a:rPr>
              <a:t>л</a:t>
            </a:r>
            <a:r>
              <a:rPr sz="1000" spc="5" dirty="0">
                <a:latin typeface="Century Gothic" pitchFamily="34" charset="0"/>
                <a:cs typeface="Calibri"/>
              </a:rPr>
              <a:t>ичи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з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15" dirty="0">
                <a:latin typeface="Century Gothic" pitchFamily="34" charset="0"/>
                <a:cs typeface="Calibri"/>
              </a:rPr>
              <a:t>л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spc="10" dirty="0">
                <a:latin typeface="Century Gothic" pitchFamily="34" charset="0"/>
                <a:cs typeface="Calibri"/>
              </a:rPr>
              <a:t>г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о</a:t>
            </a:r>
            <a:r>
              <a:rPr sz="1000" spc="10" dirty="0">
                <a:latin typeface="Century Gothic" pitchFamily="34" charset="0"/>
                <a:cs typeface="Calibri"/>
              </a:rPr>
              <a:t>г</a:t>
            </a:r>
            <a:r>
              <a:rPr sz="1000" dirty="0">
                <a:latin typeface="Century Gothic" pitchFamily="34" charset="0"/>
                <a:cs typeface="Calibri"/>
              </a:rPr>
              <a:t>о</a:t>
            </a:r>
            <a:r>
              <a:rPr sz="1000" spc="-1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spc="-10" dirty="0">
                <a:latin typeface="Century Gothic" pitchFamily="34" charset="0"/>
                <a:cs typeface="Calibri"/>
              </a:rPr>
              <a:t>б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  <a:r>
              <a:rPr sz="1000" spc="5" dirty="0">
                <a:latin typeface="Century Gothic" pitchFamily="34" charset="0"/>
                <a:cs typeface="Calibri"/>
              </a:rPr>
              <a:t>с</a:t>
            </a:r>
            <a:r>
              <a:rPr sz="1000" dirty="0">
                <a:latin typeface="Century Gothic" pitchFamily="34" charset="0"/>
                <a:cs typeface="Calibri"/>
              </a:rPr>
              <a:t>пе</a:t>
            </a:r>
            <a:r>
              <a:rPr sz="1000" spc="5" dirty="0">
                <a:latin typeface="Century Gothic" pitchFamily="34" charset="0"/>
                <a:cs typeface="Calibri"/>
              </a:rPr>
              <a:t>ч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  <a:r>
              <a:rPr sz="1000" spc="-10" dirty="0">
                <a:latin typeface="Century Gothic" pitchFamily="34" charset="0"/>
                <a:cs typeface="Calibri"/>
              </a:rPr>
              <a:t>н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spc="-5" dirty="0">
                <a:latin typeface="Century Gothic" pitchFamily="34" charset="0"/>
                <a:cs typeface="Calibri"/>
              </a:rPr>
              <a:t>я</a:t>
            </a:r>
            <a:r>
              <a:rPr sz="1000" spc="-20" dirty="0">
                <a:latin typeface="Century Gothic" pitchFamily="34" charset="0"/>
                <a:cs typeface="Calibri"/>
              </a:rPr>
              <a:t>)</a:t>
            </a:r>
            <a:r>
              <a:rPr sz="1000" dirty="0">
                <a:latin typeface="Century Gothic" pitchFamily="34" charset="0"/>
                <a:cs typeface="Calibri"/>
              </a:rPr>
              <a:t>;</a:t>
            </a:r>
          </a:p>
          <a:p>
            <a:pPr marL="186055" indent="-173990" algn="just">
              <a:lnSpc>
                <a:spcPts val="800"/>
              </a:lnSpc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1000" dirty="0">
                <a:latin typeface="Century Gothic" pitchFamily="34" charset="0"/>
                <a:cs typeface="Calibri"/>
              </a:rPr>
              <a:t>от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30%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(19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952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долл.</a:t>
            </a:r>
            <a:r>
              <a:rPr sz="1000" spc="-5" dirty="0">
                <a:latin typeface="Century Gothic" pitchFamily="34" charset="0"/>
                <a:cs typeface="Calibri"/>
              </a:rPr>
              <a:t> США)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участие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инвестора.</a:t>
            </a:r>
          </a:p>
          <a:p>
            <a:pPr marL="12700" algn="just">
              <a:lnSpc>
                <a:spcPts val="1045"/>
              </a:lnSpc>
            </a:pPr>
            <a:r>
              <a:rPr sz="1000" spc="5" dirty="0">
                <a:latin typeface="Century Gothic" pitchFamily="34" charset="0"/>
                <a:cs typeface="Calibri"/>
              </a:rPr>
              <a:t>П</a:t>
            </a:r>
            <a:r>
              <a:rPr sz="1000" spc="-5" dirty="0">
                <a:latin typeface="Century Gothic" pitchFamily="34" charset="0"/>
                <a:cs typeface="Calibri"/>
              </a:rPr>
              <a:t>р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  <a:r>
              <a:rPr sz="1000" spc="-10" dirty="0">
                <a:latin typeface="Century Gothic" pitchFamily="34" charset="0"/>
                <a:cs typeface="Calibri"/>
              </a:rPr>
              <a:t>д</a:t>
            </a:r>
            <a:r>
              <a:rPr sz="1000" spc="-15" dirty="0">
                <a:latin typeface="Century Gothic" pitchFamily="34" charset="0"/>
                <a:cs typeface="Calibri"/>
              </a:rPr>
              <a:t>л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5" dirty="0">
                <a:latin typeface="Century Gothic" pitchFamily="34" charset="0"/>
                <a:cs typeface="Calibri"/>
              </a:rPr>
              <a:t>г</a:t>
            </a:r>
            <a:r>
              <a:rPr sz="1000" dirty="0">
                <a:latin typeface="Century Gothic" pitchFamily="34" charset="0"/>
                <a:cs typeface="Calibri"/>
              </a:rPr>
              <a:t>ае</a:t>
            </a:r>
            <a:r>
              <a:rPr sz="1000" spc="-10" dirty="0">
                <a:latin typeface="Century Gothic" pitchFamily="34" charset="0"/>
                <a:cs typeface="Calibri"/>
              </a:rPr>
              <a:t>м</a:t>
            </a:r>
            <a:r>
              <a:rPr sz="1000" dirty="0">
                <a:latin typeface="Century Gothic" pitchFamily="34" charset="0"/>
                <a:cs typeface="Calibri"/>
              </a:rPr>
              <a:t>ая</a:t>
            </a:r>
            <a:r>
              <a:rPr sz="1000" spc="-6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с</a:t>
            </a:r>
            <a:r>
              <a:rPr sz="1000" spc="-5" dirty="0">
                <a:latin typeface="Century Gothic" pitchFamily="34" charset="0"/>
                <a:cs typeface="Calibri"/>
              </a:rPr>
              <a:t>тру</a:t>
            </a:r>
            <a:r>
              <a:rPr sz="1000" spc="-10" dirty="0">
                <a:latin typeface="Century Gothic" pitchFamily="34" charset="0"/>
                <a:cs typeface="Calibri"/>
              </a:rPr>
              <a:t>к</a:t>
            </a:r>
            <a:r>
              <a:rPr sz="1000" spc="-5" dirty="0">
                <a:latin typeface="Century Gothic" pitchFamily="34" charset="0"/>
                <a:cs typeface="Calibri"/>
              </a:rPr>
              <a:t>т</a:t>
            </a:r>
            <a:r>
              <a:rPr sz="1000" dirty="0">
                <a:latin typeface="Century Gothic" pitchFamily="34" charset="0"/>
                <a:cs typeface="Calibri"/>
              </a:rPr>
              <a:t>ура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фи</a:t>
            </a:r>
            <a:r>
              <a:rPr sz="1000" spc="-10" dirty="0">
                <a:latin typeface="Century Gothic" pitchFamily="34" charset="0"/>
                <a:cs typeface="Calibri"/>
              </a:rPr>
              <a:t>н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10" dirty="0">
                <a:latin typeface="Century Gothic" pitchFamily="34" charset="0"/>
                <a:cs typeface="Calibri"/>
              </a:rPr>
              <a:t>н</a:t>
            </a:r>
            <a:r>
              <a:rPr sz="1000" spc="5" dirty="0">
                <a:latin typeface="Century Gothic" pitchFamily="34" charset="0"/>
                <a:cs typeface="Calibri"/>
              </a:rPr>
              <a:t>си</a:t>
            </a:r>
            <a:r>
              <a:rPr sz="1000" spc="-5" dirty="0">
                <a:latin typeface="Century Gothic" pitchFamily="34" charset="0"/>
                <a:cs typeface="Calibri"/>
              </a:rPr>
              <a:t>ро</a:t>
            </a:r>
            <a:r>
              <a:rPr sz="1000" spc="-25" dirty="0">
                <a:latin typeface="Century Gothic" pitchFamily="34" charset="0"/>
                <a:cs typeface="Calibri"/>
              </a:rPr>
              <a:t>в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10" dirty="0">
                <a:latin typeface="Century Gothic" pitchFamily="34" charset="0"/>
                <a:cs typeface="Calibri"/>
              </a:rPr>
              <a:t>н</a:t>
            </a:r>
            <a:r>
              <a:rPr sz="1000" spc="-15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я</a:t>
            </a:r>
            <a:r>
              <a:rPr sz="1000" spc="-1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5" dirty="0">
                <a:latin typeface="Century Gothic" pitchFamily="34" charset="0"/>
                <a:cs typeface="Calibri"/>
              </a:rPr>
              <a:t> м</a:t>
            </a:r>
            <a:r>
              <a:rPr sz="1000" dirty="0">
                <a:latin typeface="Century Gothic" pitchFamily="34" charset="0"/>
                <a:cs typeface="Calibri"/>
              </a:rPr>
              <a:t>еры</a:t>
            </a:r>
          </a:p>
          <a:p>
            <a:pPr marL="12700" algn="just">
              <a:lnSpc>
                <a:spcPts val="1045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государственной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поддержки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являются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индикативными,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994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финальная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долей</a:t>
            </a:r>
            <a:r>
              <a:rPr sz="1000" dirty="0">
                <a:latin typeface="Century Gothic" pitchFamily="34" charset="0"/>
                <a:cs typeface="Calibri"/>
              </a:rPr>
              <a:t> участия</a:t>
            </a:r>
            <a:r>
              <a:rPr sz="1000" spc="-8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в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10160" algn="just">
              <a:lnSpc>
                <a:spcPts val="980"/>
              </a:lnSpc>
              <a:spcBef>
                <a:spcPts val="120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Проекте</a:t>
            </a:r>
            <a:r>
              <a:rPr sz="1000" spc="-6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определятся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результатам</a:t>
            </a:r>
            <a:r>
              <a:rPr sz="1000" spc="-6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совместных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1000" spc="-7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инвестором.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522328" y="5470520"/>
            <a:ext cx="3032379" cy="735842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12700" marR="5080" algn="just">
              <a:lnSpc>
                <a:spcPct val="93000"/>
              </a:lnSpc>
              <a:spcBef>
                <a:spcPts val="190"/>
              </a:spcBef>
            </a:pP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Инвестиционная привлекательность 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проекта: </a:t>
            </a:r>
            <a:r>
              <a:rPr sz="1000" b="1" spc="-2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</a:t>
            </a:r>
            <a:r>
              <a:rPr sz="1000" dirty="0">
                <a:latin typeface="Century Gothic" pitchFamily="34" charset="0"/>
                <a:cs typeface="Calibri"/>
              </a:rPr>
              <a:t>у</a:t>
            </a:r>
            <a:r>
              <a:rPr sz="1000" spc="-5" dirty="0">
                <a:latin typeface="Century Gothic" pitchFamily="34" charset="0"/>
                <a:cs typeface="Calibri"/>
              </a:rPr>
              <a:t>мм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65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spc="-15" dirty="0">
                <a:latin typeface="Century Gothic" pitchFamily="34" charset="0"/>
                <a:cs typeface="Calibri"/>
              </a:rPr>
              <a:t>н</a:t>
            </a:r>
            <a:r>
              <a:rPr sz="1000" dirty="0">
                <a:latin typeface="Century Gothic" pitchFamily="34" charset="0"/>
                <a:cs typeface="Calibri"/>
              </a:rPr>
              <a:t>вес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spc="5" dirty="0">
                <a:latin typeface="Century Gothic" pitchFamily="34" charset="0"/>
                <a:cs typeface="Calibri"/>
              </a:rPr>
              <a:t>иц</a:t>
            </a:r>
            <a:r>
              <a:rPr sz="1000" spc="-20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й</a:t>
            </a:r>
            <a:r>
              <a:rPr sz="1000" spc="-7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10" dirty="0">
                <a:latin typeface="Century Gothic" pitchFamily="34" charset="0"/>
                <a:cs typeface="Calibri"/>
              </a:rPr>
              <a:t> 6</a:t>
            </a:r>
            <a:r>
              <a:rPr sz="1000" dirty="0">
                <a:latin typeface="Century Gothic" pitchFamily="34" charset="0"/>
                <a:cs typeface="Calibri"/>
              </a:rPr>
              <a:t>6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50</a:t>
            </a:r>
            <a:r>
              <a:rPr sz="1000" dirty="0">
                <a:latin typeface="Century Gothic" pitchFamily="34" charset="0"/>
                <a:cs typeface="Calibri"/>
              </a:rPr>
              <a:t>7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spc="5" dirty="0">
                <a:latin typeface="Century Gothic" pitchFamily="34" charset="0"/>
                <a:cs typeface="Calibri"/>
              </a:rPr>
              <a:t>ыс</a:t>
            </a:r>
            <a:r>
              <a:rPr sz="1000" dirty="0">
                <a:latin typeface="Century Gothic" pitchFamily="34" charset="0"/>
                <a:cs typeface="Calibri"/>
              </a:rPr>
              <a:t>.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spc="-15" dirty="0">
                <a:latin typeface="Century Gothic" pitchFamily="34" charset="0"/>
                <a:cs typeface="Calibri"/>
              </a:rPr>
              <a:t>д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spc="-15" dirty="0">
                <a:latin typeface="Century Gothic" pitchFamily="34" charset="0"/>
                <a:cs typeface="Calibri"/>
              </a:rPr>
              <a:t>лл</a:t>
            </a:r>
            <a:r>
              <a:rPr sz="1000" dirty="0">
                <a:latin typeface="Century Gothic" pitchFamily="34" charset="0"/>
                <a:cs typeface="Calibri"/>
              </a:rPr>
              <a:t>. </a:t>
            </a:r>
            <a:r>
              <a:rPr sz="1000" spc="-10" dirty="0">
                <a:latin typeface="Century Gothic" pitchFamily="34" charset="0"/>
                <a:cs typeface="Calibri"/>
              </a:rPr>
              <a:t>СШ</a:t>
            </a:r>
            <a:r>
              <a:rPr sz="1000" dirty="0">
                <a:latin typeface="Century Gothic" pitchFamily="34" charset="0"/>
                <a:cs typeface="Calibri"/>
              </a:rPr>
              <a:t>А  N</a:t>
            </a:r>
            <a:r>
              <a:rPr sz="1000" spc="5" dirty="0">
                <a:latin typeface="Century Gothic" pitchFamily="34" charset="0"/>
                <a:cs typeface="Calibri"/>
              </a:rPr>
              <a:t>P</a:t>
            </a:r>
            <a:r>
              <a:rPr sz="1000" dirty="0">
                <a:latin typeface="Century Gothic" pitchFamily="34" charset="0"/>
                <a:cs typeface="Calibri"/>
              </a:rPr>
              <a:t>V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10" dirty="0">
                <a:latin typeface="Century Gothic" pitchFamily="34" charset="0"/>
                <a:cs typeface="Calibri"/>
              </a:rPr>
              <a:t> 2</a:t>
            </a:r>
            <a:r>
              <a:rPr sz="1000" dirty="0">
                <a:latin typeface="Century Gothic" pitchFamily="34" charset="0"/>
                <a:cs typeface="Calibri"/>
              </a:rPr>
              <a:t>1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89</a:t>
            </a:r>
            <a:r>
              <a:rPr sz="1000" dirty="0">
                <a:latin typeface="Century Gothic" pitchFamily="34" charset="0"/>
                <a:cs typeface="Calibri"/>
              </a:rPr>
              <a:t>3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spc="5" dirty="0">
                <a:latin typeface="Century Gothic" pitchFamily="34" charset="0"/>
                <a:cs typeface="Calibri"/>
              </a:rPr>
              <a:t>ыс</a:t>
            </a:r>
            <a:r>
              <a:rPr sz="1000" dirty="0">
                <a:latin typeface="Century Gothic" pitchFamily="34" charset="0"/>
                <a:cs typeface="Calibri"/>
              </a:rPr>
              <a:t>.</a:t>
            </a:r>
            <a:r>
              <a:rPr sz="1000" spc="-75" dirty="0">
                <a:latin typeface="Century Gothic" pitchFamily="34" charset="0"/>
                <a:cs typeface="Calibri"/>
              </a:rPr>
              <a:t> </a:t>
            </a:r>
            <a:r>
              <a:rPr sz="1000" spc="-15" dirty="0">
                <a:latin typeface="Century Gothic" pitchFamily="34" charset="0"/>
                <a:cs typeface="Calibri"/>
              </a:rPr>
              <a:t>д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spc="-15" dirty="0">
                <a:latin typeface="Century Gothic" pitchFamily="34" charset="0"/>
                <a:cs typeface="Calibri"/>
              </a:rPr>
              <a:t>лл</a:t>
            </a:r>
            <a:r>
              <a:rPr sz="1000" dirty="0">
                <a:latin typeface="Century Gothic" pitchFamily="34" charset="0"/>
                <a:cs typeface="Calibri"/>
              </a:rPr>
              <a:t>.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СШ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</a:p>
          <a:p>
            <a:pPr marL="12700" algn="just">
              <a:lnSpc>
                <a:spcPts val="994"/>
              </a:lnSpc>
            </a:pPr>
            <a:r>
              <a:rPr sz="1000" spc="5" dirty="0">
                <a:latin typeface="Century Gothic" pitchFamily="34" charset="0"/>
                <a:cs typeface="Calibri"/>
              </a:rPr>
              <a:t>IRR</a:t>
            </a:r>
            <a:r>
              <a:rPr sz="1000" spc="-8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–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</a:t>
            </a:r>
            <a:r>
              <a:rPr sz="1000" spc="-15" dirty="0">
                <a:latin typeface="Century Gothic" pitchFamily="34" charset="0"/>
                <a:cs typeface="Calibri"/>
              </a:rPr>
              <a:t>,</a:t>
            </a:r>
            <a:r>
              <a:rPr sz="1000" spc="-5" dirty="0">
                <a:latin typeface="Century Gothic" pitchFamily="34" charset="0"/>
                <a:cs typeface="Calibri"/>
              </a:rPr>
              <a:t>3</a:t>
            </a:r>
            <a:r>
              <a:rPr sz="1000" spc="5" dirty="0">
                <a:latin typeface="Century Gothic" pitchFamily="34" charset="0"/>
                <a:cs typeface="Calibri"/>
              </a:rPr>
              <a:t>%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90"/>
              </a:lnSpc>
            </a:pPr>
            <a:r>
              <a:rPr sz="1000" spc="-10" dirty="0">
                <a:latin typeface="Century Gothic" pitchFamily="34" charset="0"/>
                <a:cs typeface="Calibri"/>
              </a:rPr>
              <a:t>С</a:t>
            </a:r>
            <a:r>
              <a:rPr sz="1000" spc="-5" dirty="0">
                <a:latin typeface="Century Gothic" pitchFamily="34" charset="0"/>
                <a:cs typeface="Calibri"/>
              </a:rPr>
              <a:t>ро</a:t>
            </a:r>
            <a:r>
              <a:rPr sz="1000" dirty="0">
                <a:latin typeface="Century Gothic" pitchFamily="34" charset="0"/>
                <a:cs typeface="Calibri"/>
              </a:rPr>
              <a:t>к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spc="-15" dirty="0">
                <a:latin typeface="Century Gothic" pitchFamily="34" charset="0"/>
                <a:cs typeface="Calibri"/>
              </a:rPr>
              <a:t>к</a:t>
            </a:r>
            <a:r>
              <a:rPr sz="1000" dirty="0">
                <a:latin typeface="Century Gothic" pitchFamily="34" charset="0"/>
                <a:cs typeface="Calibri"/>
              </a:rPr>
              <a:t>упае</a:t>
            </a:r>
            <a:r>
              <a:rPr sz="1000" spc="-5" dirty="0">
                <a:latin typeface="Century Gothic" pitchFamily="34" charset="0"/>
                <a:cs typeface="Calibri"/>
              </a:rPr>
              <a:t>мо</a:t>
            </a:r>
            <a:r>
              <a:rPr sz="1000" spc="5" dirty="0">
                <a:latin typeface="Century Gothic" pitchFamily="34" charset="0"/>
                <a:cs typeface="Calibri"/>
              </a:rPr>
              <a:t>с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10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П</a:t>
            </a:r>
            <a:r>
              <a:rPr sz="1000" spc="-5" dirty="0">
                <a:latin typeface="Century Gothic" pitchFamily="34" charset="0"/>
                <a:cs typeface="Calibri"/>
              </a:rPr>
              <a:t>ро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  <a:r>
              <a:rPr sz="1000" spc="-10" dirty="0">
                <a:latin typeface="Century Gothic" pitchFamily="34" charset="0"/>
                <a:cs typeface="Calibri"/>
              </a:rPr>
              <a:t>кт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7</a:t>
            </a:r>
            <a:r>
              <a:rPr sz="1000" spc="-15" dirty="0">
                <a:latin typeface="Century Gothic" pitchFamily="34" charset="0"/>
                <a:cs typeface="Calibri"/>
              </a:rPr>
              <a:t>,</a:t>
            </a:r>
            <a:r>
              <a:rPr sz="1000" spc="-10" dirty="0">
                <a:latin typeface="Century Gothic" pitchFamily="34" charset="0"/>
                <a:cs typeface="Calibri"/>
              </a:rPr>
              <a:t>2</a:t>
            </a:r>
            <a:r>
              <a:rPr sz="1000" dirty="0">
                <a:latin typeface="Century Gothic" pitchFamily="34" charset="0"/>
                <a:cs typeface="Calibri"/>
              </a:rPr>
              <a:t>4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л</a:t>
            </a:r>
            <a:r>
              <a:rPr sz="1000" dirty="0">
                <a:latin typeface="Century Gothic" pitchFamily="34" charset="0"/>
                <a:cs typeface="Calibri"/>
              </a:rPr>
              <a:t>ет</a:t>
            </a:r>
          </a:p>
        </p:txBody>
      </p:sp>
      <p:pic>
        <p:nvPicPr>
          <p:cNvPr id="15" name="object 1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92956" y="1025502"/>
            <a:ext cx="3041142" cy="1018873"/>
          </a:xfrm>
          <a:prstGeom prst="rect">
            <a:avLst/>
          </a:prstGeom>
        </p:spPr>
      </p:pic>
      <p:grpSp>
        <p:nvGrpSpPr>
          <p:cNvPr id="16" name="object 16"/>
          <p:cNvGrpSpPr/>
          <p:nvPr/>
        </p:nvGrpSpPr>
        <p:grpSpPr>
          <a:xfrm>
            <a:off x="1080839" y="2289170"/>
            <a:ext cx="2871470" cy="775507"/>
            <a:chOff x="1074419" y="2892551"/>
            <a:chExt cx="2871470" cy="1174750"/>
          </a:xfrm>
        </p:grpSpPr>
        <p:sp>
          <p:nvSpPr>
            <p:cNvPr id="17" name="object 17"/>
            <p:cNvSpPr/>
            <p:nvPr/>
          </p:nvSpPr>
          <p:spPr>
            <a:xfrm>
              <a:off x="1502664" y="3099815"/>
              <a:ext cx="2325370" cy="929640"/>
            </a:xfrm>
            <a:custGeom>
              <a:avLst/>
              <a:gdLst/>
              <a:ahLst/>
              <a:cxnLst/>
              <a:rect l="l" t="t" r="r" b="b"/>
              <a:pathLst>
                <a:path w="2325370" h="929639">
                  <a:moveTo>
                    <a:pt x="152361" y="875652"/>
                  </a:moveTo>
                  <a:lnTo>
                    <a:pt x="0" y="875652"/>
                  </a:lnTo>
                  <a:lnTo>
                    <a:pt x="0" y="929132"/>
                  </a:lnTo>
                  <a:lnTo>
                    <a:pt x="152361" y="929132"/>
                  </a:lnTo>
                  <a:lnTo>
                    <a:pt x="152361" y="875652"/>
                  </a:lnTo>
                  <a:close/>
                </a:path>
                <a:path w="2325370" h="929639">
                  <a:moveTo>
                    <a:pt x="461746" y="345363"/>
                  </a:moveTo>
                  <a:lnTo>
                    <a:pt x="310896" y="345363"/>
                  </a:lnTo>
                  <a:lnTo>
                    <a:pt x="310896" y="929132"/>
                  </a:lnTo>
                  <a:lnTo>
                    <a:pt x="461746" y="929132"/>
                  </a:lnTo>
                  <a:lnTo>
                    <a:pt x="461746" y="345363"/>
                  </a:lnTo>
                  <a:close/>
                </a:path>
                <a:path w="2325370" h="929639">
                  <a:moveTo>
                    <a:pt x="772515" y="113080"/>
                  </a:moveTo>
                  <a:lnTo>
                    <a:pt x="621665" y="113080"/>
                  </a:lnTo>
                  <a:lnTo>
                    <a:pt x="621665" y="929132"/>
                  </a:lnTo>
                  <a:lnTo>
                    <a:pt x="772515" y="929132"/>
                  </a:lnTo>
                  <a:lnTo>
                    <a:pt x="772515" y="113080"/>
                  </a:lnTo>
                  <a:close/>
                </a:path>
                <a:path w="2325370" h="929639">
                  <a:moveTo>
                    <a:pt x="1083411" y="97802"/>
                  </a:moveTo>
                  <a:lnTo>
                    <a:pt x="931037" y="97802"/>
                  </a:lnTo>
                  <a:lnTo>
                    <a:pt x="931037" y="929132"/>
                  </a:lnTo>
                  <a:lnTo>
                    <a:pt x="1083411" y="929132"/>
                  </a:lnTo>
                  <a:lnTo>
                    <a:pt x="1083411" y="97802"/>
                  </a:lnTo>
                  <a:close/>
                </a:path>
                <a:path w="2325370" h="929639">
                  <a:moveTo>
                    <a:pt x="1394167" y="247561"/>
                  </a:moveTo>
                  <a:lnTo>
                    <a:pt x="1241806" y="247561"/>
                  </a:lnTo>
                  <a:lnTo>
                    <a:pt x="1241806" y="929132"/>
                  </a:lnTo>
                  <a:lnTo>
                    <a:pt x="1394167" y="929132"/>
                  </a:lnTo>
                  <a:lnTo>
                    <a:pt x="1394167" y="247561"/>
                  </a:lnTo>
                  <a:close/>
                </a:path>
                <a:path w="2325370" h="929639">
                  <a:moveTo>
                    <a:pt x="1703552" y="285775"/>
                  </a:moveTo>
                  <a:lnTo>
                    <a:pt x="1552702" y="285775"/>
                  </a:lnTo>
                  <a:lnTo>
                    <a:pt x="1552702" y="929132"/>
                  </a:lnTo>
                  <a:lnTo>
                    <a:pt x="1703552" y="929132"/>
                  </a:lnTo>
                  <a:lnTo>
                    <a:pt x="1703552" y="285775"/>
                  </a:lnTo>
                  <a:close/>
                </a:path>
                <a:path w="2325370" h="929639">
                  <a:moveTo>
                    <a:pt x="2014448" y="29032"/>
                  </a:moveTo>
                  <a:lnTo>
                    <a:pt x="1863598" y="29032"/>
                  </a:lnTo>
                  <a:lnTo>
                    <a:pt x="1863598" y="929132"/>
                  </a:lnTo>
                  <a:lnTo>
                    <a:pt x="2014448" y="929132"/>
                  </a:lnTo>
                  <a:lnTo>
                    <a:pt x="2014448" y="29032"/>
                  </a:lnTo>
                  <a:close/>
                </a:path>
                <a:path w="2325370" h="929639">
                  <a:moveTo>
                    <a:pt x="2325217" y="0"/>
                  </a:moveTo>
                  <a:lnTo>
                    <a:pt x="2172843" y="0"/>
                  </a:lnTo>
                  <a:lnTo>
                    <a:pt x="2172843" y="929132"/>
                  </a:lnTo>
                  <a:lnTo>
                    <a:pt x="2325217" y="929132"/>
                  </a:lnTo>
                  <a:lnTo>
                    <a:pt x="2325217" y="0"/>
                  </a:lnTo>
                  <a:close/>
                </a:path>
              </a:pathLst>
            </a:custGeom>
            <a:solidFill>
              <a:srgbClr val="43AE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074419" y="2897123"/>
              <a:ext cx="2871470" cy="1170305"/>
            </a:xfrm>
            <a:custGeom>
              <a:avLst/>
              <a:gdLst/>
              <a:ahLst/>
              <a:cxnLst/>
              <a:rect l="l" t="t" r="r" b="b"/>
              <a:pathLst>
                <a:path w="2871470" h="1170304">
                  <a:moveTo>
                    <a:pt x="2834513" y="1133347"/>
                  </a:moveTo>
                  <a:lnTo>
                    <a:pt x="2834513" y="0"/>
                  </a:lnTo>
                </a:path>
                <a:path w="2871470" h="1170304">
                  <a:moveTo>
                    <a:pt x="2834513" y="1133347"/>
                  </a:moveTo>
                  <a:lnTo>
                    <a:pt x="2871089" y="1133347"/>
                  </a:lnTo>
                </a:path>
                <a:path w="2871470" h="1170304">
                  <a:moveTo>
                    <a:pt x="2834513" y="944499"/>
                  </a:moveTo>
                  <a:lnTo>
                    <a:pt x="2871089" y="944499"/>
                  </a:lnTo>
                </a:path>
                <a:path w="2871470" h="1170304">
                  <a:moveTo>
                    <a:pt x="2834513" y="755523"/>
                  </a:moveTo>
                  <a:lnTo>
                    <a:pt x="2871089" y="755523"/>
                  </a:lnTo>
                </a:path>
                <a:path w="2871470" h="1170304">
                  <a:moveTo>
                    <a:pt x="2834513" y="566674"/>
                  </a:moveTo>
                  <a:lnTo>
                    <a:pt x="2871089" y="566674"/>
                  </a:lnTo>
                </a:path>
                <a:path w="2871470" h="1170304">
                  <a:moveTo>
                    <a:pt x="2834513" y="377825"/>
                  </a:moveTo>
                  <a:lnTo>
                    <a:pt x="2871089" y="377825"/>
                  </a:lnTo>
                </a:path>
                <a:path w="2871470" h="1170304">
                  <a:moveTo>
                    <a:pt x="2834513" y="188849"/>
                  </a:moveTo>
                  <a:lnTo>
                    <a:pt x="2871089" y="188849"/>
                  </a:lnTo>
                </a:path>
                <a:path w="2871470" h="1170304">
                  <a:moveTo>
                    <a:pt x="2834513" y="0"/>
                  </a:moveTo>
                  <a:lnTo>
                    <a:pt x="2871089" y="0"/>
                  </a:lnTo>
                </a:path>
                <a:path w="2871470" h="1170304">
                  <a:moveTo>
                    <a:pt x="36614" y="1133347"/>
                  </a:moveTo>
                  <a:lnTo>
                    <a:pt x="36614" y="0"/>
                  </a:lnTo>
                </a:path>
                <a:path w="2871470" h="1170304">
                  <a:moveTo>
                    <a:pt x="0" y="1133347"/>
                  </a:moveTo>
                  <a:lnTo>
                    <a:pt x="36614" y="1133347"/>
                  </a:lnTo>
                </a:path>
                <a:path w="2871470" h="1170304">
                  <a:moveTo>
                    <a:pt x="0" y="850010"/>
                  </a:moveTo>
                  <a:lnTo>
                    <a:pt x="36614" y="850010"/>
                  </a:lnTo>
                </a:path>
                <a:path w="2871470" h="1170304">
                  <a:moveTo>
                    <a:pt x="0" y="566674"/>
                  </a:moveTo>
                  <a:lnTo>
                    <a:pt x="36614" y="566674"/>
                  </a:lnTo>
                </a:path>
                <a:path w="2871470" h="1170304">
                  <a:moveTo>
                    <a:pt x="0" y="283336"/>
                  </a:moveTo>
                  <a:lnTo>
                    <a:pt x="36614" y="283336"/>
                  </a:lnTo>
                </a:path>
                <a:path w="2871470" h="1170304">
                  <a:moveTo>
                    <a:pt x="0" y="0"/>
                  </a:moveTo>
                  <a:lnTo>
                    <a:pt x="36614" y="0"/>
                  </a:lnTo>
                </a:path>
                <a:path w="2871470" h="1170304">
                  <a:moveTo>
                    <a:pt x="36614" y="1133347"/>
                  </a:moveTo>
                  <a:lnTo>
                    <a:pt x="2834513" y="1133347"/>
                  </a:lnTo>
                </a:path>
                <a:path w="2871470" h="1170304">
                  <a:moveTo>
                    <a:pt x="36614" y="1133347"/>
                  </a:moveTo>
                  <a:lnTo>
                    <a:pt x="36614" y="1169923"/>
                  </a:lnTo>
                </a:path>
                <a:path w="2871470" h="1170304">
                  <a:moveTo>
                    <a:pt x="347853" y="1133347"/>
                  </a:moveTo>
                  <a:lnTo>
                    <a:pt x="347853" y="1169923"/>
                  </a:lnTo>
                </a:path>
                <a:path w="2871470" h="1170304">
                  <a:moveTo>
                    <a:pt x="659003" y="1133347"/>
                  </a:moveTo>
                  <a:lnTo>
                    <a:pt x="659003" y="1169923"/>
                  </a:lnTo>
                </a:path>
                <a:path w="2871470" h="1170304">
                  <a:moveTo>
                    <a:pt x="968756" y="1133347"/>
                  </a:moveTo>
                  <a:lnTo>
                    <a:pt x="968756" y="1169923"/>
                  </a:lnTo>
                </a:path>
                <a:path w="2871470" h="1170304">
                  <a:moveTo>
                    <a:pt x="1279906" y="1133347"/>
                  </a:moveTo>
                  <a:lnTo>
                    <a:pt x="1279906" y="1169923"/>
                  </a:lnTo>
                </a:path>
                <a:path w="2871470" h="1170304">
                  <a:moveTo>
                    <a:pt x="1591183" y="1133347"/>
                  </a:moveTo>
                  <a:lnTo>
                    <a:pt x="1591183" y="1169923"/>
                  </a:lnTo>
                </a:path>
                <a:path w="2871470" h="1170304">
                  <a:moveTo>
                    <a:pt x="1902333" y="1133347"/>
                  </a:moveTo>
                  <a:lnTo>
                    <a:pt x="1902333" y="1169923"/>
                  </a:lnTo>
                </a:path>
                <a:path w="2871470" h="1170304">
                  <a:moveTo>
                    <a:pt x="2212085" y="1133347"/>
                  </a:moveTo>
                  <a:lnTo>
                    <a:pt x="2212085" y="1169923"/>
                  </a:lnTo>
                </a:path>
                <a:path w="2871470" h="1170304">
                  <a:moveTo>
                    <a:pt x="2523235" y="1133347"/>
                  </a:moveTo>
                  <a:lnTo>
                    <a:pt x="2523235" y="1169923"/>
                  </a:lnTo>
                </a:path>
                <a:path w="2871470" h="1170304">
                  <a:moveTo>
                    <a:pt x="2834513" y="1133347"/>
                  </a:moveTo>
                  <a:lnTo>
                    <a:pt x="2834513" y="1169923"/>
                  </a:lnTo>
                </a:path>
              </a:pathLst>
            </a:custGeom>
            <a:ln w="9144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267967" y="3020567"/>
              <a:ext cx="2484120" cy="749935"/>
            </a:xfrm>
            <a:custGeom>
              <a:avLst/>
              <a:gdLst/>
              <a:ahLst/>
              <a:cxnLst/>
              <a:rect l="l" t="t" r="r" b="b"/>
              <a:pathLst>
                <a:path w="2484120" h="749935">
                  <a:moveTo>
                    <a:pt x="0" y="629031"/>
                  </a:moveTo>
                  <a:lnTo>
                    <a:pt x="38862" y="645668"/>
                  </a:lnTo>
                  <a:lnTo>
                    <a:pt x="77597" y="669163"/>
                  </a:lnTo>
                  <a:lnTo>
                    <a:pt x="116459" y="695451"/>
                  </a:lnTo>
                  <a:lnTo>
                    <a:pt x="155194" y="720344"/>
                  </a:lnTo>
                  <a:lnTo>
                    <a:pt x="194056" y="739648"/>
                  </a:lnTo>
                  <a:lnTo>
                    <a:pt x="232918" y="749426"/>
                  </a:lnTo>
                  <a:lnTo>
                    <a:pt x="271653" y="745363"/>
                  </a:lnTo>
                  <a:lnTo>
                    <a:pt x="310515" y="723519"/>
                  </a:lnTo>
                  <a:lnTo>
                    <a:pt x="354838" y="668782"/>
                  </a:lnTo>
                  <a:lnTo>
                    <a:pt x="377063" y="630174"/>
                  </a:lnTo>
                  <a:lnTo>
                    <a:pt x="399288" y="585724"/>
                  </a:lnTo>
                  <a:lnTo>
                    <a:pt x="421386" y="536701"/>
                  </a:lnTo>
                  <a:lnTo>
                    <a:pt x="443611" y="484632"/>
                  </a:lnTo>
                  <a:lnTo>
                    <a:pt x="465708" y="430784"/>
                  </a:lnTo>
                  <a:lnTo>
                    <a:pt x="487933" y="376300"/>
                  </a:lnTo>
                  <a:lnTo>
                    <a:pt x="510158" y="322707"/>
                  </a:lnTo>
                  <a:lnTo>
                    <a:pt x="532257" y="271272"/>
                  </a:lnTo>
                  <a:lnTo>
                    <a:pt x="554482" y="223139"/>
                  </a:lnTo>
                  <a:lnTo>
                    <a:pt x="576707" y="179959"/>
                  </a:lnTo>
                  <a:lnTo>
                    <a:pt x="598805" y="142748"/>
                  </a:lnTo>
                  <a:lnTo>
                    <a:pt x="665352" y="70358"/>
                  </a:lnTo>
                  <a:lnTo>
                    <a:pt x="709802" y="42545"/>
                  </a:lnTo>
                  <a:lnTo>
                    <a:pt x="754126" y="26035"/>
                  </a:lnTo>
                  <a:lnTo>
                    <a:pt x="798449" y="17780"/>
                  </a:lnTo>
                  <a:lnTo>
                    <a:pt x="842771" y="14097"/>
                  </a:lnTo>
                  <a:lnTo>
                    <a:pt x="887221" y="11684"/>
                  </a:lnTo>
                  <a:lnTo>
                    <a:pt x="931544" y="7366"/>
                  </a:lnTo>
                  <a:lnTo>
                    <a:pt x="983233" y="1777"/>
                  </a:lnTo>
                  <a:lnTo>
                    <a:pt x="1035050" y="0"/>
                  </a:lnTo>
                  <a:lnTo>
                    <a:pt x="1086739" y="1524"/>
                  </a:lnTo>
                  <a:lnTo>
                    <a:pt x="1138555" y="5969"/>
                  </a:lnTo>
                  <a:lnTo>
                    <a:pt x="1190244" y="12700"/>
                  </a:lnTo>
                  <a:lnTo>
                    <a:pt x="1242059" y="21463"/>
                  </a:lnTo>
                  <a:lnTo>
                    <a:pt x="1293749" y="33527"/>
                  </a:lnTo>
                  <a:lnTo>
                    <a:pt x="1345564" y="49784"/>
                  </a:lnTo>
                  <a:lnTo>
                    <a:pt x="1397254" y="68325"/>
                  </a:lnTo>
                  <a:lnTo>
                    <a:pt x="1449070" y="87630"/>
                  </a:lnTo>
                  <a:lnTo>
                    <a:pt x="1500758" y="105791"/>
                  </a:lnTo>
                  <a:lnTo>
                    <a:pt x="1552575" y="121031"/>
                  </a:lnTo>
                  <a:lnTo>
                    <a:pt x="1604264" y="135636"/>
                  </a:lnTo>
                  <a:lnTo>
                    <a:pt x="1656080" y="151257"/>
                  </a:lnTo>
                  <a:lnTo>
                    <a:pt x="1707769" y="165862"/>
                  </a:lnTo>
                  <a:lnTo>
                    <a:pt x="1759584" y="177038"/>
                  </a:lnTo>
                  <a:lnTo>
                    <a:pt x="1811274" y="183007"/>
                  </a:lnTo>
                  <a:lnTo>
                    <a:pt x="1863089" y="181356"/>
                  </a:lnTo>
                  <a:lnTo>
                    <a:pt x="1907413" y="171069"/>
                  </a:lnTo>
                  <a:lnTo>
                    <a:pt x="1951863" y="153035"/>
                  </a:lnTo>
                  <a:lnTo>
                    <a:pt x="1996185" y="130175"/>
                  </a:lnTo>
                  <a:lnTo>
                    <a:pt x="2040508" y="105156"/>
                  </a:lnTo>
                  <a:lnTo>
                    <a:pt x="2084832" y="81025"/>
                  </a:lnTo>
                  <a:lnTo>
                    <a:pt x="2129282" y="60706"/>
                  </a:lnTo>
                  <a:lnTo>
                    <a:pt x="2173605" y="47117"/>
                  </a:lnTo>
                  <a:lnTo>
                    <a:pt x="2225294" y="39877"/>
                  </a:lnTo>
                  <a:lnTo>
                    <a:pt x="2277110" y="38354"/>
                  </a:lnTo>
                  <a:lnTo>
                    <a:pt x="2328798" y="40767"/>
                  </a:lnTo>
                  <a:lnTo>
                    <a:pt x="2380615" y="44958"/>
                  </a:lnTo>
                  <a:lnTo>
                    <a:pt x="2432304" y="49275"/>
                  </a:lnTo>
                  <a:lnTo>
                    <a:pt x="2484120" y="51689"/>
                  </a:lnTo>
                </a:path>
              </a:pathLst>
            </a:custGeom>
            <a:ln w="30480">
              <a:solidFill>
                <a:srgbClr val="046A3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28343" y="3614927"/>
              <a:ext cx="73152" cy="73151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39239" y="3709416"/>
              <a:ext cx="73152" cy="73150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850136" y="3099817"/>
              <a:ext cx="73151" cy="73150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61031" y="2993135"/>
              <a:ext cx="73151" cy="73151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71927" y="3008377"/>
              <a:ext cx="73151" cy="73150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82824" y="3105911"/>
              <a:ext cx="73151" cy="73151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93719" y="3166871"/>
              <a:ext cx="73151" cy="73151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01568" y="3032759"/>
              <a:ext cx="73151" cy="73151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712463" y="3038855"/>
              <a:ext cx="73151" cy="73151"/>
            </a:xfrm>
            <a:prstGeom prst="rect">
              <a:avLst/>
            </a:prstGeom>
          </p:spPr>
        </p:pic>
      </p:grpSp>
      <p:sp>
        <p:nvSpPr>
          <p:cNvPr id="29" name="object 29"/>
          <p:cNvSpPr txBox="1"/>
          <p:nvPr/>
        </p:nvSpPr>
        <p:spPr>
          <a:xfrm>
            <a:off x="1244620" y="2892305"/>
            <a:ext cx="8445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spc="5" dirty="0"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522038" y="2813161"/>
            <a:ext cx="256480" cy="186122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65"/>
              </a:lnSpc>
            </a:pPr>
            <a:r>
              <a:rPr sz="900" dirty="0">
                <a:latin typeface="Calibri"/>
                <a:cs typeface="Calibri"/>
              </a:rPr>
              <a:t>1</a:t>
            </a:r>
            <a:r>
              <a:rPr sz="900" spc="-20" dirty="0">
                <a:latin typeface="Calibri"/>
                <a:cs typeface="Calibri"/>
              </a:rPr>
              <a:t> </a:t>
            </a:r>
            <a:r>
              <a:rPr sz="900" spc="-10" dirty="0">
                <a:latin typeface="Calibri"/>
                <a:cs typeface="Calibri"/>
              </a:rPr>
              <a:t>927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832934" y="2774763"/>
            <a:ext cx="256480" cy="224268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65"/>
              </a:lnSpc>
            </a:pPr>
            <a:r>
              <a:rPr sz="900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900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alibri"/>
                <a:cs typeface="Calibri"/>
              </a:rPr>
              <a:t>558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143450" y="2774763"/>
            <a:ext cx="256480" cy="224268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65"/>
              </a:lnSpc>
            </a:pPr>
            <a:r>
              <a:rPr sz="900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8</a:t>
            </a:r>
            <a:r>
              <a:rPr sz="900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alibri"/>
                <a:cs typeface="Calibri"/>
              </a:rPr>
              <a:t>715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454091" y="2774763"/>
            <a:ext cx="256480" cy="224268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65"/>
              </a:lnSpc>
            </a:pPr>
            <a:r>
              <a:rPr sz="900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9</a:t>
            </a:r>
            <a:r>
              <a:rPr sz="900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alibri"/>
                <a:cs typeface="Calibri"/>
              </a:rPr>
              <a:t>247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764353" y="2774763"/>
            <a:ext cx="256480" cy="224268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65"/>
              </a:lnSpc>
            </a:pPr>
            <a:r>
              <a:rPr sz="900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3</a:t>
            </a:r>
            <a:r>
              <a:rPr sz="900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alibri"/>
                <a:cs typeface="Calibri"/>
              </a:rPr>
              <a:t>977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075248" y="2774763"/>
            <a:ext cx="256480" cy="224268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65"/>
              </a:lnSpc>
            </a:pPr>
            <a:r>
              <a:rPr sz="900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900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alibri"/>
                <a:cs typeface="Calibri"/>
              </a:rPr>
              <a:t>636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385891" y="2774763"/>
            <a:ext cx="256480" cy="224268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65"/>
              </a:lnSpc>
            </a:pPr>
            <a:r>
              <a:rPr sz="900" spc="-10" dirty="0">
                <a:solidFill>
                  <a:srgbClr val="FFFFFF"/>
                </a:solidFill>
                <a:latin typeface="Calibri"/>
                <a:cs typeface="Calibri"/>
              </a:rPr>
              <a:t>3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900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alibri"/>
                <a:cs typeface="Calibri"/>
              </a:rPr>
              <a:t>706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696404" y="2774763"/>
            <a:ext cx="256480" cy="224268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65"/>
              </a:lnSpc>
            </a:pPr>
            <a:r>
              <a:rPr sz="900" spc="-10" dirty="0">
                <a:solidFill>
                  <a:srgbClr val="FFFFFF"/>
                </a:solidFill>
                <a:latin typeface="Calibri"/>
                <a:cs typeface="Calibri"/>
              </a:rPr>
              <a:t>3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900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alibri"/>
                <a:cs typeface="Calibri"/>
              </a:rPr>
              <a:t>698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189755" y="2621423"/>
            <a:ext cx="166370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spc="-5" dirty="0">
                <a:latin typeface="Calibri"/>
                <a:cs typeface="Calibri"/>
              </a:rPr>
              <a:t>0</a:t>
            </a:r>
            <a:r>
              <a:rPr sz="900" spc="5" dirty="0"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454981" y="2683799"/>
            <a:ext cx="260350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spc="5" dirty="0">
                <a:latin typeface="Calibri"/>
                <a:cs typeface="Calibri"/>
              </a:rPr>
              <a:t>-</a:t>
            </a:r>
            <a:r>
              <a:rPr sz="900" spc="-5" dirty="0">
                <a:latin typeface="Calibri"/>
                <a:cs typeface="Calibri"/>
              </a:rPr>
              <a:t>10%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782006" y="2280787"/>
            <a:ext cx="224154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spc="-5" dirty="0">
                <a:latin typeface="Calibri"/>
                <a:cs typeface="Calibri"/>
              </a:rPr>
              <a:t>55</a:t>
            </a:r>
            <a:r>
              <a:rPr sz="900" spc="5" dirty="0">
                <a:latin typeface="Calibri"/>
                <a:cs typeface="Calibri"/>
              </a:rPr>
              <a:t>%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092521" y="2210949"/>
            <a:ext cx="223520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spc="-5" dirty="0">
                <a:latin typeface="Calibri"/>
                <a:cs typeface="Calibri"/>
              </a:rPr>
              <a:t>66%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403164" y="2220255"/>
            <a:ext cx="223520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spc="-5" dirty="0">
                <a:latin typeface="Calibri"/>
                <a:cs typeface="Calibri"/>
              </a:rPr>
              <a:t>64%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714059" y="2285985"/>
            <a:ext cx="224154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spc="-5" dirty="0">
                <a:latin typeface="Calibri"/>
                <a:cs typeface="Calibri"/>
              </a:rPr>
              <a:t>54</a:t>
            </a:r>
            <a:r>
              <a:rPr sz="900" spc="5" dirty="0"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024702" y="2325892"/>
            <a:ext cx="223520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spc="-5" dirty="0">
                <a:latin typeface="Calibri"/>
                <a:cs typeface="Calibri"/>
              </a:rPr>
              <a:t>47%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336105" y="2232915"/>
            <a:ext cx="223520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spc="-5" dirty="0">
                <a:latin typeface="Calibri"/>
                <a:cs typeface="Calibri"/>
              </a:rPr>
              <a:t>62%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645478" y="2240377"/>
            <a:ext cx="224154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spc="-5" dirty="0">
                <a:latin typeface="Calibri"/>
                <a:cs typeface="Calibri"/>
              </a:rPr>
              <a:t>61</a:t>
            </a:r>
            <a:r>
              <a:rPr sz="900" spc="5" dirty="0"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006666" y="2189603"/>
            <a:ext cx="260350" cy="1342034"/>
          </a:xfrm>
          <a:prstGeom prst="rect">
            <a:avLst/>
          </a:prstGeom>
        </p:spPr>
        <p:txBody>
          <a:bodyPr vert="horz" wrap="square" lIns="0" tIns="641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05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80%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05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60%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85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40%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05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85"/>
              </a:spcBef>
            </a:pPr>
            <a:r>
              <a:rPr sz="900" spc="5" dirty="0">
                <a:solidFill>
                  <a:srgbClr val="0D0D0D"/>
                </a:solidFill>
                <a:latin typeface="Calibri"/>
                <a:cs typeface="Calibri"/>
              </a:rPr>
              <a:t>-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sz="900" spc="5" dirty="0">
                <a:solidFill>
                  <a:srgbClr val="0D0D0D"/>
                </a:solidFill>
                <a:latin typeface="Calibri"/>
                <a:cs typeface="Calibri"/>
              </a:rPr>
              <a:t>-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40%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41038" y="2971784"/>
            <a:ext cx="8445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spc="5" dirty="0">
                <a:solidFill>
                  <a:srgbClr val="0D0D0D"/>
                </a:solidFill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683483" y="2784657"/>
            <a:ext cx="33972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1</a:t>
            </a:r>
            <a:r>
              <a:rPr sz="900" spc="5" dirty="0">
                <a:solidFill>
                  <a:srgbClr val="0D0D0D"/>
                </a:solidFill>
                <a:latin typeface="Calibri"/>
                <a:cs typeface="Calibri"/>
              </a:rPr>
              <a:t>0</a:t>
            </a:r>
            <a:r>
              <a:rPr sz="900" spc="-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683482" y="2596657"/>
            <a:ext cx="340360" cy="153247"/>
          </a:xfrm>
          <a:prstGeom prst="rect">
            <a:avLst/>
          </a:prstGeom>
        </p:spPr>
        <p:txBody>
          <a:bodyPr vert="horz" wrap="square" lIns="0" tIns="1460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</a:t>
            </a:r>
            <a:r>
              <a:rPr sz="900" spc="5" dirty="0">
                <a:solidFill>
                  <a:srgbClr val="0D0D0D"/>
                </a:solidFill>
                <a:latin typeface="Calibri"/>
                <a:cs typeface="Calibri"/>
              </a:rPr>
              <a:t>0</a:t>
            </a:r>
            <a:r>
              <a:rPr sz="900" spc="-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00</a:t>
            </a:r>
            <a:r>
              <a:rPr sz="900" spc="5" dirty="0">
                <a:solidFill>
                  <a:srgbClr val="0D0D0D"/>
                </a:solidFill>
                <a:latin typeface="Calibri"/>
                <a:cs typeface="Calibri"/>
              </a:rPr>
              <a:t>0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683483" y="2409982"/>
            <a:ext cx="33972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3</a:t>
            </a:r>
            <a:r>
              <a:rPr sz="900" spc="5" dirty="0">
                <a:solidFill>
                  <a:srgbClr val="0D0D0D"/>
                </a:solidFill>
                <a:latin typeface="Calibri"/>
                <a:cs typeface="Calibri"/>
              </a:rPr>
              <a:t>0</a:t>
            </a:r>
            <a:r>
              <a:rPr sz="900" spc="-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000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683483" y="2222854"/>
            <a:ext cx="33972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4</a:t>
            </a:r>
            <a:r>
              <a:rPr sz="900" spc="5" dirty="0">
                <a:solidFill>
                  <a:srgbClr val="0D0D0D"/>
                </a:solidFill>
                <a:latin typeface="Calibri"/>
                <a:cs typeface="Calibri"/>
              </a:rPr>
              <a:t>0</a:t>
            </a:r>
            <a:r>
              <a:rPr sz="900" spc="-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000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81227" y="2430019"/>
            <a:ext cx="256480" cy="500097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65"/>
              </a:lnSpc>
            </a:pPr>
            <a:r>
              <a:rPr sz="900" spc="5" dirty="0">
                <a:solidFill>
                  <a:srgbClr val="0D0D0D"/>
                </a:solidFill>
                <a:latin typeface="Calibri"/>
                <a:cs typeface="Calibri"/>
              </a:rPr>
              <a:t>т</a:t>
            </a:r>
            <a:r>
              <a:rPr sz="900" spc="-10" dirty="0">
                <a:solidFill>
                  <a:srgbClr val="0D0D0D"/>
                </a:solidFill>
                <a:latin typeface="Calibri"/>
                <a:cs typeface="Calibri"/>
              </a:rPr>
              <a:t>ы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с.</a:t>
            </a:r>
            <a:r>
              <a:rPr sz="900" spc="-7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до</a:t>
            </a:r>
            <a:r>
              <a:rPr sz="900" spc="-15" dirty="0">
                <a:solidFill>
                  <a:srgbClr val="0D0D0D"/>
                </a:solidFill>
                <a:latin typeface="Calibri"/>
                <a:cs typeface="Calibri"/>
              </a:rPr>
              <a:t>л</a:t>
            </a:r>
            <a:r>
              <a:rPr sz="900" spc="-10" dirty="0">
                <a:solidFill>
                  <a:srgbClr val="0D0D0D"/>
                </a:solidFill>
                <a:latin typeface="Calibri"/>
                <a:cs typeface="Calibri"/>
              </a:rPr>
              <a:t>л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.</a:t>
            </a:r>
            <a:r>
              <a:rPr sz="900" spc="-7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С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ША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835475" y="3228838"/>
            <a:ext cx="243840" cy="42339"/>
          </a:xfrm>
          <a:custGeom>
            <a:avLst/>
            <a:gdLst/>
            <a:ahLst/>
            <a:cxnLst/>
            <a:rect l="l" t="t" r="r" b="b"/>
            <a:pathLst>
              <a:path w="243840" h="64135">
                <a:moveTo>
                  <a:pt x="243840" y="0"/>
                </a:moveTo>
                <a:lnTo>
                  <a:pt x="0" y="0"/>
                </a:lnTo>
                <a:lnTo>
                  <a:pt x="0" y="63620"/>
                </a:lnTo>
                <a:lnTo>
                  <a:pt x="243840" y="63620"/>
                </a:lnTo>
                <a:lnTo>
                  <a:pt x="243840" y="0"/>
                </a:lnTo>
                <a:close/>
              </a:path>
            </a:pathLst>
          </a:custGeom>
          <a:solidFill>
            <a:srgbClr val="43AE2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5" name="object 5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411293" y="3226822"/>
            <a:ext cx="243839" cy="48290"/>
          </a:xfrm>
          <a:prstGeom prst="rect">
            <a:avLst/>
          </a:prstGeom>
        </p:spPr>
      </p:pic>
      <p:sp>
        <p:nvSpPr>
          <p:cNvPr id="56" name="object 56"/>
          <p:cNvSpPr txBox="1"/>
          <p:nvPr/>
        </p:nvSpPr>
        <p:spPr>
          <a:xfrm>
            <a:off x="381227" y="3347933"/>
            <a:ext cx="3590290" cy="367408"/>
          </a:xfrm>
          <a:prstGeom prst="rect">
            <a:avLst/>
          </a:prstGeom>
        </p:spPr>
        <p:txBody>
          <a:bodyPr vert="horz" wrap="square" lIns="0" tIns="51435" rIns="0" bIns="0" rtlCol="0">
            <a:spAutoFit/>
          </a:bodyPr>
          <a:lstStyle/>
          <a:p>
            <a:pPr marL="652780">
              <a:lnSpc>
                <a:spcPct val="100000"/>
              </a:lnSpc>
              <a:spcBef>
                <a:spcPts val="405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2021</a:t>
            </a:r>
            <a:r>
              <a:rPr sz="900" spc="17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2023</a:t>
            </a:r>
            <a:r>
              <a:rPr sz="900" spc="34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2025</a:t>
            </a:r>
            <a:r>
              <a:rPr sz="900" spc="36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2027</a:t>
            </a:r>
            <a:r>
              <a:rPr sz="900" spc="34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2029</a:t>
            </a:r>
            <a:r>
              <a:rPr sz="900" spc="37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2031</a:t>
            </a:r>
            <a:r>
              <a:rPr sz="900" spc="34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2033</a:t>
            </a:r>
            <a:r>
              <a:rPr sz="900" spc="36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2035</a:t>
            </a:r>
            <a:r>
              <a:rPr sz="900" spc="34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2037</a:t>
            </a:r>
            <a:endParaRPr sz="900" dirty="0">
              <a:latin typeface="Calibri"/>
              <a:cs typeface="Calibri"/>
            </a:endParaRPr>
          </a:p>
          <a:p>
            <a:pPr marL="597535">
              <a:lnSpc>
                <a:spcPct val="100000"/>
              </a:lnSpc>
              <a:spcBef>
                <a:spcPts val="310"/>
              </a:spcBef>
              <a:tabLst>
                <a:tab pos="2176780" algn="l"/>
              </a:tabLst>
            </a:pPr>
            <a:r>
              <a:rPr sz="900" spc="10" dirty="0">
                <a:solidFill>
                  <a:srgbClr val="0D0D0D"/>
                </a:solidFill>
                <a:latin typeface="Calibri"/>
                <a:cs typeface="Calibri"/>
              </a:rPr>
              <a:t>В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ы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р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у</a:t>
            </a:r>
            <a:r>
              <a:rPr sz="900" spc="5" dirty="0">
                <a:solidFill>
                  <a:srgbClr val="0D0D0D"/>
                </a:solidFill>
                <a:latin typeface="Calibri"/>
                <a:cs typeface="Calibri"/>
              </a:rPr>
              <a:t>ч</a:t>
            </a:r>
            <a:r>
              <a:rPr sz="900" spc="10" dirty="0">
                <a:solidFill>
                  <a:srgbClr val="0D0D0D"/>
                </a:solidFill>
                <a:latin typeface="Calibri"/>
                <a:cs typeface="Calibri"/>
              </a:rPr>
              <a:t>к</a:t>
            </a:r>
            <a:r>
              <a:rPr sz="900" spc="-30" dirty="0">
                <a:solidFill>
                  <a:srgbClr val="0D0D0D"/>
                </a:solidFill>
                <a:latin typeface="Calibri"/>
                <a:cs typeface="Calibri"/>
              </a:rPr>
              <a:t>а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,</a:t>
            </a:r>
            <a:r>
              <a:rPr sz="900" spc="-6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10" dirty="0">
                <a:solidFill>
                  <a:srgbClr val="0D0D0D"/>
                </a:solidFill>
                <a:latin typeface="Calibri"/>
                <a:cs typeface="Calibri"/>
              </a:rPr>
              <a:t>т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ы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с.</a:t>
            </a:r>
            <a:r>
              <a:rPr sz="900" spc="-5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д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о</a:t>
            </a:r>
            <a:r>
              <a:rPr sz="900" spc="-10" dirty="0">
                <a:solidFill>
                  <a:srgbClr val="0D0D0D"/>
                </a:solidFill>
                <a:latin typeface="Calibri"/>
                <a:cs typeface="Calibri"/>
              </a:rPr>
              <a:t>лл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.</a:t>
            </a:r>
            <a:r>
              <a:rPr sz="900" spc="-2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С</a:t>
            </a:r>
            <a:r>
              <a:rPr sz="900" spc="5" dirty="0">
                <a:solidFill>
                  <a:srgbClr val="0D0D0D"/>
                </a:solidFill>
                <a:latin typeface="Calibri"/>
                <a:cs typeface="Calibri"/>
              </a:rPr>
              <a:t>ША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	</a:t>
            </a:r>
            <a:r>
              <a:rPr sz="900" spc="10" dirty="0">
                <a:solidFill>
                  <a:srgbClr val="0D0D0D"/>
                </a:solidFill>
                <a:latin typeface="Calibri"/>
                <a:cs typeface="Calibri"/>
              </a:rPr>
              <a:t>Р</a:t>
            </a:r>
            <a:r>
              <a:rPr sz="900" spc="5" dirty="0">
                <a:solidFill>
                  <a:srgbClr val="0D0D0D"/>
                </a:solidFill>
                <a:latin typeface="Calibri"/>
                <a:cs typeface="Calibri"/>
              </a:rPr>
              <a:t>е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н</a:t>
            </a:r>
            <a:r>
              <a:rPr sz="900" spc="10" dirty="0">
                <a:solidFill>
                  <a:srgbClr val="0D0D0D"/>
                </a:solidFill>
                <a:latin typeface="Calibri"/>
                <a:cs typeface="Calibri"/>
              </a:rPr>
              <a:t>т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аб</a:t>
            </a:r>
            <a:r>
              <a:rPr sz="900" spc="-20" dirty="0">
                <a:solidFill>
                  <a:srgbClr val="0D0D0D"/>
                </a:solidFill>
                <a:latin typeface="Calibri"/>
                <a:cs typeface="Calibri"/>
              </a:rPr>
              <a:t>е</a:t>
            </a:r>
            <a:r>
              <a:rPr sz="900" spc="-10" dirty="0">
                <a:solidFill>
                  <a:srgbClr val="0D0D0D"/>
                </a:solidFill>
                <a:latin typeface="Calibri"/>
                <a:cs typeface="Calibri"/>
              </a:rPr>
              <a:t>л</a:t>
            </a:r>
            <a:r>
              <a:rPr sz="900" spc="5" dirty="0">
                <a:solidFill>
                  <a:srgbClr val="0D0D0D"/>
                </a:solidFill>
                <a:latin typeface="Calibri"/>
                <a:cs typeface="Calibri"/>
              </a:rPr>
              <a:t>ь</a:t>
            </a:r>
            <a:r>
              <a:rPr sz="900" spc="-30" dirty="0">
                <a:solidFill>
                  <a:srgbClr val="0D0D0D"/>
                </a:solidFill>
                <a:latin typeface="Calibri"/>
                <a:cs typeface="Calibri"/>
              </a:rPr>
              <a:t>н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о</a:t>
            </a:r>
            <a:r>
              <a:rPr sz="900" spc="-25" dirty="0">
                <a:solidFill>
                  <a:srgbClr val="0D0D0D"/>
                </a:solidFill>
                <a:latin typeface="Calibri"/>
                <a:cs typeface="Calibri"/>
              </a:rPr>
              <a:t>с</a:t>
            </a:r>
            <a:r>
              <a:rPr sz="900" spc="10" dirty="0">
                <a:solidFill>
                  <a:srgbClr val="0D0D0D"/>
                </a:solidFill>
                <a:latin typeface="Calibri"/>
                <a:cs typeface="Calibri"/>
              </a:rPr>
              <a:t>т</a:t>
            </a:r>
            <a:r>
              <a:rPr sz="900" spc="5" dirty="0">
                <a:solidFill>
                  <a:srgbClr val="0D0D0D"/>
                </a:solidFill>
                <a:latin typeface="Calibri"/>
                <a:cs typeface="Calibri"/>
              </a:rPr>
              <a:t>ь</a:t>
            </a:r>
            <a:r>
              <a:rPr sz="900" spc="-10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5" dirty="0">
                <a:solidFill>
                  <a:srgbClr val="0D0D0D"/>
                </a:solidFill>
                <a:latin typeface="Calibri"/>
                <a:cs typeface="Calibri"/>
              </a:rPr>
              <a:t>по</a:t>
            </a:r>
            <a:r>
              <a:rPr sz="900" spc="-4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10" dirty="0">
                <a:solidFill>
                  <a:srgbClr val="0D0D0D"/>
                </a:solidFill>
                <a:latin typeface="Calibri"/>
                <a:cs typeface="Calibri"/>
              </a:rPr>
              <a:t>EBI</a:t>
            </a:r>
            <a:r>
              <a:rPr sz="900" spc="-10" dirty="0">
                <a:solidFill>
                  <a:srgbClr val="0D0D0D"/>
                </a:solidFill>
                <a:latin typeface="Calibri"/>
                <a:cs typeface="Calibri"/>
              </a:rPr>
              <a:t>TD</a:t>
            </a:r>
            <a:r>
              <a:rPr sz="900" spc="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900" spc="110" dirty="0">
                <a:solidFill>
                  <a:srgbClr val="0D0D0D"/>
                </a:solidFill>
                <a:latin typeface="Calibri"/>
                <a:cs typeface="Calibri"/>
              </a:rPr>
              <a:t>,</a:t>
            </a:r>
            <a:r>
              <a:rPr sz="900" spc="10" dirty="0">
                <a:solidFill>
                  <a:srgbClr val="0D0D0D"/>
                </a:solidFill>
                <a:latin typeface="Calibri"/>
                <a:cs typeface="Calibri"/>
              </a:rPr>
              <a:t>%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58" name="Прямоугольник 57"/>
          <p:cNvSpPr/>
          <p:nvPr/>
        </p:nvSpPr>
        <p:spPr>
          <a:xfrm>
            <a:off x="492226" y="4057515"/>
            <a:ext cx="198612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lang="ru-RU" sz="1100" b="1" dirty="0">
                <a:solidFill>
                  <a:srgbClr val="43AE2A"/>
                </a:solidFill>
                <a:cs typeface="Calibri"/>
              </a:rPr>
              <a:t>Мест</a:t>
            </a:r>
            <a:r>
              <a:rPr lang="ru-RU" sz="1100" b="1" spc="-10" dirty="0">
                <a:solidFill>
                  <a:srgbClr val="43AE2A"/>
                </a:solidFill>
                <a:cs typeface="Calibri"/>
              </a:rPr>
              <a:t>о</a:t>
            </a:r>
            <a:r>
              <a:rPr lang="ru-RU" sz="1100" b="1" spc="-5" dirty="0">
                <a:solidFill>
                  <a:srgbClr val="43AE2A"/>
                </a:solidFill>
                <a:cs typeface="Calibri"/>
              </a:rPr>
              <a:t>р</a:t>
            </a:r>
            <a:r>
              <a:rPr lang="ru-RU" sz="1100" b="1" spc="5" dirty="0">
                <a:solidFill>
                  <a:srgbClr val="43AE2A"/>
                </a:solidFill>
                <a:cs typeface="Calibri"/>
              </a:rPr>
              <a:t>ас</a:t>
            </a:r>
            <a:r>
              <a:rPr lang="ru-RU" sz="1100" b="1" spc="-5" dirty="0">
                <a:solidFill>
                  <a:srgbClr val="43AE2A"/>
                </a:solidFill>
                <a:cs typeface="Calibri"/>
              </a:rPr>
              <a:t>п</a:t>
            </a:r>
            <a:r>
              <a:rPr lang="ru-RU" sz="1100" b="1" spc="-10" dirty="0">
                <a:solidFill>
                  <a:srgbClr val="43AE2A"/>
                </a:solidFill>
                <a:cs typeface="Calibri"/>
              </a:rPr>
              <a:t>о</a:t>
            </a:r>
            <a:r>
              <a:rPr lang="ru-RU" sz="1100" b="1" spc="-20" dirty="0">
                <a:solidFill>
                  <a:srgbClr val="43AE2A"/>
                </a:solidFill>
                <a:cs typeface="Calibri"/>
              </a:rPr>
              <a:t>л</a:t>
            </a:r>
            <a:r>
              <a:rPr lang="ru-RU" sz="1100" b="1" spc="-10" dirty="0">
                <a:solidFill>
                  <a:srgbClr val="43AE2A"/>
                </a:solidFill>
                <a:cs typeface="Calibri"/>
              </a:rPr>
              <a:t>о</a:t>
            </a:r>
            <a:r>
              <a:rPr lang="ru-RU" sz="1100" b="1" spc="5" dirty="0">
                <a:solidFill>
                  <a:srgbClr val="43AE2A"/>
                </a:solidFill>
                <a:cs typeface="Calibri"/>
              </a:rPr>
              <a:t>ж</a:t>
            </a:r>
            <a:r>
              <a:rPr lang="ru-RU" sz="1100" b="1" spc="-25" dirty="0">
                <a:solidFill>
                  <a:srgbClr val="43AE2A"/>
                </a:solidFill>
                <a:cs typeface="Calibri"/>
              </a:rPr>
              <a:t>е</a:t>
            </a:r>
            <a:r>
              <a:rPr lang="ru-RU" sz="1100" b="1" spc="10" dirty="0">
                <a:solidFill>
                  <a:srgbClr val="43AE2A"/>
                </a:solidFill>
                <a:cs typeface="Calibri"/>
              </a:rPr>
              <a:t>н</a:t>
            </a:r>
            <a:r>
              <a:rPr lang="ru-RU" sz="1100" b="1" spc="-25" dirty="0">
                <a:solidFill>
                  <a:srgbClr val="43AE2A"/>
                </a:solidFill>
                <a:cs typeface="Calibri"/>
              </a:rPr>
              <a:t>и</a:t>
            </a:r>
            <a:r>
              <a:rPr lang="ru-RU" sz="1100" b="1" spc="5" dirty="0">
                <a:solidFill>
                  <a:srgbClr val="43AE2A"/>
                </a:solidFill>
                <a:cs typeface="Calibri"/>
              </a:rPr>
              <a:t>е</a:t>
            </a:r>
            <a:r>
              <a:rPr lang="ru-RU" sz="1100" b="1" spc="-80" dirty="0">
                <a:solidFill>
                  <a:srgbClr val="43AE2A"/>
                </a:solidFill>
                <a:cs typeface="Calibri"/>
              </a:rPr>
              <a:t> </a:t>
            </a:r>
            <a:r>
              <a:rPr lang="ru-RU" sz="1100" b="1" spc="-5" dirty="0">
                <a:solidFill>
                  <a:srgbClr val="43AE2A"/>
                </a:solidFill>
                <a:cs typeface="Calibri"/>
              </a:rPr>
              <a:t>пр</a:t>
            </a:r>
            <a:r>
              <a:rPr lang="ru-RU" sz="1100" b="1" spc="-10" dirty="0">
                <a:solidFill>
                  <a:srgbClr val="43AE2A"/>
                </a:solidFill>
                <a:cs typeface="Calibri"/>
              </a:rPr>
              <a:t>о</a:t>
            </a:r>
            <a:r>
              <a:rPr lang="ru-RU" sz="1100" b="1" dirty="0">
                <a:solidFill>
                  <a:srgbClr val="43AE2A"/>
                </a:solidFill>
                <a:cs typeface="Calibri"/>
              </a:rPr>
              <a:t>е</a:t>
            </a:r>
            <a:r>
              <a:rPr lang="ru-RU" sz="1100" b="1" spc="5" dirty="0">
                <a:solidFill>
                  <a:srgbClr val="43AE2A"/>
                </a:solidFill>
                <a:cs typeface="Calibri"/>
              </a:rPr>
              <a:t>кта</a:t>
            </a:r>
            <a:endParaRPr lang="ru-RU" sz="1100" dirty="0">
              <a:cs typeface="Calibri"/>
            </a:endParaRPr>
          </a:p>
        </p:txBody>
      </p:sp>
      <p:pic>
        <p:nvPicPr>
          <p:cNvPr id="57" name="object 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16" name="object 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17" name="Блок-схема: задержка 1016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18" name="Прямоугольник 1017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20" name="Рисунок 1019"/>
          <p:cNvPicPr>
            <a:picLocks noChangeAspect="1"/>
          </p:cNvPicPr>
          <p:nvPr/>
        </p:nvPicPr>
        <p:blipFill rotWithShape="1">
          <a:blip r:embed="rId11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1021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22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6561951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85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7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8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9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0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1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2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3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4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5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6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7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8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9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0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1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2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3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4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5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6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7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8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9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0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1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2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3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4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5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6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7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8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9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0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1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2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4" name="object 4"/>
          <p:cNvSpPr txBox="1"/>
          <p:nvPr/>
        </p:nvSpPr>
        <p:spPr>
          <a:xfrm>
            <a:off x="515213" y="2361692"/>
            <a:ext cx="1374140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92D050"/>
                </a:solidFill>
                <a:latin typeface="Calibri"/>
                <a:cs typeface="Calibri"/>
              </a:rPr>
              <a:t>Рентабельность</a:t>
            </a:r>
            <a:r>
              <a:rPr sz="1000" b="1" spc="-20" dirty="0">
                <a:solidFill>
                  <a:srgbClr val="92D050"/>
                </a:solidFill>
                <a:latin typeface="Calibri"/>
                <a:cs typeface="Calibri"/>
              </a:rPr>
              <a:t> </a:t>
            </a:r>
            <a:r>
              <a:rPr sz="1000" b="1" spc="-5" dirty="0">
                <a:solidFill>
                  <a:srgbClr val="92D050"/>
                </a:solidFill>
                <a:latin typeface="Calibri"/>
                <a:cs typeface="Calibri"/>
              </a:rPr>
              <a:t>проекта</a:t>
            </a:r>
            <a:endParaRPr sz="1000" dirty="0">
              <a:solidFill>
                <a:srgbClr val="92D050"/>
              </a:solidFill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19176" y="4286758"/>
            <a:ext cx="1654810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92D050"/>
                </a:solidFill>
                <a:latin typeface="Calibri"/>
                <a:cs typeface="Calibri"/>
              </a:rPr>
              <a:t>Месторасположение</a:t>
            </a:r>
            <a:r>
              <a:rPr sz="1000" b="1" spc="-45" dirty="0">
                <a:solidFill>
                  <a:srgbClr val="92D050"/>
                </a:solidFill>
                <a:latin typeface="Calibri"/>
                <a:cs typeface="Calibri"/>
              </a:rPr>
              <a:t> </a:t>
            </a:r>
            <a:r>
              <a:rPr sz="1000" b="1" spc="-5" dirty="0">
                <a:solidFill>
                  <a:srgbClr val="92D050"/>
                </a:solidFill>
                <a:latin typeface="Calibri"/>
                <a:cs typeface="Calibri"/>
              </a:rPr>
              <a:t>проекта</a:t>
            </a:r>
            <a:endParaRPr sz="1000" dirty="0">
              <a:solidFill>
                <a:srgbClr val="92D050"/>
              </a:solidFill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519176" y="381660"/>
            <a:ext cx="9364979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b="1" spc="-25" dirty="0">
                <a:latin typeface="Century Gothic" pitchFamily="34" charset="0"/>
                <a:cs typeface="Arial" panose="020B0604020202020204" pitchFamily="34" charset="0"/>
              </a:rPr>
              <a:t>Запуск завода по производству комбикормов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4504741" y="2290482"/>
            <a:ext cx="3569335" cy="2037608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</a:t>
            </a:r>
            <a:endParaRPr sz="9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23495" marR="199390" algn="just">
              <a:lnSpc>
                <a:spcPts val="1080"/>
              </a:lnSpc>
              <a:spcBef>
                <a:spcPts val="315"/>
              </a:spcBef>
            </a:pPr>
            <a:r>
              <a:rPr lang="ru-RU" sz="900" dirty="0">
                <a:latin typeface="Century Gothic" pitchFamily="34" charset="0"/>
                <a:cs typeface="Calibri" pitchFamily="34" charset="0"/>
              </a:rPr>
              <a:t>Выход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на</a:t>
            </a:r>
            <a:r>
              <a:rPr lang="ru-RU" sz="900" spc="-2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полную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мощность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планируется</a:t>
            </a:r>
            <a:r>
              <a:rPr lang="ru-RU" sz="900" spc="-2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на</a:t>
            </a:r>
            <a:r>
              <a:rPr lang="ru-RU" sz="900" spc="-3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3-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й</a:t>
            </a:r>
            <a:r>
              <a:rPr lang="ru-RU" sz="900" spc="-2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год</a:t>
            </a:r>
            <a:r>
              <a:rPr lang="ru-RU" sz="900" spc="-3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с</a:t>
            </a:r>
            <a:r>
              <a:rPr lang="ru-RU" sz="900" spc="-4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момента</a:t>
            </a:r>
            <a:r>
              <a:rPr lang="ru-RU" sz="900" spc="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запуска,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после</a:t>
            </a:r>
            <a:r>
              <a:rPr lang="ru-RU" sz="900" spc="-3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чего</a:t>
            </a:r>
            <a:r>
              <a:rPr lang="ru-RU" sz="900" spc="-2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объемы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производства</a:t>
            </a:r>
            <a:r>
              <a:rPr lang="ru-RU" sz="900" spc="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выйдут</a:t>
            </a:r>
            <a:r>
              <a:rPr lang="ru-RU" sz="900" spc="-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на</a:t>
            </a:r>
            <a:r>
              <a:rPr lang="ru-RU" sz="900" spc="-4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плато</a:t>
            </a:r>
            <a:r>
              <a:rPr lang="ru-RU" sz="900" spc="-3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25" dirty="0">
                <a:latin typeface="Century Gothic" pitchFamily="34" charset="0"/>
                <a:cs typeface="Calibri" pitchFamily="34" charset="0"/>
              </a:rPr>
              <a:t>на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 уровне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118,8</a:t>
            </a:r>
            <a:r>
              <a:rPr lang="ru-RU" sz="900" spc="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тыс.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тонн</a:t>
            </a:r>
            <a:r>
              <a:rPr lang="ru-RU" sz="900" spc="-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в</a:t>
            </a:r>
            <a:r>
              <a:rPr lang="ru-RU" sz="900" spc="-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год.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На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начальных</a:t>
            </a:r>
            <a:r>
              <a:rPr lang="ru-RU" sz="900" spc="-3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этапах</a:t>
            </a:r>
            <a:r>
              <a:rPr lang="en-US" sz="900" spc="-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развития,</a:t>
            </a:r>
            <a:r>
              <a:rPr lang="ru-RU" sz="900" spc="-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Компания</a:t>
            </a:r>
            <a:r>
              <a:rPr lang="ru-RU" sz="900" spc="-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планирует</a:t>
            </a:r>
            <a:r>
              <a:rPr lang="ru-RU" sz="900" spc="-4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производить комбикорм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для птиц</a:t>
            </a:r>
            <a:r>
              <a:rPr lang="ru-RU" sz="900" spc="-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нескольких</a:t>
            </a:r>
            <a:r>
              <a:rPr lang="ru-RU" sz="900" spc="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разновидностей,</a:t>
            </a:r>
            <a:r>
              <a:rPr lang="ru-RU" sz="900" spc="3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различаемых</a:t>
            </a:r>
            <a:r>
              <a:rPr lang="ru-RU" sz="900" spc="3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25" dirty="0">
                <a:latin typeface="Century Gothic" pitchFamily="34" charset="0"/>
                <a:cs typeface="Calibri" pitchFamily="34" charset="0"/>
              </a:rPr>
              <a:t>по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 составу в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 зависимости</a:t>
            </a:r>
            <a:r>
              <a:rPr lang="ru-RU" sz="900" spc="2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от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возраста,</a:t>
            </a:r>
            <a:r>
              <a:rPr lang="ru-RU" sz="900" spc="3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а</a:t>
            </a:r>
            <a:r>
              <a:rPr lang="ru-RU" sz="900" spc="-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именно:</a:t>
            </a:r>
            <a:endParaRPr lang="ru-RU" sz="900" dirty="0">
              <a:latin typeface="Century Gothic" pitchFamily="34" charset="0"/>
              <a:cs typeface="Calibri" pitchFamily="34" charset="0"/>
            </a:endParaRPr>
          </a:p>
          <a:p>
            <a:pPr marL="264795" indent="-168275" algn="just">
              <a:lnSpc>
                <a:spcPts val="1040"/>
              </a:lnSpc>
              <a:buFont typeface="Arial MT"/>
              <a:buChar char="•"/>
              <a:tabLst>
                <a:tab pos="264795" algn="l"/>
              </a:tabLst>
            </a:pPr>
            <a:r>
              <a:rPr lang="ru-RU" sz="900" dirty="0">
                <a:latin typeface="Century Gothic" pitchFamily="34" charset="0"/>
                <a:cs typeface="Calibri" pitchFamily="34" charset="0"/>
              </a:rPr>
              <a:t>Старт</a:t>
            </a:r>
            <a:r>
              <a:rPr lang="ru-RU" sz="900" spc="-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(</a:t>
            </a:r>
            <a:r>
              <a:rPr lang="ru-RU" sz="900" dirty="0" err="1">
                <a:latin typeface="Century Gothic" pitchFamily="34" charset="0"/>
                <a:cs typeface="Calibri" pitchFamily="34" charset="0"/>
              </a:rPr>
              <a:t>start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)</a:t>
            </a:r>
            <a:r>
              <a:rPr lang="ru-RU" sz="900" spc="-2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–</a:t>
            </a:r>
            <a:r>
              <a:rPr lang="ru-RU" sz="900" spc="-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13,1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тыс.</a:t>
            </a:r>
            <a:r>
              <a:rPr lang="ru-RU" sz="900" spc="-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тонн;</a:t>
            </a:r>
            <a:endParaRPr lang="ru-RU" sz="900" dirty="0">
              <a:latin typeface="Century Gothic" pitchFamily="34" charset="0"/>
              <a:cs typeface="Calibri" pitchFamily="34" charset="0"/>
            </a:endParaRPr>
          </a:p>
          <a:p>
            <a:pPr marL="264795" indent="-168275" algn="just">
              <a:lnSpc>
                <a:spcPts val="1080"/>
              </a:lnSpc>
              <a:buFont typeface="Arial MT"/>
              <a:buChar char="•"/>
              <a:tabLst>
                <a:tab pos="264795" algn="l"/>
              </a:tabLst>
            </a:pPr>
            <a:r>
              <a:rPr lang="ru-RU" sz="900" dirty="0" err="1">
                <a:latin typeface="Century Gothic" pitchFamily="34" charset="0"/>
                <a:cs typeface="Calibri" pitchFamily="34" charset="0"/>
              </a:rPr>
              <a:t>Гроуер</a:t>
            </a:r>
            <a:r>
              <a:rPr lang="ru-RU" sz="900" spc="-2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(</a:t>
            </a:r>
            <a:r>
              <a:rPr lang="ru-RU" sz="900" dirty="0" err="1">
                <a:latin typeface="Century Gothic" pitchFamily="34" charset="0"/>
                <a:cs typeface="Calibri" pitchFamily="34" charset="0"/>
              </a:rPr>
              <a:t>grower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)</a:t>
            </a:r>
            <a:r>
              <a:rPr lang="ru-RU" sz="900" spc="-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–</a:t>
            </a:r>
            <a:r>
              <a:rPr lang="ru-RU" sz="900" spc="-4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40,4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тыс.</a:t>
            </a:r>
            <a:r>
              <a:rPr lang="ru-RU" sz="900" spc="-3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20" dirty="0">
                <a:latin typeface="Century Gothic" pitchFamily="34" charset="0"/>
                <a:cs typeface="Calibri" pitchFamily="34" charset="0"/>
              </a:rPr>
              <a:t>тонн;</a:t>
            </a:r>
            <a:endParaRPr lang="ru-RU" sz="900" dirty="0">
              <a:latin typeface="Century Gothic" pitchFamily="34" charset="0"/>
              <a:cs typeface="Calibri" pitchFamily="34" charset="0"/>
            </a:endParaRPr>
          </a:p>
          <a:p>
            <a:pPr marL="264795" indent="-168275" algn="just">
              <a:lnSpc>
                <a:spcPts val="1140"/>
              </a:lnSpc>
              <a:buFont typeface="Arial MT"/>
              <a:buChar char="•"/>
              <a:tabLst>
                <a:tab pos="264795" algn="l"/>
              </a:tabLst>
            </a:pPr>
            <a:r>
              <a:rPr lang="ru-RU" sz="900" dirty="0">
                <a:latin typeface="Century Gothic" pitchFamily="34" charset="0"/>
                <a:cs typeface="Calibri" pitchFamily="34" charset="0"/>
              </a:rPr>
              <a:t>Финиш</a:t>
            </a:r>
            <a:r>
              <a:rPr lang="ru-RU" sz="900" spc="-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(</a:t>
            </a:r>
            <a:r>
              <a:rPr lang="ru-RU" sz="900" dirty="0" err="1">
                <a:latin typeface="Century Gothic" pitchFamily="34" charset="0"/>
                <a:cs typeface="Calibri" pitchFamily="34" charset="0"/>
              </a:rPr>
              <a:t>finish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)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–</a:t>
            </a:r>
            <a:r>
              <a:rPr lang="ru-RU" sz="900" spc="-4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65,3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тыс.</a:t>
            </a:r>
            <a:r>
              <a:rPr lang="ru-RU" sz="900" spc="-3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тонн.</a:t>
            </a:r>
            <a:endParaRPr lang="ru-RU" sz="900" dirty="0">
              <a:latin typeface="Century Gothic" pitchFamily="34" charset="0"/>
              <a:cs typeface="Calibri" pitchFamily="34" charset="0"/>
            </a:endParaRPr>
          </a:p>
          <a:p>
            <a:pPr marL="12700" algn="just">
              <a:lnSpc>
                <a:spcPct val="100000"/>
              </a:lnSpc>
              <a:spcBef>
                <a:spcPts val="120"/>
              </a:spcBef>
            </a:pPr>
            <a:r>
              <a:rPr sz="900" b="1" spc="-5" dirty="0" err="1">
                <a:solidFill>
                  <a:srgbClr val="85BB24"/>
                </a:solidFill>
                <a:latin typeface="Century Gothic" pitchFamily="34" charset="0"/>
                <a:cs typeface="Calibri" pitchFamily="34" charset="0"/>
              </a:rPr>
              <a:t>Компания</a:t>
            </a:r>
            <a:endParaRPr sz="900" dirty="0">
              <a:solidFill>
                <a:srgbClr val="85BB24"/>
              </a:solidFill>
              <a:latin typeface="Century Gothic" pitchFamily="34" charset="0"/>
              <a:cs typeface="Calibri" pitchFamily="34" charset="0"/>
            </a:endParaRPr>
          </a:p>
          <a:p>
            <a:pPr marL="12700" marR="40005" algn="just">
              <a:lnSpc>
                <a:spcPct val="92500"/>
              </a:lnSpc>
              <a:spcBef>
                <a:spcPts val="200"/>
              </a:spcBef>
            </a:pPr>
            <a:r>
              <a:rPr lang="kk-KZ" sz="900" dirty="0">
                <a:latin typeface="Century Gothic" pitchFamily="34" charset="0"/>
                <a:cs typeface="Calibri"/>
              </a:rPr>
              <a:t>Инициатором проекта является Акимат Кызылординской области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04741" y="4316253"/>
            <a:ext cx="3551554" cy="7207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" algn="just">
              <a:lnSpc>
                <a:spcPts val="1040"/>
              </a:lnSpc>
              <a:spcBef>
                <a:spcPts val="100"/>
              </a:spcBef>
              <a:tabLst>
                <a:tab pos="185420" algn="l"/>
              </a:tabLst>
            </a:pPr>
            <a:r>
              <a:rPr lang="ru-RU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lang="ru-RU" sz="9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23495" algn="just">
              <a:lnSpc>
                <a:spcPct val="100000"/>
              </a:lnSpc>
              <a:spcBef>
                <a:spcPts val="204"/>
              </a:spcBef>
            </a:pPr>
            <a:r>
              <a:rPr lang="ru-RU" sz="900" dirty="0">
                <a:latin typeface="Century Gothic" pitchFamily="34" charset="0"/>
                <a:cs typeface="Calibri" pitchFamily="34" charset="0"/>
              </a:rPr>
              <a:t>Всю</a:t>
            </a:r>
            <a:r>
              <a:rPr lang="ru-RU" sz="900" spc="-4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производимую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 в</a:t>
            </a:r>
            <a:r>
              <a:rPr lang="ru-RU" sz="900" spc="-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рамках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проекта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 продукцию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планируется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 реализовывать</a:t>
            </a:r>
            <a:r>
              <a:rPr lang="ru-RU" sz="900" spc="2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на</a:t>
            </a:r>
            <a:r>
              <a:rPr lang="ru-RU" sz="900" spc="-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рынках</a:t>
            </a:r>
            <a:r>
              <a:rPr lang="ru-RU" sz="900" spc="-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приграничных государств</a:t>
            </a:r>
            <a:r>
              <a:rPr lang="ru-RU" sz="900" spc="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(Узбекистан</a:t>
            </a:r>
            <a:r>
              <a:rPr lang="ru-RU" sz="900" spc="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и</a:t>
            </a:r>
            <a:r>
              <a:rPr lang="ru-RU" sz="900" spc="-3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Китай)</a:t>
            </a:r>
            <a:r>
              <a:rPr lang="ru-RU" sz="900" spc="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путем</a:t>
            </a:r>
            <a:r>
              <a:rPr lang="ru-RU" sz="900" spc="-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прямых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адресных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продаж</a:t>
            </a:r>
            <a:r>
              <a:rPr lang="ru-RU" sz="900" spc="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с</a:t>
            </a:r>
            <a:r>
              <a:rPr lang="ru-RU" sz="900" spc="-3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последующей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доставкой</a:t>
            </a:r>
            <a:r>
              <a:rPr lang="ru-RU" sz="900" spc="2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на</a:t>
            </a:r>
            <a:r>
              <a:rPr lang="ru-RU" sz="900" spc="-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склад</a:t>
            </a:r>
            <a:r>
              <a:rPr lang="ru-RU" sz="900" spc="-2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покупателя.</a:t>
            </a:r>
            <a:endParaRPr lang="ru-RU" sz="900" dirty="0">
              <a:latin typeface="Century Gothic" pitchFamily="34" charset="0"/>
              <a:cs typeface="Calibri" pitchFamily="34" charset="0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297333" y="1755729"/>
            <a:ext cx="2584348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sz="9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328292" y="1912753"/>
            <a:ext cx="3573779" cy="536109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4785" indent="-172720" algn="just">
              <a:lnSpc>
                <a:spcPts val="1045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 err="1">
                <a:latin typeface="Century Gothic" pitchFamily="34" charset="0"/>
                <a:cs typeface="Calibri"/>
              </a:rPr>
              <a:t>Государственная</a:t>
            </a:r>
            <a:r>
              <a:rPr sz="900" b="1" spc="15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поддержка.</a:t>
            </a:r>
            <a:r>
              <a:rPr sz="900" b="1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включен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перечень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5080" algn="just">
              <a:lnSpc>
                <a:spcPct val="92400"/>
              </a:lnSpc>
              <a:spcBef>
                <a:spcPts val="4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приоритетных отраслей для оказания государственной поддержки,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рамках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программ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которой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можно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получить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ряд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льгот,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преференций </a:t>
            </a:r>
            <a:r>
              <a:rPr sz="900" dirty="0">
                <a:latin typeface="Century Gothic" pitchFamily="34" charset="0"/>
                <a:cs typeface="Calibri"/>
              </a:rPr>
              <a:t> 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натурных грантов.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328292" y="2482805"/>
            <a:ext cx="3304540" cy="1427762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40"/>
              </a:lnSpc>
              <a:spcBef>
                <a:spcPts val="12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реализации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требуется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сумму</a:t>
            </a:r>
          </a:p>
          <a:p>
            <a:pPr marL="12700" algn="just">
              <a:lnSpc>
                <a:spcPts val="1040"/>
              </a:lnSpc>
            </a:pPr>
            <a:r>
              <a:rPr lang="ru-RU" sz="900" spc="-30" dirty="0">
                <a:latin typeface="Century Gothic" pitchFamily="34" charset="0"/>
                <a:cs typeface="Calibri"/>
              </a:rPr>
              <a:t>3 633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(по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курсу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449,2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тенге),</a:t>
            </a:r>
            <a:r>
              <a:rPr sz="900" dirty="0">
                <a:latin typeface="Century Gothic" pitchFamily="34" charset="0"/>
                <a:cs typeface="Calibri"/>
              </a:rPr>
              <a:t> 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том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числе: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01699"/>
              </a:lnSpc>
              <a:spcBef>
                <a:spcPts val="1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kk-KZ" sz="900" dirty="0">
                <a:latin typeface="Century Gothic" pitchFamily="34" charset="0"/>
                <a:cs typeface="Calibri"/>
              </a:rPr>
              <a:t>      100% (3633  тыс.долл.США) - Учас</a:t>
            </a:r>
            <a:r>
              <a:rPr lang="ru-RU" sz="900" dirty="0" err="1">
                <a:latin typeface="Century Gothic" pitchFamily="34" charset="0"/>
                <a:cs typeface="Calibri"/>
              </a:rPr>
              <a:t>тие</a:t>
            </a:r>
            <a:r>
              <a:rPr lang="ru-RU" sz="900" dirty="0">
                <a:latin typeface="Century Gothic" pitchFamily="34" charset="0"/>
                <a:cs typeface="Calibri"/>
              </a:rPr>
              <a:t> инвестора</a:t>
            </a:r>
            <a:endParaRPr lang="en-US"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01699"/>
              </a:lnSpc>
              <a:spcBef>
                <a:spcPts val="100"/>
              </a:spcBef>
              <a:tabLst>
                <a:tab pos="184785" algn="l"/>
                <a:tab pos="185420" algn="l"/>
              </a:tabLst>
            </a:pPr>
            <a:r>
              <a:rPr sz="900" spc="-5" dirty="0" err="1">
                <a:latin typeface="Century Gothic" pitchFamily="34" charset="0"/>
                <a:cs typeface="Calibri"/>
              </a:rPr>
              <a:t>Предлагаемая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меры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финальная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структур</a:t>
            </a:r>
            <a:r>
              <a:rPr lang="ru-RU" sz="900" spc="-5" dirty="0">
                <a:latin typeface="Century Gothic" pitchFamily="34" charset="0"/>
                <a:cs typeface="Calibri"/>
              </a:rPr>
              <a:t>а</a:t>
            </a:r>
            <a:r>
              <a:rPr lang="en-US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финансирования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долей </a:t>
            </a:r>
            <a:r>
              <a:rPr sz="900" dirty="0">
                <a:latin typeface="Century Gothic" pitchFamily="34" charset="0"/>
                <a:cs typeface="Calibri"/>
              </a:rPr>
              <a:t>участия в </a:t>
            </a:r>
            <a:r>
              <a:rPr sz="9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5" dirty="0">
                <a:latin typeface="Century Gothic" pitchFamily="34" charset="0"/>
                <a:cs typeface="Calibri"/>
              </a:rPr>
              <a:t> 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527296" y="5036963"/>
            <a:ext cx="2864104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Инвестиционная привлекательность</a:t>
            </a:r>
            <a:r>
              <a:rPr sz="900" b="1" spc="3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проекта:</a:t>
            </a:r>
            <a:endParaRPr sz="9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527296" y="5368768"/>
            <a:ext cx="2787904" cy="622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32130">
              <a:lnSpc>
                <a:spcPct val="111100"/>
              </a:lnSpc>
              <a:spcBef>
                <a:spcPts val="1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NPV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-10" dirty="0">
                <a:latin typeface="Century Gothic" pitchFamily="34" charset="0"/>
                <a:cs typeface="Calibri"/>
              </a:rPr>
              <a:t>26 417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США;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IRR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lang="en-US" sz="900" spc="-5" dirty="0">
                <a:latin typeface="Century Gothic" pitchFamily="34" charset="0"/>
                <a:cs typeface="Calibri"/>
              </a:rPr>
              <a:t>2</a:t>
            </a:r>
            <a:r>
              <a:rPr lang="ru-RU" sz="900" spc="-5" dirty="0">
                <a:latin typeface="Century Gothic" pitchFamily="34" charset="0"/>
                <a:cs typeface="Calibri"/>
              </a:rPr>
              <a:t>4,5</a:t>
            </a:r>
            <a:r>
              <a:rPr sz="900" dirty="0">
                <a:latin typeface="Century Gothic" pitchFamily="34" charset="0"/>
                <a:cs typeface="Calibri"/>
              </a:rPr>
              <a:t>%;</a:t>
            </a: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lang="ru-RU" sz="900" spc="-20" dirty="0">
                <a:latin typeface="Century Gothic" pitchFamily="34" charset="0"/>
                <a:cs typeface="Calibri"/>
              </a:rPr>
              <a:t>2,0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15" dirty="0">
                <a:latin typeface="Century Gothic" pitchFamily="34" charset="0"/>
                <a:cs typeface="Calibri"/>
              </a:rPr>
              <a:t>2,1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527296" y="685800"/>
            <a:ext cx="1111504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Продукция</a:t>
            </a:r>
            <a:endParaRPr sz="9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504741" y="5189984"/>
            <a:ext cx="2584348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1350" spc="-7" baseline="6172" dirty="0" err="1">
                <a:latin typeface="Century Gothic" pitchFamily="34" charset="0"/>
                <a:cs typeface="Calibri"/>
              </a:rPr>
              <a:t>Инвестиции</a:t>
            </a:r>
            <a:r>
              <a:rPr sz="1350" spc="-30" baseline="6172" dirty="0">
                <a:latin typeface="Century Gothic" pitchFamily="34" charset="0"/>
                <a:cs typeface="Calibri"/>
              </a:rPr>
              <a:t> </a:t>
            </a:r>
            <a:r>
              <a:rPr sz="1350" baseline="6172" dirty="0">
                <a:latin typeface="Century Gothic" pitchFamily="34" charset="0"/>
                <a:cs typeface="Calibri"/>
              </a:rPr>
              <a:t>– </a:t>
            </a:r>
            <a:r>
              <a:rPr lang="ru-RU" sz="1350" baseline="6172" dirty="0">
                <a:latin typeface="Century Gothic" pitchFamily="34" charset="0"/>
                <a:cs typeface="Calibri"/>
              </a:rPr>
              <a:t>3 633 </a:t>
            </a:r>
            <a:r>
              <a:rPr sz="1350" spc="-7" baseline="6172" dirty="0" err="1">
                <a:latin typeface="Century Gothic" pitchFamily="34" charset="0"/>
                <a:cs typeface="Calibri"/>
              </a:rPr>
              <a:t>тыс</a:t>
            </a:r>
            <a:r>
              <a:rPr sz="1350" spc="-7" baseline="6172" dirty="0">
                <a:latin typeface="Century Gothic" pitchFamily="34" charset="0"/>
                <a:cs typeface="Calibri"/>
              </a:rPr>
              <a:t>.</a:t>
            </a:r>
            <a:r>
              <a:rPr sz="1350" spc="-15" baseline="6172" dirty="0">
                <a:latin typeface="Century Gothic" pitchFamily="34" charset="0"/>
                <a:cs typeface="Calibri"/>
              </a:rPr>
              <a:t> </a:t>
            </a:r>
            <a:r>
              <a:rPr sz="1350" spc="-7" baseline="6172" dirty="0">
                <a:latin typeface="Century Gothic" pitchFamily="34" charset="0"/>
                <a:cs typeface="Calibri"/>
              </a:rPr>
              <a:t>долл.</a:t>
            </a:r>
            <a:r>
              <a:rPr sz="1350" spc="7" baseline="6172" dirty="0">
                <a:latin typeface="Century Gothic" pitchFamily="34" charset="0"/>
                <a:cs typeface="Calibri"/>
              </a:rPr>
              <a:t> </a:t>
            </a:r>
            <a:r>
              <a:rPr sz="1350" spc="-7" baseline="6172" dirty="0">
                <a:latin typeface="Century Gothic" pitchFamily="34" charset="0"/>
                <a:cs typeface="Calibri"/>
              </a:rPr>
              <a:t>США;</a:t>
            </a:r>
            <a:endParaRPr sz="1350" baseline="6172" dirty="0">
              <a:latin typeface="Century Gothic" pitchFamily="34" charset="0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527296" y="870161"/>
            <a:ext cx="3399154" cy="1438854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23495" marR="5080" algn="just">
              <a:lnSpc>
                <a:spcPts val="1080"/>
              </a:lnSpc>
              <a:spcBef>
                <a:spcPts val="320"/>
              </a:spcBef>
            </a:pPr>
            <a:r>
              <a:rPr lang="ru-RU" sz="900" dirty="0">
                <a:latin typeface="Century Gothic" pitchFamily="34" charset="0"/>
                <a:cs typeface="Calibri" pitchFamily="34" charset="0"/>
              </a:rPr>
              <a:t>Инициатор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владеет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современным</a:t>
            </a:r>
            <a:r>
              <a:rPr lang="ru-RU" sz="900" spc="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50" dirty="0">
                <a:latin typeface="Century Gothic" pitchFamily="34" charset="0"/>
                <a:cs typeface="Calibri" pitchFamily="34" charset="0"/>
              </a:rPr>
              <a:t>и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 полностью</a:t>
            </a:r>
            <a:r>
              <a:rPr lang="ru-RU" sz="900" spc="-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оборудованным</a:t>
            </a:r>
            <a:r>
              <a:rPr lang="ru-RU" sz="900" spc="3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заводом.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Завод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полностью</a:t>
            </a:r>
            <a:r>
              <a:rPr lang="ru-RU" sz="900" spc="-3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готов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50" dirty="0">
                <a:latin typeface="Century Gothic" pitchFamily="34" charset="0"/>
                <a:cs typeface="Calibri" pitchFamily="34" charset="0"/>
              </a:rPr>
              <a:t>к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 операционной</a:t>
            </a:r>
            <a:r>
              <a:rPr lang="ru-RU" sz="900" spc="3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деятельности.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.</a:t>
            </a:r>
            <a:r>
              <a:rPr lang="ru-RU" sz="900" spc="-2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Проект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предполагает</a:t>
            </a:r>
            <a:r>
              <a:rPr lang="ru-RU" sz="900" spc="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создание</a:t>
            </a:r>
            <a:r>
              <a:rPr lang="ru-RU" sz="900" spc="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порядка</a:t>
            </a:r>
            <a:r>
              <a:rPr lang="ru-RU" sz="900" spc="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25</a:t>
            </a:r>
            <a:r>
              <a:rPr lang="ru-RU" sz="900" spc="-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рабочих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мест.</a:t>
            </a:r>
            <a:r>
              <a:rPr lang="ru-RU" sz="900" spc="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Предполагается,</a:t>
            </a:r>
            <a:r>
              <a:rPr lang="ru-RU" sz="900" spc="3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что</a:t>
            </a:r>
            <a:r>
              <a:rPr lang="ru-RU" sz="900" spc="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потенциальный</a:t>
            </a:r>
            <a:r>
              <a:rPr lang="ru-RU" sz="900" spc="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партнер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будет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 обладать</a:t>
            </a:r>
            <a:r>
              <a:rPr lang="ru-RU" sz="900" spc="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достаточным</a:t>
            </a:r>
            <a:r>
              <a:rPr lang="ru-RU" sz="900" spc="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опытом</a:t>
            </a:r>
            <a:r>
              <a:rPr lang="ru-RU" sz="900" spc="-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в</a:t>
            </a:r>
            <a:r>
              <a:rPr lang="ru-RU" sz="900" spc="-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данном направлении</a:t>
            </a:r>
            <a:r>
              <a:rPr lang="ru-RU" sz="900" spc="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для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дальнейшего</a:t>
            </a:r>
            <a:r>
              <a:rPr lang="ru-RU" sz="900" spc="3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масштабирования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своего</a:t>
            </a:r>
            <a:r>
              <a:rPr lang="ru-RU" sz="900" spc="-2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бизнеса</a:t>
            </a:r>
            <a:r>
              <a:rPr lang="ru-RU" sz="900" spc="-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путем</a:t>
            </a:r>
            <a:r>
              <a:rPr lang="ru-RU" sz="900" spc="-4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расширения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номенклатуры выпускаемой</a:t>
            </a:r>
            <a:r>
              <a:rPr lang="ru-RU" sz="900" spc="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продукции,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 модернизации</a:t>
            </a:r>
            <a:r>
              <a:rPr lang="ru-RU" sz="900" spc="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технологии производства,</a:t>
            </a:r>
            <a:r>
              <a:rPr lang="ru-RU" sz="900" spc="2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а</a:t>
            </a:r>
            <a:r>
              <a:rPr lang="ru-RU" sz="900" spc="-3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также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включения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продукции</a:t>
            </a:r>
            <a:endParaRPr lang="ru-RU" sz="900" dirty="0">
              <a:latin typeface="Century Gothic" pitchFamily="34" charset="0"/>
              <a:cs typeface="Calibri" pitchFamily="34" charset="0"/>
            </a:endParaRPr>
          </a:p>
          <a:p>
            <a:pPr marL="23495" algn="just">
              <a:lnSpc>
                <a:spcPts val="1065"/>
              </a:lnSpc>
            </a:pP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Инициатора</a:t>
            </a:r>
            <a:r>
              <a:rPr lang="ru-RU" sz="900" spc="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в</a:t>
            </a:r>
            <a:r>
              <a:rPr lang="ru-RU" sz="900" spc="-3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свою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цепочку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 поставок.</a:t>
            </a:r>
            <a:endParaRPr lang="ru-RU" sz="900" dirty="0">
              <a:latin typeface="Century Gothic" pitchFamily="34" charset="0"/>
              <a:cs typeface="Calibri" pitchFamily="34" charset="0"/>
            </a:endParaRPr>
          </a:p>
        </p:txBody>
      </p:sp>
      <p:sp>
        <p:nvSpPr>
          <p:cNvPr id="111" name="object 76"/>
          <p:cNvSpPr txBox="1"/>
          <p:nvPr/>
        </p:nvSpPr>
        <p:spPr>
          <a:xfrm>
            <a:off x="821690" y="3968072"/>
            <a:ext cx="12357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Выручка,</a:t>
            </a:r>
            <a:r>
              <a:rPr sz="900" spc="-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тыс.</a:t>
            </a:r>
            <a:r>
              <a:rPr sz="900" spc="-2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долл.</a:t>
            </a:r>
            <a:r>
              <a:rPr sz="900" spc="-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США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112" name="object 78"/>
          <p:cNvSpPr txBox="1"/>
          <p:nvPr/>
        </p:nvSpPr>
        <p:spPr>
          <a:xfrm>
            <a:off x="2133600" y="3968072"/>
            <a:ext cx="144526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Рентабельность</a:t>
            </a:r>
            <a:r>
              <a:rPr sz="900" spc="-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по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EBITDA,</a:t>
            </a:r>
            <a:r>
              <a:rPr sz="900" spc="-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13" name="object 71"/>
          <p:cNvSpPr/>
          <p:nvPr/>
        </p:nvSpPr>
        <p:spPr>
          <a:xfrm>
            <a:off x="1166707" y="3923837"/>
            <a:ext cx="433493" cy="38246"/>
          </a:xfrm>
          <a:custGeom>
            <a:avLst/>
            <a:gdLst/>
            <a:ahLst/>
            <a:cxnLst/>
            <a:rect l="l" t="t" r="r" b="b"/>
            <a:pathLst>
              <a:path w="243839" h="55245">
                <a:moveTo>
                  <a:pt x="243839" y="0"/>
                </a:moveTo>
                <a:lnTo>
                  <a:pt x="0" y="0"/>
                </a:lnTo>
                <a:lnTo>
                  <a:pt x="0" y="54863"/>
                </a:lnTo>
                <a:lnTo>
                  <a:pt x="243839" y="54863"/>
                </a:lnTo>
                <a:lnTo>
                  <a:pt x="243839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4" name="object 72"/>
          <p:cNvGrpSpPr/>
          <p:nvPr/>
        </p:nvGrpSpPr>
        <p:grpSpPr>
          <a:xfrm>
            <a:off x="2514600" y="3923749"/>
            <a:ext cx="433493" cy="41324"/>
            <a:chOff x="4993385" y="6941819"/>
            <a:chExt cx="243840" cy="59690"/>
          </a:xfrm>
        </p:grpSpPr>
        <p:sp>
          <p:nvSpPr>
            <p:cNvPr id="115" name="object 73"/>
            <p:cNvSpPr/>
            <p:nvPr/>
          </p:nvSpPr>
          <p:spPr>
            <a:xfrm>
              <a:off x="4993385" y="6973061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0" y="0"/>
                  </a:moveTo>
                  <a:lnTo>
                    <a:pt x="243839" y="0"/>
                  </a:lnTo>
                </a:path>
              </a:pathLst>
            </a:custGeom>
            <a:ln w="28956">
              <a:solidFill>
                <a:srgbClr val="00AF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74"/>
            <p:cNvSpPr/>
            <p:nvPr/>
          </p:nvSpPr>
          <p:spPr>
            <a:xfrm>
              <a:off x="5088635" y="6946391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146" y="0"/>
                  </a:moveTo>
                  <a:lnTo>
                    <a:pt x="15376" y="1982"/>
                  </a:lnTo>
                  <a:lnTo>
                    <a:pt x="7381" y="7381"/>
                  </a:lnTo>
                  <a:lnTo>
                    <a:pt x="1982" y="15376"/>
                  </a:lnTo>
                  <a:lnTo>
                    <a:pt x="0" y="25145"/>
                  </a:lnTo>
                  <a:lnTo>
                    <a:pt x="1982" y="34915"/>
                  </a:lnTo>
                  <a:lnTo>
                    <a:pt x="7381" y="42910"/>
                  </a:lnTo>
                  <a:lnTo>
                    <a:pt x="15376" y="48309"/>
                  </a:lnTo>
                  <a:lnTo>
                    <a:pt x="25146" y="50291"/>
                  </a:lnTo>
                  <a:lnTo>
                    <a:pt x="34915" y="48309"/>
                  </a:lnTo>
                  <a:lnTo>
                    <a:pt x="42910" y="42910"/>
                  </a:lnTo>
                  <a:lnTo>
                    <a:pt x="48309" y="34915"/>
                  </a:lnTo>
                  <a:lnTo>
                    <a:pt x="50291" y="25145"/>
                  </a:lnTo>
                  <a:lnTo>
                    <a:pt x="48309" y="15376"/>
                  </a:lnTo>
                  <a:lnTo>
                    <a:pt x="42910" y="7381"/>
                  </a:lnTo>
                  <a:lnTo>
                    <a:pt x="34915" y="1982"/>
                  </a:lnTo>
                  <a:lnTo>
                    <a:pt x="25146" y="0"/>
                  </a:lnTo>
                  <a:close/>
                </a:path>
              </a:pathLst>
            </a:custGeom>
            <a:solidFill>
              <a:srgbClr val="00AF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75"/>
            <p:cNvSpPr/>
            <p:nvPr/>
          </p:nvSpPr>
          <p:spPr>
            <a:xfrm>
              <a:off x="5088635" y="6946391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291" y="25145"/>
                  </a:moveTo>
                  <a:lnTo>
                    <a:pt x="48309" y="34915"/>
                  </a:lnTo>
                  <a:lnTo>
                    <a:pt x="42910" y="42910"/>
                  </a:lnTo>
                  <a:lnTo>
                    <a:pt x="34915" y="48309"/>
                  </a:lnTo>
                  <a:lnTo>
                    <a:pt x="25146" y="50291"/>
                  </a:lnTo>
                  <a:lnTo>
                    <a:pt x="15376" y="48309"/>
                  </a:lnTo>
                  <a:lnTo>
                    <a:pt x="7381" y="42910"/>
                  </a:lnTo>
                  <a:lnTo>
                    <a:pt x="1982" y="34915"/>
                  </a:lnTo>
                  <a:lnTo>
                    <a:pt x="0" y="25145"/>
                  </a:lnTo>
                  <a:lnTo>
                    <a:pt x="1982" y="15376"/>
                  </a:lnTo>
                  <a:lnTo>
                    <a:pt x="7381" y="7381"/>
                  </a:lnTo>
                  <a:lnTo>
                    <a:pt x="15376" y="1982"/>
                  </a:lnTo>
                  <a:lnTo>
                    <a:pt x="25146" y="0"/>
                  </a:lnTo>
                  <a:lnTo>
                    <a:pt x="34915" y="1982"/>
                  </a:lnTo>
                  <a:lnTo>
                    <a:pt x="42910" y="7381"/>
                  </a:lnTo>
                  <a:lnTo>
                    <a:pt x="48309" y="15376"/>
                  </a:lnTo>
                  <a:lnTo>
                    <a:pt x="50291" y="25145"/>
                  </a:lnTo>
                  <a:close/>
                </a:path>
              </a:pathLst>
            </a:custGeom>
            <a:ln w="9144">
              <a:solidFill>
                <a:srgbClr val="00AF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" name="object 33"/>
          <p:cNvGrpSpPr/>
          <p:nvPr/>
        </p:nvGrpSpPr>
        <p:grpSpPr>
          <a:xfrm>
            <a:off x="587586" y="2737051"/>
            <a:ext cx="3046871" cy="978144"/>
            <a:chOff x="3912108" y="5475732"/>
            <a:chExt cx="2459990" cy="1412875"/>
          </a:xfrm>
        </p:grpSpPr>
        <p:sp>
          <p:nvSpPr>
            <p:cNvPr id="50" name="object 34"/>
            <p:cNvSpPr/>
            <p:nvPr/>
          </p:nvSpPr>
          <p:spPr>
            <a:xfrm>
              <a:off x="3994404" y="5660135"/>
              <a:ext cx="2295525" cy="1196340"/>
            </a:xfrm>
            <a:custGeom>
              <a:avLst/>
              <a:gdLst/>
              <a:ahLst/>
              <a:cxnLst/>
              <a:rect l="l" t="t" r="r" b="b"/>
              <a:pathLst>
                <a:path w="2295525" h="1196340">
                  <a:moveTo>
                    <a:pt x="199644" y="460248"/>
                  </a:moveTo>
                  <a:lnTo>
                    <a:pt x="0" y="460248"/>
                  </a:lnTo>
                  <a:lnTo>
                    <a:pt x="0" y="1196340"/>
                  </a:lnTo>
                  <a:lnTo>
                    <a:pt x="199644" y="1196340"/>
                  </a:lnTo>
                  <a:lnTo>
                    <a:pt x="199644" y="460248"/>
                  </a:lnTo>
                  <a:close/>
                </a:path>
                <a:path w="2295525" h="1196340">
                  <a:moveTo>
                    <a:pt x="498348" y="288036"/>
                  </a:moveTo>
                  <a:lnTo>
                    <a:pt x="298704" y="288036"/>
                  </a:lnTo>
                  <a:lnTo>
                    <a:pt x="298704" y="1196340"/>
                  </a:lnTo>
                  <a:lnTo>
                    <a:pt x="498348" y="1196340"/>
                  </a:lnTo>
                  <a:lnTo>
                    <a:pt x="498348" y="288036"/>
                  </a:lnTo>
                  <a:close/>
                </a:path>
                <a:path w="2295525" h="1196340">
                  <a:moveTo>
                    <a:pt x="798576" y="227076"/>
                  </a:moveTo>
                  <a:lnTo>
                    <a:pt x="598932" y="227076"/>
                  </a:lnTo>
                  <a:lnTo>
                    <a:pt x="598932" y="1196340"/>
                  </a:lnTo>
                  <a:lnTo>
                    <a:pt x="798576" y="1196340"/>
                  </a:lnTo>
                  <a:lnTo>
                    <a:pt x="798576" y="227076"/>
                  </a:lnTo>
                  <a:close/>
                </a:path>
                <a:path w="2295525" h="1196340">
                  <a:moveTo>
                    <a:pt x="1097280" y="169164"/>
                  </a:moveTo>
                  <a:lnTo>
                    <a:pt x="897636" y="169164"/>
                  </a:lnTo>
                  <a:lnTo>
                    <a:pt x="897636" y="1196340"/>
                  </a:lnTo>
                  <a:lnTo>
                    <a:pt x="1097280" y="1196340"/>
                  </a:lnTo>
                  <a:lnTo>
                    <a:pt x="1097280" y="169164"/>
                  </a:lnTo>
                  <a:close/>
                </a:path>
                <a:path w="2295525" h="1196340">
                  <a:moveTo>
                    <a:pt x="1397508" y="128016"/>
                  </a:moveTo>
                  <a:lnTo>
                    <a:pt x="1197864" y="128016"/>
                  </a:lnTo>
                  <a:lnTo>
                    <a:pt x="1197864" y="1196340"/>
                  </a:lnTo>
                  <a:lnTo>
                    <a:pt x="1397508" y="1196340"/>
                  </a:lnTo>
                  <a:lnTo>
                    <a:pt x="1397508" y="128016"/>
                  </a:lnTo>
                  <a:close/>
                </a:path>
                <a:path w="2295525" h="1196340">
                  <a:moveTo>
                    <a:pt x="1696212" y="88392"/>
                  </a:moveTo>
                  <a:lnTo>
                    <a:pt x="1496568" y="88392"/>
                  </a:lnTo>
                  <a:lnTo>
                    <a:pt x="1496568" y="1196340"/>
                  </a:lnTo>
                  <a:lnTo>
                    <a:pt x="1696212" y="1196340"/>
                  </a:lnTo>
                  <a:lnTo>
                    <a:pt x="1696212" y="88392"/>
                  </a:lnTo>
                  <a:close/>
                </a:path>
                <a:path w="2295525" h="1196340">
                  <a:moveTo>
                    <a:pt x="1994916" y="45720"/>
                  </a:moveTo>
                  <a:lnTo>
                    <a:pt x="1795272" y="45720"/>
                  </a:lnTo>
                  <a:lnTo>
                    <a:pt x="1795272" y="1196340"/>
                  </a:lnTo>
                  <a:lnTo>
                    <a:pt x="1994916" y="1196340"/>
                  </a:lnTo>
                  <a:lnTo>
                    <a:pt x="1994916" y="45720"/>
                  </a:lnTo>
                  <a:close/>
                </a:path>
                <a:path w="2295525" h="1196340">
                  <a:moveTo>
                    <a:pt x="2295144" y="0"/>
                  </a:moveTo>
                  <a:lnTo>
                    <a:pt x="2095500" y="0"/>
                  </a:lnTo>
                  <a:lnTo>
                    <a:pt x="2095500" y="1196340"/>
                  </a:lnTo>
                  <a:lnTo>
                    <a:pt x="2295144" y="1196340"/>
                  </a:lnTo>
                  <a:lnTo>
                    <a:pt x="2295144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35"/>
            <p:cNvSpPr/>
            <p:nvPr/>
          </p:nvSpPr>
          <p:spPr>
            <a:xfrm>
              <a:off x="3912108" y="5480304"/>
              <a:ext cx="2459990" cy="1408430"/>
            </a:xfrm>
            <a:custGeom>
              <a:avLst/>
              <a:gdLst/>
              <a:ahLst/>
              <a:cxnLst/>
              <a:rect l="l" t="t" r="r" b="b"/>
              <a:pathLst>
                <a:path w="2459990" h="1408429">
                  <a:moveTo>
                    <a:pt x="2426207" y="1376172"/>
                  </a:moveTo>
                  <a:lnTo>
                    <a:pt x="2426207" y="0"/>
                  </a:lnTo>
                </a:path>
                <a:path w="2459990" h="1408429">
                  <a:moveTo>
                    <a:pt x="2426207" y="1376172"/>
                  </a:moveTo>
                  <a:lnTo>
                    <a:pt x="2459736" y="1376172"/>
                  </a:lnTo>
                </a:path>
                <a:path w="2459990" h="1408429">
                  <a:moveTo>
                    <a:pt x="2426207" y="1100328"/>
                  </a:moveTo>
                  <a:lnTo>
                    <a:pt x="2459736" y="1100328"/>
                  </a:lnTo>
                </a:path>
                <a:path w="2459990" h="1408429">
                  <a:moveTo>
                    <a:pt x="2426207" y="826008"/>
                  </a:moveTo>
                  <a:lnTo>
                    <a:pt x="2459736" y="826008"/>
                  </a:lnTo>
                </a:path>
                <a:path w="2459990" h="1408429">
                  <a:moveTo>
                    <a:pt x="2426207" y="550163"/>
                  </a:moveTo>
                  <a:lnTo>
                    <a:pt x="2459736" y="550163"/>
                  </a:lnTo>
                </a:path>
                <a:path w="2459990" h="1408429">
                  <a:moveTo>
                    <a:pt x="2426207" y="275844"/>
                  </a:moveTo>
                  <a:lnTo>
                    <a:pt x="2459736" y="275844"/>
                  </a:lnTo>
                </a:path>
                <a:path w="2459990" h="1408429">
                  <a:moveTo>
                    <a:pt x="2426207" y="0"/>
                  </a:moveTo>
                  <a:lnTo>
                    <a:pt x="2459736" y="0"/>
                  </a:lnTo>
                </a:path>
                <a:path w="2459990" h="1408429">
                  <a:moveTo>
                    <a:pt x="32003" y="1376172"/>
                  </a:moveTo>
                  <a:lnTo>
                    <a:pt x="32003" y="0"/>
                  </a:lnTo>
                </a:path>
                <a:path w="2459990" h="1408429">
                  <a:moveTo>
                    <a:pt x="0" y="1376172"/>
                  </a:moveTo>
                  <a:lnTo>
                    <a:pt x="32003" y="1376172"/>
                  </a:lnTo>
                </a:path>
                <a:path w="2459990" h="1408429">
                  <a:moveTo>
                    <a:pt x="0" y="1069848"/>
                  </a:moveTo>
                  <a:lnTo>
                    <a:pt x="32003" y="1069848"/>
                  </a:lnTo>
                </a:path>
                <a:path w="2459990" h="1408429">
                  <a:moveTo>
                    <a:pt x="0" y="765048"/>
                  </a:moveTo>
                  <a:lnTo>
                    <a:pt x="32003" y="765048"/>
                  </a:lnTo>
                </a:path>
                <a:path w="2459990" h="1408429">
                  <a:moveTo>
                    <a:pt x="0" y="458724"/>
                  </a:moveTo>
                  <a:lnTo>
                    <a:pt x="32003" y="458724"/>
                  </a:lnTo>
                </a:path>
                <a:path w="2459990" h="1408429">
                  <a:moveTo>
                    <a:pt x="0" y="153924"/>
                  </a:moveTo>
                  <a:lnTo>
                    <a:pt x="32003" y="153924"/>
                  </a:lnTo>
                </a:path>
                <a:path w="2459990" h="1408429">
                  <a:moveTo>
                    <a:pt x="32003" y="1376172"/>
                  </a:moveTo>
                  <a:lnTo>
                    <a:pt x="2426207" y="1376172"/>
                  </a:lnTo>
                </a:path>
                <a:path w="2459990" h="1408429">
                  <a:moveTo>
                    <a:pt x="32003" y="1376172"/>
                  </a:moveTo>
                  <a:lnTo>
                    <a:pt x="32003" y="1408176"/>
                  </a:lnTo>
                </a:path>
                <a:path w="2459990" h="1408429">
                  <a:moveTo>
                    <a:pt x="332231" y="1376172"/>
                  </a:moveTo>
                  <a:lnTo>
                    <a:pt x="332231" y="1408176"/>
                  </a:lnTo>
                </a:path>
                <a:path w="2459990" h="1408429">
                  <a:moveTo>
                    <a:pt x="630936" y="1376172"/>
                  </a:moveTo>
                  <a:lnTo>
                    <a:pt x="630936" y="1408176"/>
                  </a:lnTo>
                </a:path>
                <a:path w="2459990" h="1408429">
                  <a:moveTo>
                    <a:pt x="929639" y="1376172"/>
                  </a:moveTo>
                  <a:lnTo>
                    <a:pt x="929639" y="1408176"/>
                  </a:lnTo>
                </a:path>
                <a:path w="2459990" h="1408429">
                  <a:moveTo>
                    <a:pt x="1229867" y="1376172"/>
                  </a:moveTo>
                  <a:lnTo>
                    <a:pt x="1229867" y="1408176"/>
                  </a:lnTo>
                </a:path>
                <a:path w="2459990" h="1408429">
                  <a:moveTo>
                    <a:pt x="1528571" y="1376172"/>
                  </a:moveTo>
                  <a:lnTo>
                    <a:pt x="1528571" y="1408176"/>
                  </a:lnTo>
                </a:path>
                <a:path w="2459990" h="1408429">
                  <a:moveTo>
                    <a:pt x="1828800" y="1376172"/>
                  </a:moveTo>
                  <a:lnTo>
                    <a:pt x="1828800" y="1408176"/>
                  </a:lnTo>
                </a:path>
                <a:path w="2459990" h="1408429">
                  <a:moveTo>
                    <a:pt x="2127504" y="1376172"/>
                  </a:moveTo>
                  <a:lnTo>
                    <a:pt x="2127504" y="1408176"/>
                  </a:lnTo>
                </a:path>
                <a:path w="2459990" h="1408429">
                  <a:moveTo>
                    <a:pt x="2426207" y="1376172"/>
                  </a:moveTo>
                  <a:lnTo>
                    <a:pt x="2426207" y="1408176"/>
                  </a:lnTo>
                </a:path>
              </a:pathLst>
            </a:custGeom>
            <a:ln w="9144">
              <a:solidFill>
                <a:srgbClr val="9D9D9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36"/>
            <p:cNvSpPr/>
            <p:nvPr/>
          </p:nvSpPr>
          <p:spPr>
            <a:xfrm>
              <a:off x="4094226" y="6223254"/>
              <a:ext cx="2095500" cy="440690"/>
            </a:xfrm>
            <a:custGeom>
              <a:avLst/>
              <a:gdLst/>
              <a:ahLst/>
              <a:cxnLst/>
              <a:rect l="l" t="t" r="r" b="b"/>
              <a:pathLst>
                <a:path w="2095500" h="440690">
                  <a:moveTo>
                    <a:pt x="0" y="0"/>
                  </a:moveTo>
                  <a:lnTo>
                    <a:pt x="298703" y="137160"/>
                  </a:lnTo>
                  <a:lnTo>
                    <a:pt x="598932" y="192024"/>
                  </a:lnTo>
                  <a:lnTo>
                    <a:pt x="897636" y="303275"/>
                  </a:lnTo>
                  <a:lnTo>
                    <a:pt x="1197864" y="385572"/>
                  </a:lnTo>
                  <a:lnTo>
                    <a:pt x="1496568" y="413004"/>
                  </a:lnTo>
                  <a:lnTo>
                    <a:pt x="1795272" y="440436"/>
                  </a:lnTo>
                  <a:lnTo>
                    <a:pt x="2095500" y="440436"/>
                  </a:lnTo>
                </a:path>
              </a:pathLst>
            </a:custGeom>
            <a:ln w="28955">
              <a:solidFill>
                <a:srgbClr val="04693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3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057777" y="6187059"/>
              <a:ext cx="73152" cy="73152"/>
            </a:xfrm>
            <a:prstGeom prst="rect">
              <a:avLst/>
            </a:prstGeom>
          </p:spPr>
        </p:pic>
        <p:pic>
          <p:nvPicPr>
            <p:cNvPr id="54" name="object 3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56481" y="6324219"/>
              <a:ext cx="73152" cy="73152"/>
            </a:xfrm>
            <a:prstGeom prst="rect">
              <a:avLst/>
            </a:prstGeom>
          </p:spPr>
        </p:pic>
        <p:pic>
          <p:nvPicPr>
            <p:cNvPr id="55" name="object 3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55185" y="6379083"/>
              <a:ext cx="73151" cy="73152"/>
            </a:xfrm>
            <a:prstGeom prst="rect">
              <a:avLst/>
            </a:prstGeom>
          </p:spPr>
        </p:pic>
        <p:pic>
          <p:nvPicPr>
            <p:cNvPr id="56" name="object 4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55413" y="6488811"/>
              <a:ext cx="73151" cy="73151"/>
            </a:xfrm>
            <a:prstGeom prst="rect">
              <a:avLst/>
            </a:prstGeom>
          </p:spPr>
        </p:pic>
        <p:pic>
          <p:nvPicPr>
            <p:cNvPr id="57" name="object 4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54117" y="6571107"/>
              <a:ext cx="73152" cy="73152"/>
            </a:xfrm>
            <a:prstGeom prst="rect">
              <a:avLst/>
            </a:prstGeom>
          </p:spPr>
        </p:pic>
        <p:pic>
          <p:nvPicPr>
            <p:cNvPr id="58" name="object 4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52821" y="6598539"/>
              <a:ext cx="73152" cy="73152"/>
            </a:xfrm>
            <a:prstGeom prst="rect">
              <a:avLst/>
            </a:prstGeom>
          </p:spPr>
        </p:pic>
        <p:pic>
          <p:nvPicPr>
            <p:cNvPr id="59" name="object 4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53049" y="6625971"/>
              <a:ext cx="73151" cy="73152"/>
            </a:xfrm>
            <a:prstGeom prst="rect">
              <a:avLst/>
            </a:prstGeom>
          </p:spPr>
        </p:pic>
        <p:pic>
          <p:nvPicPr>
            <p:cNvPr id="60" name="object 4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151753" y="6625971"/>
              <a:ext cx="73152" cy="73152"/>
            </a:xfrm>
            <a:prstGeom prst="rect">
              <a:avLst/>
            </a:prstGeom>
          </p:spPr>
        </p:pic>
      </p:grpSp>
      <p:sp>
        <p:nvSpPr>
          <p:cNvPr id="61" name="object 59"/>
          <p:cNvSpPr txBox="1"/>
          <p:nvPr/>
        </p:nvSpPr>
        <p:spPr>
          <a:xfrm>
            <a:off x="3657600" y="3633514"/>
            <a:ext cx="266418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25" dirty="0">
                <a:latin typeface="Calibri Light"/>
                <a:cs typeface="Calibri Light"/>
              </a:rPr>
              <a:t>0%</a:t>
            </a:r>
            <a:endParaRPr sz="800">
              <a:latin typeface="Calibri Light"/>
              <a:cs typeface="Calibri Light"/>
            </a:endParaRPr>
          </a:p>
        </p:txBody>
      </p:sp>
      <p:sp>
        <p:nvSpPr>
          <p:cNvPr id="62" name="object 60"/>
          <p:cNvSpPr txBox="1"/>
          <p:nvPr/>
        </p:nvSpPr>
        <p:spPr>
          <a:xfrm>
            <a:off x="3657601" y="3442985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 Light"/>
                <a:cs typeface="Calibri Light"/>
              </a:rPr>
              <a:t>10%</a:t>
            </a:r>
            <a:endParaRPr sz="800">
              <a:latin typeface="Calibri Light"/>
              <a:cs typeface="Calibri Light"/>
            </a:endParaRPr>
          </a:p>
        </p:txBody>
      </p:sp>
      <p:sp>
        <p:nvSpPr>
          <p:cNvPr id="63" name="object 61"/>
          <p:cNvSpPr txBox="1"/>
          <p:nvPr/>
        </p:nvSpPr>
        <p:spPr>
          <a:xfrm>
            <a:off x="3657601" y="3252631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 Light"/>
                <a:cs typeface="Calibri Light"/>
              </a:rPr>
              <a:t>20%</a:t>
            </a:r>
            <a:endParaRPr sz="800">
              <a:latin typeface="Calibri Light"/>
              <a:cs typeface="Calibri Light"/>
            </a:endParaRPr>
          </a:p>
        </p:txBody>
      </p:sp>
      <p:sp>
        <p:nvSpPr>
          <p:cNvPr id="64" name="object 62"/>
          <p:cNvSpPr txBox="1"/>
          <p:nvPr/>
        </p:nvSpPr>
        <p:spPr>
          <a:xfrm>
            <a:off x="3657601" y="3062278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 Light"/>
                <a:cs typeface="Calibri Light"/>
              </a:rPr>
              <a:t>30%</a:t>
            </a:r>
            <a:endParaRPr sz="800">
              <a:latin typeface="Calibri Light"/>
              <a:cs typeface="Calibri Light"/>
            </a:endParaRPr>
          </a:p>
        </p:txBody>
      </p:sp>
      <p:sp>
        <p:nvSpPr>
          <p:cNvPr id="65" name="object 63"/>
          <p:cNvSpPr txBox="1"/>
          <p:nvPr/>
        </p:nvSpPr>
        <p:spPr>
          <a:xfrm>
            <a:off x="3657601" y="2871748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 Light"/>
                <a:cs typeface="Calibri Light"/>
              </a:rPr>
              <a:t>40%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66" name="object 64"/>
          <p:cNvSpPr txBox="1"/>
          <p:nvPr/>
        </p:nvSpPr>
        <p:spPr>
          <a:xfrm>
            <a:off x="3657601" y="2681395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 Light"/>
                <a:cs typeface="Calibri Light"/>
              </a:rPr>
              <a:t>50%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67" name="object 65"/>
          <p:cNvSpPr txBox="1"/>
          <p:nvPr/>
        </p:nvSpPr>
        <p:spPr>
          <a:xfrm>
            <a:off x="365646" y="3633514"/>
            <a:ext cx="137724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50" dirty="0">
                <a:latin typeface="Calibri Light"/>
                <a:cs typeface="Calibri Light"/>
              </a:rPr>
              <a:t>0</a:t>
            </a:r>
            <a:endParaRPr sz="800">
              <a:latin typeface="Calibri Light"/>
              <a:cs typeface="Calibri Light"/>
            </a:endParaRPr>
          </a:p>
        </p:txBody>
      </p:sp>
      <p:sp>
        <p:nvSpPr>
          <p:cNvPr id="69" name="object 67"/>
          <p:cNvSpPr txBox="1"/>
          <p:nvPr/>
        </p:nvSpPr>
        <p:spPr>
          <a:xfrm>
            <a:off x="273980" y="3421883"/>
            <a:ext cx="230292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 Light"/>
                <a:cs typeface="Calibri Light"/>
              </a:rPr>
              <a:t>20</a:t>
            </a:r>
            <a:endParaRPr sz="800">
              <a:latin typeface="Calibri Light"/>
              <a:cs typeface="Calibri Light"/>
            </a:endParaRPr>
          </a:p>
        </p:txBody>
      </p:sp>
      <p:sp>
        <p:nvSpPr>
          <p:cNvPr id="70" name="object 68"/>
          <p:cNvSpPr txBox="1"/>
          <p:nvPr/>
        </p:nvSpPr>
        <p:spPr>
          <a:xfrm>
            <a:off x="273980" y="3210252"/>
            <a:ext cx="230292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 Light"/>
                <a:cs typeface="Calibri Light"/>
              </a:rPr>
              <a:t>40</a:t>
            </a:r>
            <a:endParaRPr sz="800">
              <a:latin typeface="Calibri Light"/>
              <a:cs typeface="Calibri Light"/>
            </a:endParaRPr>
          </a:p>
        </p:txBody>
      </p:sp>
      <p:sp>
        <p:nvSpPr>
          <p:cNvPr id="71" name="object 69"/>
          <p:cNvSpPr txBox="1"/>
          <p:nvPr/>
        </p:nvSpPr>
        <p:spPr>
          <a:xfrm>
            <a:off x="273980" y="2998797"/>
            <a:ext cx="230292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 Light"/>
                <a:cs typeface="Calibri Light"/>
              </a:rPr>
              <a:t>60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72" name="object 70"/>
          <p:cNvSpPr txBox="1"/>
          <p:nvPr/>
        </p:nvSpPr>
        <p:spPr>
          <a:xfrm>
            <a:off x="76200" y="2644096"/>
            <a:ext cx="115416" cy="86110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latin typeface="Calibri Light"/>
                <a:cs typeface="Calibri Light"/>
              </a:rPr>
              <a:t>млн</a:t>
            </a:r>
            <a:r>
              <a:rPr sz="800" spc="-25" dirty="0">
                <a:latin typeface="Calibri Light"/>
                <a:cs typeface="Calibri Light"/>
              </a:rPr>
              <a:t> </a:t>
            </a:r>
            <a:r>
              <a:rPr sz="800" dirty="0">
                <a:latin typeface="Calibri Light"/>
                <a:cs typeface="Calibri Light"/>
              </a:rPr>
              <a:t>долл.</a:t>
            </a:r>
            <a:r>
              <a:rPr sz="800" spc="-20" dirty="0">
                <a:latin typeface="Calibri Light"/>
                <a:cs typeface="Calibri Light"/>
              </a:rPr>
              <a:t> </a:t>
            </a:r>
            <a:r>
              <a:rPr sz="800" spc="-25" dirty="0">
                <a:latin typeface="Calibri Light"/>
                <a:cs typeface="Calibri Light"/>
              </a:rPr>
              <a:t>США</a:t>
            </a:r>
            <a:endParaRPr sz="800">
              <a:latin typeface="Calibri Light"/>
              <a:cs typeface="Calibri Light"/>
            </a:endParaRPr>
          </a:p>
        </p:txBody>
      </p:sp>
      <p:sp>
        <p:nvSpPr>
          <p:cNvPr id="73" name="object 69"/>
          <p:cNvSpPr txBox="1"/>
          <p:nvPr/>
        </p:nvSpPr>
        <p:spPr>
          <a:xfrm>
            <a:off x="284921" y="2775038"/>
            <a:ext cx="230292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8</a:t>
            </a:r>
            <a:r>
              <a:rPr sz="800" spc="-25" dirty="0">
                <a:latin typeface="Calibri Light"/>
                <a:cs typeface="Calibri Light"/>
              </a:rPr>
              <a:t>0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74" name="object 45"/>
          <p:cNvSpPr txBox="1"/>
          <p:nvPr/>
        </p:nvSpPr>
        <p:spPr>
          <a:xfrm>
            <a:off x="630429" y="3008324"/>
            <a:ext cx="365760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0" dirty="0">
                <a:latin typeface="Calibri Light"/>
                <a:cs typeface="Calibri Light"/>
              </a:rPr>
              <a:t>48.1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75" name="object 46"/>
          <p:cNvSpPr txBox="1"/>
          <p:nvPr/>
        </p:nvSpPr>
        <p:spPr>
          <a:xfrm>
            <a:off x="1019403" y="2906550"/>
            <a:ext cx="365760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0" dirty="0">
                <a:latin typeface="Calibri Light"/>
                <a:cs typeface="Calibri Light"/>
              </a:rPr>
              <a:t>59.4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76" name="object 47"/>
          <p:cNvSpPr txBox="1"/>
          <p:nvPr/>
        </p:nvSpPr>
        <p:spPr>
          <a:xfrm>
            <a:off x="1385163" y="2846107"/>
            <a:ext cx="365760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0" dirty="0">
                <a:latin typeface="Calibri Light"/>
                <a:cs typeface="Calibri Light"/>
              </a:rPr>
              <a:t>63.4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77" name="object 48"/>
          <p:cNvSpPr txBox="1"/>
          <p:nvPr/>
        </p:nvSpPr>
        <p:spPr>
          <a:xfrm>
            <a:off x="1750923" y="2817971"/>
            <a:ext cx="365760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0" dirty="0">
                <a:latin typeface="Calibri Light"/>
                <a:cs typeface="Calibri Light"/>
              </a:rPr>
              <a:t>67.2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78" name="object 49"/>
          <p:cNvSpPr txBox="1"/>
          <p:nvPr/>
        </p:nvSpPr>
        <p:spPr>
          <a:xfrm>
            <a:off x="2135154" y="2777262"/>
            <a:ext cx="365760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0" dirty="0">
                <a:latin typeface="Calibri Light"/>
                <a:cs typeface="Calibri Light"/>
              </a:rPr>
              <a:t>69.9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79" name="object 50"/>
          <p:cNvSpPr txBox="1"/>
          <p:nvPr/>
        </p:nvSpPr>
        <p:spPr>
          <a:xfrm>
            <a:off x="2899301" y="2740216"/>
            <a:ext cx="365760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0" dirty="0">
                <a:latin typeface="Calibri Light"/>
                <a:cs typeface="Calibri Light"/>
              </a:rPr>
              <a:t>75.2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91" name="object 51"/>
          <p:cNvSpPr txBox="1"/>
          <p:nvPr/>
        </p:nvSpPr>
        <p:spPr>
          <a:xfrm>
            <a:off x="3244912" y="2689515"/>
            <a:ext cx="365760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0" dirty="0">
                <a:latin typeface="Calibri Light"/>
                <a:cs typeface="Calibri Light"/>
              </a:rPr>
              <a:t>78.2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92" name="object 50"/>
          <p:cNvSpPr txBox="1"/>
          <p:nvPr/>
        </p:nvSpPr>
        <p:spPr>
          <a:xfrm>
            <a:off x="2514600" y="2758043"/>
            <a:ext cx="365760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0" dirty="0">
                <a:latin typeface="Calibri Light"/>
                <a:cs typeface="Calibri Light"/>
              </a:rPr>
              <a:t>7</a:t>
            </a:r>
            <a:r>
              <a:rPr lang="ru-RU" sz="800" spc="-20" dirty="0">
                <a:latin typeface="Calibri Light"/>
                <a:cs typeface="Calibri Light"/>
              </a:rPr>
              <a:t>2,4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93" name="object 52"/>
          <p:cNvSpPr txBox="1"/>
          <p:nvPr/>
        </p:nvSpPr>
        <p:spPr>
          <a:xfrm>
            <a:off x="708942" y="3310736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solidFill>
                  <a:srgbClr val="FFFFFF"/>
                </a:solidFill>
                <a:latin typeface="Calibri Light"/>
                <a:cs typeface="Calibri Light"/>
              </a:rPr>
              <a:t>23%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94" name="object 52"/>
          <p:cNvSpPr txBox="1"/>
          <p:nvPr/>
        </p:nvSpPr>
        <p:spPr>
          <a:xfrm>
            <a:off x="1089942" y="3352800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solidFill>
                  <a:srgbClr val="FFFFFF"/>
                </a:solidFill>
                <a:latin typeface="Calibri Light"/>
                <a:cs typeface="Calibri Light"/>
              </a:rPr>
              <a:t>18</a:t>
            </a:r>
            <a:r>
              <a:rPr sz="800" spc="-25" dirty="0">
                <a:solidFill>
                  <a:srgbClr val="FFFFFF"/>
                </a:solidFill>
                <a:latin typeface="Calibri Light"/>
                <a:cs typeface="Calibri Light"/>
              </a:rPr>
              <a:t>%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19" name="object 52"/>
          <p:cNvSpPr txBox="1"/>
          <p:nvPr/>
        </p:nvSpPr>
        <p:spPr>
          <a:xfrm>
            <a:off x="1470942" y="3429000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solidFill>
                  <a:srgbClr val="FFFFFF"/>
                </a:solidFill>
                <a:latin typeface="Calibri Light"/>
                <a:cs typeface="Calibri Light"/>
              </a:rPr>
              <a:t>16</a:t>
            </a:r>
            <a:r>
              <a:rPr sz="800" spc="-25" dirty="0">
                <a:solidFill>
                  <a:srgbClr val="FFFFFF"/>
                </a:solidFill>
                <a:latin typeface="Calibri Light"/>
                <a:cs typeface="Calibri Light"/>
              </a:rPr>
              <a:t>%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20" name="object 52"/>
          <p:cNvSpPr txBox="1"/>
          <p:nvPr/>
        </p:nvSpPr>
        <p:spPr>
          <a:xfrm>
            <a:off x="1828800" y="3505200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solidFill>
                  <a:srgbClr val="FFFFFF"/>
                </a:solidFill>
                <a:latin typeface="Calibri Light"/>
                <a:cs typeface="Calibri Light"/>
              </a:rPr>
              <a:t>12</a:t>
            </a:r>
            <a:r>
              <a:rPr sz="800" spc="-25" dirty="0">
                <a:solidFill>
                  <a:srgbClr val="FFFFFF"/>
                </a:solidFill>
                <a:latin typeface="Calibri Light"/>
                <a:cs typeface="Calibri Light"/>
              </a:rPr>
              <a:t>%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21" name="object 52"/>
          <p:cNvSpPr txBox="1"/>
          <p:nvPr/>
        </p:nvSpPr>
        <p:spPr>
          <a:xfrm>
            <a:off x="2209800" y="3521024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solidFill>
                  <a:srgbClr val="FFFFFF"/>
                </a:solidFill>
                <a:latin typeface="Calibri Light"/>
                <a:cs typeface="Calibri Light"/>
              </a:rPr>
              <a:t>23%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22" name="object 52"/>
          <p:cNvSpPr txBox="1"/>
          <p:nvPr/>
        </p:nvSpPr>
        <p:spPr>
          <a:xfrm>
            <a:off x="2552417" y="3539085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solidFill>
                  <a:srgbClr val="FFFFFF"/>
                </a:solidFill>
                <a:latin typeface="Calibri Light"/>
                <a:cs typeface="Calibri Light"/>
              </a:rPr>
              <a:t>9</a:t>
            </a:r>
            <a:r>
              <a:rPr sz="800" spc="-25" dirty="0">
                <a:solidFill>
                  <a:srgbClr val="FFFFFF"/>
                </a:solidFill>
                <a:latin typeface="Calibri Light"/>
                <a:cs typeface="Calibri Light"/>
              </a:rPr>
              <a:t>%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23" name="object 52"/>
          <p:cNvSpPr txBox="1"/>
          <p:nvPr/>
        </p:nvSpPr>
        <p:spPr>
          <a:xfrm>
            <a:off x="2956154" y="3549428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solidFill>
                  <a:srgbClr val="FFFFFF"/>
                </a:solidFill>
                <a:latin typeface="Calibri Light"/>
                <a:cs typeface="Calibri Light"/>
              </a:rPr>
              <a:t>8</a:t>
            </a:r>
            <a:r>
              <a:rPr sz="800" spc="-25" dirty="0">
                <a:solidFill>
                  <a:srgbClr val="FFFFFF"/>
                </a:solidFill>
                <a:latin typeface="Calibri Light"/>
                <a:cs typeface="Calibri Light"/>
              </a:rPr>
              <a:t>%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24" name="object 52"/>
          <p:cNvSpPr txBox="1"/>
          <p:nvPr/>
        </p:nvSpPr>
        <p:spPr>
          <a:xfrm>
            <a:off x="3295513" y="3556374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solidFill>
                  <a:srgbClr val="FFFFFF"/>
                </a:solidFill>
                <a:latin typeface="Calibri Light"/>
                <a:cs typeface="Calibri Light"/>
              </a:rPr>
              <a:t>7</a:t>
            </a:r>
            <a:r>
              <a:rPr sz="800" spc="-25" dirty="0">
                <a:solidFill>
                  <a:srgbClr val="FFFFFF"/>
                </a:solidFill>
                <a:latin typeface="Calibri Light"/>
                <a:cs typeface="Calibri Light"/>
              </a:rPr>
              <a:t>%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25" name="object 64"/>
          <p:cNvSpPr txBox="1"/>
          <p:nvPr/>
        </p:nvSpPr>
        <p:spPr>
          <a:xfrm>
            <a:off x="685800" y="3736241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2021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26" name="object 64"/>
          <p:cNvSpPr txBox="1"/>
          <p:nvPr/>
        </p:nvSpPr>
        <p:spPr>
          <a:xfrm>
            <a:off x="2209800" y="3733800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2029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27" name="object 64"/>
          <p:cNvSpPr txBox="1"/>
          <p:nvPr/>
        </p:nvSpPr>
        <p:spPr>
          <a:xfrm>
            <a:off x="1828800" y="3733800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2027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28" name="object 64"/>
          <p:cNvSpPr txBox="1"/>
          <p:nvPr/>
        </p:nvSpPr>
        <p:spPr>
          <a:xfrm>
            <a:off x="1478746" y="3736241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2025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29" name="object 64"/>
          <p:cNvSpPr txBox="1"/>
          <p:nvPr/>
        </p:nvSpPr>
        <p:spPr>
          <a:xfrm>
            <a:off x="1095206" y="3736241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2023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30" name="object 64"/>
          <p:cNvSpPr txBox="1"/>
          <p:nvPr/>
        </p:nvSpPr>
        <p:spPr>
          <a:xfrm>
            <a:off x="2537742" y="3736241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2031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31" name="object 64"/>
          <p:cNvSpPr txBox="1"/>
          <p:nvPr/>
        </p:nvSpPr>
        <p:spPr>
          <a:xfrm>
            <a:off x="2895600" y="3736241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2033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32" name="object 64"/>
          <p:cNvSpPr txBox="1"/>
          <p:nvPr/>
        </p:nvSpPr>
        <p:spPr>
          <a:xfrm>
            <a:off x="3290652" y="3733362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2035</a:t>
            </a:r>
            <a:endParaRPr sz="800" dirty="0">
              <a:latin typeface="Calibri Light"/>
              <a:cs typeface="Calibri Light"/>
            </a:endParaRPr>
          </a:p>
        </p:txBody>
      </p:sp>
      <p:pic>
        <p:nvPicPr>
          <p:cNvPr id="3074" name="Picture 2" descr="C:\Users\g.shonbaeva.AKIMAT\Downloads\images.jpg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8059" y="833586"/>
            <a:ext cx="3461340" cy="13546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3" name="object 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63" name="object 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64" name="Блок-схема: задержка 1063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65" name="Прямоугольник 1064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67" name="Рисунок 1066"/>
          <p:cNvPicPr>
            <a:picLocks noChangeAspect="1"/>
          </p:cNvPicPr>
          <p:nvPr/>
        </p:nvPicPr>
        <p:blipFill rotWithShape="1">
          <a:blip r:embed="rId9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1068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69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5278798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51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pic>
        <p:nvPicPr>
          <p:cNvPr id="3" name="object 3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3346" y="762000"/>
            <a:ext cx="3495364" cy="1727717"/>
          </a:xfrm>
          <a:prstGeom prst="rect">
            <a:avLst/>
          </a:prstGeom>
        </p:spPr>
      </p:pic>
      <p:sp>
        <p:nvSpPr>
          <p:cNvPr id="6" name="object 6"/>
          <p:cNvSpPr txBox="1"/>
          <p:nvPr/>
        </p:nvSpPr>
        <p:spPr>
          <a:xfrm>
            <a:off x="498449" y="2582671"/>
            <a:ext cx="123761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5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10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506595" y="1066800"/>
            <a:ext cx="3576320" cy="794448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5"/>
              </a:spcBef>
            </a:pPr>
            <a:r>
              <a:rPr sz="9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Услуги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990"/>
              </a:lnSpc>
              <a:spcBef>
                <a:spcPts val="120"/>
              </a:spcBef>
            </a:pPr>
            <a:r>
              <a:rPr sz="900" dirty="0">
                <a:latin typeface="Century Gothic" pitchFamily="34" charset="0"/>
                <a:cs typeface="Calibri"/>
              </a:rPr>
              <a:t>Проект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ориентирован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реализацию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продукции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0" dirty="0">
                <a:latin typeface="Century Gothic" pitchFamily="34" charset="0"/>
                <a:cs typeface="Calibri"/>
              </a:rPr>
              <a:t> территории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 </a:t>
            </a:r>
            <a:r>
              <a:rPr sz="900" spc="-50" dirty="0">
                <a:latin typeface="Century Gothic" pitchFamily="34" charset="0"/>
                <a:cs typeface="Calibri"/>
              </a:rPr>
              <a:t>и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ts val="900"/>
              </a:lnSpc>
              <a:spcBef>
                <a:spcPts val="90"/>
              </a:spcBef>
            </a:pPr>
            <a:r>
              <a:rPr sz="900" dirty="0">
                <a:latin typeface="Century Gothic" pitchFamily="34" charset="0"/>
                <a:cs typeface="Calibri"/>
              </a:rPr>
              <a:t>экспорт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Узбекистан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Кыргызстан.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При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выходе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проектную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мощность</a:t>
            </a:r>
            <a:r>
              <a:rPr sz="900" spc="50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объемы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реализации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составят: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корма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для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форели 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6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тонн/год.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510540" y="365893"/>
            <a:ext cx="10976609" cy="331757"/>
          </a:xfrm>
          <a:prstGeom prst="rect">
            <a:avLst/>
          </a:prstGeom>
        </p:spPr>
        <p:txBody>
          <a:bodyPr vert="horz" wrap="square" lIns="0" tIns="5422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dirty="0">
                <a:latin typeface="Century Gothic" pitchFamily="34" charset="0"/>
                <a:cs typeface="Arial" panose="020B0604020202020204" pitchFamily="34" charset="0"/>
              </a:rPr>
              <a:t>Завод</a:t>
            </a:r>
            <a:r>
              <a:rPr sz="1800" b="1" spc="-6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dirty="0">
                <a:latin typeface="Century Gothic" pitchFamily="34" charset="0"/>
                <a:cs typeface="Arial" panose="020B0604020202020204" pitchFamily="34" charset="0"/>
              </a:rPr>
              <a:t>по</a:t>
            </a:r>
            <a:r>
              <a:rPr sz="1800" b="1" spc="-5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10" dirty="0">
                <a:latin typeface="Century Gothic" pitchFamily="34" charset="0"/>
                <a:cs typeface="Arial" panose="020B0604020202020204" pitchFamily="34" charset="0"/>
              </a:rPr>
              <a:t>производству</a:t>
            </a:r>
            <a:r>
              <a:rPr sz="1800" b="1" spc="-3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10" dirty="0">
                <a:latin typeface="Century Gothic" pitchFamily="34" charset="0"/>
                <a:cs typeface="Arial" panose="020B0604020202020204" pitchFamily="34" charset="0"/>
              </a:rPr>
              <a:t>экструдированных</a:t>
            </a:r>
            <a:r>
              <a:rPr sz="1800" b="1" spc="-3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10" dirty="0">
                <a:latin typeface="Century Gothic" pitchFamily="34" charset="0"/>
                <a:cs typeface="Arial" panose="020B0604020202020204" pitchFamily="34" charset="0"/>
              </a:rPr>
              <a:t>кормов</a:t>
            </a:r>
            <a:endParaRPr sz="1800" b="1" dirty="0"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06595" y="5257800"/>
            <a:ext cx="2306320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Инвестиционная</a:t>
            </a:r>
            <a:r>
              <a:rPr sz="900" b="1" spc="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5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655185" y="5547623"/>
            <a:ext cx="2009139" cy="897681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84785" indent="-172085">
              <a:lnSpc>
                <a:spcPct val="100000"/>
              </a:lnSpc>
              <a:spcBef>
                <a:spcPts val="219"/>
              </a:spcBef>
              <a:buFont typeface="Arial MT"/>
              <a:buChar char="•"/>
              <a:tabLst>
                <a:tab pos="184785" algn="l"/>
              </a:tabLst>
            </a:pPr>
            <a:r>
              <a:rPr sz="900" spc="-10" dirty="0">
                <a:latin typeface="Century Gothic" pitchFamily="34" charset="0"/>
                <a:cs typeface="Calibri"/>
              </a:rPr>
              <a:t>Инвестиции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15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220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тыс.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долл.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2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085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NPV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Проекта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14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345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долл.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2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085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IRR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25,6%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085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Срок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окупаемости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5,64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25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4301623"/>
              </p:ext>
            </p:extLst>
          </p:nvPr>
        </p:nvGraphicFramePr>
        <p:xfrm>
          <a:off x="4460966" y="1874035"/>
          <a:ext cx="7294879" cy="3817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6585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62902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3620135">
                <a:tc>
                  <a:txBody>
                    <a:bodyPr/>
                    <a:lstStyle/>
                    <a:p>
                      <a:pPr marL="31750" algn="just">
                        <a:lnSpc>
                          <a:spcPts val="855"/>
                        </a:lnSpc>
                      </a:pPr>
                      <a:r>
                        <a:rPr sz="900" b="1" spc="-10" dirty="0">
                          <a:solidFill>
                            <a:srgbClr val="85BB24"/>
                          </a:solidFill>
                          <a:latin typeface="Century Gothic" pitchFamily="34" charset="0"/>
                          <a:cs typeface="Calibri"/>
                        </a:rPr>
                        <a:t>Проект</a:t>
                      </a:r>
                      <a:endParaRPr sz="900" dirty="0">
                        <a:latin typeface="Century Gothic" pitchFamily="34" charset="0"/>
                        <a:cs typeface="Calibri"/>
                      </a:endParaRPr>
                    </a:p>
                    <a:p>
                      <a:pPr marL="31750" marR="117475" algn="just">
                        <a:lnSpc>
                          <a:spcPct val="83400"/>
                        </a:lnSpc>
                        <a:spcBef>
                          <a:spcPts val="300"/>
                        </a:spcBef>
                      </a:pP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Настоящим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инвестиционным</a:t>
                      </a:r>
                      <a:r>
                        <a:rPr sz="900" spc="-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Проектом</a:t>
                      </a:r>
                      <a:r>
                        <a:rPr sz="900" spc="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(далее</a:t>
                      </a:r>
                      <a:r>
                        <a:rPr sz="900" spc="3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-</a:t>
                      </a:r>
                      <a:r>
                        <a:rPr sz="900" spc="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«Проект»)</a:t>
                      </a:r>
                      <a:r>
                        <a:rPr sz="900" spc="3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планируется</a:t>
                      </a:r>
                      <a:r>
                        <a:rPr sz="900" spc="50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строительство</a:t>
                      </a:r>
                      <a:r>
                        <a:rPr sz="900" spc="3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завода</a:t>
                      </a:r>
                      <a:r>
                        <a:rPr sz="900" spc="-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по</a:t>
                      </a:r>
                      <a:r>
                        <a:rPr sz="900" spc="3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производству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гранулированных</a:t>
                      </a:r>
                      <a:r>
                        <a:rPr sz="900" spc="2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 err="1">
                          <a:latin typeface="Century Gothic" pitchFamily="34" charset="0"/>
                          <a:cs typeface="Calibri"/>
                        </a:rPr>
                        <a:t>кормов</a:t>
                      </a:r>
                      <a:r>
                        <a:rPr sz="900" spc="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 err="1">
                          <a:latin typeface="Century Gothic" pitchFamily="34" charset="0"/>
                          <a:cs typeface="Calibri"/>
                        </a:rPr>
                        <a:t>Реализация</a:t>
                      </a:r>
                      <a:r>
                        <a:rPr sz="900" spc="-4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Проекта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содействует</a:t>
                      </a:r>
                      <a:r>
                        <a:rPr sz="900" spc="-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развитию</a:t>
                      </a:r>
                      <a:r>
                        <a:rPr sz="900" spc="-2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обрабатывающей</a:t>
                      </a:r>
                      <a:r>
                        <a:rPr sz="900" spc="50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промышленности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области,</a:t>
                      </a:r>
                      <a:r>
                        <a:rPr sz="900" spc="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обеспечивая</a:t>
                      </a:r>
                      <a:r>
                        <a:rPr sz="900" spc="-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рынок</a:t>
                      </a:r>
                      <a:r>
                        <a:rPr sz="900" spc="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качественными</a:t>
                      </a:r>
                      <a:r>
                        <a:rPr sz="900" spc="-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кормами</a:t>
                      </a:r>
                      <a:r>
                        <a:rPr sz="900" spc="50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по</a:t>
                      </a:r>
                      <a:r>
                        <a:rPr sz="900" spc="-2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доступным</a:t>
                      </a:r>
                      <a:r>
                        <a:rPr sz="900" spc="-4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ценам.</a:t>
                      </a:r>
                      <a:endParaRPr sz="900" dirty="0">
                        <a:latin typeface="Century Gothic" pitchFamily="34" charset="0"/>
                        <a:cs typeface="Calibri"/>
                      </a:endParaRPr>
                    </a:p>
                    <a:p>
                      <a:pPr marL="12700" marR="56515" algn="just">
                        <a:lnSpc>
                          <a:spcPts val="900"/>
                        </a:lnSpc>
                        <a:spcBef>
                          <a:spcPts val="300"/>
                        </a:spcBef>
                      </a:pPr>
                      <a:r>
                        <a:rPr lang="ru-RU" sz="900" spc="-5" dirty="0">
                          <a:latin typeface="Century Gothic" pitchFamily="34" charset="0"/>
                          <a:cs typeface="Calibri"/>
                        </a:rPr>
                        <a:t>Инициатором проекта является </a:t>
                      </a:r>
                      <a:r>
                        <a:rPr lang="ru-RU" sz="900" dirty="0">
                          <a:latin typeface="Century Gothic" pitchFamily="34" charset="0"/>
                          <a:cs typeface="Calibri"/>
                        </a:rPr>
                        <a:t>Акимат </a:t>
                      </a:r>
                      <a:r>
                        <a:rPr lang="ru-RU" sz="900" dirty="0" err="1">
                          <a:latin typeface="Century Gothic" pitchFamily="34" charset="0"/>
                          <a:cs typeface="Calibri"/>
                        </a:rPr>
                        <a:t>Кызылординской</a:t>
                      </a:r>
                      <a:r>
                        <a:rPr lang="ru-RU" sz="900" dirty="0">
                          <a:latin typeface="Century Gothic" pitchFamily="34" charset="0"/>
                          <a:cs typeface="Calibri"/>
                        </a:rPr>
                        <a:t> области.</a:t>
                      </a:r>
                    </a:p>
                    <a:p>
                      <a:pPr marL="31750" algn="just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900" b="1" spc="-10" dirty="0" err="1">
                          <a:solidFill>
                            <a:srgbClr val="85BB24"/>
                          </a:solidFill>
                          <a:latin typeface="Century Gothic" pitchFamily="34" charset="0"/>
                          <a:cs typeface="Calibri"/>
                        </a:rPr>
                        <a:t>Рынок</a:t>
                      </a:r>
                      <a:endParaRPr sz="900" dirty="0">
                        <a:latin typeface="Century Gothic" pitchFamily="34" charset="0"/>
                        <a:cs typeface="Calibri"/>
                      </a:endParaRPr>
                    </a:p>
                    <a:p>
                      <a:pPr marL="203835" marR="198755" indent="-172720" algn="just">
                        <a:lnSpc>
                          <a:spcPts val="900"/>
                        </a:lnSpc>
                        <a:spcBef>
                          <a:spcPts val="300"/>
                        </a:spcBef>
                        <a:buFont typeface="Arial MT"/>
                        <a:buChar char="•"/>
                        <a:tabLst>
                          <a:tab pos="203835" algn="l"/>
                        </a:tabLst>
                      </a:pP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По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прогнозам</a:t>
                      </a:r>
                      <a:r>
                        <a:rPr sz="900" spc="-3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The</a:t>
                      </a:r>
                      <a:r>
                        <a:rPr sz="900" spc="-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Business</a:t>
                      </a:r>
                      <a:r>
                        <a:rPr sz="900" spc="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Research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Company,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к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2026</a:t>
                      </a:r>
                      <a:r>
                        <a:rPr sz="900" spc="-5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г.</a:t>
                      </a:r>
                      <a:r>
                        <a:rPr sz="900" spc="-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мировой</a:t>
                      </a:r>
                      <a:r>
                        <a:rPr sz="900" spc="50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рынок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кормов</a:t>
                      </a:r>
                      <a:r>
                        <a:rPr sz="900" spc="-2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для</a:t>
                      </a:r>
                      <a:r>
                        <a:rPr sz="900" spc="-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животных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в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стоимостном</a:t>
                      </a:r>
                      <a:r>
                        <a:rPr sz="900" spc="-5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выражении</a:t>
                      </a:r>
                      <a:r>
                        <a:rPr sz="900" spc="-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достигнет</a:t>
                      </a:r>
                      <a:r>
                        <a:rPr sz="900" spc="50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394</a:t>
                      </a:r>
                      <a:r>
                        <a:rPr sz="900" spc="-2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млрд</a:t>
                      </a:r>
                      <a:r>
                        <a:rPr sz="900" spc="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долл.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США,</a:t>
                      </a:r>
                      <a:r>
                        <a:rPr sz="900" spc="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увеличившись</a:t>
                      </a:r>
                      <a:r>
                        <a:rPr sz="900" spc="-2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на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44,7%</a:t>
                      </a:r>
                      <a:r>
                        <a:rPr sz="900" spc="-3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по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сравнению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50" dirty="0">
                          <a:latin typeface="Century Gothic" pitchFamily="34" charset="0"/>
                          <a:cs typeface="Calibri"/>
                        </a:rPr>
                        <a:t>с</a:t>
                      </a:r>
                      <a:endParaRPr sz="900" dirty="0">
                        <a:latin typeface="Century Gothic" pitchFamily="34" charset="0"/>
                        <a:cs typeface="Calibri"/>
                      </a:endParaRPr>
                    </a:p>
                    <a:p>
                      <a:pPr marL="203835" marR="720725" algn="just">
                        <a:lnSpc>
                          <a:spcPts val="900"/>
                        </a:lnSpc>
                      </a:pP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2021</a:t>
                      </a:r>
                      <a:r>
                        <a:rPr sz="900" spc="-2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г.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Сегмент</a:t>
                      </a:r>
                      <a:r>
                        <a:rPr sz="900" spc="-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кормов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для</a:t>
                      </a:r>
                      <a:r>
                        <a:rPr sz="900" spc="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аквакультуры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занимает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25" dirty="0">
                          <a:latin typeface="Century Gothic" pitchFamily="34" charset="0"/>
                          <a:cs typeface="Calibri"/>
                        </a:rPr>
                        <a:t>23%</a:t>
                      </a:r>
                      <a:r>
                        <a:rPr sz="900" spc="50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общемирового</a:t>
                      </a:r>
                      <a:r>
                        <a:rPr sz="900" spc="4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рынка.</a:t>
                      </a:r>
                      <a:endParaRPr sz="900" dirty="0">
                        <a:latin typeface="Century Gothic" pitchFamily="34" charset="0"/>
                        <a:cs typeface="Calibri"/>
                      </a:endParaRPr>
                    </a:p>
                    <a:p>
                      <a:pPr marL="203835" indent="-172085" algn="just">
                        <a:lnSpc>
                          <a:spcPts val="990"/>
                        </a:lnSpc>
                        <a:spcBef>
                          <a:spcPts val="120"/>
                        </a:spcBef>
                        <a:buFont typeface="Arial MT"/>
                        <a:buChar char="•"/>
                        <a:tabLst>
                          <a:tab pos="203835" algn="l"/>
                        </a:tabLst>
                      </a:pP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В 2021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г.</a:t>
                      </a:r>
                      <a:r>
                        <a:rPr sz="900" spc="-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потребление</a:t>
                      </a:r>
                      <a:r>
                        <a:rPr sz="900" spc="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кормов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для</a:t>
                      </a:r>
                      <a:r>
                        <a:rPr sz="900" spc="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рыбы</a:t>
                      </a:r>
                      <a:r>
                        <a:rPr sz="900" spc="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снизилось</a:t>
                      </a:r>
                      <a:r>
                        <a:rPr sz="900" spc="-3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на 26%</a:t>
                      </a:r>
                      <a:r>
                        <a:rPr sz="900" spc="-25" dirty="0">
                          <a:latin typeface="Century Gothic" pitchFamily="34" charset="0"/>
                          <a:cs typeface="Calibri"/>
                        </a:rPr>
                        <a:t> по</a:t>
                      </a:r>
                      <a:endParaRPr sz="900" dirty="0">
                        <a:latin typeface="Century Gothic" pitchFamily="34" charset="0"/>
                        <a:cs typeface="Calibri"/>
                      </a:endParaRPr>
                    </a:p>
                    <a:p>
                      <a:pPr marL="203835" marR="92710" algn="just">
                        <a:lnSpc>
                          <a:spcPct val="83400"/>
                        </a:lnSpc>
                        <a:spcBef>
                          <a:spcPts val="90"/>
                        </a:spcBef>
                      </a:pP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сравнению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с 2020</a:t>
                      </a:r>
                      <a:r>
                        <a:rPr sz="900" spc="-3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г.</a:t>
                      </a:r>
                      <a:r>
                        <a:rPr sz="900" spc="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и</a:t>
                      </a:r>
                      <a:r>
                        <a:rPr sz="900" spc="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составило</a:t>
                      </a:r>
                      <a:r>
                        <a:rPr sz="900" spc="-3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15,9</a:t>
                      </a:r>
                      <a:r>
                        <a:rPr sz="900" spc="-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тыс.</a:t>
                      </a:r>
                      <a:r>
                        <a:rPr sz="900" spc="-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тонн.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Среднегодовой</a:t>
                      </a:r>
                      <a:r>
                        <a:rPr sz="900" spc="-2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темп</a:t>
                      </a:r>
                      <a:r>
                        <a:rPr sz="900" spc="50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роста</a:t>
                      </a:r>
                      <a:r>
                        <a:rPr sz="900" spc="-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за</a:t>
                      </a:r>
                      <a:r>
                        <a:rPr sz="900" spc="-2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последние</a:t>
                      </a:r>
                      <a:r>
                        <a:rPr sz="900" spc="-3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5 лет достиг</a:t>
                      </a:r>
                      <a:r>
                        <a:rPr sz="900" spc="-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43%.</a:t>
                      </a:r>
                      <a:r>
                        <a:rPr sz="900" spc="-3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По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итогам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2021</a:t>
                      </a:r>
                      <a:r>
                        <a:rPr sz="900" spc="-4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г. доля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корма</a:t>
                      </a:r>
                      <a:r>
                        <a:rPr sz="900" spc="50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отечественного</a:t>
                      </a:r>
                      <a:r>
                        <a:rPr sz="900" spc="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производства</a:t>
                      </a:r>
                      <a:r>
                        <a:rPr sz="900" spc="-3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в</a:t>
                      </a:r>
                      <a:r>
                        <a:rPr sz="900" spc="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структуре</a:t>
                      </a:r>
                      <a:r>
                        <a:rPr sz="900" spc="3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потребления</a:t>
                      </a:r>
                      <a:r>
                        <a:rPr sz="900" spc="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достигла </a:t>
                      </a:r>
                      <a:r>
                        <a:rPr sz="900" spc="-25" dirty="0">
                          <a:latin typeface="Century Gothic" pitchFamily="34" charset="0"/>
                          <a:cs typeface="Calibri"/>
                        </a:rPr>
                        <a:t>94%</a:t>
                      </a:r>
                      <a:r>
                        <a:rPr sz="900" spc="50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(14,9</a:t>
                      </a:r>
                      <a:r>
                        <a:rPr sz="900" spc="-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тыс.</a:t>
                      </a:r>
                      <a:r>
                        <a:rPr sz="900" spc="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тонн),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а доля</a:t>
                      </a:r>
                      <a:r>
                        <a:rPr sz="900" spc="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корма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импортного</a:t>
                      </a:r>
                      <a:r>
                        <a:rPr sz="900" spc="-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производства </a:t>
                      </a:r>
                      <a:r>
                        <a:rPr sz="900" spc="-50" dirty="0">
                          <a:latin typeface="Century Gothic" pitchFamily="34" charset="0"/>
                          <a:cs typeface="Calibri"/>
                        </a:rPr>
                        <a:t>–</a:t>
                      </a:r>
                      <a:endParaRPr sz="900" dirty="0">
                        <a:latin typeface="Century Gothic" pitchFamily="34" charset="0"/>
                        <a:cs typeface="Calibri"/>
                      </a:endParaRPr>
                    </a:p>
                    <a:p>
                      <a:pPr marL="203835" algn="just">
                        <a:lnSpc>
                          <a:spcPts val="900"/>
                        </a:lnSpc>
                      </a:pP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6%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(1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тыс.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тонн).</a:t>
                      </a:r>
                      <a:endParaRPr sz="900" dirty="0">
                        <a:latin typeface="Century Gothic" pitchFamily="34" charset="0"/>
                        <a:cs typeface="Calibri"/>
                      </a:endParaRPr>
                    </a:p>
                    <a:p>
                      <a:pPr marL="203835" marR="532765" indent="-172720" algn="just">
                        <a:lnSpc>
                          <a:spcPts val="900"/>
                        </a:lnSpc>
                        <a:spcBef>
                          <a:spcPts val="300"/>
                        </a:spcBef>
                        <a:buFont typeface="Arial MT"/>
                        <a:buChar char="•"/>
                        <a:tabLst>
                          <a:tab pos="203835" algn="l"/>
                        </a:tabLst>
                      </a:pP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На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сегодня</a:t>
                      </a:r>
                      <a:r>
                        <a:rPr sz="900" spc="-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в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Казахстане</a:t>
                      </a:r>
                      <a:r>
                        <a:rPr sz="900" spc="-3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производством</a:t>
                      </a:r>
                      <a:r>
                        <a:rPr sz="900" spc="-2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кормов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занимается</a:t>
                      </a:r>
                      <a:r>
                        <a:rPr sz="900" spc="50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14</a:t>
                      </a:r>
                      <a:r>
                        <a:rPr sz="900" spc="-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предприятий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с</a:t>
                      </a:r>
                      <a:r>
                        <a:rPr sz="900" spc="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общей</a:t>
                      </a:r>
                      <a:r>
                        <a:rPr sz="900" spc="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мощностью</a:t>
                      </a:r>
                      <a:r>
                        <a:rPr sz="900" spc="-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136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тыс.</a:t>
                      </a:r>
                      <a:r>
                        <a:rPr sz="900" spc="-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тонн в</a:t>
                      </a:r>
                      <a:r>
                        <a:rPr sz="900" spc="-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год.</a:t>
                      </a:r>
                      <a:endParaRPr sz="900" dirty="0">
                        <a:latin typeface="Century Gothic" pitchFamily="34" charset="0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5250" algn="just">
                        <a:lnSpc>
                          <a:spcPts val="855"/>
                        </a:lnSpc>
                      </a:pPr>
                      <a:r>
                        <a:rPr sz="900" b="1" dirty="0">
                          <a:solidFill>
                            <a:srgbClr val="85BB24"/>
                          </a:solidFill>
                          <a:latin typeface="Calibri"/>
                          <a:cs typeface="Calibri"/>
                        </a:rPr>
                        <a:t>В</a:t>
                      </a:r>
                      <a:r>
                        <a:rPr sz="900" b="1" spc="5" dirty="0">
                          <a:solidFill>
                            <a:srgbClr val="85BB24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900" b="1" dirty="0">
                          <a:solidFill>
                            <a:srgbClr val="85BB24"/>
                          </a:solidFill>
                          <a:latin typeface="Century Gothic" pitchFamily="34" charset="0"/>
                          <a:cs typeface="Calibri"/>
                        </a:rPr>
                        <a:t>чем </a:t>
                      </a:r>
                      <a:r>
                        <a:rPr sz="900" b="1" spc="-10" dirty="0">
                          <a:solidFill>
                            <a:srgbClr val="85BB24"/>
                          </a:solidFill>
                          <a:latin typeface="Century Gothic" pitchFamily="34" charset="0"/>
                          <a:cs typeface="Calibri"/>
                        </a:rPr>
                        <a:t>привлекательность</a:t>
                      </a:r>
                      <a:r>
                        <a:rPr sz="900" b="1" spc="60" dirty="0">
                          <a:solidFill>
                            <a:srgbClr val="85BB24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b="1" spc="-10" dirty="0">
                          <a:solidFill>
                            <a:srgbClr val="85BB24"/>
                          </a:solidFill>
                          <a:latin typeface="Century Gothic" pitchFamily="34" charset="0"/>
                          <a:cs typeface="Calibri"/>
                        </a:rPr>
                        <a:t>проекта?</a:t>
                      </a:r>
                      <a:endParaRPr sz="900" dirty="0">
                        <a:latin typeface="Century Gothic" pitchFamily="34" charset="0"/>
                        <a:cs typeface="Calibri"/>
                      </a:endParaRPr>
                    </a:p>
                    <a:p>
                      <a:pPr marL="267335" indent="-172085" algn="just">
                        <a:lnSpc>
                          <a:spcPts val="990"/>
                        </a:lnSpc>
                        <a:spcBef>
                          <a:spcPts val="120"/>
                        </a:spcBef>
                        <a:buClr>
                          <a:srgbClr val="002069"/>
                        </a:buClr>
                        <a:buFont typeface="Arial MT"/>
                        <a:buChar char="•"/>
                        <a:tabLst>
                          <a:tab pos="267335" algn="l"/>
                        </a:tabLst>
                      </a:pPr>
                      <a:r>
                        <a:rPr sz="900" b="1" dirty="0">
                          <a:latin typeface="Century Gothic" pitchFamily="34" charset="0"/>
                          <a:cs typeface="Calibri"/>
                        </a:rPr>
                        <a:t>Выгодное </a:t>
                      </a:r>
                      <a:r>
                        <a:rPr sz="900" b="1" spc="-10" dirty="0">
                          <a:latin typeface="Century Gothic" pitchFamily="34" charset="0"/>
                          <a:cs typeface="Calibri"/>
                        </a:rPr>
                        <a:t>местоположение.</a:t>
                      </a:r>
                      <a:r>
                        <a:rPr sz="900" b="1" spc="-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 err="1">
                          <a:latin typeface="Century Gothic" pitchFamily="34" charset="0"/>
                          <a:cs typeface="Calibri"/>
                        </a:rPr>
                        <a:t>Размещение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производства</a:t>
                      </a:r>
                      <a:r>
                        <a:rPr sz="900" spc="-4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 err="1">
                          <a:latin typeface="Century Gothic" pitchFamily="34" charset="0"/>
                          <a:cs typeface="Calibri"/>
                        </a:rPr>
                        <a:t>возле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lang="kk-KZ" sz="900" dirty="0">
                          <a:latin typeface="Century Gothic" pitchFamily="34" charset="0"/>
                          <a:cs typeface="Calibri"/>
                        </a:rPr>
                        <a:t>Кызылординской области </a:t>
                      </a:r>
                      <a:r>
                        <a:rPr sz="900" dirty="0" err="1">
                          <a:latin typeface="Century Gothic" pitchFamily="34" charset="0"/>
                          <a:cs typeface="Calibri"/>
                        </a:rPr>
                        <a:t>обеспечит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доступ</a:t>
                      </a:r>
                      <a:r>
                        <a:rPr sz="900" spc="-2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к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крупному</a:t>
                      </a:r>
                      <a:r>
                        <a:rPr sz="900" spc="-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рынку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потребления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и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развитому</a:t>
                      </a:r>
                      <a:r>
                        <a:rPr sz="900" spc="50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транспортному</a:t>
                      </a:r>
                      <a:r>
                        <a:rPr sz="900" spc="3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узлу,</a:t>
                      </a:r>
                      <a:r>
                        <a:rPr sz="900" spc="6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обеспечивающего</a:t>
                      </a:r>
                      <a:r>
                        <a:rPr sz="900" spc="3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оперативность</a:t>
                      </a:r>
                      <a:r>
                        <a:rPr sz="900" spc="2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 err="1">
                          <a:latin typeface="Century Gothic" pitchFamily="34" charset="0"/>
                          <a:cs typeface="Calibri"/>
                        </a:rPr>
                        <a:t>доставки</a:t>
                      </a:r>
                      <a:r>
                        <a:rPr sz="900" spc="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50" dirty="0">
                          <a:latin typeface="Century Gothic" pitchFamily="34" charset="0"/>
                          <a:cs typeface="Calibri"/>
                        </a:rPr>
                        <a:t>в</a:t>
                      </a:r>
                      <a:r>
                        <a:rPr lang="kk-KZ" sz="900" spc="-5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 err="1">
                          <a:latin typeface="Century Gothic" pitchFamily="34" charset="0"/>
                          <a:cs typeface="Calibri"/>
                        </a:rPr>
                        <a:t>регионы</a:t>
                      </a:r>
                      <a:r>
                        <a:rPr sz="900" spc="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Казахстана.</a:t>
                      </a:r>
                      <a:r>
                        <a:rPr sz="900" spc="-2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На</a:t>
                      </a:r>
                      <a:r>
                        <a:rPr sz="900" spc="-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территории</a:t>
                      </a:r>
                      <a:r>
                        <a:rPr sz="900" spc="3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области</a:t>
                      </a:r>
                      <a:r>
                        <a:rPr sz="900" spc="-2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имеется</a:t>
                      </a:r>
                      <a:r>
                        <a:rPr sz="900" spc="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обширная</a:t>
                      </a:r>
                      <a:r>
                        <a:rPr sz="900" spc="-3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сеть</a:t>
                      </a:r>
                      <a:r>
                        <a:rPr sz="900" spc="50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ж/д путей,</a:t>
                      </a:r>
                      <a:r>
                        <a:rPr sz="900" spc="-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связывающих</a:t>
                      </a:r>
                      <a:r>
                        <a:rPr sz="900" spc="-4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регион с</a:t>
                      </a:r>
                      <a:r>
                        <a:rPr sz="900" spc="-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остальными</a:t>
                      </a:r>
                      <a:r>
                        <a:rPr sz="900" spc="-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частями</a:t>
                      </a:r>
                      <a:r>
                        <a:rPr sz="900" spc="-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страны</a:t>
                      </a:r>
                      <a:r>
                        <a:rPr sz="900" spc="-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50" dirty="0">
                          <a:latin typeface="Century Gothic" pitchFamily="34" charset="0"/>
                          <a:cs typeface="Calibri"/>
                        </a:rPr>
                        <a:t>и</a:t>
                      </a:r>
                      <a:r>
                        <a:rPr sz="900" spc="50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соседними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странами,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 а</a:t>
                      </a:r>
                      <a:r>
                        <a:rPr sz="900" spc="3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также</a:t>
                      </a:r>
                      <a:r>
                        <a:rPr sz="900" spc="4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международный</a:t>
                      </a:r>
                      <a:r>
                        <a:rPr sz="900" spc="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аэропорт.</a:t>
                      </a:r>
                      <a:r>
                        <a:rPr sz="900" spc="2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endParaRPr lang="kk-KZ" sz="900" spc="25" dirty="0">
                        <a:latin typeface="Century Gothic" pitchFamily="34" charset="0"/>
                        <a:cs typeface="Calibri"/>
                      </a:endParaRPr>
                    </a:p>
                    <a:p>
                      <a:pPr marL="267335" indent="-172085" algn="just">
                        <a:lnSpc>
                          <a:spcPts val="990"/>
                        </a:lnSpc>
                        <a:spcBef>
                          <a:spcPts val="120"/>
                        </a:spcBef>
                        <a:buClr>
                          <a:srgbClr val="002069"/>
                        </a:buClr>
                        <a:buFont typeface="Arial MT"/>
                        <a:buChar char="•"/>
                        <a:tabLst>
                          <a:tab pos="267335" algn="l"/>
                        </a:tabLst>
                      </a:pPr>
                      <a:r>
                        <a:rPr sz="900" b="1" spc="-10" dirty="0" err="1">
                          <a:latin typeface="Century Gothic" pitchFamily="34" charset="0"/>
                          <a:cs typeface="Calibri"/>
                        </a:rPr>
                        <a:t>Безотходное</a:t>
                      </a:r>
                      <a:r>
                        <a:rPr sz="900" b="1" spc="-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b="1" dirty="0">
                          <a:latin typeface="Century Gothic" pitchFamily="34" charset="0"/>
                          <a:cs typeface="Calibri"/>
                        </a:rPr>
                        <a:t>производство.</a:t>
                      </a:r>
                      <a:r>
                        <a:rPr sz="900" b="1" spc="3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Попутно</a:t>
                      </a:r>
                      <a:r>
                        <a:rPr sz="900" spc="-3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получаемые</a:t>
                      </a:r>
                      <a:r>
                        <a:rPr sz="900" spc="-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отходы</a:t>
                      </a:r>
                      <a:r>
                        <a:rPr sz="900" spc="50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производства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будут</a:t>
                      </a:r>
                      <a:r>
                        <a:rPr sz="900" spc="4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использоваться</a:t>
                      </a:r>
                      <a:r>
                        <a:rPr sz="900" spc="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для</a:t>
                      </a:r>
                      <a:r>
                        <a:rPr sz="900" spc="3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производства</a:t>
                      </a:r>
                      <a:endParaRPr sz="900" dirty="0">
                        <a:latin typeface="Century Gothic" pitchFamily="34" charset="0"/>
                        <a:cs typeface="Calibri"/>
                      </a:endParaRPr>
                    </a:p>
                    <a:p>
                      <a:pPr marL="267335" algn="just">
                        <a:lnSpc>
                          <a:spcPts val="900"/>
                        </a:lnSpc>
                      </a:pP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высококалорийных</a:t>
                      </a:r>
                      <a:r>
                        <a:rPr sz="900" spc="-3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кормов</a:t>
                      </a:r>
                      <a:r>
                        <a:rPr sz="900" spc="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для</a:t>
                      </a:r>
                      <a:r>
                        <a:rPr sz="900" spc="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животных.</a:t>
                      </a:r>
                      <a:endParaRPr sz="900" dirty="0">
                        <a:latin typeface="Century Gothic" pitchFamily="34" charset="0"/>
                        <a:cs typeface="Calibri"/>
                      </a:endParaRPr>
                    </a:p>
                    <a:p>
                      <a:pPr marL="267335" marR="78740" indent="-172720" algn="just">
                        <a:lnSpc>
                          <a:spcPts val="900"/>
                        </a:lnSpc>
                        <a:spcBef>
                          <a:spcPts val="300"/>
                        </a:spcBef>
                        <a:buClr>
                          <a:srgbClr val="002069"/>
                        </a:buClr>
                        <a:buFont typeface="Arial MT"/>
                        <a:buChar char="•"/>
                        <a:tabLst>
                          <a:tab pos="267335" algn="l"/>
                        </a:tabLst>
                      </a:pPr>
                      <a:r>
                        <a:rPr sz="900" b="1" spc="-10" dirty="0">
                          <a:latin typeface="Century Gothic" pitchFamily="34" charset="0"/>
                          <a:cs typeface="Calibri"/>
                        </a:rPr>
                        <a:t>Государственная</a:t>
                      </a:r>
                      <a:r>
                        <a:rPr sz="900" b="1" spc="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b="1" dirty="0">
                          <a:latin typeface="Century Gothic" pitchFamily="34" charset="0"/>
                          <a:cs typeface="Calibri"/>
                        </a:rPr>
                        <a:t>поддержка</a:t>
                      </a:r>
                      <a:r>
                        <a:rPr sz="900" b="1" spc="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b="1" dirty="0">
                          <a:latin typeface="Century Gothic" pitchFamily="34" charset="0"/>
                          <a:cs typeface="Calibri"/>
                        </a:rPr>
                        <a:t>Проекта.</a:t>
                      </a:r>
                      <a:r>
                        <a:rPr sz="900" b="1" spc="3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Деятельность</a:t>
                      </a:r>
                      <a:r>
                        <a:rPr sz="900" spc="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в</a:t>
                      </a:r>
                      <a:r>
                        <a:rPr sz="900" spc="-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рамках</a:t>
                      </a:r>
                      <a:r>
                        <a:rPr sz="900" spc="50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Проекта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входит</a:t>
                      </a:r>
                      <a:r>
                        <a:rPr sz="900" spc="-2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в</a:t>
                      </a:r>
                      <a:r>
                        <a:rPr sz="900" spc="-2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перечень</a:t>
                      </a:r>
                      <a:r>
                        <a:rPr sz="900" spc="-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приоритетных</a:t>
                      </a:r>
                      <a:r>
                        <a:rPr sz="900" spc="-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отраслей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для</a:t>
                      </a:r>
                      <a:r>
                        <a:rPr sz="900" spc="-15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оказания</a:t>
                      </a:r>
                      <a:r>
                        <a:rPr sz="900" spc="50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государственной</a:t>
                      </a:r>
                      <a:r>
                        <a:rPr sz="900" spc="-3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поддержки</a:t>
                      </a:r>
                      <a:r>
                        <a:rPr sz="900" spc="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и</a:t>
                      </a:r>
                      <a:r>
                        <a:rPr sz="900" spc="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получения</a:t>
                      </a:r>
                      <a:r>
                        <a:rPr sz="900" spc="1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соответствующих </a:t>
                      </a:r>
                      <a:r>
                        <a:rPr sz="900" dirty="0">
                          <a:latin typeface="Century Gothic" pitchFamily="34" charset="0"/>
                          <a:cs typeface="Calibri"/>
                        </a:rPr>
                        <a:t>льгот</a:t>
                      </a:r>
                      <a:r>
                        <a:rPr sz="900" spc="2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50" dirty="0">
                          <a:latin typeface="Century Gothic" pitchFamily="34" charset="0"/>
                          <a:cs typeface="Calibri"/>
                        </a:rPr>
                        <a:t>и</a:t>
                      </a:r>
                      <a:r>
                        <a:rPr sz="900" spc="500" dirty="0"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Calibri"/>
                        </a:rPr>
                        <a:t>преференций.</a:t>
                      </a:r>
                      <a:endParaRPr sz="900" dirty="0">
                        <a:latin typeface="Century Gothic" pitchFamily="34" charset="0"/>
                        <a:cs typeface="Calibri"/>
                      </a:endParaRPr>
                    </a:p>
                    <a:p>
                      <a:pPr marL="95250" algn="just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900" b="1" dirty="0">
                          <a:solidFill>
                            <a:srgbClr val="85BB24"/>
                          </a:solidFill>
                          <a:latin typeface="Century Gothic" pitchFamily="34" charset="0"/>
                          <a:cs typeface="Calibri"/>
                        </a:rPr>
                        <a:t>Инвестиционное</a:t>
                      </a:r>
                      <a:r>
                        <a:rPr sz="900" b="1" spc="-45" dirty="0">
                          <a:solidFill>
                            <a:srgbClr val="85BB24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b="1" spc="-10" dirty="0">
                          <a:solidFill>
                            <a:srgbClr val="85BB24"/>
                          </a:solidFill>
                          <a:latin typeface="Century Gothic" pitchFamily="34" charset="0"/>
                          <a:cs typeface="Calibri"/>
                        </a:rPr>
                        <a:t>предложение</a:t>
                      </a:r>
                      <a:endParaRPr sz="900" dirty="0">
                        <a:latin typeface="Century Gothic" pitchFamily="34" charset="0"/>
                        <a:cs typeface="Calibri"/>
                      </a:endParaRPr>
                    </a:p>
                    <a:p>
                      <a:pPr marL="95250" marR="483870" algn="just">
                        <a:lnSpc>
                          <a:spcPts val="900"/>
                        </a:lnSpc>
                        <a:spcBef>
                          <a:spcPts val="300"/>
                        </a:spcBef>
                      </a:pP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Для</a:t>
                      </a:r>
                      <a:r>
                        <a:rPr sz="900" spc="1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реализации</a:t>
                      </a:r>
                      <a:r>
                        <a:rPr sz="900" spc="-1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Проекта</a:t>
                      </a:r>
                      <a:r>
                        <a:rPr sz="900" spc="2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требуется</a:t>
                      </a:r>
                      <a:r>
                        <a:rPr sz="900" spc="2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финансирование</a:t>
                      </a:r>
                      <a:r>
                        <a:rPr sz="900" spc="-2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на </a:t>
                      </a:r>
                      <a:r>
                        <a:rPr sz="900" spc="-2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сумму</a:t>
                      </a:r>
                      <a:r>
                        <a:rPr sz="900" spc="5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15</a:t>
                      </a:r>
                      <a:r>
                        <a:rPr sz="900" spc="-2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220</a:t>
                      </a:r>
                      <a:r>
                        <a:rPr sz="900" spc="-3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тыс.</a:t>
                      </a:r>
                      <a:r>
                        <a:rPr sz="900" spc="-2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долл.</a:t>
                      </a:r>
                      <a:r>
                        <a:rPr sz="900" spc="-2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США,</a:t>
                      </a:r>
                      <a:r>
                        <a:rPr sz="900" spc="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в</a:t>
                      </a:r>
                      <a:r>
                        <a:rPr sz="900" spc="-2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том</a:t>
                      </a:r>
                      <a:r>
                        <a:rPr sz="900" spc="-1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числе:</a:t>
                      </a:r>
                      <a:endParaRPr sz="900" dirty="0">
                        <a:latin typeface="Century Gothic" pitchFamily="34" charset="0"/>
                        <a:cs typeface="Calibri"/>
                      </a:endParaRPr>
                    </a:p>
                    <a:p>
                      <a:pPr marL="267335" indent="-172085" algn="just">
                        <a:lnSpc>
                          <a:spcPts val="990"/>
                        </a:lnSpc>
                        <a:spcBef>
                          <a:spcPts val="120"/>
                        </a:spcBef>
                        <a:buFont typeface="Arial MT"/>
                        <a:buChar char="•"/>
                        <a:tabLst>
                          <a:tab pos="267335" algn="l"/>
                        </a:tabLst>
                      </a:pP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70%</a:t>
                      </a:r>
                      <a:r>
                        <a:rPr sz="900" spc="-2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(10</a:t>
                      </a:r>
                      <a:r>
                        <a:rPr sz="900" spc="-2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654</a:t>
                      </a:r>
                      <a:r>
                        <a:rPr sz="900" spc="-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тыс.</a:t>
                      </a:r>
                      <a:r>
                        <a:rPr sz="900" spc="-2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долл. США)</a:t>
                      </a:r>
                      <a:r>
                        <a:rPr sz="900" spc="3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– </a:t>
                      </a:r>
                      <a:r>
                        <a:rPr sz="900" spc="-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долговое</a:t>
                      </a:r>
                      <a:r>
                        <a:rPr sz="900" spc="-2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финансирование</a:t>
                      </a:r>
                      <a:r>
                        <a:rPr sz="900" spc="-3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2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(при</a:t>
                      </a:r>
                      <a:endParaRPr sz="900" dirty="0">
                        <a:latin typeface="Century Gothic" pitchFamily="34" charset="0"/>
                        <a:cs typeface="Calibri"/>
                      </a:endParaRPr>
                    </a:p>
                    <a:p>
                      <a:pPr marL="267335" algn="just">
                        <a:lnSpc>
                          <a:spcPts val="990"/>
                        </a:lnSpc>
                      </a:pP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наличии </a:t>
                      </a:r>
                      <a:r>
                        <a:rPr sz="900" spc="-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залогового обеспечения);</a:t>
                      </a:r>
                      <a:endParaRPr sz="900" dirty="0">
                        <a:latin typeface="Century Gothic" pitchFamily="34" charset="0"/>
                        <a:cs typeface="Calibri"/>
                      </a:endParaRPr>
                    </a:p>
                    <a:p>
                      <a:pPr marL="267335" indent="-172085" algn="just">
                        <a:lnSpc>
                          <a:spcPct val="100000"/>
                        </a:lnSpc>
                        <a:spcBef>
                          <a:spcPts val="125"/>
                        </a:spcBef>
                        <a:buFont typeface="Arial MT"/>
                        <a:buChar char="•"/>
                        <a:tabLst>
                          <a:tab pos="267335" algn="l"/>
                        </a:tabLst>
                      </a:pP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от</a:t>
                      </a:r>
                      <a:r>
                        <a:rPr sz="900" spc="-2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30%</a:t>
                      </a:r>
                      <a:r>
                        <a:rPr sz="900" spc="-3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(4</a:t>
                      </a:r>
                      <a:r>
                        <a:rPr sz="900" spc="-1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566</a:t>
                      </a:r>
                      <a:r>
                        <a:rPr sz="900" spc="-3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тыс.</a:t>
                      </a:r>
                      <a:r>
                        <a:rPr sz="900" spc="-1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долл.</a:t>
                      </a:r>
                      <a:r>
                        <a:rPr sz="900" spc="-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США)</a:t>
                      </a:r>
                      <a:r>
                        <a:rPr sz="900" spc="1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–</a:t>
                      </a:r>
                      <a:r>
                        <a:rPr sz="900" spc="-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участие</a:t>
                      </a:r>
                      <a:r>
                        <a:rPr sz="900" spc="-2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инвестора.</a:t>
                      </a:r>
                      <a:endParaRPr sz="900" dirty="0">
                        <a:latin typeface="Century Gothic" pitchFamily="34" charset="0"/>
                        <a:cs typeface="Calibri"/>
                      </a:endParaRPr>
                    </a:p>
                    <a:p>
                      <a:pPr marL="95250" marR="246379" algn="just">
                        <a:lnSpc>
                          <a:spcPts val="900"/>
                        </a:lnSpc>
                        <a:spcBef>
                          <a:spcPts val="300"/>
                        </a:spcBef>
                      </a:pPr>
                      <a:r>
                        <a:rPr sz="900" spc="-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Предлагаемая</a:t>
                      </a:r>
                      <a:r>
                        <a:rPr sz="900" spc="1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структура</a:t>
                      </a:r>
                      <a:r>
                        <a:rPr sz="900" spc="2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финансирования</a:t>
                      </a:r>
                      <a:r>
                        <a:rPr sz="900" spc="-2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и</a:t>
                      </a:r>
                      <a:r>
                        <a:rPr sz="900" spc="3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меры</a:t>
                      </a:r>
                      <a:r>
                        <a:rPr sz="900" spc="2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государственной</a:t>
                      </a:r>
                      <a:r>
                        <a:rPr sz="900" spc="5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поддержки</a:t>
                      </a:r>
                      <a:r>
                        <a:rPr sz="900" spc="3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являются</a:t>
                      </a:r>
                      <a:r>
                        <a:rPr sz="900" spc="3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индикативными,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финальная</a:t>
                      </a:r>
                      <a:r>
                        <a:rPr sz="900" spc="1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структура</a:t>
                      </a:r>
                      <a:endParaRPr sz="900" dirty="0">
                        <a:latin typeface="Century Gothic" pitchFamily="34" charset="0"/>
                        <a:cs typeface="Calibri"/>
                      </a:endParaRPr>
                    </a:p>
                    <a:p>
                      <a:pPr marL="95250" marR="601980" algn="just">
                        <a:lnSpc>
                          <a:spcPts val="900"/>
                        </a:lnSpc>
                      </a:pP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финансирования</a:t>
                      </a:r>
                      <a:r>
                        <a:rPr sz="900" spc="-5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и долей</a:t>
                      </a:r>
                      <a:r>
                        <a:rPr sz="900" spc="-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участия</a:t>
                      </a:r>
                      <a:r>
                        <a:rPr sz="900" spc="-2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в</a:t>
                      </a:r>
                      <a:r>
                        <a:rPr sz="900" spc="-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Проекте</a:t>
                      </a:r>
                      <a:r>
                        <a:rPr sz="900" spc="-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определятся </a:t>
                      </a:r>
                      <a:r>
                        <a:rPr sz="900" spc="-2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по</a:t>
                      </a:r>
                      <a:r>
                        <a:rPr sz="900" spc="5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результатам</a:t>
                      </a:r>
                      <a:r>
                        <a:rPr sz="900" spc="3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совместных</a:t>
                      </a:r>
                      <a:r>
                        <a:rPr sz="900" spc="-2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переговоров</a:t>
                      </a:r>
                      <a:r>
                        <a:rPr sz="900" spc="5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с</a:t>
                      </a:r>
                      <a:r>
                        <a:rPr sz="900" spc="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 </a:t>
                      </a:r>
                      <a:r>
                        <a:rPr sz="900" spc="-10" dirty="0">
                          <a:solidFill>
                            <a:srgbClr val="0D0D0D"/>
                          </a:solidFill>
                          <a:latin typeface="Century Gothic" pitchFamily="34" charset="0"/>
                          <a:cs typeface="Calibri"/>
                        </a:rPr>
                        <a:t>инвестором</a:t>
                      </a:r>
                      <a:endParaRPr sz="900" dirty="0">
                        <a:latin typeface="Century Gothic" pitchFamily="34" charset="0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14" name="object 14"/>
          <p:cNvGrpSpPr/>
          <p:nvPr/>
        </p:nvGrpSpPr>
        <p:grpSpPr>
          <a:xfrm>
            <a:off x="938783" y="2842260"/>
            <a:ext cx="2936875" cy="1165860"/>
            <a:chOff x="938783" y="2842260"/>
            <a:chExt cx="2936875" cy="1165860"/>
          </a:xfrm>
        </p:grpSpPr>
        <p:sp>
          <p:nvSpPr>
            <p:cNvPr id="15" name="object 15"/>
            <p:cNvSpPr/>
            <p:nvPr/>
          </p:nvSpPr>
          <p:spPr>
            <a:xfrm>
              <a:off x="1905000" y="3121151"/>
              <a:ext cx="1864360" cy="850900"/>
            </a:xfrm>
            <a:custGeom>
              <a:avLst/>
              <a:gdLst/>
              <a:ahLst/>
              <a:cxnLst/>
              <a:rect l="l" t="t" r="r" b="b"/>
              <a:pathLst>
                <a:path w="1864360" h="850900">
                  <a:moveTo>
                    <a:pt x="144780" y="137160"/>
                  </a:moveTo>
                  <a:lnTo>
                    <a:pt x="0" y="137160"/>
                  </a:lnTo>
                  <a:lnTo>
                    <a:pt x="0" y="850392"/>
                  </a:lnTo>
                  <a:lnTo>
                    <a:pt x="144780" y="850392"/>
                  </a:lnTo>
                  <a:lnTo>
                    <a:pt x="144780" y="137160"/>
                  </a:lnTo>
                  <a:close/>
                </a:path>
                <a:path w="1864360" h="850900">
                  <a:moveTo>
                    <a:pt x="431292" y="117348"/>
                  </a:moveTo>
                  <a:lnTo>
                    <a:pt x="286512" y="117348"/>
                  </a:lnTo>
                  <a:lnTo>
                    <a:pt x="286512" y="850392"/>
                  </a:lnTo>
                  <a:lnTo>
                    <a:pt x="431292" y="850392"/>
                  </a:lnTo>
                  <a:lnTo>
                    <a:pt x="431292" y="117348"/>
                  </a:lnTo>
                  <a:close/>
                </a:path>
                <a:path w="1864360" h="850900">
                  <a:moveTo>
                    <a:pt x="717804" y="92964"/>
                  </a:moveTo>
                  <a:lnTo>
                    <a:pt x="573024" y="92964"/>
                  </a:lnTo>
                  <a:lnTo>
                    <a:pt x="573024" y="850392"/>
                  </a:lnTo>
                  <a:lnTo>
                    <a:pt x="717804" y="850392"/>
                  </a:lnTo>
                  <a:lnTo>
                    <a:pt x="717804" y="92964"/>
                  </a:lnTo>
                  <a:close/>
                </a:path>
                <a:path w="1864360" h="850900">
                  <a:moveTo>
                    <a:pt x="1004316" y="70104"/>
                  </a:moveTo>
                  <a:lnTo>
                    <a:pt x="859536" y="70104"/>
                  </a:lnTo>
                  <a:lnTo>
                    <a:pt x="859536" y="850392"/>
                  </a:lnTo>
                  <a:lnTo>
                    <a:pt x="1004316" y="850392"/>
                  </a:lnTo>
                  <a:lnTo>
                    <a:pt x="1004316" y="70104"/>
                  </a:lnTo>
                  <a:close/>
                </a:path>
                <a:path w="1864360" h="850900">
                  <a:moveTo>
                    <a:pt x="1290828" y="45720"/>
                  </a:moveTo>
                  <a:lnTo>
                    <a:pt x="1146048" y="45720"/>
                  </a:lnTo>
                  <a:lnTo>
                    <a:pt x="1146048" y="850392"/>
                  </a:lnTo>
                  <a:lnTo>
                    <a:pt x="1290828" y="850392"/>
                  </a:lnTo>
                  <a:lnTo>
                    <a:pt x="1290828" y="45720"/>
                  </a:lnTo>
                  <a:close/>
                </a:path>
                <a:path w="1864360" h="850900">
                  <a:moveTo>
                    <a:pt x="1577340" y="22860"/>
                  </a:moveTo>
                  <a:lnTo>
                    <a:pt x="1432560" y="22860"/>
                  </a:lnTo>
                  <a:lnTo>
                    <a:pt x="1432560" y="850392"/>
                  </a:lnTo>
                  <a:lnTo>
                    <a:pt x="1577340" y="850392"/>
                  </a:lnTo>
                  <a:lnTo>
                    <a:pt x="1577340" y="22860"/>
                  </a:lnTo>
                  <a:close/>
                </a:path>
                <a:path w="1864360" h="850900">
                  <a:moveTo>
                    <a:pt x="1863852" y="0"/>
                  </a:moveTo>
                  <a:lnTo>
                    <a:pt x="1719072" y="0"/>
                  </a:lnTo>
                  <a:lnTo>
                    <a:pt x="1719072" y="850392"/>
                  </a:lnTo>
                  <a:lnTo>
                    <a:pt x="1863852" y="850392"/>
                  </a:lnTo>
                  <a:lnTo>
                    <a:pt x="1863852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938783" y="2846832"/>
              <a:ext cx="2936875" cy="1161415"/>
            </a:xfrm>
            <a:custGeom>
              <a:avLst/>
              <a:gdLst/>
              <a:ahLst/>
              <a:cxnLst/>
              <a:rect l="l" t="t" r="r" b="b"/>
              <a:pathLst>
                <a:path w="2936875" h="1161414">
                  <a:moveTo>
                    <a:pt x="2900171" y="1124711"/>
                  </a:moveTo>
                  <a:lnTo>
                    <a:pt x="2900171" y="0"/>
                  </a:lnTo>
                </a:path>
                <a:path w="2936875" h="1161414">
                  <a:moveTo>
                    <a:pt x="2900171" y="1124711"/>
                  </a:moveTo>
                  <a:lnTo>
                    <a:pt x="2936748" y="1124711"/>
                  </a:lnTo>
                </a:path>
                <a:path w="2936875" h="1161414">
                  <a:moveTo>
                    <a:pt x="2900171" y="937259"/>
                  </a:moveTo>
                  <a:lnTo>
                    <a:pt x="2936748" y="937259"/>
                  </a:lnTo>
                </a:path>
                <a:path w="2936875" h="1161414">
                  <a:moveTo>
                    <a:pt x="2900171" y="749807"/>
                  </a:moveTo>
                  <a:lnTo>
                    <a:pt x="2936748" y="749807"/>
                  </a:lnTo>
                </a:path>
                <a:path w="2936875" h="1161414">
                  <a:moveTo>
                    <a:pt x="2900171" y="562355"/>
                  </a:moveTo>
                  <a:lnTo>
                    <a:pt x="2936748" y="562355"/>
                  </a:lnTo>
                </a:path>
                <a:path w="2936875" h="1161414">
                  <a:moveTo>
                    <a:pt x="2900171" y="374903"/>
                  </a:moveTo>
                  <a:lnTo>
                    <a:pt x="2936748" y="374903"/>
                  </a:lnTo>
                </a:path>
                <a:path w="2936875" h="1161414">
                  <a:moveTo>
                    <a:pt x="2900171" y="187451"/>
                  </a:moveTo>
                  <a:lnTo>
                    <a:pt x="2936748" y="187451"/>
                  </a:lnTo>
                </a:path>
                <a:path w="2936875" h="1161414">
                  <a:moveTo>
                    <a:pt x="2900171" y="0"/>
                  </a:moveTo>
                  <a:lnTo>
                    <a:pt x="2936748" y="0"/>
                  </a:lnTo>
                </a:path>
                <a:path w="2936875" h="1161414">
                  <a:moveTo>
                    <a:pt x="36575" y="1124711"/>
                  </a:moveTo>
                  <a:lnTo>
                    <a:pt x="36575" y="0"/>
                  </a:lnTo>
                </a:path>
                <a:path w="2936875" h="1161414">
                  <a:moveTo>
                    <a:pt x="0" y="1124711"/>
                  </a:moveTo>
                  <a:lnTo>
                    <a:pt x="36575" y="1124711"/>
                  </a:lnTo>
                </a:path>
                <a:path w="2936875" h="1161414">
                  <a:moveTo>
                    <a:pt x="0" y="844295"/>
                  </a:moveTo>
                  <a:lnTo>
                    <a:pt x="36575" y="844295"/>
                  </a:lnTo>
                </a:path>
                <a:path w="2936875" h="1161414">
                  <a:moveTo>
                    <a:pt x="0" y="562355"/>
                  </a:moveTo>
                  <a:lnTo>
                    <a:pt x="36575" y="562355"/>
                  </a:lnTo>
                </a:path>
                <a:path w="2936875" h="1161414">
                  <a:moveTo>
                    <a:pt x="0" y="281939"/>
                  </a:moveTo>
                  <a:lnTo>
                    <a:pt x="36575" y="281939"/>
                  </a:lnTo>
                </a:path>
                <a:path w="2936875" h="1161414">
                  <a:moveTo>
                    <a:pt x="0" y="0"/>
                  </a:moveTo>
                  <a:lnTo>
                    <a:pt x="36575" y="0"/>
                  </a:lnTo>
                </a:path>
                <a:path w="2936875" h="1161414">
                  <a:moveTo>
                    <a:pt x="36575" y="1124711"/>
                  </a:moveTo>
                  <a:lnTo>
                    <a:pt x="2900171" y="1124711"/>
                  </a:lnTo>
                </a:path>
                <a:path w="2936875" h="1161414">
                  <a:moveTo>
                    <a:pt x="36575" y="1124711"/>
                  </a:moveTo>
                  <a:lnTo>
                    <a:pt x="36575" y="1161287"/>
                  </a:lnTo>
                </a:path>
                <a:path w="2936875" h="1161414">
                  <a:moveTo>
                    <a:pt x="323088" y="1124711"/>
                  </a:moveTo>
                  <a:lnTo>
                    <a:pt x="323088" y="1161287"/>
                  </a:lnTo>
                </a:path>
                <a:path w="2936875" h="1161414">
                  <a:moveTo>
                    <a:pt x="609600" y="1124711"/>
                  </a:moveTo>
                  <a:lnTo>
                    <a:pt x="609600" y="1161287"/>
                  </a:lnTo>
                </a:path>
                <a:path w="2936875" h="1161414">
                  <a:moveTo>
                    <a:pt x="896111" y="1124711"/>
                  </a:moveTo>
                  <a:lnTo>
                    <a:pt x="896111" y="1161287"/>
                  </a:lnTo>
                </a:path>
                <a:path w="2936875" h="1161414">
                  <a:moveTo>
                    <a:pt x="1181099" y="1124711"/>
                  </a:moveTo>
                  <a:lnTo>
                    <a:pt x="1181099" y="1161287"/>
                  </a:lnTo>
                </a:path>
                <a:path w="2936875" h="1161414">
                  <a:moveTo>
                    <a:pt x="1467611" y="1124711"/>
                  </a:moveTo>
                  <a:lnTo>
                    <a:pt x="1467611" y="1161287"/>
                  </a:lnTo>
                </a:path>
                <a:path w="2936875" h="1161414">
                  <a:moveTo>
                    <a:pt x="1754124" y="1124711"/>
                  </a:moveTo>
                  <a:lnTo>
                    <a:pt x="1754124" y="1161287"/>
                  </a:lnTo>
                </a:path>
                <a:path w="2936875" h="1161414">
                  <a:moveTo>
                    <a:pt x="2040636" y="1124711"/>
                  </a:moveTo>
                  <a:lnTo>
                    <a:pt x="2040636" y="1161287"/>
                  </a:lnTo>
                </a:path>
                <a:path w="2936875" h="1161414">
                  <a:moveTo>
                    <a:pt x="2327148" y="1124711"/>
                  </a:moveTo>
                  <a:lnTo>
                    <a:pt x="2327148" y="1161287"/>
                  </a:lnTo>
                </a:path>
                <a:path w="2936875" h="1161414">
                  <a:moveTo>
                    <a:pt x="2613660" y="1124711"/>
                  </a:moveTo>
                  <a:lnTo>
                    <a:pt x="2613660" y="1161287"/>
                  </a:lnTo>
                </a:path>
                <a:path w="2936875" h="1161414">
                  <a:moveTo>
                    <a:pt x="2900171" y="1124711"/>
                  </a:moveTo>
                  <a:lnTo>
                    <a:pt x="2900171" y="1161287"/>
                  </a:lnTo>
                </a:path>
              </a:pathLst>
            </a:custGeom>
            <a:ln w="914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117853" y="3071373"/>
              <a:ext cx="2578735" cy="760730"/>
            </a:xfrm>
            <a:custGeom>
              <a:avLst/>
              <a:gdLst/>
              <a:ahLst/>
              <a:cxnLst/>
              <a:rect l="l" t="t" r="r" b="b"/>
              <a:pathLst>
                <a:path w="2578735" h="760729">
                  <a:moveTo>
                    <a:pt x="0" y="712845"/>
                  </a:moveTo>
                  <a:lnTo>
                    <a:pt x="0" y="712845"/>
                  </a:lnTo>
                  <a:lnTo>
                    <a:pt x="286512" y="712845"/>
                  </a:lnTo>
                  <a:lnTo>
                    <a:pt x="321763" y="717309"/>
                  </a:lnTo>
                  <a:lnTo>
                    <a:pt x="357497" y="728151"/>
                  </a:lnTo>
                  <a:lnTo>
                    <a:pt x="393552" y="741543"/>
                  </a:lnTo>
                  <a:lnTo>
                    <a:pt x="429768" y="753660"/>
                  </a:lnTo>
                  <a:lnTo>
                    <a:pt x="465983" y="760675"/>
                  </a:lnTo>
                  <a:lnTo>
                    <a:pt x="502038" y="758762"/>
                  </a:lnTo>
                  <a:lnTo>
                    <a:pt x="537772" y="744094"/>
                  </a:lnTo>
                  <a:lnTo>
                    <a:pt x="573023" y="712845"/>
                  </a:lnTo>
                  <a:lnTo>
                    <a:pt x="611225" y="651927"/>
                  </a:lnTo>
                  <a:lnTo>
                    <a:pt x="630326" y="610996"/>
                  </a:lnTo>
                  <a:lnTo>
                    <a:pt x="649427" y="564688"/>
                  </a:lnTo>
                  <a:lnTo>
                    <a:pt x="668527" y="514203"/>
                  </a:lnTo>
                  <a:lnTo>
                    <a:pt x="687628" y="460745"/>
                  </a:lnTo>
                  <a:lnTo>
                    <a:pt x="706729" y="405516"/>
                  </a:lnTo>
                  <a:lnTo>
                    <a:pt x="725830" y="349718"/>
                  </a:lnTo>
                  <a:lnTo>
                    <a:pt x="744931" y="294553"/>
                  </a:lnTo>
                  <a:lnTo>
                    <a:pt x="764031" y="241224"/>
                  </a:lnTo>
                  <a:lnTo>
                    <a:pt x="783132" y="190932"/>
                  </a:lnTo>
                  <a:lnTo>
                    <a:pt x="802233" y="144881"/>
                  </a:lnTo>
                  <a:lnTo>
                    <a:pt x="821334" y="104272"/>
                  </a:lnTo>
                  <a:lnTo>
                    <a:pt x="840435" y="70308"/>
                  </a:lnTo>
                  <a:lnTo>
                    <a:pt x="895131" y="13611"/>
                  </a:lnTo>
                  <a:lnTo>
                    <a:pt x="930913" y="199"/>
                  </a:lnTo>
                  <a:lnTo>
                    <a:pt x="966821" y="0"/>
                  </a:lnTo>
                  <a:lnTo>
                    <a:pt x="1002791" y="9059"/>
                  </a:lnTo>
                  <a:lnTo>
                    <a:pt x="1038762" y="23423"/>
                  </a:lnTo>
                  <a:lnTo>
                    <a:pt x="1074670" y="39136"/>
                  </a:lnTo>
                  <a:lnTo>
                    <a:pt x="1110452" y="52245"/>
                  </a:lnTo>
                  <a:lnTo>
                    <a:pt x="1146048" y="58795"/>
                  </a:lnTo>
                  <a:lnTo>
                    <a:pt x="1193799" y="61493"/>
                  </a:lnTo>
                  <a:lnTo>
                    <a:pt x="1241551" y="64332"/>
                  </a:lnTo>
                  <a:lnTo>
                    <a:pt x="1289303" y="67241"/>
                  </a:lnTo>
                  <a:lnTo>
                    <a:pt x="1337055" y="70150"/>
                  </a:lnTo>
                  <a:lnTo>
                    <a:pt x="1384807" y="72989"/>
                  </a:lnTo>
                  <a:lnTo>
                    <a:pt x="1432560" y="75686"/>
                  </a:lnTo>
                  <a:lnTo>
                    <a:pt x="1480311" y="78248"/>
                  </a:lnTo>
                  <a:lnTo>
                    <a:pt x="1528063" y="80729"/>
                  </a:lnTo>
                  <a:lnTo>
                    <a:pt x="1575815" y="83132"/>
                  </a:lnTo>
                  <a:lnTo>
                    <a:pt x="1623567" y="85461"/>
                  </a:lnTo>
                  <a:lnTo>
                    <a:pt x="1671319" y="87719"/>
                  </a:lnTo>
                  <a:lnTo>
                    <a:pt x="1719072" y="89910"/>
                  </a:lnTo>
                  <a:lnTo>
                    <a:pt x="1766824" y="91995"/>
                  </a:lnTo>
                  <a:lnTo>
                    <a:pt x="1814576" y="93890"/>
                  </a:lnTo>
                  <a:lnTo>
                    <a:pt x="1862327" y="95721"/>
                  </a:lnTo>
                  <a:lnTo>
                    <a:pt x="1910079" y="97615"/>
                  </a:lnTo>
                  <a:lnTo>
                    <a:pt x="1957831" y="99700"/>
                  </a:lnTo>
                  <a:lnTo>
                    <a:pt x="2005584" y="102102"/>
                  </a:lnTo>
                  <a:lnTo>
                    <a:pt x="2053336" y="105101"/>
                  </a:lnTo>
                  <a:lnTo>
                    <a:pt x="2101088" y="108650"/>
                  </a:lnTo>
                  <a:lnTo>
                    <a:pt x="2148840" y="112389"/>
                  </a:lnTo>
                  <a:lnTo>
                    <a:pt x="2196591" y="115959"/>
                  </a:lnTo>
                  <a:lnTo>
                    <a:pt x="2244343" y="119000"/>
                  </a:lnTo>
                  <a:lnTo>
                    <a:pt x="2292096" y="121152"/>
                  </a:lnTo>
                  <a:lnTo>
                    <a:pt x="2339848" y="122211"/>
                  </a:lnTo>
                  <a:lnTo>
                    <a:pt x="2387600" y="122507"/>
                  </a:lnTo>
                  <a:lnTo>
                    <a:pt x="2435352" y="122295"/>
                  </a:lnTo>
                  <a:lnTo>
                    <a:pt x="2483104" y="121830"/>
                  </a:lnTo>
                  <a:lnTo>
                    <a:pt x="2530855" y="121364"/>
                  </a:lnTo>
                  <a:lnTo>
                    <a:pt x="2578608" y="121152"/>
                  </a:lnTo>
                </a:path>
              </a:pathLst>
            </a:custGeom>
            <a:ln w="28956">
              <a:solidFill>
                <a:srgbClr val="43AF2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82459" y="3747516"/>
              <a:ext cx="73151" cy="73152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68932" y="3747516"/>
              <a:ext cx="73151" cy="73152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55444" y="3747516"/>
              <a:ext cx="73152" cy="7315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40433" y="3080004"/>
              <a:ext cx="73152" cy="73152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26944" y="3093720"/>
              <a:ext cx="73152" cy="73152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13456" y="3110484"/>
              <a:ext cx="73152" cy="73152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99969" y="3125724"/>
              <a:ext cx="73152" cy="73151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86480" y="3137916"/>
              <a:ext cx="73152" cy="73152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72992" y="3156204"/>
              <a:ext cx="73152" cy="73152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59504" y="3156204"/>
              <a:ext cx="73152" cy="73152"/>
            </a:xfrm>
            <a:prstGeom prst="rect">
              <a:avLst/>
            </a:prstGeom>
          </p:spPr>
        </p:pic>
      </p:grpSp>
      <p:sp>
        <p:nvSpPr>
          <p:cNvPr id="28" name="object 28"/>
          <p:cNvSpPr txBox="1"/>
          <p:nvPr/>
        </p:nvSpPr>
        <p:spPr>
          <a:xfrm>
            <a:off x="1035507" y="3537966"/>
            <a:ext cx="7385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99085" algn="l"/>
                <a:tab pos="585470" algn="l"/>
              </a:tabLst>
            </a:pPr>
            <a:r>
              <a:rPr sz="900" spc="-25" dirty="0">
                <a:latin typeface="Calibri"/>
                <a:cs typeface="Calibri"/>
              </a:rPr>
              <a:t>0%</a:t>
            </a:r>
            <a:r>
              <a:rPr sz="900" dirty="0">
                <a:latin typeface="Calibri"/>
                <a:cs typeface="Calibri"/>
              </a:rPr>
              <a:t>	</a:t>
            </a:r>
            <a:r>
              <a:rPr sz="900" spc="-25" dirty="0">
                <a:latin typeface="Calibri"/>
                <a:cs typeface="Calibri"/>
              </a:rPr>
              <a:t>0%</a:t>
            </a:r>
            <a:r>
              <a:rPr sz="900" dirty="0">
                <a:latin typeface="Calibri"/>
                <a:cs typeface="Calibri"/>
              </a:rPr>
              <a:t>	</a:t>
            </a:r>
            <a:r>
              <a:rPr sz="900" spc="-25" dirty="0"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866138" y="2869438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latin typeface="Calibri"/>
                <a:cs typeface="Calibri"/>
              </a:rPr>
              <a:t>36%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152650" y="2884170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latin typeface="Calibri"/>
                <a:cs typeface="Calibri"/>
              </a:rPr>
              <a:t>35%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439161" y="2901188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latin typeface="Calibri"/>
                <a:cs typeface="Calibri"/>
              </a:rPr>
              <a:t>34%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725673" y="2915539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latin typeface="Calibri"/>
                <a:cs typeface="Calibri"/>
              </a:rPr>
              <a:t>33%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012185" y="2927350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latin typeface="Calibri"/>
                <a:cs typeface="Calibri"/>
              </a:rPr>
              <a:t>33%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298697" y="2946653"/>
            <a:ext cx="5099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32%</a:t>
            </a:r>
            <a:r>
              <a:rPr sz="900" spc="495" dirty="0">
                <a:latin typeface="Calibri"/>
                <a:cs typeface="Calibri"/>
              </a:rPr>
              <a:t> </a:t>
            </a:r>
            <a:r>
              <a:rPr sz="900" spc="-25" dirty="0">
                <a:latin typeface="Calibri"/>
                <a:cs typeface="Calibri"/>
              </a:rPr>
              <a:t>32%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989482" y="3757041"/>
            <a:ext cx="2827020" cy="4324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9695">
              <a:lnSpc>
                <a:spcPct val="100000"/>
              </a:lnSpc>
              <a:spcBef>
                <a:spcPts val="100"/>
              </a:spcBef>
              <a:tabLst>
                <a:tab pos="386080" algn="l"/>
                <a:tab pos="673100" algn="l"/>
                <a:tab pos="930275" algn="l"/>
                <a:tab pos="1216660" algn="l"/>
                <a:tab pos="1503045" algn="l"/>
                <a:tab pos="1789430" algn="l"/>
                <a:tab pos="2076450" algn="l"/>
                <a:tab pos="2362835" algn="l"/>
                <a:tab pos="2649220" algn="l"/>
              </a:tabLst>
            </a:pPr>
            <a:r>
              <a:rPr sz="900" spc="-50" dirty="0">
                <a:latin typeface="Calibri"/>
                <a:cs typeface="Calibri"/>
              </a:rPr>
              <a:t>0</a:t>
            </a:r>
            <a:r>
              <a:rPr sz="900" dirty="0">
                <a:latin typeface="Calibri"/>
                <a:cs typeface="Calibri"/>
              </a:rPr>
              <a:t>	</a:t>
            </a:r>
            <a:r>
              <a:rPr sz="900" spc="-50" dirty="0">
                <a:latin typeface="Calibri"/>
                <a:cs typeface="Calibri"/>
              </a:rPr>
              <a:t>0</a:t>
            </a:r>
            <a:r>
              <a:rPr sz="900" dirty="0">
                <a:latin typeface="Calibri"/>
                <a:cs typeface="Calibri"/>
              </a:rPr>
              <a:t>	</a:t>
            </a:r>
            <a:r>
              <a:rPr sz="900" spc="-50" dirty="0">
                <a:latin typeface="Calibri"/>
                <a:cs typeface="Calibri"/>
              </a:rPr>
              <a:t>0</a:t>
            </a:r>
            <a:r>
              <a:rPr sz="900" dirty="0">
                <a:latin typeface="Calibri"/>
                <a:cs typeface="Calibri"/>
              </a:rPr>
              <a:t>	</a:t>
            </a: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13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	</a:t>
            </a: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13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	</a:t>
            </a: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13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	</a:t>
            </a: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14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	</a:t>
            </a: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14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	</a:t>
            </a: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15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	</a:t>
            </a: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15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40"/>
              </a:spcBef>
            </a:pPr>
            <a:r>
              <a:rPr sz="900" dirty="0">
                <a:latin typeface="Calibri"/>
                <a:cs typeface="Calibri"/>
              </a:rPr>
              <a:t>2022</a:t>
            </a:r>
            <a:r>
              <a:rPr sz="900" spc="220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2023</a:t>
            </a:r>
            <a:r>
              <a:rPr sz="900" spc="22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2024</a:t>
            </a:r>
            <a:r>
              <a:rPr sz="900" spc="220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2025</a:t>
            </a:r>
            <a:r>
              <a:rPr sz="900" spc="22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2026</a:t>
            </a:r>
            <a:r>
              <a:rPr sz="900" spc="220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2027</a:t>
            </a:r>
            <a:r>
              <a:rPr sz="900" spc="22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2028</a:t>
            </a:r>
            <a:r>
              <a:rPr sz="900" spc="22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2029</a:t>
            </a:r>
            <a:r>
              <a:rPr sz="900" spc="220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2030</a:t>
            </a:r>
            <a:r>
              <a:rPr sz="900" spc="285" dirty="0">
                <a:latin typeface="Calibri"/>
                <a:cs typeface="Calibri"/>
              </a:rPr>
              <a:t> </a:t>
            </a:r>
            <a:r>
              <a:rPr sz="900" spc="-25" dirty="0">
                <a:latin typeface="Calibri"/>
                <a:cs typeface="Calibri"/>
              </a:rPr>
              <a:t>ППП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933190" y="2702432"/>
            <a:ext cx="258445" cy="1337945"/>
          </a:xfrm>
          <a:prstGeom prst="rect">
            <a:avLst/>
          </a:prstGeom>
        </p:spPr>
        <p:txBody>
          <a:bodyPr vert="horz" wrap="square" lIns="0" tIns="628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95"/>
              </a:spcBef>
            </a:pPr>
            <a:r>
              <a:rPr sz="900" spc="-25" dirty="0">
                <a:latin typeface="Calibri"/>
                <a:cs typeface="Calibri"/>
              </a:rPr>
              <a:t>50%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sz="900" spc="-25" dirty="0">
                <a:latin typeface="Calibri"/>
                <a:cs typeface="Calibri"/>
              </a:rPr>
              <a:t>40%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sz="900" spc="-25" dirty="0">
                <a:latin typeface="Calibri"/>
                <a:cs typeface="Calibri"/>
              </a:rPr>
              <a:t>30%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00"/>
              </a:spcBef>
            </a:pPr>
            <a:r>
              <a:rPr sz="900" spc="-25" dirty="0"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sz="900" spc="-25" dirty="0">
                <a:latin typeface="Calibri"/>
                <a:cs typeface="Calibri"/>
              </a:rPr>
              <a:t>10%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00"/>
              </a:spcBef>
            </a:pPr>
            <a:r>
              <a:rPr sz="900" spc="-25" dirty="0"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sz="900" dirty="0">
                <a:latin typeface="Calibri"/>
                <a:cs typeface="Calibri"/>
              </a:rPr>
              <a:t>-</a:t>
            </a:r>
            <a:r>
              <a:rPr sz="900" spc="-25" dirty="0">
                <a:latin typeface="Calibri"/>
                <a:cs typeface="Calibri"/>
              </a:rPr>
              <a:t>10%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798068" y="3877817"/>
            <a:ext cx="838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0" dirty="0"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798068" y="3596385"/>
            <a:ext cx="838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0" dirty="0">
                <a:latin typeface="Calibri"/>
                <a:cs typeface="Calibri"/>
              </a:rPr>
              <a:t>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40155" y="3315080"/>
            <a:ext cx="1416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latin typeface="Calibri"/>
                <a:cs typeface="Calibri"/>
              </a:rPr>
              <a:t>10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740155" y="3034029"/>
            <a:ext cx="1416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latin typeface="Calibri"/>
                <a:cs typeface="Calibri"/>
              </a:rPr>
              <a:t>15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40155" y="2752725"/>
            <a:ext cx="1416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latin typeface="Calibri"/>
                <a:cs typeface="Calibri"/>
              </a:rPr>
              <a:t>20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66343" y="3013225"/>
            <a:ext cx="139700" cy="7696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млн</a:t>
            </a:r>
            <a:r>
              <a:rPr sz="900" spc="-20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долл.</a:t>
            </a:r>
            <a:r>
              <a:rPr sz="900" spc="-20" dirty="0">
                <a:latin typeface="Calibri"/>
                <a:cs typeface="Calibri"/>
              </a:rPr>
              <a:t> </a:t>
            </a:r>
            <a:r>
              <a:rPr sz="900" spc="-25" dirty="0">
                <a:latin typeface="Calibri"/>
                <a:cs typeface="Calibri"/>
              </a:rPr>
              <a:t>США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726948" y="4357115"/>
            <a:ext cx="243840" cy="62865"/>
          </a:xfrm>
          <a:custGeom>
            <a:avLst/>
            <a:gdLst/>
            <a:ahLst/>
            <a:cxnLst/>
            <a:rect l="l" t="t" r="r" b="b"/>
            <a:pathLst>
              <a:path w="243840" h="62864">
                <a:moveTo>
                  <a:pt x="243839" y="0"/>
                </a:moveTo>
                <a:lnTo>
                  <a:pt x="0" y="0"/>
                </a:lnTo>
                <a:lnTo>
                  <a:pt x="0" y="62483"/>
                </a:lnTo>
                <a:lnTo>
                  <a:pt x="243839" y="62483"/>
                </a:lnTo>
                <a:lnTo>
                  <a:pt x="243839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44" name="object 44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362961" y="4351020"/>
            <a:ext cx="243839" cy="73152"/>
          </a:xfrm>
          <a:prstGeom prst="rect">
            <a:avLst/>
          </a:prstGeom>
        </p:spPr>
      </p:pic>
      <p:sp>
        <p:nvSpPr>
          <p:cNvPr id="45" name="object 45"/>
          <p:cNvSpPr txBox="1"/>
          <p:nvPr/>
        </p:nvSpPr>
        <p:spPr>
          <a:xfrm>
            <a:off x="498449" y="4276949"/>
            <a:ext cx="3566795" cy="335280"/>
          </a:xfrm>
          <a:prstGeom prst="rect">
            <a:avLst/>
          </a:prstGeom>
        </p:spPr>
        <p:txBody>
          <a:bodyPr vert="horz" wrap="square" lIns="0" tIns="29845" rIns="0" bIns="0" rtlCol="0">
            <a:spAutoFit/>
          </a:bodyPr>
          <a:lstStyle/>
          <a:p>
            <a:pPr marL="497840">
              <a:lnSpc>
                <a:spcPct val="100000"/>
              </a:lnSpc>
              <a:spcBef>
                <a:spcPts val="235"/>
              </a:spcBef>
              <a:tabLst>
                <a:tab pos="2134235" algn="l"/>
              </a:tabLst>
            </a:pPr>
            <a:r>
              <a:rPr sz="900" dirty="0">
                <a:latin typeface="Calibri"/>
                <a:cs typeface="Calibri"/>
              </a:rPr>
              <a:t>Выручка,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млн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долл.</a:t>
            </a:r>
            <a:r>
              <a:rPr sz="900" spc="-25" dirty="0">
                <a:latin typeface="Calibri"/>
                <a:cs typeface="Calibri"/>
              </a:rPr>
              <a:t> США</a:t>
            </a:r>
            <a:r>
              <a:rPr sz="900" dirty="0">
                <a:latin typeface="Calibri"/>
                <a:cs typeface="Calibri"/>
              </a:rPr>
              <a:t>	Рентабельность</a:t>
            </a:r>
            <a:r>
              <a:rPr sz="900" spc="-30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по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EBITDA,</a:t>
            </a:r>
            <a:r>
              <a:rPr sz="900" spc="-35" dirty="0">
                <a:latin typeface="Calibri"/>
                <a:cs typeface="Calibri"/>
              </a:rPr>
              <a:t> </a:t>
            </a:r>
            <a:r>
              <a:rPr sz="900" spc="-50" dirty="0"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900" b="1" spc="-10" dirty="0">
                <a:solidFill>
                  <a:srgbClr val="85BB24"/>
                </a:solidFill>
                <a:latin typeface="Calibri"/>
                <a:cs typeface="Calibri"/>
              </a:rPr>
              <a:t>Месторасположение</a:t>
            </a:r>
            <a:r>
              <a:rPr sz="900" b="1" spc="65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10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48" name="object 7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04" name="object 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05" name="Блок-схема: задержка 1004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06" name="Прямоугольник 1005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08" name="Рисунок 1007"/>
          <p:cNvPicPr>
            <a:picLocks noChangeAspect="1"/>
          </p:cNvPicPr>
          <p:nvPr/>
        </p:nvPicPr>
        <p:blipFill rotWithShape="1">
          <a:blip r:embed="rId10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1009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10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0727300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74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498449" y="2674746"/>
            <a:ext cx="123698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4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479962" y="977143"/>
            <a:ext cx="3459479" cy="705320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Продукция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ts val="1000"/>
              </a:lnSpc>
              <a:spcBef>
                <a:spcPts val="219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Проект ориентирован </a:t>
            </a:r>
            <a:r>
              <a:rPr sz="900" dirty="0">
                <a:latin typeface="Century Gothic" pitchFamily="34" charset="0"/>
                <a:cs typeface="Calibri"/>
              </a:rPr>
              <a:t>на </a:t>
            </a:r>
            <a:r>
              <a:rPr sz="900" spc="-5" dirty="0">
                <a:latin typeface="Century Gothic" pitchFamily="34" charset="0"/>
                <a:cs typeface="Calibri"/>
              </a:rPr>
              <a:t>реализацию продукции </a:t>
            </a:r>
            <a:r>
              <a:rPr sz="900" dirty="0">
                <a:latin typeface="Century Gothic" pitchFamily="34" charset="0"/>
                <a:cs typeface="Calibri"/>
              </a:rPr>
              <a:t>на </a:t>
            </a:r>
            <a:r>
              <a:rPr sz="900" spc="-5" dirty="0">
                <a:latin typeface="Century Gothic" pitchFamily="34" charset="0"/>
                <a:cs typeface="Calibri"/>
              </a:rPr>
              <a:t>территории </a:t>
            </a:r>
            <a:r>
              <a:rPr sz="900" dirty="0">
                <a:latin typeface="Century Gothic" pitchFamily="34" charset="0"/>
                <a:cs typeface="Calibri"/>
              </a:rPr>
              <a:t>РК.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При </a:t>
            </a:r>
            <a:r>
              <a:rPr sz="900" spc="-5" dirty="0" err="1">
                <a:latin typeface="Century Gothic" pitchFamily="34" charset="0"/>
                <a:cs typeface="Calibri"/>
              </a:rPr>
              <a:t>выходе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 </a:t>
            </a:r>
            <a:r>
              <a:rPr sz="900" spc="-5" dirty="0">
                <a:latin typeface="Century Gothic" pitchFamily="34" charset="0"/>
                <a:cs typeface="Calibri"/>
              </a:rPr>
              <a:t>полную мощность </a:t>
            </a:r>
            <a:r>
              <a:rPr sz="900" dirty="0">
                <a:latin typeface="Century Gothic" pitchFamily="34" charset="0"/>
                <a:cs typeface="Calibri"/>
              </a:rPr>
              <a:t>годовой </a:t>
            </a:r>
            <a:r>
              <a:rPr sz="900" spc="-5" dirty="0">
                <a:latin typeface="Century Gothic" pitchFamily="34" charset="0"/>
                <a:cs typeface="Calibri"/>
              </a:rPr>
              <a:t>объем производства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составит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7,3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млн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гидропонного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зеленого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корма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4487036" y="1682463"/>
            <a:ext cx="3445510" cy="577080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ts val="1000"/>
              </a:lnSpc>
              <a:spcBef>
                <a:spcPts val="219"/>
              </a:spcBef>
            </a:pP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рамках проекта планируется выращивание гидропонного зеленого </a:t>
            </a:r>
            <a:r>
              <a:rPr sz="900" dirty="0">
                <a:latin typeface="Century Gothic" pitchFamily="34" charset="0"/>
                <a:cs typeface="Calibri"/>
              </a:rPr>
              <a:t> корма в </a:t>
            </a:r>
            <a:r>
              <a:rPr sz="900" spc="-5" dirty="0">
                <a:latin typeface="Century Gothic" pitchFamily="34" charset="0"/>
                <a:cs typeface="Calibri"/>
              </a:rPr>
              <a:t>промышленных масштабах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lang="kk-KZ" sz="900" dirty="0">
                <a:latin typeface="Century Gothic" pitchFamily="34" charset="0"/>
                <a:cs typeface="Calibri"/>
              </a:rPr>
              <a:t>Кызылординской </a:t>
            </a:r>
            <a:r>
              <a:rPr sz="900" spc="-5" dirty="0" err="1">
                <a:latin typeface="Century Gothic" pitchFamily="34" charset="0"/>
                <a:cs typeface="Calibri"/>
              </a:rPr>
              <a:t>области</a:t>
            </a:r>
            <a:r>
              <a:rPr lang="kk-KZ" sz="900" spc="-5" dirty="0">
                <a:latin typeface="Century Gothic" pitchFamily="34" charset="0"/>
                <a:cs typeface="Calibri"/>
              </a:rPr>
              <a:t>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487036" y="2259543"/>
            <a:ext cx="3491865" cy="259044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marR="56515">
              <a:lnSpc>
                <a:spcPts val="900"/>
              </a:lnSpc>
              <a:spcBef>
                <a:spcPts val="300"/>
              </a:spcBef>
            </a:pPr>
            <a:r>
              <a:rPr lang="ru-RU" sz="900" b="1" spc="-5" dirty="0">
                <a:latin typeface="Century Gothic" pitchFamily="34" charset="0"/>
                <a:cs typeface="Calibri"/>
              </a:rPr>
              <a:t>Инициатором проекта является </a:t>
            </a:r>
            <a:r>
              <a:rPr lang="ru-RU" sz="900" b="1" dirty="0">
                <a:latin typeface="Century Gothic" pitchFamily="34" charset="0"/>
                <a:cs typeface="Calibri"/>
              </a:rPr>
              <a:t>Акимат </a:t>
            </a:r>
            <a:r>
              <a:rPr lang="ru-RU" sz="900" b="1" dirty="0" err="1">
                <a:latin typeface="Century Gothic" pitchFamily="34" charset="0"/>
                <a:cs typeface="Calibri"/>
              </a:rPr>
              <a:t>Кызылординской</a:t>
            </a:r>
            <a:r>
              <a:rPr lang="ru-RU" sz="900" b="1" dirty="0">
                <a:latin typeface="Century Gothic" pitchFamily="34" charset="0"/>
                <a:cs typeface="Calibri"/>
              </a:rPr>
              <a:t> области.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4479962" y="2548491"/>
            <a:ext cx="3611245" cy="2440861"/>
          </a:xfrm>
          <a:prstGeom prst="rect">
            <a:avLst/>
          </a:prstGeom>
        </p:spPr>
        <p:txBody>
          <a:bodyPr vert="horz" wrap="square" lIns="0" tIns="22225" rIns="0" bIns="0" rtlCol="0">
            <a:spAutoFit/>
          </a:bodyPr>
          <a:lstStyle/>
          <a:p>
            <a:pPr marL="12065" marR="110489" algn="just">
              <a:lnSpc>
                <a:spcPct val="92800"/>
              </a:lnSpc>
              <a:spcBef>
                <a:spcPts val="175"/>
              </a:spcBef>
              <a:tabLst>
                <a:tab pos="184785" algn="l"/>
                <a:tab pos="185420" algn="l"/>
              </a:tabLst>
            </a:pPr>
            <a:r>
              <a:rPr lang="kk-KZ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lang="kk-KZ" sz="900" dirty="0">
              <a:latin typeface="Century Gothic" pitchFamily="34" charset="0"/>
              <a:cs typeface="Calibri"/>
            </a:endParaRPr>
          </a:p>
          <a:p>
            <a:pPr marL="184785" marR="110489" indent="-172720" algn="just">
              <a:lnSpc>
                <a:spcPct val="92800"/>
              </a:lnSpc>
              <a:spcBef>
                <a:spcPts val="17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 2022 г. мировой </a:t>
            </a:r>
            <a:r>
              <a:rPr sz="900" spc="-5" dirty="0">
                <a:latin typeface="Century Gothic" pitchFamily="34" charset="0"/>
                <a:cs typeface="Calibri"/>
              </a:rPr>
              <a:t>рынок </a:t>
            </a:r>
            <a:r>
              <a:rPr sz="900" dirty="0">
                <a:latin typeface="Century Gothic" pitchFamily="34" charset="0"/>
                <a:cs typeface="Calibri"/>
              </a:rPr>
              <a:t>кормов </a:t>
            </a:r>
            <a:r>
              <a:rPr sz="900" spc="-5" dirty="0">
                <a:latin typeface="Century Gothic" pitchFamily="34" charset="0"/>
                <a:cs typeface="Calibri"/>
              </a:rPr>
              <a:t>для животных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стоимостном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выражении достиг </a:t>
            </a:r>
            <a:r>
              <a:rPr sz="900" dirty="0">
                <a:latin typeface="Century Gothic" pitchFamily="34" charset="0"/>
                <a:cs typeface="Calibri"/>
              </a:rPr>
              <a:t>300 </a:t>
            </a:r>
            <a:r>
              <a:rPr sz="900" spc="-5" dirty="0">
                <a:latin typeface="Century Gothic" pitchFamily="34" charset="0"/>
                <a:cs typeface="Calibri"/>
              </a:rPr>
              <a:t>млрд долл. США. Среднегодовой темп роста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отрасли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период 2022-2027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прогнозируется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уровне </a:t>
            </a:r>
            <a:r>
              <a:rPr sz="900" dirty="0">
                <a:latin typeface="Century Gothic" pitchFamily="34" charset="0"/>
                <a:cs typeface="Calibri"/>
              </a:rPr>
              <a:t>7,95%.</a:t>
            </a:r>
          </a:p>
          <a:p>
            <a:pPr marL="184785" marR="5080" indent="-172720" algn="just">
              <a:lnSpc>
                <a:spcPct val="92800"/>
              </a:lnSpc>
              <a:spcBef>
                <a:spcPts val="2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 2022 г. в РК было </a:t>
            </a:r>
            <a:r>
              <a:rPr sz="900" spc="-5" dirty="0">
                <a:latin typeface="Century Gothic" pitchFamily="34" charset="0"/>
                <a:cs typeface="Calibri"/>
              </a:rPr>
              <a:t>произведено </a:t>
            </a:r>
            <a:r>
              <a:rPr sz="900" dirty="0">
                <a:latin typeface="Century Gothic" pitchFamily="34" charset="0"/>
                <a:cs typeface="Calibri"/>
              </a:rPr>
              <a:t>1 741 </a:t>
            </a:r>
            <a:r>
              <a:rPr sz="900" spc="-5" dirty="0">
                <a:latin typeface="Century Gothic" pitchFamily="34" charset="0"/>
                <a:cs typeface="Calibri"/>
              </a:rPr>
              <a:t>тыс. тонн </a:t>
            </a:r>
            <a:r>
              <a:rPr sz="900" dirty="0">
                <a:latin typeface="Century Gothic" pitchFamily="34" charset="0"/>
                <a:cs typeface="Calibri"/>
              </a:rPr>
              <a:t>готовых кормов </a:t>
            </a:r>
            <a:r>
              <a:rPr sz="900" spc="-5" dirty="0">
                <a:latin typeface="Century Gothic" pitchFamily="34" charset="0"/>
                <a:cs typeface="Calibri"/>
              </a:rPr>
              <a:t>для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животных. Среднегодовой темп роста объемов производства </a:t>
            </a:r>
            <a:r>
              <a:rPr sz="900" dirty="0">
                <a:latin typeface="Century Gothic" pitchFamily="34" charset="0"/>
                <a:cs typeface="Calibri"/>
              </a:rPr>
              <a:t>готовых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кормов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для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животных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период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2018-2022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гг. </a:t>
            </a:r>
            <a:r>
              <a:rPr sz="900" spc="-5" dirty="0">
                <a:latin typeface="Century Gothic" pitchFamily="34" charset="0"/>
                <a:cs typeface="Calibri"/>
              </a:rPr>
              <a:t>составил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6,5%.</a:t>
            </a:r>
          </a:p>
          <a:p>
            <a:pPr marL="184785" marR="268605" indent="-172720" algn="just">
              <a:lnSpc>
                <a:spcPts val="1000"/>
              </a:lnSpc>
              <a:spcBef>
                <a:spcPts val="2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валовой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сбор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трав для зеленого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корма,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сенажа,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силоса,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травяной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муки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 прочей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продукции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 err="1">
                <a:latin typeface="Century Gothic" pitchFamily="34" charset="0"/>
                <a:cs typeface="Calibri"/>
              </a:rPr>
              <a:t>Казахстане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составил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571,2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тонн,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превысив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22,4%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показатель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2021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</a:p>
          <a:p>
            <a:pPr marL="184785" marR="144145" indent="-172720" algn="just">
              <a:lnSpc>
                <a:spcPct val="92800"/>
              </a:lnSpc>
              <a:spcBef>
                <a:spcPts val="2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 2022 г. </a:t>
            </a:r>
            <a:r>
              <a:rPr sz="900" spc="-5" dirty="0">
                <a:latin typeface="Century Gothic" pitchFamily="34" charset="0"/>
                <a:cs typeface="Calibri"/>
              </a:rPr>
              <a:t>объем импорта </a:t>
            </a:r>
            <a:r>
              <a:rPr sz="900" dirty="0">
                <a:latin typeface="Century Gothic" pitchFamily="34" charset="0"/>
                <a:cs typeface="Calibri"/>
              </a:rPr>
              <a:t>кормов </a:t>
            </a:r>
            <a:r>
              <a:rPr sz="900" spc="-5" dirty="0">
                <a:latin typeface="Century Gothic" pitchFamily="34" charset="0"/>
                <a:cs typeface="Calibri"/>
              </a:rPr>
              <a:t>для животных </a:t>
            </a:r>
            <a:r>
              <a:rPr sz="900" dirty="0">
                <a:latin typeface="Century Gothic" pitchFamily="34" charset="0"/>
                <a:cs typeface="Calibri"/>
              </a:rPr>
              <a:t>в РК в </a:t>
            </a:r>
            <a:r>
              <a:rPr sz="900" spc="-5" dirty="0">
                <a:latin typeface="Century Gothic" pitchFamily="34" charset="0"/>
                <a:cs typeface="Calibri"/>
              </a:rPr>
              <a:t>стоимостном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выражении составил </a:t>
            </a:r>
            <a:r>
              <a:rPr sz="900" dirty="0">
                <a:latin typeface="Century Gothic" pitchFamily="34" charset="0"/>
                <a:cs typeface="Calibri"/>
              </a:rPr>
              <a:t>61 </a:t>
            </a:r>
            <a:r>
              <a:rPr sz="900" spc="-5" dirty="0">
                <a:latin typeface="Century Gothic" pitchFamily="34" charset="0"/>
                <a:cs typeface="Calibri"/>
              </a:rPr>
              <a:t>млн долл. США, </a:t>
            </a:r>
            <a:r>
              <a:rPr sz="900" dirty="0">
                <a:latin typeface="Century Gothic" pitchFamily="34" charset="0"/>
                <a:cs typeface="Calibri"/>
              </a:rPr>
              <a:t>что на </a:t>
            </a:r>
            <a:r>
              <a:rPr sz="900" spc="-5" dirty="0">
                <a:latin typeface="Century Gothic" pitchFamily="34" charset="0"/>
                <a:cs typeface="Calibri"/>
              </a:rPr>
              <a:t>9% больше, чем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2021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Среднегодовой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темп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роста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импорта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период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994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2018</a:t>
            </a:r>
            <a:r>
              <a:rPr sz="900" dirty="0">
                <a:latin typeface="Century Gothic" pitchFamily="34" charset="0"/>
                <a:cs typeface="Calibri"/>
              </a:rPr>
              <a:t>-20</a:t>
            </a:r>
            <a:r>
              <a:rPr sz="900" spc="-15" dirty="0">
                <a:latin typeface="Century Gothic" pitchFamily="34" charset="0"/>
                <a:cs typeface="Calibri"/>
              </a:rPr>
              <a:t>2</a:t>
            </a:r>
            <a:r>
              <a:rPr sz="900" dirty="0">
                <a:latin typeface="Century Gothic" pitchFamily="34" charset="0"/>
                <a:cs typeface="Calibri"/>
              </a:rPr>
              <a:t>2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сос</a:t>
            </a:r>
            <a:r>
              <a:rPr sz="900" spc="-5" dirty="0">
                <a:latin typeface="Century Gothic" pitchFamily="34" charset="0"/>
                <a:cs typeface="Calibri"/>
              </a:rPr>
              <a:t>тав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dirty="0">
                <a:latin typeface="Century Gothic" pitchFamily="34" charset="0"/>
                <a:cs typeface="Calibri"/>
              </a:rPr>
              <a:t>л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10,7%.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8292151" y="1217193"/>
            <a:ext cx="3588385" cy="1987724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4785" marR="358775" indent="-172720" algn="just">
              <a:lnSpc>
                <a:spcPts val="1000"/>
              </a:lnSpc>
              <a:spcBef>
                <a:spcPts val="2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lang="ru-RU"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lang="ru-RU"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lang="ru-RU" sz="900" b="1" spc="2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</a:t>
            </a:r>
            <a:r>
              <a:rPr lang="ru-RU" sz="900" b="1" spc="-5" dirty="0" smtClean="0">
                <a:solidFill>
                  <a:srgbClr val="85BB24"/>
                </a:solidFill>
                <a:latin typeface="Century Gothic" pitchFamily="34" charset="0"/>
                <a:cs typeface="Calibri"/>
              </a:rPr>
              <a:t>?</a:t>
            </a:r>
            <a:endParaRPr lang="kk-KZ" sz="900" b="1" spc="-5" dirty="0" smtClean="0">
              <a:latin typeface="Century Gothic" pitchFamily="34" charset="0"/>
              <a:cs typeface="Calibri"/>
            </a:endParaRPr>
          </a:p>
          <a:p>
            <a:pPr marL="183515" marR="358775" indent="-171450" algn="just">
              <a:lnSpc>
                <a:spcPts val="1000"/>
              </a:lnSpc>
              <a:spcBef>
                <a:spcPts val="200"/>
              </a:spcBef>
              <a:buFont typeface="Arial" panose="020B0604020202020204" pitchFamily="34" charset="0"/>
              <a:buChar char="•"/>
              <a:tabLst>
                <a:tab pos="184785" algn="l"/>
                <a:tab pos="185420" algn="l"/>
              </a:tabLst>
            </a:pPr>
            <a:r>
              <a:rPr sz="900" b="1" spc="-5" dirty="0" err="1" smtClean="0">
                <a:latin typeface="Century Gothic" pitchFamily="34" charset="0"/>
                <a:cs typeface="Calibri"/>
              </a:rPr>
              <a:t>Экологичность</a:t>
            </a:r>
            <a:r>
              <a:rPr sz="900" b="1" spc="30" dirty="0" smtClean="0"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latin typeface="Century Gothic" pitchFamily="34" charset="0"/>
                <a:cs typeface="Calibri"/>
              </a:rPr>
              <a:t>и</a:t>
            </a:r>
            <a:r>
              <a:rPr sz="900" b="1" spc="-10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высокая</a:t>
            </a:r>
            <a:r>
              <a:rPr sz="900" b="1" spc="30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производительность.</a:t>
            </a:r>
            <a:r>
              <a:rPr sz="900" b="1" spc="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Гидропонная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система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позволяет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эффективно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использовать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водные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lang="kk-KZ"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энергетические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ресурсы.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Растения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получают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только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необходимое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количество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влаги и </a:t>
            </a:r>
            <a:r>
              <a:rPr sz="900" spc="-5" dirty="0">
                <a:latin typeface="Century Gothic" pitchFamily="34" charset="0"/>
                <a:cs typeface="Calibri"/>
              </a:rPr>
              <a:t>питательных веществ, </a:t>
            </a:r>
            <a:r>
              <a:rPr sz="900" dirty="0">
                <a:latin typeface="Century Gothic" pitchFamily="34" charset="0"/>
                <a:cs typeface="Calibri"/>
              </a:rPr>
              <a:t>что </a:t>
            </a:r>
            <a:r>
              <a:rPr sz="900" spc="-5" dirty="0">
                <a:latin typeface="Century Gothic" pitchFamily="34" charset="0"/>
                <a:cs typeface="Calibri"/>
              </a:rPr>
              <a:t>помогает сократить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потребление </a:t>
            </a:r>
            <a:r>
              <a:rPr sz="900" dirty="0">
                <a:latin typeface="Century Gothic" pitchFamily="34" charset="0"/>
                <a:cs typeface="Calibri"/>
              </a:rPr>
              <a:t>воды и </a:t>
            </a:r>
            <a:r>
              <a:rPr sz="900" spc="-5" dirty="0">
                <a:latin typeface="Century Gothic" pitchFamily="34" charset="0"/>
                <a:cs typeface="Calibri"/>
              </a:rPr>
              <a:t>энергии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5" dirty="0">
                <a:latin typeface="Century Gothic" pitchFamily="34" charset="0"/>
                <a:cs typeface="Calibri"/>
              </a:rPr>
              <a:t>сравнению </a:t>
            </a:r>
            <a:r>
              <a:rPr sz="900" dirty="0">
                <a:latin typeface="Century Gothic" pitchFamily="34" charset="0"/>
                <a:cs typeface="Calibri"/>
              </a:rPr>
              <a:t>с </a:t>
            </a:r>
            <a:r>
              <a:rPr sz="900" spc="-5" dirty="0">
                <a:latin typeface="Century Gothic" pitchFamily="34" charset="0"/>
                <a:cs typeface="Calibri"/>
              </a:rPr>
              <a:t>традиционными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методами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выращивания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корма.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Кроме</a:t>
            </a:r>
            <a:r>
              <a:rPr sz="900" dirty="0">
                <a:latin typeface="Century Gothic" pitchFamily="34" charset="0"/>
                <a:cs typeface="Calibri"/>
              </a:rPr>
              <a:t> того,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современное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оборудование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для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гидропоники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позволяет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автоматизировать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lang="kk-KZ"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контролировать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процессы выращивания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растений. Автоматизация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5080" algn="just">
              <a:lnSpc>
                <a:spcPts val="1010"/>
              </a:lnSpc>
              <a:spcBef>
                <a:spcPts val="5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упрощает управление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повышает точность воздействия </a:t>
            </a:r>
            <a:r>
              <a:rPr sz="900" dirty="0">
                <a:latin typeface="Century Gothic" pitchFamily="34" charset="0"/>
                <a:cs typeface="Calibri"/>
              </a:rPr>
              <a:t>на </a:t>
            </a:r>
            <a:r>
              <a:rPr sz="900" spc="-5" dirty="0">
                <a:latin typeface="Century Gothic" pitchFamily="34" charset="0"/>
                <a:cs typeface="Calibri"/>
              </a:rPr>
              <a:t>растения,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что</a:t>
            </a:r>
            <a:r>
              <a:rPr sz="900" spc="-5" dirty="0">
                <a:latin typeface="Century Gothic" pitchFamily="34" charset="0"/>
                <a:cs typeface="Calibri"/>
              </a:rPr>
              <a:t> способствует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оптимальному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росту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dirty="0" err="1">
                <a:latin typeface="Century Gothic" pitchFamily="34" charset="0"/>
                <a:cs typeface="Calibri"/>
              </a:rPr>
              <a:t>высокой</a:t>
            </a:r>
            <a:r>
              <a:rPr lang="kk-KZ"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производительности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437309" y="3471353"/>
            <a:ext cx="3606800" cy="1677381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44830" algn="just">
              <a:lnSpc>
                <a:spcPts val="1000"/>
              </a:lnSpc>
              <a:spcBef>
                <a:spcPts val="219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 реализации Проекта требуется финансирование </a:t>
            </a:r>
            <a:r>
              <a:rPr sz="900" dirty="0">
                <a:latin typeface="Century Gothic" pitchFamily="34" charset="0"/>
                <a:cs typeface="Calibri"/>
              </a:rPr>
              <a:t>на сумму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781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(по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курсу 449,2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тенге),</a:t>
            </a:r>
            <a:r>
              <a:rPr sz="900" dirty="0">
                <a:latin typeface="Century Gothic" pitchFamily="34" charset="0"/>
                <a:cs typeface="Calibri"/>
              </a:rPr>
              <a:t> в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том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числе: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ts val="1000"/>
              </a:lnSpc>
              <a:spcBef>
                <a:spcPts val="195"/>
              </a:spcBef>
              <a:buFont typeface="Arial MT"/>
              <a:buChar char="•"/>
              <a:tabLst>
                <a:tab pos="186055" algn="l"/>
                <a:tab pos="18669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70% </a:t>
            </a:r>
            <a:r>
              <a:rPr sz="900" dirty="0">
                <a:latin typeface="Century Gothic" pitchFamily="34" charset="0"/>
                <a:cs typeface="Calibri"/>
              </a:rPr>
              <a:t>(1 247 </a:t>
            </a:r>
            <a:r>
              <a:rPr sz="900" spc="-5" dirty="0">
                <a:latin typeface="Century Gothic" pitchFamily="34" charset="0"/>
                <a:cs typeface="Calibri"/>
              </a:rPr>
              <a:t>тыс. долл. США) </a:t>
            </a:r>
            <a:r>
              <a:rPr sz="900" dirty="0">
                <a:latin typeface="Century Gothic" pitchFamily="34" charset="0"/>
                <a:cs typeface="Calibri"/>
              </a:rPr>
              <a:t>– долговое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 (при наличии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залогового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обеспечения);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6055" indent="-173990" algn="just">
              <a:lnSpc>
                <a:spcPct val="100000"/>
              </a:lnSpc>
              <a:spcBef>
                <a:spcPts val="95"/>
              </a:spcBef>
              <a:buFont typeface="Arial MT"/>
              <a:buChar char="•"/>
              <a:tabLst>
                <a:tab pos="186055" algn="l"/>
                <a:tab pos="18669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30%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(534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США)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участие</a:t>
            </a:r>
            <a:r>
              <a:rPr sz="900" spc="-5" dirty="0">
                <a:latin typeface="Century Gothic" pitchFamily="34" charset="0"/>
                <a:cs typeface="Calibri"/>
              </a:rPr>
              <a:t> инвестора.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45"/>
              </a:lnSpc>
              <a:spcBef>
                <a:spcPts val="12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меры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05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являются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финальная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36195" algn="just">
              <a:lnSpc>
                <a:spcPts val="1000"/>
              </a:lnSpc>
              <a:spcBef>
                <a:spcPts val="6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финансирования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долей </a:t>
            </a:r>
            <a:r>
              <a:rPr sz="900" dirty="0">
                <a:latin typeface="Century Gothic" pitchFamily="34" charset="0"/>
                <a:cs typeface="Calibri"/>
              </a:rPr>
              <a:t>участия в </a:t>
            </a:r>
            <a:r>
              <a:rPr sz="9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5" dirty="0">
                <a:latin typeface="Century Gothic" pitchFamily="34" charset="0"/>
                <a:cs typeface="Calibri"/>
              </a:rPr>
              <a:t>результатам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479962" y="4989352"/>
            <a:ext cx="2847341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Инвестиционная привлекательность</a:t>
            </a:r>
            <a:r>
              <a:rPr sz="900" b="1" spc="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633949" y="5135266"/>
            <a:ext cx="3080536" cy="772647"/>
          </a:xfrm>
          <a:prstGeom prst="rect">
            <a:avLst/>
          </a:prstGeom>
        </p:spPr>
        <p:txBody>
          <a:bodyPr vert="horz" wrap="square" lIns="0" tIns="28575" rIns="0" bIns="0" rtlCol="0">
            <a:spAutoFit/>
          </a:bodyPr>
          <a:lstStyle/>
          <a:p>
            <a:pPr marL="186055" indent="-173990" algn="just">
              <a:lnSpc>
                <a:spcPct val="100000"/>
              </a:lnSpc>
              <a:spcBef>
                <a:spcPts val="225"/>
              </a:spcBef>
              <a:buFont typeface="Arial MT"/>
              <a:buChar char="•"/>
              <a:tabLst>
                <a:tab pos="186055" algn="l"/>
                <a:tab pos="18669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Инвестиции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781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6055" indent="-17399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6055" algn="l"/>
                <a:tab pos="18669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NPV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938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6055" indent="-17399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6055" algn="l"/>
                <a:tab pos="18669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IRR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25,5%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6055" indent="-17399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6055" algn="l"/>
                <a:tab pos="18669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5,72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6055" indent="-17399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6055" algn="l"/>
                <a:tab pos="18669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9,09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 smtClean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7" name="object 17"/>
          <p:cNvSpPr txBox="1">
            <a:spLocks noGrp="1"/>
          </p:cNvSpPr>
          <p:nvPr>
            <p:ph type="title"/>
          </p:nvPr>
        </p:nvSpPr>
        <p:spPr>
          <a:xfrm>
            <a:off x="435800" y="260104"/>
            <a:ext cx="8403400" cy="5668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5" dirty="0">
                <a:latin typeface="Century Gothic" pitchFamily="34" charset="0"/>
                <a:cs typeface="Arial" panose="020B0604020202020204" pitchFamily="34" charset="0"/>
              </a:rPr>
              <a:t>Выращивание</a:t>
            </a:r>
            <a:r>
              <a:rPr sz="1800" b="1" spc="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5" dirty="0">
                <a:latin typeface="Century Gothic" pitchFamily="34" charset="0"/>
                <a:cs typeface="Arial" panose="020B0604020202020204" pitchFamily="34" charset="0"/>
              </a:rPr>
              <a:t>гидропонного</a:t>
            </a:r>
            <a:r>
              <a:rPr sz="1800" b="1" spc="1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5" dirty="0">
                <a:latin typeface="Century Gothic" pitchFamily="34" charset="0"/>
                <a:cs typeface="Arial" panose="020B0604020202020204" pitchFamily="34" charset="0"/>
              </a:rPr>
              <a:t>зеленого</a:t>
            </a:r>
            <a:r>
              <a:rPr sz="1800" b="1" spc="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dirty="0">
                <a:latin typeface="Century Gothic" pitchFamily="34" charset="0"/>
                <a:cs typeface="Arial" panose="020B0604020202020204" pitchFamily="34" charset="0"/>
              </a:rPr>
              <a:t>корма</a:t>
            </a:r>
            <a:r>
              <a:rPr sz="1800" b="1" spc="-5" dirty="0">
                <a:latin typeface="Century Gothic" pitchFamily="34" charset="0"/>
                <a:cs typeface="Arial" panose="020B0604020202020204" pitchFamily="34" charset="0"/>
              </a:rPr>
              <a:t> (ГЗК)</a:t>
            </a:r>
            <a:r>
              <a:rPr sz="1800" b="1" spc="2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dirty="0">
                <a:latin typeface="Century Gothic" pitchFamily="34" charset="0"/>
                <a:cs typeface="Arial" panose="020B0604020202020204" pitchFamily="34" charset="0"/>
              </a:rPr>
              <a:t>в</a:t>
            </a:r>
            <a:r>
              <a:rPr sz="1800" b="1" spc="-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dirty="0" err="1">
                <a:latin typeface="Century Gothic" pitchFamily="34" charset="0"/>
                <a:cs typeface="Arial" panose="020B0604020202020204" pitchFamily="34" charset="0"/>
              </a:rPr>
              <a:t>промышленных</a:t>
            </a:r>
            <a:r>
              <a:rPr lang="kk-KZ" sz="1800" b="1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5" dirty="0" err="1">
                <a:latin typeface="Century Gothic" pitchFamily="34" charset="0"/>
                <a:cs typeface="Arial" panose="020B0604020202020204" pitchFamily="34" charset="0"/>
              </a:rPr>
              <a:t>масштабах</a:t>
            </a:r>
            <a:endParaRPr sz="1800" b="1" dirty="0">
              <a:latin typeface="Century Gothic" pitchFamily="34" charset="0"/>
              <a:cs typeface="Arial" panose="020B0604020202020204" pitchFamily="34" charset="0"/>
            </a:endParaRPr>
          </a:p>
        </p:txBody>
      </p:sp>
      <p:pic>
        <p:nvPicPr>
          <p:cNvPr id="18" name="object 1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7964" y="909633"/>
            <a:ext cx="3403726" cy="1675239"/>
          </a:xfrm>
          <a:prstGeom prst="rect">
            <a:avLst/>
          </a:prstGeom>
        </p:spPr>
      </p:pic>
      <p:grpSp>
        <p:nvGrpSpPr>
          <p:cNvPr id="27" name="object 27"/>
          <p:cNvGrpSpPr/>
          <p:nvPr/>
        </p:nvGrpSpPr>
        <p:grpSpPr>
          <a:xfrm>
            <a:off x="1056132" y="2909125"/>
            <a:ext cx="2877820" cy="1156970"/>
            <a:chOff x="1056132" y="2909125"/>
            <a:chExt cx="2877820" cy="1156970"/>
          </a:xfrm>
        </p:grpSpPr>
        <p:sp>
          <p:nvSpPr>
            <p:cNvPr id="28" name="object 28"/>
            <p:cNvSpPr/>
            <p:nvPr/>
          </p:nvSpPr>
          <p:spPr>
            <a:xfrm>
              <a:off x="1158240" y="3159251"/>
              <a:ext cx="2673350" cy="870585"/>
            </a:xfrm>
            <a:custGeom>
              <a:avLst/>
              <a:gdLst/>
              <a:ahLst/>
              <a:cxnLst/>
              <a:rect l="l" t="t" r="r" b="b"/>
              <a:pathLst>
                <a:path w="2673350" h="870585">
                  <a:moveTo>
                    <a:pt x="217932" y="612648"/>
                  </a:moveTo>
                  <a:lnTo>
                    <a:pt x="0" y="612648"/>
                  </a:lnTo>
                  <a:lnTo>
                    <a:pt x="0" y="870204"/>
                  </a:lnTo>
                  <a:lnTo>
                    <a:pt x="217932" y="870204"/>
                  </a:lnTo>
                  <a:lnTo>
                    <a:pt x="217932" y="612648"/>
                  </a:lnTo>
                  <a:close/>
                </a:path>
                <a:path w="2673350" h="870585">
                  <a:moveTo>
                    <a:pt x="568452" y="286512"/>
                  </a:moveTo>
                  <a:lnTo>
                    <a:pt x="350520" y="286512"/>
                  </a:lnTo>
                  <a:lnTo>
                    <a:pt x="350520" y="870204"/>
                  </a:lnTo>
                  <a:lnTo>
                    <a:pt x="568452" y="870204"/>
                  </a:lnTo>
                  <a:lnTo>
                    <a:pt x="568452" y="286512"/>
                  </a:lnTo>
                  <a:close/>
                </a:path>
                <a:path w="2673350" h="870585">
                  <a:moveTo>
                    <a:pt x="918972" y="220980"/>
                  </a:moveTo>
                  <a:lnTo>
                    <a:pt x="701040" y="220980"/>
                  </a:lnTo>
                  <a:lnTo>
                    <a:pt x="701040" y="870204"/>
                  </a:lnTo>
                  <a:lnTo>
                    <a:pt x="918972" y="870204"/>
                  </a:lnTo>
                  <a:lnTo>
                    <a:pt x="918972" y="220980"/>
                  </a:lnTo>
                  <a:close/>
                </a:path>
                <a:path w="2673350" h="870585">
                  <a:moveTo>
                    <a:pt x="1271016" y="172212"/>
                  </a:moveTo>
                  <a:lnTo>
                    <a:pt x="1051560" y="172212"/>
                  </a:lnTo>
                  <a:lnTo>
                    <a:pt x="1051560" y="870204"/>
                  </a:lnTo>
                  <a:lnTo>
                    <a:pt x="1271016" y="870204"/>
                  </a:lnTo>
                  <a:lnTo>
                    <a:pt x="1271016" y="172212"/>
                  </a:lnTo>
                  <a:close/>
                </a:path>
                <a:path w="2673350" h="870585">
                  <a:moveTo>
                    <a:pt x="1621536" y="118872"/>
                  </a:moveTo>
                  <a:lnTo>
                    <a:pt x="1402080" y="118872"/>
                  </a:lnTo>
                  <a:lnTo>
                    <a:pt x="1402080" y="870204"/>
                  </a:lnTo>
                  <a:lnTo>
                    <a:pt x="1621536" y="870204"/>
                  </a:lnTo>
                  <a:lnTo>
                    <a:pt x="1621536" y="118872"/>
                  </a:lnTo>
                  <a:close/>
                </a:path>
                <a:path w="2673350" h="870585">
                  <a:moveTo>
                    <a:pt x="1972056" y="73152"/>
                  </a:moveTo>
                  <a:lnTo>
                    <a:pt x="1752600" y="73152"/>
                  </a:lnTo>
                  <a:lnTo>
                    <a:pt x="1752600" y="870204"/>
                  </a:lnTo>
                  <a:lnTo>
                    <a:pt x="1972056" y="870204"/>
                  </a:lnTo>
                  <a:lnTo>
                    <a:pt x="1972056" y="73152"/>
                  </a:lnTo>
                  <a:close/>
                </a:path>
                <a:path w="2673350" h="870585">
                  <a:moveTo>
                    <a:pt x="2322576" y="18288"/>
                  </a:moveTo>
                  <a:lnTo>
                    <a:pt x="2103120" y="18288"/>
                  </a:lnTo>
                  <a:lnTo>
                    <a:pt x="2103120" y="870204"/>
                  </a:lnTo>
                  <a:lnTo>
                    <a:pt x="2322576" y="870204"/>
                  </a:lnTo>
                  <a:lnTo>
                    <a:pt x="2322576" y="18288"/>
                  </a:lnTo>
                  <a:close/>
                </a:path>
                <a:path w="2673350" h="870585">
                  <a:moveTo>
                    <a:pt x="2673096" y="0"/>
                  </a:moveTo>
                  <a:lnTo>
                    <a:pt x="2453640" y="0"/>
                  </a:lnTo>
                  <a:lnTo>
                    <a:pt x="2453640" y="870204"/>
                  </a:lnTo>
                  <a:lnTo>
                    <a:pt x="2673096" y="870204"/>
                  </a:lnTo>
                  <a:lnTo>
                    <a:pt x="2673096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056132" y="2913888"/>
              <a:ext cx="2877820" cy="1152525"/>
            </a:xfrm>
            <a:custGeom>
              <a:avLst/>
              <a:gdLst/>
              <a:ahLst/>
              <a:cxnLst/>
              <a:rect l="l" t="t" r="r" b="b"/>
              <a:pathLst>
                <a:path w="2877820" h="1152525">
                  <a:moveTo>
                    <a:pt x="2840735" y="1115568"/>
                  </a:moveTo>
                  <a:lnTo>
                    <a:pt x="2840735" y="0"/>
                  </a:lnTo>
                </a:path>
                <a:path w="2877820" h="1152525">
                  <a:moveTo>
                    <a:pt x="2840735" y="1115568"/>
                  </a:moveTo>
                  <a:lnTo>
                    <a:pt x="2877312" y="1115568"/>
                  </a:lnTo>
                </a:path>
                <a:path w="2877820" h="1152525">
                  <a:moveTo>
                    <a:pt x="2840735" y="893063"/>
                  </a:moveTo>
                  <a:lnTo>
                    <a:pt x="2877312" y="893063"/>
                  </a:lnTo>
                </a:path>
                <a:path w="2877820" h="1152525">
                  <a:moveTo>
                    <a:pt x="2840735" y="669036"/>
                  </a:moveTo>
                  <a:lnTo>
                    <a:pt x="2877312" y="669036"/>
                  </a:lnTo>
                </a:path>
                <a:path w="2877820" h="1152525">
                  <a:moveTo>
                    <a:pt x="2840735" y="446532"/>
                  </a:moveTo>
                  <a:lnTo>
                    <a:pt x="2877312" y="446532"/>
                  </a:lnTo>
                </a:path>
                <a:path w="2877820" h="1152525">
                  <a:moveTo>
                    <a:pt x="2840735" y="222503"/>
                  </a:moveTo>
                  <a:lnTo>
                    <a:pt x="2877312" y="222503"/>
                  </a:lnTo>
                </a:path>
                <a:path w="2877820" h="1152525">
                  <a:moveTo>
                    <a:pt x="2840735" y="0"/>
                  </a:moveTo>
                  <a:lnTo>
                    <a:pt x="2877312" y="0"/>
                  </a:lnTo>
                </a:path>
                <a:path w="2877820" h="1152525">
                  <a:moveTo>
                    <a:pt x="35052" y="1115568"/>
                  </a:moveTo>
                  <a:lnTo>
                    <a:pt x="35052" y="0"/>
                  </a:lnTo>
                </a:path>
                <a:path w="2877820" h="1152525">
                  <a:moveTo>
                    <a:pt x="0" y="1115568"/>
                  </a:moveTo>
                  <a:lnTo>
                    <a:pt x="35052" y="1115568"/>
                  </a:lnTo>
                </a:path>
                <a:path w="2877820" h="1152525">
                  <a:moveTo>
                    <a:pt x="0" y="836676"/>
                  </a:moveTo>
                  <a:lnTo>
                    <a:pt x="35052" y="836676"/>
                  </a:lnTo>
                </a:path>
                <a:path w="2877820" h="1152525">
                  <a:moveTo>
                    <a:pt x="0" y="557784"/>
                  </a:moveTo>
                  <a:lnTo>
                    <a:pt x="35052" y="557784"/>
                  </a:lnTo>
                </a:path>
                <a:path w="2877820" h="1152525">
                  <a:moveTo>
                    <a:pt x="0" y="278891"/>
                  </a:moveTo>
                  <a:lnTo>
                    <a:pt x="35052" y="278891"/>
                  </a:lnTo>
                </a:path>
                <a:path w="2877820" h="1152525">
                  <a:moveTo>
                    <a:pt x="0" y="0"/>
                  </a:moveTo>
                  <a:lnTo>
                    <a:pt x="35052" y="0"/>
                  </a:lnTo>
                </a:path>
                <a:path w="2877820" h="1152525">
                  <a:moveTo>
                    <a:pt x="35052" y="1115568"/>
                  </a:moveTo>
                  <a:lnTo>
                    <a:pt x="2840735" y="1115568"/>
                  </a:lnTo>
                </a:path>
                <a:path w="2877820" h="1152525">
                  <a:moveTo>
                    <a:pt x="35052" y="1115568"/>
                  </a:moveTo>
                  <a:lnTo>
                    <a:pt x="35052" y="1152144"/>
                  </a:lnTo>
                </a:path>
                <a:path w="2877820" h="1152525">
                  <a:moveTo>
                    <a:pt x="387096" y="1115568"/>
                  </a:moveTo>
                  <a:lnTo>
                    <a:pt x="387096" y="1152144"/>
                  </a:lnTo>
                </a:path>
                <a:path w="2877820" h="1152525">
                  <a:moveTo>
                    <a:pt x="737616" y="1115568"/>
                  </a:moveTo>
                  <a:lnTo>
                    <a:pt x="737616" y="1152144"/>
                  </a:lnTo>
                </a:path>
                <a:path w="2877820" h="1152525">
                  <a:moveTo>
                    <a:pt x="1088136" y="1115568"/>
                  </a:moveTo>
                  <a:lnTo>
                    <a:pt x="1088136" y="1152144"/>
                  </a:lnTo>
                </a:path>
                <a:path w="2877820" h="1152525">
                  <a:moveTo>
                    <a:pt x="1438656" y="1115568"/>
                  </a:moveTo>
                  <a:lnTo>
                    <a:pt x="1438656" y="1152144"/>
                  </a:lnTo>
                </a:path>
                <a:path w="2877820" h="1152525">
                  <a:moveTo>
                    <a:pt x="1789176" y="1115568"/>
                  </a:moveTo>
                  <a:lnTo>
                    <a:pt x="1789176" y="1152144"/>
                  </a:lnTo>
                </a:path>
                <a:path w="2877820" h="1152525">
                  <a:moveTo>
                    <a:pt x="2139696" y="1115568"/>
                  </a:moveTo>
                  <a:lnTo>
                    <a:pt x="2139696" y="1152144"/>
                  </a:lnTo>
                </a:path>
                <a:path w="2877820" h="1152525">
                  <a:moveTo>
                    <a:pt x="2490216" y="1115568"/>
                  </a:moveTo>
                  <a:lnTo>
                    <a:pt x="2490216" y="1152144"/>
                  </a:lnTo>
                </a:path>
                <a:path w="2877820" h="1152525">
                  <a:moveTo>
                    <a:pt x="2840735" y="1115568"/>
                  </a:moveTo>
                  <a:lnTo>
                    <a:pt x="2840735" y="1152144"/>
                  </a:lnTo>
                </a:path>
              </a:pathLst>
            </a:custGeom>
            <a:ln w="9525">
              <a:solidFill>
                <a:srgbClr val="96999B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267206" y="3137154"/>
              <a:ext cx="2453640" cy="298450"/>
            </a:xfrm>
            <a:custGeom>
              <a:avLst/>
              <a:gdLst/>
              <a:ahLst/>
              <a:cxnLst/>
              <a:rect l="l" t="t" r="r" b="b"/>
              <a:pathLst>
                <a:path w="2453640" h="298450">
                  <a:moveTo>
                    <a:pt x="0" y="0"/>
                  </a:moveTo>
                  <a:lnTo>
                    <a:pt x="38946" y="33683"/>
                  </a:lnTo>
                  <a:lnTo>
                    <a:pt x="77893" y="70075"/>
                  </a:lnTo>
                  <a:lnTo>
                    <a:pt x="116839" y="107823"/>
                  </a:lnTo>
                  <a:lnTo>
                    <a:pt x="155786" y="145570"/>
                  </a:lnTo>
                  <a:lnTo>
                    <a:pt x="194733" y="181962"/>
                  </a:lnTo>
                  <a:lnTo>
                    <a:pt x="233679" y="215646"/>
                  </a:lnTo>
                  <a:lnTo>
                    <a:pt x="272626" y="245265"/>
                  </a:lnTo>
                  <a:lnTo>
                    <a:pt x="311573" y="269465"/>
                  </a:lnTo>
                  <a:lnTo>
                    <a:pt x="350519" y="286893"/>
                  </a:lnTo>
                  <a:lnTo>
                    <a:pt x="400594" y="297946"/>
                  </a:lnTo>
                  <a:lnTo>
                    <a:pt x="450668" y="298203"/>
                  </a:lnTo>
                  <a:lnTo>
                    <a:pt x="500742" y="290721"/>
                  </a:lnTo>
                  <a:lnTo>
                    <a:pt x="550817" y="278562"/>
                  </a:lnTo>
                  <a:lnTo>
                    <a:pt x="600891" y="264782"/>
                  </a:lnTo>
                  <a:lnTo>
                    <a:pt x="650965" y="252443"/>
                  </a:lnTo>
                  <a:lnTo>
                    <a:pt x="701039" y="244601"/>
                  </a:lnTo>
                  <a:lnTo>
                    <a:pt x="751114" y="240332"/>
                  </a:lnTo>
                  <a:lnTo>
                    <a:pt x="801188" y="236602"/>
                  </a:lnTo>
                  <a:lnTo>
                    <a:pt x="851262" y="233315"/>
                  </a:lnTo>
                  <a:lnTo>
                    <a:pt x="901337" y="230372"/>
                  </a:lnTo>
                  <a:lnTo>
                    <a:pt x="951411" y="227675"/>
                  </a:lnTo>
                  <a:lnTo>
                    <a:pt x="1001485" y="225127"/>
                  </a:lnTo>
                  <a:lnTo>
                    <a:pt x="1051560" y="222631"/>
                  </a:lnTo>
                  <a:lnTo>
                    <a:pt x="1101634" y="220013"/>
                  </a:lnTo>
                  <a:lnTo>
                    <a:pt x="1151708" y="217308"/>
                  </a:lnTo>
                  <a:lnTo>
                    <a:pt x="1201782" y="214719"/>
                  </a:lnTo>
                  <a:lnTo>
                    <a:pt x="1251857" y="212456"/>
                  </a:lnTo>
                  <a:lnTo>
                    <a:pt x="1301931" y="210723"/>
                  </a:lnTo>
                  <a:lnTo>
                    <a:pt x="1352005" y="209728"/>
                  </a:lnTo>
                  <a:lnTo>
                    <a:pt x="1402080" y="209676"/>
                  </a:lnTo>
                  <a:lnTo>
                    <a:pt x="1452154" y="210859"/>
                  </a:lnTo>
                  <a:lnTo>
                    <a:pt x="1502228" y="213262"/>
                  </a:lnTo>
                  <a:lnTo>
                    <a:pt x="1552302" y="216471"/>
                  </a:lnTo>
                  <a:lnTo>
                    <a:pt x="1602377" y="220073"/>
                  </a:lnTo>
                  <a:lnTo>
                    <a:pt x="1652451" y="223656"/>
                  </a:lnTo>
                  <a:lnTo>
                    <a:pt x="1702525" y="226805"/>
                  </a:lnTo>
                  <a:lnTo>
                    <a:pt x="1752600" y="229108"/>
                  </a:lnTo>
                  <a:lnTo>
                    <a:pt x="1802674" y="230568"/>
                  </a:lnTo>
                  <a:lnTo>
                    <a:pt x="1852748" y="231630"/>
                  </a:lnTo>
                  <a:lnTo>
                    <a:pt x="1902822" y="232380"/>
                  </a:lnTo>
                  <a:lnTo>
                    <a:pt x="1952897" y="232900"/>
                  </a:lnTo>
                  <a:lnTo>
                    <a:pt x="2002971" y="233277"/>
                  </a:lnTo>
                  <a:lnTo>
                    <a:pt x="2053045" y="233593"/>
                  </a:lnTo>
                  <a:lnTo>
                    <a:pt x="2103120" y="233934"/>
                  </a:lnTo>
                  <a:lnTo>
                    <a:pt x="2153194" y="234173"/>
                  </a:lnTo>
                  <a:lnTo>
                    <a:pt x="2203268" y="234267"/>
                  </a:lnTo>
                  <a:lnTo>
                    <a:pt x="2253342" y="234253"/>
                  </a:lnTo>
                  <a:lnTo>
                    <a:pt x="2303417" y="234173"/>
                  </a:lnTo>
                  <a:lnTo>
                    <a:pt x="2353491" y="234067"/>
                  </a:lnTo>
                  <a:lnTo>
                    <a:pt x="2403565" y="233973"/>
                  </a:lnTo>
                  <a:lnTo>
                    <a:pt x="2453640" y="233934"/>
                  </a:lnTo>
                </a:path>
              </a:pathLst>
            </a:custGeom>
            <a:ln w="28574">
              <a:solidFill>
                <a:srgbClr val="009A4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30312" y="3099371"/>
              <a:ext cx="73533" cy="73532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82356" y="3387407"/>
              <a:ext cx="73532" cy="73532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932876" y="3344735"/>
              <a:ext cx="73533" cy="73532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83396" y="3323399"/>
              <a:ext cx="73533" cy="73533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633916" y="3309683"/>
              <a:ext cx="73532" cy="73532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984436" y="3329368"/>
              <a:ext cx="73532" cy="73660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34956" y="3334067"/>
              <a:ext cx="73532" cy="7353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685476" y="3334067"/>
              <a:ext cx="73533" cy="73533"/>
            </a:xfrm>
            <a:prstGeom prst="rect">
              <a:avLst/>
            </a:prstGeom>
          </p:spPr>
        </p:pic>
      </p:grpSp>
      <p:sp>
        <p:nvSpPr>
          <p:cNvPr id="39" name="object 39"/>
          <p:cNvSpPr txBox="1"/>
          <p:nvPr/>
        </p:nvSpPr>
        <p:spPr>
          <a:xfrm>
            <a:off x="1207388" y="3768922"/>
            <a:ext cx="139700" cy="19939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461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558163" y="3684563"/>
            <a:ext cx="139700" cy="283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046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908682" y="3684563"/>
            <a:ext cx="139700" cy="283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163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259202" y="3684563"/>
            <a:ext cx="139700" cy="283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250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609976" y="3684563"/>
            <a:ext cx="139700" cy="283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346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960497" y="3684563"/>
            <a:ext cx="139700" cy="283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428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311397" y="3684563"/>
            <a:ext cx="139700" cy="283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526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661917" y="3684563"/>
            <a:ext cx="139700" cy="283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559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155293" y="2890265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4</a:t>
            </a:r>
            <a:r>
              <a:rPr sz="900" dirty="0">
                <a:latin typeface="Calibri"/>
                <a:cs typeface="Calibri"/>
              </a:rPr>
              <a:t>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505838" y="3177921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43</a:t>
            </a:r>
            <a:r>
              <a:rPr sz="900" dirty="0"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856613" y="3135629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43</a:t>
            </a:r>
            <a:r>
              <a:rPr sz="900" dirty="0"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2207132" y="3113278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43</a:t>
            </a:r>
            <a:r>
              <a:rPr sz="900" dirty="0"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557652" y="3099891"/>
            <a:ext cx="223520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43</a:t>
            </a:r>
            <a:r>
              <a:rPr sz="900" dirty="0"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908554" y="3119754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43%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259073" y="3150234"/>
            <a:ext cx="57404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63220" algn="l"/>
              </a:tabLst>
            </a:pP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43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%	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43%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990594" y="3935679"/>
            <a:ext cx="223520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40%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990594" y="3712286"/>
            <a:ext cx="223520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41%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3990594" y="3488893"/>
            <a:ext cx="223520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42%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3990594" y="3265373"/>
            <a:ext cx="223520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43%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990594" y="3041980"/>
            <a:ext cx="223520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44%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3990594" y="2819146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45%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915416" y="3935679"/>
            <a:ext cx="83820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799591" y="3656838"/>
            <a:ext cx="19939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500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715772" y="3377565"/>
            <a:ext cx="2832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1</a:t>
            </a:r>
            <a:r>
              <a:rPr sz="900" spc="-5" dirty="0"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715772" y="3098419"/>
            <a:ext cx="2832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1</a:t>
            </a:r>
            <a:r>
              <a:rPr sz="900" spc="-5" dirty="0">
                <a:latin typeface="Calibri"/>
                <a:cs typeface="Calibri"/>
              </a:rPr>
              <a:t> 500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715772" y="2819146"/>
            <a:ext cx="2832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2</a:t>
            </a:r>
            <a:r>
              <a:rPr sz="900" spc="-5" dirty="0"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58114" y="3103366"/>
            <a:ext cx="139700" cy="7696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latin typeface="Calibri"/>
                <a:cs typeface="Calibri"/>
              </a:rPr>
              <a:t>тыс.</a:t>
            </a:r>
            <a:r>
              <a:rPr sz="900" spc="-3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долл.</a:t>
            </a:r>
            <a:r>
              <a:rPr sz="900" spc="-4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США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777240" y="4344923"/>
            <a:ext cx="243840" cy="62865"/>
          </a:xfrm>
          <a:custGeom>
            <a:avLst/>
            <a:gdLst/>
            <a:ahLst/>
            <a:cxnLst/>
            <a:rect l="l" t="t" r="r" b="b"/>
            <a:pathLst>
              <a:path w="243840" h="62864">
                <a:moveTo>
                  <a:pt x="243840" y="0"/>
                </a:moveTo>
                <a:lnTo>
                  <a:pt x="0" y="0"/>
                </a:lnTo>
                <a:lnTo>
                  <a:pt x="0" y="62483"/>
                </a:lnTo>
                <a:lnTo>
                  <a:pt x="243840" y="62483"/>
                </a:lnTo>
                <a:lnTo>
                  <a:pt x="243840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7" name="object 6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2426970" y="4338637"/>
            <a:ext cx="243840" cy="73532"/>
          </a:xfrm>
          <a:prstGeom prst="rect">
            <a:avLst/>
          </a:prstGeom>
        </p:spPr>
      </p:pic>
      <p:sp>
        <p:nvSpPr>
          <p:cNvPr id="68" name="object 68"/>
          <p:cNvSpPr txBox="1"/>
          <p:nvPr/>
        </p:nvSpPr>
        <p:spPr>
          <a:xfrm>
            <a:off x="498449" y="4023741"/>
            <a:ext cx="3629660" cy="626745"/>
          </a:xfrm>
          <a:prstGeom prst="rect">
            <a:avLst/>
          </a:prstGeom>
        </p:spPr>
        <p:txBody>
          <a:bodyPr vert="horz" wrap="square" lIns="0" tIns="73660" rIns="0" bIns="0" rtlCol="0">
            <a:spAutoFit/>
          </a:bodyPr>
          <a:lstStyle/>
          <a:p>
            <a:pPr marL="652780">
              <a:lnSpc>
                <a:spcPct val="100000"/>
              </a:lnSpc>
              <a:spcBef>
                <a:spcPts val="580"/>
              </a:spcBef>
            </a:pPr>
            <a:r>
              <a:rPr sz="900" spc="-5" dirty="0">
                <a:latin typeface="Calibri"/>
                <a:cs typeface="Calibri"/>
              </a:rPr>
              <a:t>2024</a:t>
            </a:r>
            <a:r>
              <a:rPr sz="900" spc="265" dirty="0">
                <a:latin typeface="Calibri"/>
                <a:cs typeface="Calibri"/>
              </a:rPr>
              <a:t>  </a:t>
            </a:r>
            <a:r>
              <a:rPr sz="900" spc="-5" dirty="0">
                <a:latin typeface="Calibri"/>
                <a:cs typeface="Calibri"/>
              </a:rPr>
              <a:t>2026</a:t>
            </a:r>
            <a:r>
              <a:rPr sz="900" spc="265" dirty="0">
                <a:latin typeface="Calibri"/>
                <a:cs typeface="Calibri"/>
              </a:rPr>
              <a:t>  </a:t>
            </a:r>
            <a:r>
              <a:rPr sz="900" spc="-5" dirty="0">
                <a:latin typeface="Calibri"/>
                <a:cs typeface="Calibri"/>
              </a:rPr>
              <a:t>2028</a:t>
            </a:r>
            <a:r>
              <a:rPr sz="900" spc="265" dirty="0">
                <a:latin typeface="Calibri"/>
                <a:cs typeface="Calibri"/>
              </a:rPr>
              <a:t>  </a:t>
            </a:r>
            <a:r>
              <a:rPr sz="900" spc="-5" dirty="0">
                <a:latin typeface="Calibri"/>
                <a:cs typeface="Calibri"/>
              </a:rPr>
              <a:t>2030</a:t>
            </a:r>
            <a:r>
              <a:rPr sz="900" spc="265" dirty="0">
                <a:latin typeface="Calibri"/>
                <a:cs typeface="Calibri"/>
              </a:rPr>
              <a:t> </a:t>
            </a:r>
            <a:r>
              <a:rPr sz="900" spc="27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2032</a:t>
            </a:r>
            <a:r>
              <a:rPr sz="900" spc="265" dirty="0">
                <a:latin typeface="Calibri"/>
                <a:cs typeface="Calibri"/>
              </a:rPr>
              <a:t>  </a:t>
            </a:r>
            <a:r>
              <a:rPr sz="900" spc="-5" dirty="0">
                <a:latin typeface="Calibri"/>
                <a:cs typeface="Calibri"/>
              </a:rPr>
              <a:t>2034</a:t>
            </a:r>
            <a:r>
              <a:rPr sz="900" spc="265" dirty="0">
                <a:latin typeface="Calibri"/>
                <a:cs typeface="Calibri"/>
              </a:rPr>
              <a:t>  </a:t>
            </a:r>
            <a:r>
              <a:rPr sz="900" spc="-5" dirty="0">
                <a:latin typeface="Calibri"/>
                <a:cs typeface="Calibri"/>
              </a:rPr>
              <a:t>2036</a:t>
            </a:r>
            <a:r>
              <a:rPr sz="900" spc="295" dirty="0">
                <a:latin typeface="Calibri"/>
                <a:cs typeface="Calibri"/>
              </a:rPr>
              <a:t>  </a:t>
            </a:r>
            <a:r>
              <a:rPr sz="900" dirty="0">
                <a:latin typeface="Calibri"/>
                <a:cs typeface="Calibri"/>
              </a:rPr>
              <a:t>ППП</a:t>
            </a:r>
            <a:endParaRPr sz="900">
              <a:latin typeface="Calibri"/>
              <a:cs typeface="Calibri"/>
            </a:endParaRPr>
          </a:p>
          <a:p>
            <a:pPr marL="548005">
              <a:lnSpc>
                <a:spcPct val="100000"/>
              </a:lnSpc>
              <a:spcBef>
                <a:spcPts val="480"/>
              </a:spcBef>
              <a:tabLst>
                <a:tab pos="2197100" algn="l"/>
              </a:tabLst>
            </a:pPr>
            <a:r>
              <a:rPr sz="900" spc="-5" dirty="0">
                <a:latin typeface="Calibri"/>
                <a:cs typeface="Calibri"/>
              </a:rPr>
              <a:t>Выручка,</a:t>
            </a:r>
            <a:r>
              <a:rPr sz="900" spc="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тыс. долл.</a:t>
            </a:r>
            <a:r>
              <a:rPr sz="900" spc="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США	Рентабельность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по</a:t>
            </a:r>
            <a:r>
              <a:rPr sz="900" spc="-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EBITDA,</a:t>
            </a:r>
            <a:r>
              <a:rPr sz="900" spc="-2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35"/>
              </a:spcBef>
            </a:pP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Месторасположение</a:t>
            </a:r>
            <a:r>
              <a:rPr sz="900" b="1" spc="-15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71" name="object 7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27" name="object 3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28" name="Блок-схема: задержка 1027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29" name="Прямоугольник 1028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31" name="Рисунок 1030"/>
          <p:cNvPicPr>
            <a:picLocks noChangeAspect="1"/>
          </p:cNvPicPr>
          <p:nvPr/>
        </p:nvPicPr>
        <p:blipFill rotWithShape="1">
          <a:blip r:embed="rId13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14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1032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33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7580564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69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3" name="object 3"/>
          <p:cNvSpPr txBox="1"/>
          <p:nvPr/>
        </p:nvSpPr>
        <p:spPr>
          <a:xfrm>
            <a:off x="498449" y="2640837"/>
            <a:ext cx="1373505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10" dirty="0">
                <a:solidFill>
                  <a:srgbClr val="43AF2A"/>
                </a:solidFill>
                <a:latin typeface="Calibri"/>
                <a:cs typeface="Calibri"/>
              </a:rPr>
              <a:t>Рентабельность</a:t>
            </a:r>
            <a:r>
              <a:rPr sz="1000" b="1" spc="75" dirty="0">
                <a:solidFill>
                  <a:srgbClr val="43AF2A"/>
                </a:solidFill>
                <a:latin typeface="Calibri"/>
                <a:cs typeface="Calibri"/>
              </a:rPr>
              <a:t> </a:t>
            </a:r>
            <a:r>
              <a:rPr sz="1000" b="1" spc="-10" dirty="0">
                <a:solidFill>
                  <a:srgbClr val="43AF2A"/>
                </a:solidFill>
                <a:latin typeface="Calibri"/>
                <a:cs typeface="Calibri"/>
              </a:rPr>
              <a:t>проекта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98449" y="4449013"/>
            <a:ext cx="1655445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10" dirty="0">
                <a:solidFill>
                  <a:srgbClr val="43AF2A"/>
                </a:solidFill>
                <a:latin typeface="Calibri"/>
                <a:cs typeface="Calibri"/>
              </a:rPr>
              <a:t>Месторасположение</a:t>
            </a:r>
            <a:r>
              <a:rPr sz="1000" b="1" spc="55" dirty="0">
                <a:solidFill>
                  <a:srgbClr val="43AF2A"/>
                </a:solidFill>
                <a:latin typeface="Calibri"/>
                <a:cs typeface="Calibri"/>
              </a:rPr>
              <a:t> </a:t>
            </a:r>
            <a:r>
              <a:rPr sz="1000" b="1" spc="-10" dirty="0">
                <a:solidFill>
                  <a:srgbClr val="43AF2A"/>
                </a:solidFill>
                <a:latin typeface="Calibri"/>
                <a:cs typeface="Calibri"/>
              </a:rPr>
              <a:t>проекта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536694" y="1157513"/>
            <a:ext cx="3349625" cy="409728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ts val="1110"/>
              </a:lnSpc>
              <a:spcBef>
                <a:spcPts val="95"/>
              </a:spcBef>
            </a:pPr>
            <a:r>
              <a:rPr sz="1000" b="1" spc="-10" dirty="0">
                <a:solidFill>
                  <a:srgbClr val="92D050"/>
                </a:solidFill>
                <a:latin typeface="Century Gothic" pitchFamily="34" charset="0"/>
                <a:cs typeface="Calibri"/>
              </a:rPr>
              <a:t>Продукция</a:t>
            </a:r>
            <a:endParaRPr sz="1000" dirty="0">
              <a:solidFill>
                <a:srgbClr val="92D05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10"/>
              </a:lnSpc>
            </a:pPr>
            <a:r>
              <a:rPr sz="1000" dirty="0">
                <a:latin typeface="Century Gothic" pitchFamily="34" charset="0"/>
                <a:cs typeface="Calibri"/>
              </a:rPr>
              <a:t>Годовая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мощность: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свежие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дыни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lang="kk-KZ" sz="1000" dirty="0">
                <a:latin typeface="Century Gothic" pitchFamily="34" charset="0"/>
                <a:cs typeface="Calibri"/>
              </a:rPr>
              <a:t>25 тысяч </a:t>
            </a:r>
            <a:r>
              <a:rPr sz="1000" dirty="0" err="1">
                <a:latin typeface="Century Gothic" pitchFamily="34" charset="0"/>
                <a:cs typeface="Calibri"/>
              </a:rPr>
              <a:t>тонн</a:t>
            </a:r>
            <a:r>
              <a:rPr sz="1000" dirty="0">
                <a:latin typeface="Century Gothic" pitchFamily="34" charset="0"/>
                <a:cs typeface="Calibri"/>
              </a:rPr>
              <a:t>,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арбуз</a:t>
            </a:r>
            <a:r>
              <a:rPr lang="kk-KZ" sz="100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lang="kk-KZ" sz="1000" dirty="0">
                <a:latin typeface="Century Gothic" pitchFamily="34" charset="0"/>
                <a:cs typeface="Calibri"/>
              </a:rPr>
              <a:t>66 тысяч тонн</a:t>
            </a:r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593613" y="199249"/>
            <a:ext cx="10976609" cy="408317"/>
          </a:xfrm>
          <a:prstGeom prst="rect">
            <a:avLst/>
          </a:prstGeom>
        </p:spPr>
        <p:txBody>
          <a:bodyPr vert="horz" wrap="square" lIns="0" tIns="130048" rIns="0" bIns="0" rtlCol="0">
            <a:spAutoFit/>
          </a:bodyPr>
          <a:lstStyle/>
          <a:p>
            <a:pPr marL="42545">
              <a:lnSpc>
                <a:spcPct val="100000"/>
              </a:lnSpc>
              <a:spcBef>
                <a:spcPts val="105"/>
              </a:spcBef>
            </a:pP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Строительство</a:t>
            </a:r>
            <a:r>
              <a:rPr b="1" spc="-5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завода</a:t>
            </a:r>
            <a:r>
              <a:rPr b="1" spc="-3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dirty="0">
                <a:latin typeface="Century Gothic" pitchFamily="34" charset="0"/>
                <a:cs typeface="Arial" panose="020B0604020202020204" pitchFamily="34" charset="0"/>
              </a:rPr>
              <a:t>по</a:t>
            </a:r>
            <a:r>
              <a:rPr b="1" spc="-3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переработке</a:t>
            </a:r>
            <a:r>
              <a:rPr b="1" spc="-5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dirty="0">
                <a:latin typeface="Century Gothic" pitchFamily="34" charset="0"/>
                <a:cs typeface="Arial" panose="020B0604020202020204" pitchFamily="34" charset="0"/>
              </a:rPr>
              <a:t>бахчевых</a:t>
            </a:r>
            <a:r>
              <a:rPr b="1" spc="-1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культур</a:t>
            </a:r>
            <a:endParaRPr b="1" dirty="0"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36694" y="1593672"/>
            <a:ext cx="3513454" cy="1179169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1000" b="1" spc="-10" dirty="0">
                <a:solidFill>
                  <a:srgbClr val="92D050"/>
                </a:solidFill>
                <a:latin typeface="Century Gothic" pitchFamily="34" charset="0"/>
                <a:cs typeface="Calibri"/>
              </a:rPr>
              <a:t>Проект</a:t>
            </a:r>
            <a:endParaRPr sz="1000" dirty="0">
              <a:solidFill>
                <a:srgbClr val="92D050"/>
              </a:solidFill>
              <a:latin typeface="Century Gothic" pitchFamily="34" charset="0"/>
              <a:cs typeface="Calibri"/>
            </a:endParaRPr>
          </a:p>
          <a:p>
            <a:pPr marL="12700" marR="31115" algn="just">
              <a:lnSpc>
                <a:spcPts val="1090"/>
              </a:lnSpc>
              <a:spcBef>
                <a:spcPts val="125"/>
              </a:spcBef>
            </a:pPr>
            <a:r>
              <a:rPr lang="kk-KZ" sz="1000" spc="-10" dirty="0">
                <a:latin typeface="Century Gothic" pitchFamily="34" charset="0"/>
                <a:cs typeface="Calibri"/>
              </a:rPr>
              <a:t>П</a:t>
            </a:r>
            <a:r>
              <a:rPr sz="1000" spc="-10" dirty="0" err="1">
                <a:latin typeface="Century Gothic" pitchFamily="34" charset="0"/>
                <a:cs typeface="Calibri"/>
              </a:rPr>
              <a:t>ланируется</a:t>
            </a:r>
            <a:r>
              <a:rPr sz="1000" spc="-10" dirty="0">
                <a:latin typeface="Century Gothic" pitchFamily="34" charset="0"/>
                <a:cs typeface="Calibri"/>
              </a:rPr>
              <a:t> строительство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завода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</a:t>
            </a:r>
            <a:r>
              <a:rPr sz="1000" spc="-10" dirty="0">
                <a:latin typeface="Century Gothic" pitchFamily="34" charset="0"/>
                <a:cs typeface="Calibri"/>
              </a:rPr>
              <a:t> переработке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бахчевых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культур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lang="kk-KZ" sz="1000" spc="-25" dirty="0">
                <a:latin typeface="Century Gothic" pitchFamily="34" charset="0"/>
                <a:cs typeface="Calibri"/>
              </a:rPr>
              <a:t>Кызылординской </a:t>
            </a:r>
            <a:r>
              <a:rPr sz="1000" dirty="0" err="1">
                <a:latin typeface="Century Gothic" pitchFamily="34" charset="0"/>
                <a:cs typeface="Calibri"/>
              </a:rPr>
              <a:t>области</a:t>
            </a:r>
            <a:r>
              <a:rPr sz="1000" dirty="0">
                <a:latin typeface="Century Gothic" pitchFamily="34" charset="0"/>
                <a:cs typeface="Calibri"/>
              </a:rPr>
              <a:t>.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lang="kk-KZ" sz="1000" spc="-10" dirty="0">
                <a:latin typeface="Century Gothic" pitchFamily="34" charset="0"/>
                <a:cs typeface="Calibri"/>
              </a:rPr>
              <a:t/>
            </a:r>
            <a:br>
              <a:rPr lang="kk-KZ" sz="1000" spc="-10" dirty="0">
                <a:latin typeface="Century Gothic" pitchFamily="34" charset="0"/>
                <a:cs typeface="Calibri"/>
              </a:rPr>
            </a:br>
            <a:r>
              <a:rPr sz="1000" dirty="0" err="1">
                <a:latin typeface="Century Gothic" pitchFamily="34" charset="0"/>
                <a:cs typeface="Calibri"/>
              </a:rPr>
              <a:t>Площадь</a:t>
            </a:r>
            <a:r>
              <a:rPr sz="1000" dirty="0">
                <a:latin typeface="Century Gothic" pitchFamily="34" charset="0"/>
                <a:cs typeface="Calibri"/>
              </a:rPr>
              <a:t> завода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составит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10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25" dirty="0">
                <a:latin typeface="Century Gothic" pitchFamily="34" charset="0"/>
                <a:cs typeface="Calibri"/>
              </a:rPr>
              <a:t>000</a:t>
            </a:r>
            <a:r>
              <a:rPr lang="kk-KZ"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кв</a:t>
            </a:r>
            <a:r>
              <a:rPr sz="1000" dirty="0">
                <a:latin typeface="Century Gothic" pitchFamily="34" charset="0"/>
                <a:cs typeface="Calibri"/>
              </a:rPr>
              <a:t>.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м</a:t>
            </a:r>
            <a:r>
              <a:rPr sz="1000" dirty="0" smtClean="0">
                <a:latin typeface="Century Gothic" pitchFamily="34" charset="0"/>
                <a:cs typeface="Calibri"/>
              </a:rPr>
              <a:t>.</a:t>
            </a:r>
            <a:endParaRPr lang="kk-KZ" sz="1000" b="1" spc="-30" dirty="0">
              <a:solidFill>
                <a:srgbClr val="43AF2A"/>
              </a:solidFill>
              <a:latin typeface="Century Gothic" pitchFamily="34" charset="0"/>
              <a:cs typeface="Calibri"/>
            </a:endParaRPr>
          </a:p>
          <a:p>
            <a:pPr marL="12700" marR="31115" algn="just">
              <a:lnSpc>
                <a:spcPts val="1090"/>
              </a:lnSpc>
              <a:spcBef>
                <a:spcPts val="125"/>
              </a:spcBef>
            </a:pPr>
            <a:r>
              <a:rPr sz="1000" b="1" spc="-10" dirty="0" err="1">
                <a:solidFill>
                  <a:srgbClr val="92D050"/>
                </a:solidFill>
                <a:latin typeface="Century Gothic" pitchFamily="34" charset="0"/>
                <a:cs typeface="Calibri"/>
              </a:rPr>
              <a:t>Компания</a:t>
            </a:r>
            <a:endParaRPr sz="1000" dirty="0">
              <a:solidFill>
                <a:srgbClr val="92D05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05"/>
              </a:lnSpc>
            </a:pPr>
            <a:r>
              <a:rPr sz="1000" spc="-10" dirty="0" err="1">
                <a:latin typeface="Century Gothic" pitchFamily="34" charset="0"/>
                <a:cs typeface="Calibri"/>
              </a:rPr>
              <a:t>Инициатором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является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lang="kk-KZ" sz="1000" dirty="0">
                <a:latin typeface="Century Gothic" pitchFamily="34" charset="0"/>
                <a:cs typeface="Calibri"/>
              </a:rPr>
              <a:t>Акимат Кызылординской </a:t>
            </a:r>
            <a:r>
              <a:rPr lang="kk-KZ" sz="1000" dirty="0" smtClean="0">
                <a:latin typeface="Century Gothic" pitchFamily="34" charset="0"/>
                <a:cs typeface="Calibri"/>
              </a:rPr>
              <a:t>области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>
              <a:lnSpc>
                <a:spcPts val="1105"/>
              </a:lnSpc>
            </a:pPr>
            <a:r>
              <a:rPr sz="1000" b="1" spc="-10" dirty="0">
                <a:solidFill>
                  <a:srgbClr val="92D050"/>
                </a:solidFill>
                <a:latin typeface="Century Gothic" pitchFamily="34" charset="0"/>
                <a:cs typeface="Calibri"/>
              </a:rPr>
              <a:t>Рынок</a:t>
            </a:r>
            <a:endParaRPr sz="1000" dirty="0">
              <a:solidFill>
                <a:srgbClr val="92D05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36694" y="2848101"/>
            <a:ext cx="3521075" cy="165930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84785" marR="12700" indent="-172720" algn="just">
              <a:lnSpc>
                <a:spcPct val="91700"/>
              </a:lnSpc>
              <a:spcBef>
                <a:spcPts val="195"/>
              </a:spcBef>
              <a:buFont typeface="Arial MT"/>
              <a:buChar char="•"/>
              <a:tabLst>
                <a:tab pos="184785" algn="l"/>
              </a:tabLst>
            </a:pPr>
            <a:r>
              <a:rPr sz="1000" dirty="0">
                <a:latin typeface="Century Gothic" pitchFamily="34" charset="0"/>
                <a:cs typeface="Calibri"/>
              </a:rPr>
              <a:t>Во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всем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мире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наблюдается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рост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потребления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органических </a:t>
            </a:r>
            <a:r>
              <a:rPr sz="1000" dirty="0">
                <a:latin typeface="Century Gothic" pitchFamily="34" charset="0"/>
                <a:cs typeface="Calibri"/>
              </a:rPr>
              <a:t>продуктов.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Мировой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рынок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органических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фруктов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овощей </a:t>
            </a:r>
            <a:r>
              <a:rPr sz="1000" dirty="0">
                <a:latin typeface="Century Gothic" pitchFamily="34" charset="0"/>
                <a:cs typeface="Calibri"/>
              </a:rPr>
              <a:t>оценивался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30,8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млрд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США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2019 г.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и,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прогнозам, </a:t>
            </a:r>
            <a:r>
              <a:rPr sz="1000" dirty="0">
                <a:latin typeface="Century Gothic" pitchFamily="34" charset="0"/>
                <a:cs typeface="Calibri"/>
              </a:rPr>
              <a:t>к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2027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г.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достигнет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55,9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млрд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США.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(CAGR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7,9%).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65735" marR="5080" indent="-153670" algn="just">
              <a:lnSpc>
                <a:spcPct val="91500"/>
              </a:lnSpc>
              <a:spcBef>
                <a:spcPts val="305"/>
              </a:spcBef>
              <a:buFont typeface="Arial MT"/>
              <a:buChar char="•"/>
              <a:tabLst>
                <a:tab pos="167640" algn="l"/>
              </a:tabLst>
            </a:pPr>
            <a:r>
              <a:rPr sz="1000" spc="-10" dirty="0">
                <a:latin typeface="Century Gothic" pitchFamily="34" charset="0"/>
                <a:cs typeface="Calibri"/>
              </a:rPr>
              <a:t>Потребление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фруктов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Казахстане также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увеличилось в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20" dirty="0">
                <a:latin typeface="Century Gothic" pitchFamily="34" charset="0"/>
                <a:cs typeface="Calibri"/>
              </a:rPr>
              <a:t>2020 </a:t>
            </a:r>
            <a:r>
              <a:rPr sz="1000" dirty="0">
                <a:latin typeface="Century Gothic" pitchFamily="34" charset="0"/>
                <a:cs typeface="Calibri"/>
              </a:rPr>
              <a:t>г.,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достигнув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78,8 кг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на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душу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населения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год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(CAGR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За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2015</a:t>
            </a:r>
            <a:r>
              <a:rPr lang="kk-KZ"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-</a:t>
            </a:r>
            <a:r>
              <a:rPr lang="kk-KZ"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2020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гг.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4,34%).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65735" marR="123189" indent="-153670" algn="just">
              <a:lnSpc>
                <a:spcPct val="91700"/>
              </a:lnSpc>
              <a:spcBef>
                <a:spcPts val="305"/>
              </a:spcBef>
              <a:buFont typeface="Arial MT"/>
              <a:buChar char="•"/>
              <a:tabLst>
                <a:tab pos="167640" algn="l"/>
              </a:tabLst>
            </a:pP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Казахстане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за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2020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г.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общий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урожай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дынь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составил</a:t>
            </a:r>
            <a:r>
              <a:rPr sz="1000" spc="18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1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25" dirty="0">
                <a:latin typeface="Century Gothic" pitchFamily="34" charset="0"/>
                <a:cs typeface="Calibri"/>
              </a:rPr>
              <a:t>165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тыс</a:t>
            </a:r>
            <a:r>
              <a:rPr sz="1000" dirty="0">
                <a:latin typeface="Century Gothic" pitchFamily="34" charset="0"/>
                <a:cs typeface="Calibri"/>
              </a:rPr>
              <a:t>.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тонн и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арбузов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1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260 тыс.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т</a:t>
            </a:r>
            <a:r>
              <a:rPr sz="1000" dirty="0" err="1">
                <a:latin typeface="Century Gothic" pitchFamily="34" charset="0"/>
                <a:cs typeface="Calibri"/>
              </a:rPr>
              <a:t>онн</a:t>
            </a:r>
            <a:r>
              <a:rPr lang="kk-KZ" sz="1000" spc="-15" dirty="0">
                <a:latin typeface="Century Gothic" pitchFamily="34" charset="0"/>
                <a:cs typeface="Calibri"/>
              </a:rPr>
              <a:t>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306973" y="1235555"/>
            <a:ext cx="3570604" cy="3403368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00965" marR="123189" algn="just">
              <a:lnSpc>
                <a:spcPct val="91800"/>
              </a:lnSpc>
              <a:spcBef>
                <a:spcPts val="45"/>
              </a:spcBef>
            </a:pPr>
            <a:r>
              <a:rPr sz="1000" b="1" spc="-10" dirty="0" err="1">
                <a:latin typeface="Century Gothic" pitchFamily="34" charset="0"/>
                <a:cs typeface="Calibri"/>
              </a:rPr>
              <a:t>Благоприятный</a:t>
            </a:r>
            <a:r>
              <a:rPr sz="1000" b="1" spc="25" dirty="0"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latin typeface="Century Gothic" pitchFamily="34" charset="0"/>
                <a:cs typeface="Calibri"/>
              </a:rPr>
              <a:t>климат.</a:t>
            </a:r>
            <a:r>
              <a:rPr sz="1000" b="1" spc="25" dirty="0">
                <a:latin typeface="Century Gothic" pitchFamily="34" charset="0"/>
                <a:cs typeface="Calibri"/>
              </a:rPr>
              <a:t> </a:t>
            </a:r>
            <a:r>
              <a:rPr lang="kk-KZ" sz="1000" spc="-10" dirty="0">
                <a:latin typeface="Century Gothic" pitchFamily="34" charset="0"/>
                <a:cs typeface="Calibri"/>
              </a:rPr>
              <a:t>Кызылординская область </a:t>
            </a:r>
            <a:r>
              <a:rPr sz="1000" spc="-10" dirty="0" err="1">
                <a:latin typeface="Century Gothic" pitchFamily="34" charset="0"/>
                <a:cs typeface="Calibri"/>
              </a:rPr>
              <a:t>традиционно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является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зоной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выращивания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бахчевых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плодов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Казахстане, </a:t>
            </a:r>
            <a:r>
              <a:rPr sz="1000" dirty="0" err="1">
                <a:latin typeface="Century Gothic" pitchFamily="34" charset="0"/>
                <a:cs typeface="Calibri"/>
              </a:rPr>
              <a:t>где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сочетание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теплого климата,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плодородной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почвы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0" dirty="0">
                <a:latin typeface="Century Gothic" pitchFamily="34" charset="0"/>
                <a:cs typeface="Calibri"/>
              </a:rPr>
              <a:t>и</a:t>
            </a:r>
            <a:r>
              <a:rPr lang="kk-KZ" sz="1000" spc="-5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специальной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системы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орошения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способствует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эффективному </a:t>
            </a:r>
            <a:r>
              <a:rPr sz="1000" dirty="0">
                <a:latin typeface="Century Gothic" pitchFamily="34" charset="0"/>
                <a:cs typeface="Calibri"/>
              </a:rPr>
              <a:t>развитию </a:t>
            </a:r>
            <a:r>
              <a:rPr sz="1000" spc="-10" dirty="0">
                <a:latin typeface="Century Gothic" pitchFamily="34" charset="0"/>
                <a:cs typeface="Calibri"/>
              </a:rPr>
              <a:t>растениеводства</a:t>
            </a:r>
            <a:r>
              <a:rPr sz="1000" spc="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и,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соответственно,</a:t>
            </a:r>
            <a:r>
              <a:rPr sz="1000" spc="40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достижению</a:t>
            </a:r>
            <a:r>
              <a:rPr lang="kk-KZ"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высокой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урожайности.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Около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37%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площадей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бахчевых </a:t>
            </a:r>
            <a:r>
              <a:rPr sz="1000" dirty="0">
                <a:latin typeface="Century Gothic" pitchFamily="34" charset="0"/>
                <a:cs typeface="Calibri"/>
              </a:rPr>
              <a:t>насаждений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приходится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на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lang="kk-KZ" sz="1000" dirty="0">
                <a:latin typeface="Century Gothic" pitchFamily="34" charset="0"/>
                <a:cs typeface="Calibri"/>
              </a:rPr>
              <a:t>Шиелийский и Жанакорганские районы</a:t>
            </a:r>
            <a:r>
              <a:rPr sz="1000" dirty="0">
                <a:latin typeface="Century Gothic" pitchFamily="34" charset="0"/>
                <a:cs typeface="Calibri"/>
              </a:rPr>
              <a:t>.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endParaRPr lang="kk-KZ" sz="1000" spc="-35" dirty="0">
              <a:latin typeface="Century Gothic" pitchFamily="34" charset="0"/>
              <a:cs typeface="Calibri"/>
            </a:endParaRPr>
          </a:p>
          <a:p>
            <a:pPr marL="100965" marR="123189" algn="just">
              <a:lnSpc>
                <a:spcPct val="91800"/>
              </a:lnSpc>
              <a:spcBef>
                <a:spcPts val="45"/>
              </a:spcBef>
            </a:pPr>
            <a:endParaRPr lang="kk-KZ" sz="1000" b="1" spc="-35" dirty="0">
              <a:solidFill>
                <a:srgbClr val="43AF2A"/>
              </a:solidFill>
              <a:latin typeface="Century Gothic" pitchFamily="34" charset="0"/>
              <a:cs typeface="Calibri"/>
            </a:endParaRPr>
          </a:p>
          <a:p>
            <a:pPr marL="100965" marR="123189" algn="just">
              <a:lnSpc>
                <a:spcPct val="91800"/>
              </a:lnSpc>
              <a:spcBef>
                <a:spcPts val="45"/>
              </a:spcBef>
            </a:pPr>
            <a:r>
              <a:rPr sz="1000" b="1" spc="-10" dirty="0" err="1">
                <a:solidFill>
                  <a:srgbClr val="92D050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1000" b="1" spc="45" dirty="0">
                <a:solidFill>
                  <a:srgbClr val="92D05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92D050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1000" dirty="0">
              <a:solidFill>
                <a:srgbClr val="92D050"/>
              </a:solidFill>
              <a:latin typeface="Century Gothic" pitchFamily="34" charset="0"/>
              <a:cs typeface="Calibri"/>
            </a:endParaRPr>
          </a:p>
          <a:p>
            <a:pPr marL="41275" marR="111125" indent="-29209" algn="just">
              <a:lnSpc>
                <a:spcPts val="1100"/>
              </a:lnSpc>
              <a:spcBef>
                <a:spcPts val="75"/>
              </a:spcBef>
            </a:pPr>
            <a:r>
              <a:rPr sz="1000" dirty="0">
                <a:latin typeface="Century Gothic" pitchFamily="34" charset="0"/>
                <a:cs typeface="Calibri"/>
              </a:rPr>
              <a:t>Для реализации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Проекта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требуется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финансирование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размере </a:t>
            </a:r>
            <a:r>
              <a:rPr sz="1000" dirty="0">
                <a:latin typeface="Century Gothic" pitchFamily="34" charset="0"/>
                <a:cs typeface="Calibri"/>
              </a:rPr>
              <a:t>4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802 тыс.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США,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из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которых: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085" algn="just">
              <a:lnSpc>
                <a:spcPts val="1030"/>
              </a:lnSpc>
              <a:buFont typeface="Arial MT"/>
              <a:buChar char="•"/>
              <a:tabLst>
                <a:tab pos="184785" algn="l"/>
              </a:tabLst>
            </a:pPr>
            <a:r>
              <a:rPr sz="1000" dirty="0">
                <a:latin typeface="Century Gothic" pitchFamily="34" charset="0"/>
                <a:cs typeface="Calibri"/>
              </a:rPr>
              <a:t>70%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(3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362</a:t>
            </a:r>
            <a:r>
              <a:rPr sz="1000" spc="2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США)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долговое</a:t>
            </a:r>
            <a:r>
              <a:rPr sz="1000" spc="-10" dirty="0">
                <a:latin typeface="Century Gothic" pitchFamily="34" charset="0"/>
                <a:cs typeface="Calibri"/>
              </a:rPr>
              <a:t> финансирование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25" dirty="0">
                <a:latin typeface="Century Gothic" pitchFamily="34" charset="0"/>
                <a:cs typeface="Calibri"/>
              </a:rPr>
              <a:t>при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05"/>
              </a:lnSpc>
            </a:pPr>
            <a:r>
              <a:rPr sz="1000" dirty="0">
                <a:latin typeface="Century Gothic" pitchFamily="34" charset="0"/>
                <a:cs typeface="Calibri"/>
              </a:rPr>
              <a:t>наличии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залогового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обеспечения;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085" algn="just">
              <a:lnSpc>
                <a:spcPts val="1100"/>
              </a:lnSpc>
              <a:buFont typeface="Arial MT"/>
              <a:buChar char="•"/>
              <a:tabLst>
                <a:tab pos="184785" algn="l"/>
              </a:tabLst>
            </a:pPr>
            <a:r>
              <a:rPr sz="1000" dirty="0">
                <a:latin typeface="Century Gothic" pitchFamily="34" charset="0"/>
                <a:cs typeface="Calibri"/>
              </a:rPr>
              <a:t>от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30%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(1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441 тыс.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 США)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-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участие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Инвестора.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00"/>
              </a:lnSpc>
            </a:pPr>
            <a:r>
              <a:rPr sz="1000" spc="-10" dirty="0">
                <a:latin typeface="Century Gothic" pitchFamily="34" charset="0"/>
                <a:cs typeface="Calibri"/>
              </a:rPr>
              <a:t>Предлагаемая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структура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финансирования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20" dirty="0">
                <a:latin typeface="Century Gothic" pitchFamily="34" charset="0"/>
                <a:cs typeface="Calibri"/>
              </a:rPr>
              <a:t>меры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05"/>
              </a:lnSpc>
            </a:pPr>
            <a:r>
              <a:rPr sz="1000" dirty="0">
                <a:latin typeface="Century Gothic" pitchFamily="34" charset="0"/>
                <a:cs typeface="Calibri"/>
              </a:rPr>
              <a:t>государственной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поддержки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являются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индикативными,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ts val="1090"/>
              </a:lnSpc>
              <a:spcBef>
                <a:spcPts val="80"/>
              </a:spcBef>
            </a:pPr>
            <a:r>
              <a:rPr sz="1000" dirty="0">
                <a:latin typeface="Century Gothic" pitchFamily="34" charset="0"/>
                <a:cs typeface="Calibri"/>
              </a:rPr>
              <a:t>финальная структура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финансирования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долей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участия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Проекте определятся</a:t>
            </a:r>
            <a:r>
              <a:rPr sz="1000" spc="4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 </a:t>
            </a:r>
            <a:r>
              <a:rPr sz="1000" spc="-10" dirty="0">
                <a:latin typeface="Century Gothic" pitchFamily="34" charset="0"/>
                <a:cs typeface="Calibri"/>
              </a:rPr>
              <a:t>результатам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совместных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переговоров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0" dirty="0">
                <a:latin typeface="Century Gothic" pitchFamily="34" charset="0"/>
                <a:cs typeface="Calibri"/>
              </a:rPr>
              <a:t>с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90"/>
              </a:lnSpc>
            </a:pPr>
            <a:r>
              <a:rPr sz="1000" spc="-10" dirty="0">
                <a:latin typeface="Century Gothic" pitchFamily="34" charset="0"/>
                <a:cs typeface="Calibri"/>
              </a:rPr>
              <a:t>инвестором.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536694" y="4648979"/>
            <a:ext cx="3311906" cy="692882"/>
          </a:xfrm>
          <a:prstGeom prst="rect">
            <a:avLst/>
          </a:prstGeom>
        </p:spPr>
        <p:txBody>
          <a:bodyPr vert="horz" wrap="square" lIns="0" tIns="29845" rIns="0" bIns="0" rtlCol="0">
            <a:spAutoFit/>
          </a:bodyPr>
          <a:lstStyle/>
          <a:p>
            <a:pPr marL="12700" marR="5080" algn="just">
              <a:lnSpc>
                <a:spcPct val="88100"/>
              </a:lnSpc>
              <a:spcBef>
                <a:spcPts val="235"/>
              </a:spcBef>
            </a:pPr>
            <a:r>
              <a:rPr sz="1000" b="1" spc="-10" dirty="0">
                <a:solidFill>
                  <a:srgbClr val="92D050"/>
                </a:solidFill>
                <a:latin typeface="Century Gothic" pitchFamily="34" charset="0"/>
                <a:cs typeface="Calibri"/>
              </a:rPr>
              <a:t>Инвестиционная</a:t>
            </a:r>
            <a:r>
              <a:rPr sz="1000" b="1" spc="80" dirty="0">
                <a:solidFill>
                  <a:srgbClr val="92D05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92D05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80" dirty="0">
                <a:solidFill>
                  <a:srgbClr val="92D05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92D050"/>
                </a:solidFill>
                <a:latin typeface="Century Gothic" pitchFamily="34" charset="0"/>
                <a:cs typeface="Calibri"/>
              </a:rPr>
              <a:t>проекта: </a:t>
            </a:r>
            <a:r>
              <a:rPr sz="1000" dirty="0">
                <a:latin typeface="Century Gothic" pitchFamily="34" charset="0"/>
                <a:cs typeface="Calibri"/>
              </a:rPr>
              <a:t>Капитальные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затраты: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4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802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25" dirty="0">
                <a:latin typeface="Century Gothic" pitchFamily="34" charset="0"/>
                <a:cs typeface="Calibri"/>
              </a:rPr>
              <a:t>США</a:t>
            </a:r>
            <a:r>
              <a:rPr sz="1000" dirty="0">
                <a:latin typeface="Century Gothic" pitchFamily="34" charset="0"/>
                <a:cs typeface="Calibri"/>
              </a:rPr>
              <a:t> NPV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Проекта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6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477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 </a:t>
            </a:r>
            <a:r>
              <a:rPr sz="1000" spc="-25" dirty="0">
                <a:latin typeface="Century Gothic" pitchFamily="34" charset="0"/>
                <a:cs typeface="Calibri"/>
              </a:rPr>
              <a:t>США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905"/>
              </a:lnSpc>
            </a:pPr>
            <a:r>
              <a:rPr sz="1000" dirty="0">
                <a:latin typeface="Century Gothic" pitchFamily="34" charset="0"/>
                <a:cs typeface="Calibri"/>
              </a:rPr>
              <a:t>IRR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220" dirty="0">
                <a:latin typeface="Century Gothic" pitchFamily="34" charset="0"/>
                <a:cs typeface="Calibri"/>
              </a:rPr>
              <a:t> </a:t>
            </a:r>
            <a:r>
              <a:rPr sz="1000" spc="-20" dirty="0">
                <a:latin typeface="Century Gothic" pitchFamily="34" charset="0"/>
                <a:cs typeface="Calibri"/>
              </a:rPr>
              <a:t>35,7%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00"/>
              </a:lnSpc>
            </a:pPr>
            <a:r>
              <a:rPr sz="1000" dirty="0">
                <a:latin typeface="Century Gothic" pitchFamily="34" charset="0"/>
                <a:cs typeface="Calibri"/>
              </a:rPr>
              <a:t>Срок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окупаемости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Проекта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4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20" dirty="0">
                <a:latin typeface="Century Gothic" pitchFamily="34" charset="0"/>
                <a:cs typeface="Calibri"/>
              </a:rPr>
              <a:t>года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28394" y="5681878"/>
            <a:ext cx="664210" cy="2698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58750" marR="5080" indent="-146685">
              <a:lnSpc>
                <a:spcPct val="100000"/>
              </a:lnSpc>
              <a:spcBef>
                <a:spcPts val="100"/>
              </a:spcBef>
            </a:pP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Туркестанская</a:t>
            </a:r>
            <a:r>
              <a:rPr sz="800" b="1" spc="50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область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042416" y="2889504"/>
            <a:ext cx="3063240" cy="1152525"/>
            <a:chOff x="1042416" y="2889504"/>
            <a:chExt cx="3063240" cy="1152525"/>
          </a:xfrm>
        </p:grpSpPr>
        <p:sp>
          <p:nvSpPr>
            <p:cNvPr id="20" name="object 20"/>
            <p:cNvSpPr/>
            <p:nvPr/>
          </p:nvSpPr>
          <p:spPr>
            <a:xfrm>
              <a:off x="1124712" y="3014471"/>
              <a:ext cx="2898775" cy="1022985"/>
            </a:xfrm>
            <a:custGeom>
              <a:avLst/>
              <a:gdLst/>
              <a:ahLst/>
              <a:cxnLst/>
              <a:rect l="l" t="t" r="r" b="b"/>
              <a:pathLst>
                <a:path w="2898775" h="1022985">
                  <a:moveTo>
                    <a:pt x="199644" y="307848"/>
                  </a:moveTo>
                  <a:lnTo>
                    <a:pt x="0" y="307848"/>
                  </a:lnTo>
                  <a:lnTo>
                    <a:pt x="0" y="1022604"/>
                  </a:lnTo>
                  <a:lnTo>
                    <a:pt x="199644" y="1022604"/>
                  </a:lnTo>
                  <a:lnTo>
                    <a:pt x="199644" y="307848"/>
                  </a:lnTo>
                  <a:close/>
                </a:path>
                <a:path w="2898775" h="1022985">
                  <a:moveTo>
                    <a:pt x="499872" y="204216"/>
                  </a:moveTo>
                  <a:lnTo>
                    <a:pt x="300228" y="204216"/>
                  </a:lnTo>
                  <a:lnTo>
                    <a:pt x="300228" y="1022604"/>
                  </a:lnTo>
                  <a:lnTo>
                    <a:pt x="499872" y="1022604"/>
                  </a:lnTo>
                  <a:lnTo>
                    <a:pt x="499872" y="204216"/>
                  </a:lnTo>
                  <a:close/>
                </a:path>
                <a:path w="2898775" h="1022985">
                  <a:moveTo>
                    <a:pt x="800100" y="182880"/>
                  </a:moveTo>
                  <a:lnTo>
                    <a:pt x="598932" y="182880"/>
                  </a:lnTo>
                  <a:lnTo>
                    <a:pt x="598932" y="1022604"/>
                  </a:lnTo>
                  <a:lnTo>
                    <a:pt x="800100" y="1022604"/>
                  </a:lnTo>
                  <a:lnTo>
                    <a:pt x="800100" y="182880"/>
                  </a:lnTo>
                  <a:close/>
                </a:path>
                <a:path w="2898775" h="1022985">
                  <a:moveTo>
                    <a:pt x="1098804" y="160020"/>
                  </a:moveTo>
                  <a:lnTo>
                    <a:pt x="899160" y="160020"/>
                  </a:lnTo>
                  <a:lnTo>
                    <a:pt x="899160" y="1022604"/>
                  </a:lnTo>
                  <a:lnTo>
                    <a:pt x="1098804" y="1022604"/>
                  </a:lnTo>
                  <a:lnTo>
                    <a:pt x="1098804" y="160020"/>
                  </a:lnTo>
                  <a:close/>
                </a:path>
                <a:path w="2898775" h="1022985">
                  <a:moveTo>
                    <a:pt x="1399032" y="135636"/>
                  </a:moveTo>
                  <a:lnTo>
                    <a:pt x="1199388" y="135636"/>
                  </a:lnTo>
                  <a:lnTo>
                    <a:pt x="1199388" y="1022604"/>
                  </a:lnTo>
                  <a:lnTo>
                    <a:pt x="1399032" y="1022604"/>
                  </a:lnTo>
                  <a:lnTo>
                    <a:pt x="1399032" y="135636"/>
                  </a:lnTo>
                  <a:close/>
                </a:path>
                <a:path w="2898775" h="1022985">
                  <a:moveTo>
                    <a:pt x="1699260" y="109728"/>
                  </a:moveTo>
                  <a:lnTo>
                    <a:pt x="1499616" y="109728"/>
                  </a:lnTo>
                  <a:lnTo>
                    <a:pt x="1499616" y="1022604"/>
                  </a:lnTo>
                  <a:lnTo>
                    <a:pt x="1699260" y="1022604"/>
                  </a:lnTo>
                  <a:lnTo>
                    <a:pt x="1699260" y="109728"/>
                  </a:lnTo>
                  <a:close/>
                </a:path>
                <a:path w="2898775" h="1022985">
                  <a:moveTo>
                    <a:pt x="1999488" y="82296"/>
                  </a:moveTo>
                  <a:lnTo>
                    <a:pt x="1799844" y="82296"/>
                  </a:lnTo>
                  <a:lnTo>
                    <a:pt x="1799844" y="1022604"/>
                  </a:lnTo>
                  <a:lnTo>
                    <a:pt x="1999488" y="1022604"/>
                  </a:lnTo>
                  <a:lnTo>
                    <a:pt x="1999488" y="82296"/>
                  </a:lnTo>
                  <a:close/>
                </a:path>
                <a:path w="2898775" h="1022985">
                  <a:moveTo>
                    <a:pt x="2299716" y="54864"/>
                  </a:moveTo>
                  <a:lnTo>
                    <a:pt x="2100072" y="54864"/>
                  </a:lnTo>
                  <a:lnTo>
                    <a:pt x="2100072" y="1022604"/>
                  </a:lnTo>
                  <a:lnTo>
                    <a:pt x="2299716" y="1022604"/>
                  </a:lnTo>
                  <a:lnTo>
                    <a:pt x="2299716" y="54864"/>
                  </a:lnTo>
                  <a:close/>
                </a:path>
                <a:path w="2898775" h="1022985">
                  <a:moveTo>
                    <a:pt x="2599944" y="27432"/>
                  </a:moveTo>
                  <a:lnTo>
                    <a:pt x="2398776" y="27432"/>
                  </a:lnTo>
                  <a:lnTo>
                    <a:pt x="2398776" y="1022604"/>
                  </a:lnTo>
                  <a:lnTo>
                    <a:pt x="2599944" y="1022604"/>
                  </a:lnTo>
                  <a:lnTo>
                    <a:pt x="2599944" y="27432"/>
                  </a:lnTo>
                  <a:close/>
                </a:path>
                <a:path w="2898775" h="1022985">
                  <a:moveTo>
                    <a:pt x="2898648" y="0"/>
                  </a:moveTo>
                  <a:lnTo>
                    <a:pt x="2699004" y="0"/>
                  </a:lnTo>
                  <a:lnTo>
                    <a:pt x="2699004" y="1022604"/>
                  </a:lnTo>
                  <a:lnTo>
                    <a:pt x="2898648" y="1022604"/>
                  </a:lnTo>
                  <a:lnTo>
                    <a:pt x="2898648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042416" y="2894076"/>
              <a:ext cx="3063240" cy="1143000"/>
            </a:xfrm>
            <a:custGeom>
              <a:avLst/>
              <a:gdLst/>
              <a:ahLst/>
              <a:cxnLst/>
              <a:rect l="l" t="t" r="r" b="b"/>
              <a:pathLst>
                <a:path w="3063240" h="1143000">
                  <a:moveTo>
                    <a:pt x="3031236" y="1143000"/>
                  </a:moveTo>
                  <a:lnTo>
                    <a:pt x="3031236" y="0"/>
                  </a:lnTo>
                </a:path>
                <a:path w="3063240" h="1143000">
                  <a:moveTo>
                    <a:pt x="3031236" y="1143000"/>
                  </a:moveTo>
                  <a:lnTo>
                    <a:pt x="3063240" y="1143000"/>
                  </a:lnTo>
                </a:path>
                <a:path w="3063240" h="1143000">
                  <a:moveTo>
                    <a:pt x="3031236" y="979932"/>
                  </a:moveTo>
                  <a:lnTo>
                    <a:pt x="3063240" y="979932"/>
                  </a:lnTo>
                </a:path>
                <a:path w="3063240" h="1143000">
                  <a:moveTo>
                    <a:pt x="3031236" y="816863"/>
                  </a:moveTo>
                  <a:lnTo>
                    <a:pt x="3063240" y="816863"/>
                  </a:lnTo>
                </a:path>
                <a:path w="3063240" h="1143000">
                  <a:moveTo>
                    <a:pt x="3031236" y="652272"/>
                  </a:moveTo>
                  <a:lnTo>
                    <a:pt x="3063240" y="652272"/>
                  </a:lnTo>
                </a:path>
                <a:path w="3063240" h="1143000">
                  <a:moveTo>
                    <a:pt x="3031236" y="489203"/>
                  </a:moveTo>
                  <a:lnTo>
                    <a:pt x="3063240" y="489203"/>
                  </a:lnTo>
                </a:path>
                <a:path w="3063240" h="1143000">
                  <a:moveTo>
                    <a:pt x="3031236" y="326136"/>
                  </a:moveTo>
                  <a:lnTo>
                    <a:pt x="3063240" y="326136"/>
                  </a:lnTo>
                </a:path>
                <a:path w="3063240" h="1143000">
                  <a:moveTo>
                    <a:pt x="3031236" y="163068"/>
                  </a:moveTo>
                  <a:lnTo>
                    <a:pt x="3063240" y="163068"/>
                  </a:lnTo>
                </a:path>
                <a:path w="3063240" h="1143000">
                  <a:moveTo>
                    <a:pt x="3031236" y="0"/>
                  </a:moveTo>
                  <a:lnTo>
                    <a:pt x="3063240" y="0"/>
                  </a:lnTo>
                </a:path>
                <a:path w="3063240" h="1143000">
                  <a:moveTo>
                    <a:pt x="32003" y="1143000"/>
                  </a:moveTo>
                  <a:lnTo>
                    <a:pt x="32003" y="0"/>
                  </a:lnTo>
                </a:path>
                <a:path w="3063240" h="1143000">
                  <a:moveTo>
                    <a:pt x="0" y="1143000"/>
                  </a:moveTo>
                  <a:lnTo>
                    <a:pt x="32003" y="1143000"/>
                  </a:lnTo>
                </a:path>
                <a:path w="3063240" h="1143000">
                  <a:moveTo>
                    <a:pt x="0" y="952500"/>
                  </a:moveTo>
                  <a:lnTo>
                    <a:pt x="32003" y="952500"/>
                  </a:lnTo>
                </a:path>
                <a:path w="3063240" h="1143000">
                  <a:moveTo>
                    <a:pt x="0" y="762000"/>
                  </a:moveTo>
                  <a:lnTo>
                    <a:pt x="32003" y="762000"/>
                  </a:lnTo>
                </a:path>
                <a:path w="3063240" h="1143000">
                  <a:moveTo>
                    <a:pt x="0" y="571500"/>
                  </a:moveTo>
                  <a:lnTo>
                    <a:pt x="32003" y="571500"/>
                  </a:lnTo>
                </a:path>
                <a:path w="3063240" h="1143000">
                  <a:moveTo>
                    <a:pt x="0" y="381000"/>
                  </a:moveTo>
                  <a:lnTo>
                    <a:pt x="32003" y="381000"/>
                  </a:lnTo>
                </a:path>
                <a:path w="3063240" h="1143000">
                  <a:moveTo>
                    <a:pt x="0" y="190500"/>
                  </a:moveTo>
                  <a:lnTo>
                    <a:pt x="32003" y="190500"/>
                  </a:lnTo>
                </a:path>
                <a:path w="3063240" h="1143000">
                  <a:moveTo>
                    <a:pt x="0" y="0"/>
                  </a:moveTo>
                  <a:lnTo>
                    <a:pt x="32003" y="0"/>
                  </a:lnTo>
                </a:path>
              </a:pathLst>
            </a:custGeom>
            <a:ln w="914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074420" y="4037076"/>
              <a:ext cx="2999740" cy="0"/>
            </a:xfrm>
            <a:custGeom>
              <a:avLst/>
              <a:gdLst/>
              <a:ahLst/>
              <a:cxnLst/>
              <a:rect l="l" t="t" r="r" b="b"/>
              <a:pathLst>
                <a:path w="2999740">
                  <a:moveTo>
                    <a:pt x="0" y="0"/>
                  </a:moveTo>
                  <a:lnTo>
                    <a:pt x="2999232" y="0"/>
                  </a:lnTo>
                </a:path>
              </a:pathLst>
            </a:custGeom>
            <a:ln w="9144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224534" y="3053922"/>
              <a:ext cx="2699385" cy="363855"/>
            </a:xfrm>
            <a:custGeom>
              <a:avLst/>
              <a:gdLst/>
              <a:ahLst/>
              <a:cxnLst/>
              <a:rect l="l" t="t" r="r" b="b"/>
              <a:pathLst>
                <a:path w="2699385" h="363854">
                  <a:moveTo>
                    <a:pt x="0" y="24938"/>
                  </a:moveTo>
                  <a:lnTo>
                    <a:pt x="49974" y="19978"/>
                  </a:lnTo>
                  <a:lnTo>
                    <a:pt x="99949" y="12948"/>
                  </a:lnTo>
                  <a:lnTo>
                    <a:pt x="149923" y="5904"/>
                  </a:lnTo>
                  <a:lnTo>
                    <a:pt x="199898" y="902"/>
                  </a:lnTo>
                  <a:lnTo>
                    <a:pt x="249872" y="0"/>
                  </a:lnTo>
                  <a:lnTo>
                    <a:pt x="299847" y="5253"/>
                  </a:lnTo>
                  <a:lnTo>
                    <a:pt x="342689" y="16610"/>
                  </a:lnTo>
                  <a:lnTo>
                    <a:pt x="385542" y="33809"/>
                  </a:lnTo>
                  <a:lnTo>
                    <a:pt x="428402" y="54732"/>
                  </a:lnTo>
                  <a:lnTo>
                    <a:pt x="471265" y="77259"/>
                  </a:lnTo>
                  <a:lnTo>
                    <a:pt x="514125" y="99270"/>
                  </a:lnTo>
                  <a:lnTo>
                    <a:pt x="556978" y="118647"/>
                  </a:lnTo>
                  <a:lnTo>
                    <a:pt x="599821" y="133269"/>
                  </a:lnTo>
                  <a:lnTo>
                    <a:pt x="649795" y="144181"/>
                  </a:lnTo>
                  <a:lnTo>
                    <a:pt x="699770" y="151054"/>
                  </a:lnTo>
                  <a:lnTo>
                    <a:pt x="749744" y="155288"/>
                  </a:lnTo>
                  <a:lnTo>
                    <a:pt x="799719" y="158283"/>
                  </a:lnTo>
                  <a:lnTo>
                    <a:pt x="849693" y="161441"/>
                  </a:lnTo>
                  <a:lnTo>
                    <a:pt x="899667" y="166162"/>
                  </a:lnTo>
                  <a:lnTo>
                    <a:pt x="949642" y="172197"/>
                  </a:lnTo>
                  <a:lnTo>
                    <a:pt x="999616" y="178373"/>
                  </a:lnTo>
                  <a:lnTo>
                    <a:pt x="1049591" y="184704"/>
                  </a:lnTo>
                  <a:lnTo>
                    <a:pt x="1099566" y="191204"/>
                  </a:lnTo>
                  <a:lnTo>
                    <a:pt x="1149540" y="197888"/>
                  </a:lnTo>
                  <a:lnTo>
                    <a:pt x="1199515" y="204770"/>
                  </a:lnTo>
                  <a:lnTo>
                    <a:pt x="1249498" y="212054"/>
                  </a:lnTo>
                  <a:lnTo>
                    <a:pt x="1299496" y="219695"/>
                  </a:lnTo>
                  <a:lnTo>
                    <a:pt x="1349502" y="227519"/>
                  </a:lnTo>
                  <a:lnTo>
                    <a:pt x="1399507" y="235353"/>
                  </a:lnTo>
                  <a:lnTo>
                    <a:pt x="1449505" y="243026"/>
                  </a:lnTo>
                  <a:lnTo>
                    <a:pt x="1499489" y="250363"/>
                  </a:lnTo>
                  <a:lnTo>
                    <a:pt x="1549463" y="257390"/>
                  </a:lnTo>
                  <a:lnTo>
                    <a:pt x="1599438" y="264248"/>
                  </a:lnTo>
                  <a:lnTo>
                    <a:pt x="1649412" y="270937"/>
                  </a:lnTo>
                  <a:lnTo>
                    <a:pt x="1699387" y="277456"/>
                  </a:lnTo>
                  <a:lnTo>
                    <a:pt x="1749361" y="283806"/>
                  </a:lnTo>
                  <a:lnTo>
                    <a:pt x="1799336" y="289987"/>
                  </a:lnTo>
                  <a:lnTo>
                    <a:pt x="1849310" y="295865"/>
                  </a:lnTo>
                  <a:lnTo>
                    <a:pt x="1899285" y="301408"/>
                  </a:lnTo>
                  <a:lnTo>
                    <a:pt x="1949259" y="306767"/>
                  </a:lnTo>
                  <a:lnTo>
                    <a:pt x="1999234" y="312094"/>
                  </a:lnTo>
                  <a:lnTo>
                    <a:pt x="2049208" y="317542"/>
                  </a:lnTo>
                  <a:lnTo>
                    <a:pt x="2099182" y="323261"/>
                  </a:lnTo>
                  <a:lnTo>
                    <a:pt x="2149166" y="329642"/>
                  </a:lnTo>
                  <a:lnTo>
                    <a:pt x="2199164" y="336718"/>
                  </a:lnTo>
                  <a:lnTo>
                    <a:pt x="2249169" y="343914"/>
                  </a:lnTo>
                  <a:lnTo>
                    <a:pt x="2299175" y="350655"/>
                  </a:lnTo>
                  <a:lnTo>
                    <a:pt x="2349173" y="356366"/>
                  </a:lnTo>
                  <a:lnTo>
                    <a:pt x="2399156" y="360472"/>
                  </a:lnTo>
                  <a:lnTo>
                    <a:pt x="2449131" y="362633"/>
                  </a:lnTo>
                  <a:lnTo>
                    <a:pt x="2499105" y="363238"/>
                  </a:lnTo>
                  <a:lnTo>
                    <a:pt x="2549080" y="362806"/>
                  </a:lnTo>
                  <a:lnTo>
                    <a:pt x="2599054" y="361855"/>
                  </a:lnTo>
                  <a:lnTo>
                    <a:pt x="2649029" y="360904"/>
                  </a:lnTo>
                  <a:lnTo>
                    <a:pt x="2699004" y="360472"/>
                  </a:lnTo>
                </a:path>
              </a:pathLst>
            </a:custGeom>
            <a:ln w="28956">
              <a:solidFill>
                <a:srgbClr val="046A3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87932" y="3041904"/>
              <a:ext cx="73152" cy="73152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88186" y="3022092"/>
              <a:ext cx="73151" cy="73152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88414" y="3150108"/>
              <a:ext cx="73152" cy="73152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088641" y="3183636"/>
              <a:ext cx="73152" cy="73151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88869" y="3221736"/>
              <a:ext cx="73152" cy="73151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87573" y="3267456"/>
              <a:ext cx="73152" cy="73152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87801" y="3307080"/>
              <a:ext cx="73152" cy="73152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88030" y="3340608"/>
              <a:ext cx="73152" cy="73152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88258" y="3377184"/>
              <a:ext cx="73152" cy="73152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888486" y="3377184"/>
              <a:ext cx="73151" cy="73152"/>
            </a:xfrm>
            <a:prstGeom prst="rect">
              <a:avLst/>
            </a:prstGeom>
          </p:spPr>
        </p:pic>
      </p:grpSp>
      <p:sp>
        <p:nvSpPr>
          <p:cNvPr id="34" name="object 34"/>
          <p:cNvSpPr txBox="1"/>
          <p:nvPr/>
        </p:nvSpPr>
        <p:spPr>
          <a:xfrm>
            <a:off x="1169238" y="3644919"/>
            <a:ext cx="127635" cy="3073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18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737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469136" y="3644919"/>
            <a:ext cx="127635" cy="3073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21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476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769110" y="3644919"/>
            <a:ext cx="127635" cy="3073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22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038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069338" y="3644919"/>
            <a:ext cx="127635" cy="3073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22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622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369185" y="3644919"/>
            <a:ext cx="127635" cy="3073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23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260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669158" y="3644919"/>
            <a:ext cx="127635" cy="3073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23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966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969132" y="3644919"/>
            <a:ext cx="127635" cy="3073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24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676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269360" y="3644919"/>
            <a:ext cx="127635" cy="3073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25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388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69208" y="3644919"/>
            <a:ext cx="127635" cy="3073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26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098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869182" y="3644919"/>
            <a:ext cx="127635" cy="3073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26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832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123289" y="2848101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solidFill>
                  <a:srgbClr val="404040"/>
                </a:solidFill>
                <a:latin typeface="Calibri"/>
                <a:cs typeface="Calibri"/>
              </a:rPr>
              <a:t>19%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423161" y="2828289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solidFill>
                  <a:srgbClr val="404040"/>
                </a:solidFill>
                <a:latin typeface="Calibri"/>
                <a:cs typeface="Calibri"/>
              </a:rPr>
              <a:t>20%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723135" y="2956051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solidFill>
                  <a:srgbClr val="404040"/>
                </a:solidFill>
                <a:latin typeface="Calibri"/>
                <a:cs typeface="Calibri"/>
              </a:rPr>
              <a:t>16%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2023110" y="2988945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solidFill>
                  <a:srgbClr val="404040"/>
                </a:solidFill>
                <a:latin typeface="Calibri"/>
                <a:cs typeface="Calibri"/>
              </a:rPr>
              <a:t>15%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2353436" y="3047492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solidFill>
                  <a:srgbClr val="404040"/>
                </a:solidFill>
                <a:latin typeface="Calibri"/>
                <a:cs typeface="Calibri"/>
              </a:rPr>
              <a:t>14%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2624327" y="3072841"/>
            <a:ext cx="200025" cy="1485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143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solidFill>
                  <a:srgbClr val="404040"/>
                </a:solidFill>
                <a:latin typeface="Calibri"/>
                <a:cs typeface="Calibri"/>
              </a:rPr>
              <a:t>12%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2924555" y="3072764"/>
            <a:ext cx="200025" cy="172085"/>
          </a:xfrm>
          <a:prstGeom prst="rect">
            <a:avLst/>
          </a:prstGeom>
          <a:solidFill>
            <a:srgbClr val="85BB24"/>
          </a:solidFill>
        </p:spPr>
        <p:txBody>
          <a:bodyPr vert="horz" wrap="square" lIns="0" tIns="53340" rIns="0" bIns="0" rtlCol="0">
            <a:spAutoFit/>
          </a:bodyPr>
          <a:lstStyle/>
          <a:p>
            <a:pPr marL="10795">
              <a:lnSpc>
                <a:spcPts val="935"/>
              </a:lnSpc>
              <a:spcBef>
                <a:spcPts val="420"/>
              </a:spcBef>
            </a:pPr>
            <a:r>
              <a:rPr sz="800" spc="-25" dirty="0">
                <a:solidFill>
                  <a:srgbClr val="404040"/>
                </a:solidFill>
                <a:latin typeface="Calibri"/>
                <a:cs typeface="Calibri"/>
              </a:rPr>
              <a:t>11%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3224783" y="3145917"/>
            <a:ext cx="20002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0795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solidFill>
                  <a:srgbClr val="404040"/>
                </a:solidFill>
                <a:latin typeface="Calibri"/>
                <a:cs typeface="Calibri"/>
              </a:rPr>
              <a:t>10%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3523488" y="3072764"/>
            <a:ext cx="201295" cy="272415"/>
          </a:xfrm>
          <a:prstGeom prst="rect">
            <a:avLst/>
          </a:prstGeom>
          <a:solidFill>
            <a:srgbClr val="85BB24"/>
          </a:solidFill>
        </p:spPr>
        <p:txBody>
          <a:bodyPr vert="horz" wrap="square" lIns="0" tIns="6985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55"/>
              </a:spcBef>
            </a:pPr>
            <a:endParaRPr sz="8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</a:pPr>
            <a:r>
              <a:rPr sz="800" spc="-25" dirty="0">
                <a:solidFill>
                  <a:srgbClr val="404040"/>
                </a:solidFill>
                <a:latin typeface="Calibri"/>
                <a:cs typeface="Calibri"/>
              </a:rPr>
              <a:t>9%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823715" y="3183382"/>
            <a:ext cx="20002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solidFill>
                  <a:srgbClr val="404040"/>
                </a:solidFill>
                <a:latin typeface="Calibri"/>
                <a:cs typeface="Calibri"/>
              </a:rPr>
              <a:t>9%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4156075" y="2767177"/>
            <a:ext cx="233045" cy="1332230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sz="800" spc="-25" dirty="0">
                <a:solidFill>
                  <a:srgbClr val="585858"/>
                </a:solidFill>
                <a:latin typeface="Calibri"/>
                <a:cs typeface="Calibri"/>
              </a:rPr>
              <a:t>25%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800" spc="-25" dirty="0">
                <a:solidFill>
                  <a:srgbClr val="585858"/>
                </a:solidFill>
                <a:latin typeface="Calibri"/>
                <a:cs typeface="Calibri"/>
              </a:rPr>
              <a:t>20%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800" spc="-25" dirty="0">
                <a:solidFill>
                  <a:srgbClr val="585858"/>
                </a:solidFill>
                <a:latin typeface="Calibri"/>
                <a:cs typeface="Calibri"/>
              </a:rPr>
              <a:t>15%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800" spc="-25" dirty="0">
                <a:solidFill>
                  <a:srgbClr val="585858"/>
                </a:solidFill>
                <a:latin typeface="Calibri"/>
                <a:cs typeface="Calibri"/>
              </a:rPr>
              <a:t>10%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800" spc="-25" dirty="0">
                <a:solidFill>
                  <a:srgbClr val="585858"/>
                </a:solidFill>
                <a:latin typeface="Calibri"/>
                <a:cs typeface="Calibri"/>
              </a:rPr>
              <a:t>5%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800" spc="-25" dirty="0">
                <a:solidFill>
                  <a:srgbClr val="585858"/>
                </a:solidFill>
                <a:latin typeface="Calibri"/>
                <a:cs typeface="Calibri"/>
              </a:rPr>
              <a:t>0%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800" spc="-15" dirty="0">
                <a:solidFill>
                  <a:srgbClr val="585858"/>
                </a:solidFill>
                <a:latin typeface="Calibri"/>
                <a:cs typeface="Calibri"/>
              </a:rPr>
              <a:t>-</a:t>
            </a:r>
            <a:r>
              <a:rPr sz="800" spc="-25" dirty="0">
                <a:solidFill>
                  <a:srgbClr val="585858"/>
                </a:solidFill>
                <a:latin typeface="Calibri"/>
                <a:cs typeface="Calibri"/>
              </a:rPr>
              <a:t>5%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800" spc="-15" dirty="0">
                <a:solidFill>
                  <a:srgbClr val="585858"/>
                </a:solidFill>
                <a:latin typeface="Calibri"/>
                <a:cs typeface="Calibri"/>
              </a:rPr>
              <a:t>-</a:t>
            </a:r>
            <a:r>
              <a:rPr sz="800" spc="-25" dirty="0">
                <a:solidFill>
                  <a:srgbClr val="585858"/>
                </a:solidFill>
                <a:latin typeface="Calibri"/>
                <a:cs typeface="Calibri"/>
              </a:rPr>
              <a:t>10%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879958" y="3951223"/>
            <a:ext cx="3175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sz="800" spc="-50" dirty="0">
                <a:solidFill>
                  <a:srgbClr val="585858"/>
                </a:solidFill>
                <a:latin typeface="Calibri"/>
                <a:cs typeface="Calibri"/>
              </a:rPr>
              <a:t>-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76872" y="2739999"/>
            <a:ext cx="281305" cy="1169035"/>
          </a:xfrm>
          <a:prstGeom prst="rect">
            <a:avLst/>
          </a:prstGeom>
        </p:spPr>
        <p:txBody>
          <a:bodyPr vert="horz" wrap="square" lIns="0" tIns="8128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640"/>
              </a:spcBef>
            </a:pP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30 </a:t>
            </a:r>
            <a:r>
              <a:rPr sz="800" spc="-25" dirty="0">
                <a:solidFill>
                  <a:srgbClr val="585858"/>
                </a:solidFill>
                <a:latin typeface="Calibri"/>
                <a:cs typeface="Calibri"/>
              </a:rPr>
              <a:t>000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40"/>
              </a:spcBef>
            </a:pP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25 </a:t>
            </a:r>
            <a:r>
              <a:rPr sz="800" spc="-25" dirty="0">
                <a:solidFill>
                  <a:srgbClr val="585858"/>
                </a:solidFill>
                <a:latin typeface="Calibri"/>
                <a:cs typeface="Calibri"/>
              </a:rPr>
              <a:t>000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40"/>
              </a:spcBef>
            </a:pP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20 </a:t>
            </a:r>
            <a:r>
              <a:rPr sz="800" spc="-25" dirty="0">
                <a:solidFill>
                  <a:srgbClr val="585858"/>
                </a:solidFill>
                <a:latin typeface="Calibri"/>
                <a:cs typeface="Calibri"/>
              </a:rPr>
              <a:t>000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40"/>
              </a:spcBef>
            </a:pP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15 </a:t>
            </a:r>
            <a:r>
              <a:rPr sz="800" spc="-25" dirty="0">
                <a:solidFill>
                  <a:srgbClr val="585858"/>
                </a:solidFill>
                <a:latin typeface="Calibri"/>
                <a:cs typeface="Calibri"/>
              </a:rPr>
              <a:t>000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40"/>
              </a:spcBef>
            </a:pP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10 </a:t>
            </a:r>
            <a:r>
              <a:rPr sz="800" spc="-25" dirty="0">
                <a:solidFill>
                  <a:srgbClr val="585858"/>
                </a:solidFill>
                <a:latin typeface="Calibri"/>
                <a:cs typeface="Calibri"/>
              </a:rPr>
              <a:t>000</a:t>
            </a:r>
            <a:endParaRPr sz="800">
              <a:latin typeface="Calibri"/>
              <a:cs typeface="Calibri"/>
            </a:endParaRPr>
          </a:p>
          <a:p>
            <a:pPr marL="51435">
              <a:lnSpc>
                <a:spcPct val="100000"/>
              </a:lnSpc>
              <a:spcBef>
                <a:spcPts val="540"/>
              </a:spcBef>
            </a:pP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5</a:t>
            </a:r>
            <a:r>
              <a:rPr sz="800" spc="-5" dirty="0">
                <a:solidFill>
                  <a:srgbClr val="585858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585858"/>
                </a:solidFill>
                <a:latin typeface="Calibri"/>
                <a:cs typeface="Calibri"/>
              </a:rPr>
              <a:t>000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498373" y="3121556"/>
            <a:ext cx="127635" cy="6896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тыс.</a:t>
            </a:r>
            <a:r>
              <a:rPr sz="800" spc="-40" dirty="0">
                <a:solidFill>
                  <a:srgbClr val="585858"/>
                </a:solidFill>
                <a:latin typeface="Calibri"/>
                <a:cs typeface="Calibri"/>
              </a:rPr>
              <a:t> </a:t>
            </a: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долл.</a:t>
            </a:r>
            <a:r>
              <a:rPr sz="800" spc="-15" dirty="0">
                <a:solidFill>
                  <a:srgbClr val="585858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585858"/>
                </a:solidFill>
                <a:latin typeface="Calibri"/>
                <a:cs typeface="Calibri"/>
              </a:rPr>
              <a:t>США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922019" y="4290059"/>
            <a:ext cx="243840" cy="56515"/>
          </a:xfrm>
          <a:custGeom>
            <a:avLst/>
            <a:gdLst/>
            <a:ahLst/>
            <a:cxnLst/>
            <a:rect l="l" t="t" r="r" b="b"/>
            <a:pathLst>
              <a:path w="243840" h="56514">
                <a:moveTo>
                  <a:pt x="243840" y="0"/>
                </a:moveTo>
                <a:lnTo>
                  <a:pt x="0" y="0"/>
                </a:lnTo>
                <a:lnTo>
                  <a:pt x="0" y="56387"/>
                </a:lnTo>
                <a:lnTo>
                  <a:pt x="243840" y="56387"/>
                </a:lnTo>
                <a:lnTo>
                  <a:pt x="243840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" name="object 59"/>
          <p:cNvGrpSpPr/>
          <p:nvPr/>
        </p:nvGrpSpPr>
        <p:grpSpPr>
          <a:xfrm>
            <a:off x="2500122" y="4287011"/>
            <a:ext cx="243840" cy="59690"/>
            <a:chOff x="2500122" y="4287011"/>
            <a:chExt cx="243840" cy="59690"/>
          </a:xfrm>
        </p:grpSpPr>
        <p:sp>
          <p:nvSpPr>
            <p:cNvPr id="60" name="object 60"/>
            <p:cNvSpPr/>
            <p:nvPr/>
          </p:nvSpPr>
          <p:spPr>
            <a:xfrm>
              <a:off x="2500122" y="4318253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0" y="0"/>
                  </a:moveTo>
                  <a:lnTo>
                    <a:pt x="243839" y="0"/>
                  </a:lnTo>
                </a:path>
              </a:pathLst>
            </a:custGeom>
            <a:ln w="28956">
              <a:solidFill>
                <a:srgbClr val="046A3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2595372" y="4291583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145" y="0"/>
                  </a:moveTo>
                  <a:lnTo>
                    <a:pt x="15376" y="1982"/>
                  </a:lnTo>
                  <a:lnTo>
                    <a:pt x="7381" y="7381"/>
                  </a:lnTo>
                  <a:lnTo>
                    <a:pt x="1982" y="15376"/>
                  </a:lnTo>
                  <a:lnTo>
                    <a:pt x="0" y="25146"/>
                  </a:lnTo>
                  <a:lnTo>
                    <a:pt x="1982" y="34915"/>
                  </a:lnTo>
                  <a:lnTo>
                    <a:pt x="7381" y="42910"/>
                  </a:lnTo>
                  <a:lnTo>
                    <a:pt x="15376" y="48309"/>
                  </a:lnTo>
                  <a:lnTo>
                    <a:pt x="25145" y="50292"/>
                  </a:lnTo>
                  <a:lnTo>
                    <a:pt x="34915" y="48309"/>
                  </a:lnTo>
                  <a:lnTo>
                    <a:pt x="42910" y="42910"/>
                  </a:lnTo>
                  <a:lnTo>
                    <a:pt x="48309" y="34915"/>
                  </a:lnTo>
                  <a:lnTo>
                    <a:pt x="50291" y="25146"/>
                  </a:lnTo>
                  <a:lnTo>
                    <a:pt x="48309" y="15376"/>
                  </a:lnTo>
                  <a:lnTo>
                    <a:pt x="42910" y="7381"/>
                  </a:lnTo>
                  <a:lnTo>
                    <a:pt x="34915" y="1982"/>
                  </a:lnTo>
                  <a:lnTo>
                    <a:pt x="25145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2595372" y="4291583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291" y="25146"/>
                  </a:moveTo>
                  <a:lnTo>
                    <a:pt x="48309" y="34915"/>
                  </a:lnTo>
                  <a:lnTo>
                    <a:pt x="42910" y="42910"/>
                  </a:lnTo>
                  <a:lnTo>
                    <a:pt x="34915" y="48309"/>
                  </a:lnTo>
                  <a:lnTo>
                    <a:pt x="25145" y="50292"/>
                  </a:lnTo>
                  <a:lnTo>
                    <a:pt x="15376" y="48309"/>
                  </a:lnTo>
                  <a:lnTo>
                    <a:pt x="7381" y="42910"/>
                  </a:lnTo>
                  <a:lnTo>
                    <a:pt x="1982" y="34915"/>
                  </a:lnTo>
                  <a:lnTo>
                    <a:pt x="0" y="25146"/>
                  </a:lnTo>
                  <a:lnTo>
                    <a:pt x="1982" y="15376"/>
                  </a:lnTo>
                  <a:lnTo>
                    <a:pt x="7381" y="7381"/>
                  </a:lnTo>
                  <a:lnTo>
                    <a:pt x="15376" y="1982"/>
                  </a:lnTo>
                  <a:lnTo>
                    <a:pt x="25145" y="0"/>
                  </a:lnTo>
                  <a:lnTo>
                    <a:pt x="34915" y="1982"/>
                  </a:lnTo>
                  <a:lnTo>
                    <a:pt x="42910" y="7381"/>
                  </a:lnTo>
                  <a:lnTo>
                    <a:pt x="48309" y="15376"/>
                  </a:lnTo>
                  <a:lnTo>
                    <a:pt x="50291" y="25146"/>
                  </a:lnTo>
                  <a:close/>
                </a:path>
              </a:pathLst>
            </a:custGeom>
            <a:ln w="9144">
              <a:solidFill>
                <a:srgbClr val="046A3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" name="object 63"/>
          <p:cNvSpPr txBox="1"/>
          <p:nvPr/>
        </p:nvSpPr>
        <p:spPr>
          <a:xfrm>
            <a:off x="1108659" y="4056481"/>
            <a:ext cx="2936875" cy="325120"/>
          </a:xfrm>
          <a:prstGeom prst="rect">
            <a:avLst/>
          </a:prstGeom>
        </p:spPr>
        <p:txBody>
          <a:bodyPr vert="horz" wrap="square" lIns="0" tIns="40005" rIns="0" bIns="0" rtlCol="0">
            <a:spAutoFit/>
          </a:bodyPr>
          <a:lstStyle/>
          <a:p>
            <a:pPr marR="33655" algn="r">
              <a:lnSpc>
                <a:spcPct val="100000"/>
              </a:lnSpc>
              <a:spcBef>
                <a:spcPts val="315"/>
              </a:spcBef>
            </a:pP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2022</a:t>
            </a:r>
            <a:r>
              <a:rPr sz="800" spc="185" dirty="0">
                <a:solidFill>
                  <a:srgbClr val="585858"/>
                </a:solidFill>
                <a:latin typeface="Calibri"/>
                <a:cs typeface="Calibri"/>
              </a:rPr>
              <a:t>  </a:t>
            </a: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2023</a:t>
            </a:r>
            <a:r>
              <a:rPr sz="800" spc="180" dirty="0">
                <a:solidFill>
                  <a:srgbClr val="585858"/>
                </a:solidFill>
                <a:latin typeface="Calibri"/>
                <a:cs typeface="Calibri"/>
              </a:rPr>
              <a:t>  </a:t>
            </a: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2024</a:t>
            </a:r>
            <a:r>
              <a:rPr sz="800" spc="185" dirty="0">
                <a:solidFill>
                  <a:srgbClr val="585858"/>
                </a:solidFill>
                <a:latin typeface="Calibri"/>
                <a:cs typeface="Calibri"/>
              </a:rPr>
              <a:t>  </a:t>
            </a: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2025</a:t>
            </a:r>
            <a:r>
              <a:rPr sz="800" spc="180" dirty="0">
                <a:solidFill>
                  <a:srgbClr val="585858"/>
                </a:solidFill>
                <a:latin typeface="Calibri"/>
                <a:cs typeface="Calibri"/>
              </a:rPr>
              <a:t>  </a:t>
            </a: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2026</a:t>
            </a:r>
            <a:r>
              <a:rPr sz="800" spc="185" dirty="0">
                <a:solidFill>
                  <a:srgbClr val="585858"/>
                </a:solidFill>
                <a:latin typeface="Calibri"/>
                <a:cs typeface="Calibri"/>
              </a:rPr>
              <a:t>  </a:t>
            </a: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2027</a:t>
            </a:r>
            <a:r>
              <a:rPr sz="800" spc="185" dirty="0">
                <a:solidFill>
                  <a:srgbClr val="585858"/>
                </a:solidFill>
                <a:latin typeface="Calibri"/>
                <a:cs typeface="Calibri"/>
              </a:rPr>
              <a:t>  </a:t>
            </a: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2028</a:t>
            </a:r>
            <a:r>
              <a:rPr sz="800" spc="185" dirty="0">
                <a:solidFill>
                  <a:srgbClr val="585858"/>
                </a:solidFill>
                <a:latin typeface="Calibri"/>
                <a:cs typeface="Calibri"/>
              </a:rPr>
              <a:t>  </a:t>
            </a: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2029</a:t>
            </a:r>
            <a:r>
              <a:rPr sz="800" spc="180" dirty="0">
                <a:solidFill>
                  <a:srgbClr val="585858"/>
                </a:solidFill>
                <a:latin typeface="Calibri"/>
                <a:cs typeface="Calibri"/>
              </a:rPr>
              <a:t>  </a:t>
            </a: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2030</a:t>
            </a:r>
            <a:r>
              <a:rPr sz="800" spc="280" dirty="0">
                <a:solidFill>
                  <a:srgbClr val="585858"/>
                </a:solidFill>
                <a:latin typeface="Calibri"/>
                <a:cs typeface="Calibri"/>
              </a:rPr>
              <a:t>  </a:t>
            </a:r>
            <a:r>
              <a:rPr sz="800" spc="-25" dirty="0">
                <a:solidFill>
                  <a:srgbClr val="585858"/>
                </a:solidFill>
                <a:latin typeface="Calibri"/>
                <a:cs typeface="Calibri"/>
              </a:rPr>
              <a:t>PPP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220"/>
              </a:spcBef>
              <a:tabLst>
                <a:tab pos="1577340" algn="l"/>
              </a:tabLst>
            </a:pPr>
            <a:r>
              <a:rPr sz="800" spc="-10" dirty="0">
                <a:solidFill>
                  <a:srgbClr val="585858"/>
                </a:solidFill>
                <a:latin typeface="Calibri"/>
                <a:cs typeface="Calibri"/>
              </a:rPr>
              <a:t>Выручка, </a:t>
            </a: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тыс.</a:t>
            </a:r>
            <a:r>
              <a:rPr sz="800" spc="-20" dirty="0">
                <a:solidFill>
                  <a:srgbClr val="585858"/>
                </a:solidFill>
                <a:latin typeface="Calibri"/>
                <a:cs typeface="Calibri"/>
              </a:rPr>
              <a:t> </a:t>
            </a: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долл.</a:t>
            </a:r>
            <a:r>
              <a:rPr sz="800" spc="-5" dirty="0">
                <a:solidFill>
                  <a:srgbClr val="585858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585858"/>
                </a:solidFill>
                <a:latin typeface="Calibri"/>
                <a:cs typeface="Calibri"/>
              </a:rPr>
              <a:t>США</a:t>
            </a: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	</a:t>
            </a:r>
            <a:r>
              <a:rPr sz="800" spc="-10" dirty="0">
                <a:solidFill>
                  <a:srgbClr val="585858"/>
                </a:solidFill>
                <a:latin typeface="Calibri"/>
                <a:cs typeface="Calibri"/>
              </a:rPr>
              <a:t>Рентабельность</a:t>
            </a:r>
            <a:r>
              <a:rPr sz="800" spc="-5" dirty="0">
                <a:solidFill>
                  <a:srgbClr val="585858"/>
                </a:solidFill>
                <a:latin typeface="Calibri"/>
                <a:cs typeface="Calibri"/>
              </a:rPr>
              <a:t> </a:t>
            </a: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по</a:t>
            </a:r>
            <a:r>
              <a:rPr sz="800" spc="20" dirty="0">
                <a:solidFill>
                  <a:srgbClr val="585858"/>
                </a:solidFill>
                <a:latin typeface="Calibri"/>
                <a:cs typeface="Calibri"/>
              </a:rPr>
              <a:t> </a:t>
            </a:r>
            <a:r>
              <a:rPr sz="800" dirty="0">
                <a:solidFill>
                  <a:srgbClr val="585858"/>
                </a:solidFill>
                <a:latin typeface="Calibri"/>
                <a:cs typeface="Calibri"/>
              </a:rPr>
              <a:t>EBITDA,</a:t>
            </a:r>
            <a:r>
              <a:rPr sz="800" spc="10" dirty="0">
                <a:solidFill>
                  <a:srgbClr val="585858"/>
                </a:solidFill>
                <a:latin typeface="Calibri"/>
                <a:cs typeface="Calibri"/>
              </a:rPr>
              <a:t> </a:t>
            </a:r>
            <a:r>
              <a:rPr sz="800" spc="-50" dirty="0">
                <a:solidFill>
                  <a:srgbClr val="585858"/>
                </a:solidFill>
                <a:latin typeface="Calibri"/>
                <a:cs typeface="Calibri"/>
              </a:rPr>
              <a:t>%</a:t>
            </a:r>
            <a:endParaRPr sz="800">
              <a:latin typeface="Calibri"/>
              <a:cs typeface="Calibri"/>
            </a:endParaRPr>
          </a:p>
        </p:txBody>
      </p:sp>
      <p:pic>
        <p:nvPicPr>
          <p:cNvPr id="65" name="object 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22" name="object 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23" name="Блок-схема: задержка 1022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24" name="Прямоугольник 1023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26" name="Рисунок 1025"/>
          <p:cNvPicPr>
            <a:picLocks noChangeAspect="1"/>
          </p:cNvPicPr>
          <p:nvPr/>
        </p:nvPicPr>
        <p:blipFill rotWithShape="1">
          <a:blip r:embed="rId8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1027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28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4467073" y="5387077"/>
            <a:ext cx="3177791" cy="123623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lang="ru-RU" sz="1000" b="1" dirty="0">
                <a:solidFill>
                  <a:srgbClr val="92D050"/>
                </a:solidFill>
                <a:latin typeface="Century Gothic" pitchFamily="34" charset="0"/>
                <a:cs typeface="Calibri"/>
              </a:rPr>
              <a:t>В</a:t>
            </a:r>
            <a:r>
              <a:rPr lang="ru-RU" sz="1000" b="1" spc="10" dirty="0">
                <a:solidFill>
                  <a:srgbClr val="92D050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b="1" dirty="0">
                <a:solidFill>
                  <a:srgbClr val="92D050"/>
                </a:solidFill>
                <a:latin typeface="Century Gothic" pitchFamily="34" charset="0"/>
                <a:cs typeface="Calibri"/>
              </a:rPr>
              <a:t>чем</a:t>
            </a:r>
            <a:r>
              <a:rPr lang="ru-RU" sz="1000" b="1" spc="-10" dirty="0">
                <a:solidFill>
                  <a:srgbClr val="92D050"/>
                </a:solidFill>
                <a:latin typeface="Century Gothic" pitchFamily="34" charset="0"/>
                <a:cs typeface="Calibri"/>
              </a:rPr>
              <a:t> привлекательность</a:t>
            </a:r>
            <a:r>
              <a:rPr lang="ru-RU" sz="1000" b="1" spc="45" dirty="0">
                <a:solidFill>
                  <a:srgbClr val="92D050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b="1" spc="-10" dirty="0">
                <a:solidFill>
                  <a:srgbClr val="92D050"/>
                </a:solidFill>
                <a:latin typeface="Century Gothic" pitchFamily="34" charset="0"/>
                <a:cs typeface="Calibri"/>
              </a:rPr>
              <a:t>проекта?</a:t>
            </a:r>
            <a:endParaRPr lang="ru-RU" sz="1000" dirty="0">
              <a:solidFill>
                <a:srgbClr val="92D050"/>
              </a:solidFill>
              <a:latin typeface="Century Gothic" pitchFamily="34" charset="0"/>
              <a:cs typeface="Calibri"/>
            </a:endParaRPr>
          </a:p>
          <a:p>
            <a:pPr marL="99695" indent="-86995" algn="just">
              <a:lnSpc>
                <a:spcPts val="1145"/>
              </a:lnSpc>
              <a:buFont typeface="Arial MT"/>
              <a:buChar char="•"/>
              <a:tabLst>
                <a:tab pos="99695" algn="l"/>
              </a:tabLst>
            </a:pPr>
            <a:r>
              <a:rPr lang="ru-RU" sz="1000" b="1" spc="-10" dirty="0">
                <a:latin typeface="Century Gothic" pitchFamily="34" charset="0"/>
                <a:cs typeface="Calibri"/>
              </a:rPr>
              <a:t>Использование</a:t>
            </a:r>
            <a:r>
              <a:rPr lang="ru-RU" sz="1000" b="1" spc="-20" dirty="0">
                <a:latin typeface="Century Gothic" pitchFamily="34" charset="0"/>
                <a:cs typeface="Calibri"/>
              </a:rPr>
              <a:t> </a:t>
            </a:r>
            <a:r>
              <a:rPr lang="ru-RU" sz="1000" b="1" dirty="0">
                <a:latin typeface="Century Gothic" pitchFamily="34" charset="0"/>
                <a:cs typeface="Calibri"/>
              </a:rPr>
              <a:t>передовых</a:t>
            </a:r>
            <a:r>
              <a:rPr lang="ru-RU" sz="1000" b="1" spc="-20" dirty="0">
                <a:latin typeface="Century Gothic" pitchFamily="34" charset="0"/>
                <a:cs typeface="Calibri"/>
              </a:rPr>
              <a:t> </a:t>
            </a:r>
            <a:r>
              <a:rPr lang="ru-RU" sz="1000" b="1" dirty="0">
                <a:latin typeface="Century Gothic" pitchFamily="34" charset="0"/>
                <a:cs typeface="Calibri"/>
              </a:rPr>
              <a:t>технологий</a:t>
            </a:r>
            <a:r>
              <a:rPr lang="ru-RU" sz="1000" b="1" spc="-15" dirty="0">
                <a:latin typeface="Century Gothic" pitchFamily="34" charset="0"/>
                <a:cs typeface="Calibri"/>
              </a:rPr>
              <a:t> </a:t>
            </a:r>
            <a:r>
              <a:rPr lang="ru-RU" sz="1000" b="1" dirty="0">
                <a:latin typeface="Century Gothic" pitchFamily="34" charset="0"/>
                <a:cs typeface="Calibri"/>
              </a:rPr>
              <a:t>при</a:t>
            </a:r>
            <a:r>
              <a:rPr lang="ru-RU" sz="1000" b="1" spc="-25" dirty="0">
                <a:latin typeface="Century Gothic" pitchFamily="34" charset="0"/>
                <a:cs typeface="Calibri"/>
              </a:rPr>
              <a:t> </a:t>
            </a:r>
            <a:r>
              <a:rPr lang="ru-RU" sz="1000" b="1" dirty="0">
                <a:latin typeface="Century Gothic" pitchFamily="34" charset="0"/>
                <a:cs typeface="Calibri"/>
              </a:rPr>
              <a:t>заморозке</a:t>
            </a:r>
            <a:r>
              <a:rPr lang="ru-RU" sz="1000" b="1" spc="-40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0" dirty="0">
                <a:latin typeface="Century Gothic" pitchFamily="34" charset="0"/>
                <a:cs typeface="Calibri"/>
              </a:rPr>
              <a:t>и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100965" marR="123189" algn="just">
              <a:lnSpc>
                <a:spcPct val="91800"/>
              </a:lnSpc>
              <a:spcBef>
                <a:spcPts val="45"/>
              </a:spcBef>
            </a:pPr>
            <a:r>
              <a:rPr lang="ru-RU" sz="1000" b="1" dirty="0">
                <a:latin typeface="Century Gothic" pitchFamily="34" charset="0"/>
                <a:cs typeface="Calibri"/>
              </a:rPr>
              <a:t>хранении.</a:t>
            </a:r>
            <a:r>
              <a:rPr lang="ru-RU" sz="1000" b="1" spc="-1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Новизна</a:t>
            </a:r>
            <a:r>
              <a:rPr lang="ru-RU" sz="1000" spc="-4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проекта</a:t>
            </a:r>
            <a:r>
              <a:rPr lang="ru-RU" sz="1000" spc="-4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заключается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в</a:t>
            </a:r>
            <a:r>
              <a:rPr lang="ru-RU" sz="1000" spc="-40" dirty="0">
                <a:latin typeface="Century Gothic" pitchFamily="34" charset="0"/>
                <a:cs typeface="Calibri"/>
              </a:rPr>
              <a:t> </a:t>
            </a:r>
            <a:r>
              <a:rPr lang="ru-RU" sz="1000" spc="-10" dirty="0">
                <a:latin typeface="Century Gothic" pitchFamily="34" charset="0"/>
                <a:cs typeface="Calibri"/>
              </a:rPr>
              <a:t>круглогодичном производстве</a:t>
            </a:r>
            <a:r>
              <a:rPr lang="ru-RU"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продукции </a:t>
            </a:r>
            <a:r>
              <a:rPr lang="ru-RU" sz="1000" spc="-10" dirty="0">
                <a:latin typeface="Century Gothic" pitchFamily="34" charset="0"/>
                <a:cs typeface="Calibri"/>
              </a:rPr>
              <a:t>переработки</a:t>
            </a:r>
            <a:r>
              <a:rPr lang="ru-RU" sz="1000" dirty="0">
                <a:latin typeface="Century Gothic" pitchFamily="34" charset="0"/>
                <a:cs typeface="Calibri"/>
              </a:rPr>
              <a:t> при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разовом</a:t>
            </a:r>
            <a:r>
              <a:rPr lang="ru-RU" sz="1000" spc="-20" dirty="0">
                <a:latin typeface="Century Gothic" pitchFamily="34" charset="0"/>
                <a:cs typeface="Calibri"/>
              </a:rPr>
              <a:t> сборе </a:t>
            </a:r>
            <a:r>
              <a:rPr lang="ru-RU" sz="1000" dirty="0">
                <a:latin typeface="Century Gothic" pitchFamily="34" charset="0"/>
                <a:cs typeface="Calibri"/>
              </a:rPr>
              <a:t>урожая</a:t>
            </a:r>
            <a:r>
              <a:rPr lang="ru-RU" sz="1000" spc="-3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летом,</a:t>
            </a:r>
            <a:r>
              <a:rPr lang="ru-RU"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который</a:t>
            </a:r>
            <a:r>
              <a:rPr lang="ru-RU" sz="1000" spc="-25" dirty="0">
                <a:latin typeface="Century Gothic" pitchFamily="34" charset="0"/>
                <a:cs typeface="Calibri"/>
              </a:rPr>
              <a:t> </a:t>
            </a:r>
            <a:r>
              <a:rPr lang="ru-RU" sz="1000" spc="-10" dirty="0">
                <a:latin typeface="Century Gothic" pitchFamily="34" charset="0"/>
                <a:cs typeface="Calibri"/>
              </a:rPr>
              <a:t>сохраняется</a:t>
            </a:r>
            <a:r>
              <a:rPr lang="ru-RU" sz="1000" spc="1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с</a:t>
            </a:r>
            <a:r>
              <a:rPr lang="ru-RU"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помощью</a:t>
            </a:r>
            <a:r>
              <a:rPr lang="ru-RU" sz="1000" spc="-10" dirty="0">
                <a:latin typeface="Century Gothic" pitchFamily="34" charset="0"/>
                <a:cs typeface="Calibri"/>
              </a:rPr>
              <a:t> технологии </a:t>
            </a:r>
            <a:r>
              <a:rPr lang="ru-RU" sz="1000" dirty="0">
                <a:latin typeface="Century Gothic" pitchFamily="34" charset="0"/>
                <a:cs typeface="Calibri"/>
              </a:rPr>
              <a:t>шоковой</a:t>
            </a:r>
            <a:r>
              <a:rPr lang="ru-RU" sz="1000" spc="-6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заморозки.</a:t>
            </a:r>
            <a:endParaRPr lang="ru-RU" sz="1000" spc="-45" dirty="0">
              <a:latin typeface="Century Gothic" pitchFamily="34" charset="0"/>
              <a:cs typeface="Calibri"/>
            </a:endParaRPr>
          </a:p>
        </p:txBody>
      </p:sp>
      <p:pic>
        <p:nvPicPr>
          <p:cNvPr id="4" name="Picture 2" descr="Арбузы против дынь: что выбрать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85499" y="909633"/>
            <a:ext cx="2414209" cy="161072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6423349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60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4" name="object 4"/>
          <p:cNvSpPr txBox="1"/>
          <p:nvPr/>
        </p:nvSpPr>
        <p:spPr>
          <a:xfrm>
            <a:off x="498449" y="2640584"/>
            <a:ext cx="123698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4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513834" y="909633"/>
            <a:ext cx="3474085" cy="1192634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sz="12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Продукция</a:t>
            </a:r>
            <a:endParaRPr sz="1200" dirty="0">
              <a:latin typeface="Century Gothic" pitchFamily="34" charset="0"/>
              <a:cs typeface="Calibri"/>
            </a:endParaRPr>
          </a:p>
          <a:p>
            <a:pPr marL="12700" marR="6350" algn="just">
              <a:spcBef>
                <a:spcPts val="30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При выходе </a:t>
            </a:r>
            <a:r>
              <a:rPr sz="1000" dirty="0">
                <a:latin typeface="Century Gothic" pitchFamily="34" charset="0"/>
                <a:cs typeface="Calibri"/>
              </a:rPr>
              <a:t>на </a:t>
            </a:r>
            <a:r>
              <a:rPr sz="1000" spc="-5" dirty="0">
                <a:latin typeface="Century Gothic" pitchFamily="34" charset="0"/>
                <a:cs typeface="Calibri"/>
              </a:rPr>
              <a:t>полную </a:t>
            </a:r>
            <a:r>
              <a:rPr sz="1000" spc="-5" dirty="0" err="1">
                <a:latin typeface="Century Gothic" pitchFamily="34" charset="0"/>
                <a:cs typeface="Calibri"/>
              </a:rPr>
              <a:t>проектную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мощность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планиру</a:t>
            </a:r>
            <a:r>
              <a:rPr lang="ru-RU" sz="1000" spc="-5" dirty="0">
                <a:latin typeface="Century Gothic" pitchFamily="34" charset="0"/>
                <a:cs typeface="Calibri"/>
              </a:rPr>
              <a:t>е</a:t>
            </a:r>
            <a:r>
              <a:rPr sz="1000" spc="-5" dirty="0" err="1">
                <a:latin typeface="Century Gothic" pitchFamily="34" charset="0"/>
                <a:cs typeface="Calibri"/>
              </a:rPr>
              <a:t>тся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следующи</a:t>
            </a:r>
            <a:r>
              <a:rPr lang="ru-RU" sz="1000" spc="-5" dirty="0">
                <a:latin typeface="Century Gothic" pitchFamily="34" charset="0"/>
                <a:cs typeface="Calibri"/>
              </a:rPr>
              <a:t>й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объем</a:t>
            </a:r>
            <a:r>
              <a:rPr sz="1000" spc="-5" dirty="0">
                <a:latin typeface="Century Gothic" pitchFamily="34" charset="0"/>
                <a:cs typeface="Calibri"/>
              </a:rPr>
              <a:t> продаж: </a:t>
            </a:r>
            <a:r>
              <a:rPr lang="ru-RU" sz="1000" spc="-5" dirty="0">
                <a:latin typeface="Century Gothic" pitchFamily="34" charset="0"/>
                <a:cs typeface="Calibri"/>
              </a:rPr>
              <a:t>товарная рыба – 31, 960 тонн/год, мясо птицы – 12, 750 тонн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spcBef>
                <a:spcPts val="120"/>
              </a:spcBef>
            </a:pPr>
            <a:r>
              <a:rPr lang="ru-RU" sz="1000" spc="-5" dirty="0">
                <a:latin typeface="Century Gothic" pitchFamily="34" charset="0"/>
                <a:cs typeface="Calibri"/>
              </a:rPr>
              <a:t>Продукция УПХ планируется к реализации на внутреннем рынке </a:t>
            </a:r>
            <a:r>
              <a:rPr lang="ru-RU" sz="900" i="1" spc="-5" dirty="0">
                <a:latin typeface="Century Gothic" pitchFamily="34" charset="0"/>
                <a:cs typeface="Calibri"/>
              </a:rPr>
              <a:t>(100%)</a:t>
            </a:r>
            <a:r>
              <a:rPr lang="ru-RU" sz="1000" spc="-5" dirty="0">
                <a:latin typeface="Century Gothic" pitchFamily="34" charset="0"/>
                <a:cs typeface="Calibri"/>
              </a:rPr>
              <a:t>.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184785" indent="-172720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endParaRPr sz="800" dirty="0">
              <a:latin typeface="Century Gothic" pitchFamily="34" charset="0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602005" y="340740"/>
            <a:ext cx="10976609" cy="240322"/>
          </a:xfrm>
          <a:prstGeom prst="rect">
            <a:avLst/>
          </a:prstGeom>
        </p:spPr>
        <p:txBody>
          <a:bodyPr vert="horz" wrap="square" lIns="0" tIns="67310" rIns="0" bIns="0" rtlCol="0">
            <a:spAutoFit/>
          </a:bodyPr>
          <a:lstStyle/>
          <a:p>
            <a:pPr marL="5715" marR="5080">
              <a:lnSpc>
                <a:spcPct val="80000"/>
              </a:lnSpc>
              <a:spcBef>
                <a:spcPts val="530"/>
              </a:spcBef>
            </a:pPr>
            <a:r>
              <a:rPr lang="ru-RU" sz="1400" b="1" spc="-5" dirty="0">
                <a:solidFill>
                  <a:srgbClr val="85BB2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Утино-прудовое хозяйство</a:t>
            </a:r>
            <a:endParaRPr sz="14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493829" y="2162405"/>
            <a:ext cx="3830340" cy="982319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9"/>
              </a:spcBef>
            </a:pPr>
            <a:r>
              <a:rPr sz="12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</a:t>
            </a:r>
            <a:endParaRPr sz="1200" dirty="0">
              <a:latin typeface="Century Gothic" pitchFamily="34" charset="0"/>
              <a:cs typeface="Calibri"/>
            </a:endParaRPr>
          </a:p>
          <a:p>
            <a:pPr marL="12700" marR="377825" algn="just">
              <a:lnSpc>
                <a:spcPts val="900"/>
              </a:lnSpc>
              <a:spcBef>
                <a:spcPts val="300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Проектом </a:t>
            </a:r>
            <a:r>
              <a:rPr sz="1000" spc="-5" dirty="0" err="1">
                <a:latin typeface="Century Gothic" pitchFamily="34" charset="0"/>
                <a:cs typeface="Calibri"/>
              </a:rPr>
              <a:t>предусмотрено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восстановить ранее функционировавший  рыбопитомник в с.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Иирколь</a:t>
            </a:r>
            <a:r>
              <a:rPr lang="kk-KZ" sz="1000" spc="-5" dirty="0">
                <a:latin typeface="Century Gothic" pitchFamily="34" charset="0"/>
                <a:cs typeface="Calibri"/>
              </a:rPr>
              <a:t> Кызылординской области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r>
              <a:rPr lang="ru-RU" sz="1000" spc="-5" dirty="0">
                <a:latin typeface="Century Gothic" pitchFamily="34" charset="0"/>
                <a:cs typeface="Calibri"/>
              </a:rPr>
              <a:t> Прежняя мощность составляет 7 тонн/день.</a:t>
            </a:r>
            <a:endParaRPr sz="1000" spc="-5" dirty="0">
              <a:latin typeface="Century Gothic" pitchFamily="34" charset="0"/>
              <a:cs typeface="Calibri"/>
            </a:endParaRPr>
          </a:p>
          <a:p>
            <a:pPr marL="12700" marR="56515" algn="just">
              <a:lnSpc>
                <a:spcPts val="900"/>
              </a:lnSpc>
              <a:spcBef>
                <a:spcPts val="300"/>
              </a:spcBef>
            </a:pPr>
            <a:r>
              <a:rPr sz="1000" spc="-5" dirty="0" err="1">
                <a:latin typeface="Century Gothic" pitchFamily="34" charset="0"/>
                <a:cs typeface="Calibri"/>
              </a:rPr>
              <a:t>Инициатором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проекта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является</a:t>
            </a:r>
            <a:r>
              <a:rPr lang="ru-RU" sz="1000" spc="-5" dirty="0">
                <a:latin typeface="Century Gothic" pitchFamily="34" charset="0"/>
                <a:cs typeface="Calibri"/>
              </a:rPr>
              <a:t> </a:t>
            </a:r>
            <a:r>
              <a:rPr lang="en-US" sz="1000" spc="-5" dirty="0">
                <a:latin typeface="Century Gothic" pitchFamily="34" charset="0"/>
                <a:cs typeface="Calibri"/>
              </a:rPr>
              <a:t> </a:t>
            </a:r>
            <a:r>
              <a:rPr lang="kk-KZ" sz="1000" spc="-5" dirty="0">
                <a:latin typeface="Century Gothic" pitchFamily="34" charset="0"/>
                <a:cs typeface="Calibri"/>
              </a:rPr>
              <a:t>Акимат Кызылординской области.</a:t>
            </a:r>
            <a:endParaRPr sz="1000" spc="-5" dirty="0">
              <a:latin typeface="Century Gothic" pitchFamily="34" charset="0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93829" y="3296620"/>
            <a:ext cx="3517900" cy="2267287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065" marR="145415" algn="just">
              <a:lnSpc>
                <a:spcPts val="900"/>
              </a:lnSpc>
              <a:spcBef>
                <a:spcPts val="280"/>
              </a:spcBef>
              <a:tabLst>
                <a:tab pos="185420" algn="l"/>
              </a:tabLst>
            </a:pPr>
            <a:r>
              <a:rPr lang="ru-RU" sz="12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 </a:t>
            </a:r>
            <a:endParaRPr lang="ru-RU" sz="1200" dirty="0">
              <a:latin typeface="Century Gothic" pitchFamily="34" charset="0"/>
              <a:cs typeface="Calibri"/>
            </a:endParaRPr>
          </a:p>
          <a:p>
            <a:pPr marL="184785" marR="145415" indent="-172720" algn="just">
              <a:lnSpc>
                <a:spcPts val="900"/>
              </a:lnSpc>
              <a:spcBef>
                <a:spcPts val="280"/>
              </a:spcBef>
              <a:buFont typeface="Arial MT"/>
              <a:buChar char="•"/>
              <a:tabLst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В 202</a:t>
            </a:r>
            <a:r>
              <a:rPr lang="ru-RU" sz="1000" spc="-5" dirty="0">
                <a:latin typeface="Century Gothic" pitchFamily="34" charset="0"/>
                <a:cs typeface="Calibri"/>
              </a:rPr>
              <a:t>3</a:t>
            </a:r>
            <a:r>
              <a:rPr sz="1000" spc="-5" dirty="0">
                <a:latin typeface="Century Gothic" pitchFamily="34" charset="0"/>
                <a:cs typeface="Calibri"/>
              </a:rPr>
              <a:t> г. в РК общий объем выращенной товарной  рыбы </a:t>
            </a:r>
            <a:r>
              <a:rPr sz="1000" spc="-5" dirty="0" err="1">
                <a:latin typeface="Century Gothic" pitchFamily="34" charset="0"/>
                <a:cs typeface="Calibri"/>
              </a:rPr>
              <a:t>составил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837</a:t>
            </a:r>
            <a:r>
              <a:rPr sz="1000" spc="-5" dirty="0">
                <a:latin typeface="Century Gothic" pitchFamily="34" charset="0"/>
                <a:cs typeface="Calibri"/>
              </a:rPr>
              <a:t> тыс. тонн, что на 82% больше в сравнении с  2021 г. </a:t>
            </a:r>
            <a:endParaRPr lang="ru-RU" sz="1000" spc="-5" dirty="0">
              <a:latin typeface="Century Gothic" pitchFamily="34" charset="0"/>
              <a:cs typeface="Calibri"/>
            </a:endParaRPr>
          </a:p>
          <a:p>
            <a:pPr marL="184785" marR="145415" indent="-172720" algn="just">
              <a:lnSpc>
                <a:spcPts val="900"/>
              </a:lnSpc>
              <a:spcBef>
                <a:spcPts val="280"/>
              </a:spcBef>
              <a:buFont typeface="Arial MT"/>
              <a:buChar char="•"/>
              <a:tabLst>
                <a:tab pos="185420" algn="l"/>
              </a:tabLst>
            </a:pPr>
            <a:r>
              <a:rPr lang="ru-RU" sz="1000" spc="-5" dirty="0">
                <a:latin typeface="Century Gothic" pitchFamily="34" charset="0"/>
                <a:cs typeface="Calibri"/>
              </a:rPr>
              <a:t>В 2023 года выловлено 6 484,1 тонн рыбы, из них 52,3% на сумму 8,3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млн.долл</a:t>
            </a:r>
            <a:r>
              <a:rPr lang="ru-RU" sz="1000" spc="-5" dirty="0">
                <a:latin typeface="Century Gothic" pitchFamily="34" charset="0"/>
                <a:cs typeface="Calibri"/>
              </a:rPr>
              <a:t>. США экспортировано в 14 зарубежных стран (3394,3 тонны рыбной продукции).</a:t>
            </a:r>
          </a:p>
          <a:p>
            <a:pPr marL="184785" marR="14604" indent="-17272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1000" spc="-5" dirty="0" err="1">
                <a:latin typeface="Century Gothic" pitchFamily="34" charset="0"/>
                <a:cs typeface="Calibri"/>
              </a:rPr>
              <a:t>Справочно</a:t>
            </a:r>
            <a:r>
              <a:rPr lang="ru-RU" sz="1000" spc="-5" dirty="0">
                <a:latin typeface="Century Gothic" pitchFamily="34" charset="0"/>
                <a:cs typeface="Calibri"/>
              </a:rPr>
              <a:t>: Россия – 1200,03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тн</a:t>
            </a:r>
            <a:r>
              <a:rPr lang="ru-RU" sz="1000" spc="-5" dirty="0">
                <a:latin typeface="Century Gothic" pitchFamily="34" charset="0"/>
                <a:cs typeface="Calibri"/>
              </a:rPr>
              <a:t>, Германия – 900,393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тн</a:t>
            </a:r>
            <a:r>
              <a:rPr lang="ru-RU" sz="1000" spc="-5" dirty="0">
                <a:latin typeface="Century Gothic" pitchFamily="34" charset="0"/>
                <a:cs typeface="Calibri"/>
              </a:rPr>
              <a:t>, Грузия – 197,343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тн</a:t>
            </a:r>
            <a:r>
              <a:rPr lang="ru-RU" sz="1000" spc="-5" dirty="0">
                <a:latin typeface="Century Gothic" pitchFamily="34" charset="0"/>
                <a:cs typeface="Calibri"/>
              </a:rPr>
              <a:t>, Литва – 114,18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тн</a:t>
            </a:r>
            <a:r>
              <a:rPr lang="ru-RU" sz="1000" spc="-5" dirty="0">
                <a:latin typeface="Century Gothic" pitchFamily="34" charset="0"/>
                <a:cs typeface="Calibri"/>
              </a:rPr>
              <a:t>, Польша – 65,34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тн</a:t>
            </a:r>
            <a:r>
              <a:rPr lang="ru-RU" sz="1000" spc="-5" dirty="0">
                <a:latin typeface="Century Gothic" pitchFamily="34" charset="0"/>
                <a:cs typeface="Calibri"/>
              </a:rPr>
              <a:t>, Нидерланды – 49,12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тн</a:t>
            </a:r>
            <a:r>
              <a:rPr lang="ru-RU" sz="1000" spc="-5" dirty="0">
                <a:latin typeface="Century Gothic" pitchFamily="34" charset="0"/>
                <a:cs typeface="Calibri"/>
              </a:rPr>
              <a:t>, Азербайджан – 40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тн</a:t>
            </a:r>
            <a:r>
              <a:rPr lang="ru-RU" sz="1000" spc="-5" dirty="0">
                <a:latin typeface="Century Gothic" pitchFamily="34" charset="0"/>
                <a:cs typeface="Calibri"/>
              </a:rPr>
              <a:t>, Венгрия – 32,4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тн</a:t>
            </a:r>
            <a:r>
              <a:rPr lang="ru-RU" sz="1000" spc="-5" dirty="0">
                <a:latin typeface="Century Gothic" pitchFamily="34" charset="0"/>
                <a:cs typeface="Calibri"/>
              </a:rPr>
              <a:t>, Австрия – 74,58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тн</a:t>
            </a:r>
            <a:r>
              <a:rPr lang="ru-RU" sz="1000" spc="-5" dirty="0">
                <a:latin typeface="Century Gothic" pitchFamily="34" charset="0"/>
                <a:cs typeface="Calibri"/>
              </a:rPr>
              <a:t>, Румыния-22,818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тн</a:t>
            </a:r>
            <a:r>
              <a:rPr lang="ru-RU" sz="1000" spc="-5" dirty="0">
                <a:latin typeface="Century Gothic" pitchFamily="34" charset="0"/>
                <a:cs typeface="Calibri"/>
              </a:rPr>
              <a:t>, Дания-290,09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тн</a:t>
            </a:r>
            <a:r>
              <a:rPr lang="ru-RU" sz="1000" spc="-5" dirty="0">
                <a:latin typeface="Century Gothic" pitchFamily="34" charset="0"/>
                <a:cs typeface="Calibri"/>
              </a:rPr>
              <a:t>, Франция – 16,8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тн</a:t>
            </a:r>
            <a:r>
              <a:rPr lang="ru-RU" sz="1000" spc="-5" dirty="0">
                <a:latin typeface="Century Gothic" pitchFamily="34" charset="0"/>
                <a:cs typeface="Calibri"/>
              </a:rPr>
              <a:t>, КНР – 392,28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тн</a:t>
            </a:r>
            <a:r>
              <a:rPr lang="ru-RU" sz="1000" spc="-5" dirty="0">
                <a:latin typeface="Century Gothic" pitchFamily="34" charset="0"/>
                <a:cs typeface="Calibri"/>
              </a:rPr>
              <a:t>, Чехия – 15,8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тн</a:t>
            </a:r>
            <a:r>
              <a:rPr lang="ru-RU" sz="1000" spc="-5" dirty="0">
                <a:latin typeface="Century Gothic" pitchFamily="34" charset="0"/>
                <a:cs typeface="Calibri"/>
              </a:rPr>
              <a:t>.</a:t>
            </a:r>
          </a:p>
          <a:p>
            <a:pPr marL="184785" marR="14604" indent="-17272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1000" spc="-5" dirty="0">
                <a:latin typeface="Century Gothic" pitchFamily="34" charset="0"/>
                <a:cs typeface="Calibri"/>
              </a:rPr>
              <a:t>Основные виды экспортируемой продукции: окунь, плотва, вобла, щука, судак. Также в виде продуктов переработки судак, окунь, рыбный фарш, рыбное филе, замороженная рыба и рыбная мука.</a:t>
            </a:r>
            <a:endParaRPr sz="1000" spc="-5" dirty="0">
              <a:latin typeface="Century Gothic" pitchFamily="34" charset="0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280325" y="1199296"/>
            <a:ext cx="299148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105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5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sz="105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5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50" b="1" spc="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5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sz="1050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300842" y="1512581"/>
            <a:ext cx="3776906" cy="13080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1295" indent="-189230" algn="just">
              <a:lnSpc>
                <a:spcPts val="990"/>
              </a:lnSpc>
              <a:spcBef>
                <a:spcPts val="10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sz="1000" b="1" spc="-5" dirty="0">
                <a:latin typeface="Century Gothic" pitchFamily="34" charset="0"/>
                <a:cs typeface="Calibri"/>
              </a:rPr>
              <a:t>Выгодное</a:t>
            </a:r>
            <a:r>
              <a:rPr sz="1000" b="1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местоположение.</a:t>
            </a:r>
            <a:r>
              <a:rPr sz="1000" b="1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В г.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Кызылорда</a:t>
            </a:r>
            <a:r>
              <a:rPr lang="ru-RU" sz="1000" spc="-5" dirty="0">
                <a:latin typeface="Century Gothic" pitchFamily="34" charset="0"/>
                <a:cs typeface="Calibri"/>
              </a:rPr>
              <a:t> за территорией аэропорта в с.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Иирколь</a:t>
            </a:r>
            <a:r>
              <a:rPr lang="ru-RU" sz="1000" spc="-5" dirty="0">
                <a:latin typeface="Century Gothic" pitchFamily="34" charset="0"/>
                <a:cs typeface="Calibri"/>
              </a:rPr>
              <a:t> располагаются 650 га простаивающих земель. Из них 350 га уже заводнены, на 300 га необходимо пустить воду. 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201295" indent="-189230" algn="just">
              <a:lnSpc>
                <a:spcPts val="990"/>
              </a:lnSpc>
              <a:spcBef>
                <a:spcPts val="12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sz="1000" b="1" spc="-5" dirty="0" err="1">
                <a:latin typeface="Century Gothic" pitchFamily="34" charset="0"/>
                <a:cs typeface="Calibri"/>
              </a:rPr>
              <a:t>Экологически</a:t>
            </a:r>
            <a:r>
              <a:rPr sz="1000" b="1" spc="30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чистая</a:t>
            </a:r>
            <a:r>
              <a:rPr sz="1000" b="1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продукция.</a:t>
            </a:r>
            <a:r>
              <a:rPr sz="1000" b="1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Для </a:t>
            </a:r>
            <a:r>
              <a:rPr sz="1000" spc="-5" dirty="0" err="1">
                <a:latin typeface="Century Gothic" pitchFamily="34" charset="0"/>
                <a:cs typeface="Calibri"/>
              </a:rPr>
              <a:t>выращивания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рыб</a:t>
            </a:r>
            <a:r>
              <a:rPr lang="ru-RU"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применяются</a:t>
            </a:r>
            <a:r>
              <a:rPr sz="1000" spc="-5" dirty="0">
                <a:latin typeface="Century Gothic" pitchFamily="34" charset="0"/>
                <a:cs typeface="Calibri"/>
              </a:rPr>
              <a:t> только органические продукты питания </a:t>
            </a:r>
            <a:r>
              <a:rPr sz="1000" dirty="0">
                <a:latin typeface="Century Gothic" pitchFamily="34" charset="0"/>
                <a:cs typeface="Calibri"/>
              </a:rPr>
              <a:t>и </a:t>
            </a:r>
            <a:r>
              <a:rPr sz="1000" spc="-5" dirty="0">
                <a:latin typeface="Century Gothic" pitchFamily="34" charset="0"/>
                <a:cs typeface="Calibri"/>
              </a:rPr>
              <a:t>минералы. </a:t>
            </a:r>
            <a:r>
              <a:rPr sz="1000" dirty="0">
                <a:latin typeface="Century Gothic" pitchFamily="34" charset="0"/>
                <a:cs typeface="Calibri"/>
              </a:rPr>
              <a:t> Такой </a:t>
            </a:r>
            <a:r>
              <a:rPr sz="1000" spc="-5" dirty="0">
                <a:latin typeface="Century Gothic" pitchFamily="34" charset="0"/>
                <a:cs typeface="Calibri"/>
              </a:rPr>
              <a:t>подход </a:t>
            </a:r>
            <a:r>
              <a:rPr sz="1000" dirty="0">
                <a:latin typeface="Century Gothic" pitchFamily="34" charset="0"/>
                <a:cs typeface="Calibri"/>
              </a:rPr>
              <a:t>к </a:t>
            </a:r>
            <a:r>
              <a:rPr sz="1000" spc="-5" dirty="0">
                <a:latin typeface="Century Gothic" pitchFamily="34" charset="0"/>
                <a:cs typeface="Calibri"/>
              </a:rPr>
              <a:t>выращиванию способствует созданию экологически </a:t>
            </a:r>
            <a:r>
              <a:rPr sz="1000" spc="-19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безопасной </a:t>
            </a:r>
            <a:r>
              <a:rPr sz="1000" dirty="0">
                <a:latin typeface="Century Gothic" pitchFamily="34" charset="0"/>
                <a:cs typeface="Calibri"/>
              </a:rPr>
              <a:t>и устойчивой </a:t>
            </a:r>
            <a:r>
              <a:rPr sz="1000" spc="-5" dirty="0">
                <a:latin typeface="Century Gothic" pitchFamily="34" charset="0"/>
                <a:cs typeface="Calibri"/>
              </a:rPr>
              <a:t>продукции, отвечающей современным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требованиям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рынка.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329354" y="3361085"/>
            <a:ext cx="3748394" cy="728404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9"/>
              </a:spcBef>
            </a:pPr>
            <a:r>
              <a:rPr sz="105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105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5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105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990"/>
              </a:lnSpc>
              <a:spcBef>
                <a:spcPts val="120"/>
              </a:spcBef>
            </a:pPr>
            <a:r>
              <a:rPr sz="1050" spc="-5" dirty="0">
                <a:latin typeface="Century Gothic" pitchFamily="34" charset="0"/>
                <a:cs typeface="Calibri"/>
              </a:rPr>
              <a:t>Для</a:t>
            </a:r>
            <a:r>
              <a:rPr sz="1050" dirty="0">
                <a:latin typeface="Century Gothic" pitchFamily="34" charset="0"/>
                <a:cs typeface="Calibri"/>
              </a:rPr>
              <a:t> </a:t>
            </a:r>
            <a:r>
              <a:rPr sz="1050" spc="-5" dirty="0">
                <a:latin typeface="Century Gothic" pitchFamily="34" charset="0"/>
                <a:cs typeface="Calibri"/>
              </a:rPr>
              <a:t>реализации</a:t>
            </a:r>
            <a:r>
              <a:rPr sz="1050" spc="-30" dirty="0">
                <a:latin typeface="Century Gothic" pitchFamily="34" charset="0"/>
                <a:cs typeface="Calibri"/>
              </a:rPr>
              <a:t> </a:t>
            </a:r>
            <a:r>
              <a:rPr sz="1050" spc="-5" dirty="0">
                <a:latin typeface="Century Gothic" pitchFamily="34" charset="0"/>
                <a:cs typeface="Calibri"/>
              </a:rPr>
              <a:t>Проекта</a:t>
            </a:r>
            <a:r>
              <a:rPr sz="1050" spc="5" dirty="0">
                <a:latin typeface="Century Gothic" pitchFamily="34" charset="0"/>
                <a:cs typeface="Calibri"/>
              </a:rPr>
              <a:t> </a:t>
            </a:r>
            <a:r>
              <a:rPr sz="1050" spc="-5" dirty="0">
                <a:latin typeface="Century Gothic" pitchFamily="34" charset="0"/>
                <a:cs typeface="Calibri"/>
              </a:rPr>
              <a:t>требуется</a:t>
            </a:r>
            <a:r>
              <a:rPr sz="1050" dirty="0">
                <a:latin typeface="Century Gothic" pitchFamily="34" charset="0"/>
                <a:cs typeface="Calibri"/>
              </a:rPr>
              <a:t> </a:t>
            </a:r>
            <a:r>
              <a:rPr sz="105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1050" spc="-35" dirty="0">
                <a:latin typeface="Century Gothic" pitchFamily="34" charset="0"/>
                <a:cs typeface="Calibri"/>
              </a:rPr>
              <a:t> </a:t>
            </a:r>
            <a:r>
              <a:rPr sz="1050" dirty="0">
                <a:latin typeface="Century Gothic" pitchFamily="34" charset="0"/>
                <a:cs typeface="Calibri"/>
              </a:rPr>
              <a:t>на</a:t>
            </a:r>
            <a:r>
              <a:rPr sz="1050" spc="-15" dirty="0">
                <a:latin typeface="Century Gothic" pitchFamily="34" charset="0"/>
                <a:cs typeface="Calibri"/>
              </a:rPr>
              <a:t> </a:t>
            </a:r>
            <a:r>
              <a:rPr sz="1050" dirty="0" err="1">
                <a:latin typeface="Century Gothic" pitchFamily="34" charset="0"/>
                <a:cs typeface="Calibri"/>
              </a:rPr>
              <a:t>сумму</a:t>
            </a:r>
            <a:r>
              <a:rPr sz="1050" spc="25" dirty="0">
                <a:latin typeface="Century Gothic" pitchFamily="34" charset="0"/>
                <a:cs typeface="Calibri"/>
              </a:rPr>
              <a:t> </a:t>
            </a:r>
            <a:r>
              <a:rPr lang="ru-RU" sz="1050" dirty="0">
                <a:latin typeface="Century Gothic" pitchFamily="34" charset="0"/>
                <a:cs typeface="Calibri"/>
              </a:rPr>
              <a:t>600 млн. тенге</a:t>
            </a:r>
            <a:r>
              <a:rPr sz="1050" spc="-5" dirty="0">
                <a:latin typeface="Century Gothic" pitchFamily="34" charset="0"/>
                <a:cs typeface="Calibri"/>
              </a:rPr>
              <a:t>,</a:t>
            </a:r>
            <a:r>
              <a:rPr sz="1050" dirty="0">
                <a:latin typeface="Century Gothic" pitchFamily="34" charset="0"/>
                <a:cs typeface="Calibri"/>
              </a:rPr>
              <a:t> из</a:t>
            </a:r>
            <a:r>
              <a:rPr sz="1050" spc="-10" dirty="0">
                <a:latin typeface="Century Gothic" pitchFamily="34" charset="0"/>
                <a:cs typeface="Calibri"/>
              </a:rPr>
              <a:t> </a:t>
            </a:r>
            <a:r>
              <a:rPr sz="1050" spc="-5" dirty="0">
                <a:latin typeface="Century Gothic" pitchFamily="34" charset="0"/>
                <a:cs typeface="Calibri"/>
              </a:rPr>
              <a:t>которых:</a:t>
            </a:r>
            <a:endParaRPr sz="105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ts val="99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1050" dirty="0">
                <a:latin typeface="Century Gothic" pitchFamily="34" charset="0"/>
                <a:cs typeface="Calibri"/>
              </a:rPr>
              <a:t>100</a:t>
            </a:r>
            <a:r>
              <a:rPr sz="1050" dirty="0">
                <a:latin typeface="Century Gothic" pitchFamily="34" charset="0"/>
                <a:cs typeface="Calibri"/>
              </a:rPr>
              <a:t>%</a:t>
            </a:r>
            <a:r>
              <a:rPr lang="ru-RU" sz="1050" dirty="0">
                <a:latin typeface="Century Gothic" pitchFamily="34" charset="0"/>
                <a:cs typeface="Calibri"/>
              </a:rPr>
              <a:t> </a:t>
            </a:r>
            <a:r>
              <a:rPr lang="ru-RU" sz="1050" i="1" dirty="0">
                <a:latin typeface="Century Gothic" pitchFamily="34" charset="0"/>
                <a:cs typeface="Calibri"/>
              </a:rPr>
              <a:t>(600 </a:t>
            </a:r>
            <a:r>
              <a:rPr lang="ru-RU" sz="1050" i="1" dirty="0" err="1">
                <a:latin typeface="Century Gothic" pitchFamily="34" charset="0"/>
                <a:cs typeface="Calibri"/>
              </a:rPr>
              <a:t>млн.тг</a:t>
            </a:r>
            <a:r>
              <a:rPr lang="ru-RU" sz="1050" i="1" dirty="0">
                <a:latin typeface="Century Gothic" pitchFamily="34" charset="0"/>
                <a:cs typeface="Calibri"/>
              </a:rPr>
              <a:t>.</a:t>
            </a:r>
            <a:r>
              <a:rPr lang="ru-RU" sz="1050" i="1" spc="-5" dirty="0">
                <a:latin typeface="Century Gothic" pitchFamily="34" charset="0"/>
                <a:cs typeface="Calibri"/>
              </a:rPr>
              <a:t>)</a:t>
            </a:r>
            <a:r>
              <a:rPr lang="ru-RU" sz="1050" dirty="0">
                <a:latin typeface="Century Gothic" pitchFamily="34" charset="0"/>
                <a:cs typeface="Calibri"/>
              </a:rPr>
              <a:t> </a:t>
            </a:r>
            <a:r>
              <a:rPr sz="1050" dirty="0">
                <a:latin typeface="Century Gothic" pitchFamily="34" charset="0"/>
                <a:cs typeface="Calibri"/>
              </a:rPr>
              <a:t>–</a:t>
            </a:r>
            <a:r>
              <a:rPr lang="ru-RU" sz="1050" dirty="0">
                <a:latin typeface="Century Gothic" pitchFamily="34" charset="0"/>
                <a:cs typeface="Calibri"/>
              </a:rPr>
              <a:t> лизинговое кредитование через БВУ и различные финансовые институт.</a:t>
            </a:r>
            <a:endParaRPr sz="1050" dirty="0">
              <a:latin typeface="Century Gothic" pitchFamily="34" charset="0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300842" y="4634645"/>
            <a:ext cx="3700935" cy="1821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1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Инвестиционная привлекательность</a:t>
            </a:r>
            <a:r>
              <a:rPr sz="1100" b="1" spc="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1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</a:t>
            </a:r>
            <a:r>
              <a:rPr sz="8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:</a:t>
            </a:r>
            <a:endParaRPr sz="800" dirty="0"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24169" y="4929298"/>
            <a:ext cx="3330265" cy="784829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84785" indent="-172720">
              <a:lnSpc>
                <a:spcPct val="100000"/>
              </a:lnSpc>
              <a:spcBef>
                <a:spcPts val="219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Сумма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инвестиций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lang="en-US" sz="900" dirty="0" smtClean="0">
                <a:latin typeface="Century Gothic" pitchFamily="34" charset="0"/>
                <a:cs typeface="Calibri"/>
              </a:rPr>
              <a:t>600 </a:t>
            </a:r>
            <a:r>
              <a:rPr lang="kk-KZ" sz="900" dirty="0" smtClean="0">
                <a:latin typeface="Century Gothic" pitchFamily="34" charset="0"/>
                <a:cs typeface="Calibri"/>
              </a:rPr>
              <a:t>млн. тенге</a:t>
            </a:r>
            <a:r>
              <a:rPr lang="ru-RU" sz="900" dirty="0" smtClean="0">
                <a:latin typeface="Century Gothic" pitchFamily="34" charset="0"/>
                <a:cs typeface="Calibri"/>
              </a:rPr>
              <a:t> 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184785" indent="-172720">
              <a:lnSpc>
                <a:spcPct val="100000"/>
              </a:lnSpc>
              <a:spcBef>
                <a:spcPts val="219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NPV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275 млн. тенге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IRR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</a:t>
            </a:r>
            <a:r>
              <a:rPr lang="ru-RU" sz="900" dirty="0">
                <a:latin typeface="Century Gothic" pitchFamily="34" charset="0"/>
                <a:cs typeface="Calibri"/>
              </a:rPr>
              <a:t>5</a:t>
            </a:r>
            <a:r>
              <a:rPr sz="900" dirty="0">
                <a:latin typeface="Century Gothic" pitchFamily="34" charset="0"/>
                <a:cs typeface="Calibri"/>
              </a:rPr>
              <a:t>,0%</a:t>
            </a:r>
          </a:p>
          <a:p>
            <a:pPr marL="184785" indent="-172720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3 года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5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1206152" y="2849164"/>
            <a:ext cx="2745105" cy="1140460"/>
            <a:chOff x="1235963" y="2930651"/>
            <a:chExt cx="2745105" cy="1140460"/>
          </a:xfrm>
        </p:grpSpPr>
        <p:sp>
          <p:nvSpPr>
            <p:cNvPr id="21" name="object 21"/>
            <p:cNvSpPr/>
            <p:nvPr/>
          </p:nvSpPr>
          <p:spPr>
            <a:xfrm>
              <a:off x="1367027" y="3145535"/>
              <a:ext cx="2544922" cy="899160"/>
            </a:xfrm>
            <a:custGeom>
              <a:avLst/>
              <a:gdLst/>
              <a:ahLst/>
              <a:cxnLst/>
              <a:rect l="l" t="t" r="r" b="b"/>
              <a:pathLst>
                <a:path w="2482850" h="899160">
                  <a:moveTo>
                    <a:pt x="190500" y="783336"/>
                  </a:moveTo>
                  <a:lnTo>
                    <a:pt x="0" y="783336"/>
                  </a:lnTo>
                  <a:lnTo>
                    <a:pt x="0" y="899160"/>
                  </a:lnTo>
                  <a:lnTo>
                    <a:pt x="190500" y="899160"/>
                  </a:lnTo>
                  <a:lnTo>
                    <a:pt x="190500" y="783336"/>
                  </a:lnTo>
                  <a:close/>
                </a:path>
                <a:path w="2482850" h="899160">
                  <a:moveTo>
                    <a:pt x="573024" y="574548"/>
                  </a:moveTo>
                  <a:lnTo>
                    <a:pt x="382524" y="574548"/>
                  </a:lnTo>
                  <a:lnTo>
                    <a:pt x="382524" y="899160"/>
                  </a:lnTo>
                  <a:lnTo>
                    <a:pt x="573024" y="899160"/>
                  </a:lnTo>
                  <a:lnTo>
                    <a:pt x="573024" y="574548"/>
                  </a:lnTo>
                  <a:close/>
                </a:path>
                <a:path w="2482850" h="899160">
                  <a:moveTo>
                    <a:pt x="954024" y="423684"/>
                  </a:moveTo>
                  <a:lnTo>
                    <a:pt x="763524" y="423684"/>
                  </a:lnTo>
                  <a:lnTo>
                    <a:pt x="763524" y="899160"/>
                  </a:lnTo>
                  <a:lnTo>
                    <a:pt x="954024" y="899160"/>
                  </a:lnTo>
                  <a:lnTo>
                    <a:pt x="954024" y="423684"/>
                  </a:lnTo>
                  <a:close/>
                </a:path>
                <a:path w="2482850" h="899160">
                  <a:moveTo>
                    <a:pt x="1336548" y="172212"/>
                  </a:moveTo>
                  <a:lnTo>
                    <a:pt x="1146048" y="172212"/>
                  </a:lnTo>
                  <a:lnTo>
                    <a:pt x="1146048" y="899160"/>
                  </a:lnTo>
                  <a:lnTo>
                    <a:pt x="1336548" y="899160"/>
                  </a:lnTo>
                  <a:lnTo>
                    <a:pt x="1336548" y="172212"/>
                  </a:lnTo>
                  <a:close/>
                </a:path>
                <a:path w="2482850" h="899160">
                  <a:moveTo>
                    <a:pt x="1719072" y="149352"/>
                  </a:moveTo>
                  <a:lnTo>
                    <a:pt x="1527048" y="149352"/>
                  </a:lnTo>
                  <a:lnTo>
                    <a:pt x="1527048" y="899160"/>
                  </a:lnTo>
                  <a:lnTo>
                    <a:pt x="1719072" y="899160"/>
                  </a:lnTo>
                  <a:lnTo>
                    <a:pt x="1719072" y="149352"/>
                  </a:lnTo>
                  <a:close/>
                </a:path>
                <a:path w="2482850" h="899160">
                  <a:moveTo>
                    <a:pt x="2100072" y="24384"/>
                  </a:moveTo>
                  <a:lnTo>
                    <a:pt x="1909572" y="24384"/>
                  </a:lnTo>
                  <a:lnTo>
                    <a:pt x="1909572" y="899160"/>
                  </a:lnTo>
                  <a:lnTo>
                    <a:pt x="2100072" y="899160"/>
                  </a:lnTo>
                  <a:lnTo>
                    <a:pt x="2100072" y="24384"/>
                  </a:lnTo>
                  <a:close/>
                </a:path>
                <a:path w="2482850" h="899160">
                  <a:moveTo>
                    <a:pt x="2482596" y="0"/>
                  </a:moveTo>
                  <a:lnTo>
                    <a:pt x="2290572" y="0"/>
                  </a:lnTo>
                  <a:lnTo>
                    <a:pt x="2290572" y="899160"/>
                  </a:lnTo>
                  <a:lnTo>
                    <a:pt x="2482596" y="899160"/>
                  </a:lnTo>
                  <a:lnTo>
                    <a:pt x="2482596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235963" y="2930651"/>
              <a:ext cx="2745105" cy="1140460"/>
            </a:xfrm>
            <a:custGeom>
              <a:avLst/>
              <a:gdLst/>
              <a:ahLst/>
              <a:cxnLst/>
              <a:rect l="l" t="t" r="r" b="b"/>
              <a:pathLst>
                <a:path w="2745104" h="1140460">
                  <a:moveTo>
                    <a:pt x="2708148" y="1114044"/>
                  </a:moveTo>
                  <a:lnTo>
                    <a:pt x="2708148" y="0"/>
                  </a:lnTo>
                </a:path>
                <a:path w="2745104" h="1140460">
                  <a:moveTo>
                    <a:pt x="2708148" y="1114044"/>
                  </a:moveTo>
                  <a:lnTo>
                    <a:pt x="2744724" y="1114044"/>
                  </a:lnTo>
                </a:path>
                <a:path w="2745104" h="1140460">
                  <a:moveTo>
                    <a:pt x="2708148" y="742188"/>
                  </a:moveTo>
                  <a:lnTo>
                    <a:pt x="2744724" y="742188"/>
                  </a:lnTo>
                </a:path>
                <a:path w="2745104" h="1140460">
                  <a:moveTo>
                    <a:pt x="2708148" y="370332"/>
                  </a:moveTo>
                  <a:lnTo>
                    <a:pt x="2744724" y="370332"/>
                  </a:lnTo>
                </a:path>
                <a:path w="2745104" h="1140460">
                  <a:moveTo>
                    <a:pt x="2708148" y="0"/>
                  </a:moveTo>
                  <a:lnTo>
                    <a:pt x="2744724" y="0"/>
                  </a:lnTo>
                </a:path>
                <a:path w="2745104" h="1140460">
                  <a:moveTo>
                    <a:pt x="35052" y="1114044"/>
                  </a:moveTo>
                  <a:lnTo>
                    <a:pt x="35052" y="0"/>
                  </a:lnTo>
                </a:path>
                <a:path w="2745104" h="1140460">
                  <a:moveTo>
                    <a:pt x="0" y="1114044"/>
                  </a:moveTo>
                  <a:lnTo>
                    <a:pt x="35052" y="1114044"/>
                  </a:lnTo>
                </a:path>
                <a:path w="2745104" h="1140460">
                  <a:moveTo>
                    <a:pt x="0" y="742188"/>
                  </a:moveTo>
                  <a:lnTo>
                    <a:pt x="35052" y="742188"/>
                  </a:lnTo>
                </a:path>
                <a:path w="2745104" h="1140460">
                  <a:moveTo>
                    <a:pt x="0" y="370332"/>
                  </a:moveTo>
                  <a:lnTo>
                    <a:pt x="35052" y="370332"/>
                  </a:lnTo>
                </a:path>
                <a:path w="2745104" h="1140460">
                  <a:moveTo>
                    <a:pt x="0" y="0"/>
                  </a:moveTo>
                  <a:lnTo>
                    <a:pt x="35052" y="0"/>
                  </a:lnTo>
                </a:path>
                <a:path w="2745104" h="1140460">
                  <a:moveTo>
                    <a:pt x="35052" y="1114044"/>
                  </a:moveTo>
                  <a:lnTo>
                    <a:pt x="2708148" y="1114044"/>
                  </a:lnTo>
                </a:path>
                <a:path w="2745104" h="1140460">
                  <a:moveTo>
                    <a:pt x="227076" y="1114044"/>
                  </a:moveTo>
                  <a:lnTo>
                    <a:pt x="227076" y="1139952"/>
                  </a:lnTo>
                </a:path>
                <a:path w="2745104" h="1140460">
                  <a:moveTo>
                    <a:pt x="608076" y="1114044"/>
                  </a:moveTo>
                  <a:lnTo>
                    <a:pt x="608076" y="1139952"/>
                  </a:lnTo>
                </a:path>
                <a:path w="2745104" h="1140460">
                  <a:moveTo>
                    <a:pt x="990600" y="1114044"/>
                  </a:moveTo>
                  <a:lnTo>
                    <a:pt x="990600" y="1139952"/>
                  </a:lnTo>
                </a:path>
                <a:path w="2745104" h="1140460">
                  <a:moveTo>
                    <a:pt x="1371600" y="1114044"/>
                  </a:moveTo>
                  <a:lnTo>
                    <a:pt x="1371600" y="1139952"/>
                  </a:lnTo>
                </a:path>
                <a:path w="2745104" h="1140460">
                  <a:moveTo>
                    <a:pt x="1754124" y="1114044"/>
                  </a:moveTo>
                  <a:lnTo>
                    <a:pt x="1754124" y="1139952"/>
                  </a:lnTo>
                </a:path>
                <a:path w="2745104" h="1140460">
                  <a:moveTo>
                    <a:pt x="2135124" y="1114044"/>
                  </a:moveTo>
                  <a:lnTo>
                    <a:pt x="2135124" y="1139952"/>
                  </a:lnTo>
                </a:path>
                <a:path w="2745104" h="1140460">
                  <a:moveTo>
                    <a:pt x="2517648" y="1114044"/>
                  </a:moveTo>
                  <a:lnTo>
                    <a:pt x="2517648" y="1139952"/>
                  </a:lnTo>
                </a:path>
                <a:path w="2745104" h="1140460">
                  <a:moveTo>
                    <a:pt x="2708148" y="1114044"/>
                  </a:moveTo>
                  <a:lnTo>
                    <a:pt x="2708148" y="1139952"/>
                  </a:lnTo>
                </a:path>
              </a:pathLst>
            </a:custGeom>
            <a:ln w="9525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462277" y="3101419"/>
              <a:ext cx="2292350" cy="172720"/>
            </a:xfrm>
            <a:custGeom>
              <a:avLst/>
              <a:gdLst/>
              <a:ahLst/>
              <a:cxnLst/>
              <a:rect l="l" t="t" r="r" b="b"/>
              <a:pathLst>
                <a:path w="2292350" h="172720">
                  <a:moveTo>
                    <a:pt x="0" y="66722"/>
                  </a:moveTo>
                  <a:lnTo>
                    <a:pt x="47762" y="59262"/>
                  </a:lnTo>
                  <a:lnTo>
                    <a:pt x="95515" y="51216"/>
                  </a:lnTo>
                  <a:lnTo>
                    <a:pt x="143263" y="42938"/>
                  </a:lnTo>
                  <a:lnTo>
                    <a:pt x="191008" y="34782"/>
                  </a:lnTo>
                  <a:lnTo>
                    <a:pt x="238752" y="27102"/>
                  </a:lnTo>
                  <a:lnTo>
                    <a:pt x="286500" y="20252"/>
                  </a:lnTo>
                  <a:lnTo>
                    <a:pt x="334253" y="14587"/>
                  </a:lnTo>
                  <a:lnTo>
                    <a:pt x="382016" y="10461"/>
                  </a:lnTo>
                  <a:lnTo>
                    <a:pt x="429778" y="8235"/>
                  </a:lnTo>
                  <a:lnTo>
                    <a:pt x="477531" y="7725"/>
                  </a:lnTo>
                  <a:lnTo>
                    <a:pt x="525279" y="8468"/>
                  </a:lnTo>
                  <a:lnTo>
                    <a:pt x="573024" y="10001"/>
                  </a:lnTo>
                  <a:lnTo>
                    <a:pt x="620768" y="11861"/>
                  </a:lnTo>
                  <a:lnTo>
                    <a:pt x="668516" y="13587"/>
                  </a:lnTo>
                  <a:lnTo>
                    <a:pt x="716269" y="14713"/>
                  </a:lnTo>
                  <a:lnTo>
                    <a:pt x="764032" y="14779"/>
                  </a:lnTo>
                  <a:lnTo>
                    <a:pt x="811794" y="13537"/>
                  </a:lnTo>
                  <a:lnTo>
                    <a:pt x="859547" y="11390"/>
                  </a:lnTo>
                  <a:lnTo>
                    <a:pt x="907295" y="8707"/>
                  </a:lnTo>
                  <a:lnTo>
                    <a:pt x="955039" y="5857"/>
                  </a:lnTo>
                  <a:lnTo>
                    <a:pt x="1002784" y="3210"/>
                  </a:lnTo>
                  <a:lnTo>
                    <a:pt x="1050532" y="1135"/>
                  </a:lnTo>
                  <a:lnTo>
                    <a:pt x="1098285" y="0"/>
                  </a:lnTo>
                  <a:lnTo>
                    <a:pt x="1146048" y="174"/>
                  </a:lnTo>
                  <a:lnTo>
                    <a:pt x="1193810" y="1077"/>
                  </a:lnTo>
                  <a:lnTo>
                    <a:pt x="1241563" y="2107"/>
                  </a:lnTo>
                  <a:lnTo>
                    <a:pt x="1289311" y="3608"/>
                  </a:lnTo>
                  <a:lnTo>
                    <a:pt x="1337056" y="5921"/>
                  </a:lnTo>
                  <a:lnTo>
                    <a:pt x="1384800" y="9389"/>
                  </a:lnTo>
                  <a:lnTo>
                    <a:pt x="1432548" y="14354"/>
                  </a:lnTo>
                  <a:lnTo>
                    <a:pt x="1480301" y="21159"/>
                  </a:lnTo>
                  <a:lnTo>
                    <a:pt x="1528064" y="30146"/>
                  </a:lnTo>
                  <a:lnTo>
                    <a:pt x="1575826" y="42709"/>
                  </a:lnTo>
                  <a:lnTo>
                    <a:pt x="1623579" y="59189"/>
                  </a:lnTo>
                  <a:lnTo>
                    <a:pt x="1671327" y="78206"/>
                  </a:lnTo>
                  <a:lnTo>
                    <a:pt x="1719071" y="98377"/>
                  </a:lnTo>
                  <a:lnTo>
                    <a:pt x="1766816" y="118322"/>
                  </a:lnTo>
                  <a:lnTo>
                    <a:pt x="1814564" y="136659"/>
                  </a:lnTo>
                  <a:lnTo>
                    <a:pt x="1862317" y="152009"/>
                  </a:lnTo>
                  <a:lnTo>
                    <a:pt x="1910080" y="162988"/>
                  </a:lnTo>
                  <a:lnTo>
                    <a:pt x="1957842" y="169333"/>
                  </a:lnTo>
                  <a:lnTo>
                    <a:pt x="2005595" y="172311"/>
                  </a:lnTo>
                  <a:lnTo>
                    <a:pt x="2053343" y="172699"/>
                  </a:lnTo>
                  <a:lnTo>
                    <a:pt x="2101088" y="171275"/>
                  </a:lnTo>
                  <a:lnTo>
                    <a:pt x="2148832" y="168815"/>
                  </a:lnTo>
                  <a:lnTo>
                    <a:pt x="2196580" y="166096"/>
                  </a:lnTo>
                  <a:lnTo>
                    <a:pt x="2244333" y="163894"/>
                  </a:lnTo>
                  <a:lnTo>
                    <a:pt x="2292096" y="162988"/>
                  </a:lnTo>
                </a:path>
              </a:pathLst>
            </a:custGeom>
            <a:ln w="28574">
              <a:solidFill>
                <a:srgbClr val="046A3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26781" y="3131756"/>
              <a:ext cx="73533" cy="73532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07781" y="3075368"/>
              <a:ext cx="73532" cy="73533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90305" y="3079940"/>
              <a:ext cx="73532" cy="73533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71305" y="3064700"/>
              <a:ext cx="73532" cy="73533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953829" y="3095180"/>
              <a:ext cx="73532" cy="73533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34829" y="3227768"/>
              <a:ext cx="73533" cy="73533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7353" y="3227768"/>
              <a:ext cx="73533" cy="73533"/>
            </a:xfrm>
            <a:prstGeom prst="rect">
              <a:avLst/>
            </a:prstGeom>
          </p:spPr>
        </p:pic>
      </p:grpSp>
      <p:sp>
        <p:nvSpPr>
          <p:cNvPr id="31" name="object 31"/>
          <p:cNvSpPr txBox="1"/>
          <p:nvPr/>
        </p:nvSpPr>
        <p:spPr>
          <a:xfrm>
            <a:off x="1402714" y="3698335"/>
            <a:ext cx="128240" cy="283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ru-RU" sz="900" dirty="0">
                <a:latin typeface="Calibri"/>
                <a:cs typeface="Calibri"/>
              </a:rPr>
              <a:t>150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784604" y="3640404"/>
            <a:ext cx="12824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ru-RU" sz="900" dirty="0">
                <a:latin typeface="Calibri"/>
                <a:cs typeface="Calibri"/>
              </a:rPr>
              <a:t>300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548508" y="3640404"/>
            <a:ext cx="12824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ru-RU" sz="900" dirty="0">
                <a:latin typeface="Calibri"/>
                <a:cs typeface="Calibri"/>
              </a:rPr>
              <a:t>600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351025" y="2921253"/>
            <a:ext cx="22352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2</a:t>
            </a:r>
            <a:r>
              <a:rPr lang="ru-RU" sz="900" spc="-5" dirty="0">
                <a:latin typeface="Calibri"/>
                <a:cs typeface="Calibri"/>
              </a:rPr>
              <a:t>5</a:t>
            </a:r>
            <a:r>
              <a:rPr sz="900" spc="-5" dirty="0">
                <a:latin typeface="Calibri"/>
                <a:cs typeface="Calibri"/>
              </a:rPr>
              <a:t>%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732914" y="2869184"/>
            <a:ext cx="60515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4335" algn="l"/>
              </a:tabLst>
            </a:pPr>
            <a:r>
              <a:rPr lang="ru-RU" sz="1350" spc="-7" baseline="3086" dirty="0">
                <a:latin typeface="Calibri"/>
                <a:cs typeface="Calibri"/>
              </a:rPr>
              <a:t>50</a:t>
            </a:r>
            <a:r>
              <a:rPr sz="1350" baseline="3086" dirty="0">
                <a:latin typeface="Calibri"/>
                <a:cs typeface="Calibri"/>
              </a:rPr>
              <a:t>%	</a:t>
            </a:r>
            <a:r>
              <a:rPr lang="ru-RU" sz="1350" baseline="3086" dirty="0">
                <a:latin typeface="Calibri"/>
                <a:cs typeface="Calibri"/>
              </a:rPr>
              <a:t>75</a:t>
            </a:r>
            <a:r>
              <a:rPr sz="900" spc="-5" dirty="0">
                <a:latin typeface="Calibri"/>
                <a:cs typeface="Calibri"/>
              </a:rPr>
              <a:t>%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496692" y="2854833"/>
            <a:ext cx="367742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ru-RU" sz="900" spc="-5" dirty="0">
                <a:latin typeface="Calibri"/>
                <a:cs typeface="Calibri"/>
              </a:rPr>
              <a:t>100</a:t>
            </a:r>
            <a:r>
              <a:rPr sz="900" spc="-5" dirty="0">
                <a:latin typeface="Calibri"/>
                <a:cs typeface="Calibri"/>
              </a:rPr>
              <a:t>%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038346" y="3949954"/>
            <a:ext cx="16510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038346" y="3578732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10%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038346" y="3207258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038346" y="2835909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30%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094943" y="3949954"/>
            <a:ext cx="838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37387" y="3578732"/>
            <a:ext cx="34099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2</a:t>
            </a:r>
            <a:r>
              <a:rPr sz="900" spc="-5" dirty="0">
                <a:latin typeface="Calibri"/>
                <a:cs typeface="Calibri"/>
              </a:rPr>
              <a:t>00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837387" y="3207258"/>
            <a:ext cx="34099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4</a:t>
            </a:r>
            <a:r>
              <a:rPr sz="900" spc="-5" dirty="0">
                <a:latin typeface="Calibri"/>
                <a:cs typeface="Calibri"/>
              </a:rPr>
              <a:t>00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37387" y="2835909"/>
            <a:ext cx="34099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60</a:t>
            </a:r>
            <a:r>
              <a:rPr sz="900" spc="-5" dirty="0">
                <a:latin typeface="Calibri"/>
                <a:cs typeface="Calibri"/>
              </a:rPr>
              <a:t>0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602005" y="3141720"/>
            <a:ext cx="128240" cy="7696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ru-RU" sz="900" spc="-5" dirty="0">
                <a:latin typeface="Calibri"/>
                <a:cs typeface="Calibri"/>
              </a:rPr>
              <a:t>МЛН.ТГ.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778763" y="4361688"/>
            <a:ext cx="243840" cy="64135"/>
          </a:xfrm>
          <a:custGeom>
            <a:avLst/>
            <a:gdLst/>
            <a:ahLst/>
            <a:cxnLst/>
            <a:rect l="l" t="t" r="r" b="b"/>
            <a:pathLst>
              <a:path w="243840" h="64135">
                <a:moveTo>
                  <a:pt x="243839" y="0"/>
                </a:moveTo>
                <a:lnTo>
                  <a:pt x="0" y="0"/>
                </a:lnTo>
                <a:lnTo>
                  <a:pt x="0" y="64007"/>
                </a:lnTo>
                <a:lnTo>
                  <a:pt x="243839" y="64007"/>
                </a:lnTo>
                <a:lnTo>
                  <a:pt x="243839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3" name="object 5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437638" y="4356925"/>
            <a:ext cx="243839" cy="73532"/>
          </a:xfrm>
          <a:prstGeom prst="rect">
            <a:avLst/>
          </a:prstGeom>
        </p:spPr>
      </p:pic>
      <p:sp>
        <p:nvSpPr>
          <p:cNvPr id="54" name="object 54"/>
          <p:cNvSpPr txBox="1"/>
          <p:nvPr/>
        </p:nvSpPr>
        <p:spPr>
          <a:xfrm>
            <a:off x="498448" y="4035644"/>
            <a:ext cx="3831395" cy="735458"/>
          </a:xfrm>
          <a:prstGeom prst="rect">
            <a:avLst/>
          </a:prstGeom>
        </p:spPr>
        <p:txBody>
          <a:bodyPr vert="horz" wrap="square" lIns="0" tIns="75565" rIns="0" bIns="0" rtlCol="0">
            <a:spAutoFit/>
          </a:bodyPr>
          <a:lstStyle/>
          <a:p>
            <a:pPr marL="569595" algn="ctr">
              <a:lnSpc>
                <a:spcPct val="100000"/>
              </a:lnSpc>
              <a:spcBef>
                <a:spcPts val="595"/>
              </a:spcBef>
              <a:tabLst>
                <a:tab pos="951230" algn="l"/>
                <a:tab pos="1333500" algn="l"/>
                <a:tab pos="1715135" algn="l"/>
                <a:tab pos="2096770" algn="l"/>
                <a:tab pos="2479040" algn="l"/>
                <a:tab pos="2869565" algn="l"/>
              </a:tabLst>
            </a:pPr>
            <a:r>
              <a:rPr sz="900" spc="-5" dirty="0">
                <a:latin typeface="Calibri"/>
                <a:cs typeface="Calibri"/>
              </a:rPr>
              <a:t>202</a:t>
            </a:r>
            <a:r>
              <a:rPr lang="ru-RU" sz="900" spc="-5" dirty="0">
                <a:latin typeface="Calibri"/>
                <a:cs typeface="Calibri"/>
              </a:rPr>
              <a:t>5</a:t>
            </a:r>
            <a:r>
              <a:rPr sz="900" spc="-5" dirty="0">
                <a:latin typeface="Calibri"/>
                <a:cs typeface="Calibri"/>
              </a:rPr>
              <a:t>	202</a:t>
            </a:r>
            <a:r>
              <a:rPr lang="ru-RU" sz="900" spc="-5" dirty="0">
                <a:latin typeface="Calibri"/>
                <a:cs typeface="Calibri"/>
              </a:rPr>
              <a:t>6</a:t>
            </a:r>
            <a:r>
              <a:rPr sz="900" spc="-5" dirty="0">
                <a:latin typeface="Calibri"/>
                <a:cs typeface="Calibri"/>
              </a:rPr>
              <a:t>	202</a:t>
            </a:r>
            <a:r>
              <a:rPr lang="ru-RU" sz="900" spc="-5" dirty="0">
                <a:latin typeface="Calibri"/>
                <a:cs typeface="Calibri"/>
              </a:rPr>
              <a:t>7</a:t>
            </a:r>
            <a:r>
              <a:rPr sz="900" spc="-5" dirty="0">
                <a:latin typeface="Calibri"/>
                <a:cs typeface="Calibri"/>
              </a:rPr>
              <a:t>	202</a:t>
            </a:r>
            <a:r>
              <a:rPr lang="ru-RU" sz="900" spc="-5" dirty="0">
                <a:latin typeface="Calibri"/>
                <a:cs typeface="Calibri"/>
              </a:rPr>
              <a:t>8</a:t>
            </a:r>
            <a:r>
              <a:rPr sz="900" spc="-5" dirty="0">
                <a:latin typeface="Calibri"/>
                <a:cs typeface="Calibri"/>
              </a:rPr>
              <a:t>	20</a:t>
            </a:r>
            <a:r>
              <a:rPr lang="ru-RU" sz="900" spc="-5" dirty="0">
                <a:latin typeface="Calibri"/>
                <a:cs typeface="Calibri"/>
              </a:rPr>
              <a:t>29</a:t>
            </a:r>
            <a:r>
              <a:rPr sz="900" spc="-5" dirty="0">
                <a:latin typeface="Calibri"/>
                <a:cs typeface="Calibri"/>
              </a:rPr>
              <a:t>	203</a:t>
            </a:r>
            <a:r>
              <a:rPr lang="ru-RU" sz="900" spc="-5" dirty="0">
                <a:latin typeface="Calibri"/>
                <a:cs typeface="Calibri"/>
              </a:rPr>
              <a:t>0</a:t>
            </a:r>
            <a:r>
              <a:rPr sz="900" spc="-5" dirty="0">
                <a:latin typeface="Calibri"/>
                <a:cs typeface="Calibri"/>
              </a:rPr>
              <a:t>	</a:t>
            </a:r>
            <a:r>
              <a:rPr sz="900" dirty="0">
                <a:latin typeface="Calibri"/>
                <a:cs typeface="Calibri"/>
              </a:rPr>
              <a:t>ППП</a:t>
            </a:r>
          </a:p>
          <a:p>
            <a:pPr marL="537210" algn="ctr">
              <a:lnSpc>
                <a:spcPct val="100000"/>
              </a:lnSpc>
              <a:spcBef>
                <a:spcPts val="500"/>
              </a:spcBef>
              <a:tabLst>
                <a:tab pos="2196465" algn="l"/>
              </a:tabLst>
            </a:pPr>
            <a:r>
              <a:rPr sz="900" spc="-5" dirty="0">
                <a:latin typeface="Calibri"/>
                <a:cs typeface="Calibri"/>
              </a:rPr>
              <a:t>Выручка,</a:t>
            </a:r>
            <a:r>
              <a:rPr sz="900" spc="10" dirty="0">
                <a:latin typeface="Calibri"/>
                <a:cs typeface="Calibri"/>
              </a:rPr>
              <a:t> </a:t>
            </a:r>
            <a:r>
              <a:rPr lang="kk-KZ" sz="900" spc="-5" dirty="0">
                <a:latin typeface="Calibri"/>
                <a:cs typeface="Calibri"/>
              </a:rPr>
              <a:t>млн</a:t>
            </a:r>
            <a:r>
              <a:rPr lang="ru-RU" sz="900" spc="-5" dirty="0">
                <a:latin typeface="Calibri"/>
                <a:cs typeface="Calibri"/>
              </a:rPr>
              <a:t>.</a:t>
            </a:r>
            <a:r>
              <a:rPr lang="ru-RU" sz="900" spc="-5" dirty="0" err="1">
                <a:latin typeface="Calibri"/>
                <a:cs typeface="Calibri"/>
              </a:rPr>
              <a:t>тг</a:t>
            </a:r>
            <a:r>
              <a:rPr lang="ru-RU" sz="900" spc="-5" dirty="0">
                <a:latin typeface="Calibri"/>
                <a:cs typeface="Calibri"/>
              </a:rPr>
              <a:t>.</a:t>
            </a:r>
            <a:r>
              <a:rPr sz="900" spc="-5" dirty="0">
                <a:latin typeface="Calibri"/>
                <a:cs typeface="Calibri"/>
              </a:rPr>
              <a:t>	Рентабельность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по</a:t>
            </a:r>
            <a:r>
              <a:rPr sz="900" spc="-5" dirty="0">
                <a:latin typeface="Calibri"/>
                <a:cs typeface="Calibri"/>
              </a:rPr>
              <a:t> EBITDA,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%</a:t>
            </a:r>
          </a:p>
          <a:p>
            <a:pPr marR="2140585" algn="ctr">
              <a:lnSpc>
                <a:spcPct val="100000"/>
              </a:lnSpc>
              <a:spcBef>
                <a:spcPts val="100"/>
              </a:spcBef>
            </a:pPr>
            <a:endParaRPr lang="ru-RU" sz="900" b="1" spc="-5" dirty="0">
              <a:solidFill>
                <a:srgbClr val="85BB24"/>
              </a:solidFill>
              <a:latin typeface="Calibri"/>
              <a:cs typeface="Calibri"/>
            </a:endParaRPr>
          </a:p>
          <a:p>
            <a:pPr marR="2140585" algn="ctr">
              <a:lnSpc>
                <a:spcPct val="100000"/>
              </a:lnSpc>
              <a:spcBef>
                <a:spcPts val="100"/>
              </a:spcBef>
            </a:pPr>
            <a:r>
              <a:rPr sz="1000" b="1" spc="-5" dirty="0" err="1">
                <a:solidFill>
                  <a:srgbClr val="85BB24"/>
                </a:solidFill>
                <a:latin typeface="Calibri"/>
                <a:cs typeface="Calibri"/>
              </a:rPr>
              <a:t>Месторасположение</a:t>
            </a:r>
            <a:r>
              <a:rPr sz="1000" b="1" spc="-2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1000" b="1" spc="-5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1000" dirty="0">
              <a:latin typeface="Calibri"/>
              <a:cs typeface="Calibri"/>
            </a:endParaRPr>
          </a:p>
        </p:txBody>
      </p:sp>
      <p:pic>
        <p:nvPicPr>
          <p:cNvPr id="57" name="object 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13" name="object 3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14" name="Блок-схема: задержка 1013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15" name="Прямоугольник 1014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17" name="Рисунок 1016"/>
          <p:cNvPicPr>
            <a:picLocks noChangeAspect="1"/>
          </p:cNvPicPr>
          <p:nvPr/>
        </p:nvPicPr>
        <p:blipFill rotWithShape="1">
          <a:blip r:embed="rId7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1018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19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016" name="object 34"/>
          <p:cNvSpPr txBox="1"/>
          <p:nvPr/>
        </p:nvSpPr>
        <p:spPr>
          <a:xfrm>
            <a:off x="2156267" y="3505201"/>
            <a:ext cx="128240" cy="44475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ru-RU" sz="900" dirty="0">
                <a:latin typeface="Calibri"/>
                <a:cs typeface="Calibri"/>
              </a:rPr>
              <a:t>450</a:t>
            </a:r>
            <a:endParaRPr sz="900" dirty="0">
              <a:latin typeface="Calibri"/>
              <a:cs typeface="Calibri"/>
            </a:endParaRP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8294" y="755791"/>
            <a:ext cx="1947973" cy="1685925"/>
          </a:xfrm>
          <a:prstGeom prst="rect">
            <a:avLst/>
          </a:prstGeom>
        </p:spPr>
      </p:pic>
      <p:pic>
        <p:nvPicPr>
          <p:cNvPr id="7" name="Рисунок 6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84507" y="758698"/>
            <a:ext cx="2045336" cy="16954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218044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" name="Google Shape;2346;p86"/>
          <p:cNvGrpSpPr/>
          <p:nvPr/>
        </p:nvGrpSpPr>
        <p:grpSpPr>
          <a:xfrm>
            <a:off x="1120280" y="692413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68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3" name="object 3"/>
          <p:cNvSpPr txBox="1"/>
          <p:nvPr/>
        </p:nvSpPr>
        <p:spPr>
          <a:xfrm>
            <a:off x="2111997" y="4426309"/>
            <a:ext cx="1432064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lang="ru-RU" sz="900" dirty="0" err="1">
                <a:latin typeface="Calibri"/>
                <a:cs typeface="Calibri"/>
              </a:rPr>
              <a:t>Кызылординская</a:t>
            </a:r>
            <a:r>
              <a:rPr sz="900" spc="-50" dirty="0">
                <a:latin typeface="Calibri"/>
                <a:cs typeface="Calibri"/>
              </a:rPr>
              <a:t> </a:t>
            </a:r>
            <a:r>
              <a:rPr sz="900" spc="-10" dirty="0">
                <a:latin typeface="Calibri"/>
                <a:cs typeface="Calibri"/>
              </a:rPr>
              <a:t>область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98449" y="2640279"/>
            <a:ext cx="1238250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10" dirty="0">
                <a:solidFill>
                  <a:srgbClr val="85BB24"/>
                </a:solidFill>
                <a:latin typeface="Calibri"/>
                <a:cs typeface="Calibri"/>
              </a:rPr>
              <a:t>Рентабельность</a:t>
            </a:r>
            <a:r>
              <a:rPr sz="900" b="1" spc="85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10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65974" y="4424425"/>
            <a:ext cx="149542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10" dirty="0" err="1">
                <a:solidFill>
                  <a:srgbClr val="85BB24"/>
                </a:solidFill>
                <a:latin typeface="Calibri"/>
                <a:cs typeface="Calibri"/>
              </a:rPr>
              <a:t>Месторасположение</a:t>
            </a:r>
            <a:r>
              <a:rPr sz="900" b="1" spc="65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10" dirty="0" err="1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r>
              <a:rPr lang="ru-RU" sz="900" b="1" spc="-10" dirty="0">
                <a:solidFill>
                  <a:srgbClr val="85BB24"/>
                </a:solidFill>
                <a:latin typeface="Calibri"/>
                <a:cs typeface="Calibri"/>
              </a:rPr>
              <a:t>: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570264" y="1184996"/>
            <a:ext cx="2874645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ts val="1150"/>
              </a:lnSpc>
              <a:spcBef>
                <a:spcPts val="95"/>
              </a:spcBef>
            </a:pPr>
            <a:r>
              <a:rPr sz="1000" b="1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Годовая</a:t>
            </a:r>
            <a:r>
              <a:rPr sz="1000" b="1" spc="-15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мощность</a:t>
            </a:r>
            <a:r>
              <a:rPr sz="1000" b="1" spc="-35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 </a:t>
            </a:r>
            <a:r>
              <a:rPr sz="1000" b="1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производства</a:t>
            </a:r>
            <a:r>
              <a:rPr sz="1000" b="1" spc="5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продукции:</a:t>
            </a:r>
            <a:endParaRPr sz="1000" dirty="0">
              <a:latin typeface="Century Gothic" panose="020B0502020202020204" pitchFamily="34" charset="0"/>
              <a:cs typeface="Calibri"/>
            </a:endParaRPr>
          </a:p>
          <a:p>
            <a:pPr marL="184785" indent="-172085">
              <a:lnSpc>
                <a:spcPts val="1150"/>
              </a:lnSpc>
              <a:buFont typeface="Arial MT"/>
              <a:buChar char="•"/>
              <a:tabLst>
                <a:tab pos="184785" algn="l"/>
              </a:tabLst>
            </a:pPr>
            <a:r>
              <a:rPr sz="1000" spc="-10" dirty="0">
                <a:latin typeface="Century Gothic" panose="020B0502020202020204" pitchFamily="34" charset="0"/>
                <a:cs typeface="Calibri"/>
              </a:rPr>
              <a:t>производство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сырого</a:t>
            </a:r>
            <a:r>
              <a:rPr sz="10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молока</a:t>
            </a:r>
            <a:r>
              <a:rPr sz="1000" spc="-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–</a:t>
            </a:r>
            <a:r>
              <a:rPr sz="10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lang="ru-RU" sz="1000" dirty="0">
                <a:latin typeface="Century Gothic" panose="020B0502020202020204" pitchFamily="34" charset="0"/>
                <a:cs typeface="Calibri"/>
              </a:rPr>
              <a:t>15 тыс. </a:t>
            </a:r>
            <a:r>
              <a:rPr sz="1000" spc="-10" dirty="0" err="1">
                <a:latin typeface="Century Gothic" panose="020B0502020202020204" pitchFamily="34" charset="0"/>
                <a:cs typeface="Calibri"/>
              </a:rPr>
              <a:t>тонн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/</a:t>
            </a:r>
            <a:r>
              <a:rPr sz="1000" spc="-10" dirty="0" err="1">
                <a:latin typeface="Century Gothic" panose="020B0502020202020204" pitchFamily="34" charset="0"/>
                <a:cs typeface="Calibri"/>
              </a:rPr>
              <a:t>год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;</a:t>
            </a:r>
            <a:endParaRPr sz="1000" dirty="0">
              <a:latin typeface="Century Gothic" panose="020B0502020202020204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192248" y="875311"/>
            <a:ext cx="2559685" cy="903965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2700" marR="5080">
              <a:lnSpc>
                <a:spcPct val="92500"/>
              </a:lnSpc>
              <a:spcBef>
                <a:spcPts val="185"/>
              </a:spcBef>
            </a:pPr>
            <a:r>
              <a:rPr sz="1000" b="1" spc="-10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Инвестиционная</a:t>
            </a:r>
            <a:r>
              <a:rPr sz="1000" b="1" spc="80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привлекательность</a:t>
            </a:r>
            <a:r>
              <a:rPr sz="1000" b="1" spc="80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проекта: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Сумма</a:t>
            </a:r>
            <a:r>
              <a:rPr sz="1000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инвестиций</a:t>
            </a:r>
            <a:r>
              <a:rPr sz="10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–</a:t>
            </a:r>
            <a:r>
              <a:rPr sz="1000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lang="ru-RU" sz="1000" dirty="0">
                <a:latin typeface="Century Gothic" panose="020B0502020202020204" pitchFamily="34" charset="0"/>
                <a:cs typeface="Calibri"/>
              </a:rPr>
              <a:t>5 282 105 </a:t>
            </a:r>
            <a:r>
              <a:rPr sz="1000" dirty="0" err="1">
                <a:latin typeface="Century Gothic" panose="020B0502020202020204" pitchFamily="34" charset="0"/>
                <a:cs typeface="Calibri"/>
              </a:rPr>
              <a:t>долл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.</a:t>
            </a:r>
            <a:r>
              <a:rPr sz="10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25" dirty="0">
                <a:latin typeface="Century Gothic" panose="020B0502020202020204" pitchFamily="34" charset="0"/>
                <a:cs typeface="Calibri"/>
              </a:rPr>
              <a:t>США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 </a:t>
            </a:r>
            <a:endParaRPr lang="ru-RU" sz="1000" dirty="0">
              <a:latin typeface="Century Gothic" panose="020B0502020202020204" pitchFamily="34" charset="0"/>
              <a:cs typeface="Calibri"/>
            </a:endParaRPr>
          </a:p>
          <a:p>
            <a:pPr marL="12700" marR="5080">
              <a:lnSpc>
                <a:spcPct val="92500"/>
              </a:lnSpc>
              <a:spcBef>
                <a:spcPts val="185"/>
              </a:spcBef>
            </a:pPr>
            <a:r>
              <a:rPr sz="1000" dirty="0">
                <a:latin typeface="Century Gothic" panose="020B0502020202020204" pitchFamily="34" charset="0"/>
                <a:cs typeface="Calibri"/>
              </a:rPr>
              <a:t>NPV</a:t>
            </a:r>
            <a:r>
              <a:rPr sz="1000" spc="-3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–</a:t>
            </a:r>
            <a:r>
              <a:rPr sz="10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lang="ru-RU" sz="1000" dirty="0">
                <a:latin typeface="Century Gothic" panose="020B0502020202020204" pitchFamily="34" charset="0"/>
                <a:cs typeface="Calibri"/>
              </a:rPr>
              <a:t>3 954 420 </a:t>
            </a:r>
            <a:r>
              <a:rPr sz="1000" dirty="0" err="1">
                <a:latin typeface="Century Gothic" panose="020B0502020202020204" pitchFamily="34" charset="0"/>
                <a:cs typeface="Calibri"/>
              </a:rPr>
              <a:t>долл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. </a:t>
            </a:r>
            <a:r>
              <a:rPr sz="1000" spc="-25" dirty="0">
                <a:latin typeface="Century Gothic" panose="020B0502020202020204" pitchFamily="34" charset="0"/>
                <a:cs typeface="Calibri"/>
              </a:rPr>
              <a:t>США</a:t>
            </a:r>
            <a:endParaRPr sz="1000" dirty="0">
              <a:latin typeface="Century Gothic" panose="020B0502020202020204" pitchFamily="34" charset="0"/>
              <a:cs typeface="Calibri"/>
            </a:endParaRPr>
          </a:p>
          <a:p>
            <a:pPr marL="12700">
              <a:lnSpc>
                <a:spcPts val="1045"/>
              </a:lnSpc>
            </a:pPr>
            <a:r>
              <a:rPr sz="1000" dirty="0">
                <a:latin typeface="Century Gothic" panose="020B0502020202020204" pitchFamily="34" charset="0"/>
                <a:cs typeface="Calibri"/>
              </a:rPr>
              <a:t>IRR</a:t>
            </a:r>
            <a:r>
              <a:rPr sz="10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–</a:t>
            </a:r>
            <a:r>
              <a:rPr sz="1000" spc="5" dirty="0">
                <a:latin typeface="Century Gothic" panose="020B0502020202020204" pitchFamily="34" charset="0"/>
                <a:cs typeface="Calibri"/>
              </a:rPr>
              <a:t> </a:t>
            </a:r>
            <a:r>
              <a:rPr lang="ru-RU" sz="1000" spc="-10" dirty="0">
                <a:latin typeface="Century Gothic" panose="020B0502020202020204" pitchFamily="34" charset="0"/>
                <a:cs typeface="Calibri"/>
              </a:rPr>
              <a:t>15,8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%</a:t>
            </a:r>
            <a:endParaRPr sz="1000" dirty="0">
              <a:latin typeface="Century Gothic" panose="020B0502020202020204" pitchFamily="34" charset="0"/>
              <a:cs typeface="Calibri"/>
            </a:endParaRPr>
          </a:p>
          <a:p>
            <a:pPr marL="12700">
              <a:lnSpc>
                <a:spcPts val="1150"/>
              </a:lnSpc>
            </a:pPr>
            <a:r>
              <a:rPr sz="1000" dirty="0">
                <a:latin typeface="Century Gothic" panose="020B0502020202020204" pitchFamily="34" charset="0"/>
                <a:cs typeface="Calibri"/>
              </a:rPr>
              <a:t>Срок</a:t>
            </a:r>
            <a:r>
              <a:rPr sz="1000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окупаемости</a:t>
            </a:r>
            <a:r>
              <a:rPr sz="1000" spc="-2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Проекта</a:t>
            </a:r>
            <a:r>
              <a:rPr sz="1000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–</a:t>
            </a:r>
            <a:r>
              <a:rPr sz="1000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lang="ru-RU" sz="1000" spc="-10" dirty="0">
                <a:latin typeface="Century Gothic" panose="020B0502020202020204" pitchFamily="34" charset="0"/>
                <a:cs typeface="Calibri"/>
              </a:rPr>
              <a:t>5 </a:t>
            </a:r>
            <a:r>
              <a:rPr sz="1000" spc="-10" dirty="0" err="1">
                <a:latin typeface="Century Gothic" panose="020B0502020202020204" pitchFamily="34" charset="0"/>
                <a:cs typeface="Calibri"/>
              </a:rPr>
              <a:t>лет</a:t>
            </a:r>
            <a:endParaRPr sz="1000" dirty="0">
              <a:latin typeface="Century Gothic" panose="020B0502020202020204" pitchFamily="34" charset="0"/>
              <a:cs typeface="Calibri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184147" y="2951988"/>
            <a:ext cx="2714625" cy="1043940"/>
            <a:chOff x="1184147" y="2951988"/>
            <a:chExt cx="2714625" cy="1043940"/>
          </a:xfrm>
        </p:grpSpPr>
        <p:sp>
          <p:nvSpPr>
            <p:cNvPr id="15" name="object 15"/>
            <p:cNvSpPr/>
            <p:nvPr/>
          </p:nvSpPr>
          <p:spPr>
            <a:xfrm>
              <a:off x="1313688" y="3162299"/>
              <a:ext cx="2453640" cy="802005"/>
            </a:xfrm>
            <a:custGeom>
              <a:avLst/>
              <a:gdLst/>
              <a:ahLst/>
              <a:cxnLst/>
              <a:rect l="l" t="t" r="r" b="b"/>
              <a:pathLst>
                <a:path w="2453640" h="802004">
                  <a:moveTo>
                    <a:pt x="245364" y="701040"/>
                  </a:moveTo>
                  <a:lnTo>
                    <a:pt x="0" y="701040"/>
                  </a:lnTo>
                  <a:lnTo>
                    <a:pt x="0" y="801624"/>
                  </a:lnTo>
                  <a:lnTo>
                    <a:pt x="245364" y="801624"/>
                  </a:lnTo>
                  <a:lnTo>
                    <a:pt x="245364" y="701040"/>
                  </a:lnTo>
                  <a:close/>
                </a:path>
                <a:path w="2453640" h="802004">
                  <a:moveTo>
                    <a:pt x="687324" y="376428"/>
                  </a:moveTo>
                  <a:lnTo>
                    <a:pt x="441960" y="376428"/>
                  </a:lnTo>
                  <a:lnTo>
                    <a:pt x="441960" y="801624"/>
                  </a:lnTo>
                  <a:lnTo>
                    <a:pt x="687324" y="801624"/>
                  </a:lnTo>
                  <a:lnTo>
                    <a:pt x="687324" y="376428"/>
                  </a:lnTo>
                  <a:close/>
                </a:path>
                <a:path w="2453640" h="802004">
                  <a:moveTo>
                    <a:pt x="1129284" y="309372"/>
                  </a:moveTo>
                  <a:lnTo>
                    <a:pt x="883920" y="309372"/>
                  </a:lnTo>
                  <a:lnTo>
                    <a:pt x="883920" y="801624"/>
                  </a:lnTo>
                  <a:lnTo>
                    <a:pt x="1129284" y="801624"/>
                  </a:lnTo>
                  <a:lnTo>
                    <a:pt x="1129284" y="309372"/>
                  </a:lnTo>
                  <a:close/>
                </a:path>
                <a:path w="2453640" h="802004">
                  <a:moveTo>
                    <a:pt x="1571244" y="278892"/>
                  </a:moveTo>
                  <a:lnTo>
                    <a:pt x="1325880" y="278892"/>
                  </a:lnTo>
                  <a:lnTo>
                    <a:pt x="1325880" y="801624"/>
                  </a:lnTo>
                  <a:lnTo>
                    <a:pt x="1571244" y="801624"/>
                  </a:lnTo>
                  <a:lnTo>
                    <a:pt x="1571244" y="278892"/>
                  </a:lnTo>
                  <a:close/>
                </a:path>
                <a:path w="2453640" h="802004">
                  <a:moveTo>
                    <a:pt x="2011667" y="123444"/>
                  </a:moveTo>
                  <a:lnTo>
                    <a:pt x="1767840" y="123444"/>
                  </a:lnTo>
                  <a:lnTo>
                    <a:pt x="1767840" y="801624"/>
                  </a:lnTo>
                  <a:lnTo>
                    <a:pt x="2011667" y="801624"/>
                  </a:lnTo>
                  <a:lnTo>
                    <a:pt x="2011667" y="123444"/>
                  </a:lnTo>
                  <a:close/>
                </a:path>
                <a:path w="2453640" h="802004">
                  <a:moveTo>
                    <a:pt x="2453640" y="0"/>
                  </a:moveTo>
                  <a:lnTo>
                    <a:pt x="2208276" y="0"/>
                  </a:lnTo>
                  <a:lnTo>
                    <a:pt x="2208276" y="801624"/>
                  </a:lnTo>
                  <a:lnTo>
                    <a:pt x="2453640" y="801624"/>
                  </a:lnTo>
                  <a:lnTo>
                    <a:pt x="2453640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313687" y="3162300"/>
              <a:ext cx="2453640" cy="802005"/>
            </a:xfrm>
            <a:custGeom>
              <a:avLst/>
              <a:gdLst/>
              <a:ahLst/>
              <a:cxnLst/>
              <a:rect l="l" t="t" r="r" b="b"/>
              <a:pathLst>
                <a:path w="2453640" h="802004">
                  <a:moveTo>
                    <a:pt x="0" y="701039"/>
                  </a:moveTo>
                  <a:lnTo>
                    <a:pt x="245364" y="701039"/>
                  </a:lnTo>
                  <a:lnTo>
                    <a:pt x="245364" y="801624"/>
                  </a:lnTo>
                  <a:lnTo>
                    <a:pt x="0" y="801624"/>
                  </a:lnTo>
                  <a:lnTo>
                    <a:pt x="0" y="701039"/>
                  </a:lnTo>
                  <a:close/>
                </a:path>
                <a:path w="2453640" h="802004">
                  <a:moveTo>
                    <a:pt x="441960" y="376427"/>
                  </a:moveTo>
                  <a:lnTo>
                    <a:pt x="687324" y="376427"/>
                  </a:lnTo>
                  <a:lnTo>
                    <a:pt x="687324" y="801624"/>
                  </a:lnTo>
                  <a:lnTo>
                    <a:pt x="441960" y="801624"/>
                  </a:lnTo>
                  <a:lnTo>
                    <a:pt x="441960" y="376427"/>
                  </a:lnTo>
                  <a:close/>
                </a:path>
                <a:path w="2453640" h="802004">
                  <a:moveTo>
                    <a:pt x="883919" y="309372"/>
                  </a:moveTo>
                  <a:lnTo>
                    <a:pt x="1129284" y="309372"/>
                  </a:lnTo>
                  <a:lnTo>
                    <a:pt x="1129284" y="801624"/>
                  </a:lnTo>
                  <a:lnTo>
                    <a:pt x="883919" y="801624"/>
                  </a:lnTo>
                  <a:lnTo>
                    <a:pt x="883919" y="309372"/>
                  </a:lnTo>
                  <a:close/>
                </a:path>
                <a:path w="2453640" h="802004">
                  <a:moveTo>
                    <a:pt x="1325880" y="278891"/>
                  </a:moveTo>
                  <a:lnTo>
                    <a:pt x="1571244" y="278891"/>
                  </a:lnTo>
                  <a:lnTo>
                    <a:pt x="1571244" y="801624"/>
                  </a:lnTo>
                  <a:lnTo>
                    <a:pt x="1325880" y="801624"/>
                  </a:lnTo>
                  <a:lnTo>
                    <a:pt x="1325880" y="278891"/>
                  </a:lnTo>
                  <a:close/>
                </a:path>
                <a:path w="2453640" h="802004">
                  <a:moveTo>
                    <a:pt x="1767839" y="123444"/>
                  </a:moveTo>
                  <a:lnTo>
                    <a:pt x="2011679" y="123444"/>
                  </a:lnTo>
                  <a:lnTo>
                    <a:pt x="2011679" y="801624"/>
                  </a:lnTo>
                  <a:lnTo>
                    <a:pt x="1767839" y="801624"/>
                  </a:lnTo>
                  <a:lnTo>
                    <a:pt x="1767839" y="123444"/>
                  </a:lnTo>
                  <a:close/>
                </a:path>
                <a:path w="2453640" h="802004">
                  <a:moveTo>
                    <a:pt x="2208276" y="0"/>
                  </a:moveTo>
                  <a:lnTo>
                    <a:pt x="2453640" y="0"/>
                  </a:lnTo>
                  <a:lnTo>
                    <a:pt x="2453640" y="801624"/>
                  </a:lnTo>
                  <a:lnTo>
                    <a:pt x="2208276" y="801624"/>
                  </a:lnTo>
                  <a:lnTo>
                    <a:pt x="2208276" y="0"/>
                  </a:lnTo>
                  <a:close/>
                </a:path>
              </a:pathLst>
            </a:custGeom>
            <a:ln w="9144">
              <a:solidFill>
                <a:srgbClr val="85BB2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184147" y="2956560"/>
              <a:ext cx="2714625" cy="1039494"/>
            </a:xfrm>
            <a:custGeom>
              <a:avLst/>
              <a:gdLst/>
              <a:ahLst/>
              <a:cxnLst/>
              <a:rect l="l" t="t" r="r" b="b"/>
              <a:pathLst>
                <a:path w="2714625" h="1039495">
                  <a:moveTo>
                    <a:pt x="2682240" y="1007363"/>
                  </a:moveTo>
                  <a:lnTo>
                    <a:pt x="2682240" y="0"/>
                  </a:lnTo>
                </a:path>
                <a:path w="2714625" h="1039495">
                  <a:moveTo>
                    <a:pt x="2682240" y="1007363"/>
                  </a:moveTo>
                  <a:lnTo>
                    <a:pt x="2714243" y="1007363"/>
                  </a:lnTo>
                </a:path>
                <a:path w="2714625" h="1039495">
                  <a:moveTo>
                    <a:pt x="2682240" y="839723"/>
                  </a:moveTo>
                  <a:lnTo>
                    <a:pt x="2714243" y="839723"/>
                  </a:lnTo>
                </a:path>
                <a:path w="2714625" h="1039495">
                  <a:moveTo>
                    <a:pt x="2682240" y="672083"/>
                  </a:moveTo>
                  <a:lnTo>
                    <a:pt x="2714243" y="672083"/>
                  </a:lnTo>
                </a:path>
                <a:path w="2714625" h="1039495">
                  <a:moveTo>
                    <a:pt x="2682240" y="504443"/>
                  </a:moveTo>
                  <a:lnTo>
                    <a:pt x="2714243" y="504443"/>
                  </a:lnTo>
                </a:path>
                <a:path w="2714625" h="1039495">
                  <a:moveTo>
                    <a:pt x="2682240" y="335279"/>
                  </a:moveTo>
                  <a:lnTo>
                    <a:pt x="2714243" y="335279"/>
                  </a:lnTo>
                </a:path>
                <a:path w="2714625" h="1039495">
                  <a:moveTo>
                    <a:pt x="2682240" y="167639"/>
                  </a:moveTo>
                  <a:lnTo>
                    <a:pt x="2714243" y="167639"/>
                  </a:lnTo>
                </a:path>
                <a:path w="2714625" h="1039495">
                  <a:moveTo>
                    <a:pt x="2682240" y="0"/>
                  </a:moveTo>
                  <a:lnTo>
                    <a:pt x="2714243" y="0"/>
                  </a:lnTo>
                </a:path>
                <a:path w="2714625" h="1039495">
                  <a:moveTo>
                    <a:pt x="32004" y="1007363"/>
                  </a:moveTo>
                  <a:lnTo>
                    <a:pt x="32004" y="0"/>
                  </a:lnTo>
                </a:path>
                <a:path w="2714625" h="1039495">
                  <a:moveTo>
                    <a:pt x="0" y="1007363"/>
                  </a:moveTo>
                  <a:lnTo>
                    <a:pt x="32004" y="1007363"/>
                  </a:lnTo>
                </a:path>
                <a:path w="2714625" h="1039495">
                  <a:moveTo>
                    <a:pt x="0" y="839723"/>
                  </a:moveTo>
                  <a:lnTo>
                    <a:pt x="32004" y="839723"/>
                  </a:lnTo>
                </a:path>
                <a:path w="2714625" h="1039495">
                  <a:moveTo>
                    <a:pt x="0" y="672083"/>
                  </a:moveTo>
                  <a:lnTo>
                    <a:pt x="32004" y="672083"/>
                  </a:lnTo>
                </a:path>
                <a:path w="2714625" h="1039495">
                  <a:moveTo>
                    <a:pt x="0" y="504443"/>
                  </a:moveTo>
                  <a:lnTo>
                    <a:pt x="32004" y="504443"/>
                  </a:lnTo>
                </a:path>
                <a:path w="2714625" h="1039495">
                  <a:moveTo>
                    <a:pt x="0" y="335279"/>
                  </a:moveTo>
                  <a:lnTo>
                    <a:pt x="32004" y="335279"/>
                  </a:lnTo>
                </a:path>
                <a:path w="2714625" h="1039495">
                  <a:moveTo>
                    <a:pt x="0" y="167639"/>
                  </a:moveTo>
                  <a:lnTo>
                    <a:pt x="32004" y="167639"/>
                  </a:lnTo>
                </a:path>
                <a:path w="2714625" h="1039495">
                  <a:moveTo>
                    <a:pt x="0" y="0"/>
                  </a:moveTo>
                  <a:lnTo>
                    <a:pt x="32004" y="0"/>
                  </a:lnTo>
                </a:path>
                <a:path w="2714625" h="1039495">
                  <a:moveTo>
                    <a:pt x="32004" y="1007363"/>
                  </a:moveTo>
                  <a:lnTo>
                    <a:pt x="2682240" y="1007363"/>
                  </a:lnTo>
                </a:path>
                <a:path w="2714625" h="1039495">
                  <a:moveTo>
                    <a:pt x="32004" y="1007363"/>
                  </a:moveTo>
                  <a:lnTo>
                    <a:pt x="32004" y="1039367"/>
                  </a:lnTo>
                </a:path>
                <a:path w="2714625" h="1039495">
                  <a:moveTo>
                    <a:pt x="473964" y="1007363"/>
                  </a:moveTo>
                  <a:lnTo>
                    <a:pt x="473964" y="1039367"/>
                  </a:lnTo>
                </a:path>
                <a:path w="2714625" h="1039495">
                  <a:moveTo>
                    <a:pt x="915924" y="1007363"/>
                  </a:moveTo>
                  <a:lnTo>
                    <a:pt x="915924" y="1039367"/>
                  </a:lnTo>
                </a:path>
                <a:path w="2714625" h="1039495">
                  <a:moveTo>
                    <a:pt x="1356360" y="1007363"/>
                  </a:moveTo>
                  <a:lnTo>
                    <a:pt x="1356360" y="1039367"/>
                  </a:lnTo>
                </a:path>
                <a:path w="2714625" h="1039495">
                  <a:moveTo>
                    <a:pt x="1798320" y="1007363"/>
                  </a:moveTo>
                  <a:lnTo>
                    <a:pt x="1798320" y="1039367"/>
                  </a:lnTo>
                </a:path>
                <a:path w="2714625" h="1039495">
                  <a:moveTo>
                    <a:pt x="2240279" y="1007363"/>
                  </a:moveTo>
                  <a:lnTo>
                    <a:pt x="2240279" y="1039367"/>
                  </a:lnTo>
                </a:path>
                <a:path w="2714625" h="1039495">
                  <a:moveTo>
                    <a:pt x="2682240" y="1007363"/>
                  </a:moveTo>
                  <a:lnTo>
                    <a:pt x="2682240" y="1039367"/>
                  </a:lnTo>
                </a:path>
              </a:pathLst>
            </a:custGeom>
            <a:ln w="914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436369" y="3077265"/>
              <a:ext cx="2208530" cy="820419"/>
            </a:xfrm>
            <a:custGeom>
              <a:avLst/>
              <a:gdLst/>
              <a:ahLst/>
              <a:cxnLst/>
              <a:rect l="l" t="t" r="r" b="b"/>
              <a:pathLst>
                <a:path w="2208529" h="820420">
                  <a:moveTo>
                    <a:pt x="0" y="820364"/>
                  </a:moveTo>
                  <a:lnTo>
                    <a:pt x="24532" y="775345"/>
                  </a:lnTo>
                  <a:lnTo>
                    <a:pt x="49064" y="728016"/>
                  </a:lnTo>
                  <a:lnTo>
                    <a:pt x="73597" y="678839"/>
                  </a:lnTo>
                  <a:lnTo>
                    <a:pt x="98130" y="628276"/>
                  </a:lnTo>
                  <a:lnTo>
                    <a:pt x="122663" y="576788"/>
                  </a:lnTo>
                  <a:lnTo>
                    <a:pt x="147197" y="524840"/>
                  </a:lnTo>
                  <a:lnTo>
                    <a:pt x="171732" y="472892"/>
                  </a:lnTo>
                  <a:lnTo>
                    <a:pt x="196268" y="421407"/>
                  </a:lnTo>
                  <a:lnTo>
                    <a:pt x="220805" y="370847"/>
                  </a:lnTo>
                  <a:lnTo>
                    <a:pt x="245343" y="321676"/>
                  </a:lnTo>
                  <a:lnTo>
                    <a:pt x="269882" y="274354"/>
                  </a:lnTo>
                  <a:lnTo>
                    <a:pt x="294423" y="229344"/>
                  </a:lnTo>
                  <a:lnTo>
                    <a:pt x="318966" y="187108"/>
                  </a:lnTo>
                  <a:lnTo>
                    <a:pt x="343510" y="148109"/>
                  </a:lnTo>
                  <a:lnTo>
                    <a:pt x="368055" y="112809"/>
                  </a:lnTo>
                  <a:lnTo>
                    <a:pt x="392603" y="81671"/>
                  </a:lnTo>
                  <a:lnTo>
                    <a:pt x="441706" y="33726"/>
                  </a:lnTo>
                  <a:lnTo>
                    <a:pt x="481849" y="10306"/>
                  </a:lnTo>
                  <a:lnTo>
                    <a:pt x="521993" y="0"/>
                  </a:lnTo>
                  <a:lnTo>
                    <a:pt x="562136" y="674"/>
                  </a:lnTo>
                  <a:lnTo>
                    <a:pt x="602280" y="10198"/>
                  </a:lnTo>
                  <a:lnTo>
                    <a:pt x="642423" y="26437"/>
                  </a:lnTo>
                  <a:lnTo>
                    <a:pt x="682567" y="47260"/>
                  </a:lnTo>
                  <a:lnTo>
                    <a:pt x="722710" y="70534"/>
                  </a:lnTo>
                  <a:lnTo>
                    <a:pt x="762854" y="94126"/>
                  </a:lnTo>
                  <a:lnTo>
                    <a:pt x="802997" y="115903"/>
                  </a:lnTo>
                  <a:lnTo>
                    <a:pt x="843141" y="133734"/>
                  </a:lnTo>
                  <a:lnTo>
                    <a:pt x="883285" y="145486"/>
                  </a:lnTo>
                  <a:lnTo>
                    <a:pt x="932353" y="155307"/>
                  </a:lnTo>
                  <a:lnTo>
                    <a:pt x="981429" y="165106"/>
                  </a:lnTo>
                  <a:lnTo>
                    <a:pt x="1030510" y="174597"/>
                  </a:lnTo>
                  <a:lnTo>
                    <a:pt x="1079595" y="183496"/>
                  </a:lnTo>
                  <a:lnTo>
                    <a:pt x="1128680" y="191517"/>
                  </a:lnTo>
                  <a:lnTo>
                    <a:pt x="1177765" y="198374"/>
                  </a:lnTo>
                  <a:lnTo>
                    <a:pt x="1226846" y="203783"/>
                  </a:lnTo>
                  <a:lnTo>
                    <a:pt x="1275922" y="207458"/>
                  </a:lnTo>
                  <a:lnTo>
                    <a:pt x="1324991" y="209113"/>
                  </a:lnTo>
                  <a:lnTo>
                    <a:pt x="1374055" y="208220"/>
                  </a:lnTo>
                  <a:lnTo>
                    <a:pt x="1423119" y="204798"/>
                  </a:lnTo>
                  <a:lnTo>
                    <a:pt x="1472184" y="199386"/>
                  </a:lnTo>
                  <a:lnTo>
                    <a:pt x="1521248" y="192522"/>
                  </a:lnTo>
                  <a:lnTo>
                    <a:pt x="1570312" y="184744"/>
                  </a:lnTo>
                  <a:lnTo>
                    <a:pt x="1619377" y="176592"/>
                  </a:lnTo>
                  <a:lnTo>
                    <a:pt x="1668441" y="168602"/>
                  </a:lnTo>
                  <a:lnTo>
                    <a:pt x="1717505" y="161314"/>
                  </a:lnTo>
                  <a:lnTo>
                    <a:pt x="1766570" y="155265"/>
                  </a:lnTo>
                  <a:lnTo>
                    <a:pt x="1815672" y="150167"/>
                  </a:lnTo>
                  <a:lnTo>
                    <a:pt x="1864765" y="145335"/>
                  </a:lnTo>
                  <a:lnTo>
                    <a:pt x="1913852" y="140716"/>
                  </a:lnTo>
                  <a:lnTo>
                    <a:pt x="1962932" y="136258"/>
                  </a:lnTo>
                  <a:lnTo>
                    <a:pt x="2012007" y="131906"/>
                  </a:lnTo>
                  <a:lnTo>
                    <a:pt x="2061078" y="127607"/>
                  </a:lnTo>
                  <a:lnTo>
                    <a:pt x="2110145" y="123309"/>
                  </a:lnTo>
                  <a:lnTo>
                    <a:pt x="2159211" y="118957"/>
                  </a:lnTo>
                  <a:lnTo>
                    <a:pt x="2208276" y="114498"/>
                  </a:lnTo>
                </a:path>
              </a:pathLst>
            </a:custGeom>
            <a:ln w="28955">
              <a:solidFill>
                <a:srgbClr val="00AF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01317" y="3859911"/>
              <a:ext cx="73151" cy="73152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43277" y="3073527"/>
              <a:ext cx="73152" cy="7315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83713" y="3186303"/>
              <a:ext cx="73152" cy="73152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725673" y="3248787"/>
              <a:ext cx="73152" cy="73151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167633" y="3195447"/>
              <a:ext cx="73152" cy="73151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609593" y="3154299"/>
              <a:ext cx="73152" cy="73151"/>
            </a:xfrm>
            <a:prstGeom prst="rect">
              <a:avLst/>
            </a:prstGeom>
          </p:spPr>
        </p:pic>
      </p:grpSp>
      <p:sp>
        <p:nvSpPr>
          <p:cNvPr id="25" name="object 25"/>
          <p:cNvSpPr txBox="1"/>
          <p:nvPr/>
        </p:nvSpPr>
        <p:spPr>
          <a:xfrm>
            <a:off x="1823592" y="3571767"/>
            <a:ext cx="127635" cy="3073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50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731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265298" y="3571767"/>
            <a:ext cx="127635" cy="3073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58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736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707004" y="3571767"/>
            <a:ext cx="127635" cy="3073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62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324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148583" y="3571767"/>
            <a:ext cx="127635" cy="3073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80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772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590290" y="3571767"/>
            <a:ext cx="127635" cy="3073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95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433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346453" y="3666235"/>
            <a:ext cx="18288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"/>
                <a:cs typeface="Calibri"/>
              </a:rPr>
              <a:t>-</a:t>
            </a:r>
            <a:r>
              <a:rPr sz="800" spc="-25" dirty="0">
                <a:latin typeface="Calibri"/>
                <a:cs typeface="Calibri"/>
              </a:rPr>
              <a:t>6%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783207" y="2841117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"/>
                <a:cs typeface="Calibri"/>
              </a:rPr>
              <a:t>41%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210561" y="2942589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"/>
                <a:cs typeface="Calibri"/>
              </a:rPr>
              <a:t>34%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637535" y="3017012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"/>
                <a:cs typeface="Calibri"/>
              </a:rPr>
              <a:t>30%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102355" y="3001518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"/>
                <a:cs typeface="Calibri"/>
              </a:rPr>
              <a:t>34%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544061" y="2960877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"/>
                <a:cs typeface="Calibri"/>
              </a:rPr>
              <a:t>36%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947921" y="2825470"/>
            <a:ext cx="233045" cy="1201420"/>
          </a:xfrm>
          <a:prstGeom prst="rect">
            <a:avLst/>
          </a:prstGeom>
        </p:spPr>
        <p:txBody>
          <a:bodyPr vert="horz" wrap="square" lIns="0" tIns="5841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sz="800" spc="-25" dirty="0">
                <a:latin typeface="Calibri"/>
                <a:cs typeface="Calibri"/>
              </a:rPr>
              <a:t>50%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65"/>
              </a:spcBef>
            </a:pPr>
            <a:r>
              <a:rPr sz="800" spc="-25" dirty="0">
                <a:latin typeface="Calibri"/>
                <a:cs typeface="Calibri"/>
              </a:rPr>
              <a:t>40%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sz="800" spc="-25" dirty="0">
                <a:latin typeface="Calibri"/>
                <a:cs typeface="Calibri"/>
              </a:rPr>
              <a:t>30%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65"/>
              </a:spcBef>
            </a:pPr>
            <a:r>
              <a:rPr sz="800" spc="-25" dirty="0">
                <a:latin typeface="Calibri"/>
                <a:cs typeface="Calibri"/>
              </a:rPr>
              <a:t>20%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sz="800" spc="-25" dirty="0">
                <a:latin typeface="Calibri"/>
                <a:cs typeface="Calibri"/>
              </a:rPr>
              <a:t>10%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65"/>
              </a:spcBef>
            </a:pPr>
            <a:r>
              <a:rPr sz="800" spc="-25" dirty="0">
                <a:latin typeface="Calibri"/>
                <a:cs typeface="Calibri"/>
              </a:rPr>
              <a:t>0%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</a:pPr>
            <a:r>
              <a:rPr sz="800" spc="-15" dirty="0">
                <a:latin typeface="Calibri"/>
                <a:cs typeface="Calibri"/>
              </a:rPr>
              <a:t>-</a:t>
            </a:r>
            <a:r>
              <a:rPr sz="800" spc="-25" dirty="0">
                <a:latin typeface="Calibri"/>
                <a:cs typeface="Calibri"/>
              </a:rPr>
              <a:t>10%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777341" y="2825470"/>
            <a:ext cx="358140" cy="1201420"/>
          </a:xfrm>
          <a:prstGeom prst="rect">
            <a:avLst/>
          </a:prstGeom>
        </p:spPr>
        <p:txBody>
          <a:bodyPr vert="horz" wrap="square" lIns="0" tIns="58419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459"/>
              </a:spcBef>
            </a:pPr>
            <a:r>
              <a:rPr sz="800" dirty="0">
                <a:latin typeface="Calibri"/>
                <a:cs typeface="Calibri"/>
              </a:rPr>
              <a:t>120</a:t>
            </a:r>
            <a:r>
              <a:rPr sz="800" spc="-5" dirty="0">
                <a:latin typeface="Calibri"/>
                <a:cs typeface="Calibri"/>
              </a:rPr>
              <a:t> </a:t>
            </a:r>
            <a:r>
              <a:rPr sz="800" spc="-25" dirty="0">
                <a:latin typeface="Calibri"/>
                <a:cs typeface="Calibri"/>
              </a:rPr>
              <a:t>000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365"/>
              </a:spcBef>
            </a:pPr>
            <a:r>
              <a:rPr sz="800" dirty="0">
                <a:latin typeface="Calibri"/>
                <a:cs typeface="Calibri"/>
              </a:rPr>
              <a:t>100</a:t>
            </a:r>
            <a:r>
              <a:rPr sz="800" spc="-5" dirty="0">
                <a:latin typeface="Calibri"/>
                <a:cs typeface="Calibri"/>
              </a:rPr>
              <a:t> </a:t>
            </a:r>
            <a:r>
              <a:rPr sz="800" spc="-25" dirty="0">
                <a:latin typeface="Calibri"/>
                <a:cs typeface="Calibri"/>
              </a:rPr>
              <a:t>000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360"/>
              </a:spcBef>
            </a:pPr>
            <a:r>
              <a:rPr sz="800" dirty="0">
                <a:latin typeface="Calibri"/>
                <a:cs typeface="Calibri"/>
              </a:rPr>
              <a:t>80</a:t>
            </a:r>
            <a:r>
              <a:rPr sz="800" spc="5" dirty="0">
                <a:latin typeface="Calibri"/>
                <a:cs typeface="Calibri"/>
              </a:rPr>
              <a:t> </a:t>
            </a:r>
            <a:r>
              <a:rPr sz="800" spc="-25" dirty="0">
                <a:latin typeface="Calibri"/>
                <a:cs typeface="Calibri"/>
              </a:rPr>
              <a:t>000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365"/>
              </a:spcBef>
            </a:pPr>
            <a:r>
              <a:rPr sz="800" dirty="0">
                <a:latin typeface="Calibri"/>
                <a:cs typeface="Calibri"/>
              </a:rPr>
              <a:t>60</a:t>
            </a:r>
            <a:r>
              <a:rPr sz="800" spc="5" dirty="0">
                <a:latin typeface="Calibri"/>
                <a:cs typeface="Calibri"/>
              </a:rPr>
              <a:t> </a:t>
            </a:r>
            <a:r>
              <a:rPr sz="800" spc="-25" dirty="0">
                <a:latin typeface="Calibri"/>
                <a:cs typeface="Calibri"/>
              </a:rPr>
              <a:t>000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360"/>
              </a:spcBef>
            </a:pPr>
            <a:r>
              <a:rPr sz="800" dirty="0">
                <a:latin typeface="Calibri"/>
                <a:cs typeface="Calibri"/>
              </a:rPr>
              <a:t>40</a:t>
            </a:r>
            <a:r>
              <a:rPr sz="800" spc="5" dirty="0">
                <a:latin typeface="Calibri"/>
                <a:cs typeface="Calibri"/>
              </a:rPr>
              <a:t> </a:t>
            </a:r>
            <a:r>
              <a:rPr sz="800" spc="-25" dirty="0">
                <a:latin typeface="Calibri"/>
                <a:cs typeface="Calibri"/>
              </a:rPr>
              <a:t>000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365"/>
              </a:spcBef>
            </a:pPr>
            <a:r>
              <a:rPr sz="800" dirty="0">
                <a:latin typeface="Calibri"/>
                <a:cs typeface="Calibri"/>
              </a:rPr>
              <a:t>20</a:t>
            </a:r>
            <a:r>
              <a:rPr sz="800" spc="5" dirty="0">
                <a:latin typeface="Calibri"/>
                <a:cs typeface="Calibri"/>
              </a:rPr>
              <a:t> </a:t>
            </a:r>
            <a:r>
              <a:rPr sz="800" spc="-25" dirty="0">
                <a:latin typeface="Calibri"/>
                <a:cs typeface="Calibri"/>
              </a:rPr>
              <a:t>000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360"/>
              </a:spcBef>
            </a:pPr>
            <a:r>
              <a:rPr sz="800" spc="-5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042517" y="4010659"/>
            <a:ext cx="1102995" cy="368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1465">
              <a:lnSpc>
                <a:spcPct val="100000"/>
              </a:lnSpc>
              <a:spcBef>
                <a:spcPts val="100"/>
              </a:spcBef>
              <a:tabLst>
                <a:tab pos="732790" algn="l"/>
              </a:tabLst>
            </a:pPr>
            <a:r>
              <a:rPr sz="800" spc="-20" dirty="0">
                <a:latin typeface="Calibri"/>
                <a:cs typeface="Calibri"/>
              </a:rPr>
              <a:t>2022</a:t>
            </a:r>
            <a:r>
              <a:rPr sz="800" dirty="0">
                <a:latin typeface="Calibri"/>
                <a:cs typeface="Calibri"/>
              </a:rPr>
              <a:t>	</a:t>
            </a:r>
            <a:r>
              <a:rPr sz="800" spc="-20" dirty="0">
                <a:latin typeface="Calibri"/>
                <a:cs typeface="Calibri"/>
              </a:rPr>
              <a:t>2024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780"/>
              </a:spcBef>
            </a:pPr>
            <a:r>
              <a:rPr sz="800" spc="-10" dirty="0">
                <a:latin typeface="Calibri"/>
                <a:cs typeface="Calibri"/>
              </a:rPr>
              <a:t>Выручка, </a:t>
            </a:r>
            <a:r>
              <a:rPr sz="800" dirty="0">
                <a:latin typeface="Calibri"/>
                <a:cs typeface="Calibri"/>
              </a:rPr>
              <a:t>тыс.</a:t>
            </a:r>
            <a:r>
              <a:rPr sz="800" spc="-2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долл.</a:t>
            </a:r>
            <a:r>
              <a:rPr sz="800" spc="-5" dirty="0">
                <a:latin typeface="Calibri"/>
                <a:cs typeface="Calibri"/>
              </a:rPr>
              <a:t> </a:t>
            </a:r>
            <a:r>
              <a:rPr sz="800" spc="-25" dirty="0">
                <a:latin typeface="Calibri"/>
                <a:cs typeface="Calibri"/>
              </a:rPr>
              <a:t>США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204720" y="4010659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20" dirty="0">
                <a:latin typeface="Calibri"/>
                <a:cs typeface="Calibri"/>
              </a:rPr>
              <a:t>2026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616454" y="4010659"/>
            <a:ext cx="1289050" cy="368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2545">
              <a:lnSpc>
                <a:spcPct val="100000"/>
              </a:lnSpc>
              <a:spcBef>
                <a:spcPts val="100"/>
              </a:spcBef>
              <a:tabLst>
                <a:tab pos="483870" algn="l"/>
                <a:tab pos="949960" algn="l"/>
              </a:tabLst>
            </a:pPr>
            <a:r>
              <a:rPr sz="800" spc="-20" dirty="0">
                <a:latin typeface="Calibri"/>
                <a:cs typeface="Calibri"/>
              </a:rPr>
              <a:t>2028</a:t>
            </a:r>
            <a:r>
              <a:rPr sz="800" dirty="0">
                <a:latin typeface="Calibri"/>
                <a:cs typeface="Calibri"/>
              </a:rPr>
              <a:t>	</a:t>
            </a:r>
            <a:r>
              <a:rPr sz="800" spc="-20" dirty="0">
                <a:latin typeface="Calibri"/>
                <a:cs typeface="Calibri"/>
              </a:rPr>
              <a:t>2030</a:t>
            </a:r>
            <a:r>
              <a:rPr sz="800" dirty="0">
                <a:latin typeface="Calibri"/>
                <a:cs typeface="Calibri"/>
              </a:rPr>
              <a:t>	</a:t>
            </a:r>
            <a:r>
              <a:rPr sz="800" spc="-25" dirty="0">
                <a:latin typeface="Calibri"/>
                <a:cs typeface="Calibri"/>
              </a:rPr>
              <a:t>PPP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780"/>
              </a:spcBef>
            </a:pPr>
            <a:r>
              <a:rPr sz="800" spc="-10" dirty="0">
                <a:latin typeface="Calibri"/>
                <a:cs typeface="Calibri"/>
              </a:rPr>
              <a:t>Рентабельность</a:t>
            </a:r>
            <a:r>
              <a:rPr sz="800" spc="-5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по</a:t>
            </a:r>
            <a:r>
              <a:rPr sz="800" spc="2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EBITDA,</a:t>
            </a:r>
            <a:r>
              <a:rPr sz="800" spc="10" dirty="0">
                <a:latin typeface="Calibri"/>
                <a:cs typeface="Calibri"/>
              </a:rPr>
              <a:t> </a:t>
            </a:r>
            <a:r>
              <a:rPr sz="800" spc="-50" dirty="0">
                <a:latin typeface="Calibri"/>
                <a:cs typeface="Calibri"/>
              </a:rPr>
              <a:t>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19988" y="3115714"/>
            <a:ext cx="127635" cy="6896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latin typeface="Calibri"/>
                <a:cs typeface="Calibri"/>
              </a:rPr>
              <a:t>тыс.</a:t>
            </a:r>
            <a:r>
              <a:rPr sz="800" spc="-4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долл.</a:t>
            </a:r>
            <a:r>
              <a:rPr sz="800" spc="-15" dirty="0">
                <a:latin typeface="Calibri"/>
                <a:cs typeface="Calibri"/>
              </a:rPr>
              <a:t> </a:t>
            </a:r>
            <a:r>
              <a:rPr sz="800" spc="-25" dirty="0">
                <a:latin typeface="Calibri"/>
                <a:cs typeface="Calibri"/>
              </a:rPr>
              <a:t>США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780287" y="4283964"/>
            <a:ext cx="253365" cy="66040"/>
            <a:chOff x="780287" y="4283964"/>
            <a:chExt cx="253365" cy="66040"/>
          </a:xfrm>
        </p:grpSpPr>
        <p:sp>
          <p:nvSpPr>
            <p:cNvPr id="43" name="object 43"/>
            <p:cNvSpPr/>
            <p:nvPr/>
          </p:nvSpPr>
          <p:spPr>
            <a:xfrm>
              <a:off x="784859" y="4288536"/>
              <a:ext cx="243840" cy="56515"/>
            </a:xfrm>
            <a:custGeom>
              <a:avLst/>
              <a:gdLst/>
              <a:ahLst/>
              <a:cxnLst/>
              <a:rect l="l" t="t" r="r" b="b"/>
              <a:pathLst>
                <a:path w="243840" h="56514">
                  <a:moveTo>
                    <a:pt x="243840" y="0"/>
                  </a:moveTo>
                  <a:lnTo>
                    <a:pt x="0" y="0"/>
                  </a:lnTo>
                  <a:lnTo>
                    <a:pt x="0" y="56387"/>
                  </a:lnTo>
                  <a:lnTo>
                    <a:pt x="243840" y="56387"/>
                  </a:lnTo>
                  <a:lnTo>
                    <a:pt x="243840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784859" y="4288536"/>
              <a:ext cx="243840" cy="56515"/>
            </a:xfrm>
            <a:custGeom>
              <a:avLst/>
              <a:gdLst/>
              <a:ahLst/>
              <a:cxnLst/>
              <a:rect l="l" t="t" r="r" b="b"/>
              <a:pathLst>
                <a:path w="243840" h="56514">
                  <a:moveTo>
                    <a:pt x="0" y="56387"/>
                  </a:moveTo>
                  <a:lnTo>
                    <a:pt x="243840" y="56387"/>
                  </a:lnTo>
                  <a:lnTo>
                    <a:pt x="243840" y="0"/>
                  </a:lnTo>
                  <a:lnTo>
                    <a:pt x="0" y="0"/>
                  </a:lnTo>
                  <a:lnTo>
                    <a:pt x="0" y="56387"/>
                  </a:lnTo>
                  <a:close/>
                </a:path>
              </a:pathLst>
            </a:custGeom>
            <a:ln w="9144">
              <a:solidFill>
                <a:srgbClr val="85BB2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2359914" y="4285488"/>
            <a:ext cx="243840" cy="59690"/>
            <a:chOff x="2359914" y="4285488"/>
            <a:chExt cx="243840" cy="59690"/>
          </a:xfrm>
        </p:grpSpPr>
        <p:sp>
          <p:nvSpPr>
            <p:cNvPr id="46" name="object 46"/>
            <p:cNvSpPr/>
            <p:nvPr/>
          </p:nvSpPr>
          <p:spPr>
            <a:xfrm>
              <a:off x="2359914" y="4316730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0" y="0"/>
                  </a:moveTo>
                  <a:lnTo>
                    <a:pt x="243840" y="0"/>
                  </a:lnTo>
                </a:path>
              </a:pathLst>
            </a:custGeom>
            <a:ln w="28956">
              <a:solidFill>
                <a:srgbClr val="00AF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455164" y="429006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146" y="0"/>
                  </a:moveTo>
                  <a:lnTo>
                    <a:pt x="15376" y="1982"/>
                  </a:lnTo>
                  <a:lnTo>
                    <a:pt x="7381" y="7381"/>
                  </a:lnTo>
                  <a:lnTo>
                    <a:pt x="1982" y="15376"/>
                  </a:lnTo>
                  <a:lnTo>
                    <a:pt x="0" y="25145"/>
                  </a:lnTo>
                  <a:lnTo>
                    <a:pt x="1982" y="34915"/>
                  </a:lnTo>
                  <a:lnTo>
                    <a:pt x="7381" y="42910"/>
                  </a:lnTo>
                  <a:lnTo>
                    <a:pt x="15376" y="48309"/>
                  </a:lnTo>
                  <a:lnTo>
                    <a:pt x="25146" y="50291"/>
                  </a:lnTo>
                  <a:lnTo>
                    <a:pt x="34915" y="48309"/>
                  </a:lnTo>
                  <a:lnTo>
                    <a:pt x="42910" y="42910"/>
                  </a:lnTo>
                  <a:lnTo>
                    <a:pt x="48309" y="34915"/>
                  </a:lnTo>
                  <a:lnTo>
                    <a:pt x="50292" y="25145"/>
                  </a:lnTo>
                  <a:lnTo>
                    <a:pt x="48309" y="15376"/>
                  </a:lnTo>
                  <a:lnTo>
                    <a:pt x="42910" y="7381"/>
                  </a:lnTo>
                  <a:lnTo>
                    <a:pt x="34915" y="1982"/>
                  </a:lnTo>
                  <a:lnTo>
                    <a:pt x="25146" y="0"/>
                  </a:lnTo>
                  <a:close/>
                </a:path>
              </a:pathLst>
            </a:custGeom>
            <a:solidFill>
              <a:srgbClr val="00AF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2455164" y="429006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292" y="25145"/>
                  </a:moveTo>
                  <a:lnTo>
                    <a:pt x="48309" y="34915"/>
                  </a:lnTo>
                  <a:lnTo>
                    <a:pt x="42910" y="42910"/>
                  </a:lnTo>
                  <a:lnTo>
                    <a:pt x="34915" y="48309"/>
                  </a:lnTo>
                  <a:lnTo>
                    <a:pt x="25146" y="50291"/>
                  </a:lnTo>
                  <a:lnTo>
                    <a:pt x="15376" y="48309"/>
                  </a:lnTo>
                  <a:lnTo>
                    <a:pt x="7381" y="42910"/>
                  </a:lnTo>
                  <a:lnTo>
                    <a:pt x="1982" y="34915"/>
                  </a:lnTo>
                  <a:lnTo>
                    <a:pt x="0" y="25145"/>
                  </a:lnTo>
                  <a:lnTo>
                    <a:pt x="1982" y="15376"/>
                  </a:lnTo>
                  <a:lnTo>
                    <a:pt x="7381" y="7381"/>
                  </a:lnTo>
                  <a:lnTo>
                    <a:pt x="15376" y="1982"/>
                  </a:lnTo>
                  <a:lnTo>
                    <a:pt x="25146" y="0"/>
                  </a:lnTo>
                  <a:lnTo>
                    <a:pt x="34915" y="1982"/>
                  </a:lnTo>
                  <a:lnTo>
                    <a:pt x="42910" y="7381"/>
                  </a:lnTo>
                  <a:lnTo>
                    <a:pt x="48309" y="15376"/>
                  </a:lnTo>
                  <a:lnTo>
                    <a:pt x="50292" y="25145"/>
                  </a:lnTo>
                  <a:close/>
                </a:path>
              </a:pathLst>
            </a:custGeom>
            <a:ln w="9144">
              <a:solidFill>
                <a:srgbClr val="00AF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 txBox="1"/>
          <p:nvPr/>
        </p:nvSpPr>
        <p:spPr>
          <a:xfrm>
            <a:off x="4565951" y="2269316"/>
            <a:ext cx="830608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10" dirty="0" err="1" smtClean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Прое</a:t>
            </a:r>
            <a:r>
              <a:rPr lang="kk-KZ" sz="1000" b="1" spc="-10" dirty="0" smtClean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к</a:t>
            </a:r>
            <a:r>
              <a:rPr sz="1000" b="1" spc="-10" dirty="0" smtClean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т</a:t>
            </a:r>
            <a:endParaRPr sz="1000" dirty="0">
              <a:latin typeface="Century Gothic" panose="020B0502020202020204" pitchFamily="34" charset="0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557110" y="2478340"/>
            <a:ext cx="3472815" cy="2721386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 marR="58419">
              <a:lnSpc>
                <a:spcPct val="91700"/>
              </a:lnSpc>
              <a:spcBef>
                <a:spcPts val="195"/>
              </a:spcBef>
            </a:pPr>
            <a:r>
              <a:rPr sz="1000" dirty="0">
                <a:latin typeface="Century Gothic" panose="020B0502020202020204" pitchFamily="34" charset="0"/>
                <a:cs typeface="Calibri"/>
              </a:rPr>
              <a:t>Проектом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предусматривается</a:t>
            </a:r>
            <a:r>
              <a:rPr sz="1000" spc="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 err="1">
                <a:latin typeface="Century Gothic" panose="020B0502020202020204" pitchFamily="34" charset="0"/>
                <a:cs typeface="Calibri"/>
              </a:rPr>
              <a:t>строительство</a:t>
            </a:r>
            <a:r>
              <a:rPr sz="1000" spc="2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 err="1">
                <a:latin typeface="Century Gothic" panose="020B0502020202020204" pitchFamily="34" charset="0"/>
                <a:cs typeface="Calibri"/>
              </a:rPr>
              <a:t>молочно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- </a:t>
            </a:r>
            <a:r>
              <a:rPr sz="1000" dirty="0" err="1">
                <a:latin typeface="Century Gothic" panose="020B0502020202020204" pitchFamily="34" charset="0"/>
                <a:cs typeface="Calibri"/>
              </a:rPr>
              <a:t>товарн</a:t>
            </a:r>
            <a:r>
              <a:rPr lang="ru-RU" sz="1000" dirty="0">
                <a:latin typeface="Century Gothic" panose="020B0502020202020204" pitchFamily="34" charset="0"/>
                <a:cs typeface="Calibri"/>
              </a:rPr>
              <a:t>ой</a:t>
            </a:r>
            <a:r>
              <a:rPr sz="10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 err="1">
                <a:latin typeface="Century Gothic" panose="020B0502020202020204" pitchFamily="34" charset="0"/>
                <a:cs typeface="Calibri"/>
              </a:rPr>
              <a:t>ферм</a:t>
            </a:r>
            <a:r>
              <a:rPr lang="ru-RU" sz="1000" dirty="0">
                <a:latin typeface="Century Gothic" panose="020B0502020202020204" pitchFamily="34" charset="0"/>
                <a:cs typeface="Calibri"/>
              </a:rPr>
              <a:t>ы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 для</a:t>
            </a:r>
            <a:r>
              <a:rPr sz="1000" spc="1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производства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сырого</a:t>
            </a:r>
            <a:r>
              <a:rPr sz="10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коровьего</a:t>
            </a:r>
            <a:r>
              <a:rPr sz="10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молока</a:t>
            </a:r>
            <a:r>
              <a:rPr sz="10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50" dirty="0">
                <a:latin typeface="Century Gothic" panose="020B0502020202020204" pitchFamily="34" charset="0"/>
                <a:cs typeface="Calibri"/>
              </a:rPr>
              <a:t>в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 </a:t>
            </a:r>
            <a:r>
              <a:rPr lang="ru-RU" sz="1000" dirty="0" err="1">
                <a:latin typeface="Century Gothic" panose="020B0502020202020204" pitchFamily="34" charset="0"/>
                <a:cs typeface="Calibri"/>
              </a:rPr>
              <a:t>Казалинском</a:t>
            </a:r>
            <a:r>
              <a:rPr lang="ru-RU" sz="1000" dirty="0">
                <a:latin typeface="Century Gothic" panose="020B0502020202020204" pitchFamily="34" charset="0"/>
                <a:cs typeface="Calibri"/>
              </a:rPr>
              <a:t> районе </a:t>
            </a:r>
            <a:r>
              <a:rPr lang="ru-RU" sz="1000" dirty="0" err="1">
                <a:latin typeface="Century Gothic" panose="020B0502020202020204" pitchFamily="34" charset="0"/>
                <a:cs typeface="Calibri"/>
              </a:rPr>
              <a:t>Кызылординской</a:t>
            </a:r>
            <a:r>
              <a:rPr sz="1000" spc="-5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 err="1">
                <a:latin typeface="Century Gothic" panose="020B0502020202020204" pitchFamily="34" charset="0"/>
                <a:cs typeface="Calibri"/>
              </a:rPr>
              <a:t>области</a:t>
            </a:r>
            <a:r>
              <a:rPr sz="1000" spc="-35" dirty="0">
                <a:latin typeface="Century Gothic" panose="020B0502020202020204" pitchFamily="34" charset="0"/>
                <a:cs typeface="Calibri"/>
              </a:rPr>
              <a:t> </a:t>
            </a:r>
            <a:r>
              <a:rPr lang="ru-RU" sz="1000" spc="-35" dirty="0">
                <a:latin typeface="Century Gothic" panose="020B0502020202020204" pitchFamily="34" charset="0"/>
                <a:cs typeface="Calibri"/>
              </a:rPr>
              <a:t>с </a:t>
            </a:r>
            <a:r>
              <a:rPr sz="1000" dirty="0" err="1">
                <a:latin typeface="Century Gothic" panose="020B0502020202020204" pitchFamily="34" charset="0"/>
                <a:cs typeface="Calibri"/>
              </a:rPr>
              <a:t>совокупной</a:t>
            </a:r>
            <a:r>
              <a:rPr sz="1000" spc="-4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 err="1">
                <a:latin typeface="Century Gothic" panose="020B0502020202020204" pitchFamily="34" charset="0"/>
                <a:cs typeface="Calibri"/>
              </a:rPr>
              <a:t>мощностью</a:t>
            </a:r>
            <a:r>
              <a:rPr sz="10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lang="ru-RU" sz="1000" dirty="0">
                <a:latin typeface="Century Gothic" panose="020B0502020202020204" pitchFamily="34" charset="0"/>
                <a:cs typeface="Calibri"/>
              </a:rPr>
              <a:t>15</a:t>
            </a:r>
            <a:r>
              <a:rPr sz="1000" dirty="0" err="1">
                <a:latin typeface="Century Gothic" panose="020B0502020202020204" pitchFamily="34" charset="0"/>
                <a:cs typeface="Calibri"/>
              </a:rPr>
              <a:t>тыс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.</a:t>
            </a:r>
            <a:r>
              <a:rPr sz="1000" spc="-3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20" dirty="0">
                <a:latin typeface="Century Gothic" panose="020B0502020202020204" pitchFamily="34" charset="0"/>
                <a:cs typeface="Calibri"/>
              </a:rPr>
              <a:t>тонн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продукции</a:t>
            </a:r>
            <a:r>
              <a:rPr sz="1000" spc="-3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в</a:t>
            </a:r>
            <a:r>
              <a:rPr sz="1000" spc="-20" dirty="0">
                <a:latin typeface="Century Gothic" panose="020B0502020202020204" pitchFamily="34" charset="0"/>
                <a:cs typeface="Calibri"/>
              </a:rPr>
              <a:t> год.</a:t>
            </a:r>
            <a:endParaRPr sz="1000" dirty="0">
              <a:latin typeface="Century Gothic" panose="020B0502020202020204" pitchFamily="34" charset="0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1000" b="1" spc="-10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Компания</a:t>
            </a:r>
            <a:endParaRPr sz="1000" dirty="0">
              <a:latin typeface="Century Gothic" panose="020B0502020202020204" pitchFamily="34" charset="0"/>
              <a:cs typeface="Calibri"/>
            </a:endParaRPr>
          </a:p>
          <a:p>
            <a:pPr marL="12700" marR="243840" algn="just">
              <a:lnSpc>
                <a:spcPct val="91500"/>
              </a:lnSpc>
              <a:spcBef>
                <a:spcPts val="105"/>
              </a:spcBef>
            </a:pPr>
            <a:r>
              <a:rPr sz="1000" dirty="0">
                <a:latin typeface="Century Gothic" panose="020B0502020202020204" pitchFamily="34" charset="0"/>
                <a:cs typeface="Calibri"/>
              </a:rPr>
              <a:t>ТОО</a:t>
            </a:r>
            <a:r>
              <a:rPr sz="1000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«</a:t>
            </a:r>
            <a:r>
              <a:rPr lang="ru-RU" sz="1000" dirty="0" err="1">
                <a:latin typeface="Century Gothic" panose="020B0502020202020204" pitchFamily="34" charset="0"/>
                <a:cs typeface="Calibri"/>
              </a:rPr>
              <a:t>Рза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»</a:t>
            </a:r>
            <a:r>
              <a:rPr sz="1000" spc="-4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является</a:t>
            </a:r>
            <a:r>
              <a:rPr sz="10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одним</a:t>
            </a:r>
            <a:r>
              <a:rPr sz="1000" spc="-2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из</a:t>
            </a:r>
            <a:r>
              <a:rPr sz="1000" spc="-4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 err="1">
                <a:latin typeface="Century Gothic" panose="020B0502020202020204" pitchFamily="34" charset="0"/>
                <a:cs typeface="Calibri"/>
              </a:rPr>
              <a:t>самых</a:t>
            </a:r>
            <a:r>
              <a:rPr sz="1000" spc="-25" dirty="0">
                <a:latin typeface="Century Gothic" panose="020B0502020202020204" pitchFamily="34" charset="0"/>
                <a:cs typeface="Calibri"/>
              </a:rPr>
              <a:t> </a:t>
            </a:r>
            <a:r>
              <a:rPr lang="ru-RU" sz="1000" spc="-10" dirty="0">
                <a:latin typeface="Century Gothic" panose="020B0502020202020204" pitchFamily="34" charset="0"/>
                <a:cs typeface="Calibri"/>
              </a:rPr>
              <a:t>популярных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холдингов</a:t>
            </a:r>
            <a:r>
              <a:rPr sz="1000" spc="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агропромышленного</a:t>
            </a:r>
            <a:r>
              <a:rPr sz="1000" spc="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сектора</a:t>
            </a:r>
            <a:r>
              <a:rPr sz="10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Казахстана.</a:t>
            </a:r>
            <a:r>
              <a:rPr sz="10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 err="1">
                <a:latin typeface="Century Gothic" panose="020B0502020202020204" pitchFamily="34" charset="0"/>
                <a:cs typeface="Calibri"/>
              </a:rPr>
              <a:t>Инициатор</a:t>
            </a:r>
            <a:r>
              <a:rPr sz="10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имеет</a:t>
            </a:r>
            <a:r>
              <a:rPr sz="1000" spc="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хорошую наработанную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 репутацию</a:t>
            </a:r>
            <a:r>
              <a:rPr sz="1000" spc="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в</a:t>
            </a:r>
            <a:r>
              <a:rPr sz="10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регионе,</a:t>
            </a:r>
            <a:r>
              <a:rPr sz="1000" spc="2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что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 позволит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обеспечить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сбыт</a:t>
            </a:r>
            <a:r>
              <a:rPr sz="1000" spc="-2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молока</a:t>
            </a:r>
            <a:r>
              <a:rPr sz="1000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 err="1">
                <a:latin typeface="Century Gothic" panose="020B0502020202020204" pitchFamily="34" charset="0"/>
                <a:cs typeface="Calibri"/>
              </a:rPr>
              <a:t>переработчикам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.</a:t>
            </a:r>
            <a:endParaRPr lang="ru-RU" sz="1000" spc="-10" dirty="0">
              <a:latin typeface="Century Gothic" panose="020B0502020202020204" pitchFamily="34" charset="0"/>
              <a:cs typeface="Calibri"/>
            </a:endParaRPr>
          </a:p>
          <a:p>
            <a:pPr marL="12700" marR="243840">
              <a:lnSpc>
                <a:spcPct val="91500"/>
              </a:lnSpc>
              <a:spcBef>
                <a:spcPts val="105"/>
              </a:spcBef>
            </a:pPr>
            <a:r>
              <a:rPr lang="ru-RU" sz="1000" dirty="0">
                <a:latin typeface="Century Gothic" panose="020B0502020202020204" pitchFamily="34" charset="0"/>
                <a:cs typeface="Calibri"/>
              </a:rPr>
              <a:t>1 этап: 2,3 млрд завершен </a:t>
            </a:r>
            <a:r>
              <a:rPr lang="ru-RU" sz="900" i="1" dirty="0">
                <a:latin typeface="Century Gothic" panose="020B0502020202020204" pitchFamily="34" charset="0"/>
                <a:cs typeface="Calibri"/>
              </a:rPr>
              <a:t>(молочно-товарная ферма, молокозавод - работает на 34%) </a:t>
            </a:r>
          </a:p>
          <a:p>
            <a:pPr marL="12700" marR="243840">
              <a:lnSpc>
                <a:spcPct val="91500"/>
              </a:lnSpc>
              <a:spcBef>
                <a:spcPts val="105"/>
              </a:spcBef>
            </a:pPr>
            <a:r>
              <a:rPr lang="ru-RU" sz="1000" dirty="0">
                <a:latin typeface="Century Gothic" panose="020B0502020202020204" pitchFamily="34" charset="0"/>
                <a:cs typeface="Calibri"/>
              </a:rPr>
              <a:t>2 этап: 2,5 </a:t>
            </a:r>
            <a:r>
              <a:rPr lang="ru-RU" sz="900" i="1" dirty="0">
                <a:latin typeface="Century Gothic" panose="020B0502020202020204" pitchFamily="34" charset="0"/>
                <a:cs typeface="Calibri"/>
              </a:rPr>
              <a:t>млрд (расширение молочно-товарной фермы, после расширения молокозавод выйдет на полную мощность, удой молока вырастет с 7-и тысяч до 15 тысячи тонн) </a:t>
            </a:r>
            <a:endParaRPr sz="1000" dirty="0">
              <a:latin typeface="Century Gothic" panose="020B0502020202020204" pitchFamily="34" charset="0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1000" b="1" spc="-10" dirty="0" err="1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Рынок</a:t>
            </a:r>
            <a:endParaRPr sz="1000" dirty="0">
              <a:latin typeface="Century Gothic" panose="020B0502020202020204" pitchFamily="34" charset="0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390042" y="5199726"/>
            <a:ext cx="3610610" cy="1609993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84785" marR="71120" indent="-172720" algn="just">
              <a:lnSpc>
                <a:spcPct val="91700"/>
              </a:lnSpc>
              <a:spcBef>
                <a:spcPts val="195"/>
              </a:spcBef>
              <a:buFont typeface="Arial MT"/>
              <a:buChar char="•"/>
              <a:tabLst>
                <a:tab pos="184785" algn="l"/>
              </a:tabLst>
            </a:pPr>
            <a:r>
              <a:rPr sz="900" dirty="0">
                <a:latin typeface="Century Gothic" panose="020B0502020202020204" pitchFamily="34" charset="0"/>
                <a:cs typeface="Calibri"/>
              </a:rPr>
              <a:t>За</a:t>
            </a:r>
            <a:r>
              <a:rPr sz="900" spc="-4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период</a:t>
            </a:r>
            <a:r>
              <a:rPr sz="900" spc="-3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2016–2020</a:t>
            </a:r>
            <a:r>
              <a:rPr sz="900" spc="-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гг.</a:t>
            </a:r>
            <a:r>
              <a:rPr sz="900" spc="-4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среднегодовой</a:t>
            </a:r>
            <a:r>
              <a:rPr sz="900" spc="-1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темп</a:t>
            </a:r>
            <a:r>
              <a:rPr sz="9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роста</a:t>
            </a:r>
            <a:r>
              <a:rPr sz="900" spc="-5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spc="-10" dirty="0">
                <a:latin typeface="Century Gothic" panose="020B0502020202020204" pitchFamily="34" charset="0"/>
                <a:cs typeface="Calibri"/>
              </a:rPr>
              <a:t>мирового производства</a:t>
            </a:r>
            <a:r>
              <a:rPr sz="900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молока</a:t>
            </a:r>
            <a:r>
              <a:rPr sz="900" spc="-2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составил</a:t>
            </a:r>
            <a:r>
              <a:rPr sz="900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1,8%.</a:t>
            </a:r>
            <a:r>
              <a:rPr sz="9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Согласно </a:t>
            </a:r>
            <a:r>
              <a:rPr sz="900" spc="-10" dirty="0">
                <a:latin typeface="Century Gothic" panose="020B0502020202020204" pitchFamily="34" charset="0"/>
                <a:cs typeface="Calibri"/>
              </a:rPr>
              <a:t>прогнозам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OECD,</a:t>
            </a:r>
            <a:r>
              <a:rPr sz="9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в</a:t>
            </a:r>
            <a:r>
              <a:rPr sz="9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spc="-10" dirty="0">
                <a:latin typeface="Century Gothic" panose="020B0502020202020204" pitchFamily="34" charset="0"/>
                <a:cs typeface="Calibri"/>
              </a:rPr>
              <a:t>2021-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2029</a:t>
            </a:r>
            <a:r>
              <a:rPr sz="900" spc="3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гг.</a:t>
            </a:r>
            <a:r>
              <a:rPr sz="9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темпы роста</a:t>
            </a:r>
            <a:r>
              <a:rPr sz="900" spc="-2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spc="-10" dirty="0" err="1">
                <a:latin typeface="Century Gothic" panose="020B0502020202020204" pitchFamily="34" charset="0"/>
                <a:cs typeface="Calibri"/>
              </a:rPr>
              <a:t>производства</a:t>
            </a:r>
            <a:r>
              <a:rPr sz="900" spc="-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spc="-10" dirty="0" err="1">
                <a:latin typeface="Century Gothic" panose="020B0502020202020204" pitchFamily="34" charset="0"/>
                <a:cs typeface="Calibri"/>
              </a:rPr>
              <a:t>молока</a:t>
            </a:r>
            <a:endParaRPr lang="ru-RU" sz="900" spc="-10" dirty="0">
              <a:latin typeface="Century Gothic" panose="020B0502020202020204" pitchFamily="34" charset="0"/>
              <a:cs typeface="Calibri"/>
            </a:endParaRPr>
          </a:p>
          <a:p>
            <a:pPr marL="184785" marR="71120" indent="-172720" algn="just">
              <a:lnSpc>
                <a:spcPct val="91700"/>
              </a:lnSpc>
              <a:spcBef>
                <a:spcPts val="195"/>
              </a:spcBef>
              <a:buFont typeface="Arial MT"/>
              <a:buChar char="•"/>
              <a:tabLst>
                <a:tab pos="184785" algn="l"/>
              </a:tabLst>
            </a:pPr>
            <a:r>
              <a:rPr sz="900" spc="-10" dirty="0">
                <a:latin typeface="Century Gothic" panose="020B0502020202020204" pitchFamily="34" charset="0"/>
                <a:cs typeface="Calibri"/>
              </a:rPr>
              <a:t> сохранятся</a:t>
            </a:r>
            <a:r>
              <a:rPr sz="900" spc="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на</a:t>
            </a:r>
            <a:r>
              <a:rPr sz="900" spc="-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уровне</a:t>
            </a:r>
            <a:r>
              <a:rPr sz="9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spc="-20" dirty="0">
                <a:latin typeface="Century Gothic" panose="020B0502020202020204" pitchFamily="34" charset="0"/>
                <a:cs typeface="Calibri"/>
              </a:rPr>
              <a:t>1,6%.</a:t>
            </a:r>
            <a:endParaRPr sz="900" dirty="0">
              <a:latin typeface="Century Gothic" panose="020B0502020202020204" pitchFamily="34" charset="0"/>
              <a:cs typeface="Calibri"/>
            </a:endParaRPr>
          </a:p>
          <a:p>
            <a:pPr marL="184785" marR="5080" indent="-172720" algn="just">
              <a:lnSpc>
                <a:spcPct val="91700"/>
              </a:lnSpc>
              <a:spcBef>
                <a:spcPts val="100"/>
              </a:spcBef>
              <a:buFont typeface="Arial MT"/>
              <a:buChar char="•"/>
              <a:tabLst>
                <a:tab pos="184785" algn="l"/>
              </a:tabLst>
            </a:pPr>
            <a:r>
              <a:rPr sz="900" dirty="0">
                <a:latin typeface="Century Gothic" panose="020B0502020202020204" pitchFamily="34" charset="0"/>
                <a:cs typeface="Calibri"/>
              </a:rPr>
              <a:t>В</a:t>
            </a:r>
            <a:r>
              <a:rPr sz="900" spc="-2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течение</a:t>
            </a:r>
            <a:r>
              <a:rPr sz="900" spc="-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периода</a:t>
            </a:r>
            <a:r>
              <a:rPr sz="9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2016–2020</a:t>
            </a:r>
            <a:r>
              <a:rPr sz="900" spc="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гг.</a:t>
            </a:r>
            <a:r>
              <a:rPr sz="900" spc="-3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spc="-10" dirty="0">
                <a:latin typeface="Century Gothic" panose="020B0502020202020204" pitchFamily="34" charset="0"/>
                <a:cs typeface="Calibri"/>
              </a:rPr>
              <a:t>наблюдалась</a:t>
            </a:r>
            <a:r>
              <a:rPr sz="900" spc="1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spc="-10" dirty="0">
                <a:latin typeface="Century Gothic" panose="020B0502020202020204" pitchFamily="34" charset="0"/>
                <a:cs typeface="Calibri"/>
              </a:rPr>
              <a:t>положительная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динамика</a:t>
            </a:r>
            <a:r>
              <a:rPr sz="9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spc="-10" dirty="0">
                <a:latin typeface="Century Gothic" panose="020B0502020202020204" pitchFamily="34" charset="0"/>
                <a:cs typeface="Calibri"/>
              </a:rPr>
              <a:t>потребления</a:t>
            </a:r>
            <a:r>
              <a:rPr sz="900" spc="3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жидкого</a:t>
            </a:r>
            <a:r>
              <a:rPr sz="9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spc="-10" dirty="0">
                <a:latin typeface="Century Gothic" panose="020B0502020202020204" pitchFamily="34" charset="0"/>
                <a:cs typeface="Calibri"/>
              </a:rPr>
              <a:t>коровьего</a:t>
            </a:r>
            <a:r>
              <a:rPr sz="9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молока</a:t>
            </a:r>
            <a:r>
              <a:rPr sz="900" spc="-1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spc="-25" dirty="0">
                <a:latin typeface="Century Gothic" panose="020B0502020202020204" pitchFamily="34" charset="0"/>
                <a:cs typeface="Calibri"/>
              </a:rPr>
              <a:t>со</a:t>
            </a:r>
            <a:r>
              <a:rPr sz="900" spc="-10" dirty="0">
                <a:latin typeface="Century Gothic" panose="020B0502020202020204" pitchFamily="34" charset="0"/>
                <a:cs typeface="Calibri"/>
              </a:rPr>
              <a:t> среднегодовым</a:t>
            </a:r>
            <a:r>
              <a:rPr sz="900" spc="1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темпом роста</a:t>
            </a:r>
            <a:r>
              <a:rPr sz="9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7,3%.</a:t>
            </a:r>
            <a:r>
              <a:rPr sz="900" spc="-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По</a:t>
            </a:r>
            <a:r>
              <a:rPr sz="9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прогнозам</a:t>
            </a:r>
            <a:r>
              <a:rPr sz="900" spc="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spc="-10" dirty="0">
                <a:latin typeface="Century Gothic" panose="020B0502020202020204" pitchFamily="34" charset="0"/>
                <a:cs typeface="Calibri"/>
              </a:rPr>
              <a:t>Fitch Solutions,</a:t>
            </a:r>
            <a:r>
              <a:rPr sz="9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согласно мировым</a:t>
            </a:r>
            <a:r>
              <a:rPr sz="900" spc="-10" dirty="0">
                <a:latin typeface="Century Gothic" panose="020B0502020202020204" pitchFamily="34" charset="0"/>
                <a:cs typeface="Calibri"/>
              </a:rPr>
              <a:t> тенденциям</a:t>
            </a:r>
            <a:r>
              <a:rPr sz="900" spc="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в</a:t>
            </a:r>
            <a:r>
              <a:rPr sz="9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spc="-10" dirty="0">
                <a:latin typeface="Century Gothic" panose="020B0502020202020204" pitchFamily="34" charset="0"/>
                <a:cs typeface="Calibri"/>
              </a:rPr>
              <a:t>потреблении</a:t>
            </a:r>
            <a:endParaRPr sz="900" dirty="0">
              <a:latin typeface="Century Gothic" panose="020B0502020202020204" pitchFamily="34" charset="0"/>
              <a:cs typeface="Calibri"/>
            </a:endParaRPr>
          </a:p>
          <a:p>
            <a:pPr marL="184785" marR="480059" algn="just">
              <a:lnSpc>
                <a:spcPts val="1090"/>
              </a:lnSpc>
              <a:spcBef>
                <a:spcPts val="35"/>
              </a:spcBef>
            </a:pPr>
            <a:r>
              <a:rPr sz="900" dirty="0">
                <a:latin typeface="Century Gothic" panose="020B0502020202020204" pitchFamily="34" charset="0"/>
                <a:cs typeface="Calibri"/>
              </a:rPr>
              <a:t>молока,</a:t>
            </a:r>
            <a:r>
              <a:rPr sz="900" spc="-2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в</a:t>
            </a:r>
            <a:r>
              <a:rPr sz="900" spc="-2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Казахстане также</a:t>
            </a:r>
            <a:r>
              <a:rPr sz="900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в</a:t>
            </a:r>
            <a:r>
              <a:rPr sz="9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spc="-10" dirty="0">
                <a:latin typeface="Century Gothic" panose="020B0502020202020204" pitchFamily="34" charset="0"/>
                <a:cs typeface="Calibri"/>
              </a:rPr>
              <a:t>2021-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2024</a:t>
            </a:r>
            <a:r>
              <a:rPr sz="900" spc="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гг.</a:t>
            </a:r>
            <a:r>
              <a:rPr sz="9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темп</a:t>
            </a:r>
            <a:r>
              <a:rPr sz="900" spc="-10" dirty="0">
                <a:latin typeface="Century Gothic" panose="020B0502020202020204" pitchFamily="34" charset="0"/>
                <a:cs typeface="Calibri"/>
              </a:rPr>
              <a:t> роста потребления</a:t>
            </a:r>
            <a:r>
              <a:rPr sz="900" spc="1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составит</a:t>
            </a:r>
            <a:r>
              <a:rPr sz="900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в</a:t>
            </a:r>
            <a:r>
              <a:rPr sz="900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dirty="0">
                <a:latin typeface="Century Gothic" panose="020B0502020202020204" pitchFamily="34" charset="0"/>
                <a:cs typeface="Calibri"/>
              </a:rPr>
              <a:t>среднем</a:t>
            </a:r>
            <a:r>
              <a:rPr sz="900" spc="1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spc="-25" dirty="0">
                <a:latin typeface="Century Gothic" panose="020B0502020202020204" pitchFamily="34" charset="0"/>
                <a:cs typeface="Calibri"/>
              </a:rPr>
              <a:t>3%.</a:t>
            </a:r>
            <a:endParaRPr sz="900" dirty="0">
              <a:latin typeface="Century Gothic" panose="020B0502020202020204" pitchFamily="34" charset="0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8213814" y="1791142"/>
            <a:ext cx="3609975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В</a:t>
            </a:r>
            <a:r>
              <a:rPr sz="1000" b="1" spc="5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 </a:t>
            </a:r>
            <a:r>
              <a:rPr sz="1000" b="1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чем</a:t>
            </a:r>
            <a:r>
              <a:rPr sz="1000" b="1" spc="-5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привлекательность</a:t>
            </a:r>
            <a:r>
              <a:rPr sz="1000" b="1" spc="45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проекта?</a:t>
            </a:r>
            <a:endParaRPr sz="1000" dirty="0">
              <a:latin typeface="Century Gothic" panose="020B0502020202020204" pitchFamily="34" charset="0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8029925" y="1954885"/>
            <a:ext cx="3609975" cy="20932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84785" indent="-172085" algn="just">
              <a:lnSpc>
                <a:spcPts val="1150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</a:tabLst>
            </a:pPr>
            <a:r>
              <a:rPr sz="1000" b="1" dirty="0">
                <a:latin typeface="Century Gothic" panose="020B0502020202020204" pitchFamily="34" charset="0"/>
                <a:cs typeface="Calibri"/>
              </a:rPr>
              <a:t>Наличие</a:t>
            </a:r>
            <a:r>
              <a:rPr sz="1000" b="1" spc="-5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b="1" dirty="0">
                <a:latin typeface="Century Gothic" panose="020B0502020202020204" pitchFamily="34" charset="0"/>
                <a:cs typeface="Calibri"/>
              </a:rPr>
              <a:t>доступной</a:t>
            </a:r>
            <a:r>
              <a:rPr sz="1000" b="1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b="1" dirty="0">
                <a:latin typeface="Century Gothic" panose="020B0502020202020204" pitchFamily="34" charset="0"/>
                <a:cs typeface="Calibri"/>
              </a:rPr>
              <a:t>кормовой</a:t>
            </a:r>
            <a:r>
              <a:rPr sz="1000" b="1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b="1" dirty="0">
                <a:latin typeface="Century Gothic" panose="020B0502020202020204" pitchFamily="34" charset="0"/>
                <a:cs typeface="Calibri"/>
              </a:rPr>
              <a:t>базы.</a:t>
            </a:r>
            <a:r>
              <a:rPr sz="1000" b="1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lang="ru-RU" sz="1000" dirty="0">
                <a:latin typeface="Century Gothic" panose="020B0502020202020204" pitchFamily="34" charset="0"/>
                <a:cs typeface="Calibri"/>
              </a:rPr>
              <a:t>В </a:t>
            </a:r>
            <a:r>
              <a:rPr lang="ru-RU" sz="1000" dirty="0" err="1">
                <a:latin typeface="Century Gothic" panose="020B0502020202020204" pitchFamily="34" charset="0"/>
                <a:cs typeface="Calibri"/>
              </a:rPr>
              <a:t>Казалинском</a:t>
            </a:r>
            <a:r>
              <a:rPr lang="ru-RU" sz="1000" dirty="0">
                <a:latin typeface="Century Gothic" panose="020B0502020202020204" pitchFamily="34" charset="0"/>
                <a:cs typeface="Calibri"/>
              </a:rPr>
              <a:t> районе располагаются </a:t>
            </a:r>
            <a:r>
              <a:rPr sz="1000" spc="-10" dirty="0" err="1">
                <a:latin typeface="Century Gothic" panose="020B0502020202020204" pitchFamily="34" charset="0"/>
                <a:cs typeface="Calibri"/>
              </a:rPr>
              <a:t>крупны</a:t>
            </a:r>
            <a:r>
              <a:rPr lang="ru-RU" sz="1000" spc="-10" dirty="0">
                <a:latin typeface="Century Gothic" panose="020B0502020202020204" pitchFamily="34" charset="0"/>
                <a:cs typeface="Calibri"/>
              </a:rPr>
              <a:t>е</a:t>
            </a:r>
            <a:r>
              <a:rPr sz="10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 err="1">
                <a:latin typeface="Century Gothic" panose="020B0502020202020204" pitchFamily="34" charset="0"/>
                <a:cs typeface="Calibri"/>
              </a:rPr>
              <a:t>посевны</a:t>
            </a:r>
            <a:r>
              <a:rPr lang="ru-RU" sz="1000" dirty="0">
                <a:latin typeface="Century Gothic" panose="020B0502020202020204" pitchFamily="34" charset="0"/>
                <a:cs typeface="Calibri"/>
              </a:rPr>
              <a:t>е</a:t>
            </a:r>
            <a:r>
              <a:rPr sz="1000" spc="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 err="1">
                <a:latin typeface="Century Gothic" panose="020B0502020202020204" pitchFamily="34" charset="0"/>
                <a:cs typeface="Calibri"/>
              </a:rPr>
              <a:t>площади</a:t>
            </a:r>
            <a:r>
              <a:rPr lang="ru-RU" sz="1000" spc="-10" dirty="0">
                <a:latin typeface="Century Gothic" panose="020B0502020202020204" pitchFamily="34" charset="0"/>
                <a:cs typeface="Calibri"/>
              </a:rPr>
              <a:t> и пастбища</a:t>
            </a:r>
            <a:r>
              <a:rPr sz="1000" spc="2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(</a:t>
            </a:r>
            <a:r>
              <a:rPr lang="ru-RU" sz="1000" dirty="0">
                <a:latin typeface="Century Gothic" panose="020B0502020202020204" pitchFamily="34" charset="0"/>
                <a:cs typeface="Calibri"/>
              </a:rPr>
              <a:t>17</a:t>
            </a:r>
            <a:r>
              <a:rPr sz="1000" spc="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тыс.</a:t>
            </a:r>
            <a:r>
              <a:rPr sz="10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 err="1">
                <a:latin typeface="Century Gothic" panose="020B0502020202020204" pitchFamily="34" charset="0"/>
                <a:cs typeface="Calibri"/>
              </a:rPr>
              <a:t>га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).</a:t>
            </a:r>
            <a:r>
              <a:rPr sz="10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Следует</a:t>
            </a:r>
            <a:r>
              <a:rPr sz="1000" spc="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отметить,</a:t>
            </a:r>
            <a:r>
              <a:rPr sz="1000" spc="-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 err="1">
                <a:latin typeface="Century Gothic" panose="020B0502020202020204" pitchFamily="34" charset="0"/>
                <a:cs typeface="Calibri"/>
              </a:rPr>
              <a:t>корма</a:t>
            </a:r>
            <a:r>
              <a:rPr lang="ru-RU" sz="100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 err="1">
                <a:latin typeface="Century Gothic" panose="020B0502020202020204" pitchFamily="34" charset="0"/>
                <a:cs typeface="Calibri"/>
              </a:rPr>
              <a:t>занимают</a:t>
            </a:r>
            <a:r>
              <a:rPr sz="1000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высокую</a:t>
            </a:r>
            <a:r>
              <a:rPr sz="1000" spc="-4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долю</a:t>
            </a:r>
            <a:r>
              <a:rPr sz="10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в</a:t>
            </a:r>
            <a:r>
              <a:rPr sz="1000" spc="-4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структуре</a:t>
            </a:r>
            <a:r>
              <a:rPr sz="1000" spc="-4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материальных</a:t>
            </a:r>
            <a:r>
              <a:rPr sz="1000" spc="-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затрат, поэтому</a:t>
            </a:r>
            <a:r>
              <a:rPr sz="1000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обеспечение</a:t>
            </a:r>
            <a:r>
              <a:rPr sz="1000" spc="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МТФ</a:t>
            </a:r>
            <a:r>
              <a:rPr sz="10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собственной</a:t>
            </a:r>
            <a:r>
              <a:rPr sz="1000" spc="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кормовой</a:t>
            </a:r>
            <a:r>
              <a:rPr sz="1000" spc="-4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базой позволит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 снизить</a:t>
            </a:r>
            <a:r>
              <a:rPr sz="1000" spc="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себестоимость</a:t>
            </a:r>
            <a:r>
              <a:rPr sz="1000" spc="2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молока.</a:t>
            </a:r>
            <a:endParaRPr sz="1000" dirty="0">
              <a:latin typeface="Century Gothic" panose="020B0502020202020204" pitchFamily="34" charset="0"/>
              <a:cs typeface="Calibri"/>
            </a:endParaRPr>
          </a:p>
          <a:p>
            <a:pPr marL="184785" marR="299720" indent="-172720" algn="just">
              <a:lnSpc>
                <a:spcPct val="91700"/>
              </a:lnSpc>
              <a:spcBef>
                <a:spcPts val="100"/>
              </a:spcBef>
              <a:buFont typeface="Arial MT"/>
              <a:buChar char="•"/>
              <a:tabLst>
                <a:tab pos="184785" algn="l"/>
              </a:tabLst>
            </a:pPr>
            <a:r>
              <a:rPr sz="1000" b="1" spc="-10" dirty="0">
                <a:latin typeface="Century Gothic" panose="020B0502020202020204" pitchFamily="34" charset="0"/>
                <a:cs typeface="Calibri"/>
              </a:rPr>
              <a:t>Географическое</a:t>
            </a:r>
            <a:r>
              <a:rPr sz="1000" b="1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b="1" dirty="0">
                <a:latin typeface="Century Gothic" panose="020B0502020202020204" pitchFamily="34" charset="0"/>
                <a:cs typeface="Calibri"/>
              </a:rPr>
              <a:t>положение.</a:t>
            </a:r>
            <a:r>
              <a:rPr sz="1000" b="1" spc="25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Проект</a:t>
            </a:r>
            <a:r>
              <a:rPr sz="1000" spc="-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будет</a:t>
            </a:r>
            <a:r>
              <a:rPr sz="1000" spc="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реализован </a:t>
            </a:r>
            <a:r>
              <a:rPr sz="1000" spc="-50" dirty="0">
                <a:latin typeface="Century Gothic" panose="020B0502020202020204" pitchFamily="34" charset="0"/>
                <a:cs typeface="Calibri"/>
              </a:rPr>
              <a:t>в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 </a:t>
            </a:r>
            <a:r>
              <a:rPr lang="ru-RU" sz="1000" dirty="0">
                <a:latin typeface="Century Gothic" panose="020B0502020202020204" pitchFamily="34" charset="0"/>
                <a:cs typeface="Calibri"/>
              </a:rPr>
              <a:t>а/о </a:t>
            </a:r>
            <a:r>
              <a:rPr lang="ru-RU" sz="1000" dirty="0" err="1">
                <a:latin typeface="Century Gothic" panose="020B0502020202020204" pitchFamily="34" charset="0"/>
                <a:cs typeface="Calibri"/>
              </a:rPr>
              <a:t>Карашенгел</a:t>
            </a:r>
            <a:r>
              <a:rPr lang="ru-RU" sz="1000" dirty="0">
                <a:latin typeface="Century Gothic" panose="020B0502020202020204" pitchFamily="34" charset="0"/>
                <a:cs typeface="Calibri"/>
              </a:rPr>
              <a:t> </a:t>
            </a:r>
            <a:r>
              <a:rPr lang="ru-RU" sz="1000" dirty="0" err="1">
                <a:latin typeface="Century Gothic" panose="020B0502020202020204" pitchFamily="34" charset="0"/>
                <a:cs typeface="Calibri"/>
              </a:rPr>
              <a:t>Казалинского</a:t>
            </a:r>
            <a:r>
              <a:rPr lang="ru-RU" sz="1000" dirty="0">
                <a:latin typeface="Century Gothic" panose="020B0502020202020204" pitchFamily="34" charset="0"/>
                <a:cs typeface="Calibri"/>
              </a:rPr>
              <a:t> района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.</a:t>
            </a:r>
            <a:r>
              <a:rPr sz="1000" spc="-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 err="1">
                <a:latin typeface="Century Gothic" panose="020B0502020202020204" pitchFamily="34" charset="0"/>
                <a:cs typeface="Calibri"/>
              </a:rPr>
              <a:t>Расположение</a:t>
            </a:r>
            <a:r>
              <a:rPr sz="1000" spc="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производства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является</a:t>
            </a:r>
            <a:r>
              <a:rPr sz="1000" spc="-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преимуществом,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 принимая</a:t>
            </a:r>
            <a:r>
              <a:rPr sz="10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 err="1">
                <a:latin typeface="Century Gothic" panose="020B0502020202020204" pitchFamily="34" charset="0"/>
                <a:cs typeface="Calibri"/>
              </a:rPr>
              <a:t>во</a:t>
            </a:r>
            <a:r>
              <a:rPr sz="1000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 err="1">
                <a:latin typeface="Century Gothic" panose="020B0502020202020204" pitchFamily="34" charset="0"/>
                <a:cs typeface="Calibri"/>
              </a:rPr>
              <a:t>внимание</a:t>
            </a:r>
            <a:r>
              <a:rPr lang="ru-RU" sz="100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 err="1">
                <a:latin typeface="Century Gothic" panose="020B0502020202020204" pitchFamily="34" charset="0"/>
                <a:cs typeface="Calibri"/>
              </a:rPr>
              <a:t>оперативность</a:t>
            </a:r>
            <a:r>
              <a:rPr sz="10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доставки</a:t>
            </a:r>
            <a:r>
              <a:rPr sz="1000" spc="-4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в</a:t>
            </a:r>
            <a:r>
              <a:rPr sz="1000" spc="-3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регионы</a:t>
            </a:r>
            <a:r>
              <a:rPr sz="1000" spc="-2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Казахстана,</a:t>
            </a:r>
            <a:r>
              <a:rPr sz="1000" spc="-3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близость</a:t>
            </a:r>
            <a:r>
              <a:rPr sz="10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50" dirty="0">
                <a:latin typeface="Century Gothic" panose="020B0502020202020204" pitchFamily="34" charset="0"/>
                <a:cs typeface="Calibri"/>
              </a:rPr>
              <a:t>и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 возможность</a:t>
            </a:r>
            <a:r>
              <a:rPr sz="10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выхода</a:t>
            </a:r>
            <a:r>
              <a:rPr sz="1000" spc="-3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на</a:t>
            </a:r>
            <a:r>
              <a:rPr sz="1000" spc="-3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рынок</a:t>
            </a:r>
            <a:r>
              <a:rPr sz="1000" spc="-3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России.</a:t>
            </a:r>
            <a:endParaRPr sz="1000" dirty="0">
              <a:latin typeface="Century Gothic" panose="020B0502020202020204" pitchFamily="34" charset="0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8192248" y="4056060"/>
            <a:ext cx="3668395" cy="1987082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1000" b="1" spc="-10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Инвестиционное</a:t>
            </a:r>
            <a:r>
              <a:rPr sz="1000" b="1" spc="45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предложение</a:t>
            </a:r>
            <a:endParaRPr sz="1000" dirty="0">
              <a:latin typeface="Century Gothic" panose="020B0502020202020204" pitchFamily="34" charset="0"/>
              <a:cs typeface="Calibri"/>
            </a:endParaRPr>
          </a:p>
          <a:p>
            <a:pPr marL="12700" marR="262255" algn="just">
              <a:lnSpc>
                <a:spcPts val="1100"/>
              </a:lnSpc>
              <a:spcBef>
                <a:spcPts val="120"/>
              </a:spcBef>
            </a:pPr>
            <a:r>
              <a:rPr sz="1000" dirty="0">
                <a:latin typeface="Century Gothic" panose="020B0502020202020204" pitchFamily="34" charset="0"/>
                <a:cs typeface="Calibri"/>
              </a:rPr>
              <a:t>Для</a:t>
            </a:r>
            <a:r>
              <a:rPr sz="1000" spc="-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реализации</a:t>
            </a:r>
            <a:r>
              <a:rPr sz="10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Проекта</a:t>
            </a:r>
            <a:r>
              <a:rPr sz="1000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требуется</a:t>
            </a:r>
            <a:r>
              <a:rPr sz="1000" spc="1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финансирование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на</a:t>
            </a:r>
            <a:r>
              <a:rPr sz="10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 err="1">
                <a:latin typeface="Century Gothic" panose="020B0502020202020204" pitchFamily="34" charset="0"/>
                <a:cs typeface="Calibri"/>
              </a:rPr>
              <a:t>сумму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 </a:t>
            </a:r>
            <a:r>
              <a:rPr lang="ru-RU" sz="1000" dirty="0">
                <a:latin typeface="Century Gothic" panose="020B0502020202020204" pitchFamily="34" charset="0"/>
                <a:cs typeface="Calibri"/>
              </a:rPr>
              <a:t>5,2 млн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.</a:t>
            </a:r>
            <a:r>
              <a:rPr sz="10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долл.</a:t>
            </a:r>
            <a:r>
              <a:rPr sz="10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США,</a:t>
            </a:r>
            <a:r>
              <a:rPr sz="1000" spc="-2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из</a:t>
            </a:r>
            <a:r>
              <a:rPr sz="1000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которых:</a:t>
            </a:r>
            <a:endParaRPr sz="1000" dirty="0">
              <a:latin typeface="Century Gothic" panose="020B0502020202020204" pitchFamily="34" charset="0"/>
              <a:cs typeface="Calibri"/>
            </a:endParaRPr>
          </a:p>
          <a:p>
            <a:pPr marL="184785" indent="-172085" algn="just">
              <a:lnSpc>
                <a:spcPts val="1030"/>
              </a:lnSpc>
              <a:buFont typeface="Arial MT"/>
              <a:buChar char="•"/>
              <a:tabLst>
                <a:tab pos="184785" algn="l"/>
              </a:tabLst>
            </a:pPr>
            <a:r>
              <a:rPr sz="1000" dirty="0">
                <a:latin typeface="Century Gothic" panose="020B0502020202020204" pitchFamily="34" charset="0"/>
                <a:cs typeface="Calibri"/>
              </a:rPr>
              <a:t>10%</a:t>
            </a:r>
            <a:r>
              <a:rPr lang="ru-RU" sz="100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–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долговое</a:t>
            </a:r>
            <a:r>
              <a:rPr sz="10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финансирование</a:t>
            </a:r>
            <a:r>
              <a:rPr sz="1000" spc="-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i="1" spc="-20" dirty="0">
                <a:latin typeface="Century Gothic" panose="020B0502020202020204" pitchFamily="34" charset="0"/>
                <a:cs typeface="Calibri"/>
              </a:rPr>
              <a:t>(</a:t>
            </a:r>
            <a:r>
              <a:rPr sz="1000" i="1" spc="-20" dirty="0" err="1">
                <a:latin typeface="Century Gothic" panose="020B0502020202020204" pitchFamily="34" charset="0"/>
                <a:cs typeface="Calibri"/>
              </a:rPr>
              <a:t>при</a:t>
            </a:r>
            <a:r>
              <a:rPr lang="ru-RU" sz="1000" i="1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i="1" dirty="0" err="1">
                <a:latin typeface="Century Gothic" panose="020B0502020202020204" pitchFamily="34" charset="0"/>
                <a:cs typeface="Calibri"/>
              </a:rPr>
              <a:t>наличии</a:t>
            </a:r>
            <a:r>
              <a:rPr sz="1000" i="1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i="1" dirty="0">
                <a:latin typeface="Century Gothic" panose="020B0502020202020204" pitchFamily="34" charset="0"/>
                <a:cs typeface="Calibri"/>
              </a:rPr>
              <a:t>залогового</a:t>
            </a:r>
            <a:r>
              <a:rPr sz="1000" i="1" spc="-4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i="1" spc="-10" dirty="0">
                <a:latin typeface="Century Gothic" panose="020B0502020202020204" pitchFamily="34" charset="0"/>
                <a:cs typeface="Calibri"/>
              </a:rPr>
              <a:t>обеспечения)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;</a:t>
            </a:r>
            <a:endParaRPr sz="1000" dirty="0">
              <a:latin typeface="Century Gothic" panose="020B0502020202020204" pitchFamily="34" charset="0"/>
              <a:cs typeface="Calibri"/>
            </a:endParaRPr>
          </a:p>
          <a:p>
            <a:pPr marL="184785" indent="-172085" algn="just">
              <a:lnSpc>
                <a:spcPts val="1100"/>
              </a:lnSpc>
              <a:buFont typeface="Arial MT"/>
              <a:buChar char="•"/>
              <a:tabLst>
                <a:tab pos="184785" algn="l"/>
              </a:tabLst>
            </a:pPr>
            <a:r>
              <a:rPr sz="1000" dirty="0">
                <a:latin typeface="Century Gothic" panose="020B0502020202020204" pitchFamily="34" charset="0"/>
                <a:cs typeface="Calibri"/>
              </a:rPr>
              <a:t>80%</a:t>
            </a:r>
            <a:r>
              <a:rPr sz="10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-</a:t>
            </a:r>
            <a:r>
              <a:rPr sz="1000" spc="17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участие</a:t>
            </a:r>
            <a:r>
              <a:rPr sz="1000" spc="-3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ФПИ</a:t>
            </a:r>
            <a:r>
              <a:rPr sz="1000" spc="-2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i="1" dirty="0">
                <a:latin typeface="Century Gothic" panose="020B0502020202020204" pitchFamily="34" charset="0"/>
                <a:cs typeface="Calibri"/>
              </a:rPr>
              <a:t>(KIDF,</a:t>
            </a:r>
            <a:r>
              <a:rPr sz="900" i="1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i="1" dirty="0">
                <a:latin typeface="Century Gothic" panose="020B0502020202020204" pitchFamily="34" charset="0"/>
                <a:cs typeface="Calibri"/>
              </a:rPr>
              <a:t>KCM,</a:t>
            </a:r>
            <a:r>
              <a:rPr sz="900" i="1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i="1" spc="-10" dirty="0">
                <a:latin typeface="Century Gothic" panose="020B0502020202020204" pitchFamily="34" charset="0"/>
                <a:cs typeface="Calibri"/>
              </a:rPr>
              <a:t>SKI);</a:t>
            </a:r>
            <a:endParaRPr sz="1000" i="1" dirty="0">
              <a:latin typeface="Century Gothic" panose="020B0502020202020204" pitchFamily="34" charset="0"/>
              <a:cs typeface="Calibri"/>
            </a:endParaRPr>
          </a:p>
          <a:p>
            <a:pPr marL="184785" indent="-172085" algn="just">
              <a:lnSpc>
                <a:spcPts val="1100"/>
              </a:lnSpc>
              <a:buFont typeface="Arial MT"/>
              <a:buChar char="•"/>
              <a:tabLst>
                <a:tab pos="184785" algn="l"/>
              </a:tabLst>
            </a:pPr>
            <a:r>
              <a:rPr sz="1000" dirty="0">
                <a:latin typeface="Century Gothic" panose="020B0502020202020204" pitchFamily="34" charset="0"/>
                <a:cs typeface="Calibri"/>
              </a:rPr>
              <a:t>от</a:t>
            </a:r>
            <a:r>
              <a:rPr sz="1000" spc="-2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10%</a:t>
            </a:r>
            <a:r>
              <a:rPr sz="10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i="1" dirty="0">
                <a:latin typeface="Century Gothic" panose="020B0502020202020204" pitchFamily="34" charset="0"/>
                <a:cs typeface="Calibri"/>
              </a:rPr>
              <a:t>(9</a:t>
            </a:r>
            <a:r>
              <a:rPr sz="900" i="1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i="1" dirty="0">
                <a:latin typeface="Century Gothic" panose="020B0502020202020204" pitchFamily="34" charset="0"/>
                <a:cs typeface="Calibri"/>
              </a:rPr>
              <a:t>667</a:t>
            </a:r>
            <a:r>
              <a:rPr sz="900" i="1" spc="-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i="1" dirty="0">
                <a:latin typeface="Century Gothic" panose="020B0502020202020204" pitchFamily="34" charset="0"/>
                <a:cs typeface="Calibri"/>
              </a:rPr>
              <a:t>тыс.</a:t>
            </a:r>
            <a:r>
              <a:rPr sz="900" i="1" spc="-2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900" i="1" dirty="0">
                <a:latin typeface="Century Gothic" panose="020B0502020202020204" pitchFamily="34" charset="0"/>
                <a:cs typeface="Calibri"/>
              </a:rPr>
              <a:t>долл. США)</a:t>
            </a:r>
            <a:r>
              <a:rPr sz="900" i="1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–</a:t>
            </a:r>
            <a:r>
              <a:rPr sz="10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участие</a:t>
            </a:r>
            <a:r>
              <a:rPr sz="1000" spc="-3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инвестора.</a:t>
            </a:r>
            <a:endParaRPr sz="1000" dirty="0">
              <a:latin typeface="Century Gothic" panose="020B0502020202020204" pitchFamily="34" charset="0"/>
              <a:cs typeface="Calibri"/>
            </a:endParaRPr>
          </a:p>
          <a:p>
            <a:pPr marL="12700" marR="5080" algn="just">
              <a:lnSpc>
                <a:spcPts val="1100"/>
              </a:lnSpc>
              <a:spcBef>
                <a:spcPts val="70"/>
              </a:spcBef>
            </a:pPr>
            <a:r>
              <a:rPr sz="1000" spc="-10" dirty="0">
                <a:latin typeface="Century Gothic" panose="020B0502020202020204" pitchFamily="34" charset="0"/>
                <a:cs typeface="Calibri"/>
              </a:rPr>
              <a:t>Предлагаемая</a:t>
            </a:r>
            <a:r>
              <a:rPr sz="1000" spc="2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структура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финансирования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 и</a:t>
            </a:r>
            <a:r>
              <a:rPr sz="1000" spc="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меры</a:t>
            </a:r>
            <a:r>
              <a:rPr sz="1000" spc="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государственной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поддержки</a:t>
            </a:r>
            <a:r>
              <a:rPr sz="1000" spc="-4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являются</a:t>
            </a:r>
            <a:r>
              <a:rPr sz="1000" spc="-4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индикативными,</a:t>
            </a:r>
            <a:r>
              <a:rPr sz="1000" spc="-5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финальная</a:t>
            </a:r>
            <a:r>
              <a:rPr sz="1000" spc="-5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структура</a:t>
            </a:r>
            <a:endParaRPr sz="1000" dirty="0">
              <a:latin typeface="Century Gothic" panose="020B0502020202020204" pitchFamily="34" charset="0"/>
              <a:cs typeface="Calibri"/>
            </a:endParaRPr>
          </a:p>
          <a:p>
            <a:pPr marL="12700" algn="just">
              <a:lnSpc>
                <a:spcPts val="1030"/>
              </a:lnSpc>
            </a:pPr>
            <a:r>
              <a:rPr sz="1000" spc="-10" dirty="0">
                <a:latin typeface="Century Gothic" panose="020B0502020202020204" pitchFamily="34" charset="0"/>
                <a:cs typeface="Calibri"/>
              </a:rPr>
              <a:t>финансирования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 и</a:t>
            </a:r>
            <a:r>
              <a:rPr sz="10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долей</a:t>
            </a:r>
            <a:r>
              <a:rPr sz="1000" spc="20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участия</a:t>
            </a:r>
            <a:r>
              <a:rPr sz="10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в</a:t>
            </a:r>
            <a:r>
              <a:rPr sz="1000" spc="-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Проекте</a:t>
            </a:r>
            <a:r>
              <a:rPr sz="1000" spc="-1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определятся</a:t>
            </a:r>
            <a:r>
              <a:rPr sz="1000" spc="4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25" dirty="0">
                <a:latin typeface="Century Gothic" panose="020B0502020202020204" pitchFamily="34" charset="0"/>
                <a:cs typeface="Calibri"/>
              </a:rPr>
              <a:t>по</a:t>
            </a:r>
            <a:endParaRPr sz="1000" dirty="0">
              <a:latin typeface="Century Gothic" panose="020B0502020202020204" pitchFamily="34" charset="0"/>
              <a:cs typeface="Calibri"/>
            </a:endParaRPr>
          </a:p>
          <a:p>
            <a:pPr marL="12700" algn="just">
              <a:lnSpc>
                <a:spcPts val="1150"/>
              </a:lnSpc>
            </a:pPr>
            <a:r>
              <a:rPr sz="1000" spc="-10" dirty="0">
                <a:latin typeface="Century Gothic" panose="020B0502020202020204" pitchFamily="34" charset="0"/>
                <a:cs typeface="Calibri"/>
              </a:rPr>
              <a:t>результатам</a:t>
            </a:r>
            <a:r>
              <a:rPr sz="1000" spc="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совместных</a:t>
            </a:r>
            <a:r>
              <a:rPr sz="1000" spc="3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переговоров</a:t>
            </a:r>
            <a:r>
              <a:rPr sz="1000" dirty="0">
                <a:latin typeface="Century Gothic" panose="020B0502020202020204" pitchFamily="34" charset="0"/>
                <a:cs typeface="Calibri"/>
              </a:rPr>
              <a:t> с</a:t>
            </a:r>
            <a:r>
              <a:rPr sz="1000" spc="-5" dirty="0">
                <a:latin typeface="Century Gothic" panose="020B0502020202020204" pitchFamily="34" charset="0"/>
                <a:cs typeface="Calibri"/>
              </a:rPr>
              <a:t> </a:t>
            </a:r>
            <a:r>
              <a:rPr sz="1000" spc="-10" dirty="0">
                <a:latin typeface="Century Gothic" panose="020B0502020202020204" pitchFamily="34" charset="0"/>
                <a:cs typeface="Calibri"/>
              </a:rPr>
              <a:t>инвестором.</a:t>
            </a:r>
            <a:endParaRPr sz="1000" dirty="0">
              <a:latin typeface="Century Gothic" panose="020B0502020202020204" pitchFamily="34" charset="0"/>
              <a:cs typeface="Calibri"/>
            </a:endParaRPr>
          </a:p>
        </p:txBody>
      </p:sp>
      <p:sp>
        <p:nvSpPr>
          <p:cNvPr id="56" name="Прямоугольник 55"/>
          <p:cNvSpPr/>
          <p:nvPr/>
        </p:nvSpPr>
        <p:spPr>
          <a:xfrm>
            <a:off x="4489830" y="819567"/>
            <a:ext cx="6096000" cy="400110"/>
          </a:xfrm>
          <a:prstGeom prst="rect">
            <a:avLst/>
          </a:prstGeom>
        </p:spPr>
        <p:txBody>
          <a:bodyPr>
            <a:spAutoFit/>
          </a:bodyPr>
          <a:lstStyle/>
          <a:p>
            <a:pPr algn="just"/>
            <a:r>
              <a:rPr lang="ru-RU" sz="1000" b="1" spc="-10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Стоимость проекта:</a:t>
            </a:r>
          </a:p>
          <a:p>
            <a:pPr marL="171450" indent="-171450" algn="just">
              <a:buFont typeface="Arial" panose="020B0604020202020204" pitchFamily="34" charset="0"/>
              <a:buChar char="•"/>
            </a:pPr>
            <a:r>
              <a:rPr lang="ru-RU" sz="1000" spc="-10" dirty="0">
                <a:latin typeface="Century Gothic" panose="020B0502020202020204" pitchFamily="34" charset="0"/>
                <a:cs typeface="Calibri"/>
              </a:rPr>
              <a:t>2,5 млрд. тенге;</a:t>
            </a:r>
          </a:p>
        </p:txBody>
      </p:sp>
      <p:sp>
        <p:nvSpPr>
          <p:cNvPr id="57" name="Прямоугольник 56"/>
          <p:cNvSpPr/>
          <p:nvPr/>
        </p:nvSpPr>
        <p:spPr>
          <a:xfrm>
            <a:off x="4491268" y="1849667"/>
            <a:ext cx="6096000" cy="400110"/>
          </a:xfrm>
          <a:prstGeom prst="rect">
            <a:avLst/>
          </a:prstGeom>
        </p:spPr>
        <p:txBody>
          <a:bodyPr>
            <a:spAutoFit/>
          </a:bodyPr>
          <a:lstStyle/>
          <a:p>
            <a:pPr algn="just"/>
            <a:r>
              <a:rPr lang="ru-RU" sz="1000" b="1" spc="-10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Рабочие места:</a:t>
            </a:r>
          </a:p>
          <a:p>
            <a:pPr marL="171450" indent="-171450" algn="just">
              <a:buFont typeface="Arial" panose="020B0604020202020204" pitchFamily="34" charset="0"/>
              <a:buChar char="•"/>
            </a:pPr>
            <a:r>
              <a:rPr lang="ru-RU" sz="1000" spc="-10" dirty="0">
                <a:latin typeface="Century Gothic" panose="020B0502020202020204" pitchFamily="34" charset="0"/>
                <a:cs typeface="Calibri"/>
              </a:rPr>
              <a:t>27 человек;</a:t>
            </a:r>
          </a:p>
        </p:txBody>
      </p:sp>
      <p:pic>
        <p:nvPicPr>
          <p:cNvPr id="59" name="Рисунок 58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5321" y="708341"/>
            <a:ext cx="3755645" cy="1827447"/>
          </a:xfrm>
          <a:prstGeom prst="rect">
            <a:avLst/>
          </a:prstGeom>
        </p:spPr>
      </p:pic>
      <p:sp>
        <p:nvSpPr>
          <p:cNvPr id="60" name="object 6"/>
          <p:cNvSpPr txBox="1">
            <a:spLocks/>
          </p:cNvSpPr>
          <p:nvPr/>
        </p:nvSpPr>
        <p:spPr>
          <a:xfrm>
            <a:off x="602005" y="340740"/>
            <a:ext cx="10976609" cy="268215"/>
          </a:xfrm>
          <a:prstGeom prst="rect">
            <a:avLst/>
          </a:prstGeom>
        </p:spPr>
        <p:txBody>
          <a:bodyPr vert="horz" wrap="square" lIns="0" tIns="67310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5715" marR="5080">
              <a:lnSpc>
                <a:spcPct val="80000"/>
              </a:lnSpc>
              <a:spcBef>
                <a:spcPts val="530"/>
              </a:spcBef>
            </a:pPr>
            <a:r>
              <a:rPr lang="ru-RU" sz="1600" b="1" spc="-10" dirty="0">
                <a:latin typeface="Century Gothic" panose="020B0502020202020204" pitchFamily="34" charset="0"/>
              </a:rPr>
              <a:t>Строительство</a:t>
            </a:r>
            <a:r>
              <a:rPr lang="ru-RU" sz="1600" b="1" spc="-45" dirty="0">
                <a:latin typeface="Century Gothic" panose="020B0502020202020204" pitchFamily="34" charset="0"/>
              </a:rPr>
              <a:t> </a:t>
            </a:r>
            <a:r>
              <a:rPr lang="ru-RU" sz="1600" b="1" spc="-10" dirty="0">
                <a:latin typeface="Century Gothic" panose="020B0502020202020204" pitchFamily="34" charset="0"/>
              </a:rPr>
              <a:t>молочно-</a:t>
            </a:r>
            <a:r>
              <a:rPr lang="ru-RU" sz="1600" b="1" dirty="0">
                <a:latin typeface="Century Gothic" panose="020B0502020202020204" pitchFamily="34" charset="0"/>
              </a:rPr>
              <a:t>товарной фермы</a:t>
            </a:r>
            <a:endParaRPr lang="ru-RU" sz="1600" b="1" dirty="0">
              <a:latin typeface="Century Gothic" panose="020B0502020202020204" pitchFamily="34" charset="0"/>
              <a:cs typeface="Arial" panose="020B0604020202020204" pitchFamily="34" charset="0"/>
            </a:endParaRPr>
          </a:p>
        </p:txBody>
      </p:sp>
      <p:sp>
        <p:nvSpPr>
          <p:cNvPr id="61" name="Блок-схема: задержка 60"/>
          <p:cNvSpPr/>
          <p:nvPr/>
        </p:nvSpPr>
        <p:spPr>
          <a:xfrm rot="10800000">
            <a:off x="8041022" y="6109192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62" name="Прямоугольник 61"/>
          <p:cNvSpPr/>
          <p:nvPr/>
        </p:nvSpPr>
        <p:spPr>
          <a:xfrm>
            <a:off x="8344648" y="6109192"/>
            <a:ext cx="3847352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63" name="Рисунок 62"/>
          <p:cNvPicPr>
            <a:picLocks noChangeAspect="1"/>
          </p:cNvPicPr>
          <p:nvPr/>
        </p:nvPicPr>
        <p:blipFill rotWithShape="1">
          <a:blip r:embed="rId6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8047481" y="6132703"/>
            <a:ext cx="541085" cy="491198"/>
          </a:xfrm>
          <a:prstGeom prst="rect">
            <a:avLst/>
          </a:prstGeom>
        </p:spPr>
      </p:pic>
      <p:sp>
        <p:nvSpPr>
          <p:cNvPr id="64" name="object 8"/>
          <p:cNvSpPr txBox="1">
            <a:spLocks/>
          </p:cNvSpPr>
          <p:nvPr/>
        </p:nvSpPr>
        <p:spPr>
          <a:xfrm>
            <a:off x="8580209" y="6096304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pic>
        <p:nvPicPr>
          <p:cNvPr id="66" name="object 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pic>
        <p:nvPicPr>
          <p:cNvPr id="1021" name="object 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sp>
        <p:nvSpPr>
          <p:cNvPr id="1022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30971928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7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09608" y="4760985"/>
            <a:ext cx="3180587" cy="1862328"/>
          </a:xfrm>
          <a:prstGeom prst="rect">
            <a:avLst/>
          </a:prstGeom>
        </p:spPr>
      </p:pic>
      <p:grpSp>
        <p:nvGrpSpPr>
          <p:cNvPr id="37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38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3767615" y="753224"/>
            <a:ext cx="4515820" cy="797654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lang="ru-RU" sz="1000" b="1" spc="-5" dirty="0">
                <a:solidFill>
                  <a:srgbClr val="85BB24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Проект</a:t>
            </a:r>
            <a:endParaRPr lang="ru-RU" sz="1000" dirty="0">
              <a:solidFill>
                <a:srgbClr val="85BB24"/>
              </a:solidFill>
              <a:latin typeface="Century Gothic" panose="020B050202020202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pPr marL="12700" marR="377825" algn="just">
              <a:lnSpc>
                <a:spcPts val="900"/>
              </a:lnSpc>
              <a:spcBef>
                <a:spcPts val="300"/>
              </a:spcBef>
            </a:pP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Проектом предусмотрено:</a:t>
            </a:r>
          </a:p>
          <a:p>
            <a:pPr marL="241300" marR="377825" indent="-228600" algn="just">
              <a:lnSpc>
                <a:spcPts val="900"/>
              </a:lnSpc>
              <a:spcBef>
                <a:spcPts val="300"/>
              </a:spcBef>
              <a:buAutoNum type="arabicPeriod"/>
            </a:pP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разведение и выращивание сома (ОКЭД 03220)</a:t>
            </a:r>
            <a:r>
              <a:rPr lang="ru-RU" sz="1000" spc="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</a:p>
          <a:p>
            <a:pPr marL="241300" marR="377825" indent="-228600" algn="just">
              <a:lnSpc>
                <a:spcPts val="900"/>
              </a:lnSpc>
              <a:spcBef>
                <a:spcPts val="300"/>
              </a:spcBef>
              <a:buAutoNum type="arabicPeriod"/>
            </a:pP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переработка и консервирование рыбной продукции </a:t>
            </a:r>
          </a:p>
          <a:p>
            <a:pPr marL="241300" marR="377825" indent="-228600" algn="just">
              <a:lnSpc>
                <a:spcPts val="900"/>
              </a:lnSpc>
              <a:spcBef>
                <a:spcPts val="300"/>
              </a:spcBef>
              <a:buFontTx/>
              <a:buAutoNum type="arabicPeriod"/>
            </a:pP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и производство муки и гранул из рыбы (ОКЭД 10200)</a:t>
            </a: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602005" y="340740"/>
            <a:ext cx="10976609" cy="295081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vert="horz" wrap="square" lIns="0" tIns="67310" rIns="0" bIns="0" rtlCol="0">
            <a:spAutoFit/>
          </a:bodyPr>
          <a:lstStyle/>
          <a:p>
            <a:pPr marL="5715" marR="5080">
              <a:lnSpc>
                <a:spcPct val="80000"/>
              </a:lnSpc>
              <a:spcBef>
                <a:spcPts val="530"/>
              </a:spcBef>
            </a:pPr>
            <a:r>
              <a:rPr sz="1800" b="1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Разведение,</a:t>
            </a:r>
            <a:r>
              <a:rPr sz="1800" b="1" spc="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sz="1800" b="1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выращивание,</a:t>
            </a:r>
            <a:r>
              <a:rPr sz="1800" b="1" spc="1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sz="1800" b="1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переработка</a:t>
            </a:r>
            <a:r>
              <a:rPr sz="1800" b="1" spc="1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sz="1800" b="1" spc="-5" dirty="0" err="1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рыбной</a:t>
            </a:r>
            <a:r>
              <a:rPr sz="1800" b="1" spc="2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sz="1800" b="1" spc="-10" dirty="0" err="1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продукции</a:t>
            </a:r>
            <a:endParaRPr sz="1800" b="1" dirty="0">
              <a:latin typeface="Century Gothic" panose="020B050202020202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pic>
        <p:nvPicPr>
          <p:cNvPr id="57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2" name="Рисунок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2005" y="784583"/>
            <a:ext cx="2915552" cy="2045746"/>
          </a:xfrm>
          <a:prstGeom prst="rect">
            <a:avLst/>
          </a:prstGeom>
        </p:spPr>
      </p:pic>
      <p:pic>
        <p:nvPicPr>
          <p:cNvPr id="3" name="Рисунок 2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9608" y="2898406"/>
            <a:ext cx="2909591" cy="1657118"/>
          </a:xfrm>
          <a:prstGeom prst="rect">
            <a:avLst/>
          </a:prstGeom>
        </p:spPr>
      </p:pic>
      <p:sp>
        <p:nvSpPr>
          <p:cNvPr id="1038" name="object 5"/>
          <p:cNvSpPr txBox="1"/>
          <p:nvPr/>
        </p:nvSpPr>
        <p:spPr>
          <a:xfrm>
            <a:off x="3767615" y="1617996"/>
            <a:ext cx="4129260" cy="743793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lang="ru-RU" sz="900" b="1" spc="-5" dirty="0">
                <a:solidFill>
                  <a:srgbClr val="85BB24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Инициатор проекта</a:t>
            </a:r>
            <a:endParaRPr lang="ru-RU" sz="900" dirty="0">
              <a:solidFill>
                <a:srgbClr val="85BB24"/>
              </a:solidFill>
              <a:latin typeface="Century Gothic" panose="020B050202020202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pPr marL="12700" marR="377825" algn="just">
              <a:lnSpc>
                <a:spcPts val="900"/>
              </a:lnSpc>
              <a:spcBef>
                <a:spcPts val="300"/>
              </a:spcBef>
            </a:pP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ТОО «</a:t>
            </a:r>
            <a:r>
              <a:rPr lang="en-US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KAZ AGRO MIR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», которое в 2019 году ввело </a:t>
            </a:r>
          </a:p>
          <a:p>
            <a:pPr marL="12700" marR="377825" algn="just">
              <a:lnSpc>
                <a:spcPts val="900"/>
              </a:lnSpc>
              <a:spcBef>
                <a:spcPts val="300"/>
              </a:spcBef>
            </a:pP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 эксплуатацию первую современную промышленную теплицу </a:t>
            </a:r>
          </a:p>
          <a:p>
            <a:pPr marL="12700" marR="377825" algn="just">
              <a:lnSpc>
                <a:spcPts val="900"/>
              </a:lnSpc>
              <a:spcBef>
                <a:spcPts val="300"/>
              </a:spcBef>
            </a:pP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 </a:t>
            </a:r>
            <a:r>
              <a:rPr lang="ru-RU" sz="1000" spc="-5" dirty="0" err="1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Кызылординской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области площадью 2,2 га.</a:t>
            </a:r>
          </a:p>
        </p:txBody>
      </p:sp>
      <p:sp>
        <p:nvSpPr>
          <p:cNvPr id="1039" name="object 5"/>
          <p:cNvSpPr txBox="1"/>
          <p:nvPr/>
        </p:nvSpPr>
        <p:spPr>
          <a:xfrm>
            <a:off x="3757987" y="2405916"/>
            <a:ext cx="4129260" cy="541174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lang="kk-KZ" sz="1000" b="1" spc="-5" dirty="0">
                <a:solidFill>
                  <a:srgbClr val="85BB24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Расположение проекта</a:t>
            </a:r>
          </a:p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Город </a:t>
            </a:r>
            <a:r>
              <a:rPr lang="ru-RU" sz="1000" spc="-5" dirty="0" err="1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Кызылорда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сельский округ Аксуат.</a:t>
            </a:r>
          </a:p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Для проекта выделен земельный участок площадью 3 га. </a:t>
            </a:r>
          </a:p>
        </p:txBody>
      </p:sp>
      <p:sp>
        <p:nvSpPr>
          <p:cNvPr id="1040" name="object 5"/>
          <p:cNvSpPr txBox="1"/>
          <p:nvPr/>
        </p:nvSpPr>
        <p:spPr>
          <a:xfrm>
            <a:off x="3767615" y="2947090"/>
            <a:ext cx="4129260" cy="759182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lang="kk-KZ" sz="1000" b="1" spc="-5" dirty="0">
                <a:solidFill>
                  <a:srgbClr val="85BB24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Стоимость проекта</a:t>
            </a:r>
          </a:p>
          <a:p>
            <a:pPr marL="12700" lvl="0" algn="just">
              <a:lnSpc>
                <a:spcPts val="990"/>
              </a:lnSpc>
              <a:spcBef>
                <a:spcPts val="120"/>
              </a:spcBef>
            </a:pPr>
            <a:r>
              <a:rPr lang="ru-RU" sz="1000" spc="-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Для</a:t>
            </a:r>
            <a:r>
              <a:rPr lang="ru-RU" sz="1000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реализации</a:t>
            </a:r>
            <a:r>
              <a:rPr lang="ru-RU" sz="1000" spc="-30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Проекта</a:t>
            </a:r>
            <a:r>
              <a:rPr lang="ru-RU" sz="1000" spc="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требуется</a:t>
            </a:r>
            <a:r>
              <a:rPr lang="ru-RU" sz="1000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финансирование</a:t>
            </a:r>
            <a:r>
              <a:rPr lang="ru-RU" sz="1000" spc="-3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на</a:t>
            </a:r>
            <a:r>
              <a:rPr lang="ru-RU" sz="1000" spc="-1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сумму</a:t>
            </a:r>
            <a:r>
              <a:rPr lang="ru-RU" sz="1000" spc="2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5 282105 млн.</a:t>
            </a:r>
            <a:r>
              <a:rPr lang="ru-RU" sz="1000" dirty="0">
                <a:cs typeface="Calibri"/>
              </a:rPr>
              <a:t> долл.</a:t>
            </a:r>
            <a:r>
              <a:rPr lang="ru-RU" sz="1000" spc="-20" dirty="0">
                <a:cs typeface="Calibri"/>
              </a:rPr>
              <a:t> </a:t>
            </a:r>
            <a:r>
              <a:rPr lang="ru-RU" sz="1000" spc="-25" dirty="0">
                <a:cs typeface="Calibri"/>
              </a:rPr>
              <a:t>США</a:t>
            </a:r>
            <a:r>
              <a:rPr lang="ru-RU" sz="1000" dirty="0">
                <a:cs typeface="Calibri"/>
              </a:rPr>
              <a:t> </a:t>
            </a:r>
            <a:r>
              <a:rPr lang="ru-RU" sz="1000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, из</a:t>
            </a:r>
            <a:r>
              <a:rPr lang="ru-RU" sz="1000" spc="-10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которых:</a:t>
            </a:r>
            <a:endParaRPr lang="ru-RU" sz="1000" dirty="0">
              <a:solidFill>
                <a:prstClr val="black"/>
              </a:solidFill>
              <a:latin typeface="Century Gothic" panose="020B050202020202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pPr marL="184785" lvl="0" indent="-172720" algn="just">
              <a:lnSpc>
                <a:spcPts val="99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1000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85%</a:t>
            </a:r>
            <a:r>
              <a:rPr lang="ru-RU" sz="1000" spc="-2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(1 700 млн. тенге</a:t>
            </a:r>
            <a:r>
              <a:rPr lang="ru-RU" sz="1000" spc="-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</a:t>
            </a:r>
            <a:r>
              <a:rPr lang="ru-RU" sz="1000" spc="20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–</a:t>
            </a:r>
            <a:r>
              <a:rPr lang="ru-RU" sz="1000" spc="-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долговое</a:t>
            </a:r>
            <a:r>
              <a:rPr lang="ru-RU" sz="1000" spc="-2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финансирование;</a:t>
            </a:r>
            <a:endParaRPr lang="ru-RU" sz="1000" dirty="0">
              <a:solidFill>
                <a:prstClr val="black"/>
              </a:solidFill>
              <a:latin typeface="Century Gothic" panose="020B050202020202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pPr marL="184785" lvl="0" indent="-172720" algn="just"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1000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15%</a:t>
            </a:r>
            <a:r>
              <a:rPr lang="ru-RU" sz="1000" spc="-30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(300 млн. тенге</a:t>
            </a:r>
            <a:r>
              <a:rPr lang="ru-RU" sz="1000" spc="-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) </a:t>
            </a:r>
            <a:r>
              <a:rPr lang="ru-RU" sz="1000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–</a:t>
            </a:r>
            <a:r>
              <a:rPr lang="ru-RU" sz="1000" spc="-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собственное </a:t>
            </a:r>
            <a:r>
              <a:rPr lang="ru-RU" sz="1000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участие</a:t>
            </a:r>
            <a:r>
              <a:rPr lang="ru-RU" sz="1000" spc="-10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инвестора.</a:t>
            </a:r>
            <a:endParaRPr lang="ru-RU" sz="1000" dirty="0">
              <a:solidFill>
                <a:prstClr val="black"/>
              </a:solidFill>
              <a:latin typeface="Century Gothic" panose="020B050202020202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041" name="object 5"/>
          <p:cNvSpPr txBox="1"/>
          <p:nvPr/>
        </p:nvSpPr>
        <p:spPr>
          <a:xfrm>
            <a:off x="3757987" y="3825392"/>
            <a:ext cx="4129260" cy="487313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lang="kk-KZ" sz="900" b="1" spc="-5" dirty="0">
                <a:solidFill>
                  <a:srgbClr val="85BB24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Структура инвестиций</a:t>
            </a:r>
          </a:p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lang="ru-RU" sz="1000" spc="-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• 70% (1 400 млн. тенге) – машины и оборудование;</a:t>
            </a:r>
          </a:p>
          <a:p>
            <a:pPr marL="12700" lvl="0" algn="just">
              <a:lnSpc>
                <a:spcPts val="990"/>
              </a:lnSpc>
              <a:spcBef>
                <a:spcPts val="120"/>
              </a:spcBef>
            </a:pPr>
            <a:r>
              <a:rPr lang="ru-RU" sz="1000" spc="-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• 30% (600 млн. тенге) – здания и сооружения.</a:t>
            </a:r>
            <a:endParaRPr lang="ru-RU" sz="1000" dirty="0">
              <a:solidFill>
                <a:prstClr val="black"/>
              </a:solidFill>
              <a:latin typeface="Century Gothic" panose="020B050202020202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042" name="object 5"/>
          <p:cNvSpPr txBox="1"/>
          <p:nvPr/>
        </p:nvSpPr>
        <p:spPr>
          <a:xfrm>
            <a:off x="3771300" y="4708269"/>
            <a:ext cx="4515820" cy="1687641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lang="ru-RU" sz="1000" b="1" spc="-5" dirty="0">
                <a:solidFill>
                  <a:srgbClr val="85BB24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Продукция</a:t>
            </a:r>
          </a:p>
          <a:p>
            <a:pPr marL="12700" algn="just">
              <a:spcBef>
                <a:spcPts val="219"/>
              </a:spcBef>
            </a:pP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Консервы, рыба, рыбные изделия, охлажденная рыба, </a:t>
            </a:r>
          </a:p>
          <a:p>
            <a:pPr marL="12700" algn="just">
              <a:spcBef>
                <a:spcPts val="219"/>
              </a:spcBef>
            </a:pP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полуфабрикаты в ассортименте и рыбный фарш.</a:t>
            </a:r>
          </a:p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При выходе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на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полную проектную мощность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планируются </a:t>
            </a:r>
          </a:p>
          <a:p>
            <a:pPr marL="12700" marR="377825" algn="just">
              <a:lnSpc>
                <a:spcPts val="900"/>
              </a:lnSpc>
              <a:spcBef>
                <a:spcPts val="300"/>
              </a:spcBef>
            </a:pP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следующие объемы продаж: живая и охлажденная рыба – 90 тонн, </a:t>
            </a:r>
            <a:r>
              <a:rPr lang="ru-RU" sz="1000" spc="-18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</a:p>
          <a:p>
            <a:pPr marL="12700" marR="377825" algn="just">
              <a:lnSpc>
                <a:spcPts val="900"/>
              </a:lnSpc>
              <a:spcBef>
                <a:spcPts val="300"/>
              </a:spcBef>
            </a:pP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рыба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переработанном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виде – 80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тонн.</a:t>
            </a:r>
          </a:p>
          <a:p>
            <a:pPr marL="12700" algn="just">
              <a:lnSpc>
                <a:spcPct val="100000"/>
              </a:lnSpc>
              <a:spcBef>
                <a:spcPts val="120"/>
              </a:spcBef>
            </a:pPr>
            <a:endParaRPr lang="ru-RU" sz="200" spc="-5" dirty="0">
              <a:latin typeface="Century Gothic" panose="020B050202020202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pPr marL="12700" algn="just">
              <a:lnSpc>
                <a:spcPct val="100000"/>
              </a:lnSpc>
              <a:spcBef>
                <a:spcPts val="120"/>
              </a:spcBef>
            </a:pP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Структура</a:t>
            </a:r>
            <a:r>
              <a:rPr lang="ru-RU" sz="1000" spc="-1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продаж</a:t>
            </a:r>
            <a:r>
              <a:rPr lang="ru-RU" sz="1000" spc="-2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выглядит</a:t>
            </a:r>
            <a:r>
              <a:rPr lang="ru-RU" sz="1000" spc="-3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следующим</a:t>
            </a:r>
            <a:r>
              <a:rPr lang="ru-RU" sz="1000" spc="-1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образом:</a:t>
            </a: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внутренний</a:t>
            </a:r>
            <a:r>
              <a:rPr lang="ru-RU" sz="1000" spc="-2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рынок</a:t>
            </a:r>
            <a:r>
              <a:rPr lang="ru-RU" sz="1000" spc="-3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–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40%;</a:t>
            </a:r>
          </a:p>
          <a:p>
            <a:pPr marL="184785" indent="-172720" algn="just"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1000" spc="-3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экспорт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–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60% (Россия, КНР);</a:t>
            </a:r>
            <a:endParaRPr lang="ru-RU" sz="1000" dirty="0">
              <a:latin typeface="Century Gothic" panose="020B050202020202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043" name="object 5"/>
          <p:cNvSpPr txBox="1"/>
          <p:nvPr/>
        </p:nvSpPr>
        <p:spPr>
          <a:xfrm>
            <a:off x="7887247" y="747342"/>
            <a:ext cx="4129260" cy="654025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9"/>
              </a:spcBef>
            </a:pPr>
            <a:r>
              <a:rPr lang="ru-RU" sz="900" b="1" spc="-5" dirty="0">
                <a:solidFill>
                  <a:srgbClr val="85BB24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Меры государственной поддержки</a:t>
            </a:r>
          </a:p>
          <a:p>
            <a:pPr marL="12700">
              <a:lnSpc>
                <a:spcPct val="100000"/>
              </a:lnSpc>
              <a:spcBef>
                <a:spcPts val="219"/>
              </a:spcBef>
            </a:pP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Предоставлен земельный участок площадью 3 га с подведенной инфраструктурой (электричество, газ, вода, дорога).</a:t>
            </a:r>
          </a:p>
        </p:txBody>
      </p:sp>
      <p:sp>
        <p:nvSpPr>
          <p:cNvPr id="1044" name="object 5"/>
          <p:cNvSpPr txBox="1"/>
          <p:nvPr/>
        </p:nvSpPr>
        <p:spPr>
          <a:xfrm>
            <a:off x="7891820" y="1427167"/>
            <a:ext cx="3963433" cy="2451953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9"/>
              </a:spcBef>
            </a:pPr>
            <a:r>
              <a:rPr lang="ru-RU" sz="1000" b="1" spc="-5" dirty="0">
                <a:solidFill>
                  <a:srgbClr val="92D050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Рынок</a:t>
            </a:r>
            <a:endParaRPr lang="ru-RU" sz="1000" dirty="0">
              <a:solidFill>
                <a:srgbClr val="92D050"/>
              </a:solidFill>
              <a:latin typeface="Century Gothic" panose="020B050202020202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pPr marL="183515" marR="145415" indent="-171450" algn="just">
              <a:lnSpc>
                <a:spcPts val="900"/>
              </a:lnSpc>
              <a:spcBef>
                <a:spcPts val="280"/>
              </a:spcBef>
              <a:buFont typeface="Arial" panose="020B0604020202020204" pitchFamily="34" charset="0"/>
              <a:buChar char="•"/>
              <a:tabLst>
                <a:tab pos="185420" algn="l"/>
              </a:tabLst>
            </a:pP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</a:t>
            </a:r>
            <a:r>
              <a:rPr lang="ru-RU" sz="1000" spc="-1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2022</a:t>
            </a:r>
            <a:r>
              <a:rPr lang="ru-RU" sz="1000" spc="-2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г.</a:t>
            </a:r>
            <a:r>
              <a:rPr lang="ru-RU" sz="1000" spc="-1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объем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мирового</a:t>
            </a:r>
            <a:r>
              <a:rPr lang="ru-RU" sz="1000" spc="-1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импорта</a:t>
            </a:r>
            <a:r>
              <a:rPr lang="ru-RU" sz="1000" spc="-2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живой</a:t>
            </a:r>
            <a:r>
              <a:rPr lang="ru-RU" sz="1000" spc="-2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рыбы достиг</a:t>
            </a:r>
            <a:r>
              <a:rPr lang="ru-RU" sz="1000" spc="-2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2</a:t>
            </a:r>
            <a:r>
              <a:rPr lang="ru-RU" sz="1000" spc="-1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642</a:t>
            </a:r>
            <a:r>
              <a:rPr lang="ru-RU" sz="1000" spc="-2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млн </a:t>
            </a:r>
            <a:r>
              <a:rPr lang="ru-RU" sz="1000" spc="-19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долл. США,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что на</a:t>
            </a:r>
            <a:r>
              <a:rPr lang="ru-RU" sz="1000" spc="-1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518</a:t>
            </a:r>
            <a:r>
              <a:rPr lang="ru-RU" sz="1000" spc="-2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млн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долл.</a:t>
            </a:r>
            <a:r>
              <a:rPr lang="ru-RU" sz="1000" spc="-1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США</a:t>
            </a:r>
            <a:r>
              <a:rPr lang="ru-RU" sz="1000" spc="1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больше</a:t>
            </a:r>
            <a:r>
              <a:rPr lang="ru-RU" sz="1000" spc="-2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прошлогоднего показателя. </a:t>
            </a:r>
          </a:p>
          <a:p>
            <a:pPr marL="183515" marR="145415" indent="-171450" algn="just">
              <a:lnSpc>
                <a:spcPts val="900"/>
              </a:lnSpc>
              <a:spcBef>
                <a:spcPts val="280"/>
              </a:spcBef>
              <a:buFont typeface="Arial" panose="020B0604020202020204" pitchFamily="34" charset="0"/>
              <a:buChar char="•"/>
              <a:tabLst>
                <a:tab pos="185420" algn="l"/>
              </a:tabLst>
            </a:pP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 2022 г. в РК общий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объем выращенной товарной </a:t>
            </a:r>
            <a:r>
              <a:rPr lang="ru-RU" sz="1000" spc="-19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рыбы составил</a:t>
            </a:r>
            <a:r>
              <a:rPr lang="ru-RU" sz="1000" spc="-3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13,3</a:t>
            </a:r>
            <a:r>
              <a:rPr lang="ru-RU" sz="1000" spc="-2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тыс.</a:t>
            </a:r>
            <a:r>
              <a:rPr lang="ru-RU" sz="1000" spc="-2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тонн,</a:t>
            </a:r>
            <a:r>
              <a:rPr lang="ru-RU" sz="1000" spc="-1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что</a:t>
            </a:r>
            <a:r>
              <a:rPr lang="ru-RU" sz="1000" spc="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на</a:t>
            </a:r>
            <a:r>
              <a:rPr lang="ru-RU" sz="1000" spc="-2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82%</a:t>
            </a:r>
            <a:r>
              <a:rPr lang="ru-RU" sz="1000" spc="-2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больше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сравнении</a:t>
            </a:r>
            <a:r>
              <a:rPr lang="ru-RU" sz="1000" spc="-3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с </a:t>
            </a:r>
            <a:r>
              <a:rPr lang="ru-RU" sz="1000" spc="-19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2021</a:t>
            </a:r>
            <a:r>
              <a:rPr lang="ru-RU" sz="1000" spc="-2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г.</a:t>
            </a:r>
            <a:r>
              <a:rPr lang="ru-RU" sz="1000" spc="-1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</a:p>
          <a:p>
            <a:pPr marL="183515" marR="145415" indent="-171450" algn="just">
              <a:lnSpc>
                <a:spcPts val="900"/>
              </a:lnSpc>
              <a:spcBef>
                <a:spcPts val="280"/>
              </a:spcBef>
              <a:buFont typeface="Arial" panose="020B0604020202020204" pitchFamily="34" charset="0"/>
              <a:buChar char="•"/>
              <a:tabLst>
                <a:tab pos="185420" algn="l"/>
              </a:tabLst>
            </a:pP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По</a:t>
            </a:r>
            <a:r>
              <a:rPr lang="ru-RU" sz="1000" spc="-1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итогам</a:t>
            </a:r>
            <a:r>
              <a:rPr lang="ru-RU" sz="1000" spc="-1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2022</a:t>
            </a:r>
            <a:r>
              <a:rPr lang="ru-RU" sz="1000" spc="-4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г. в</a:t>
            </a:r>
            <a:r>
              <a:rPr lang="ru-RU" sz="1000" spc="-1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структуре</a:t>
            </a:r>
            <a:r>
              <a:rPr lang="ru-RU" sz="1000" spc="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выращенной</a:t>
            </a:r>
            <a:r>
              <a:rPr lang="ru-RU" sz="1000" spc="-2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рыбы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</a:t>
            </a:r>
            <a:r>
              <a:rPr lang="ru-RU" sz="1000" spc="-1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РК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значительные</a:t>
            </a:r>
            <a:r>
              <a:rPr lang="ru-RU" sz="1000" spc="-1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доли</a:t>
            </a:r>
            <a:r>
              <a:rPr lang="ru-RU" sz="1000" spc="-1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занимали</a:t>
            </a:r>
            <a:r>
              <a:rPr lang="ru-RU" sz="1000" spc="-3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карп</a:t>
            </a:r>
            <a:r>
              <a:rPr lang="ru-RU" sz="1000" spc="-2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(19%),</a:t>
            </a:r>
            <a:r>
              <a:rPr lang="ru-RU" sz="1000" spc="-3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форель</a:t>
            </a:r>
            <a:r>
              <a:rPr lang="ru-RU" sz="1000" spc="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(15%),</a:t>
            </a:r>
            <a:r>
              <a:rPr lang="ru-RU" sz="1000" spc="-4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судак</a:t>
            </a:r>
            <a:r>
              <a:rPr lang="ru-RU" sz="1000" spc="-2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(16%) и</a:t>
            </a:r>
            <a:r>
              <a:rPr lang="ru-RU" sz="1000" spc="-1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сазан</a:t>
            </a:r>
            <a:r>
              <a:rPr lang="ru-RU" sz="1000" spc="-4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(14%).</a:t>
            </a:r>
          </a:p>
          <a:p>
            <a:pPr marL="183515" marR="145415" indent="-171450" algn="just">
              <a:lnSpc>
                <a:spcPts val="900"/>
              </a:lnSpc>
              <a:spcBef>
                <a:spcPts val="280"/>
              </a:spcBef>
              <a:buFont typeface="Arial" panose="020B0604020202020204" pitchFamily="34" charset="0"/>
              <a:buChar char="•"/>
              <a:tabLst>
                <a:tab pos="185420" algn="l"/>
              </a:tabLst>
            </a:pP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По итогам 2022 г.,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импорт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живой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рыбы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 РК достиг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177 тонн, что на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14%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меньше показателя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2021 г. Основными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поставщиками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живой </a:t>
            </a:r>
            <a:r>
              <a:rPr lang="ru-RU" sz="1000" spc="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рыбы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РК</a:t>
            </a:r>
            <a:r>
              <a:rPr lang="ru-RU" sz="1000" spc="-1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выступили</a:t>
            </a:r>
            <a:r>
              <a:rPr lang="ru-RU" sz="1000" spc="-2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Россия</a:t>
            </a:r>
            <a:r>
              <a:rPr lang="ru-RU" sz="1000" spc="-4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(142</a:t>
            </a:r>
            <a:r>
              <a:rPr lang="ru-RU" sz="1000" spc="-2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тонн), Узбекистан</a:t>
            </a:r>
            <a:r>
              <a:rPr lang="ru-RU" sz="1000" spc="-4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(18</a:t>
            </a:r>
            <a:r>
              <a:rPr lang="ru-RU" sz="1000" spc="-2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тонн),</a:t>
            </a:r>
            <a:r>
              <a:rPr lang="ru-RU" sz="1000" spc="-2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Китай </a:t>
            </a:r>
            <a:r>
              <a:rPr lang="ru-RU" sz="1000" spc="-19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(11</a:t>
            </a:r>
            <a:r>
              <a:rPr lang="ru-RU" sz="1000" spc="-2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тонн)</a:t>
            </a:r>
            <a:r>
              <a:rPr lang="ru-RU" sz="1000" spc="-2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и</a:t>
            </a:r>
            <a:r>
              <a:rPr lang="ru-RU" sz="1000" spc="-1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Кыргызстан</a:t>
            </a:r>
            <a:r>
              <a:rPr lang="ru-RU" sz="1000" spc="-2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(5</a:t>
            </a:r>
            <a:r>
              <a:rPr lang="ru-RU" sz="1000" spc="-1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тонн).</a:t>
            </a:r>
            <a:endParaRPr lang="ru-RU" sz="1000" dirty="0">
              <a:latin typeface="Century Gothic" panose="020B050202020202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pPr marL="183515" marR="145415" indent="-171450" algn="just">
              <a:lnSpc>
                <a:spcPts val="900"/>
              </a:lnSpc>
              <a:spcBef>
                <a:spcPts val="280"/>
              </a:spcBef>
              <a:buFont typeface="Arial" panose="020B0604020202020204" pitchFamily="34" charset="0"/>
              <a:buChar char="•"/>
              <a:tabLst>
                <a:tab pos="185420" algn="l"/>
              </a:tabLst>
            </a:pP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 2021 г.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объем импорта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живой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рыбы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 России и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Кыргызстане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составил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2,03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тыс. тонн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и 107 тонн,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соответственно.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 2022 г.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объем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импорта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живой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рыбы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Китае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и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Узбекистане составил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29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тыс. тонн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и </a:t>
            </a:r>
            <a:r>
              <a:rPr lang="ru-RU" sz="1000" spc="-19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8</a:t>
            </a:r>
            <a:r>
              <a:rPr lang="ru-RU" sz="1000" spc="-2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тыс.</a:t>
            </a:r>
            <a:r>
              <a:rPr lang="ru-RU" sz="1000" spc="-1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тонн.</a:t>
            </a:r>
            <a:endParaRPr lang="ru-RU" sz="1000" dirty="0">
              <a:latin typeface="Century Gothic" panose="020B050202020202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046" name="object 5"/>
          <p:cNvSpPr txBox="1"/>
          <p:nvPr/>
        </p:nvSpPr>
        <p:spPr>
          <a:xfrm>
            <a:off x="3767615" y="4333807"/>
            <a:ext cx="4129260" cy="307777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9"/>
              </a:spcBef>
            </a:pPr>
            <a:r>
              <a:rPr lang="kk-KZ" sz="900" b="1" spc="-5" dirty="0">
                <a:solidFill>
                  <a:srgbClr val="85BB24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Строительство и ввод в эксплуатацию </a:t>
            </a:r>
          </a:p>
          <a:p>
            <a:pPr marL="12700" lvl="0">
              <a:lnSpc>
                <a:spcPts val="990"/>
              </a:lnSpc>
              <a:spcBef>
                <a:spcPts val="120"/>
              </a:spcBef>
            </a:pPr>
            <a:r>
              <a:rPr lang="ru-RU" sz="1000" spc="-5" dirty="0">
                <a:solidFill>
                  <a:prstClr val="black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2024-2025 годы.</a:t>
            </a:r>
            <a:endParaRPr lang="ru-RU" sz="1000" dirty="0">
              <a:solidFill>
                <a:prstClr val="black"/>
              </a:solidFill>
              <a:latin typeface="Century Gothic" panose="020B050202020202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047" name="object 5"/>
          <p:cNvSpPr txBox="1"/>
          <p:nvPr/>
        </p:nvSpPr>
        <p:spPr>
          <a:xfrm>
            <a:off x="7901448" y="3825392"/>
            <a:ext cx="3963433" cy="2926442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9"/>
              </a:spcBef>
            </a:pPr>
            <a:r>
              <a:rPr lang="ru-RU" sz="1000" b="1" spc="-5" dirty="0">
                <a:solidFill>
                  <a:srgbClr val="92D050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Привлекательность проекта</a:t>
            </a:r>
          </a:p>
          <a:p>
            <a:pPr marL="184150" indent="-171450">
              <a:lnSpc>
                <a:spcPct val="100000"/>
              </a:lnSpc>
              <a:spcBef>
                <a:spcPts val="219"/>
              </a:spcBef>
              <a:buFont typeface="Arial" panose="020B0604020202020204" pitchFamily="34" charset="0"/>
              <a:buChar char="•"/>
            </a:pPr>
            <a:r>
              <a:rPr lang="ru-RU" sz="1000" b="1" dirty="0">
                <a:solidFill>
                  <a:srgbClr val="92D050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Растущий спрос.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По состоянию на 2023 г. потребление рыбы в РК составило 5,5 кг/душу населения. Согласно прогнозам EIU потребление рыбы в стране достигнет показателя в 5,8 кг/на душу населения к 2025 г. Потребность населения области в рыбной продукции составляет 4,5 </a:t>
            </a:r>
            <a:r>
              <a:rPr lang="ru-RU" sz="1000" dirty="0" err="1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тыс.тонн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в год.</a:t>
            </a:r>
          </a:p>
          <a:p>
            <a:pPr marL="184150" indent="-171450">
              <a:lnSpc>
                <a:spcPct val="100000"/>
              </a:lnSpc>
              <a:spcBef>
                <a:spcPts val="219"/>
              </a:spcBef>
              <a:buFont typeface="Arial" panose="020B0604020202020204" pitchFamily="34" charset="0"/>
              <a:buChar char="•"/>
            </a:pPr>
            <a:r>
              <a:rPr lang="ru-RU" sz="1000" b="1" spc="-5" dirty="0">
                <a:solidFill>
                  <a:srgbClr val="92D050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Выгодное</a:t>
            </a:r>
            <a:r>
              <a:rPr lang="ru-RU" sz="1000" b="1" dirty="0">
                <a:solidFill>
                  <a:srgbClr val="92D050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b="1" spc="-5" dirty="0">
                <a:solidFill>
                  <a:srgbClr val="92D050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местоположение.</a:t>
            </a:r>
            <a:r>
              <a:rPr lang="ru-RU" sz="1000" b="1" dirty="0">
                <a:solidFill>
                  <a:srgbClr val="92D050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Размещение</a:t>
            </a:r>
            <a:r>
              <a:rPr lang="ru-RU" sz="1000" spc="-1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производства</a:t>
            </a:r>
            <a:r>
              <a:rPr lang="ru-RU" sz="1000" spc="-4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в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пригороде </a:t>
            </a:r>
            <a:r>
              <a:rPr lang="ru-RU" sz="1000" spc="-5" dirty="0" err="1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Кызылорды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обеспечивает доступ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к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крупному рынку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сбыта </a:t>
            </a:r>
            <a:r>
              <a:rPr lang="ru-RU" sz="1000" spc="-19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южных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регионов</a:t>
            </a:r>
            <a:r>
              <a:rPr lang="ru-RU" sz="1000" spc="-2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страны. Данный регион также располагает</a:t>
            </a:r>
            <a:r>
              <a:rPr lang="ru-RU" sz="1000" spc="-3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развитой</a:t>
            </a:r>
            <a:r>
              <a:rPr lang="ru-RU" sz="1000" spc="-3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логистической</a:t>
            </a:r>
            <a:r>
              <a:rPr lang="ru-RU" sz="1000" spc="-2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инфраструктурой.</a:t>
            </a:r>
          </a:p>
          <a:p>
            <a:pPr marL="184150" indent="-171450">
              <a:lnSpc>
                <a:spcPct val="100000"/>
              </a:lnSpc>
              <a:spcBef>
                <a:spcPts val="219"/>
              </a:spcBef>
              <a:buFont typeface="Arial" panose="020B0604020202020204" pitchFamily="34" charset="0"/>
              <a:buChar char="•"/>
            </a:pPr>
            <a:r>
              <a:rPr lang="ru-RU" sz="1000" b="1" dirty="0" err="1">
                <a:solidFill>
                  <a:srgbClr val="92D050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Импортозамещение</a:t>
            </a:r>
            <a:r>
              <a:rPr lang="ru-RU" sz="1000" b="1" dirty="0">
                <a:solidFill>
                  <a:srgbClr val="92D050"/>
                </a:solidFill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. 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Доля импорта в структуре потребления рыбы и рыбной продукции в стране составляет 68%, что говорит о высокой </a:t>
            </a:r>
            <a:r>
              <a:rPr lang="ru-RU" sz="1000" dirty="0" err="1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импортозависимости</a:t>
            </a:r>
            <a:r>
              <a:rPr lang="ru-RU" sz="1000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страны. </a:t>
            </a:r>
            <a:endParaRPr lang="ru-RU" sz="1000" dirty="0">
              <a:latin typeface="Century Gothic" panose="020B0502020202020204" pitchFamily="34" charset="0"/>
              <a:cs typeface="Calibri"/>
            </a:endParaRPr>
          </a:p>
          <a:p>
            <a:pPr marL="184150" indent="-171450">
              <a:lnSpc>
                <a:spcPct val="100000"/>
              </a:lnSpc>
              <a:spcBef>
                <a:spcPts val="219"/>
              </a:spcBef>
              <a:buFont typeface="Arial" panose="020B0604020202020204" pitchFamily="34" charset="0"/>
              <a:buChar char="•"/>
            </a:pPr>
            <a:endParaRPr lang="ru-RU" sz="1000" dirty="0">
              <a:latin typeface="Century Gothic" panose="020B050202020202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  <a:p>
            <a:pPr marL="184150" indent="-171450">
              <a:lnSpc>
                <a:spcPct val="100000"/>
              </a:lnSpc>
              <a:spcBef>
                <a:spcPts val="219"/>
              </a:spcBef>
              <a:buFont typeface="Arial" panose="020B0604020202020204" pitchFamily="34" charset="0"/>
              <a:buChar char="•"/>
            </a:pPr>
            <a:r>
              <a:rPr lang="ru-RU" sz="1000" spc="-5" dirty="0">
                <a:latin typeface="Century Gothic" panose="020B050202020202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</a:p>
        </p:txBody>
      </p:sp>
      <p:sp>
        <p:nvSpPr>
          <p:cNvPr id="992" name="Блок-схема: задержка 991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993" name="Прямоугольник 992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994" name="Рисунок 993"/>
          <p:cNvPicPr>
            <a:picLocks noChangeAspect="1"/>
          </p:cNvPicPr>
          <p:nvPr/>
        </p:nvPicPr>
        <p:blipFill rotWithShape="1">
          <a:blip r:embed="rId6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995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996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anose="020B0502020202020204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anose="020B0502020202020204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anose="020B0502020202020204" pitchFamily="34" charset="0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03331932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7346" y="241156"/>
            <a:ext cx="10083800" cy="540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6" name="object 6"/>
          <p:cNvSpPr txBox="1"/>
          <p:nvPr/>
        </p:nvSpPr>
        <p:spPr>
          <a:xfrm>
            <a:off x="781191" y="2987711"/>
            <a:ext cx="1290065" cy="15196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Р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900" b="1" spc="5" dirty="0">
                <a:solidFill>
                  <a:srgbClr val="85BB24"/>
                </a:solidFill>
                <a:latin typeface="Calibri"/>
                <a:cs typeface="Calibri"/>
              </a:rPr>
              <a:t>н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абе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ль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но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ст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ь</a:t>
            </a:r>
            <a:r>
              <a:rPr sz="900" b="1" spc="-4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проект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а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572120" y="2590800"/>
            <a:ext cx="3392030" cy="1090683"/>
          </a:xfrm>
          <a:prstGeom prst="rect">
            <a:avLst/>
          </a:prstGeom>
          <a:noFill/>
        </p:spPr>
        <p:txBody>
          <a:bodyPr vert="horz" wrap="square" lIns="0" tIns="13335" rIns="0" bIns="0" rtlCol="0">
            <a:spAutoFit/>
          </a:bodyPr>
          <a:lstStyle/>
          <a:p>
            <a:pPr marL="184150" indent="-171450" algn="just">
              <a:lnSpc>
                <a:spcPct val="100000"/>
              </a:lnSpc>
              <a:spcBef>
                <a:spcPts val="105"/>
              </a:spcBef>
              <a:buFont typeface="Arial" panose="020B0604020202020204" pitchFamily="34" charset="0"/>
              <a:buChar char="•"/>
            </a:pPr>
            <a:r>
              <a:rPr lang="ru-RU" sz="1000" dirty="0">
                <a:latin typeface="Century Gothic" pitchFamily="34" charset="0"/>
                <a:cs typeface="Calibri"/>
              </a:rPr>
              <a:t>Есть возможность производить в год 2 тыс. тонн рисовой лапши в упаковке. </a:t>
            </a:r>
            <a:r>
              <a:rPr lang="ru-RU" sz="1000" i="1" dirty="0">
                <a:latin typeface="Century Gothic" pitchFamily="34" charset="0"/>
              </a:rPr>
              <a:t>По данным </a:t>
            </a:r>
            <a:r>
              <a:rPr lang="ru-RU" sz="1000" i="1" dirty="0" err="1">
                <a:latin typeface="Century Gothic" pitchFamily="34" charset="0"/>
              </a:rPr>
              <a:t>Лючжоуской</a:t>
            </a:r>
            <a:r>
              <a:rPr lang="ru-RU" sz="1000" i="1" dirty="0">
                <a:latin typeface="Century Gothic" pitchFamily="34" charset="0"/>
              </a:rPr>
              <a:t> таможни, в 2023 году г. </a:t>
            </a:r>
            <a:r>
              <a:rPr lang="ru-RU" sz="1000" i="1" dirty="0" err="1">
                <a:latin typeface="Century Gothic" pitchFamily="34" charset="0"/>
              </a:rPr>
              <a:t>Лючжоу</a:t>
            </a:r>
            <a:r>
              <a:rPr lang="ru-RU" sz="1000" i="1" dirty="0">
                <a:latin typeface="Century Gothic" pitchFamily="34" charset="0"/>
              </a:rPr>
              <a:t> экспортировал более 3 167 тонн лапши "</a:t>
            </a:r>
            <a:r>
              <a:rPr lang="ru-RU" sz="1000" i="1" dirty="0" err="1">
                <a:latin typeface="Century Gothic" pitchFamily="34" charset="0"/>
              </a:rPr>
              <a:t>лосыфэнь</a:t>
            </a:r>
            <a:r>
              <a:rPr lang="ru-RU" sz="1000" i="1" dirty="0">
                <a:latin typeface="Century Gothic" pitchFamily="34" charset="0"/>
              </a:rPr>
              <a:t>" на общую сумму 12,16 млн долл. США/, что на 19,4 проц. и 28,5 проц. больше, чем в 2022 году соответственно</a:t>
            </a:r>
            <a:r>
              <a:rPr lang="ru-RU" sz="1000" dirty="0">
                <a:latin typeface="Century Gothic" pitchFamily="34" charset="0"/>
              </a:rPr>
              <a:t>.</a:t>
            </a:r>
            <a:endParaRPr lang="kk-KZ" sz="1000" spc="-10" dirty="0">
              <a:latin typeface="Century Gothic" pitchFamily="34" charset="0"/>
              <a:cs typeface="Calibri Light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505968" y="547736"/>
            <a:ext cx="6998970" cy="30841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ts val="2250"/>
              </a:lnSpc>
              <a:spcBef>
                <a:spcPts val="100"/>
              </a:spcBef>
            </a:pPr>
            <a:r>
              <a:rPr lang="ru-RU" b="1" dirty="0">
                <a:latin typeface="Century Gothic" pitchFamily="34" charset="0"/>
                <a:cs typeface="Arial" panose="020B0604020202020204" pitchFamily="34" charset="0"/>
              </a:rPr>
              <a:t>Производство</a:t>
            </a:r>
            <a:r>
              <a:rPr lang="ru-RU" b="1" spc="-6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dirty="0">
                <a:latin typeface="Century Gothic" pitchFamily="34" charset="0"/>
                <a:cs typeface="Arial" panose="020B0604020202020204" pitchFamily="34" charset="0"/>
              </a:rPr>
              <a:t>рисовой лапши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4548862" y="1348502"/>
            <a:ext cx="1347505" cy="16735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роект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554000" y="1542996"/>
            <a:ext cx="3618229" cy="782265"/>
          </a:xfrm>
          <a:prstGeom prst="rect">
            <a:avLst/>
          </a:prstGeom>
          <a:noFill/>
        </p:spPr>
        <p:txBody>
          <a:bodyPr vert="horz" wrap="square" lIns="0" tIns="12700" rIns="0" bIns="0" rtlCol="0">
            <a:spAutoFit/>
          </a:bodyPr>
          <a:lstStyle/>
          <a:p>
            <a:pPr marL="184150" marR="219710" indent="-171450" algn="just">
              <a:buFont typeface="Arial" panose="020B0604020202020204" pitchFamily="34" charset="0"/>
              <a:buChar char="•"/>
            </a:pPr>
            <a:r>
              <a:rPr lang="ru-RU" sz="1000" spc="-10" dirty="0">
                <a:latin typeface="Century Gothic" pitchFamily="34" charset="0"/>
                <a:cs typeface="Calibri Light"/>
              </a:rPr>
              <a:t>Строительство</a:t>
            </a:r>
            <a:r>
              <a:rPr lang="ru-RU" sz="1000" dirty="0">
                <a:latin typeface="Century Gothic" pitchFamily="34" charset="0"/>
                <a:cs typeface="Calibri Light"/>
              </a:rPr>
              <a:t>  завода по производству рисовой лапши в упаковках.</a:t>
            </a:r>
            <a:r>
              <a:rPr lang="ru-RU" sz="10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В качестве сырья будет использован рис местных крестьян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.</a:t>
            </a:r>
            <a:r>
              <a:rPr lang="ru-RU" sz="1000" spc="15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Реализация данного</a:t>
            </a:r>
            <a:r>
              <a:rPr lang="ru-RU" sz="10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проекта предусматривает</a:t>
            </a:r>
            <a:r>
              <a:rPr lang="ru-RU" sz="1000" spc="5" dirty="0">
                <a:latin typeface="Century Gothic" pitchFamily="34" charset="0"/>
                <a:cs typeface="Calibri Light"/>
              </a:rPr>
              <a:t> 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создание</a:t>
            </a:r>
            <a:r>
              <a:rPr lang="ru-RU" sz="1000" spc="5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35</a:t>
            </a:r>
            <a:r>
              <a:rPr lang="ru-RU" sz="10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новых</a:t>
            </a:r>
            <a:r>
              <a:rPr lang="ru-RU" sz="10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рабочих </a:t>
            </a:r>
            <a:r>
              <a:rPr lang="ru-RU" sz="1000" spc="-20" dirty="0">
                <a:latin typeface="Century Gothic" pitchFamily="34" charset="0"/>
                <a:cs typeface="Calibri Light"/>
              </a:rPr>
              <a:t>мест.</a:t>
            </a:r>
            <a:endParaRPr lang="ru-RU" sz="1000" dirty="0">
              <a:latin typeface="Century Gothic" pitchFamily="34" charset="0"/>
              <a:cs typeface="Calibri Light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610654" y="4016583"/>
            <a:ext cx="3512820" cy="43601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4150" marR="102235" indent="-171450" algn="just">
              <a:lnSpc>
                <a:spcPts val="1080"/>
              </a:lnSpc>
              <a:spcBef>
                <a:spcPts val="320"/>
              </a:spcBef>
              <a:buFont typeface="Arial" panose="020B0604020202020204" pitchFamily="34" charset="0"/>
              <a:buChar char="•"/>
            </a:pPr>
            <a:r>
              <a:rPr lang="kk-KZ" sz="1000" spc="-10" dirty="0">
                <a:latin typeface="Century Gothic" pitchFamily="34" charset="0"/>
                <a:cs typeface="Calibri Light"/>
              </a:rPr>
              <a:t>2000 тонн рисовой лапши в </a:t>
            </a:r>
            <a:r>
              <a:rPr lang="ru-RU" sz="1000" spc="-20" dirty="0">
                <a:latin typeface="Century Gothic" pitchFamily="34" charset="0"/>
                <a:cs typeface="Calibri Light"/>
              </a:rPr>
              <a:t>год. </a:t>
            </a:r>
            <a:r>
              <a:rPr lang="ru-RU" sz="1000" dirty="0">
                <a:latin typeface="Century Gothic" pitchFamily="34" charset="0"/>
                <a:cs typeface="Calibri Light"/>
              </a:rPr>
              <a:t>Вся</a:t>
            </a:r>
            <a:r>
              <a:rPr lang="ru-RU" sz="1000" spc="-35" dirty="0">
                <a:latin typeface="Century Gothic" pitchFamily="34" charset="0"/>
                <a:cs typeface="Calibri Light"/>
              </a:rPr>
              <a:t> 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производимая</a:t>
            </a:r>
            <a:r>
              <a:rPr lang="ru-RU" sz="1000" dirty="0">
                <a:latin typeface="Century Gothic" pitchFamily="34" charset="0"/>
                <a:cs typeface="Calibri Light"/>
              </a:rPr>
              <a:t> в</a:t>
            </a:r>
            <a:r>
              <a:rPr lang="ru-RU" sz="1000" spc="-45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рамках</a:t>
            </a:r>
            <a:r>
              <a:rPr lang="ru-RU" sz="10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проекта</a:t>
            </a:r>
            <a:r>
              <a:rPr lang="ru-RU" sz="10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продукция</a:t>
            </a:r>
            <a:r>
              <a:rPr lang="ru-RU" sz="10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будет направляться</a:t>
            </a:r>
            <a:r>
              <a:rPr lang="ru-RU" sz="1000" spc="15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на</a:t>
            </a:r>
            <a:r>
              <a:rPr lang="ru-RU" sz="10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экспорт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.</a:t>
            </a:r>
            <a:endParaRPr lang="ru-RU" sz="1000" dirty="0">
              <a:latin typeface="Century Gothic" pitchFamily="34" charset="0"/>
              <a:cs typeface="Calibri Ligh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388036" y="3518479"/>
            <a:ext cx="2602866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sz="10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213814" y="4343400"/>
            <a:ext cx="3542031" cy="12824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1295" algn="just"/>
            <a:r>
              <a:rPr lang="ru-RU" sz="1000" spc="-5" dirty="0">
                <a:latin typeface="Century Gothic" pitchFamily="34" charset="0"/>
                <a:cs typeface="Calibri"/>
              </a:rPr>
              <a:t>позволяющей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организовать</a:t>
            </a:r>
            <a:r>
              <a:rPr lang="ru-RU" sz="1000" spc="-3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как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поставку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сырья, так </a:t>
            </a:r>
            <a:r>
              <a:rPr lang="ru-RU" sz="1000" dirty="0">
                <a:latin typeface="Century Gothic" pitchFamily="34" charset="0"/>
                <a:cs typeface="Calibri"/>
              </a:rPr>
              <a:t>и</a:t>
            </a:r>
            <a:r>
              <a:rPr lang="ru-RU" sz="1000" spc="-5" dirty="0">
                <a:latin typeface="Century Gothic" pitchFamily="34" charset="0"/>
                <a:cs typeface="Calibri"/>
              </a:rPr>
              <a:t> доставку</a:t>
            </a:r>
            <a:r>
              <a:rPr lang="en-US"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готовой</a:t>
            </a:r>
            <a:r>
              <a:rPr lang="ru-RU" sz="1000" spc="-2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продукции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в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соседние</a:t>
            </a:r>
            <a:r>
              <a:rPr lang="ru-RU" sz="1000" spc="-2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области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и</a:t>
            </a:r>
            <a:r>
              <a:rPr lang="ru-RU"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в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страны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СНГ.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201295" marR="5080" indent="-189230" algn="just">
              <a:spcBef>
                <a:spcPts val="30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lang="ru-RU" sz="1000" b="1" spc="-5" dirty="0">
                <a:latin typeface="Century Gothic" pitchFamily="34" charset="0"/>
                <a:cs typeface="Calibri"/>
              </a:rPr>
              <a:t>Полный </a:t>
            </a:r>
            <a:r>
              <a:rPr lang="ru-RU" sz="1000" b="1" dirty="0">
                <a:latin typeface="Century Gothic" pitchFamily="34" charset="0"/>
                <a:cs typeface="Calibri"/>
              </a:rPr>
              <a:t>цикл</a:t>
            </a:r>
            <a:r>
              <a:rPr lang="ru-RU" sz="1000" b="1" spc="-10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производства</a:t>
            </a:r>
            <a:r>
              <a:rPr lang="ru-RU" sz="1000" b="1" spc="25" dirty="0">
                <a:latin typeface="Century Gothic" pitchFamily="34" charset="0"/>
                <a:cs typeface="Calibri"/>
              </a:rPr>
              <a:t> </a:t>
            </a:r>
            <a:r>
              <a:rPr lang="ru-RU" sz="1000" b="1" dirty="0">
                <a:latin typeface="Century Gothic" pitchFamily="34" charset="0"/>
                <a:cs typeface="Calibri"/>
              </a:rPr>
              <a:t>и</a:t>
            </a:r>
            <a:r>
              <a:rPr lang="ru-RU" sz="1000" b="1" spc="-10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долгий срок</a:t>
            </a:r>
            <a:r>
              <a:rPr lang="ru-RU" sz="1000" b="1" spc="20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хранения</a:t>
            </a:r>
            <a:r>
              <a:rPr lang="ru-RU" sz="1000" spc="-5" dirty="0">
                <a:latin typeface="Century Gothic" pitchFamily="34" charset="0"/>
                <a:cs typeface="Calibri"/>
              </a:rPr>
              <a:t>.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Полный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цикл </a:t>
            </a:r>
            <a:r>
              <a:rPr lang="ru-RU" sz="1000" spc="-19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lang="ru-RU" sz="1000" spc="-5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продукции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позволяет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осуществлять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более</a:t>
            </a:r>
            <a:r>
              <a:rPr lang="en-US"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эффективный </a:t>
            </a:r>
            <a:r>
              <a:rPr lang="ru-RU" sz="1000" spc="-5" dirty="0">
                <a:latin typeface="Century Gothic" pitchFamily="34" charset="0"/>
                <a:cs typeface="Calibri"/>
              </a:rPr>
              <a:t>контроль </a:t>
            </a:r>
            <a:r>
              <a:rPr lang="ru-RU" sz="1000" dirty="0">
                <a:latin typeface="Century Gothic" pitchFamily="34" charset="0"/>
                <a:cs typeface="Calibri"/>
              </a:rPr>
              <a:t>над </a:t>
            </a:r>
            <a:r>
              <a:rPr lang="ru-RU" sz="1000" spc="-5" dirty="0">
                <a:latin typeface="Century Gothic" pitchFamily="34" charset="0"/>
                <a:cs typeface="Calibri"/>
              </a:rPr>
              <a:t>затратами Проекта </a:t>
            </a:r>
            <a:r>
              <a:rPr lang="ru-RU" sz="1000" dirty="0">
                <a:latin typeface="Century Gothic" pitchFamily="34" charset="0"/>
                <a:cs typeface="Calibri"/>
              </a:rPr>
              <a:t>по </a:t>
            </a:r>
            <a:r>
              <a:rPr lang="ru-RU" sz="1000" spc="-5" dirty="0">
                <a:latin typeface="Century Gothic" pitchFamily="34" charset="0"/>
                <a:cs typeface="Calibri"/>
              </a:rPr>
              <a:t>доставке сырья </a:t>
            </a:r>
            <a:r>
              <a:rPr lang="ru-RU" sz="1000" dirty="0">
                <a:latin typeface="Century Gothic" pitchFamily="34" charset="0"/>
                <a:cs typeface="Calibri"/>
              </a:rPr>
              <a:t>в </a:t>
            </a:r>
            <a:r>
              <a:rPr lang="ru-RU" sz="1000" spc="-19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производственные</a:t>
            </a:r>
            <a:r>
              <a:rPr lang="ru-RU" sz="1000" spc="-4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помещения.</a:t>
            </a:r>
            <a:r>
              <a:rPr lang="ru-RU" sz="1000" spc="-25" dirty="0">
                <a:latin typeface="Century Gothic" pitchFamily="34" charset="0"/>
                <a:cs typeface="Calibri"/>
              </a:rPr>
              <a:t> 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601130" y="4524421"/>
            <a:ext cx="3428581" cy="878189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12700" marR="5080">
              <a:lnSpc>
                <a:spcPct val="113100"/>
              </a:lnSpc>
              <a:spcBef>
                <a:spcPts val="80"/>
              </a:spcBef>
            </a:pP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ц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spc="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ная</a:t>
            </a:r>
            <a:r>
              <a:rPr sz="1000" b="1" spc="-3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л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ек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тел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ь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ность</a:t>
            </a:r>
            <a:r>
              <a:rPr sz="1000" b="1" spc="-2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а:  </a:t>
            </a:r>
            <a:endParaRPr lang="kk-KZ" sz="1000" b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marR="5080">
              <a:lnSpc>
                <a:spcPct val="113100"/>
              </a:lnSpc>
              <a:spcBef>
                <a:spcPts val="80"/>
              </a:spcBef>
            </a:pPr>
            <a:r>
              <a:rPr sz="1000" spc="-5" dirty="0" err="1">
                <a:latin typeface="Century Gothic" pitchFamily="34" charset="0"/>
                <a:cs typeface="Calibri"/>
              </a:rPr>
              <a:t>Капитальные</a:t>
            </a:r>
            <a:r>
              <a:rPr sz="1000" spc="-5" dirty="0">
                <a:latin typeface="Century Gothic" pitchFamily="34" charset="0"/>
                <a:cs typeface="Calibri"/>
              </a:rPr>
              <a:t> затраты: </a:t>
            </a:r>
            <a:r>
              <a:rPr lang="ru-RU" sz="1000" spc="-5" dirty="0">
                <a:latin typeface="Century Gothic" pitchFamily="34" charset="0"/>
                <a:cs typeface="Calibri"/>
              </a:rPr>
              <a:t>1 550 </a:t>
            </a:r>
            <a:r>
              <a:rPr sz="1000" spc="-5" dirty="0" err="1">
                <a:latin typeface="Century Gothic" pitchFamily="34" charset="0"/>
                <a:cs typeface="Calibri"/>
              </a:rPr>
              <a:t>тыс</a:t>
            </a:r>
            <a:r>
              <a:rPr sz="1000" spc="-5" dirty="0">
                <a:latin typeface="Century Gothic" pitchFamily="34" charset="0"/>
                <a:cs typeface="Calibri"/>
              </a:rPr>
              <a:t>. долл. США </a:t>
            </a:r>
            <a:r>
              <a:rPr sz="1000" dirty="0">
                <a:latin typeface="Century Gothic" pitchFamily="34" charset="0"/>
                <a:cs typeface="Calibri"/>
              </a:rPr>
              <a:t> NPV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lang="kk-KZ" sz="1000" spc="-10" dirty="0">
                <a:latin typeface="Century Gothic" pitchFamily="34" charset="0"/>
                <a:cs typeface="Calibri"/>
              </a:rPr>
              <a:t>1</a:t>
            </a:r>
            <a:r>
              <a:rPr lang="ru-RU" sz="1000" spc="-10" dirty="0">
                <a:latin typeface="Century Gothic" pitchFamily="34" charset="0"/>
                <a:cs typeface="Calibri"/>
              </a:rPr>
              <a:t> 376 </a:t>
            </a:r>
            <a:r>
              <a:rPr sz="1000" spc="-5" dirty="0" err="1">
                <a:latin typeface="Century Gothic" pitchFamily="34" charset="0"/>
                <a:cs typeface="Calibri"/>
              </a:rPr>
              <a:t>тыс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1000" dirty="0">
                <a:latin typeface="Century Gothic" pitchFamily="34" charset="0"/>
                <a:cs typeface="Calibri"/>
              </a:rPr>
              <a:t>IRR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lang="kk-KZ" sz="1000" dirty="0">
                <a:latin typeface="Century Gothic" pitchFamily="34" charset="0"/>
                <a:cs typeface="Calibri"/>
              </a:rPr>
              <a:t>29</a:t>
            </a:r>
            <a:r>
              <a:rPr sz="1000" dirty="0">
                <a:latin typeface="Century Gothic" pitchFamily="34" charset="0"/>
                <a:cs typeface="Calibri"/>
              </a:rPr>
              <a:t>%</a:t>
            </a:r>
          </a:p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Срок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окупаемости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Проекта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15" dirty="0">
                <a:latin typeface="Century Gothic" pitchFamily="34" charset="0"/>
                <a:cs typeface="Calibri"/>
              </a:rPr>
              <a:t>5,2 </a:t>
            </a:r>
            <a:r>
              <a:rPr lang="ru-RU" sz="1000" spc="-15" dirty="0" err="1">
                <a:latin typeface="Century Gothic" pitchFamily="34" charset="0"/>
                <a:cs typeface="Calibri"/>
              </a:rPr>
              <a:t>ле</a:t>
            </a:r>
            <a:r>
              <a:rPr sz="1000" spc="-5" dirty="0">
                <a:latin typeface="Century Gothic" pitchFamily="34" charset="0"/>
                <a:cs typeface="Calibri"/>
              </a:rPr>
              <a:t>т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46430" y="4512951"/>
            <a:ext cx="346837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Ме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сторас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по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л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о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ж</a:t>
            </a:r>
            <a:r>
              <a:rPr sz="900" b="1" spc="-10" dirty="0" err="1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н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и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900" b="1" spc="-5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проек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а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66" name="object 10"/>
          <p:cNvSpPr txBox="1"/>
          <p:nvPr/>
        </p:nvSpPr>
        <p:spPr>
          <a:xfrm>
            <a:off x="4608677" y="3800415"/>
            <a:ext cx="1345947" cy="16735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kk-KZ"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96" name="object 7"/>
          <p:cNvSpPr txBox="1"/>
          <p:nvPr/>
        </p:nvSpPr>
        <p:spPr>
          <a:xfrm>
            <a:off x="4554000" y="909844"/>
            <a:ext cx="3618229" cy="30328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kk-KZ"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Инициатор проекта</a:t>
            </a:r>
          </a:p>
          <a:p>
            <a:pPr marL="12700" marR="5080">
              <a:lnSpc>
                <a:spcPts val="1000"/>
              </a:lnSpc>
              <a:spcBef>
                <a:spcPts val="10"/>
              </a:spcBef>
            </a:pPr>
            <a:r>
              <a:rPr lang="kk-KZ" sz="1000" spc="-5" dirty="0">
                <a:latin typeface="Century Gothic" pitchFamily="34" charset="0"/>
                <a:cs typeface="Calibri"/>
              </a:rPr>
              <a:t>Акимат Кызылординской области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50" name="object 15"/>
          <p:cNvSpPr txBox="1"/>
          <p:nvPr/>
        </p:nvSpPr>
        <p:spPr>
          <a:xfrm>
            <a:off x="8349936" y="909844"/>
            <a:ext cx="3405907" cy="661206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10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01099"/>
              </a:lnSpc>
              <a:spcBef>
                <a:spcPts val="10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Для реализации Проекта требуется </a:t>
            </a:r>
            <a:r>
              <a:rPr sz="1000" spc="-5" dirty="0" err="1">
                <a:latin typeface="Century Gothic" pitchFamily="34" charset="0"/>
                <a:cs typeface="Calibri"/>
              </a:rPr>
              <a:t>финансирование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на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сумму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/>
            </a:r>
            <a:br>
              <a:rPr lang="ru-RU" sz="1000" dirty="0">
                <a:latin typeface="Century Gothic" pitchFamily="34" charset="0"/>
                <a:cs typeface="Calibri"/>
              </a:rPr>
            </a:br>
            <a:r>
              <a:rPr lang="ru-RU" sz="1000" dirty="0">
                <a:latin typeface="Century Gothic" pitchFamily="34" charset="0"/>
                <a:cs typeface="Calibri"/>
              </a:rPr>
              <a:t>1 550 </a:t>
            </a:r>
            <a:r>
              <a:rPr sz="1000" spc="-5" dirty="0" err="1">
                <a:latin typeface="Century Gothic" pitchFamily="34" charset="0"/>
                <a:cs typeface="Calibri"/>
              </a:rPr>
              <a:t>тыс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 США,</a:t>
            </a:r>
            <a:r>
              <a:rPr sz="1000" dirty="0">
                <a:latin typeface="Century Gothic" pitchFamily="34" charset="0"/>
                <a:cs typeface="Calibri"/>
              </a:rPr>
              <a:t> из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которых: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51" name="object 16"/>
          <p:cNvSpPr txBox="1"/>
          <p:nvPr/>
        </p:nvSpPr>
        <p:spPr>
          <a:xfrm>
            <a:off x="8213814" y="1571050"/>
            <a:ext cx="3542029" cy="81394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84785" marR="5080" indent="-172720" algn="just">
              <a:lnSpc>
                <a:spcPct val="102400"/>
              </a:lnSpc>
              <a:spcBef>
                <a:spcPts val="7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1000" spc="-5" dirty="0">
                <a:latin typeface="Century Gothic" pitchFamily="34" charset="0"/>
                <a:cs typeface="Calibri"/>
              </a:rPr>
              <a:t>70</a:t>
            </a:r>
            <a:r>
              <a:rPr sz="1000" spc="-5" dirty="0">
                <a:latin typeface="Century Gothic" pitchFamily="34" charset="0"/>
                <a:cs typeface="Calibri"/>
              </a:rPr>
              <a:t>%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(</a:t>
            </a:r>
            <a:r>
              <a:rPr lang="kk-KZ" sz="1000" dirty="0">
                <a:latin typeface="Century Gothic" pitchFamily="34" charset="0"/>
                <a:cs typeface="Calibri"/>
              </a:rPr>
              <a:t>1</a:t>
            </a:r>
            <a:r>
              <a:rPr lang="ru-RU" sz="1000" dirty="0">
                <a:latin typeface="Century Gothic" pitchFamily="34" charset="0"/>
                <a:cs typeface="Calibri"/>
              </a:rPr>
              <a:t> 085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тыс.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 США)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 долговое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при </a:t>
            </a:r>
            <a:r>
              <a:rPr sz="1000" spc="-18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наличии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залогового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обеспечения;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1000" spc="-20" dirty="0">
                <a:latin typeface="Century Gothic" pitchFamily="34" charset="0"/>
                <a:cs typeface="Calibri"/>
              </a:rPr>
              <a:t>15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%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(</a:t>
            </a:r>
            <a:r>
              <a:rPr lang="kk-KZ" sz="1000" dirty="0">
                <a:latin typeface="Century Gothic" pitchFamily="34" charset="0"/>
                <a:cs typeface="Calibri"/>
              </a:rPr>
              <a:t>232</a:t>
            </a:r>
            <a:r>
              <a:rPr lang="ru-RU"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тыс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 США)</a:t>
            </a:r>
            <a:r>
              <a:rPr sz="1000" dirty="0">
                <a:latin typeface="Century Gothic" pitchFamily="34" charset="0"/>
                <a:cs typeface="Calibri"/>
              </a:rPr>
              <a:t> –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участие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lang="kk-KZ" sz="1000" spc="-5" dirty="0">
                <a:latin typeface="Century Gothic" pitchFamily="34" charset="0"/>
                <a:cs typeface="Calibri"/>
              </a:rPr>
              <a:t>Инициатора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endParaRPr lang="kk-KZ" sz="1000" spc="-5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kk-KZ" sz="1000" spc="-5" dirty="0">
                <a:latin typeface="Century Gothic" pitchFamily="34" charset="0"/>
                <a:cs typeface="Calibri"/>
              </a:rPr>
              <a:t>15% (232 тыс. долл. США) – участие Инвестора </a:t>
            </a:r>
            <a:endParaRPr lang="en-US" sz="1000" spc="-5" dirty="0">
              <a:latin typeface="Century Gothic" pitchFamily="34" charset="0"/>
              <a:cs typeface="Calibri"/>
            </a:endParaRPr>
          </a:p>
        </p:txBody>
      </p:sp>
      <p:sp>
        <p:nvSpPr>
          <p:cNvPr id="52" name="object 17"/>
          <p:cNvSpPr txBox="1"/>
          <p:nvPr/>
        </p:nvSpPr>
        <p:spPr>
          <a:xfrm>
            <a:off x="8379614" y="2495348"/>
            <a:ext cx="3376229" cy="951414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 algn="just">
              <a:lnSpc>
                <a:spcPct val="102200"/>
              </a:lnSpc>
              <a:spcBef>
                <a:spcPts val="7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меры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1000" spc="-19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поддержки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являются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финальная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структура</a:t>
            </a:r>
            <a:r>
              <a:rPr lang="en-US"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финансирования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 </a:t>
            </a:r>
            <a:r>
              <a:rPr sz="1000" spc="-5" dirty="0">
                <a:latin typeface="Century Gothic" pitchFamily="34" charset="0"/>
                <a:cs typeface="Calibri"/>
              </a:rPr>
              <a:t>долей </a:t>
            </a:r>
            <a:r>
              <a:rPr sz="1000" dirty="0">
                <a:latin typeface="Century Gothic" pitchFamily="34" charset="0"/>
                <a:cs typeface="Calibri"/>
              </a:rPr>
              <a:t>участия в </a:t>
            </a:r>
            <a:r>
              <a:rPr sz="10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1000" dirty="0">
                <a:latin typeface="Century Gothic" pitchFamily="34" charset="0"/>
                <a:cs typeface="Calibri"/>
              </a:rPr>
              <a:t>по </a:t>
            </a:r>
            <a:r>
              <a:rPr sz="1000" spc="-19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инвестором.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grpSp>
        <p:nvGrpSpPr>
          <p:cNvPr id="61" name="object 21"/>
          <p:cNvGrpSpPr/>
          <p:nvPr/>
        </p:nvGrpSpPr>
        <p:grpSpPr>
          <a:xfrm>
            <a:off x="469956" y="3034728"/>
            <a:ext cx="3736622" cy="844061"/>
            <a:chOff x="4169664" y="5145024"/>
            <a:chExt cx="2101850" cy="1219200"/>
          </a:xfrm>
        </p:grpSpPr>
        <p:sp>
          <p:nvSpPr>
            <p:cNvPr id="62" name="object 22"/>
            <p:cNvSpPr/>
            <p:nvPr/>
          </p:nvSpPr>
          <p:spPr>
            <a:xfrm>
              <a:off x="4712208" y="5359907"/>
              <a:ext cx="1422400" cy="967740"/>
            </a:xfrm>
            <a:custGeom>
              <a:avLst/>
              <a:gdLst/>
              <a:ahLst/>
              <a:cxnLst/>
              <a:rect l="l" t="t" r="r" b="b"/>
              <a:pathLst>
                <a:path w="1422400" h="967739">
                  <a:moveTo>
                    <a:pt x="204216" y="214884"/>
                  </a:moveTo>
                  <a:lnTo>
                    <a:pt x="0" y="214884"/>
                  </a:lnTo>
                  <a:lnTo>
                    <a:pt x="0" y="967740"/>
                  </a:lnTo>
                  <a:lnTo>
                    <a:pt x="204216" y="967740"/>
                  </a:lnTo>
                  <a:lnTo>
                    <a:pt x="204216" y="214884"/>
                  </a:lnTo>
                  <a:close/>
                </a:path>
                <a:path w="1422400" h="967739">
                  <a:moveTo>
                    <a:pt x="609600" y="92964"/>
                  </a:moveTo>
                  <a:lnTo>
                    <a:pt x="406908" y="92964"/>
                  </a:lnTo>
                  <a:lnTo>
                    <a:pt x="406908" y="967740"/>
                  </a:lnTo>
                  <a:lnTo>
                    <a:pt x="609600" y="967740"/>
                  </a:lnTo>
                  <a:lnTo>
                    <a:pt x="609600" y="92964"/>
                  </a:lnTo>
                  <a:close/>
                </a:path>
                <a:path w="1422400" h="967739">
                  <a:moveTo>
                    <a:pt x="1016508" y="18288"/>
                  </a:moveTo>
                  <a:lnTo>
                    <a:pt x="812292" y="18288"/>
                  </a:lnTo>
                  <a:lnTo>
                    <a:pt x="812292" y="967740"/>
                  </a:lnTo>
                  <a:lnTo>
                    <a:pt x="1016508" y="967740"/>
                  </a:lnTo>
                  <a:lnTo>
                    <a:pt x="1016508" y="18288"/>
                  </a:lnTo>
                  <a:close/>
                </a:path>
                <a:path w="1422400" h="967739">
                  <a:moveTo>
                    <a:pt x="1421892" y="0"/>
                  </a:moveTo>
                  <a:lnTo>
                    <a:pt x="1219200" y="0"/>
                  </a:lnTo>
                  <a:lnTo>
                    <a:pt x="1219200" y="967740"/>
                  </a:lnTo>
                  <a:lnTo>
                    <a:pt x="1421892" y="967740"/>
                  </a:lnTo>
                  <a:lnTo>
                    <a:pt x="1421892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23"/>
            <p:cNvSpPr/>
            <p:nvPr/>
          </p:nvSpPr>
          <p:spPr>
            <a:xfrm>
              <a:off x="4169664" y="5145024"/>
              <a:ext cx="2101850" cy="1219200"/>
            </a:xfrm>
            <a:custGeom>
              <a:avLst/>
              <a:gdLst/>
              <a:ahLst/>
              <a:cxnLst/>
              <a:rect l="l" t="t" r="r" b="b"/>
              <a:pathLst>
                <a:path w="2101850" h="1219200">
                  <a:moveTo>
                    <a:pt x="2066544" y="1182624"/>
                  </a:moveTo>
                  <a:lnTo>
                    <a:pt x="2066544" y="0"/>
                  </a:lnTo>
                </a:path>
                <a:path w="2101850" h="1219200">
                  <a:moveTo>
                    <a:pt x="2066544" y="1182624"/>
                  </a:moveTo>
                  <a:lnTo>
                    <a:pt x="2101596" y="1182624"/>
                  </a:lnTo>
                </a:path>
                <a:path w="2101850" h="1219200">
                  <a:moveTo>
                    <a:pt x="2066544" y="986027"/>
                  </a:moveTo>
                  <a:lnTo>
                    <a:pt x="2101596" y="986027"/>
                  </a:lnTo>
                </a:path>
                <a:path w="2101850" h="1219200">
                  <a:moveTo>
                    <a:pt x="2066544" y="787908"/>
                  </a:moveTo>
                  <a:lnTo>
                    <a:pt x="2101596" y="787908"/>
                  </a:lnTo>
                </a:path>
                <a:path w="2101850" h="1219200">
                  <a:moveTo>
                    <a:pt x="2066544" y="591312"/>
                  </a:moveTo>
                  <a:lnTo>
                    <a:pt x="2101596" y="591312"/>
                  </a:lnTo>
                </a:path>
                <a:path w="2101850" h="1219200">
                  <a:moveTo>
                    <a:pt x="2066544" y="394715"/>
                  </a:moveTo>
                  <a:lnTo>
                    <a:pt x="2101596" y="394715"/>
                  </a:lnTo>
                </a:path>
                <a:path w="2101850" h="1219200">
                  <a:moveTo>
                    <a:pt x="2066544" y="198120"/>
                  </a:moveTo>
                  <a:lnTo>
                    <a:pt x="2101596" y="198120"/>
                  </a:lnTo>
                </a:path>
                <a:path w="2101850" h="1219200">
                  <a:moveTo>
                    <a:pt x="2066544" y="0"/>
                  </a:moveTo>
                  <a:lnTo>
                    <a:pt x="2101596" y="0"/>
                  </a:lnTo>
                </a:path>
                <a:path w="2101850" h="1219200">
                  <a:moveTo>
                    <a:pt x="35051" y="1182624"/>
                  </a:moveTo>
                  <a:lnTo>
                    <a:pt x="35051" y="0"/>
                  </a:lnTo>
                </a:path>
                <a:path w="2101850" h="1219200">
                  <a:moveTo>
                    <a:pt x="0" y="1182624"/>
                  </a:moveTo>
                  <a:lnTo>
                    <a:pt x="35051" y="1182624"/>
                  </a:lnTo>
                </a:path>
                <a:path w="2101850" h="1219200">
                  <a:moveTo>
                    <a:pt x="0" y="1013460"/>
                  </a:moveTo>
                  <a:lnTo>
                    <a:pt x="35051" y="1013460"/>
                  </a:lnTo>
                </a:path>
                <a:path w="2101850" h="1219200">
                  <a:moveTo>
                    <a:pt x="0" y="844296"/>
                  </a:moveTo>
                  <a:lnTo>
                    <a:pt x="35051" y="844296"/>
                  </a:lnTo>
                </a:path>
                <a:path w="2101850" h="1219200">
                  <a:moveTo>
                    <a:pt x="0" y="676655"/>
                  </a:moveTo>
                  <a:lnTo>
                    <a:pt x="35051" y="676655"/>
                  </a:lnTo>
                </a:path>
                <a:path w="2101850" h="1219200">
                  <a:moveTo>
                    <a:pt x="0" y="507491"/>
                  </a:moveTo>
                  <a:lnTo>
                    <a:pt x="35051" y="507491"/>
                  </a:lnTo>
                </a:path>
                <a:path w="2101850" h="1219200">
                  <a:moveTo>
                    <a:pt x="0" y="338327"/>
                  </a:moveTo>
                  <a:lnTo>
                    <a:pt x="35051" y="338327"/>
                  </a:lnTo>
                </a:path>
                <a:path w="2101850" h="1219200">
                  <a:moveTo>
                    <a:pt x="0" y="169163"/>
                  </a:moveTo>
                  <a:lnTo>
                    <a:pt x="35051" y="169163"/>
                  </a:lnTo>
                </a:path>
                <a:path w="2101850" h="1219200">
                  <a:moveTo>
                    <a:pt x="0" y="0"/>
                  </a:moveTo>
                  <a:lnTo>
                    <a:pt x="35051" y="0"/>
                  </a:lnTo>
                </a:path>
                <a:path w="2101850" h="1219200">
                  <a:moveTo>
                    <a:pt x="35051" y="1182624"/>
                  </a:moveTo>
                  <a:lnTo>
                    <a:pt x="2066544" y="1182624"/>
                  </a:lnTo>
                </a:path>
                <a:path w="2101850" h="1219200">
                  <a:moveTo>
                    <a:pt x="35051" y="1182624"/>
                  </a:moveTo>
                  <a:lnTo>
                    <a:pt x="35051" y="1219200"/>
                  </a:lnTo>
                </a:path>
                <a:path w="2101850" h="1219200">
                  <a:moveTo>
                    <a:pt x="441960" y="1182624"/>
                  </a:moveTo>
                  <a:lnTo>
                    <a:pt x="441960" y="1219200"/>
                  </a:lnTo>
                </a:path>
                <a:path w="2101850" h="1219200">
                  <a:moveTo>
                    <a:pt x="847344" y="1182624"/>
                  </a:moveTo>
                  <a:lnTo>
                    <a:pt x="847344" y="1219200"/>
                  </a:lnTo>
                </a:path>
                <a:path w="2101850" h="1219200">
                  <a:moveTo>
                    <a:pt x="1254252" y="1182624"/>
                  </a:moveTo>
                  <a:lnTo>
                    <a:pt x="1254252" y="1219200"/>
                  </a:lnTo>
                </a:path>
                <a:path w="2101850" h="1219200">
                  <a:moveTo>
                    <a:pt x="1659636" y="1182624"/>
                  </a:moveTo>
                  <a:lnTo>
                    <a:pt x="1659636" y="1219200"/>
                  </a:lnTo>
                </a:path>
                <a:path w="2101850" h="1219200">
                  <a:moveTo>
                    <a:pt x="2066544" y="1182624"/>
                  </a:moveTo>
                  <a:lnTo>
                    <a:pt x="2066544" y="1219200"/>
                  </a:lnTo>
                </a:path>
              </a:pathLst>
            </a:custGeom>
            <a:ln w="914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2" name="object 40"/>
          <p:cNvSpPr txBox="1"/>
          <p:nvPr/>
        </p:nvSpPr>
        <p:spPr>
          <a:xfrm>
            <a:off x="4270022" y="2867308"/>
            <a:ext cx="395111" cy="1427314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70"/>
              </a:spcBef>
            </a:pPr>
            <a:r>
              <a:rPr sz="900" spc="-25" dirty="0">
                <a:latin typeface="Calibri Light"/>
                <a:cs typeface="Calibri Light"/>
              </a:rPr>
              <a:t>30%</a:t>
            </a:r>
            <a:endParaRPr sz="9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75"/>
              </a:spcBef>
            </a:pPr>
            <a:r>
              <a:rPr sz="900" spc="-25" dirty="0">
                <a:latin typeface="Calibri Light"/>
                <a:cs typeface="Calibri Light"/>
              </a:rPr>
              <a:t>25%</a:t>
            </a:r>
            <a:endParaRPr sz="9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sz="900" spc="-25" dirty="0">
                <a:latin typeface="Calibri Light"/>
                <a:cs typeface="Calibri Light"/>
              </a:rPr>
              <a:t>20%</a:t>
            </a:r>
            <a:endParaRPr sz="9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sz="900" spc="-25" dirty="0">
                <a:latin typeface="Calibri Light"/>
                <a:cs typeface="Calibri Light"/>
              </a:rPr>
              <a:t>15%</a:t>
            </a:r>
            <a:endParaRPr sz="9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75"/>
              </a:spcBef>
            </a:pPr>
            <a:r>
              <a:rPr sz="900" spc="-25" dirty="0">
                <a:latin typeface="Calibri Light"/>
                <a:cs typeface="Calibri Light"/>
              </a:rPr>
              <a:t>10%</a:t>
            </a:r>
            <a:endParaRPr sz="9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sz="900" spc="-25" dirty="0">
                <a:latin typeface="Calibri Light"/>
                <a:cs typeface="Calibri Light"/>
              </a:rPr>
              <a:t>5%</a:t>
            </a:r>
            <a:endParaRPr sz="9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75"/>
              </a:spcBef>
            </a:pPr>
            <a:r>
              <a:rPr sz="900" spc="-25" dirty="0">
                <a:latin typeface="Calibri Light"/>
                <a:cs typeface="Calibri Light"/>
              </a:rPr>
              <a:t>0%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73" name="object 42"/>
          <p:cNvSpPr txBox="1"/>
          <p:nvPr/>
        </p:nvSpPr>
        <p:spPr>
          <a:xfrm>
            <a:off x="128240" y="2862332"/>
            <a:ext cx="562187" cy="1232389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350"/>
              </a:spcBef>
            </a:pPr>
            <a:r>
              <a:rPr sz="900" dirty="0">
                <a:latin typeface="Calibri Light"/>
                <a:cs typeface="Calibri Light"/>
              </a:rPr>
              <a:t>14</a:t>
            </a:r>
            <a:r>
              <a:rPr sz="900" spc="5" dirty="0">
                <a:latin typeface="Calibri Light"/>
                <a:cs typeface="Calibri Light"/>
              </a:rPr>
              <a:t>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r>
              <a:rPr sz="900" dirty="0">
                <a:latin typeface="Calibri Light"/>
                <a:cs typeface="Calibri Light"/>
              </a:rPr>
              <a:t>12</a:t>
            </a:r>
            <a:r>
              <a:rPr sz="900" spc="5" dirty="0">
                <a:latin typeface="Calibri Light"/>
                <a:cs typeface="Calibri Light"/>
              </a:rPr>
              <a:t>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r>
              <a:rPr sz="900" dirty="0">
                <a:latin typeface="Calibri Light"/>
                <a:cs typeface="Calibri Light"/>
              </a:rPr>
              <a:t>10</a:t>
            </a:r>
            <a:r>
              <a:rPr sz="900" spc="5" dirty="0">
                <a:latin typeface="Calibri Light"/>
                <a:cs typeface="Calibri Light"/>
              </a:rPr>
              <a:t>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  <a:p>
            <a:pPr marL="57785">
              <a:lnSpc>
                <a:spcPct val="100000"/>
              </a:lnSpc>
              <a:spcBef>
                <a:spcPts val="250"/>
              </a:spcBef>
            </a:pPr>
            <a:r>
              <a:rPr sz="900" dirty="0">
                <a:latin typeface="Calibri Light"/>
                <a:cs typeface="Calibri Light"/>
              </a:rPr>
              <a:t>8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  <a:p>
            <a:pPr marL="57785">
              <a:lnSpc>
                <a:spcPct val="100000"/>
              </a:lnSpc>
              <a:spcBef>
                <a:spcPts val="250"/>
              </a:spcBef>
            </a:pPr>
            <a:r>
              <a:rPr sz="900" dirty="0">
                <a:latin typeface="Calibri Light"/>
                <a:cs typeface="Calibri Light"/>
              </a:rPr>
              <a:t>6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  <a:p>
            <a:pPr marL="57785">
              <a:lnSpc>
                <a:spcPct val="100000"/>
              </a:lnSpc>
              <a:spcBef>
                <a:spcPts val="250"/>
              </a:spcBef>
            </a:pPr>
            <a:r>
              <a:rPr sz="900" dirty="0">
                <a:latin typeface="Calibri Light"/>
                <a:cs typeface="Calibri Light"/>
              </a:rPr>
              <a:t>4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  <a:p>
            <a:pPr marL="57785">
              <a:lnSpc>
                <a:spcPct val="100000"/>
              </a:lnSpc>
              <a:spcBef>
                <a:spcPts val="250"/>
              </a:spcBef>
            </a:pPr>
            <a:r>
              <a:rPr sz="900" dirty="0">
                <a:latin typeface="Calibri Light"/>
                <a:cs typeface="Calibri Light"/>
              </a:rPr>
              <a:t>2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74" name="object 47"/>
          <p:cNvSpPr txBox="1"/>
          <p:nvPr/>
        </p:nvSpPr>
        <p:spPr>
          <a:xfrm>
            <a:off x="781191" y="3858535"/>
            <a:ext cx="3638409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18465" algn="l"/>
                <a:tab pos="1659889" algn="l"/>
              </a:tabLst>
            </a:pPr>
            <a:r>
              <a:rPr sz="900" dirty="0">
                <a:latin typeface="Calibri Light"/>
                <a:cs typeface="Calibri Light"/>
              </a:rPr>
              <a:t>Год</a:t>
            </a:r>
            <a:r>
              <a:rPr sz="900" spc="-30" dirty="0">
                <a:latin typeface="Calibri Light"/>
                <a:cs typeface="Calibri Light"/>
              </a:rPr>
              <a:t> </a:t>
            </a:r>
            <a:r>
              <a:rPr sz="900" spc="-50" dirty="0">
                <a:latin typeface="Calibri Light"/>
                <a:cs typeface="Calibri Light"/>
              </a:rPr>
              <a:t>1</a:t>
            </a:r>
            <a:r>
              <a:rPr sz="900" dirty="0">
                <a:latin typeface="Calibri Light"/>
                <a:cs typeface="Calibri Light"/>
              </a:rPr>
              <a:t>	</a:t>
            </a:r>
            <a:r>
              <a:rPr lang="ru-RU" sz="900" dirty="0">
                <a:latin typeface="Calibri Light"/>
                <a:cs typeface="Calibri Light"/>
              </a:rPr>
              <a:t>             </a:t>
            </a:r>
            <a:r>
              <a:rPr sz="900" dirty="0" err="1">
                <a:latin typeface="Calibri Light"/>
                <a:cs typeface="Calibri Light"/>
              </a:rPr>
              <a:t>Год</a:t>
            </a:r>
            <a:r>
              <a:rPr sz="900" spc="-10" dirty="0">
                <a:latin typeface="Calibri Light"/>
                <a:cs typeface="Calibri Light"/>
              </a:rPr>
              <a:t> </a:t>
            </a:r>
            <a:r>
              <a:rPr sz="900" dirty="0">
                <a:latin typeface="Calibri Light"/>
                <a:cs typeface="Calibri Light"/>
              </a:rPr>
              <a:t>5</a:t>
            </a:r>
            <a:r>
              <a:rPr sz="900" spc="260" dirty="0">
                <a:latin typeface="Calibri Light"/>
                <a:cs typeface="Calibri Light"/>
              </a:rPr>
              <a:t>  </a:t>
            </a:r>
            <a:r>
              <a:rPr lang="ru-RU" sz="900" spc="260" dirty="0">
                <a:latin typeface="Calibri Light"/>
                <a:cs typeface="Calibri Light"/>
              </a:rPr>
              <a:t>      </a:t>
            </a:r>
            <a:r>
              <a:rPr sz="900" dirty="0" err="1">
                <a:latin typeface="Calibri Light"/>
                <a:cs typeface="Calibri Light"/>
              </a:rPr>
              <a:t>Год</a:t>
            </a:r>
            <a:r>
              <a:rPr sz="900" spc="-10" dirty="0">
                <a:latin typeface="Calibri Light"/>
                <a:cs typeface="Calibri Light"/>
              </a:rPr>
              <a:t> </a:t>
            </a:r>
            <a:r>
              <a:rPr sz="900" dirty="0">
                <a:latin typeface="Calibri Light"/>
                <a:cs typeface="Calibri Light"/>
              </a:rPr>
              <a:t>10</a:t>
            </a:r>
            <a:r>
              <a:rPr sz="900" spc="150" dirty="0">
                <a:latin typeface="Calibri Light"/>
                <a:cs typeface="Calibri Light"/>
              </a:rPr>
              <a:t>  </a:t>
            </a:r>
            <a:r>
              <a:rPr lang="ru-RU" sz="900" spc="150" dirty="0">
                <a:latin typeface="Calibri Light"/>
                <a:cs typeface="Calibri Light"/>
              </a:rPr>
              <a:t>       </a:t>
            </a:r>
            <a:r>
              <a:rPr sz="900" dirty="0" err="1">
                <a:latin typeface="Calibri Light"/>
                <a:cs typeface="Calibri Light"/>
              </a:rPr>
              <a:t>Год</a:t>
            </a:r>
            <a:r>
              <a:rPr sz="900" spc="-10" dirty="0">
                <a:latin typeface="Calibri Light"/>
                <a:cs typeface="Calibri Light"/>
              </a:rPr>
              <a:t> </a:t>
            </a:r>
            <a:r>
              <a:rPr sz="900" spc="-25" dirty="0">
                <a:latin typeface="Calibri Light"/>
                <a:cs typeface="Calibri Light"/>
              </a:rPr>
              <a:t>14</a:t>
            </a:r>
            <a:r>
              <a:rPr sz="900" dirty="0">
                <a:latin typeface="Calibri Light"/>
                <a:cs typeface="Calibri Light"/>
              </a:rPr>
              <a:t>	</a:t>
            </a:r>
            <a:r>
              <a:rPr lang="ru-RU" sz="900" dirty="0">
                <a:latin typeface="Calibri Light"/>
                <a:cs typeface="Calibri Light"/>
              </a:rPr>
              <a:t>        </a:t>
            </a:r>
            <a:r>
              <a:rPr sz="900" spc="-25" dirty="0">
                <a:latin typeface="Calibri Light"/>
                <a:cs typeface="Calibri Light"/>
              </a:rPr>
              <a:t>ППП</a:t>
            </a:r>
            <a:r>
              <a:rPr lang="ru-RU" sz="900" spc="-10" dirty="0">
                <a:latin typeface="Calibri Light"/>
                <a:cs typeface="Calibri Light"/>
              </a:rPr>
              <a:t>     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75" name="object 31"/>
          <p:cNvSpPr txBox="1"/>
          <p:nvPr/>
        </p:nvSpPr>
        <p:spPr>
          <a:xfrm>
            <a:off x="1540034" y="3343728"/>
            <a:ext cx="256480" cy="390072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kk-KZ" sz="900" spc="-5" dirty="0">
                <a:solidFill>
                  <a:srgbClr val="FFFFFF"/>
                </a:solidFill>
                <a:latin typeface="Calibri Light"/>
                <a:cs typeface="Calibri Light"/>
              </a:rPr>
              <a:t>2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919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76" name="object 32"/>
          <p:cNvSpPr txBox="1"/>
          <p:nvPr/>
        </p:nvSpPr>
        <p:spPr>
          <a:xfrm>
            <a:off x="2261845" y="3304794"/>
            <a:ext cx="128240" cy="428919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kk-KZ" sz="900" spc="-5" dirty="0">
                <a:solidFill>
                  <a:srgbClr val="FFFFFF"/>
                </a:solidFill>
                <a:latin typeface="Calibri Light"/>
                <a:cs typeface="Calibri Light"/>
              </a:rPr>
              <a:t>3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354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77" name="object 33"/>
          <p:cNvSpPr txBox="1"/>
          <p:nvPr/>
        </p:nvSpPr>
        <p:spPr>
          <a:xfrm>
            <a:off x="2984108" y="3276600"/>
            <a:ext cx="128240" cy="45711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kk-KZ" sz="900" spc="-25" dirty="0">
                <a:solidFill>
                  <a:srgbClr val="FFFFFF"/>
                </a:solidFill>
                <a:latin typeface="Calibri Light"/>
                <a:cs typeface="Calibri Light"/>
              </a:rPr>
              <a:t>41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39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78" name="object 34"/>
          <p:cNvSpPr txBox="1"/>
          <p:nvPr/>
        </p:nvSpPr>
        <p:spPr>
          <a:xfrm>
            <a:off x="3705920" y="3304794"/>
            <a:ext cx="256480" cy="41054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kk-KZ" sz="900" spc="-5" dirty="0">
                <a:solidFill>
                  <a:srgbClr val="FFFFFF"/>
                </a:solidFill>
                <a:latin typeface="Calibri Light"/>
                <a:cs typeface="Calibri Light"/>
              </a:rPr>
              <a:t>4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459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79" name="object 44"/>
          <p:cNvSpPr/>
          <p:nvPr/>
        </p:nvSpPr>
        <p:spPr>
          <a:xfrm>
            <a:off x="990600" y="4114800"/>
            <a:ext cx="433493" cy="43522"/>
          </a:xfrm>
          <a:custGeom>
            <a:avLst/>
            <a:gdLst/>
            <a:ahLst/>
            <a:cxnLst/>
            <a:rect l="l" t="t" r="r" b="b"/>
            <a:pathLst>
              <a:path w="243839" h="62865">
                <a:moveTo>
                  <a:pt x="243839" y="0"/>
                </a:moveTo>
                <a:lnTo>
                  <a:pt x="0" y="0"/>
                </a:lnTo>
                <a:lnTo>
                  <a:pt x="0" y="62484"/>
                </a:lnTo>
                <a:lnTo>
                  <a:pt x="243839" y="62484"/>
                </a:lnTo>
                <a:lnTo>
                  <a:pt x="243839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45"/>
          <p:cNvSpPr txBox="1"/>
          <p:nvPr/>
        </p:nvSpPr>
        <p:spPr>
          <a:xfrm>
            <a:off x="997178" y="4171063"/>
            <a:ext cx="758613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10" dirty="0">
                <a:latin typeface="Calibri Light"/>
                <a:cs typeface="Calibri Light"/>
              </a:rPr>
              <a:t>Выручка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84" name="object 43"/>
          <p:cNvSpPr txBox="1"/>
          <p:nvPr/>
        </p:nvSpPr>
        <p:spPr>
          <a:xfrm>
            <a:off x="0" y="3276600"/>
            <a:ext cx="256480" cy="5253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 Light"/>
                <a:cs typeface="Calibri Light"/>
              </a:rPr>
              <a:t>тыс.</a:t>
            </a:r>
            <a:r>
              <a:rPr sz="900" spc="-30" dirty="0">
                <a:latin typeface="Calibri Light"/>
                <a:cs typeface="Calibri Light"/>
              </a:rPr>
              <a:t> </a:t>
            </a:r>
            <a:r>
              <a:rPr sz="900" dirty="0">
                <a:latin typeface="Calibri Light"/>
                <a:cs typeface="Calibri Light"/>
              </a:rPr>
              <a:t>долл.</a:t>
            </a:r>
            <a:r>
              <a:rPr sz="900" spc="-25" dirty="0">
                <a:latin typeface="Calibri Light"/>
                <a:cs typeface="Calibri Light"/>
              </a:rPr>
              <a:t> США</a:t>
            </a:r>
            <a:endParaRPr sz="900" dirty="0">
              <a:latin typeface="Calibri Light"/>
              <a:cs typeface="Calibri Light"/>
            </a:endParaRPr>
          </a:p>
        </p:txBody>
      </p:sp>
      <p:pic>
        <p:nvPicPr>
          <p:cNvPr id="42" name="object 7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44" name="object 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47" name="Блок-схема: задержка 46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 sz="1000">
              <a:latin typeface="Century Gothic" pitchFamily="34" charset="0"/>
            </a:endParaRPr>
          </a:p>
        </p:txBody>
      </p:sp>
      <p:sp>
        <p:nvSpPr>
          <p:cNvPr id="48" name="Прямоугольник 47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 sz="1000">
              <a:latin typeface="Century Gothic" pitchFamily="34" charset="0"/>
            </a:endParaRPr>
          </a:p>
        </p:txBody>
      </p:sp>
      <p:pic>
        <p:nvPicPr>
          <p:cNvPr id="53" name="Рисунок 52"/>
          <p:cNvPicPr>
            <a:picLocks noChangeAspect="1"/>
          </p:cNvPicPr>
          <p:nvPr/>
        </p:nvPicPr>
        <p:blipFill rotWithShape="1">
          <a:blip r:embed="rId6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54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55" name="object 8"/>
          <p:cNvSpPr txBox="1">
            <a:spLocks/>
          </p:cNvSpPr>
          <p:nvPr/>
        </p:nvSpPr>
        <p:spPr>
          <a:xfrm>
            <a:off x="8379616" y="6089913"/>
            <a:ext cx="3376229" cy="16735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0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0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pic>
        <p:nvPicPr>
          <p:cNvPr id="39" name="Picture 2"/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799" t="939" r="3076" b="8479"/>
          <a:stretch/>
        </p:blipFill>
        <p:spPr bwMode="auto">
          <a:xfrm>
            <a:off x="617283" y="909633"/>
            <a:ext cx="3221589" cy="18032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Прямоугольник 2"/>
          <p:cNvSpPr/>
          <p:nvPr/>
        </p:nvSpPr>
        <p:spPr>
          <a:xfrm>
            <a:off x="4428841" y="2391288"/>
            <a:ext cx="981359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12700" lvl="0" indent="73025" algn="just">
              <a:spcBef>
                <a:spcPts val="105"/>
              </a:spcBef>
            </a:pPr>
            <a:r>
              <a:rPr lang="ru-RU"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Продукция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8123474" y="3693884"/>
            <a:ext cx="4068525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01295" marR="377825" lvl="0" indent="-189230" algn="just">
              <a:spcBef>
                <a:spcPts val="28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lang="ru-RU" sz="1000" b="1" spc="-5" dirty="0">
                <a:solidFill>
                  <a:prstClr val="black"/>
                </a:solidFill>
                <a:latin typeface="Century Gothic" pitchFamily="34" charset="0"/>
                <a:cs typeface="Calibri"/>
              </a:rPr>
              <a:t>Выгодное местоположение. </a:t>
            </a:r>
            <a:r>
              <a:rPr lang="ru-RU" sz="1000" spc="-5" dirty="0">
                <a:solidFill>
                  <a:prstClr val="black"/>
                </a:solidFill>
                <a:latin typeface="Century Gothic" pitchFamily="34" charset="0"/>
                <a:cs typeface="Calibri"/>
              </a:rPr>
              <a:t>Размещение производства </a:t>
            </a:r>
            <a:r>
              <a:rPr lang="ru-RU" sz="1000" dirty="0">
                <a:solidFill>
                  <a:prstClr val="black"/>
                </a:solidFill>
                <a:latin typeface="Century Gothic" pitchFamily="34" charset="0"/>
                <a:cs typeface="Calibri"/>
              </a:rPr>
              <a:t>в </a:t>
            </a:r>
            <a:r>
              <a:rPr lang="ru-RU" sz="1000" spc="5" dirty="0">
                <a:solidFill>
                  <a:prstClr val="black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 err="1">
                <a:solidFill>
                  <a:prstClr val="black"/>
                </a:solidFill>
                <a:latin typeface="Century Gothic" pitchFamily="34" charset="0"/>
                <a:cs typeface="Calibri"/>
              </a:rPr>
              <a:t>Кызылординской</a:t>
            </a:r>
            <a:r>
              <a:rPr lang="ru-RU" sz="1000" spc="-5" dirty="0">
                <a:solidFill>
                  <a:prstClr val="black"/>
                </a:solidFill>
                <a:latin typeface="Century Gothic" pitchFamily="34" charset="0"/>
                <a:cs typeface="Calibri"/>
              </a:rPr>
              <a:t> области обеспечивает доступ </a:t>
            </a:r>
            <a:r>
              <a:rPr lang="ru-RU" sz="1000" dirty="0">
                <a:solidFill>
                  <a:prstClr val="black"/>
                </a:solidFill>
                <a:latin typeface="Century Gothic" pitchFamily="34" charset="0"/>
                <a:cs typeface="Calibri"/>
              </a:rPr>
              <a:t>к </a:t>
            </a:r>
            <a:r>
              <a:rPr lang="ru-RU" sz="1000" spc="-5" dirty="0">
                <a:solidFill>
                  <a:prstClr val="black"/>
                </a:solidFill>
                <a:latin typeface="Century Gothic" pitchFamily="34" charset="0"/>
                <a:cs typeface="Calibri"/>
              </a:rPr>
              <a:t>развитой </a:t>
            </a:r>
            <a:r>
              <a:rPr lang="ru-RU" sz="1000" dirty="0">
                <a:solidFill>
                  <a:prstClr val="black"/>
                </a:solidFill>
                <a:latin typeface="Century Gothic" pitchFamily="34" charset="0"/>
                <a:cs typeface="Calibri"/>
              </a:rPr>
              <a:t>и </a:t>
            </a:r>
            <a:r>
              <a:rPr lang="ru-RU" sz="1000" spc="-190" dirty="0">
                <a:solidFill>
                  <a:prstClr val="black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prstClr val="black"/>
                </a:solidFill>
                <a:latin typeface="Century Gothic" pitchFamily="34" charset="0"/>
                <a:cs typeface="Calibri"/>
              </a:rPr>
              <a:t>разветвленной</a:t>
            </a:r>
            <a:r>
              <a:rPr lang="ru-RU" sz="1000" spc="-15" dirty="0">
                <a:solidFill>
                  <a:prstClr val="black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prstClr val="black"/>
                </a:solidFill>
                <a:latin typeface="Century Gothic" pitchFamily="34" charset="0"/>
                <a:cs typeface="Calibri"/>
              </a:rPr>
              <a:t>системе</a:t>
            </a:r>
            <a:r>
              <a:rPr lang="ru-RU" sz="1000" spc="-15" dirty="0">
                <a:solidFill>
                  <a:prstClr val="black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prstClr val="black"/>
                </a:solidFill>
                <a:latin typeface="Century Gothic" pitchFamily="34" charset="0"/>
                <a:cs typeface="Calibri"/>
              </a:rPr>
              <a:t>железных</a:t>
            </a:r>
            <a:r>
              <a:rPr lang="ru-RU" sz="1000" dirty="0">
                <a:solidFill>
                  <a:prstClr val="black"/>
                </a:solidFill>
                <a:latin typeface="Century Gothic" pitchFamily="34" charset="0"/>
                <a:cs typeface="Calibri"/>
              </a:rPr>
              <a:t> и</a:t>
            </a:r>
            <a:r>
              <a:rPr lang="ru-RU" sz="1000" spc="10" dirty="0">
                <a:solidFill>
                  <a:prstClr val="black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prstClr val="black"/>
                </a:solidFill>
                <a:latin typeface="Century Gothic" pitchFamily="34" charset="0"/>
                <a:cs typeface="Calibri"/>
              </a:rPr>
              <a:t>автомобильных</a:t>
            </a:r>
            <a:r>
              <a:rPr lang="ru-RU" sz="1000" spc="-40" dirty="0">
                <a:solidFill>
                  <a:prstClr val="black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prstClr val="black"/>
                </a:solidFill>
                <a:latin typeface="Century Gothic" pitchFamily="34" charset="0"/>
                <a:cs typeface="Calibri"/>
              </a:rPr>
              <a:t>дорог,</a:t>
            </a:r>
            <a:endParaRPr lang="ru-RU" sz="1000" dirty="0">
              <a:solidFill>
                <a:prstClr val="black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43" name="Блок-схема: задержка 42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45" name="Прямоугольник 44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46" name="Рисунок 45"/>
          <p:cNvPicPr>
            <a:picLocks noChangeAspect="1"/>
          </p:cNvPicPr>
          <p:nvPr/>
        </p:nvPicPr>
        <p:blipFill rotWithShape="1">
          <a:blip r:embed="rId6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49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9945970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Google Shape;2346;p86"/>
          <p:cNvGrpSpPr/>
          <p:nvPr/>
        </p:nvGrpSpPr>
        <p:grpSpPr>
          <a:xfrm>
            <a:off x="2110880" y="87153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52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7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8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9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0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1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2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3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4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5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6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7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519176" y="381660"/>
            <a:ext cx="9430867" cy="567463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b="1" spc="-25" dirty="0">
                <a:latin typeface="Century Gothic" pitchFamily="34" charset="0"/>
                <a:cs typeface="Arial" panose="020B0604020202020204" pitchFamily="34" charset="0"/>
              </a:rPr>
              <a:t>Выращивание</a:t>
            </a:r>
            <a:r>
              <a:rPr lang="ru-RU" b="1" spc="-5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spc="-20" dirty="0">
                <a:latin typeface="Century Gothic" pitchFamily="34" charset="0"/>
                <a:cs typeface="Arial" panose="020B0604020202020204" pitchFamily="34" charset="0"/>
              </a:rPr>
              <a:t>кормовых</a:t>
            </a:r>
            <a:r>
              <a:rPr lang="ru-RU" b="1" spc="-6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dirty="0">
                <a:latin typeface="Century Gothic" pitchFamily="34" charset="0"/>
                <a:cs typeface="Arial" panose="020B0604020202020204" pitchFamily="34" charset="0"/>
              </a:rPr>
              <a:t>для</a:t>
            </a:r>
            <a:r>
              <a:rPr lang="ru-RU" b="1" spc="-3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spc="-10" dirty="0">
                <a:latin typeface="Century Gothic" pitchFamily="34" charset="0"/>
                <a:cs typeface="Arial" panose="020B0604020202020204" pitchFamily="34" charset="0"/>
              </a:rPr>
              <a:t>птицы</a:t>
            </a:r>
            <a:r>
              <a:rPr lang="ru-RU" b="1" spc="-6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dirty="0">
                <a:latin typeface="Century Gothic" pitchFamily="34" charset="0"/>
                <a:cs typeface="Arial" panose="020B0604020202020204" pitchFamily="34" charset="0"/>
              </a:rPr>
              <a:t>на</a:t>
            </a:r>
            <a:r>
              <a:rPr lang="ru-RU" b="1" spc="-4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spc="-10" dirty="0">
                <a:latin typeface="Century Gothic" pitchFamily="34" charset="0"/>
                <a:cs typeface="Arial" panose="020B0604020202020204" pitchFamily="34" charset="0"/>
              </a:rPr>
              <a:t>новых </a:t>
            </a:r>
            <a:r>
              <a:rPr lang="ru-RU" b="1" spc="-20" dirty="0">
                <a:latin typeface="Century Gothic" pitchFamily="34" charset="0"/>
                <a:cs typeface="Arial" panose="020B0604020202020204" pitchFamily="34" charset="0"/>
              </a:rPr>
              <a:t>орошаемых</a:t>
            </a:r>
            <a:r>
              <a:rPr lang="ru-RU" b="1" spc="-5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spc="-10" dirty="0">
                <a:latin typeface="Century Gothic" pitchFamily="34" charset="0"/>
                <a:cs typeface="Arial" panose="020B0604020202020204" pitchFamily="34" charset="0"/>
              </a:rPr>
              <a:t>землях</a:t>
            </a:r>
            <a:r>
              <a:rPr lang="ru-RU" b="1" spc="-6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dirty="0">
                <a:latin typeface="Century Gothic" pitchFamily="34" charset="0"/>
                <a:cs typeface="Arial" panose="020B0604020202020204" pitchFamily="34" charset="0"/>
              </a:rPr>
              <a:t>с</a:t>
            </a:r>
            <a:r>
              <a:rPr lang="ru-RU" b="1" spc="-3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spc="-10" dirty="0">
                <a:latin typeface="Century Gothic" pitchFamily="34" charset="0"/>
                <a:cs typeface="Arial" panose="020B0604020202020204" pitchFamily="34" charset="0"/>
              </a:rPr>
              <a:t>кормопроизводством</a:t>
            </a:r>
            <a:endParaRPr b="1" spc="-10" dirty="0"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541863" y="1855178"/>
            <a:ext cx="3434122" cy="1570814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</a:t>
            </a:r>
            <a:endParaRPr sz="9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lang="ru-RU" sz="900" spc="-10" dirty="0">
                <a:latin typeface="Century Gothic" pitchFamily="34" charset="0"/>
                <a:cs typeface="Calibri Light"/>
              </a:rPr>
              <a:t>Организация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собственного</a:t>
            </a:r>
            <a:r>
              <a:rPr lang="ru-RU" sz="900" spc="3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выращивания кормов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на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основе</a:t>
            </a:r>
            <a:endParaRPr lang="ru-RU" sz="900" dirty="0">
              <a:latin typeface="Century Gothic" pitchFamily="34" charset="0"/>
              <a:cs typeface="Calibri Light"/>
            </a:endParaRPr>
          </a:p>
          <a:p>
            <a:pPr marL="12700" marR="52069" algn="just">
              <a:lnSpc>
                <a:spcPct val="100000"/>
              </a:lnSpc>
            </a:pPr>
            <a:r>
              <a:rPr lang="ru-RU" sz="900" dirty="0">
                <a:latin typeface="Century Gothic" pitchFamily="34" charset="0"/>
                <a:cs typeface="Calibri Light"/>
              </a:rPr>
              <a:t>соевых бобов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и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кукурузы</a:t>
            </a:r>
            <a:r>
              <a:rPr lang="ru-RU" sz="900" spc="-3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для</a:t>
            </a:r>
            <a:r>
              <a:rPr lang="ru-RU" sz="900" spc="-3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домашней птицы.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Производственный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процесс</a:t>
            </a:r>
            <a:r>
              <a:rPr lang="ru-RU" sz="900" spc="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включает</a:t>
            </a:r>
            <a:r>
              <a:rPr lang="ru-RU" sz="900" spc="2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ресурсосберегающую</a:t>
            </a:r>
            <a:r>
              <a:rPr lang="ru-RU" sz="900" spc="50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технологию </a:t>
            </a:r>
            <a:r>
              <a:rPr lang="ru-RU" sz="900" dirty="0">
                <a:latin typeface="Century Gothic" pitchFamily="34" charset="0"/>
                <a:cs typeface="Calibri Light"/>
              </a:rPr>
              <a:t>полива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посевных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культур.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рамках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Проекта</a:t>
            </a:r>
            <a:r>
              <a:rPr lang="ru-RU" sz="900" spc="50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ожидается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создание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500</a:t>
            </a:r>
            <a:r>
              <a:rPr lang="ru-RU" sz="900" spc="-3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рабочих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мест.</a:t>
            </a:r>
            <a:endParaRPr lang="ru-RU" sz="900" dirty="0">
              <a:latin typeface="Century Gothic" pitchFamily="34" charset="0"/>
              <a:cs typeface="Calibri Light"/>
            </a:endParaRPr>
          </a:p>
          <a:p>
            <a:pPr marL="12700" algn="just">
              <a:lnSpc>
                <a:spcPct val="100000"/>
              </a:lnSpc>
              <a:spcBef>
                <a:spcPts val="120"/>
              </a:spcBef>
            </a:pPr>
            <a:r>
              <a:rPr sz="900" b="1" spc="-5" dirty="0" err="1">
                <a:solidFill>
                  <a:srgbClr val="85BB24"/>
                </a:solidFill>
                <a:latin typeface="Century Gothic" pitchFamily="34" charset="0"/>
                <a:cs typeface="Calibri"/>
              </a:rPr>
              <a:t>Компания</a:t>
            </a:r>
            <a:endParaRPr sz="9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marR="40005" algn="just">
              <a:lnSpc>
                <a:spcPct val="92500"/>
              </a:lnSpc>
              <a:spcBef>
                <a:spcPts val="200"/>
              </a:spcBef>
            </a:pPr>
            <a:r>
              <a:rPr lang="kk-KZ" sz="900" dirty="0">
                <a:latin typeface="Century Gothic" pitchFamily="34" charset="0"/>
                <a:cs typeface="Calibri"/>
              </a:rPr>
              <a:t>Инициатором проекта является Акимат Кызылординской области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41863" y="3411794"/>
            <a:ext cx="4455516" cy="2821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" algn="just">
              <a:lnSpc>
                <a:spcPts val="1040"/>
              </a:lnSpc>
              <a:spcBef>
                <a:spcPts val="100"/>
              </a:spcBef>
              <a:tabLst>
                <a:tab pos="185420" algn="l"/>
              </a:tabLst>
            </a:pPr>
            <a:r>
              <a:rPr lang="ru-RU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lang="ru-RU" sz="9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ts val="1040"/>
              </a:lnSpc>
              <a:spcBef>
                <a:spcPts val="100"/>
              </a:spcBef>
              <a:buFont typeface="Arial MT"/>
              <a:buChar char="•"/>
              <a:tabLst>
                <a:tab pos="185420" algn="l"/>
              </a:tabLst>
            </a:pPr>
            <a:r>
              <a:rPr lang="ru-RU" sz="900" dirty="0">
                <a:latin typeface="Century Gothic" pitchFamily="34" charset="0"/>
                <a:cs typeface="Calibri Light"/>
              </a:rPr>
              <a:t>внутренний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рынок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и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экспорт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28025" y="4862830"/>
            <a:ext cx="222736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sz="9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502146" y="5072457"/>
            <a:ext cx="3212339" cy="1192634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4785" marR="227965" indent="-172720" algn="just">
              <a:lnSpc>
                <a:spcPts val="1000"/>
              </a:lnSpc>
              <a:spcBef>
                <a:spcPts val="2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Выгодное местоположение.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lang="kk-KZ" sz="900" spc="-5" dirty="0">
                <a:latin typeface="Century Gothic" pitchFamily="34" charset="0"/>
                <a:cs typeface="Calibri"/>
              </a:rPr>
              <a:t>Кызылординской </a:t>
            </a:r>
            <a:r>
              <a:rPr sz="900" spc="-5" dirty="0" err="1">
                <a:latin typeface="Century Gothic" pitchFamily="34" charset="0"/>
                <a:cs typeface="Calibri"/>
              </a:rPr>
              <a:t>области</a:t>
            </a:r>
            <a:r>
              <a:rPr sz="900" spc="-5" dirty="0">
                <a:latin typeface="Century Gothic" pitchFamily="34" charset="0"/>
                <a:cs typeface="Calibri"/>
              </a:rPr>
              <a:t> имеется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сырьевая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база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для производства.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Собственная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сырьевая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база</a:t>
            </a:r>
            <a:r>
              <a:rPr lang="kk-KZ" sz="90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позволит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снизить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себестоимость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производства.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ts val="1045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Государственная</a:t>
            </a:r>
            <a:r>
              <a:rPr sz="900" b="1" spc="15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поддержка.</a:t>
            </a:r>
            <a:r>
              <a:rPr sz="900" b="1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включен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перечень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приоритетных</a:t>
            </a:r>
            <a:r>
              <a:rPr sz="900" spc="-5" dirty="0">
                <a:latin typeface="Century Gothic" pitchFamily="34" charset="0"/>
                <a:cs typeface="Calibri"/>
              </a:rPr>
              <a:t> отраслей для оказания государственной поддержки,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рамках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программ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которой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можно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получить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ряд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льгот,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преференций </a:t>
            </a:r>
            <a:r>
              <a:rPr sz="900" dirty="0">
                <a:latin typeface="Century Gothic" pitchFamily="34" charset="0"/>
                <a:cs typeface="Calibri"/>
              </a:rPr>
              <a:t> 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натурных грантов.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234496" y="1745324"/>
            <a:ext cx="3472410" cy="1845056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40"/>
              </a:lnSpc>
              <a:spcBef>
                <a:spcPts val="12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реализации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требуется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сумму</a:t>
            </a:r>
          </a:p>
          <a:p>
            <a:pPr marL="12700" algn="just">
              <a:lnSpc>
                <a:spcPts val="1040"/>
              </a:lnSpc>
            </a:pPr>
            <a:r>
              <a:rPr lang="ru-RU" sz="900" dirty="0">
                <a:latin typeface="Century Gothic" pitchFamily="34" charset="0"/>
                <a:cs typeface="Calibri"/>
              </a:rPr>
              <a:t>75 000 </a:t>
            </a:r>
            <a:r>
              <a:rPr sz="900" spc="-5" dirty="0" err="1">
                <a:latin typeface="Century Gothic" pitchFamily="34" charset="0"/>
                <a:cs typeface="Calibri"/>
              </a:rPr>
              <a:t>тыс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(по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курсу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lang="kk-KZ" sz="900" dirty="0">
                <a:latin typeface="Century Gothic" pitchFamily="34" charset="0"/>
                <a:cs typeface="Calibri"/>
              </a:rPr>
              <a:t>548,29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тенге),</a:t>
            </a:r>
            <a:r>
              <a:rPr sz="900" dirty="0">
                <a:latin typeface="Century Gothic" pitchFamily="34" charset="0"/>
                <a:cs typeface="Calibri"/>
              </a:rPr>
              <a:t> 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том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числе: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en-US" sz="900" spc="-5" dirty="0">
                <a:latin typeface="Century Gothic" pitchFamily="34" charset="0"/>
                <a:cs typeface="Calibri"/>
              </a:rPr>
              <a:t>70</a:t>
            </a:r>
            <a:r>
              <a:rPr sz="900" spc="-5" dirty="0">
                <a:latin typeface="Century Gothic" pitchFamily="34" charset="0"/>
                <a:cs typeface="Calibri"/>
              </a:rPr>
              <a:t>%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</a:t>
            </a:r>
            <a:r>
              <a:rPr lang="kk-KZ" sz="900" dirty="0">
                <a:latin typeface="Century Gothic" pitchFamily="34" charset="0"/>
                <a:cs typeface="Calibri"/>
              </a:rPr>
              <a:t>52 500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привлекаемые средства;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01699"/>
              </a:lnSpc>
              <a:spcBef>
                <a:spcPts val="1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en-US" sz="900" spc="-5" dirty="0">
                <a:latin typeface="Century Gothic" pitchFamily="34" charset="0"/>
                <a:cs typeface="Calibri"/>
              </a:rPr>
              <a:t>    20</a:t>
            </a:r>
            <a:r>
              <a:rPr sz="900" spc="-5" dirty="0">
                <a:latin typeface="Century Gothic" pitchFamily="34" charset="0"/>
                <a:cs typeface="Calibri"/>
              </a:rPr>
              <a:t>% </a:t>
            </a:r>
            <a:r>
              <a:rPr sz="900" dirty="0">
                <a:latin typeface="Century Gothic" pitchFamily="34" charset="0"/>
                <a:cs typeface="Calibri"/>
              </a:rPr>
              <a:t>(</a:t>
            </a:r>
            <a:r>
              <a:rPr lang="en-US" sz="900" dirty="0">
                <a:latin typeface="Century Gothic" pitchFamily="34" charset="0"/>
                <a:cs typeface="Calibri"/>
              </a:rPr>
              <a:t>1</a:t>
            </a:r>
            <a:r>
              <a:rPr lang="kk-KZ" sz="900" dirty="0">
                <a:latin typeface="Century Gothic" pitchFamily="34" charset="0"/>
                <a:cs typeface="Calibri"/>
              </a:rPr>
              <a:t>5</a:t>
            </a:r>
            <a:r>
              <a:rPr lang="en-US" sz="900" dirty="0">
                <a:latin typeface="Century Gothic" pitchFamily="34" charset="0"/>
                <a:cs typeface="Calibri"/>
              </a:rPr>
              <a:t> </a:t>
            </a:r>
            <a:r>
              <a:rPr lang="kk-KZ" sz="900" dirty="0">
                <a:latin typeface="Century Gothic" pitchFamily="34" charset="0"/>
                <a:cs typeface="Calibri"/>
              </a:rPr>
              <a:t>0</a:t>
            </a:r>
            <a:r>
              <a:rPr lang="en-US" sz="900" dirty="0">
                <a:latin typeface="Century Gothic" pitchFamily="34" charset="0"/>
                <a:cs typeface="Calibri"/>
              </a:rPr>
              <a:t>00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 долл. США) </a:t>
            </a:r>
            <a:r>
              <a:rPr sz="900" dirty="0">
                <a:latin typeface="Century Gothic" pitchFamily="34" charset="0"/>
                <a:cs typeface="Calibri"/>
              </a:rPr>
              <a:t>– </a:t>
            </a:r>
            <a:r>
              <a:rPr sz="900" spc="-5" dirty="0">
                <a:latin typeface="Century Gothic" pitchFamily="34" charset="0"/>
                <a:cs typeface="Calibri"/>
              </a:rPr>
              <a:t>собственные средства.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endParaRPr lang="en-US"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01699"/>
              </a:lnSpc>
              <a:spcBef>
                <a:spcPts val="1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kk-KZ" sz="900" dirty="0">
                <a:latin typeface="Century Gothic" pitchFamily="34" charset="0"/>
                <a:cs typeface="Calibri"/>
              </a:rPr>
              <a:t>    10% (7 500 тыс.долл.США) - Учас</a:t>
            </a:r>
            <a:r>
              <a:rPr lang="ru-RU" sz="900" dirty="0" err="1">
                <a:latin typeface="Century Gothic" pitchFamily="34" charset="0"/>
                <a:cs typeface="Calibri"/>
              </a:rPr>
              <a:t>тие</a:t>
            </a:r>
            <a:r>
              <a:rPr lang="ru-RU" sz="900" dirty="0">
                <a:latin typeface="Century Gothic" pitchFamily="34" charset="0"/>
                <a:cs typeface="Calibri"/>
              </a:rPr>
              <a:t> инвестора</a:t>
            </a:r>
            <a:endParaRPr lang="en-US"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01699"/>
              </a:lnSpc>
              <a:spcBef>
                <a:spcPts val="100"/>
              </a:spcBef>
              <a:tabLst>
                <a:tab pos="184785" algn="l"/>
                <a:tab pos="185420" algn="l"/>
              </a:tabLst>
            </a:pPr>
            <a:r>
              <a:rPr sz="900" spc="-5" dirty="0" err="1">
                <a:latin typeface="Century Gothic" pitchFamily="34" charset="0"/>
                <a:cs typeface="Calibri"/>
              </a:rPr>
              <a:t>Предлагаемая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меры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финальная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359410" algn="just">
              <a:lnSpc>
                <a:spcPts val="1000"/>
              </a:lnSpc>
              <a:spcBef>
                <a:spcPts val="3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финансирования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долей </a:t>
            </a:r>
            <a:r>
              <a:rPr sz="900" dirty="0">
                <a:latin typeface="Century Gothic" pitchFamily="34" charset="0"/>
                <a:cs typeface="Calibri"/>
              </a:rPr>
              <a:t>участия в </a:t>
            </a:r>
            <a:r>
              <a:rPr sz="9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5" dirty="0">
                <a:latin typeface="Century Gothic" pitchFamily="34" charset="0"/>
                <a:cs typeface="Calibri"/>
              </a:rPr>
              <a:t> 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541863" y="3727565"/>
            <a:ext cx="2894134" cy="107696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 err="1" smtClean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Инвестиционная</a:t>
            </a:r>
            <a:r>
              <a:rPr sz="900" b="1" spc="-5" dirty="0" smtClean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3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 err="1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:</a:t>
            </a:r>
            <a:endParaRPr lang="en-US" sz="900" b="1" spc="-5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84150" indent="-171450">
              <a:spcBef>
                <a:spcPts val="100"/>
              </a:spcBef>
              <a:buFont typeface="Arial" pitchFamily="34" charset="0"/>
              <a:buChar char="•"/>
            </a:pPr>
            <a:r>
              <a:rPr lang="ru-RU" sz="900" spc="-7" dirty="0">
                <a:latin typeface="Century Gothic" pitchFamily="34" charset="0"/>
                <a:cs typeface="Calibri"/>
              </a:rPr>
              <a:t>Инвестиции</a:t>
            </a:r>
            <a:r>
              <a:rPr lang="ru-RU" sz="900" spc="-3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– 75 000 </a:t>
            </a:r>
            <a:r>
              <a:rPr lang="ru-RU" sz="900" spc="-7" dirty="0">
                <a:latin typeface="Century Gothic" pitchFamily="34" charset="0"/>
                <a:cs typeface="Calibri"/>
              </a:rPr>
              <a:t>тыс.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7" dirty="0">
                <a:latin typeface="Century Gothic" pitchFamily="34" charset="0"/>
                <a:cs typeface="Calibri"/>
              </a:rPr>
              <a:t>долл.</a:t>
            </a:r>
            <a:r>
              <a:rPr lang="ru-RU" sz="900" spc="7" dirty="0">
                <a:latin typeface="Century Gothic" pitchFamily="34" charset="0"/>
                <a:cs typeface="Calibri"/>
              </a:rPr>
              <a:t> </a:t>
            </a:r>
            <a:r>
              <a:rPr lang="ru-RU" sz="900" spc="-7" dirty="0">
                <a:latin typeface="Century Gothic" pitchFamily="34" charset="0"/>
                <a:cs typeface="Calibri"/>
              </a:rPr>
              <a:t>США;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184150" marR="532130" indent="-171450">
              <a:lnSpc>
                <a:spcPct val="111100"/>
              </a:lnSpc>
              <a:spcBef>
                <a:spcPts val="100"/>
              </a:spcBef>
              <a:buFont typeface="Arial" pitchFamily="34" charset="0"/>
              <a:buChar char="•"/>
            </a:pPr>
            <a:r>
              <a:rPr lang="ru-RU" sz="900" spc="-5" dirty="0">
                <a:latin typeface="Century Gothic" pitchFamily="34" charset="0"/>
                <a:cs typeface="Calibri"/>
              </a:rPr>
              <a:t>NPV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Проекта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–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1 262</a:t>
            </a:r>
            <a:r>
              <a:rPr lang="ru-RU" sz="900" spc="-3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тыс.</a:t>
            </a:r>
            <a:r>
              <a:rPr lang="ru-RU" sz="900" spc="-2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долл.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США; </a:t>
            </a:r>
            <a:r>
              <a:rPr lang="ru-RU" sz="900" spc="-190" dirty="0">
                <a:latin typeface="Century Gothic" pitchFamily="34" charset="0"/>
                <a:cs typeface="Calibri"/>
              </a:rPr>
              <a:t> </a:t>
            </a:r>
          </a:p>
          <a:p>
            <a:pPr marL="184150" marR="532130" indent="-171450">
              <a:lnSpc>
                <a:spcPct val="111100"/>
              </a:lnSpc>
              <a:spcBef>
                <a:spcPts val="100"/>
              </a:spcBef>
              <a:buFont typeface="Arial" pitchFamily="34" charset="0"/>
              <a:buChar char="•"/>
            </a:pPr>
            <a:r>
              <a:rPr lang="ru-RU" sz="900" dirty="0">
                <a:latin typeface="Century Gothic" pitchFamily="34" charset="0"/>
                <a:cs typeface="Calibri"/>
              </a:rPr>
              <a:t>IRR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–</a:t>
            </a:r>
            <a:r>
              <a:rPr lang="ru-RU" sz="900" spc="-5" dirty="0">
                <a:latin typeface="Century Gothic" pitchFamily="34" charset="0"/>
                <a:cs typeface="Calibri"/>
              </a:rPr>
              <a:t> 9,8</a:t>
            </a:r>
            <a:r>
              <a:rPr lang="ru-RU" sz="900" dirty="0">
                <a:latin typeface="Century Gothic" pitchFamily="34" charset="0"/>
                <a:cs typeface="Calibri"/>
              </a:rPr>
              <a:t>%;</a:t>
            </a:r>
          </a:p>
          <a:p>
            <a:pPr marL="184150" indent="-171450">
              <a:lnSpc>
                <a:spcPct val="100000"/>
              </a:lnSpc>
              <a:spcBef>
                <a:spcPts val="120"/>
              </a:spcBef>
              <a:buFont typeface="Arial" pitchFamily="34" charset="0"/>
              <a:buChar char="•"/>
            </a:pPr>
            <a:r>
              <a:rPr lang="ru-RU" sz="900" spc="-5" dirty="0">
                <a:latin typeface="Century Gothic" pitchFamily="34" charset="0"/>
                <a:cs typeface="Calibri"/>
              </a:rPr>
              <a:t>Срок</a:t>
            </a:r>
            <a:r>
              <a:rPr lang="ru-RU" sz="900" spc="-3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окупаемости</a:t>
            </a:r>
            <a:r>
              <a:rPr lang="ru-RU" sz="900" spc="-4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–</a:t>
            </a:r>
            <a:r>
              <a:rPr lang="ru-RU" sz="900" spc="-20" dirty="0">
                <a:latin typeface="Century Gothic" pitchFamily="34" charset="0"/>
                <a:cs typeface="Calibri"/>
              </a:rPr>
              <a:t> 6,25</a:t>
            </a:r>
            <a:r>
              <a:rPr lang="ru-RU" sz="900" spc="-4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лет;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184150" indent="-171450">
              <a:lnSpc>
                <a:spcPct val="100000"/>
              </a:lnSpc>
              <a:spcBef>
                <a:spcPts val="120"/>
              </a:spcBef>
              <a:buFont typeface="Arial" pitchFamily="34" charset="0"/>
              <a:buChar char="•"/>
            </a:pPr>
            <a:r>
              <a:rPr lang="ru-RU" sz="9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lang="ru-RU" sz="900" spc="-4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срок</a:t>
            </a:r>
            <a:r>
              <a:rPr lang="ru-RU" sz="900" spc="-3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окупаемости</a:t>
            </a:r>
            <a:r>
              <a:rPr lang="ru-RU" sz="900" spc="-3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–</a:t>
            </a:r>
            <a:r>
              <a:rPr lang="ru-RU" sz="900" spc="-15" dirty="0">
                <a:latin typeface="Century Gothic" pitchFamily="34" charset="0"/>
                <a:cs typeface="Calibri"/>
              </a:rPr>
              <a:t> 10,2</a:t>
            </a:r>
            <a:r>
              <a:rPr lang="ru-RU" sz="900" spc="-3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лет</a:t>
            </a:r>
            <a:endParaRPr sz="9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530027" y="1144077"/>
            <a:ext cx="730504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Продукция</a:t>
            </a:r>
            <a:endParaRPr sz="9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530027" y="1295400"/>
            <a:ext cx="3434122" cy="582210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marR="5080" algn="just">
              <a:lnSpc>
                <a:spcPct val="100000"/>
              </a:lnSpc>
            </a:pPr>
            <a:r>
              <a:rPr lang="ru-RU" sz="900" dirty="0">
                <a:latin typeface="Century Gothic" pitchFamily="34" charset="0"/>
                <a:cs typeface="Calibri Light"/>
              </a:rPr>
              <a:t>При</a:t>
            </a:r>
            <a:r>
              <a:rPr lang="ru-RU" sz="900" spc="-3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выходе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на</a:t>
            </a:r>
            <a:r>
              <a:rPr lang="ru-RU" sz="900" spc="-3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проектную </a:t>
            </a:r>
            <a:r>
              <a:rPr lang="ru-RU" sz="900" dirty="0">
                <a:latin typeface="Century Gothic" pitchFamily="34" charset="0"/>
                <a:cs typeface="Calibri Light"/>
              </a:rPr>
              <a:t>мощность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на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3</a:t>
            </a:r>
            <a:r>
              <a:rPr lang="ru-RU" sz="900" spc="-3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году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работы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Проекта</a:t>
            </a:r>
            <a:r>
              <a:rPr lang="ru-RU" sz="900" spc="50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планируется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производить</a:t>
            </a:r>
            <a:r>
              <a:rPr lang="ru-RU" sz="900" spc="1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до</a:t>
            </a:r>
            <a:r>
              <a:rPr lang="ru-RU" sz="900" spc="1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150 000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тонн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кормов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ежегодно.</a:t>
            </a:r>
            <a:endParaRPr lang="ru-RU" sz="900" dirty="0">
              <a:latin typeface="Century Gothic" pitchFamily="34" charset="0"/>
              <a:cs typeface="Calibri Light"/>
            </a:endParaRPr>
          </a:p>
          <a:p>
            <a:pPr marL="12700" algn="just">
              <a:lnSpc>
                <a:spcPct val="100000"/>
              </a:lnSpc>
            </a:pPr>
            <a:r>
              <a:rPr lang="ru-RU" sz="900" dirty="0">
                <a:latin typeface="Century Gothic" pitchFamily="34" charset="0"/>
                <a:cs typeface="Calibri Light"/>
              </a:rPr>
              <a:t>Производимая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продукция: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кукуруза </a:t>
            </a:r>
            <a:r>
              <a:rPr lang="ru-RU" sz="900" dirty="0">
                <a:latin typeface="Century Gothic" pitchFamily="34" charset="0"/>
                <a:cs typeface="Calibri Light"/>
              </a:rPr>
              <a:t>и соевые</a:t>
            </a:r>
            <a:r>
              <a:rPr lang="ru-RU" sz="900" spc="3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бобы.</a:t>
            </a:r>
            <a:endParaRPr lang="ru-RU" sz="900" dirty="0">
              <a:latin typeface="Century Gothic" pitchFamily="34" charset="0"/>
              <a:cs typeface="Calibri Light"/>
            </a:endParaRPr>
          </a:p>
        </p:txBody>
      </p:sp>
      <p:sp>
        <p:nvSpPr>
          <p:cNvPr id="96" name="object 63"/>
          <p:cNvSpPr txBox="1"/>
          <p:nvPr/>
        </p:nvSpPr>
        <p:spPr>
          <a:xfrm>
            <a:off x="4664447" y="3588038"/>
            <a:ext cx="230832" cy="17716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 Light"/>
                <a:cs typeface="Calibri Light"/>
              </a:rPr>
              <a:t>3 </a:t>
            </a:r>
            <a:r>
              <a:rPr sz="800" spc="-25" dirty="0">
                <a:solidFill>
                  <a:srgbClr val="FFFFFF"/>
                </a:solidFill>
                <a:latin typeface="Calibri Light"/>
                <a:cs typeface="Calibri Light"/>
              </a:rPr>
              <a:t>672</a:t>
            </a:r>
            <a:endParaRPr sz="800" dirty="0">
              <a:latin typeface="Calibri Light"/>
              <a:cs typeface="Calibri Light"/>
            </a:endParaRPr>
          </a:p>
        </p:txBody>
      </p:sp>
      <p:pic>
        <p:nvPicPr>
          <p:cNvPr id="50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38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39" name="Блок-схема: задержка 1038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40" name="Прямоугольник 1039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42" name="Рисунок 1041"/>
          <p:cNvPicPr>
            <a:picLocks noChangeAspect="1"/>
          </p:cNvPicPr>
          <p:nvPr/>
        </p:nvPicPr>
        <p:blipFill rotWithShape="1">
          <a:blip r:embed="rId4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2" name="Прямоугольник 1"/>
          <p:cNvSpPr/>
          <p:nvPr/>
        </p:nvSpPr>
        <p:spPr>
          <a:xfrm>
            <a:off x="7982840" y="1144077"/>
            <a:ext cx="3860986" cy="6231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84785" marR="5080" algn="just">
              <a:lnSpc>
                <a:spcPct val="92400"/>
              </a:lnSpc>
              <a:spcBef>
                <a:spcPts val="45"/>
              </a:spcBef>
            </a:pPr>
            <a:r>
              <a:rPr lang="ru-RU" sz="900" dirty="0">
                <a:latin typeface="Century Gothic" pitchFamily="34" charset="0"/>
                <a:cs typeface="Calibri Light"/>
              </a:rPr>
              <a:t>Действующие государственные программы поддержки развитие инфраструктуры и транспортных систем  способствуют росту спроса на строительные материалы, включая керамические изделия</a:t>
            </a:r>
            <a:r>
              <a:rPr lang="ru-RU" sz="1050" spc="-5" dirty="0">
                <a:latin typeface="Century Gothic" pitchFamily="34" charset="0"/>
                <a:cs typeface="Calibri"/>
              </a:rPr>
              <a:t>.</a:t>
            </a:r>
            <a:endParaRPr lang="ru-RU" sz="1050" dirty="0">
              <a:latin typeface="Century Gothic" pitchFamily="34" charset="0"/>
              <a:cs typeface="Calibri"/>
            </a:endParaRPr>
          </a:p>
        </p:txBody>
      </p:sp>
      <p:pic>
        <p:nvPicPr>
          <p:cNvPr id="1043" name="Picture 2" descr="C:\Users\g.shonbaeva.AKIMAT\Downloads\56565.jpg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3323" y="1121143"/>
            <a:ext cx="3149766" cy="12410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44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45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grpSp>
        <p:nvGrpSpPr>
          <p:cNvPr id="3" name="Группа 2"/>
          <p:cNvGrpSpPr/>
          <p:nvPr/>
        </p:nvGrpSpPr>
        <p:grpSpPr>
          <a:xfrm>
            <a:off x="320027" y="2593457"/>
            <a:ext cx="3786858" cy="1993931"/>
            <a:chOff x="320027" y="2593457"/>
            <a:chExt cx="3786858" cy="1993931"/>
          </a:xfrm>
        </p:grpSpPr>
        <p:sp>
          <p:nvSpPr>
            <p:cNvPr id="4" name="object 4"/>
            <p:cNvSpPr txBox="1"/>
            <p:nvPr/>
          </p:nvSpPr>
          <p:spPr>
            <a:xfrm>
              <a:off x="606640" y="2593457"/>
              <a:ext cx="1374140" cy="166071"/>
            </a:xfrm>
            <a:prstGeom prst="rect">
              <a:avLst/>
            </a:prstGeom>
          </p:spPr>
          <p:txBody>
            <a:bodyPr vert="horz" wrap="square" lIns="0" tIns="12065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95"/>
                </a:spcBef>
              </a:pPr>
              <a:r>
                <a:rPr sz="1000" b="1" spc="-5" dirty="0">
                  <a:solidFill>
                    <a:srgbClr val="007680"/>
                  </a:solidFill>
                  <a:latin typeface="Calibri"/>
                  <a:cs typeface="Calibri"/>
                </a:rPr>
                <a:t>Рентабельность</a:t>
              </a:r>
              <a:r>
                <a:rPr sz="1000" b="1" spc="-20" dirty="0">
                  <a:solidFill>
                    <a:srgbClr val="007680"/>
                  </a:solidFill>
                  <a:latin typeface="Calibri"/>
                  <a:cs typeface="Calibri"/>
                </a:rPr>
                <a:t> </a:t>
              </a:r>
              <a:r>
                <a:rPr sz="1000" b="1" spc="-5" dirty="0">
                  <a:solidFill>
                    <a:srgbClr val="007680"/>
                  </a:solidFill>
                  <a:latin typeface="Calibri"/>
                  <a:cs typeface="Calibri"/>
                </a:rPr>
                <a:t>проекта</a:t>
              </a:r>
              <a:endParaRPr sz="1000">
                <a:latin typeface="Calibri"/>
                <a:cs typeface="Calibri"/>
              </a:endParaRPr>
            </a:p>
          </p:txBody>
        </p:sp>
        <p:grpSp>
          <p:nvGrpSpPr>
            <p:cNvPr id="81" name="object 48"/>
            <p:cNvGrpSpPr/>
            <p:nvPr/>
          </p:nvGrpSpPr>
          <p:grpSpPr>
            <a:xfrm>
              <a:off x="777227" y="2911665"/>
              <a:ext cx="2965939" cy="921434"/>
              <a:chOff x="4040123" y="5303520"/>
              <a:chExt cx="2308860" cy="1330960"/>
            </a:xfrm>
          </p:grpSpPr>
          <p:sp>
            <p:nvSpPr>
              <p:cNvPr id="82" name="object 49"/>
              <p:cNvSpPr/>
              <p:nvPr/>
            </p:nvSpPr>
            <p:spPr>
              <a:xfrm>
                <a:off x="4465320" y="5414771"/>
                <a:ext cx="1781810" cy="1187450"/>
              </a:xfrm>
              <a:custGeom>
                <a:avLst/>
                <a:gdLst/>
                <a:ahLst/>
                <a:cxnLst/>
                <a:rect l="l" t="t" r="r" b="b"/>
                <a:pathLst>
                  <a:path w="1781810" h="1187450">
                    <a:moveTo>
                      <a:pt x="178308" y="408432"/>
                    </a:moveTo>
                    <a:lnTo>
                      <a:pt x="0" y="408432"/>
                    </a:lnTo>
                    <a:lnTo>
                      <a:pt x="0" y="1187196"/>
                    </a:lnTo>
                    <a:lnTo>
                      <a:pt x="178308" y="1187196"/>
                    </a:lnTo>
                    <a:lnTo>
                      <a:pt x="178308" y="408432"/>
                    </a:lnTo>
                    <a:close/>
                  </a:path>
                  <a:path w="1781810" h="1187450">
                    <a:moveTo>
                      <a:pt x="498348" y="353568"/>
                    </a:moveTo>
                    <a:lnTo>
                      <a:pt x="320040" y="353568"/>
                    </a:lnTo>
                    <a:lnTo>
                      <a:pt x="320040" y="1187196"/>
                    </a:lnTo>
                    <a:lnTo>
                      <a:pt x="498348" y="1187196"/>
                    </a:lnTo>
                    <a:lnTo>
                      <a:pt x="498348" y="353568"/>
                    </a:lnTo>
                    <a:close/>
                  </a:path>
                  <a:path w="1781810" h="1187450">
                    <a:moveTo>
                      <a:pt x="818388" y="213360"/>
                    </a:moveTo>
                    <a:lnTo>
                      <a:pt x="641604" y="213360"/>
                    </a:lnTo>
                    <a:lnTo>
                      <a:pt x="641604" y="1187196"/>
                    </a:lnTo>
                    <a:lnTo>
                      <a:pt x="818388" y="1187196"/>
                    </a:lnTo>
                    <a:lnTo>
                      <a:pt x="818388" y="213360"/>
                    </a:lnTo>
                    <a:close/>
                  </a:path>
                  <a:path w="1781810" h="1187450">
                    <a:moveTo>
                      <a:pt x="1139952" y="118872"/>
                    </a:moveTo>
                    <a:lnTo>
                      <a:pt x="961644" y="118872"/>
                    </a:lnTo>
                    <a:lnTo>
                      <a:pt x="961644" y="1187196"/>
                    </a:lnTo>
                    <a:lnTo>
                      <a:pt x="1139952" y="1187196"/>
                    </a:lnTo>
                    <a:lnTo>
                      <a:pt x="1139952" y="118872"/>
                    </a:lnTo>
                    <a:close/>
                  </a:path>
                  <a:path w="1781810" h="1187450">
                    <a:moveTo>
                      <a:pt x="1459992" y="36576"/>
                    </a:moveTo>
                    <a:lnTo>
                      <a:pt x="1281684" y="36576"/>
                    </a:lnTo>
                    <a:lnTo>
                      <a:pt x="1281684" y="1187196"/>
                    </a:lnTo>
                    <a:lnTo>
                      <a:pt x="1459992" y="1187196"/>
                    </a:lnTo>
                    <a:lnTo>
                      <a:pt x="1459992" y="36576"/>
                    </a:lnTo>
                    <a:close/>
                  </a:path>
                  <a:path w="1781810" h="1187450">
                    <a:moveTo>
                      <a:pt x="1781556" y="0"/>
                    </a:moveTo>
                    <a:lnTo>
                      <a:pt x="1603248" y="0"/>
                    </a:lnTo>
                    <a:lnTo>
                      <a:pt x="1603248" y="1187196"/>
                    </a:lnTo>
                    <a:lnTo>
                      <a:pt x="1781556" y="1187196"/>
                    </a:lnTo>
                    <a:lnTo>
                      <a:pt x="1781556" y="0"/>
                    </a:lnTo>
                    <a:close/>
                  </a:path>
                </a:pathLst>
              </a:custGeom>
              <a:solidFill>
                <a:srgbClr val="85BB24"/>
              </a:solidFill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sp>
            <p:nvSpPr>
              <p:cNvPr id="83" name="object 50"/>
              <p:cNvSpPr/>
              <p:nvPr/>
            </p:nvSpPr>
            <p:spPr>
              <a:xfrm>
                <a:off x="4040123" y="5308092"/>
                <a:ext cx="2308860" cy="1325880"/>
              </a:xfrm>
              <a:custGeom>
                <a:avLst/>
                <a:gdLst/>
                <a:ahLst/>
                <a:cxnLst/>
                <a:rect l="l" t="t" r="r" b="b"/>
                <a:pathLst>
                  <a:path w="2308860" h="1325879">
                    <a:moveTo>
                      <a:pt x="2276855" y="1293876"/>
                    </a:moveTo>
                    <a:lnTo>
                      <a:pt x="2276855" y="0"/>
                    </a:lnTo>
                  </a:path>
                  <a:path w="2308860" h="1325879">
                    <a:moveTo>
                      <a:pt x="2276855" y="1293876"/>
                    </a:moveTo>
                    <a:lnTo>
                      <a:pt x="2308860" y="1293876"/>
                    </a:lnTo>
                  </a:path>
                  <a:path w="2308860" h="1325879">
                    <a:moveTo>
                      <a:pt x="2276855" y="1132332"/>
                    </a:moveTo>
                    <a:lnTo>
                      <a:pt x="2308860" y="1132332"/>
                    </a:lnTo>
                  </a:path>
                  <a:path w="2308860" h="1325879">
                    <a:moveTo>
                      <a:pt x="2276855" y="970788"/>
                    </a:moveTo>
                    <a:lnTo>
                      <a:pt x="2308860" y="970788"/>
                    </a:lnTo>
                  </a:path>
                  <a:path w="2308860" h="1325879">
                    <a:moveTo>
                      <a:pt x="2276855" y="809244"/>
                    </a:moveTo>
                    <a:lnTo>
                      <a:pt x="2308860" y="809244"/>
                    </a:lnTo>
                  </a:path>
                  <a:path w="2308860" h="1325879">
                    <a:moveTo>
                      <a:pt x="2276855" y="646176"/>
                    </a:moveTo>
                    <a:lnTo>
                      <a:pt x="2308860" y="646176"/>
                    </a:lnTo>
                  </a:path>
                  <a:path w="2308860" h="1325879">
                    <a:moveTo>
                      <a:pt x="2276855" y="484632"/>
                    </a:moveTo>
                    <a:lnTo>
                      <a:pt x="2308860" y="484632"/>
                    </a:lnTo>
                  </a:path>
                  <a:path w="2308860" h="1325879">
                    <a:moveTo>
                      <a:pt x="2276855" y="323088"/>
                    </a:moveTo>
                    <a:lnTo>
                      <a:pt x="2308860" y="323088"/>
                    </a:lnTo>
                  </a:path>
                  <a:path w="2308860" h="1325879">
                    <a:moveTo>
                      <a:pt x="2276855" y="161544"/>
                    </a:moveTo>
                    <a:lnTo>
                      <a:pt x="2308860" y="161544"/>
                    </a:lnTo>
                  </a:path>
                  <a:path w="2308860" h="1325879">
                    <a:moveTo>
                      <a:pt x="2276855" y="0"/>
                    </a:moveTo>
                    <a:lnTo>
                      <a:pt x="2308860" y="0"/>
                    </a:lnTo>
                  </a:path>
                  <a:path w="2308860" h="1325879">
                    <a:moveTo>
                      <a:pt x="33527" y="1293876"/>
                    </a:moveTo>
                    <a:lnTo>
                      <a:pt x="33527" y="0"/>
                    </a:lnTo>
                  </a:path>
                  <a:path w="2308860" h="1325879">
                    <a:moveTo>
                      <a:pt x="0" y="1293876"/>
                    </a:moveTo>
                    <a:lnTo>
                      <a:pt x="33527" y="1293876"/>
                    </a:lnTo>
                  </a:path>
                  <a:path w="2308860" h="1325879">
                    <a:moveTo>
                      <a:pt x="0" y="1132332"/>
                    </a:moveTo>
                    <a:lnTo>
                      <a:pt x="33527" y="1132332"/>
                    </a:lnTo>
                  </a:path>
                  <a:path w="2308860" h="1325879">
                    <a:moveTo>
                      <a:pt x="0" y="970788"/>
                    </a:moveTo>
                    <a:lnTo>
                      <a:pt x="33527" y="970788"/>
                    </a:lnTo>
                  </a:path>
                  <a:path w="2308860" h="1325879">
                    <a:moveTo>
                      <a:pt x="0" y="809244"/>
                    </a:moveTo>
                    <a:lnTo>
                      <a:pt x="33527" y="809244"/>
                    </a:lnTo>
                  </a:path>
                  <a:path w="2308860" h="1325879">
                    <a:moveTo>
                      <a:pt x="0" y="646176"/>
                    </a:moveTo>
                    <a:lnTo>
                      <a:pt x="33527" y="646176"/>
                    </a:lnTo>
                  </a:path>
                  <a:path w="2308860" h="1325879">
                    <a:moveTo>
                      <a:pt x="0" y="484632"/>
                    </a:moveTo>
                    <a:lnTo>
                      <a:pt x="33527" y="484632"/>
                    </a:lnTo>
                  </a:path>
                  <a:path w="2308860" h="1325879">
                    <a:moveTo>
                      <a:pt x="0" y="323088"/>
                    </a:moveTo>
                    <a:lnTo>
                      <a:pt x="33527" y="323088"/>
                    </a:lnTo>
                  </a:path>
                  <a:path w="2308860" h="1325879">
                    <a:moveTo>
                      <a:pt x="0" y="161544"/>
                    </a:moveTo>
                    <a:lnTo>
                      <a:pt x="33527" y="161544"/>
                    </a:lnTo>
                  </a:path>
                  <a:path w="2308860" h="1325879">
                    <a:moveTo>
                      <a:pt x="0" y="0"/>
                    </a:moveTo>
                    <a:lnTo>
                      <a:pt x="33527" y="0"/>
                    </a:lnTo>
                  </a:path>
                  <a:path w="2308860" h="1325879">
                    <a:moveTo>
                      <a:pt x="33527" y="1293876"/>
                    </a:moveTo>
                    <a:lnTo>
                      <a:pt x="2276855" y="1293876"/>
                    </a:lnTo>
                  </a:path>
                  <a:path w="2308860" h="1325879">
                    <a:moveTo>
                      <a:pt x="33527" y="1293876"/>
                    </a:moveTo>
                    <a:lnTo>
                      <a:pt x="33527" y="1325880"/>
                    </a:lnTo>
                  </a:path>
                  <a:path w="2308860" h="1325879">
                    <a:moveTo>
                      <a:pt x="353567" y="1293876"/>
                    </a:moveTo>
                    <a:lnTo>
                      <a:pt x="353567" y="1325880"/>
                    </a:lnTo>
                  </a:path>
                  <a:path w="2308860" h="1325879">
                    <a:moveTo>
                      <a:pt x="673608" y="1293876"/>
                    </a:moveTo>
                    <a:lnTo>
                      <a:pt x="673608" y="1325880"/>
                    </a:lnTo>
                  </a:path>
                  <a:path w="2308860" h="1325879">
                    <a:moveTo>
                      <a:pt x="995172" y="1293876"/>
                    </a:moveTo>
                    <a:lnTo>
                      <a:pt x="995172" y="1325880"/>
                    </a:lnTo>
                  </a:path>
                  <a:path w="2308860" h="1325879">
                    <a:moveTo>
                      <a:pt x="1315212" y="1293876"/>
                    </a:moveTo>
                    <a:lnTo>
                      <a:pt x="1315212" y="1325880"/>
                    </a:lnTo>
                  </a:path>
                  <a:path w="2308860" h="1325879">
                    <a:moveTo>
                      <a:pt x="1636776" y="1293876"/>
                    </a:moveTo>
                    <a:lnTo>
                      <a:pt x="1636776" y="1325880"/>
                    </a:lnTo>
                  </a:path>
                  <a:path w="2308860" h="1325879">
                    <a:moveTo>
                      <a:pt x="1956815" y="1293876"/>
                    </a:moveTo>
                    <a:lnTo>
                      <a:pt x="1956815" y="1325880"/>
                    </a:lnTo>
                  </a:path>
                  <a:path w="2308860" h="1325879">
                    <a:moveTo>
                      <a:pt x="2276855" y="1293876"/>
                    </a:moveTo>
                    <a:lnTo>
                      <a:pt x="2276855" y="1325880"/>
                    </a:lnTo>
                  </a:path>
                </a:pathLst>
              </a:custGeom>
              <a:ln w="9144">
                <a:solidFill>
                  <a:srgbClr val="7E7E7E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sp>
            <p:nvSpPr>
              <p:cNvPr id="84" name="object 51"/>
              <p:cNvSpPr/>
              <p:nvPr/>
            </p:nvSpPr>
            <p:spPr>
              <a:xfrm>
                <a:off x="4554473" y="5457923"/>
                <a:ext cx="1603375" cy="659765"/>
              </a:xfrm>
              <a:custGeom>
                <a:avLst/>
                <a:gdLst/>
                <a:ahLst/>
                <a:cxnLst/>
                <a:rect l="l" t="t" r="r" b="b"/>
                <a:pathLst>
                  <a:path w="1603375" h="659764">
                    <a:moveTo>
                      <a:pt x="0" y="335562"/>
                    </a:moveTo>
                    <a:lnTo>
                      <a:pt x="19084" y="358465"/>
                    </a:lnTo>
                    <a:lnTo>
                      <a:pt x="43615" y="392527"/>
                    </a:lnTo>
                    <a:lnTo>
                      <a:pt x="72634" y="434350"/>
                    </a:lnTo>
                    <a:lnTo>
                      <a:pt x="105178" y="480539"/>
                    </a:lnTo>
                    <a:lnTo>
                      <a:pt x="140287" y="527697"/>
                    </a:lnTo>
                    <a:lnTo>
                      <a:pt x="177000" y="572428"/>
                    </a:lnTo>
                    <a:lnTo>
                      <a:pt x="214356" y="611336"/>
                    </a:lnTo>
                    <a:lnTo>
                      <a:pt x="251394" y="641024"/>
                    </a:lnTo>
                    <a:lnTo>
                      <a:pt x="287154" y="658097"/>
                    </a:lnTo>
                    <a:lnTo>
                      <a:pt x="320675" y="659158"/>
                    </a:lnTo>
                    <a:lnTo>
                      <a:pt x="345324" y="646990"/>
                    </a:lnTo>
                    <a:lnTo>
                      <a:pt x="394637" y="592401"/>
                    </a:lnTo>
                    <a:lnTo>
                      <a:pt x="419298" y="553513"/>
                    </a:lnTo>
                    <a:lnTo>
                      <a:pt x="443962" y="509253"/>
                    </a:lnTo>
                    <a:lnTo>
                      <a:pt x="468630" y="461387"/>
                    </a:lnTo>
                    <a:lnTo>
                      <a:pt x="493300" y="411681"/>
                    </a:lnTo>
                    <a:lnTo>
                      <a:pt x="517971" y="361903"/>
                    </a:lnTo>
                    <a:lnTo>
                      <a:pt x="542645" y="313820"/>
                    </a:lnTo>
                    <a:lnTo>
                      <a:pt x="567320" y="269197"/>
                    </a:lnTo>
                    <a:lnTo>
                      <a:pt x="591996" y="229802"/>
                    </a:lnTo>
                    <a:lnTo>
                      <a:pt x="616672" y="197402"/>
                    </a:lnTo>
                    <a:lnTo>
                      <a:pt x="681408" y="151641"/>
                    </a:lnTo>
                    <a:lnTo>
                      <a:pt x="721475" y="143421"/>
                    </a:lnTo>
                    <a:lnTo>
                      <a:pt x="761548" y="145312"/>
                    </a:lnTo>
                    <a:lnTo>
                      <a:pt x="801624" y="153523"/>
                    </a:lnTo>
                    <a:lnTo>
                      <a:pt x="841699" y="164265"/>
                    </a:lnTo>
                    <a:lnTo>
                      <a:pt x="881772" y="173746"/>
                    </a:lnTo>
                    <a:lnTo>
                      <a:pt x="921839" y="178176"/>
                    </a:lnTo>
                    <a:lnTo>
                      <a:pt x="961898" y="173764"/>
                    </a:lnTo>
                    <a:lnTo>
                      <a:pt x="1007726" y="157743"/>
                    </a:lnTo>
                    <a:lnTo>
                      <a:pt x="1053552" y="134645"/>
                    </a:lnTo>
                    <a:lnTo>
                      <a:pt x="1099374" y="107296"/>
                    </a:lnTo>
                    <a:lnTo>
                      <a:pt x="1145189" y="78526"/>
                    </a:lnTo>
                    <a:lnTo>
                      <a:pt x="1190996" y="51162"/>
                    </a:lnTo>
                    <a:lnTo>
                      <a:pt x="1236791" y="28033"/>
                    </a:lnTo>
                    <a:lnTo>
                      <a:pt x="1282573" y="11966"/>
                    </a:lnTo>
                    <a:lnTo>
                      <a:pt x="1336030" y="2617"/>
                    </a:lnTo>
                    <a:lnTo>
                      <a:pt x="1389474" y="0"/>
                    </a:lnTo>
                    <a:lnTo>
                      <a:pt x="1442910" y="1869"/>
                    </a:lnTo>
                    <a:lnTo>
                      <a:pt x="1496346" y="5983"/>
                    </a:lnTo>
                    <a:lnTo>
                      <a:pt x="1549790" y="10096"/>
                    </a:lnTo>
                    <a:lnTo>
                      <a:pt x="1603248" y="11966"/>
                    </a:lnTo>
                  </a:path>
                </a:pathLst>
              </a:custGeom>
              <a:ln w="28956">
                <a:solidFill>
                  <a:srgbClr val="00AF50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85" name="object 52"/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4517135" y="5756402"/>
                <a:ext cx="73151" cy="73152"/>
              </a:xfrm>
              <a:prstGeom prst="rect">
                <a:avLst/>
              </a:prstGeom>
            </p:spPr>
          </p:pic>
          <p:pic>
            <p:nvPicPr>
              <p:cNvPr id="86" name="object 53"/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4838699" y="6081014"/>
                <a:ext cx="73151" cy="73152"/>
              </a:xfrm>
              <a:prstGeom prst="rect">
                <a:avLst/>
              </a:prstGeom>
            </p:spPr>
          </p:pic>
          <p:pic>
            <p:nvPicPr>
              <p:cNvPr id="87" name="object 54"/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5158739" y="5594858"/>
                <a:ext cx="73152" cy="73152"/>
              </a:xfrm>
              <a:prstGeom prst="rect">
                <a:avLst/>
              </a:prstGeom>
            </p:spPr>
          </p:pic>
          <p:pic>
            <p:nvPicPr>
              <p:cNvPr id="88" name="object 55"/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5478779" y="5594858"/>
                <a:ext cx="73152" cy="73152"/>
              </a:xfrm>
              <a:prstGeom prst="rect">
                <a:avLst/>
              </a:prstGeom>
            </p:spPr>
          </p:pic>
          <p:pic>
            <p:nvPicPr>
              <p:cNvPr id="89" name="object 56"/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5800344" y="5433314"/>
                <a:ext cx="73152" cy="73152"/>
              </a:xfrm>
              <a:prstGeom prst="rect">
                <a:avLst/>
              </a:prstGeom>
            </p:spPr>
          </p:pic>
          <p:pic>
            <p:nvPicPr>
              <p:cNvPr id="90" name="object 57"/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6120383" y="5433314"/>
                <a:ext cx="73152" cy="73152"/>
              </a:xfrm>
              <a:prstGeom prst="rect">
                <a:avLst/>
              </a:prstGeom>
            </p:spPr>
          </p:pic>
        </p:grpSp>
        <p:sp>
          <p:nvSpPr>
            <p:cNvPr id="97" name="object 64"/>
            <p:cNvSpPr txBox="1"/>
            <p:nvPr/>
          </p:nvSpPr>
          <p:spPr>
            <a:xfrm>
              <a:off x="1310627" y="3066989"/>
              <a:ext cx="357858" cy="13657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5"/>
                </a:spcBef>
              </a:pPr>
              <a:r>
                <a:rPr sz="800" spc="-25" dirty="0">
                  <a:latin typeface="Calibri Light"/>
                  <a:cs typeface="Calibri Light"/>
                </a:rPr>
                <a:t>55%</a:t>
              </a:r>
              <a:endParaRPr sz="800" dirty="0">
                <a:latin typeface="Calibri Light"/>
                <a:cs typeface="Calibri Light"/>
              </a:endParaRPr>
            </a:p>
          </p:txBody>
        </p:sp>
        <p:sp>
          <p:nvSpPr>
            <p:cNvPr id="98" name="object 65"/>
            <p:cNvSpPr txBox="1"/>
            <p:nvPr/>
          </p:nvSpPr>
          <p:spPr>
            <a:xfrm>
              <a:off x="1767827" y="3314792"/>
              <a:ext cx="357858" cy="13657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5"/>
                </a:spcBef>
              </a:pPr>
              <a:r>
                <a:rPr sz="800" spc="-25" dirty="0">
                  <a:latin typeface="Calibri Light"/>
                  <a:cs typeface="Calibri Light"/>
                </a:rPr>
                <a:t>53%</a:t>
              </a:r>
              <a:endParaRPr sz="800">
                <a:latin typeface="Calibri Light"/>
                <a:cs typeface="Calibri Light"/>
              </a:endParaRPr>
            </a:p>
          </p:txBody>
        </p:sp>
        <p:sp>
          <p:nvSpPr>
            <p:cNvPr id="99" name="object 66"/>
            <p:cNvSpPr txBox="1"/>
            <p:nvPr/>
          </p:nvSpPr>
          <p:spPr>
            <a:xfrm>
              <a:off x="2148827" y="2978838"/>
              <a:ext cx="927947" cy="13657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5"/>
                </a:spcBef>
                <a:tabLst>
                  <a:tab pos="332740" algn="l"/>
                </a:tabLst>
              </a:pPr>
              <a:r>
                <a:rPr sz="800" spc="-25" dirty="0">
                  <a:latin typeface="Calibri Light"/>
                  <a:cs typeface="Calibri Light"/>
                </a:rPr>
                <a:t>56%</a:t>
              </a:r>
              <a:r>
                <a:rPr sz="800" dirty="0">
                  <a:latin typeface="Calibri Light"/>
                  <a:cs typeface="Calibri Light"/>
                </a:rPr>
                <a:t>	</a:t>
              </a:r>
              <a:r>
                <a:rPr sz="800" spc="-25" dirty="0">
                  <a:latin typeface="Calibri Light"/>
                  <a:cs typeface="Calibri Light"/>
                </a:rPr>
                <a:t>56%</a:t>
              </a:r>
              <a:endParaRPr sz="800" dirty="0">
                <a:latin typeface="Calibri Light"/>
                <a:cs typeface="Calibri Light"/>
              </a:endParaRPr>
            </a:p>
          </p:txBody>
        </p:sp>
        <p:sp>
          <p:nvSpPr>
            <p:cNvPr id="100" name="object 67"/>
            <p:cNvSpPr txBox="1"/>
            <p:nvPr/>
          </p:nvSpPr>
          <p:spPr>
            <a:xfrm>
              <a:off x="3049680" y="2866824"/>
              <a:ext cx="927947" cy="13657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5"/>
                </a:spcBef>
                <a:tabLst>
                  <a:tab pos="332740" algn="l"/>
                </a:tabLst>
              </a:pPr>
              <a:r>
                <a:rPr sz="800" spc="-25" dirty="0">
                  <a:latin typeface="Calibri Light"/>
                  <a:cs typeface="Calibri Light"/>
                </a:rPr>
                <a:t>57%</a:t>
              </a:r>
              <a:r>
                <a:rPr sz="800" dirty="0">
                  <a:latin typeface="Calibri Light"/>
                  <a:cs typeface="Calibri Light"/>
                </a:rPr>
                <a:t>	</a:t>
              </a:r>
              <a:r>
                <a:rPr sz="800" spc="-25" dirty="0">
                  <a:latin typeface="Calibri Light"/>
                  <a:cs typeface="Calibri Light"/>
                </a:rPr>
                <a:t>57%</a:t>
              </a:r>
              <a:endParaRPr sz="800" dirty="0">
                <a:latin typeface="Calibri Light"/>
                <a:cs typeface="Calibri Light"/>
              </a:endParaRPr>
            </a:p>
          </p:txBody>
        </p:sp>
        <p:sp>
          <p:nvSpPr>
            <p:cNvPr id="101" name="object 68"/>
            <p:cNvSpPr txBox="1"/>
            <p:nvPr/>
          </p:nvSpPr>
          <p:spPr>
            <a:xfrm>
              <a:off x="3749027" y="2828208"/>
              <a:ext cx="357858" cy="1468350"/>
            </a:xfrm>
            <a:prstGeom prst="rect">
              <a:avLst/>
            </a:prstGeom>
          </p:spPr>
          <p:txBody>
            <a:bodyPr vert="horz" wrap="square" lIns="0" tIns="52069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409"/>
                </a:spcBef>
              </a:pPr>
              <a:r>
                <a:rPr sz="800" spc="-25" dirty="0">
                  <a:latin typeface="Calibri Light"/>
                  <a:cs typeface="Calibri Light"/>
                </a:rPr>
                <a:t>58%</a:t>
              </a:r>
              <a:endParaRPr sz="800" dirty="0">
                <a:latin typeface="Calibri Light"/>
                <a:cs typeface="Calibri Light"/>
              </a:endParaRPr>
            </a:p>
            <a:p>
              <a:pPr marL="12700">
                <a:lnSpc>
                  <a:spcPct val="100000"/>
                </a:lnSpc>
                <a:spcBef>
                  <a:spcPts val="315"/>
                </a:spcBef>
              </a:pPr>
              <a:r>
                <a:rPr sz="800" spc="-25" dirty="0">
                  <a:latin typeface="Calibri Light"/>
                  <a:cs typeface="Calibri Light"/>
                </a:rPr>
                <a:t>57%</a:t>
              </a:r>
              <a:endParaRPr sz="800" dirty="0">
                <a:latin typeface="Calibri Light"/>
                <a:cs typeface="Calibri Light"/>
              </a:endParaRPr>
            </a:p>
            <a:p>
              <a:pPr marL="12700">
                <a:lnSpc>
                  <a:spcPct val="100000"/>
                </a:lnSpc>
                <a:spcBef>
                  <a:spcPts val="315"/>
                </a:spcBef>
              </a:pPr>
              <a:r>
                <a:rPr sz="800" spc="-25" dirty="0">
                  <a:latin typeface="Calibri Light"/>
                  <a:cs typeface="Calibri Light"/>
                </a:rPr>
                <a:t>56%</a:t>
              </a:r>
              <a:endParaRPr sz="800" dirty="0">
                <a:latin typeface="Calibri Light"/>
                <a:cs typeface="Calibri Light"/>
              </a:endParaRPr>
            </a:p>
            <a:p>
              <a:pPr marL="12700">
                <a:lnSpc>
                  <a:spcPct val="100000"/>
                </a:lnSpc>
                <a:spcBef>
                  <a:spcPts val="315"/>
                </a:spcBef>
              </a:pPr>
              <a:r>
                <a:rPr sz="800" spc="-25" dirty="0">
                  <a:latin typeface="Calibri Light"/>
                  <a:cs typeface="Calibri Light"/>
                </a:rPr>
                <a:t>55%</a:t>
              </a:r>
              <a:endParaRPr sz="800" dirty="0">
                <a:latin typeface="Calibri Light"/>
                <a:cs typeface="Calibri Light"/>
              </a:endParaRPr>
            </a:p>
            <a:p>
              <a:pPr marL="12700">
                <a:lnSpc>
                  <a:spcPct val="100000"/>
                </a:lnSpc>
                <a:spcBef>
                  <a:spcPts val="310"/>
                </a:spcBef>
              </a:pPr>
              <a:r>
                <a:rPr sz="800" spc="-25" dirty="0">
                  <a:latin typeface="Calibri Light"/>
                  <a:cs typeface="Calibri Light"/>
                </a:rPr>
                <a:t>54%</a:t>
              </a:r>
              <a:endParaRPr sz="800" dirty="0">
                <a:latin typeface="Calibri Light"/>
                <a:cs typeface="Calibri Light"/>
              </a:endParaRPr>
            </a:p>
            <a:p>
              <a:pPr marL="12700">
                <a:lnSpc>
                  <a:spcPct val="100000"/>
                </a:lnSpc>
                <a:spcBef>
                  <a:spcPts val="315"/>
                </a:spcBef>
              </a:pPr>
              <a:r>
                <a:rPr sz="800" spc="-25" dirty="0">
                  <a:latin typeface="Calibri Light"/>
                  <a:cs typeface="Calibri Light"/>
                </a:rPr>
                <a:t>53%</a:t>
              </a:r>
              <a:endParaRPr sz="800" dirty="0">
                <a:latin typeface="Calibri Light"/>
                <a:cs typeface="Calibri Light"/>
              </a:endParaRPr>
            </a:p>
            <a:p>
              <a:pPr marL="12700">
                <a:lnSpc>
                  <a:spcPct val="100000"/>
                </a:lnSpc>
                <a:spcBef>
                  <a:spcPts val="315"/>
                </a:spcBef>
              </a:pPr>
              <a:r>
                <a:rPr sz="800" spc="-25" dirty="0">
                  <a:latin typeface="Calibri Light"/>
                  <a:cs typeface="Calibri Light"/>
                </a:rPr>
                <a:t>52%</a:t>
              </a:r>
              <a:endParaRPr sz="800" dirty="0">
                <a:latin typeface="Calibri Light"/>
                <a:cs typeface="Calibri Light"/>
              </a:endParaRPr>
            </a:p>
            <a:p>
              <a:pPr marL="12700">
                <a:lnSpc>
                  <a:spcPct val="100000"/>
                </a:lnSpc>
                <a:spcBef>
                  <a:spcPts val="315"/>
                </a:spcBef>
              </a:pPr>
              <a:r>
                <a:rPr sz="800" spc="-25" dirty="0">
                  <a:latin typeface="Calibri Light"/>
                  <a:cs typeface="Calibri Light"/>
                </a:rPr>
                <a:t>51%</a:t>
              </a:r>
              <a:endParaRPr sz="800" dirty="0">
                <a:latin typeface="Calibri Light"/>
                <a:cs typeface="Calibri Light"/>
              </a:endParaRPr>
            </a:p>
            <a:p>
              <a:pPr marL="12700">
                <a:lnSpc>
                  <a:spcPct val="100000"/>
                </a:lnSpc>
                <a:spcBef>
                  <a:spcPts val="315"/>
                </a:spcBef>
              </a:pPr>
              <a:r>
                <a:rPr sz="800" spc="-25" dirty="0">
                  <a:latin typeface="Calibri Light"/>
                  <a:cs typeface="Calibri Light"/>
                </a:rPr>
                <a:t>50%</a:t>
              </a:r>
              <a:endParaRPr sz="800" dirty="0">
                <a:latin typeface="Calibri Light"/>
                <a:cs typeface="Calibri Light"/>
              </a:endParaRPr>
            </a:p>
          </p:txBody>
        </p:sp>
        <p:sp>
          <p:nvSpPr>
            <p:cNvPr id="102" name="object 69"/>
            <p:cNvSpPr txBox="1"/>
            <p:nvPr/>
          </p:nvSpPr>
          <p:spPr>
            <a:xfrm>
              <a:off x="320027" y="2828208"/>
              <a:ext cx="453813" cy="1468350"/>
            </a:xfrm>
            <a:prstGeom prst="rect">
              <a:avLst/>
            </a:prstGeom>
          </p:spPr>
          <p:txBody>
            <a:bodyPr vert="horz" wrap="square" lIns="0" tIns="52069" rIns="0" bIns="0" rtlCol="0">
              <a:spAutoFit/>
            </a:bodyPr>
            <a:lstStyle/>
            <a:p>
              <a:pPr marR="6350" algn="r">
                <a:lnSpc>
                  <a:spcPct val="100000"/>
                </a:lnSpc>
                <a:spcBef>
                  <a:spcPts val="409"/>
                </a:spcBef>
              </a:pPr>
              <a:r>
                <a:rPr sz="800" dirty="0">
                  <a:latin typeface="Calibri Light"/>
                  <a:cs typeface="Calibri Light"/>
                </a:rPr>
                <a:t>4 </a:t>
              </a:r>
              <a:r>
                <a:rPr sz="800" spc="-25" dirty="0">
                  <a:latin typeface="Calibri Light"/>
                  <a:cs typeface="Calibri Light"/>
                </a:rPr>
                <a:t>000</a:t>
              </a:r>
              <a:endParaRPr sz="800" dirty="0">
                <a:latin typeface="Calibri Light"/>
                <a:cs typeface="Calibri Light"/>
              </a:endParaRPr>
            </a:p>
            <a:p>
              <a:pPr marR="6350" algn="r">
                <a:lnSpc>
                  <a:spcPct val="100000"/>
                </a:lnSpc>
                <a:spcBef>
                  <a:spcPts val="315"/>
                </a:spcBef>
              </a:pPr>
              <a:r>
                <a:rPr sz="800" dirty="0">
                  <a:latin typeface="Calibri Light"/>
                  <a:cs typeface="Calibri Light"/>
                </a:rPr>
                <a:t>3 </a:t>
              </a:r>
              <a:r>
                <a:rPr sz="800" spc="-25" dirty="0">
                  <a:latin typeface="Calibri Light"/>
                  <a:cs typeface="Calibri Light"/>
                </a:rPr>
                <a:t>500</a:t>
              </a:r>
              <a:endParaRPr sz="800" dirty="0">
                <a:latin typeface="Calibri Light"/>
                <a:cs typeface="Calibri Light"/>
              </a:endParaRPr>
            </a:p>
            <a:p>
              <a:pPr marR="6350" algn="r">
                <a:lnSpc>
                  <a:spcPct val="100000"/>
                </a:lnSpc>
                <a:spcBef>
                  <a:spcPts val="315"/>
                </a:spcBef>
              </a:pPr>
              <a:r>
                <a:rPr sz="800" dirty="0">
                  <a:latin typeface="Calibri Light"/>
                  <a:cs typeface="Calibri Light"/>
                </a:rPr>
                <a:t>3 </a:t>
              </a:r>
              <a:r>
                <a:rPr sz="800" spc="-25" dirty="0">
                  <a:latin typeface="Calibri Light"/>
                  <a:cs typeface="Calibri Light"/>
                </a:rPr>
                <a:t>000</a:t>
              </a:r>
              <a:endParaRPr sz="800" dirty="0">
                <a:latin typeface="Calibri Light"/>
                <a:cs typeface="Calibri Light"/>
              </a:endParaRPr>
            </a:p>
            <a:p>
              <a:pPr marR="6350" algn="r">
                <a:lnSpc>
                  <a:spcPct val="100000"/>
                </a:lnSpc>
                <a:spcBef>
                  <a:spcPts val="315"/>
                </a:spcBef>
              </a:pPr>
              <a:r>
                <a:rPr sz="800" dirty="0">
                  <a:latin typeface="Calibri Light"/>
                  <a:cs typeface="Calibri Light"/>
                </a:rPr>
                <a:t>2 </a:t>
              </a:r>
              <a:r>
                <a:rPr sz="800" spc="-25" dirty="0">
                  <a:latin typeface="Calibri Light"/>
                  <a:cs typeface="Calibri Light"/>
                </a:rPr>
                <a:t>500</a:t>
              </a:r>
              <a:endParaRPr sz="800" dirty="0">
                <a:latin typeface="Calibri Light"/>
                <a:cs typeface="Calibri Light"/>
              </a:endParaRPr>
            </a:p>
            <a:p>
              <a:pPr marR="6350" algn="r">
                <a:lnSpc>
                  <a:spcPct val="100000"/>
                </a:lnSpc>
                <a:spcBef>
                  <a:spcPts val="310"/>
                </a:spcBef>
              </a:pPr>
              <a:r>
                <a:rPr sz="800" dirty="0">
                  <a:latin typeface="Calibri Light"/>
                  <a:cs typeface="Calibri Light"/>
                </a:rPr>
                <a:t>2 </a:t>
              </a:r>
              <a:r>
                <a:rPr sz="800" spc="-25" dirty="0">
                  <a:latin typeface="Calibri Light"/>
                  <a:cs typeface="Calibri Light"/>
                </a:rPr>
                <a:t>000</a:t>
              </a:r>
              <a:endParaRPr sz="800" dirty="0">
                <a:latin typeface="Calibri Light"/>
                <a:cs typeface="Calibri Light"/>
              </a:endParaRPr>
            </a:p>
            <a:p>
              <a:pPr marR="6350" algn="r">
                <a:lnSpc>
                  <a:spcPct val="100000"/>
                </a:lnSpc>
                <a:spcBef>
                  <a:spcPts val="315"/>
                </a:spcBef>
              </a:pPr>
              <a:r>
                <a:rPr sz="800" dirty="0">
                  <a:latin typeface="Calibri Light"/>
                  <a:cs typeface="Calibri Light"/>
                </a:rPr>
                <a:t>1 </a:t>
              </a:r>
              <a:r>
                <a:rPr sz="800" spc="-25" dirty="0">
                  <a:latin typeface="Calibri Light"/>
                  <a:cs typeface="Calibri Light"/>
                </a:rPr>
                <a:t>500</a:t>
              </a:r>
              <a:endParaRPr sz="800" dirty="0">
                <a:latin typeface="Calibri Light"/>
                <a:cs typeface="Calibri Light"/>
              </a:endParaRPr>
            </a:p>
            <a:p>
              <a:pPr marR="6350" algn="r">
                <a:lnSpc>
                  <a:spcPct val="100000"/>
                </a:lnSpc>
                <a:spcBef>
                  <a:spcPts val="315"/>
                </a:spcBef>
              </a:pPr>
              <a:r>
                <a:rPr sz="800" dirty="0">
                  <a:latin typeface="Calibri Light"/>
                  <a:cs typeface="Calibri Light"/>
                </a:rPr>
                <a:t>1 </a:t>
              </a:r>
              <a:r>
                <a:rPr sz="800" spc="-25" dirty="0">
                  <a:latin typeface="Calibri Light"/>
                  <a:cs typeface="Calibri Light"/>
                </a:rPr>
                <a:t>000</a:t>
              </a:r>
              <a:endParaRPr sz="800" dirty="0">
                <a:latin typeface="Calibri Light"/>
                <a:cs typeface="Calibri Light"/>
              </a:endParaRPr>
            </a:p>
            <a:p>
              <a:pPr marR="5080" algn="r">
                <a:lnSpc>
                  <a:spcPct val="100000"/>
                </a:lnSpc>
                <a:spcBef>
                  <a:spcPts val="315"/>
                </a:spcBef>
              </a:pPr>
              <a:r>
                <a:rPr sz="800" spc="-25" dirty="0">
                  <a:latin typeface="Calibri Light"/>
                  <a:cs typeface="Calibri Light"/>
                </a:rPr>
                <a:t>500</a:t>
              </a:r>
              <a:endParaRPr sz="800" dirty="0">
                <a:latin typeface="Calibri Light"/>
                <a:cs typeface="Calibri Light"/>
              </a:endParaRPr>
            </a:p>
            <a:p>
              <a:pPr marR="5715" algn="r">
                <a:lnSpc>
                  <a:spcPct val="100000"/>
                </a:lnSpc>
                <a:spcBef>
                  <a:spcPts val="315"/>
                </a:spcBef>
              </a:pPr>
              <a:r>
                <a:rPr sz="800" spc="-50" dirty="0">
                  <a:latin typeface="Calibri Light"/>
                  <a:cs typeface="Calibri Light"/>
                </a:rPr>
                <a:t>0</a:t>
              </a:r>
              <a:endParaRPr sz="800" dirty="0">
                <a:latin typeface="Calibri Light"/>
                <a:cs typeface="Calibri Light"/>
              </a:endParaRPr>
            </a:p>
          </p:txBody>
        </p:sp>
        <p:sp>
          <p:nvSpPr>
            <p:cNvPr id="103" name="object 70"/>
            <p:cNvSpPr txBox="1"/>
            <p:nvPr/>
          </p:nvSpPr>
          <p:spPr>
            <a:xfrm>
              <a:off x="320027" y="2914830"/>
              <a:ext cx="115416" cy="839719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latin typeface="Calibri Light"/>
                  <a:cs typeface="Calibri Light"/>
                </a:rPr>
                <a:t>тыс.</a:t>
              </a:r>
              <a:r>
                <a:rPr sz="800" spc="-25" dirty="0">
                  <a:latin typeface="Calibri Light"/>
                  <a:cs typeface="Calibri Light"/>
                </a:rPr>
                <a:t> </a:t>
              </a:r>
              <a:r>
                <a:rPr sz="800" dirty="0">
                  <a:latin typeface="Calibri Light"/>
                  <a:cs typeface="Calibri Light"/>
                </a:rPr>
                <a:t>долл.</a:t>
              </a:r>
              <a:r>
                <a:rPr sz="800" spc="-20" dirty="0">
                  <a:latin typeface="Calibri Light"/>
                  <a:cs typeface="Calibri Light"/>
                </a:rPr>
                <a:t> </a:t>
              </a:r>
              <a:r>
                <a:rPr sz="800" spc="-25" dirty="0">
                  <a:latin typeface="Calibri Light"/>
                  <a:cs typeface="Calibri Light"/>
                </a:rPr>
                <a:t>США</a:t>
              </a:r>
              <a:endParaRPr sz="800" dirty="0">
                <a:latin typeface="Calibri Light"/>
                <a:cs typeface="Calibri Light"/>
              </a:endParaRPr>
            </a:p>
          </p:txBody>
        </p:sp>
        <p:sp>
          <p:nvSpPr>
            <p:cNvPr id="105" name="object 64"/>
            <p:cNvSpPr txBox="1"/>
            <p:nvPr/>
          </p:nvSpPr>
          <p:spPr>
            <a:xfrm>
              <a:off x="1259079" y="3867832"/>
              <a:ext cx="357858" cy="13657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5"/>
                </a:spcBef>
              </a:pPr>
              <a:r>
                <a:rPr lang="ru-RU" sz="800" spc="-25" dirty="0">
                  <a:latin typeface="Calibri Light"/>
                  <a:cs typeface="Calibri Light"/>
                </a:rPr>
                <a:t>2020</a:t>
              </a:r>
              <a:endParaRPr sz="800" dirty="0">
                <a:latin typeface="Calibri Light"/>
                <a:cs typeface="Calibri Light"/>
              </a:endParaRPr>
            </a:p>
          </p:txBody>
        </p:sp>
        <p:sp>
          <p:nvSpPr>
            <p:cNvPr id="106" name="object 64"/>
            <p:cNvSpPr txBox="1"/>
            <p:nvPr/>
          </p:nvSpPr>
          <p:spPr>
            <a:xfrm>
              <a:off x="2897845" y="3865391"/>
              <a:ext cx="357858" cy="13657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5"/>
                </a:spcBef>
              </a:pPr>
              <a:r>
                <a:rPr lang="ru-RU" sz="800" spc="-25" dirty="0">
                  <a:latin typeface="Calibri Light"/>
                  <a:cs typeface="Calibri Light"/>
                </a:rPr>
                <a:t>2028</a:t>
              </a:r>
              <a:endParaRPr sz="800" dirty="0">
                <a:latin typeface="Calibri Light"/>
                <a:cs typeface="Calibri Light"/>
              </a:endParaRPr>
            </a:p>
          </p:txBody>
        </p:sp>
        <p:sp>
          <p:nvSpPr>
            <p:cNvPr id="107" name="object 64"/>
            <p:cNvSpPr txBox="1"/>
            <p:nvPr/>
          </p:nvSpPr>
          <p:spPr>
            <a:xfrm>
              <a:off x="2467796" y="3865391"/>
              <a:ext cx="357858" cy="13657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5"/>
                </a:spcBef>
              </a:pPr>
              <a:r>
                <a:rPr lang="ru-RU" sz="800" spc="-25" dirty="0">
                  <a:latin typeface="Calibri Light"/>
                  <a:cs typeface="Calibri Light"/>
                </a:rPr>
                <a:t>2026</a:t>
              </a:r>
              <a:endParaRPr sz="800" dirty="0">
                <a:latin typeface="Calibri Light"/>
                <a:cs typeface="Calibri Light"/>
              </a:endParaRPr>
            </a:p>
          </p:txBody>
        </p:sp>
        <p:sp>
          <p:nvSpPr>
            <p:cNvPr id="108" name="object 64"/>
            <p:cNvSpPr txBox="1"/>
            <p:nvPr/>
          </p:nvSpPr>
          <p:spPr>
            <a:xfrm>
              <a:off x="2052025" y="3867832"/>
              <a:ext cx="357858" cy="13657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5"/>
                </a:spcBef>
              </a:pPr>
              <a:r>
                <a:rPr lang="ru-RU" sz="800" spc="-25" dirty="0">
                  <a:latin typeface="Calibri Light"/>
                  <a:cs typeface="Calibri Light"/>
                </a:rPr>
                <a:t>2024</a:t>
              </a:r>
              <a:endParaRPr sz="800" dirty="0">
                <a:latin typeface="Calibri Light"/>
                <a:cs typeface="Calibri Light"/>
              </a:endParaRPr>
            </a:p>
          </p:txBody>
        </p:sp>
        <p:sp>
          <p:nvSpPr>
            <p:cNvPr id="109" name="object 64"/>
            <p:cNvSpPr txBox="1"/>
            <p:nvPr/>
          </p:nvSpPr>
          <p:spPr>
            <a:xfrm>
              <a:off x="1668485" y="3867832"/>
              <a:ext cx="357858" cy="13657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5"/>
                </a:spcBef>
              </a:pPr>
              <a:r>
                <a:rPr lang="ru-RU" sz="800" spc="-25" dirty="0">
                  <a:latin typeface="Calibri Light"/>
                  <a:cs typeface="Calibri Light"/>
                </a:rPr>
                <a:t>2022</a:t>
              </a:r>
              <a:endParaRPr sz="800" dirty="0">
                <a:latin typeface="Calibri Light"/>
                <a:cs typeface="Calibri Light"/>
              </a:endParaRPr>
            </a:p>
          </p:txBody>
        </p:sp>
        <p:sp>
          <p:nvSpPr>
            <p:cNvPr id="110" name="object 64"/>
            <p:cNvSpPr txBox="1"/>
            <p:nvPr/>
          </p:nvSpPr>
          <p:spPr>
            <a:xfrm>
              <a:off x="3334724" y="3867832"/>
              <a:ext cx="357858" cy="136576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5"/>
                </a:spcBef>
              </a:pPr>
              <a:r>
                <a:rPr lang="ru-RU" sz="800" spc="-25" dirty="0">
                  <a:latin typeface="Calibri Light"/>
                  <a:cs typeface="Calibri Light"/>
                </a:rPr>
                <a:t>2030</a:t>
              </a:r>
              <a:endParaRPr sz="800" dirty="0">
                <a:latin typeface="Calibri Light"/>
                <a:cs typeface="Calibri Light"/>
              </a:endParaRPr>
            </a:p>
          </p:txBody>
        </p:sp>
        <p:sp>
          <p:nvSpPr>
            <p:cNvPr id="111" name="object 76"/>
            <p:cNvSpPr txBox="1"/>
            <p:nvPr/>
          </p:nvSpPr>
          <p:spPr>
            <a:xfrm>
              <a:off x="913117" y="4199837"/>
              <a:ext cx="1235710" cy="151323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Выручка,</a:t>
              </a:r>
              <a:r>
                <a:rPr sz="900" spc="-15" dirty="0">
                  <a:solidFill>
                    <a:srgbClr val="0D0D0D"/>
                  </a:solidFill>
                  <a:latin typeface="Calibri"/>
                  <a:cs typeface="Calibri"/>
                </a:rPr>
                <a:t> 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тыс.</a:t>
              </a:r>
              <a:r>
                <a:rPr sz="900" spc="-25" dirty="0">
                  <a:solidFill>
                    <a:srgbClr val="0D0D0D"/>
                  </a:solidFill>
                  <a:latin typeface="Calibri"/>
                  <a:cs typeface="Calibri"/>
                </a:rPr>
                <a:t> 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долл.</a:t>
              </a:r>
              <a:r>
                <a:rPr sz="900" spc="-15" dirty="0">
                  <a:solidFill>
                    <a:srgbClr val="0D0D0D"/>
                  </a:solidFill>
                  <a:latin typeface="Calibri"/>
                  <a:cs typeface="Calibri"/>
                </a:rPr>
                <a:t> 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США</a:t>
              </a:r>
              <a:endParaRPr sz="900" dirty="0">
                <a:latin typeface="Calibri"/>
                <a:cs typeface="Calibri"/>
              </a:endParaRPr>
            </a:p>
          </p:txBody>
        </p:sp>
        <p:sp>
          <p:nvSpPr>
            <p:cNvPr id="112" name="object 78"/>
            <p:cNvSpPr txBox="1"/>
            <p:nvPr/>
          </p:nvSpPr>
          <p:spPr>
            <a:xfrm>
              <a:off x="2225027" y="4199837"/>
              <a:ext cx="1445260" cy="151323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Рентабельность</a:t>
              </a:r>
              <a:r>
                <a:rPr sz="900" spc="-20" dirty="0">
                  <a:solidFill>
                    <a:srgbClr val="0D0D0D"/>
                  </a:solidFill>
                  <a:latin typeface="Calibri"/>
                  <a:cs typeface="Calibri"/>
                </a:rPr>
                <a:t> </a:t>
              </a:r>
              <a:r>
                <a:rPr sz="900" dirty="0">
                  <a:solidFill>
                    <a:srgbClr val="0D0D0D"/>
                  </a:solidFill>
                  <a:latin typeface="Calibri"/>
                  <a:cs typeface="Calibri"/>
                </a:rPr>
                <a:t>по</a:t>
              </a:r>
              <a:r>
                <a:rPr sz="900" spc="-5" dirty="0">
                  <a:solidFill>
                    <a:srgbClr val="0D0D0D"/>
                  </a:solidFill>
                  <a:latin typeface="Calibri"/>
                  <a:cs typeface="Calibri"/>
                </a:rPr>
                <a:t> EBITDA,</a:t>
              </a:r>
              <a:r>
                <a:rPr sz="900" spc="-20" dirty="0">
                  <a:solidFill>
                    <a:srgbClr val="0D0D0D"/>
                  </a:solidFill>
                  <a:latin typeface="Calibri"/>
                  <a:cs typeface="Calibri"/>
                </a:rPr>
                <a:t> </a:t>
              </a:r>
              <a:r>
                <a:rPr sz="900" dirty="0">
                  <a:solidFill>
                    <a:srgbClr val="0D0D0D"/>
                  </a:solidFill>
                  <a:latin typeface="Calibri"/>
                  <a:cs typeface="Calibri"/>
                </a:rPr>
                <a:t>%</a:t>
              </a:r>
              <a:endParaRPr sz="900">
                <a:latin typeface="Calibri"/>
                <a:cs typeface="Calibri"/>
              </a:endParaRPr>
            </a:p>
          </p:txBody>
        </p:sp>
        <p:sp>
          <p:nvSpPr>
            <p:cNvPr id="113" name="object 71"/>
            <p:cNvSpPr/>
            <p:nvPr/>
          </p:nvSpPr>
          <p:spPr>
            <a:xfrm>
              <a:off x="1258134" y="4155602"/>
              <a:ext cx="433493" cy="38246"/>
            </a:xfrm>
            <a:custGeom>
              <a:avLst/>
              <a:gdLst/>
              <a:ahLst/>
              <a:cxnLst/>
              <a:rect l="l" t="t" r="r" b="b"/>
              <a:pathLst>
                <a:path w="243839" h="55245">
                  <a:moveTo>
                    <a:pt x="243839" y="0"/>
                  </a:moveTo>
                  <a:lnTo>
                    <a:pt x="0" y="0"/>
                  </a:lnTo>
                  <a:lnTo>
                    <a:pt x="0" y="54863"/>
                  </a:lnTo>
                  <a:lnTo>
                    <a:pt x="243839" y="54863"/>
                  </a:lnTo>
                  <a:lnTo>
                    <a:pt x="243839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grpSp>
          <p:nvGrpSpPr>
            <p:cNvPr id="114" name="object 72"/>
            <p:cNvGrpSpPr/>
            <p:nvPr/>
          </p:nvGrpSpPr>
          <p:grpSpPr>
            <a:xfrm>
              <a:off x="2606027" y="4155514"/>
              <a:ext cx="433493" cy="41324"/>
              <a:chOff x="4993385" y="6941819"/>
              <a:chExt cx="243840" cy="59690"/>
            </a:xfrm>
          </p:grpSpPr>
          <p:sp>
            <p:nvSpPr>
              <p:cNvPr id="115" name="object 73"/>
              <p:cNvSpPr/>
              <p:nvPr/>
            </p:nvSpPr>
            <p:spPr>
              <a:xfrm>
                <a:off x="4993385" y="6973061"/>
                <a:ext cx="243840" cy="0"/>
              </a:xfrm>
              <a:custGeom>
                <a:avLst/>
                <a:gdLst/>
                <a:ahLst/>
                <a:cxnLst/>
                <a:rect l="l" t="t" r="r" b="b"/>
                <a:pathLst>
                  <a:path w="243839">
                    <a:moveTo>
                      <a:pt x="0" y="0"/>
                    </a:moveTo>
                    <a:lnTo>
                      <a:pt x="243839" y="0"/>
                    </a:lnTo>
                  </a:path>
                </a:pathLst>
              </a:custGeom>
              <a:ln w="28956">
                <a:solidFill>
                  <a:srgbClr val="00AF50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sp>
            <p:nvSpPr>
              <p:cNvPr id="116" name="object 74"/>
              <p:cNvSpPr/>
              <p:nvPr/>
            </p:nvSpPr>
            <p:spPr>
              <a:xfrm>
                <a:off x="5088635" y="6946391"/>
                <a:ext cx="50800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50800" h="50800">
                    <a:moveTo>
                      <a:pt x="25146" y="0"/>
                    </a:moveTo>
                    <a:lnTo>
                      <a:pt x="15376" y="1982"/>
                    </a:lnTo>
                    <a:lnTo>
                      <a:pt x="7381" y="7381"/>
                    </a:lnTo>
                    <a:lnTo>
                      <a:pt x="1982" y="15376"/>
                    </a:lnTo>
                    <a:lnTo>
                      <a:pt x="0" y="25145"/>
                    </a:lnTo>
                    <a:lnTo>
                      <a:pt x="1982" y="34915"/>
                    </a:lnTo>
                    <a:lnTo>
                      <a:pt x="7381" y="42910"/>
                    </a:lnTo>
                    <a:lnTo>
                      <a:pt x="15376" y="48309"/>
                    </a:lnTo>
                    <a:lnTo>
                      <a:pt x="25146" y="50291"/>
                    </a:lnTo>
                    <a:lnTo>
                      <a:pt x="34915" y="48309"/>
                    </a:lnTo>
                    <a:lnTo>
                      <a:pt x="42910" y="42910"/>
                    </a:lnTo>
                    <a:lnTo>
                      <a:pt x="48309" y="34915"/>
                    </a:lnTo>
                    <a:lnTo>
                      <a:pt x="50291" y="25145"/>
                    </a:lnTo>
                    <a:lnTo>
                      <a:pt x="48309" y="15376"/>
                    </a:lnTo>
                    <a:lnTo>
                      <a:pt x="42910" y="7381"/>
                    </a:lnTo>
                    <a:lnTo>
                      <a:pt x="34915" y="1982"/>
                    </a:lnTo>
                    <a:lnTo>
                      <a:pt x="25146" y="0"/>
                    </a:lnTo>
                    <a:close/>
                  </a:path>
                </a:pathLst>
              </a:custGeom>
              <a:solidFill>
                <a:srgbClr val="00AF50"/>
              </a:solidFill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sp>
            <p:nvSpPr>
              <p:cNvPr id="117" name="object 75"/>
              <p:cNvSpPr/>
              <p:nvPr/>
            </p:nvSpPr>
            <p:spPr>
              <a:xfrm>
                <a:off x="5088635" y="6946391"/>
                <a:ext cx="50800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50800" h="50800">
                    <a:moveTo>
                      <a:pt x="50291" y="25145"/>
                    </a:moveTo>
                    <a:lnTo>
                      <a:pt x="48309" y="34915"/>
                    </a:lnTo>
                    <a:lnTo>
                      <a:pt x="42910" y="42910"/>
                    </a:lnTo>
                    <a:lnTo>
                      <a:pt x="34915" y="48309"/>
                    </a:lnTo>
                    <a:lnTo>
                      <a:pt x="25146" y="50291"/>
                    </a:lnTo>
                    <a:lnTo>
                      <a:pt x="15376" y="48309"/>
                    </a:lnTo>
                    <a:lnTo>
                      <a:pt x="7381" y="42910"/>
                    </a:lnTo>
                    <a:lnTo>
                      <a:pt x="1982" y="34915"/>
                    </a:lnTo>
                    <a:lnTo>
                      <a:pt x="0" y="25145"/>
                    </a:lnTo>
                    <a:lnTo>
                      <a:pt x="1982" y="15376"/>
                    </a:lnTo>
                    <a:lnTo>
                      <a:pt x="7381" y="7381"/>
                    </a:lnTo>
                    <a:lnTo>
                      <a:pt x="15376" y="1982"/>
                    </a:lnTo>
                    <a:lnTo>
                      <a:pt x="25146" y="0"/>
                    </a:lnTo>
                    <a:lnTo>
                      <a:pt x="34915" y="1982"/>
                    </a:lnTo>
                    <a:lnTo>
                      <a:pt x="42910" y="7381"/>
                    </a:lnTo>
                    <a:lnTo>
                      <a:pt x="48309" y="15376"/>
                    </a:lnTo>
                    <a:lnTo>
                      <a:pt x="50291" y="25145"/>
                    </a:lnTo>
                    <a:close/>
                  </a:path>
                </a:pathLst>
              </a:custGeom>
              <a:ln w="9144">
                <a:solidFill>
                  <a:srgbClr val="00AF50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</p:grpSp>
        <p:sp>
          <p:nvSpPr>
            <p:cNvPr id="1046" name="object 63"/>
            <p:cNvSpPr txBox="1"/>
            <p:nvPr/>
          </p:nvSpPr>
          <p:spPr>
            <a:xfrm>
              <a:off x="498449" y="4436065"/>
              <a:ext cx="3468370" cy="151323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215"/>
                </a:spcBef>
              </a:pPr>
              <a:r>
                <a:rPr sz="900" b="1" dirty="0" err="1">
                  <a:solidFill>
                    <a:srgbClr val="85BB24"/>
                  </a:solidFill>
                  <a:latin typeface="Calibri"/>
                  <a:cs typeface="Calibri"/>
                </a:rPr>
                <a:t>Ме</a:t>
              </a:r>
              <a:r>
                <a:rPr sz="900" b="1" spc="-5" dirty="0" err="1">
                  <a:solidFill>
                    <a:srgbClr val="85BB24"/>
                  </a:solidFill>
                  <a:latin typeface="Calibri"/>
                  <a:cs typeface="Calibri"/>
                </a:rPr>
                <a:t>сторас</a:t>
              </a:r>
              <a:r>
                <a:rPr sz="900" b="1" dirty="0" err="1">
                  <a:solidFill>
                    <a:srgbClr val="85BB24"/>
                  </a:solidFill>
                  <a:latin typeface="Calibri"/>
                  <a:cs typeface="Calibri"/>
                </a:rPr>
                <a:t>по</a:t>
              </a:r>
              <a:r>
                <a:rPr sz="900" b="1" spc="-5" dirty="0" err="1">
                  <a:solidFill>
                    <a:srgbClr val="85BB24"/>
                  </a:solidFill>
                  <a:latin typeface="Calibri"/>
                  <a:cs typeface="Calibri"/>
                </a:rPr>
                <a:t>л</a:t>
              </a:r>
              <a:r>
                <a:rPr sz="900" b="1" dirty="0" err="1">
                  <a:solidFill>
                    <a:srgbClr val="85BB24"/>
                  </a:solidFill>
                  <a:latin typeface="Calibri"/>
                  <a:cs typeface="Calibri"/>
                </a:rPr>
                <a:t>о</a:t>
              </a:r>
              <a:r>
                <a:rPr sz="900" b="1" spc="-5" dirty="0" err="1">
                  <a:solidFill>
                    <a:srgbClr val="85BB24"/>
                  </a:solidFill>
                  <a:latin typeface="Calibri"/>
                  <a:cs typeface="Calibri"/>
                </a:rPr>
                <a:t>ж</a:t>
              </a:r>
              <a:r>
                <a:rPr sz="900" b="1" spc="-10" dirty="0" err="1">
                  <a:solidFill>
                    <a:srgbClr val="85BB24"/>
                  </a:solidFill>
                  <a:latin typeface="Calibri"/>
                  <a:cs typeface="Calibri"/>
                </a:rPr>
                <a:t>е</a:t>
              </a:r>
              <a:r>
                <a:rPr sz="900" b="1" dirty="0" err="1">
                  <a:solidFill>
                    <a:srgbClr val="85BB24"/>
                  </a:solidFill>
                  <a:latin typeface="Calibri"/>
                  <a:cs typeface="Calibri"/>
                </a:rPr>
                <a:t>н</a:t>
              </a:r>
              <a:r>
                <a:rPr sz="900" b="1" spc="-5" dirty="0" err="1">
                  <a:solidFill>
                    <a:srgbClr val="85BB24"/>
                  </a:solidFill>
                  <a:latin typeface="Calibri"/>
                  <a:cs typeface="Calibri"/>
                </a:rPr>
                <a:t>и</a:t>
              </a:r>
              <a:r>
                <a:rPr sz="900" b="1" dirty="0" err="1">
                  <a:solidFill>
                    <a:srgbClr val="85BB24"/>
                  </a:solidFill>
                  <a:latin typeface="Calibri"/>
                  <a:cs typeface="Calibri"/>
                </a:rPr>
                <a:t>е</a:t>
              </a:r>
              <a:r>
                <a:rPr sz="900" b="1" spc="-50" dirty="0">
                  <a:solidFill>
                    <a:srgbClr val="85BB24"/>
                  </a:solidFill>
                  <a:latin typeface="Calibri"/>
                  <a:cs typeface="Calibri"/>
                </a:rPr>
                <a:t> </a:t>
              </a:r>
              <a:r>
                <a:rPr sz="900" b="1" dirty="0">
                  <a:solidFill>
                    <a:srgbClr val="85BB24"/>
                  </a:solidFill>
                  <a:latin typeface="Calibri"/>
                  <a:cs typeface="Calibri"/>
                </a:rPr>
                <a:t>проек</a:t>
              </a:r>
              <a:r>
                <a:rPr sz="900" b="1" spc="-5" dirty="0">
                  <a:solidFill>
                    <a:srgbClr val="85BB24"/>
                  </a:solidFill>
                  <a:latin typeface="Calibri"/>
                  <a:cs typeface="Calibri"/>
                </a:rPr>
                <a:t>т</a:t>
              </a:r>
              <a:r>
                <a:rPr sz="900" b="1" dirty="0">
                  <a:solidFill>
                    <a:srgbClr val="85BB24"/>
                  </a:solidFill>
                  <a:latin typeface="Calibri"/>
                  <a:cs typeface="Calibri"/>
                </a:rPr>
                <a:t>а</a:t>
              </a:r>
              <a:endParaRPr sz="900" dirty="0">
                <a:latin typeface="Calibri"/>
                <a:cs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0748584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0106" y="593713"/>
            <a:ext cx="10083800" cy="5402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6" name="object 6"/>
          <p:cNvSpPr txBox="1"/>
          <p:nvPr/>
        </p:nvSpPr>
        <p:spPr>
          <a:xfrm>
            <a:off x="781191" y="2987711"/>
            <a:ext cx="1290065" cy="15196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Р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900" b="1" spc="5" dirty="0">
                <a:solidFill>
                  <a:srgbClr val="85BB24"/>
                </a:solidFill>
                <a:latin typeface="Calibri"/>
                <a:cs typeface="Calibri"/>
              </a:rPr>
              <a:t>н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абе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ль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но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ст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ь</a:t>
            </a:r>
            <a:r>
              <a:rPr sz="900" b="1" spc="-4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проект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а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653975" y="1263158"/>
            <a:ext cx="3559839" cy="641842"/>
          </a:xfrm>
          <a:prstGeom prst="rect">
            <a:avLst/>
          </a:prstGeom>
          <a:noFill/>
        </p:spPr>
        <p:txBody>
          <a:bodyPr vert="horz" wrap="square" lIns="0" tIns="1333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105"/>
              </a:spcBef>
            </a:pPr>
            <a:r>
              <a:rPr sz="1000" b="1" dirty="0" err="1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Продукция</a:t>
            </a:r>
            <a:endParaRPr lang="kk-KZ" sz="1000" b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05"/>
              </a:spcBef>
            </a:pPr>
            <a:r>
              <a:rPr lang="ru-RU" sz="1000" dirty="0">
                <a:latin typeface="Century Gothic" pitchFamily="34" charset="0"/>
                <a:cs typeface="Calibri"/>
              </a:rPr>
              <a:t>Есть возможность производить в год 1000 тонн рисовой муки в упаковке. В качестве сырья будет использован рис местных крестьян.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762000" y="555613"/>
            <a:ext cx="6998970" cy="30841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ts val="2250"/>
              </a:lnSpc>
              <a:spcBef>
                <a:spcPts val="100"/>
              </a:spcBef>
            </a:pPr>
            <a:r>
              <a:rPr lang="ru-RU" b="1" dirty="0">
                <a:latin typeface="Century Gothic" pitchFamily="34" charset="0"/>
                <a:cs typeface="Arial" panose="020B0604020202020204" pitchFamily="34" charset="0"/>
              </a:rPr>
              <a:t>Производство</a:t>
            </a:r>
            <a:r>
              <a:rPr lang="ru-RU" b="1" spc="-6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dirty="0">
                <a:latin typeface="Century Gothic" pitchFamily="34" charset="0"/>
                <a:cs typeface="Arial" panose="020B0604020202020204" pitchFamily="34" charset="0"/>
              </a:rPr>
              <a:t>рисовой муки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4663500" y="3588923"/>
            <a:ext cx="958427" cy="16735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роект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665133" y="3733800"/>
            <a:ext cx="3714482" cy="628377"/>
          </a:xfrm>
          <a:prstGeom prst="rect">
            <a:avLst/>
          </a:prstGeom>
          <a:noFill/>
        </p:spPr>
        <p:txBody>
          <a:bodyPr vert="horz" wrap="square" lIns="0" tIns="12700" rIns="0" bIns="0" rtlCol="0">
            <a:spAutoFit/>
          </a:bodyPr>
          <a:lstStyle/>
          <a:p>
            <a:pPr marL="12700" marR="219710" algn="just"/>
            <a:r>
              <a:rPr lang="ru-RU" sz="1000" spc="-10" dirty="0">
                <a:latin typeface="Century Gothic" pitchFamily="34" charset="0"/>
                <a:cs typeface="Calibri Light"/>
              </a:rPr>
              <a:t>Строительство</a:t>
            </a:r>
            <a:r>
              <a:rPr lang="ru-RU" sz="1000" dirty="0">
                <a:latin typeface="Century Gothic" pitchFamily="34" charset="0"/>
                <a:cs typeface="Calibri Light"/>
              </a:rPr>
              <a:t>  завода по производству рисовой муки в упаковках.</a:t>
            </a:r>
            <a:r>
              <a:rPr lang="ru-RU" sz="10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В качестве сырья будет использован рис местных крестьян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.</a:t>
            </a:r>
            <a:r>
              <a:rPr lang="ru-RU" sz="1000" spc="15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Реализация данного</a:t>
            </a:r>
            <a:r>
              <a:rPr lang="ru-RU" sz="10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проекта предусматривает</a:t>
            </a:r>
            <a:r>
              <a:rPr lang="ru-RU" sz="1000" spc="5" dirty="0">
                <a:latin typeface="Century Gothic" pitchFamily="34" charset="0"/>
                <a:cs typeface="Calibri Light"/>
              </a:rPr>
              <a:t> 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создание</a:t>
            </a:r>
            <a:r>
              <a:rPr lang="ru-RU" sz="1000" spc="5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25</a:t>
            </a:r>
            <a:r>
              <a:rPr lang="ru-RU" sz="10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новых</a:t>
            </a:r>
            <a:r>
              <a:rPr lang="ru-RU" sz="10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рабочих </a:t>
            </a:r>
            <a:r>
              <a:rPr lang="ru-RU" sz="1000" spc="-20" dirty="0">
                <a:latin typeface="Century Gothic" pitchFamily="34" charset="0"/>
                <a:cs typeface="Calibri Light"/>
              </a:rPr>
              <a:t>мест.</a:t>
            </a:r>
            <a:endParaRPr lang="ru-RU" sz="1000" dirty="0">
              <a:latin typeface="Century Gothic" pitchFamily="34" charset="0"/>
              <a:cs typeface="Calibri Light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663500" y="4599294"/>
            <a:ext cx="3550314" cy="43601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02235" algn="just">
              <a:lnSpc>
                <a:spcPts val="1080"/>
              </a:lnSpc>
              <a:spcBef>
                <a:spcPts val="320"/>
              </a:spcBef>
            </a:pPr>
            <a:r>
              <a:rPr lang="kk-KZ" sz="1000" spc="-10" dirty="0">
                <a:latin typeface="Century Gothic" pitchFamily="34" charset="0"/>
                <a:cs typeface="Calibri Light"/>
              </a:rPr>
              <a:t>1000 тонн рисовой лапши в </a:t>
            </a:r>
            <a:r>
              <a:rPr lang="ru-RU" sz="1000" spc="-20" dirty="0">
                <a:latin typeface="Century Gothic" pitchFamily="34" charset="0"/>
                <a:cs typeface="Calibri Light"/>
              </a:rPr>
              <a:t>год. </a:t>
            </a:r>
            <a:r>
              <a:rPr lang="ru-RU" sz="1000" dirty="0">
                <a:latin typeface="Century Gothic" pitchFamily="34" charset="0"/>
                <a:cs typeface="Calibri Light"/>
              </a:rPr>
              <a:t>Вся</a:t>
            </a:r>
            <a:r>
              <a:rPr lang="ru-RU" sz="1000" spc="-35" dirty="0">
                <a:latin typeface="Century Gothic" pitchFamily="34" charset="0"/>
                <a:cs typeface="Calibri Light"/>
              </a:rPr>
              <a:t> 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производимая</a:t>
            </a:r>
            <a:r>
              <a:rPr lang="ru-RU" sz="1000" dirty="0">
                <a:latin typeface="Century Gothic" pitchFamily="34" charset="0"/>
                <a:cs typeface="Calibri Light"/>
              </a:rPr>
              <a:t> в</a:t>
            </a:r>
            <a:r>
              <a:rPr lang="ru-RU" sz="1000" spc="-45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рамках</a:t>
            </a:r>
            <a:r>
              <a:rPr lang="ru-RU" sz="10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проекта</a:t>
            </a:r>
            <a:r>
              <a:rPr lang="ru-RU" sz="10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продукция</a:t>
            </a:r>
            <a:r>
              <a:rPr lang="ru-RU" sz="10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будет направляться</a:t>
            </a:r>
            <a:r>
              <a:rPr lang="ru-RU" sz="1000" spc="15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на</a:t>
            </a:r>
            <a:r>
              <a:rPr lang="ru-RU" sz="10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экспорт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 стран СНГ</a:t>
            </a:r>
            <a:r>
              <a:rPr lang="en-US" sz="1000" spc="-10" dirty="0">
                <a:latin typeface="Century Gothic" pitchFamily="34" charset="0"/>
                <a:cs typeface="Calibri Light"/>
              </a:rPr>
              <a:t> </a:t>
            </a:r>
            <a:r>
              <a:rPr lang="kk-KZ" sz="1000" spc="-10" dirty="0">
                <a:latin typeface="Century Gothic" pitchFamily="34" charset="0"/>
                <a:cs typeface="Calibri Light"/>
              </a:rPr>
              <a:t>и Европы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.</a:t>
            </a:r>
            <a:endParaRPr lang="ru-RU" sz="1000" dirty="0">
              <a:latin typeface="Century Gothic" pitchFamily="34" charset="0"/>
              <a:cs typeface="Calibri Ligh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446134" y="3402210"/>
            <a:ext cx="2602866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sz="10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88036" y="3634826"/>
            <a:ext cx="3492500" cy="205184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1295" marR="377825" indent="-189230" algn="just">
              <a:spcBef>
                <a:spcPts val="28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lang="ru-RU" sz="1000" b="1" spc="-5" dirty="0">
                <a:latin typeface="Century Gothic" pitchFamily="34" charset="0"/>
                <a:cs typeface="Calibri"/>
              </a:rPr>
              <a:t>Выгодное местоположение. </a:t>
            </a:r>
            <a:r>
              <a:rPr lang="ru-RU" sz="1000" spc="-5" dirty="0">
                <a:latin typeface="Century Gothic" pitchFamily="34" charset="0"/>
                <a:cs typeface="Calibri"/>
              </a:rPr>
              <a:t>Размещение производства </a:t>
            </a:r>
            <a:r>
              <a:rPr lang="ru-RU" sz="1000" dirty="0">
                <a:latin typeface="Century Gothic" pitchFamily="34" charset="0"/>
                <a:cs typeface="Calibri"/>
              </a:rPr>
              <a:t>в </a:t>
            </a:r>
            <a:r>
              <a:rPr lang="ru-RU" sz="1000" spc="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Кызылординской</a:t>
            </a:r>
            <a:r>
              <a:rPr lang="ru-RU" sz="1000" spc="-5" dirty="0">
                <a:latin typeface="Century Gothic" pitchFamily="34" charset="0"/>
                <a:cs typeface="Calibri"/>
              </a:rPr>
              <a:t> области обеспечивает доступ </a:t>
            </a:r>
            <a:r>
              <a:rPr lang="ru-RU" sz="1000" dirty="0">
                <a:latin typeface="Century Gothic" pitchFamily="34" charset="0"/>
                <a:cs typeface="Calibri"/>
              </a:rPr>
              <a:t>к </a:t>
            </a:r>
            <a:r>
              <a:rPr lang="ru-RU" sz="1000" spc="-5" dirty="0">
                <a:latin typeface="Century Gothic" pitchFamily="34" charset="0"/>
                <a:cs typeface="Calibri"/>
              </a:rPr>
              <a:t>развитой </a:t>
            </a:r>
            <a:r>
              <a:rPr lang="ru-RU" sz="1000" dirty="0">
                <a:latin typeface="Century Gothic" pitchFamily="34" charset="0"/>
                <a:cs typeface="Calibri"/>
              </a:rPr>
              <a:t>и </a:t>
            </a:r>
            <a:r>
              <a:rPr lang="ru-RU" sz="1000" spc="-19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разветвленной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системе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железных</a:t>
            </a:r>
            <a:r>
              <a:rPr lang="ru-RU" sz="1000" dirty="0">
                <a:latin typeface="Century Gothic" pitchFamily="34" charset="0"/>
                <a:cs typeface="Calibri"/>
              </a:rPr>
              <a:t> и</a:t>
            </a:r>
            <a:r>
              <a:rPr lang="ru-RU" sz="1000" spc="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автомобильных</a:t>
            </a:r>
            <a:r>
              <a:rPr lang="ru-RU" sz="1000" spc="-4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дорог,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201295" algn="just"/>
            <a:r>
              <a:rPr lang="ru-RU" sz="1000" spc="-5" dirty="0">
                <a:latin typeface="Century Gothic" pitchFamily="34" charset="0"/>
                <a:cs typeface="Calibri"/>
              </a:rPr>
              <a:t>позволяющей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организовать</a:t>
            </a:r>
            <a:r>
              <a:rPr lang="ru-RU" sz="1000" spc="-3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как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поставку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сырья, так </a:t>
            </a:r>
            <a:r>
              <a:rPr lang="ru-RU" sz="1000" dirty="0">
                <a:latin typeface="Century Gothic" pitchFamily="34" charset="0"/>
                <a:cs typeface="Calibri"/>
              </a:rPr>
              <a:t>и</a:t>
            </a:r>
            <a:r>
              <a:rPr lang="ru-RU" sz="1000" spc="-5" dirty="0">
                <a:latin typeface="Century Gothic" pitchFamily="34" charset="0"/>
                <a:cs typeface="Calibri"/>
              </a:rPr>
              <a:t> доставку</a:t>
            </a:r>
            <a:r>
              <a:rPr lang="en-US"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готовой</a:t>
            </a:r>
            <a:r>
              <a:rPr lang="ru-RU" sz="1000" spc="-2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продукции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в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соседние</a:t>
            </a:r>
            <a:r>
              <a:rPr lang="ru-RU" sz="1000" spc="-2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области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и</a:t>
            </a:r>
            <a:r>
              <a:rPr lang="ru-RU"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в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страны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СНГ.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201295" marR="5080" indent="-189230" algn="just">
              <a:spcBef>
                <a:spcPts val="30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lang="ru-RU" sz="1000" b="1" spc="-5" dirty="0">
                <a:latin typeface="Century Gothic" pitchFamily="34" charset="0"/>
                <a:cs typeface="Calibri"/>
              </a:rPr>
              <a:t>Полный </a:t>
            </a:r>
            <a:r>
              <a:rPr lang="ru-RU" sz="1000" b="1" dirty="0">
                <a:latin typeface="Century Gothic" pitchFamily="34" charset="0"/>
                <a:cs typeface="Calibri"/>
              </a:rPr>
              <a:t>цикл</a:t>
            </a:r>
            <a:r>
              <a:rPr lang="ru-RU" sz="1000" b="1" spc="-10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производства</a:t>
            </a:r>
            <a:r>
              <a:rPr lang="ru-RU" sz="1000" b="1" spc="25" dirty="0">
                <a:latin typeface="Century Gothic" pitchFamily="34" charset="0"/>
                <a:cs typeface="Calibri"/>
              </a:rPr>
              <a:t> </a:t>
            </a:r>
            <a:r>
              <a:rPr lang="ru-RU" sz="1000" b="1" dirty="0">
                <a:latin typeface="Century Gothic" pitchFamily="34" charset="0"/>
                <a:cs typeface="Calibri"/>
              </a:rPr>
              <a:t>и</a:t>
            </a:r>
            <a:r>
              <a:rPr lang="ru-RU" sz="1000" b="1" spc="-10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долгий срок</a:t>
            </a:r>
            <a:r>
              <a:rPr lang="ru-RU" sz="1000" b="1" spc="20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хранения</a:t>
            </a:r>
            <a:r>
              <a:rPr lang="ru-RU" sz="1000" spc="-5" dirty="0">
                <a:latin typeface="Century Gothic" pitchFamily="34" charset="0"/>
                <a:cs typeface="Calibri"/>
              </a:rPr>
              <a:t>.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Полный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цикл </a:t>
            </a:r>
            <a:r>
              <a:rPr lang="ru-RU" sz="1000" spc="-19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lang="ru-RU" sz="1000" spc="-5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продукции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позволяет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осуществлять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более</a:t>
            </a:r>
            <a:r>
              <a:rPr lang="en-US"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эффективный </a:t>
            </a:r>
            <a:r>
              <a:rPr lang="ru-RU" sz="1000" spc="-5" dirty="0">
                <a:latin typeface="Century Gothic" pitchFamily="34" charset="0"/>
                <a:cs typeface="Calibri"/>
              </a:rPr>
              <a:t>контроль </a:t>
            </a:r>
            <a:r>
              <a:rPr lang="ru-RU" sz="1000" dirty="0">
                <a:latin typeface="Century Gothic" pitchFamily="34" charset="0"/>
                <a:cs typeface="Calibri"/>
              </a:rPr>
              <a:t>над </a:t>
            </a:r>
            <a:r>
              <a:rPr lang="ru-RU" sz="1000" spc="-5" dirty="0">
                <a:latin typeface="Century Gothic" pitchFamily="34" charset="0"/>
                <a:cs typeface="Calibri"/>
              </a:rPr>
              <a:t>затратами Проекта </a:t>
            </a:r>
            <a:r>
              <a:rPr lang="ru-RU" sz="1000" dirty="0">
                <a:latin typeface="Century Gothic" pitchFamily="34" charset="0"/>
                <a:cs typeface="Calibri"/>
              </a:rPr>
              <a:t>по </a:t>
            </a:r>
            <a:r>
              <a:rPr lang="ru-RU" sz="1000" spc="-5" dirty="0">
                <a:latin typeface="Century Gothic" pitchFamily="34" charset="0"/>
                <a:cs typeface="Calibri"/>
              </a:rPr>
              <a:t>доставке сырья </a:t>
            </a:r>
            <a:r>
              <a:rPr lang="ru-RU" sz="1000" dirty="0">
                <a:latin typeface="Century Gothic" pitchFamily="34" charset="0"/>
                <a:cs typeface="Calibri"/>
              </a:rPr>
              <a:t>в </a:t>
            </a:r>
            <a:r>
              <a:rPr lang="ru-RU" sz="1000" spc="-19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производственные</a:t>
            </a:r>
            <a:r>
              <a:rPr lang="ru-RU" sz="1000" spc="-4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помещения.</a:t>
            </a:r>
            <a:r>
              <a:rPr lang="ru-RU" sz="1000" spc="-25" dirty="0">
                <a:latin typeface="Century Gothic" pitchFamily="34" charset="0"/>
                <a:cs typeface="Calibri"/>
              </a:rPr>
              <a:t> 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648200" y="5065411"/>
            <a:ext cx="3579121" cy="878189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12700" marR="5080" algn="just">
              <a:lnSpc>
                <a:spcPct val="113100"/>
              </a:lnSpc>
              <a:spcBef>
                <a:spcPts val="80"/>
              </a:spcBef>
            </a:pP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ц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spc="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ная</a:t>
            </a:r>
            <a:r>
              <a:rPr sz="1000" b="1" spc="-3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л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ек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тел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ь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ность</a:t>
            </a:r>
            <a:r>
              <a:rPr sz="1000" b="1" spc="-2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а:  </a:t>
            </a:r>
            <a:endParaRPr lang="kk-KZ" sz="1000" b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13100"/>
              </a:lnSpc>
              <a:spcBef>
                <a:spcPts val="80"/>
              </a:spcBef>
            </a:pPr>
            <a:r>
              <a:rPr sz="1000" spc="-5" dirty="0" err="1">
                <a:latin typeface="Century Gothic" pitchFamily="34" charset="0"/>
                <a:cs typeface="Calibri"/>
              </a:rPr>
              <a:t>Капитальные</a:t>
            </a:r>
            <a:r>
              <a:rPr sz="1000" spc="-5" dirty="0">
                <a:latin typeface="Century Gothic" pitchFamily="34" charset="0"/>
                <a:cs typeface="Calibri"/>
              </a:rPr>
              <a:t> затраты: </a:t>
            </a:r>
            <a:r>
              <a:rPr lang="ru-RU" sz="1000" spc="-5" dirty="0">
                <a:latin typeface="Century Gothic" pitchFamily="34" charset="0"/>
                <a:cs typeface="Calibri"/>
              </a:rPr>
              <a:t>1 441 </a:t>
            </a:r>
            <a:r>
              <a:rPr sz="1000" spc="-5" dirty="0" err="1">
                <a:latin typeface="Century Gothic" pitchFamily="34" charset="0"/>
                <a:cs typeface="Calibri"/>
              </a:rPr>
              <a:t>тыс</a:t>
            </a:r>
            <a:r>
              <a:rPr sz="1000" spc="-5" dirty="0">
                <a:latin typeface="Century Gothic" pitchFamily="34" charset="0"/>
                <a:cs typeface="Calibri"/>
              </a:rPr>
              <a:t>. долл. США </a:t>
            </a:r>
            <a:r>
              <a:rPr sz="1000" dirty="0">
                <a:latin typeface="Century Gothic" pitchFamily="34" charset="0"/>
                <a:cs typeface="Calibri"/>
              </a:rPr>
              <a:t> NPV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10" dirty="0">
                <a:latin typeface="Century Gothic" pitchFamily="34" charset="0"/>
                <a:cs typeface="Calibri"/>
              </a:rPr>
              <a:t>4 576 </a:t>
            </a:r>
            <a:r>
              <a:rPr sz="1000" spc="-5" dirty="0" err="1">
                <a:latin typeface="Century Gothic" pitchFamily="34" charset="0"/>
                <a:cs typeface="Calibri"/>
              </a:rPr>
              <a:t>тыс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30"/>
              </a:spcBef>
            </a:pPr>
            <a:r>
              <a:rPr sz="1000" dirty="0">
                <a:latin typeface="Century Gothic" pitchFamily="34" charset="0"/>
                <a:cs typeface="Calibri"/>
              </a:rPr>
              <a:t>IRR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lang="kk-KZ" sz="1000" dirty="0">
                <a:latin typeface="Century Gothic" pitchFamily="34" charset="0"/>
                <a:cs typeface="Calibri"/>
              </a:rPr>
              <a:t>29</a:t>
            </a:r>
            <a:r>
              <a:rPr sz="1000" dirty="0">
                <a:latin typeface="Century Gothic" pitchFamily="34" charset="0"/>
                <a:cs typeface="Calibri"/>
              </a:rPr>
              <a:t>%</a:t>
            </a:r>
          </a:p>
          <a:p>
            <a:pPr marL="12700" algn="just">
              <a:lnSpc>
                <a:spcPct val="100000"/>
              </a:lnSpc>
              <a:spcBef>
                <a:spcPts val="14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Срок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окупаемости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Проекта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15" dirty="0">
                <a:latin typeface="Century Gothic" pitchFamily="34" charset="0"/>
                <a:cs typeface="Calibri"/>
              </a:rPr>
              <a:t>5,2 </a:t>
            </a:r>
            <a:r>
              <a:rPr lang="ru-RU" sz="1000" spc="-15" dirty="0" err="1">
                <a:latin typeface="Century Gothic" pitchFamily="34" charset="0"/>
                <a:cs typeface="Calibri"/>
              </a:rPr>
              <a:t>ле</a:t>
            </a:r>
            <a:r>
              <a:rPr sz="1000" spc="-5" dirty="0">
                <a:latin typeface="Century Gothic" pitchFamily="34" charset="0"/>
                <a:cs typeface="Calibri"/>
              </a:rPr>
              <a:t>т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46430" y="4512951"/>
            <a:ext cx="346837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Ме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сторас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по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л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о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ж</a:t>
            </a:r>
            <a:r>
              <a:rPr sz="900" b="1" spc="-10" dirty="0" err="1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н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и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900" b="1" spc="-5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проек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а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66" name="object 10"/>
          <p:cNvSpPr txBox="1"/>
          <p:nvPr/>
        </p:nvSpPr>
        <p:spPr>
          <a:xfrm>
            <a:off x="4655608" y="4429274"/>
            <a:ext cx="1345947" cy="16735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kk-KZ"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96" name="object 7"/>
          <p:cNvSpPr txBox="1"/>
          <p:nvPr/>
        </p:nvSpPr>
        <p:spPr>
          <a:xfrm>
            <a:off x="4629542" y="909633"/>
            <a:ext cx="3618229" cy="29559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kk-KZ"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Инициатор проекта</a:t>
            </a:r>
          </a:p>
          <a:p>
            <a:pPr marL="12700" marR="5080">
              <a:lnSpc>
                <a:spcPts val="1000"/>
              </a:lnSpc>
              <a:spcBef>
                <a:spcPts val="10"/>
              </a:spcBef>
            </a:pPr>
            <a:r>
              <a:rPr lang="kk-KZ" sz="1000" spc="-5" dirty="0">
                <a:latin typeface="Century Gothic" pitchFamily="34" charset="0"/>
                <a:cs typeface="Calibri"/>
              </a:rPr>
              <a:t>Акимат Кызылординской области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50" name="object 15"/>
          <p:cNvSpPr txBox="1"/>
          <p:nvPr/>
        </p:nvSpPr>
        <p:spPr>
          <a:xfrm>
            <a:off x="8414071" y="944045"/>
            <a:ext cx="3625529" cy="505778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9"/>
              </a:spcBef>
            </a:pP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10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01099"/>
              </a:lnSpc>
              <a:spcBef>
                <a:spcPts val="10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Для реализации Проекта требуется </a:t>
            </a:r>
            <a:r>
              <a:rPr sz="1000" spc="-5" dirty="0" err="1">
                <a:latin typeface="Century Gothic" pitchFamily="34" charset="0"/>
                <a:cs typeface="Calibri"/>
              </a:rPr>
              <a:t>финансирование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на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сумму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1 841 </a:t>
            </a:r>
            <a:r>
              <a:rPr sz="1000" spc="-5" dirty="0" err="1">
                <a:latin typeface="Century Gothic" pitchFamily="34" charset="0"/>
                <a:cs typeface="Calibri"/>
              </a:rPr>
              <a:t>тыс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 США,</a:t>
            </a:r>
            <a:r>
              <a:rPr sz="1000" dirty="0">
                <a:latin typeface="Century Gothic" pitchFamily="34" charset="0"/>
                <a:cs typeface="Calibri"/>
              </a:rPr>
              <a:t> из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которых: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51" name="object 16"/>
          <p:cNvSpPr txBox="1"/>
          <p:nvPr/>
        </p:nvSpPr>
        <p:spPr>
          <a:xfrm>
            <a:off x="8388036" y="1457650"/>
            <a:ext cx="3492500" cy="81394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84785" marR="5080" indent="-172720" algn="just">
              <a:lnSpc>
                <a:spcPct val="102400"/>
              </a:lnSpc>
              <a:spcBef>
                <a:spcPts val="7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1000" spc="-5" dirty="0">
                <a:latin typeface="Century Gothic" pitchFamily="34" charset="0"/>
                <a:cs typeface="Calibri"/>
              </a:rPr>
              <a:t>70</a:t>
            </a:r>
            <a:r>
              <a:rPr sz="1000" spc="-5" dirty="0">
                <a:latin typeface="Century Gothic" pitchFamily="34" charset="0"/>
                <a:cs typeface="Calibri"/>
              </a:rPr>
              <a:t>%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(</a:t>
            </a:r>
            <a:r>
              <a:rPr lang="kk-KZ" sz="1000" dirty="0">
                <a:latin typeface="Century Gothic" pitchFamily="34" charset="0"/>
                <a:cs typeface="Calibri"/>
              </a:rPr>
              <a:t>1</a:t>
            </a:r>
            <a:r>
              <a:rPr lang="ru-RU" sz="1000" dirty="0">
                <a:latin typeface="Century Gothic" pitchFamily="34" charset="0"/>
                <a:cs typeface="Calibri"/>
              </a:rPr>
              <a:t> 288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тыс.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 США)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 долговое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при </a:t>
            </a:r>
            <a:r>
              <a:rPr sz="1000" spc="-18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наличии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залогового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обеспечения;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1000" spc="-20" dirty="0">
                <a:latin typeface="Century Gothic" pitchFamily="34" charset="0"/>
                <a:cs typeface="Calibri"/>
              </a:rPr>
              <a:t>15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%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(</a:t>
            </a:r>
            <a:r>
              <a:rPr lang="kk-KZ" sz="1000" dirty="0">
                <a:latin typeface="Century Gothic" pitchFamily="34" charset="0"/>
                <a:cs typeface="Calibri"/>
              </a:rPr>
              <a:t>276</a:t>
            </a:r>
            <a:r>
              <a:rPr lang="ru-RU"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тыс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 США)</a:t>
            </a:r>
            <a:r>
              <a:rPr sz="1000" dirty="0">
                <a:latin typeface="Century Gothic" pitchFamily="34" charset="0"/>
                <a:cs typeface="Calibri"/>
              </a:rPr>
              <a:t> –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участие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lang="kk-KZ" sz="1000" spc="-5" dirty="0">
                <a:latin typeface="Century Gothic" pitchFamily="34" charset="0"/>
                <a:cs typeface="Calibri"/>
              </a:rPr>
              <a:t>Инициатора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endParaRPr lang="kk-KZ" sz="1000" spc="-5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kk-KZ" sz="1000" spc="-5" dirty="0">
                <a:latin typeface="Century Gothic" pitchFamily="34" charset="0"/>
                <a:cs typeface="Calibri"/>
              </a:rPr>
              <a:t>15% (276 тыс. долл. США) – участие Инвестора </a:t>
            </a:r>
            <a:endParaRPr lang="en-US" sz="1000" spc="-5" dirty="0">
              <a:latin typeface="Century Gothic" pitchFamily="34" charset="0"/>
              <a:cs typeface="Calibri"/>
            </a:endParaRPr>
          </a:p>
        </p:txBody>
      </p:sp>
      <p:sp>
        <p:nvSpPr>
          <p:cNvPr id="52" name="object 17"/>
          <p:cNvSpPr txBox="1"/>
          <p:nvPr/>
        </p:nvSpPr>
        <p:spPr>
          <a:xfrm>
            <a:off x="8388036" y="2358812"/>
            <a:ext cx="3492500" cy="951414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 algn="just">
              <a:lnSpc>
                <a:spcPct val="102200"/>
              </a:lnSpc>
              <a:spcBef>
                <a:spcPts val="7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меры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1000" spc="-19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поддержки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являются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финальная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структура</a:t>
            </a:r>
            <a:r>
              <a:rPr lang="en-US"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финансирования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 </a:t>
            </a:r>
            <a:r>
              <a:rPr sz="1000" spc="-5" dirty="0">
                <a:latin typeface="Century Gothic" pitchFamily="34" charset="0"/>
                <a:cs typeface="Calibri"/>
              </a:rPr>
              <a:t>долей </a:t>
            </a:r>
            <a:r>
              <a:rPr sz="1000" dirty="0">
                <a:latin typeface="Century Gothic" pitchFamily="34" charset="0"/>
                <a:cs typeface="Calibri"/>
              </a:rPr>
              <a:t>участия в </a:t>
            </a:r>
            <a:r>
              <a:rPr sz="10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1000" dirty="0">
                <a:latin typeface="Century Gothic" pitchFamily="34" charset="0"/>
                <a:cs typeface="Calibri"/>
              </a:rPr>
              <a:t>по </a:t>
            </a:r>
            <a:r>
              <a:rPr sz="1000" spc="-19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инвестором.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grpSp>
        <p:nvGrpSpPr>
          <p:cNvPr id="61" name="object 21"/>
          <p:cNvGrpSpPr/>
          <p:nvPr/>
        </p:nvGrpSpPr>
        <p:grpSpPr>
          <a:xfrm>
            <a:off x="609600" y="3034728"/>
            <a:ext cx="3596978" cy="844061"/>
            <a:chOff x="4169664" y="5145024"/>
            <a:chExt cx="2101850" cy="1219200"/>
          </a:xfrm>
        </p:grpSpPr>
        <p:sp>
          <p:nvSpPr>
            <p:cNvPr id="62" name="object 22"/>
            <p:cNvSpPr/>
            <p:nvPr/>
          </p:nvSpPr>
          <p:spPr>
            <a:xfrm>
              <a:off x="4712208" y="5359907"/>
              <a:ext cx="1422400" cy="967740"/>
            </a:xfrm>
            <a:custGeom>
              <a:avLst/>
              <a:gdLst/>
              <a:ahLst/>
              <a:cxnLst/>
              <a:rect l="l" t="t" r="r" b="b"/>
              <a:pathLst>
                <a:path w="1422400" h="967739">
                  <a:moveTo>
                    <a:pt x="204216" y="214884"/>
                  </a:moveTo>
                  <a:lnTo>
                    <a:pt x="0" y="214884"/>
                  </a:lnTo>
                  <a:lnTo>
                    <a:pt x="0" y="967740"/>
                  </a:lnTo>
                  <a:lnTo>
                    <a:pt x="204216" y="967740"/>
                  </a:lnTo>
                  <a:lnTo>
                    <a:pt x="204216" y="214884"/>
                  </a:lnTo>
                  <a:close/>
                </a:path>
                <a:path w="1422400" h="967739">
                  <a:moveTo>
                    <a:pt x="609600" y="92964"/>
                  </a:moveTo>
                  <a:lnTo>
                    <a:pt x="406908" y="92964"/>
                  </a:lnTo>
                  <a:lnTo>
                    <a:pt x="406908" y="967740"/>
                  </a:lnTo>
                  <a:lnTo>
                    <a:pt x="609600" y="967740"/>
                  </a:lnTo>
                  <a:lnTo>
                    <a:pt x="609600" y="92964"/>
                  </a:lnTo>
                  <a:close/>
                </a:path>
                <a:path w="1422400" h="967739">
                  <a:moveTo>
                    <a:pt x="1016508" y="18288"/>
                  </a:moveTo>
                  <a:lnTo>
                    <a:pt x="812292" y="18288"/>
                  </a:lnTo>
                  <a:lnTo>
                    <a:pt x="812292" y="967740"/>
                  </a:lnTo>
                  <a:lnTo>
                    <a:pt x="1016508" y="967740"/>
                  </a:lnTo>
                  <a:lnTo>
                    <a:pt x="1016508" y="18288"/>
                  </a:lnTo>
                  <a:close/>
                </a:path>
                <a:path w="1422400" h="967739">
                  <a:moveTo>
                    <a:pt x="1421892" y="0"/>
                  </a:moveTo>
                  <a:lnTo>
                    <a:pt x="1219200" y="0"/>
                  </a:lnTo>
                  <a:lnTo>
                    <a:pt x="1219200" y="967740"/>
                  </a:lnTo>
                  <a:lnTo>
                    <a:pt x="1421892" y="967740"/>
                  </a:lnTo>
                  <a:lnTo>
                    <a:pt x="1421892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23"/>
            <p:cNvSpPr/>
            <p:nvPr/>
          </p:nvSpPr>
          <p:spPr>
            <a:xfrm>
              <a:off x="4169664" y="5145024"/>
              <a:ext cx="2101850" cy="1219200"/>
            </a:xfrm>
            <a:custGeom>
              <a:avLst/>
              <a:gdLst/>
              <a:ahLst/>
              <a:cxnLst/>
              <a:rect l="l" t="t" r="r" b="b"/>
              <a:pathLst>
                <a:path w="2101850" h="1219200">
                  <a:moveTo>
                    <a:pt x="2066544" y="1182624"/>
                  </a:moveTo>
                  <a:lnTo>
                    <a:pt x="2066544" y="0"/>
                  </a:lnTo>
                </a:path>
                <a:path w="2101850" h="1219200">
                  <a:moveTo>
                    <a:pt x="2066544" y="1182624"/>
                  </a:moveTo>
                  <a:lnTo>
                    <a:pt x="2101596" y="1182624"/>
                  </a:lnTo>
                </a:path>
                <a:path w="2101850" h="1219200">
                  <a:moveTo>
                    <a:pt x="2066544" y="986027"/>
                  </a:moveTo>
                  <a:lnTo>
                    <a:pt x="2101596" y="986027"/>
                  </a:lnTo>
                </a:path>
                <a:path w="2101850" h="1219200">
                  <a:moveTo>
                    <a:pt x="2066544" y="787908"/>
                  </a:moveTo>
                  <a:lnTo>
                    <a:pt x="2101596" y="787908"/>
                  </a:lnTo>
                </a:path>
                <a:path w="2101850" h="1219200">
                  <a:moveTo>
                    <a:pt x="2066544" y="591312"/>
                  </a:moveTo>
                  <a:lnTo>
                    <a:pt x="2101596" y="591312"/>
                  </a:lnTo>
                </a:path>
                <a:path w="2101850" h="1219200">
                  <a:moveTo>
                    <a:pt x="2066544" y="394715"/>
                  </a:moveTo>
                  <a:lnTo>
                    <a:pt x="2101596" y="394715"/>
                  </a:lnTo>
                </a:path>
                <a:path w="2101850" h="1219200">
                  <a:moveTo>
                    <a:pt x="2066544" y="198120"/>
                  </a:moveTo>
                  <a:lnTo>
                    <a:pt x="2101596" y="198120"/>
                  </a:lnTo>
                </a:path>
                <a:path w="2101850" h="1219200">
                  <a:moveTo>
                    <a:pt x="2066544" y="0"/>
                  </a:moveTo>
                  <a:lnTo>
                    <a:pt x="2101596" y="0"/>
                  </a:lnTo>
                </a:path>
                <a:path w="2101850" h="1219200">
                  <a:moveTo>
                    <a:pt x="35051" y="1182624"/>
                  </a:moveTo>
                  <a:lnTo>
                    <a:pt x="35051" y="0"/>
                  </a:lnTo>
                </a:path>
                <a:path w="2101850" h="1219200">
                  <a:moveTo>
                    <a:pt x="0" y="1182624"/>
                  </a:moveTo>
                  <a:lnTo>
                    <a:pt x="35051" y="1182624"/>
                  </a:lnTo>
                </a:path>
                <a:path w="2101850" h="1219200">
                  <a:moveTo>
                    <a:pt x="0" y="1013460"/>
                  </a:moveTo>
                  <a:lnTo>
                    <a:pt x="35051" y="1013460"/>
                  </a:lnTo>
                </a:path>
                <a:path w="2101850" h="1219200">
                  <a:moveTo>
                    <a:pt x="0" y="844296"/>
                  </a:moveTo>
                  <a:lnTo>
                    <a:pt x="35051" y="844296"/>
                  </a:lnTo>
                </a:path>
                <a:path w="2101850" h="1219200">
                  <a:moveTo>
                    <a:pt x="0" y="676655"/>
                  </a:moveTo>
                  <a:lnTo>
                    <a:pt x="35051" y="676655"/>
                  </a:lnTo>
                </a:path>
                <a:path w="2101850" h="1219200">
                  <a:moveTo>
                    <a:pt x="0" y="507491"/>
                  </a:moveTo>
                  <a:lnTo>
                    <a:pt x="35051" y="507491"/>
                  </a:lnTo>
                </a:path>
                <a:path w="2101850" h="1219200">
                  <a:moveTo>
                    <a:pt x="0" y="338327"/>
                  </a:moveTo>
                  <a:lnTo>
                    <a:pt x="35051" y="338327"/>
                  </a:lnTo>
                </a:path>
                <a:path w="2101850" h="1219200">
                  <a:moveTo>
                    <a:pt x="0" y="169163"/>
                  </a:moveTo>
                  <a:lnTo>
                    <a:pt x="35051" y="169163"/>
                  </a:lnTo>
                </a:path>
                <a:path w="2101850" h="1219200">
                  <a:moveTo>
                    <a:pt x="0" y="0"/>
                  </a:moveTo>
                  <a:lnTo>
                    <a:pt x="35051" y="0"/>
                  </a:lnTo>
                </a:path>
                <a:path w="2101850" h="1219200">
                  <a:moveTo>
                    <a:pt x="35051" y="1182624"/>
                  </a:moveTo>
                  <a:lnTo>
                    <a:pt x="2066544" y="1182624"/>
                  </a:lnTo>
                </a:path>
                <a:path w="2101850" h="1219200">
                  <a:moveTo>
                    <a:pt x="35051" y="1182624"/>
                  </a:moveTo>
                  <a:lnTo>
                    <a:pt x="35051" y="1219200"/>
                  </a:lnTo>
                </a:path>
                <a:path w="2101850" h="1219200">
                  <a:moveTo>
                    <a:pt x="441960" y="1182624"/>
                  </a:moveTo>
                  <a:lnTo>
                    <a:pt x="441960" y="1219200"/>
                  </a:lnTo>
                </a:path>
                <a:path w="2101850" h="1219200">
                  <a:moveTo>
                    <a:pt x="847344" y="1182624"/>
                  </a:moveTo>
                  <a:lnTo>
                    <a:pt x="847344" y="1219200"/>
                  </a:lnTo>
                </a:path>
                <a:path w="2101850" h="1219200">
                  <a:moveTo>
                    <a:pt x="1254252" y="1182624"/>
                  </a:moveTo>
                  <a:lnTo>
                    <a:pt x="1254252" y="1219200"/>
                  </a:lnTo>
                </a:path>
                <a:path w="2101850" h="1219200">
                  <a:moveTo>
                    <a:pt x="1659636" y="1182624"/>
                  </a:moveTo>
                  <a:lnTo>
                    <a:pt x="1659636" y="1219200"/>
                  </a:lnTo>
                </a:path>
                <a:path w="2101850" h="1219200">
                  <a:moveTo>
                    <a:pt x="2066544" y="1182624"/>
                  </a:moveTo>
                  <a:lnTo>
                    <a:pt x="2066544" y="1219200"/>
                  </a:lnTo>
                </a:path>
              </a:pathLst>
            </a:custGeom>
            <a:ln w="914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2" name="object 40"/>
          <p:cNvSpPr txBox="1"/>
          <p:nvPr/>
        </p:nvSpPr>
        <p:spPr>
          <a:xfrm>
            <a:off x="4270022" y="2867308"/>
            <a:ext cx="395111" cy="1535036"/>
          </a:xfrm>
          <a:prstGeom prst="rect">
            <a:avLst/>
          </a:prstGeom>
        </p:spPr>
        <p:txBody>
          <a:bodyPr vert="horz" wrap="square" lIns="0" tIns="7239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70"/>
              </a:spcBef>
            </a:pPr>
            <a:r>
              <a:rPr sz="1000" spc="-25" dirty="0">
                <a:latin typeface="Century Gothic" pitchFamily="34" charset="0"/>
                <a:cs typeface="Calibri Light"/>
              </a:rPr>
              <a:t>30%</a:t>
            </a:r>
            <a:endParaRPr sz="1000" dirty="0">
              <a:latin typeface="Century Gothic" pitchFamily="34" charset="0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75"/>
              </a:spcBef>
            </a:pPr>
            <a:r>
              <a:rPr sz="1000" spc="-25" dirty="0">
                <a:latin typeface="Century Gothic" pitchFamily="34" charset="0"/>
                <a:cs typeface="Calibri Light"/>
              </a:rPr>
              <a:t>25%</a:t>
            </a:r>
            <a:endParaRPr sz="1000" dirty="0">
              <a:latin typeface="Century Gothic" pitchFamily="34" charset="0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sz="1000" spc="-25" dirty="0">
                <a:latin typeface="Century Gothic" pitchFamily="34" charset="0"/>
                <a:cs typeface="Calibri Light"/>
              </a:rPr>
              <a:t>20%</a:t>
            </a:r>
            <a:endParaRPr sz="1000" dirty="0">
              <a:latin typeface="Century Gothic" pitchFamily="34" charset="0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sz="1000" spc="-25" dirty="0">
                <a:latin typeface="Century Gothic" pitchFamily="34" charset="0"/>
                <a:cs typeface="Calibri Light"/>
              </a:rPr>
              <a:t>15%</a:t>
            </a:r>
            <a:endParaRPr sz="1000" dirty="0">
              <a:latin typeface="Century Gothic" pitchFamily="34" charset="0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75"/>
              </a:spcBef>
            </a:pPr>
            <a:r>
              <a:rPr sz="1000" spc="-25" dirty="0">
                <a:latin typeface="Century Gothic" pitchFamily="34" charset="0"/>
                <a:cs typeface="Calibri Light"/>
              </a:rPr>
              <a:t>10%</a:t>
            </a:r>
            <a:endParaRPr sz="1000" dirty="0">
              <a:latin typeface="Century Gothic" pitchFamily="34" charset="0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sz="1000" spc="-25" dirty="0">
                <a:latin typeface="Century Gothic" pitchFamily="34" charset="0"/>
                <a:cs typeface="Calibri Light"/>
              </a:rPr>
              <a:t>5%</a:t>
            </a:r>
            <a:endParaRPr sz="1000" dirty="0">
              <a:latin typeface="Century Gothic" pitchFamily="34" charset="0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75"/>
              </a:spcBef>
            </a:pPr>
            <a:r>
              <a:rPr sz="1000" spc="-25" dirty="0">
                <a:latin typeface="Century Gothic" pitchFamily="34" charset="0"/>
                <a:cs typeface="Calibri Light"/>
              </a:rPr>
              <a:t>0%</a:t>
            </a:r>
            <a:endParaRPr sz="1000" dirty="0">
              <a:latin typeface="Century Gothic" pitchFamily="34" charset="0"/>
              <a:cs typeface="Calibri Light"/>
            </a:endParaRPr>
          </a:p>
        </p:txBody>
      </p:sp>
      <p:sp>
        <p:nvSpPr>
          <p:cNvPr id="73" name="object 42"/>
          <p:cNvSpPr txBox="1"/>
          <p:nvPr/>
        </p:nvSpPr>
        <p:spPr>
          <a:xfrm>
            <a:off x="204440" y="2886321"/>
            <a:ext cx="405160" cy="1232389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350"/>
              </a:spcBef>
            </a:pPr>
            <a:r>
              <a:rPr sz="900" dirty="0">
                <a:latin typeface="Calibri Light"/>
                <a:cs typeface="Calibri Light"/>
              </a:rPr>
              <a:t>14</a:t>
            </a:r>
            <a:r>
              <a:rPr sz="900" spc="5" dirty="0">
                <a:latin typeface="Calibri Light"/>
                <a:cs typeface="Calibri Light"/>
              </a:rPr>
              <a:t>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245"/>
              </a:spcBef>
            </a:pPr>
            <a:r>
              <a:rPr sz="900" dirty="0">
                <a:latin typeface="Calibri Light"/>
                <a:cs typeface="Calibri Light"/>
              </a:rPr>
              <a:t>12</a:t>
            </a:r>
            <a:r>
              <a:rPr sz="900" spc="5" dirty="0">
                <a:latin typeface="Calibri Light"/>
                <a:cs typeface="Calibri Light"/>
              </a:rPr>
              <a:t>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r>
              <a:rPr sz="900" dirty="0">
                <a:latin typeface="Calibri Light"/>
                <a:cs typeface="Calibri Light"/>
              </a:rPr>
              <a:t>10</a:t>
            </a:r>
            <a:r>
              <a:rPr sz="900" spc="5" dirty="0">
                <a:latin typeface="Calibri Light"/>
                <a:cs typeface="Calibri Light"/>
              </a:rPr>
              <a:t>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  <a:p>
            <a:pPr marL="57785">
              <a:lnSpc>
                <a:spcPct val="100000"/>
              </a:lnSpc>
              <a:spcBef>
                <a:spcPts val="250"/>
              </a:spcBef>
            </a:pPr>
            <a:r>
              <a:rPr sz="900" dirty="0">
                <a:latin typeface="Calibri Light"/>
                <a:cs typeface="Calibri Light"/>
              </a:rPr>
              <a:t>8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  <a:p>
            <a:pPr marL="57785">
              <a:lnSpc>
                <a:spcPct val="100000"/>
              </a:lnSpc>
              <a:spcBef>
                <a:spcPts val="250"/>
              </a:spcBef>
            </a:pPr>
            <a:r>
              <a:rPr sz="900" dirty="0">
                <a:latin typeface="Calibri Light"/>
                <a:cs typeface="Calibri Light"/>
              </a:rPr>
              <a:t>6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  <a:p>
            <a:pPr marL="57785">
              <a:lnSpc>
                <a:spcPct val="100000"/>
              </a:lnSpc>
              <a:spcBef>
                <a:spcPts val="250"/>
              </a:spcBef>
            </a:pPr>
            <a:r>
              <a:rPr sz="900" dirty="0">
                <a:latin typeface="Calibri Light"/>
                <a:cs typeface="Calibri Light"/>
              </a:rPr>
              <a:t>4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  <a:p>
            <a:pPr marL="57785">
              <a:lnSpc>
                <a:spcPct val="100000"/>
              </a:lnSpc>
              <a:spcBef>
                <a:spcPts val="250"/>
              </a:spcBef>
            </a:pPr>
            <a:r>
              <a:rPr sz="900" dirty="0">
                <a:latin typeface="Calibri Light"/>
                <a:cs typeface="Calibri Light"/>
              </a:rPr>
              <a:t>2 </a:t>
            </a:r>
            <a:r>
              <a:rPr sz="900" spc="-25" dirty="0">
                <a:latin typeface="Calibri Light"/>
                <a:cs typeface="Calibri Light"/>
              </a:rPr>
              <a:t>000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74" name="object 47"/>
          <p:cNvSpPr txBox="1"/>
          <p:nvPr/>
        </p:nvSpPr>
        <p:spPr>
          <a:xfrm>
            <a:off x="781191" y="3858535"/>
            <a:ext cx="3638409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18465" algn="l"/>
                <a:tab pos="1659889" algn="l"/>
              </a:tabLst>
            </a:pPr>
            <a:r>
              <a:rPr sz="900" dirty="0">
                <a:latin typeface="Calibri Light"/>
                <a:cs typeface="Calibri Light"/>
              </a:rPr>
              <a:t>Год</a:t>
            </a:r>
            <a:r>
              <a:rPr sz="900" spc="-30" dirty="0">
                <a:latin typeface="Calibri Light"/>
                <a:cs typeface="Calibri Light"/>
              </a:rPr>
              <a:t> </a:t>
            </a:r>
            <a:r>
              <a:rPr sz="900" spc="-50" dirty="0">
                <a:latin typeface="Calibri Light"/>
                <a:cs typeface="Calibri Light"/>
              </a:rPr>
              <a:t>1</a:t>
            </a:r>
            <a:r>
              <a:rPr sz="900" dirty="0">
                <a:latin typeface="Calibri Light"/>
                <a:cs typeface="Calibri Light"/>
              </a:rPr>
              <a:t>	</a:t>
            </a:r>
            <a:r>
              <a:rPr lang="ru-RU" sz="900" dirty="0">
                <a:latin typeface="Calibri Light"/>
                <a:cs typeface="Calibri Light"/>
              </a:rPr>
              <a:t>             </a:t>
            </a:r>
            <a:r>
              <a:rPr sz="900" dirty="0" err="1">
                <a:latin typeface="Calibri Light"/>
                <a:cs typeface="Calibri Light"/>
              </a:rPr>
              <a:t>Год</a:t>
            </a:r>
            <a:r>
              <a:rPr sz="900" spc="-10" dirty="0">
                <a:latin typeface="Calibri Light"/>
                <a:cs typeface="Calibri Light"/>
              </a:rPr>
              <a:t> </a:t>
            </a:r>
            <a:r>
              <a:rPr sz="900" dirty="0">
                <a:latin typeface="Calibri Light"/>
                <a:cs typeface="Calibri Light"/>
              </a:rPr>
              <a:t>5</a:t>
            </a:r>
            <a:r>
              <a:rPr sz="900" spc="260" dirty="0">
                <a:latin typeface="Calibri Light"/>
                <a:cs typeface="Calibri Light"/>
              </a:rPr>
              <a:t>  </a:t>
            </a:r>
            <a:r>
              <a:rPr lang="ru-RU" sz="900" spc="260" dirty="0">
                <a:latin typeface="Calibri Light"/>
                <a:cs typeface="Calibri Light"/>
              </a:rPr>
              <a:t>      </a:t>
            </a:r>
            <a:r>
              <a:rPr sz="900" dirty="0" err="1">
                <a:latin typeface="Calibri Light"/>
                <a:cs typeface="Calibri Light"/>
              </a:rPr>
              <a:t>Год</a:t>
            </a:r>
            <a:r>
              <a:rPr sz="900" spc="-10" dirty="0">
                <a:latin typeface="Calibri Light"/>
                <a:cs typeface="Calibri Light"/>
              </a:rPr>
              <a:t> </a:t>
            </a:r>
            <a:r>
              <a:rPr sz="900" dirty="0">
                <a:latin typeface="Calibri Light"/>
                <a:cs typeface="Calibri Light"/>
              </a:rPr>
              <a:t>10</a:t>
            </a:r>
            <a:r>
              <a:rPr sz="900" spc="150" dirty="0">
                <a:latin typeface="Calibri Light"/>
                <a:cs typeface="Calibri Light"/>
              </a:rPr>
              <a:t>  </a:t>
            </a:r>
            <a:r>
              <a:rPr lang="ru-RU" sz="900" spc="150" dirty="0">
                <a:latin typeface="Calibri Light"/>
                <a:cs typeface="Calibri Light"/>
              </a:rPr>
              <a:t>       </a:t>
            </a:r>
            <a:r>
              <a:rPr sz="900" dirty="0" err="1">
                <a:latin typeface="Calibri Light"/>
                <a:cs typeface="Calibri Light"/>
              </a:rPr>
              <a:t>Год</a:t>
            </a:r>
            <a:r>
              <a:rPr sz="900" spc="-10" dirty="0">
                <a:latin typeface="Calibri Light"/>
                <a:cs typeface="Calibri Light"/>
              </a:rPr>
              <a:t> </a:t>
            </a:r>
            <a:r>
              <a:rPr sz="900" spc="-25" dirty="0">
                <a:latin typeface="Calibri Light"/>
                <a:cs typeface="Calibri Light"/>
              </a:rPr>
              <a:t>14</a:t>
            </a:r>
            <a:r>
              <a:rPr sz="900" dirty="0">
                <a:latin typeface="Calibri Light"/>
                <a:cs typeface="Calibri Light"/>
              </a:rPr>
              <a:t>	</a:t>
            </a:r>
            <a:r>
              <a:rPr lang="ru-RU" sz="900" dirty="0">
                <a:latin typeface="Calibri Light"/>
                <a:cs typeface="Calibri Light"/>
              </a:rPr>
              <a:t>        </a:t>
            </a:r>
            <a:r>
              <a:rPr sz="900" spc="-25" dirty="0">
                <a:latin typeface="Calibri Light"/>
                <a:cs typeface="Calibri Light"/>
              </a:rPr>
              <a:t>ППП</a:t>
            </a:r>
            <a:r>
              <a:rPr lang="ru-RU" sz="900" spc="-10" dirty="0">
                <a:latin typeface="Calibri Light"/>
                <a:cs typeface="Calibri Light"/>
              </a:rPr>
              <a:t>     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75" name="object 31"/>
          <p:cNvSpPr txBox="1"/>
          <p:nvPr/>
        </p:nvSpPr>
        <p:spPr>
          <a:xfrm>
            <a:off x="1540034" y="3343728"/>
            <a:ext cx="256480" cy="390072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kk-KZ" sz="900" spc="-5" dirty="0">
                <a:solidFill>
                  <a:srgbClr val="FFFFFF"/>
                </a:solidFill>
                <a:latin typeface="Calibri Light"/>
                <a:cs typeface="Calibri Light"/>
              </a:rPr>
              <a:t>2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919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76" name="object 32"/>
          <p:cNvSpPr txBox="1"/>
          <p:nvPr/>
        </p:nvSpPr>
        <p:spPr>
          <a:xfrm>
            <a:off x="2261845" y="3304794"/>
            <a:ext cx="128240" cy="428919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kk-KZ" sz="900" spc="-5" dirty="0">
                <a:solidFill>
                  <a:srgbClr val="FFFFFF"/>
                </a:solidFill>
                <a:latin typeface="Calibri Light"/>
                <a:cs typeface="Calibri Light"/>
              </a:rPr>
              <a:t>3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354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77" name="object 33"/>
          <p:cNvSpPr txBox="1"/>
          <p:nvPr/>
        </p:nvSpPr>
        <p:spPr>
          <a:xfrm>
            <a:off x="2984108" y="3276600"/>
            <a:ext cx="128240" cy="45711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kk-KZ" sz="900" spc="-25" dirty="0">
                <a:solidFill>
                  <a:srgbClr val="FFFFFF"/>
                </a:solidFill>
                <a:latin typeface="Calibri Light"/>
                <a:cs typeface="Calibri Light"/>
              </a:rPr>
              <a:t>41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39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78" name="object 34"/>
          <p:cNvSpPr txBox="1"/>
          <p:nvPr/>
        </p:nvSpPr>
        <p:spPr>
          <a:xfrm>
            <a:off x="3705920" y="3304794"/>
            <a:ext cx="256480" cy="41054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kk-KZ" sz="900" spc="-5" dirty="0">
                <a:solidFill>
                  <a:srgbClr val="FFFFFF"/>
                </a:solidFill>
                <a:latin typeface="Calibri Light"/>
                <a:cs typeface="Calibri Light"/>
              </a:rPr>
              <a:t>4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459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79" name="object 44"/>
          <p:cNvSpPr/>
          <p:nvPr/>
        </p:nvSpPr>
        <p:spPr>
          <a:xfrm>
            <a:off x="990600" y="4114800"/>
            <a:ext cx="433493" cy="43522"/>
          </a:xfrm>
          <a:custGeom>
            <a:avLst/>
            <a:gdLst/>
            <a:ahLst/>
            <a:cxnLst/>
            <a:rect l="l" t="t" r="r" b="b"/>
            <a:pathLst>
              <a:path w="243839" h="62865">
                <a:moveTo>
                  <a:pt x="243839" y="0"/>
                </a:moveTo>
                <a:lnTo>
                  <a:pt x="0" y="0"/>
                </a:lnTo>
                <a:lnTo>
                  <a:pt x="0" y="62484"/>
                </a:lnTo>
                <a:lnTo>
                  <a:pt x="243839" y="62484"/>
                </a:lnTo>
                <a:lnTo>
                  <a:pt x="243839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45"/>
          <p:cNvSpPr txBox="1"/>
          <p:nvPr/>
        </p:nvSpPr>
        <p:spPr>
          <a:xfrm>
            <a:off x="997178" y="4171063"/>
            <a:ext cx="758613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10" dirty="0">
                <a:latin typeface="Calibri Light"/>
                <a:cs typeface="Calibri Light"/>
              </a:rPr>
              <a:t>Выручка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84" name="object 43"/>
          <p:cNvSpPr txBox="1"/>
          <p:nvPr/>
        </p:nvSpPr>
        <p:spPr>
          <a:xfrm>
            <a:off x="0" y="3276600"/>
            <a:ext cx="256480" cy="5253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 Light"/>
                <a:cs typeface="Calibri Light"/>
              </a:rPr>
              <a:t>тыс.</a:t>
            </a:r>
            <a:r>
              <a:rPr sz="900" spc="-30" dirty="0">
                <a:latin typeface="Calibri Light"/>
                <a:cs typeface="Calibri Light"/>
              </a:rPr>
              <a:t> </a:t>
            </a:r>
            <a:r>
              <a:rPr sz="900" dirty="0">
                <a:latin typeface="Calibri Light"/>
                <a:cs typeface="Calibri Light"/>
              </a:rPr>
              <a:t>долл.</a:t>
            </a:r>
            <a:r>
              <a:rPr sz="900" spc="-25" dirty="0">
                <a:latin typeface="Calibri Light"/>
                <a:cs typeface="Calibri Light"/>
              </a:rPr>
              <a:t> США</a:t>
            </a:r>
            <a:endParaRPr sz="900" dirty="0">
              <a:latin typeface="Calibri Light"/>
              <a:cs typeface="Calibri Light"/>
            </a:endParaRPr>
          </a:p>
        </p:txBody>
      </p:sp>
      <p:pic>
        <p:nvPicPr>
          <p:cNvPr id="42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44" name="object 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47" name="Блок-схема: задержка 46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 sz="1000">
              <a:latin typeface="Century Gothic" pitchFamily="34" charset="0"/>
            </a:endParaRPr>
          </a:p>
        </p:txBody>
      </p:sp>
      <p:sp>
        <p:nvSpPr>
          <p:cNvPr id="48" name="Прямоугольник 47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 sz="1000">
              <a:latin typeface="Century Gothic" pitchFamily="34" charset="0"/>
            </a:endParaRPr>
          </a:p>
        </p:txBody>
      </p:sp>
      <p:pic>
        <p:nvPicPr>
          <p:cNvPr id="53" name="Рисунок 52"/>
          <p:cNvPicPr>
            <a:picLocks noChangeAspect="1"/>
          </p:cNvPicPr>
          <p:nvPr/>
        </p:nvPicPr>
        <p:blipFill rotWithShape="1">
          <a:blip r:embed="rId5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54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55" name="object 8"/>
          <p:cNvSpPr txBox="1">
            <a:spLocks/>
          </p:cNvSpPr>
          <p:nvPr/>
        </p:nvSpPr>
        <p:spPr>
          <a:xfrm>
            <a:off x="8379616" y="6089913"/>
            <a:ext cx="3376229" cy="16735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0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0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pic>
        <p:nvPicPr>
          <p:cNvPr id="2050" name="Picture 2" descr="C:\Users\d.shaikhan\Desktop\12345\рисова мука.jpg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3457" y="897153"/>
            <a:ext cx="3228943" cy="19373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Прямоугольник 2"/>
          <p:cNvSpPr/>
          <p:nvPr/>
        </p:nvSpPr>
        <p:spPr>
          <a:xfrm>
            <a:off x="4577982" y="1905000"/>
            <a:ext cx="3694222" cy="16312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sz="1000" i="1" dirty="0">
                <a:latin typeface="Century Gothic" pitchFamily="34" charset="0"/>
              </a:rPr>
              <a:t>По оценкам </a:t>
            </a:r>
            <a:r>
              <a:rPr lang="ru-RU" sz="1000" i="1" dirty="0" err="1">
                <a:latin typeface="Century Gothic" pitchFamily="34" charset="0"/>
              </a:rPr>
              <a:t>BusinesStat</a:t>
            </a:r>
            <a:r>
              <a:rPr lang="ru-RU" sz="1000" i="1" dirty="0">
                <a:latin typeface="Century Gothic" pitchFamily="34" charset="0"/>
              </a:rPr>
              <a:t>, с июля 2017 г по июнь 2018 г Россия являлась чистым экспортером рисовой муки. По итогам периода объем чистого экспорта составил 236,1 т рисовой муки. В исследуемый период преобладающая доля экспорта рисовой муки из России направлялась в Беларусь – 53,1% от общего объема поставок. В натуральном выражении в Беларусь было завезено 230,3 т продукции. Второе место по объему российского экспорта </a:t>
            </a:r>
            <a:r>
              <a:rPr lang="ru-RU" sz="1000" b="1" i="1" dirty="0">
                <a:latin typeface="Century Gothic" pitchFamily="34" charset="0"/>
              </a:rPr>
              <a:t>занимал Казахстан – 28,1% поставок (121,8 т)</a:t>
            </a:r>
            <a:r>
              <a:rPr lang="ru-RU" sz="1000" i="1" dirty="0">
                <a:latin typeface="Century Gothic" pitchFamily="34" charset="0"/>
              </a:rPr>
              <a:t>. </a:t>
            </a:r>
          </a:p>
        </p:txBody>
      </p:sp>
      <p:sp>
        <p:nvSpPr>
          <p:cNvPr id="40" name="Блок-схема: задержка 39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41" name="Прямоугольник 40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43" name="Рисунок 42"/>
          <p:cNvPicPr>
            <a:picLocks noChangeAspect="1"/>
          </p:cNvPicPr>
          <p:nvPr/>
        </p:nvPicPr>
        <p:blipFill rotWithShape="1">
          <a:blip r:embed="rId5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45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389899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70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5112" y="1025652"/>
            <a:ext cx="3744467" cy="1531620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498449" y="2640279"/>
            <a:ext cx="123761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FFC000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40" dirty="0">
                <a:solidFill>
                  <a:srgbClr val="00768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FFC000"/>
                </a:solidFill>
                <a:latin typeface="Calibri"/>
                <a:cs typeface="Calibri"/>
              </a:rPr>
              <a:t>проекта</a:t>
            </a:r>
            <a:endParaRPr sz="900" dirty="0">
              <a:solidFill>
                <a:srgbClr val="FFC000"/>
              </a:solidFill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511421" y="1066800"/>
            <a:ext cx="2178050" cy="62773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Продукция</a:t>
            </a:r>
            <a:endParaRPr sz="10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</a:pPr>
            <a:r>
              <a:rPr sz="1000" spc="-10" dirty="0">
                <a:latin typeface="Century Gothic" pitchFamily="34" charset="0"/>
                <a:cs typeface="Calibri"/>
              </a:rPr>
              <a:t>Цемент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-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3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600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тонн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день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</a:pPr>
            <a:r>
              <a:rPr sz="1000" spc="-10" dirty="0">
                <a:latin typeface="Century Gothic" pitchFamily="34" charset="0"/>
                <a:cs typeface="Calibri"/>
              </a:rPr>
              <a:t>Цементный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клинкер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- 3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000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тонн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день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-2717166" y="609600"/>
            <a:ext cx="10976609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3190875">
              <a:lnSpc>
                <a:spcPct val="100000"/>
              </a:lnSpc>
              <a:spcBef>
                <a:spcPts val="105"/>
              </a:spcBef>
            </a:pPr>
            <a:r>
              <a:rPr b="1" spc="-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Строительство</a:t>
            </a:r>
            <a:r>
              <a:rPr b="1" spc="-3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цементного</a:t>
            </a:r>
            <a:r>
              <a:rPr b="1" spc="-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завода</a:t>
            </a:r>
            <a:r>
              <a:rPr b="1" spc="-1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в </a:t>
            </a:r>
            <a:r>
              <a:rPr lang="ru-RU" b="1" spc="-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Кызылординской </a:t>
            </a:r>
            <a:r>
              <a:rPr b="1" spc="-10" dirty="0" err="1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области</a:t>
            </a:r>
            <a:endParaRPr b="1" spc="-10" dirty="0">
              <a:solidFill>
                <a:srgbClr val="FFC00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509008" y="1637691"/>
            <a:ext cx="3521075" cy="2430794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195"/>
              </a:spcBef>
            </a:pP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Проект</a:t>
            </a:r>
            <a:endParaRPr sz="9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Настоящим инвестиционным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проектом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планируется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205104" algn="just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строительство в </a:t>
            </a:r>
            <a:r>
              <a:rPr lang="ru-RU" sz="900" spc="-5" dirty="0" err="1">
                <a:latin typeface="Century Gothic" pitchFamily="34" charset="0"/>
                <a:cs typeface="Calibri"/>
              </a:rPr>
              <a:t>Жанакорганском</a:t>
            </a:r>
            <a:r>
              <a:rPr lang="ru-RU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районе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Кызылординской области </a:t>
            </a:r>
            <a:r>
              <a:rPr sz="900" spc="-5" dirty="0" err="1">
                <a:latin typeface="Century Gothic" pitchFamily="34" charset="0"/>
                <a:cs typeface="Calibri"/>
              </a:rPr>
              <a:t>завода</a:t>
            </a:r>
            <a:r>
              <a:rPr sz="900" spc="-5" dirty="0">
                <a:latin typeface="Century Gothic" pitchFamily="34" charset="0"/>
                <a:cs typeface="Calibri"/>
              </a:rPr>
              <a:t> по выпуску </a:t>
            </a:r>
            <a:r>
              <a:rPr sz="900" spc="-10" dirty="0">
                <a:latin typeface="Century Gothic" pitchFamily="34" charset="0"/>
                <a:cs typeface="Calibri"/>
              </a:rPr>
              <a:t>цемента мощностью </a:t>
            </a:r>
            <a:r>
              <a:rPr sz="900" spc="-5" dirty="0">
                <a:latin typeface="Century Gothic" pitchFamily="34" charset="0"/>
                <a:cs typeface="Calibri"/>
              </a:rPr>
              <a:t>3 600 </a:t>
            </a:r>
            <a:r>
              <a:rPr sz="900" spc="-10" dirty="0">
                <a:latin typeface="Century Gothic" pitchFamily="34" charset="0"/>
                <a:cs typeface="Calibri"/>
              </a:rPr>
              <a:t>тонн </a:t>
            </a:r>
            <a:r>
              <a:rPr sz="900" spc="-5" dirty="0">
                <a:latin typeface="Century Gothic" pitchFamily="34" charset="0"/>
                <a:cs typeface="Calibri"/>
              </a:rPr>
              <a:t>в </a:t>
            </a:r>
            <a:r>
              <a:rPr sz="900" spc="-10" dirty="0">
                <a:latin typeface="Century Gothic" pitchFamily="34" charset="0"/>
                <a:cs typeface="Calibri"/>
              </a:rPr>
              <a:t>день, </a:t>
            </a:r>
            <a:r>
              <a:rPr sz="900" spc="-5" dirty="0">
                <a:latin typeface="Century Gothic" pitchFamily="34" charset="0"/>
                <a:cs typeface="Calibri"/>
              </a:rPr>
              <a:t>и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цементного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клинкера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мощностью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3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000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тонн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день.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113030" algn="just">
              <a:lnSpc>
                <a:spcPct val="100000"/>
              </a:lnSpc>
              <a:spcBef>
                <a:spcPts val="5"/>
              </a:spcBef>
            </a:pPr>
            <a:r>
              <a:rPr lang="ru-RU" sz="900" spc="-5" dirty="0">
                <a:latin typeface="Century Gothic" pitchFamily="34" charset="0"/>
                <a:cs typeface="Calibri"/>
              </a:rPr>
              <a:t>А</a:t>
            </a:r>
            <a:r>
              <a:rPr sz="900" spc="-5" dirty="0" err="1">
                <a:latin typeface="Century Gothic" pitchFamily="34" charset="0"/>
                <a:cs typeface="Calibri"/>
              </a:rPr>
              <a:t>кимат</a:t>
            </a:r>
            <a:r>
              <a:rPr lang="ru-RU" sz="900" spc="-5" dirty="0">
                <a:latin typeface="Century Gothic" pitchFamily="34" charset="0"/>
                <a:cs typeface="Calibri"/>
              </a:rPr>
              <a:t>ом </a:t>
            </a:r>
            <a:r>
              <a:rPr lang="ru-RU" sz="900" spc="-20" dirty="0">
                <a:latin typeface="Century Gothic" pitchFamily="34" charset="0"/>
                <a:cs typeface="Calibri"/>
              </a:rPr>
              <a:t>Кызылординской </a:t>
            </a:r>
            <a:r>
              <a:rPr sz="900" spc="-5" dirty="0" err="1">
                <a:latin typeface="Century Gothic" pitchFamily="34" charset="0"/>
                <a:cs typeface="Calibri"/>
              </a:rPr>
              <a:t>области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инициатору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предоставл</a:t>
            </a:r>
            <a:r>
              <a:rPr lang="ru-RU" sz="900" spc="-5" dirty="0" err="1">
                <a:latin typeface="Century Gothic" pitchFamily="34" charset="0"/>
                <a:cs typeface="Calibri"/>
              </a:rPr>
              <a:t>ены</a:t>
            </a:r>
            <a:r>
              <a:rPr lang="ru-RU" sz="900" spc="-5" dirty="0">
                <a:latin typeface="Century Gothic" pitchFamily="34" charset="0"/>
                <a:cs typeface="Calibri"/>
              </a:rPr>
              <a:t> 2</a:t>
            </a:r>
            <a:r>
              <a:rPr sz="900" spc="4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месторождения известняков с общими запасами 16,48 млн. тонн</a:t>
            </a:r>
            <a:r>
              <a:rPr sz="900" spc="-10" dirty="0">
                <a:latin typeface="Century Gothic" pitchFamily="34" charset="0"/>
                <a:cs typeface="Calibri"/>
              </a:rPr>
              <a:t>.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Наличие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сырья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непосредственной</a:t>
            </a:r>
            <a:r>
              <a:rPr sz="900" spc="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близости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от цементного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завода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снижает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транспортные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накладные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расходы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 их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доставке,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способствует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повышению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эффективности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производства.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10"/>
              </a:spcBef>
            </a:pPr>
            <a:r>
              <a:rPr sz="900" b="1" spc="-1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Компания</a:t>
            </a:r>
            <a:endParaRPr sz="9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marR="523875" algn="just">
              <a:lnSpc>
                <a:spcPct val="100000"/>
              </a:lnSpc>
              <a:spcBef>
                <a:spcPts val="9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Инициатором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является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ТОО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«</a:t>
            </a:r>
            <a:r>
              <a:rPr lang="ru-RU" sz="900" spc="-5" dirty="0">
                <a:latin typeface="Century Gothic" pitchFamily="34" charset="0"/>
                <a:cs typeface="Calibri"/>
              </a:rPr>
              <a:t>Мелиоратор</a:t>
            </a:r>
            <a:r>
              <a:rPr sz="900" spc="-10" dirty="0">
                <a:latin typeface="Century Gothic" pitchFamily="34" charset="0"/>
                <a:cs typeface="Calibri"/>
              </a:rPr>
              <a:t>»,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созданное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20</a:t>
            </a:r>
            <a:r>
              <a:rPr lang="ru-RU" sz="900" spc="-10" dirty="0">
                <a:latin typeface="Century Gothic" pitchFamily="34" charset="0"/>
                <a:cs typeface="Calibri"/>
              </a:rPr>
              <a:t>00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900" b="1" spc="-1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Рынок</a:t>
            </a:r>
            <a:endParaRPr sz="9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393944" y="4096795"/>
            <a:ext cx="3515995" cy="1271502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84785" marR="5080" indent="-172720" algn="just">
              <a:lnSpc>
                <a:spcPct val="100000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Согласно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прогнозам,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мировой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рынок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цемента,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оцениваемый </a:t>
            </a:r>
            <a:r>
              <a:rPr sz="900" spc="-2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5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млрд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тонн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202</a:t>
            </a:r>
            <a:r>
              <a:rPr lang="ru-RU" sz="900" spc="-10" dirty="0">
                <a:latin typeface="Century Gothic" pitchFamily="34" charset="0"/>
                <a:cs typeface="Calibri"/>
              </a:rPr>
              <a:t>3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г.,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достигнет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5,8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млрд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тонн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2027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г.,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12065" algn="just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при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этом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среднегодовой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темп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роста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составит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2,2%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за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период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202</a:t>
            </a:r>
            <a:r>
              <a:rPr lang="ru-RU" sz="900" spc="-5" dirty="0">
                <a:latin typeface="Century Gothic" pitchFamily="34" charset="0"/>
                <a:cs typeface="Calibri"/>
              </a:rPr>
              <a:t>3</a:t>
            </a:r>
            <a:r>
              <a:rPr sz="900" spc="-5" dirty="0">
                <a:latin typeface="Century Gothic" pitchFamily="34" charset="0"/>
                <a:cs typeface="Calibri"/>
              </a:rPr>
              <a:t>-2027</a:t>
            </a:r>
            <a:r>
              <a:rPr sz="900" spc="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гг.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По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данным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Комитета по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статистике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РК,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202</a:t>
            </a:r>
            <a:r>
              <a:rPr lang="ru-RU" sz="900" spc="-5" dirty="0">
                <a:latin typeface="Century Gothic" pitchFamily="34" charset="0"/>
                <a:cs typeface="Calibri"/>
              </a:rPr>
              <a:t>3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было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185420" algn="just">
              <a:lnSpc>
                <a:spcPct val="100000"/>
              </a:lnSpc>
              <a:spcBef>
                <a:spcPts val="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произведено</a:t>
            </a:r>
            <a:r>
              <a:rPr sz="900" spc="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10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809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тыс.</a:t>
            </a:r>
            <a:r>
              <a:rPr sz="900" spc="-5" dirty="0">
                <a:latin typeface="Century Gothic" pitchFamily="34" charset="0"/>
                <a:cs typeface="Calibri"/>
              </a:rPr>
              <a:t> тонн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портландцемента. </a:t>
            </a:r>
            <a:r>
              <a:rPr sz="900" spc="-5" dirty="0">
                <a:latin typeface="Century Gothic" pitchFamily="34" charset="0"/>
                <a:cs typeface="Calibri"/>
              </a:rPr>
              <a:t> Среднегодовой</a:t>
            </a:r>
            <a:r>
              <a:rPr sz="900" spc="4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темп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роста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за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период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2016-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202</a:t>
            </a:r>
            <a:r>
              <a:rPr lang="ru-RU" sz="900" spc="-10" dirty="0">
                <a:latin typeface="Century Gothic" pitchFamily="34" charset="0"/>
                <a:cs typeface="Calibri"/>
              </a:rPr>
              <a:t>3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достиг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5,3%.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213814" y="1025652"/>
            <a:ext cx="2744597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-1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чем</a:t>
            </a:r>
            <a:r>
              <a:rPr sz="1000" b="1" spc="-2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2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проекта?</a:t>
            </a:r>
            <a:endParaRPr sz="10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09041" y="1229391"/>
            <a:ext cx="3534410" cy="2771913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84785" indent="-172720" algn="just">
              <a:lnSpc>
                <a:spcPts val="1145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b="1" spc="-5" dirty="0">
                <a:latin typeface="Century Gothic" pitchFamily="34" charset="0"/>
                <a:cs typeface="Calibri"/>
              </a:rPr>
              <a:t>Наличие</a:t>
            </a:r>
            <a:r>
              <a:rPr sz="1000" b="1" dirty="0"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latin typeface="Century Gothic" pitchFamily="34" charset="0"/>
                <a:cs typeface="Calibri"/>
              </a:rPr>
              <a:t>собственной</a:t>
            </a:r>
            <a:r>
              <a:rPr sz="1000" b="1" spc="30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сырьевой</a:t>
            </a:r>
            <a:r>
              <a:rPr sz="1000" b="1" spc="15" dirty="0"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latin typeface="Century Gothic" pitchFamily="34" charset="0"/>
                <a:cs typeface="Calibri"/>
              </a:rPr>
              <a:t>базы</a:t>
            </a:r>
            <a:r>
              <a:rPr sz="1000" b="1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позволит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снизить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6985" algn="just">
              <a:lnSpc>
                <a:spcPts val="1100"/>
              </a:lnSpc>
              <a:spcBef>
                <a:spcPts val="6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производственную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себестоимость,</a:t>
            </a:r>
            <a:r>
              <a:rPr sz="1000" spc="5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издержки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транспортные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расходы.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158750" indent="-172720" algn="just">
              <a:lnSpc>
                <a:spcPts val="1100"/>
              </a:lnSpc>
              <a:spcBef>
                <a:spcPts val="10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b="1" spc="-10" dirty="0">
                <a:latin typeface="Century Gothic" pitchFamily="34" charset="0"/>
                <a:cs typeface="Calibri"/>
              </a:rPr>
              <a:t>Выгодное</a:t>
            </a:r>
            <a:r>
              <a:rPr sz="1000" b="1" spc="5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местоположение</a:t>
            </a:r>
            <a:r>
              <a:rPr sz="1000" b="1" spc="5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производства.</a:t>
            </a:r>
            <a:r>
              <a:rPr sz="1000" b="1" spc="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Расположение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завода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дает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возможность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обслуживать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наиболее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103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привлекательные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региональные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рынки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западного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115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Казахстана и </a:t>
            </a:r>
            <a:r>
              <a:rPr lang="ru-RU" sz="1000" spc="-5" dirty="0">
                <a:latin typeface="Century Gothic" pitchFamily="34" charset="0"/>
                <a:cs typeface="Calibri"/>
              </a:rPr>
              <a:t>соседних стран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ts val="1150"/>
              </a:lnSpc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b="1" spc="-5" dirty="0">
                <a:latin typeface="Century Gothic" pitchFamily="34" charset="0"/>
                <a:cs typeface="Calibri"/>
              </a:rPr>
              <a:t>Востребованность</a:t>
            </a:r>
            <a:r>
              <a:rPr sz="1000" b="1" spc="5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стройматериалов.</a:t>
            </a:r>
            <a:r>
              <a:rPr sz="1000" b="1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202</a:t>
            </a:r>
            <a:r>
              <a:rPr lang="ru-RU" sz="1000" spc="-10" dirty="0">
                <a:latin typeface="Century Gothic" pitchFamily="34" charset="0"/>
                <a:cs typeface="Calibri"/>
              </a:rPr>
              <a:t>3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рост в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213360" algn="just">
              <a:lnSpc>
                <a:spcPts val="1090"/>
              </a:lnSpc>
              <a:spcBef>
                <a:spcPts val="80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строительной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отрасли составил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11,2%,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объем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введенного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жилья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вырос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16,8%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сравнению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 </a:t>
            </a:r>
            <a:r>
              <a:rPr sz="1000" spc="-5" dirty="0" err="1">
                <a:latin typeface="Century Gothic" pitchFamily="34" charset="0"/>
                <a:cs typeface="Calibri"/>
              </a:rPr>
              <a:t>итогами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20</a:t>
            </a:r>
            <a:r>
              <a:rPr lang="ru-RU" sz="1000" spc="-10" dirty="0">
                <a:latin typeface="Century Gothic" pitchFamily="34" charset="0"/>
                <a:cs typeface="Calibri"/>
              </a:rPr>
              <a:t>22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5080" indent="-172720" algn="just">
              <a:lnSpc>
                <a:spcPct val="91800"/>
              </a:lnSpc>
              <a:spcBef>
                <a:spcPts val="8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b="1" spc="-5" dirty="0">
                <a:latin typeface="Century Gothic" pitchFamily="34" charset="0"/>
                <a:cs typeface="Calibri"/>
              </a:rPr>
              <a:t>Ценовой</a:t>
            </a:r>
            <a:r>
              <a:rPr sz="1000" b="1" spc="25" dirty="0"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latin typeface="Century Gothic" pitchFamily="34" charset="0"/>
                <a:cs typeface="Calibri"/>
              </a:rPr>
              <a:t>дифференциал.</a:t>
            </a:r>
            <a:r>
              <a:rPr sz="1000" b="1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202</a:t>
            </a:r>
            <a:r>
              <a:rPr lang="ru-RU" sz="1000" spc="-10" dirty="0">
                <a:latin typeface="Century Gothic" pitchFamily="34" charset="0"/>
                <a:cs typeface="Calibri"/>
              </a:rPr>
              <a:t>3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разница</a:t>
            </a:r>
            <a:r>
              <a:rPr sz="1000" spc="-10" dirty="0">
                <a:latin typeface="Century Gothic" pitchFamily="34" charset="0"/>
                <a:cs typeface="Calibri"/>
              </a:rPr>
              <a:t> между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средней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ценой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цемент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 </a:t>
            </a:r>
            <a:r>
              <a:rPr sz="1000" spc="-5" dirty="0" err="1">
                <a:latin typeface="Century Gothic" pitchFamily="34" charset="0"/>
                <a:cs typeface="Calibri"/>
              </a:rPr>
              <a:t>Казахстан</a:t>
            </a:r>
            <a:r>
              <a:rPr lang="ru-RU" sz="1000" spc="-5" dirty="0">
                <a:latin typeface="Century Gothic" pitchFamily="34" charset="0"/>
                <a:cs typeface="Calibri"/>
              </a:rPr>
              <a:t>е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 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10" dirty="0">
                <a:latin typeface="Century Gothic" pitchFamily="34" charset="0"/>
                <a:cs typeface="Calibri"/>
              </a:rPr>
              <a:t>соседних странах </a:t>
            </a:r>
            <a:r>
              <a:rPr sz="1000" spc="-5" dirty="0" err="1">
                <a:latin typeface="Century Gothic" pitchFamily="34" charset="0"/>
                <a:cs typeface="Calibri"/>
              </a:rPr>
              <a:t>составляет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около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200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тг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50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кг.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Разница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средней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ценой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цемент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Узбекистане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составила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около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160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тенге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50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кг.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8213814" y="3932745"/>
            <a:ext cx="3411220" cy="602088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1000" b="1" spc="1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10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ts val="1100"/>
              </a:lnSpc>
              <a:spcBef>
                <a:spcPts val="120"/>
              </a:spcBef>
            </a:pPr>
            <a:r>
              <a:rPr sz="1000" spc="-10" dirty="0">
                <a:latin typeface="Century Gothic" pitchFamily="34" charset="0"/>
                <a:cs typeface="Calibri"/>
              </a:rPr>
              <a:t>Для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реализации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Проекта требуется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сумму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119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415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долл.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США,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том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числе: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501742" y="4537881"/>
            <a:ext cx="3402329" cy="759823"/>
          </a:xfrm>
          <a:prstGeom prst="rect">
            <a:avLst/>
          </a:prstGeom>
        </p:spPr>
        <p:txBody>
          <a:bodyPr vert="horz" wrap="square" lIns="0" tIns="28575" rIns="0" bIns="0" rtlCol="0">
            <a:spAutoFit/>
          </a:bodyPr>
          <a:lstStyle/>
          <a:p>
            <a:pPr marL="184785" marR="5080" indent="-172720" algn="just">
              <a:lnSpc>
                <a:spcPts val="1090"/>
              </a:lnSpc>
              <a:spcBef>
                <a:spcPts val="22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10" dirty="0">
                <a:latin typeface="Century Gothic" pitchFamily="34" charset="0"/>
                <a:cs typeface="Calibri"/>
              </a:rPr>
              <a:t>70%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(83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590,5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США)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 долговое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финансирование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(при</a:t>
            </a:r>
            <a:r>
              <a:rPr sz="1000" spc="-5" dirty="0">
                <a:latin typeface="Century Gothic" pitchFamily="34" charset="0"/>
                <a:cs typeface="Calibri"/>
              </a:rPr>
              <a:t> наличии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залогового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обеспечения);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ts val="1185"/>
              </a:lnSpc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от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30%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(35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824,5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долл.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США)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участие инвестора.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205343" y="5297704"/>
            <a:ext cx="3521710" cy="74520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ts val="1155"/>
              </a:lnSpc>
              <a:spcBef>
                <a:spcPts val="9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 меры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91500"/>
              </a:lnSpc>
              <a:spcBef>
                <a:spcPts val="5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государственной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поддержки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являются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индикативными,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финальная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долей</a:t>
            </a:r>
            <a:r>
              <a:rPr sz="1000" spc="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участия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Проекте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определятся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переговоров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</a:t>
            </a:r>
            <a:r>
              <a:rPr lang="kk-KZ"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и</a:t>
            </a:r>
            <a:r>
              <a:rPr lang="ru-RU" sz="1000" spc="-10" dirty="0">
                <a:latin typeface="Century Gothic" pitchFamily="34" charset="0"/>
                <a:cs typeface="Calibri"/>
              </a:rPr>
              <a:t>н</a:t>
            </a:r>
            <a:r>
              <a:rPr lang="ru-RU" sz="1000" spc="-5" dirty="0">
                <a:latin typeface="Century Gothic" pitchFamily="34" charset="0"/>
                <a:cs typeface="Calibri"/>
              </a:rPr>
              <a:t>вес</a:t>
            </a:r>
            <a:r>
              <a:rPr lang="ru-RU" sz="1000" spc="-10" dirty="0">
                <a:latin typeface="Century Gothic" pitchFamily="34" charset="0"/>
                <a:cs typeface="Calibri"/>
              </a:rPr>
              <a:t>т</a:t>
            </a:r>
            <a:r>
              <a:rPr lang="ru-RU" sz="1000" spc="-5" dirty="0">
                <a:latin typeface="Century Gothic" pitchFamily="34" charset="0"/>
                <a:cs typeface="Calibri"/>
              </a:rPr>
              <a:t>оро</a:t>
            </a:r>
            <a:r>
              <a:rPr lang="ru-RU" sz="1000" spc="-10" dirty="0">
                <a:latin typeface="Century Gothic" pitchFamily="34" charset="0"/>
                <a:cs typeface="Calibri"/>
              </a:rPr>
              <a:t>м.</a:t>
            </a:r>
            <a:endParaRPr lang="ru-RU" sz="1000" dirty="0">
              <a:latin typeface="Century Gothic" pitchFamily="34" charset="0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504498" y="5412528"/>
            <a:ext cx="3294885" cy="679417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2700" marR="5080" algn="just">
              <a:lnSpc>
                <a:spcPct val="92500"/>
              </a:lnSpc>
              <a:spcBef>
                <a:spcPts val="185"/>
              </a:spcBef>
            </a:pP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Инвестиционная</a:t>
            </a:r>
            <a:r>
              <a:rPr sz="900" b="1" spc="2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2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проекта</a:t>
            </a:r>
            <a:r>
              <a:rPr sz="900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: </a:t>
            </a:r>
            <a:r>
              <a:rPr sz="900" spc="-21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10" dirty="0" err="1">
                <a:latin typeface="Century Gothic" pitchFamily="34" charset="0"/>
                <a:cs typeface="Calibri"/>
              </a:rPr>
              <a:t>Сумма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инвестиций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 119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415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тыс.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долл.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США </a:t>
            </a:r>
            <a:r>
              <a:rPr sz="900" spc="-5" dirty="0">
                <a:latin typeface="Century Gothic" pitchFamily="34" charset="0"/>
                <a:cs typeface="Calibri"/>
              </a:rPr>
              <a:t> NPV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67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362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тыс.</a:t>
            </a:r>
            <a:r>
              <a:rPr sz="900" spc="-5" dirty="0">
                <a:latin typeface="Century Gothic" pitchFamily="34" charset="0"/>
                <a:cs typeface="Calibri"/>
              </a:rPr>
              <a:t> долл.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45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IRR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23,0%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5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окупаемости Проекта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8,7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1031747" y="2793492"/>
            <a:ext cx="2970530" cy="1317625"/>
            <a:chOff x="1031747" y="2793492"/>
            <a:chExt cx="2970530" cy="1317625"/>
          </a:xfrm>
        </p:grpSpPr>
        <p:sp>
          <p:nvSpPr>
            <p:cNvPr id="23" name="object 23"/>
            <p:cNvSpPr/>
            <p:nvPr/>
          </p:nvSpPr>
          <p:spPr>
            <a:xfrm>
              <a:off x="1898904" y="2918459"/>
              <a:ext cx="1963420" cy="1155700"/>
            </a:xfrm>
            <a:custGeom>
              <a:avLst/>
              <a:gdLst/>
              <a:ahLst/>
              <a:cxnLst/>
              <a:rect l="l" t="t" r="r" b="b"/>
              <a:pathLst>
                <a:path w="1963420" h="1155700">
                  <a:moveTo>
                    <a:pt x="146304" y="775716"/>
                  </a:moveTo>
                  <a:lnTo>
                    <a:pt x="0" y="775716"/>
                  </a:lnTo>
                  <a:lnTo>
                    <a:pt x="0" y="1155192"/>
                  </a:lnTo>
                  <a:lnTo>
                    <a:pt x="146304" y="1155192"/>
                  </a:lnTo>
                  <a:lnTo>
                    <a:pt x="146304" y="775716"/>
                  </a:lnTo>
                  <a:close/>
                </a:path>
                <a:path w="1963420" h="1155700">
                  <a:moveTo>
                    <a:pt x="509016" y="463296"/>
                  </a:moveTo>
                  <a:lnTo>
                    <a:pt x="364236" y="463296"/>
                  </a:lnTo>
                  <a:lnTo>
                    <a:pt x="364236" y="1155192"/>
                  </a:lnTo>
                  <a:lnTo>
                    <a:pt x="509016" y="1155192"/>
                  </a:lnTo>
                  <a:lnTo>
                    <a:pt x="509016" y="463296"/>
                  </a:lnTo>
                  <a:close/>
                </a:path>
                <a:path w="1963420" h="1155700">
                  <a:moveTo>
                    <a:pt x="871728" y="199644"/>
                  </a:moveTo>
                  <a:lnTo>
                    <a:pt x="726948" y="199644"/>
                  </a:lnTo>
                  <a:lnTo>
                    <a:pt x="726948" y="1155192"/>
                  </a:lnTo>
                  <a:lnTo>
                    <a:pt x="871728" y="1155192"/>
                  </a:lnTo>
                  <a:lnTo>
                    <a:pt x="871728" y="199644"/>
                  </a:lnTo>
                  <a:close/>
                </a:path>
                <a:path w="1963420" h="1155700">
                  <a:moveTo>
                    <a:pt x="1235964" y="120396"/>
                  </a:moveTo>
                  <a:lnTo>
                    <a:pt x="1089660" y="120396"/>
                  </a:lnTo>
                  <a:lnTo>
                    <a:pt x="1089660" y="1155192"/>
                  </a:lnTo>
                  <a:lnTo>
                    <a:pt x="1235964" y="1155192"/>
                  </a:lnTo>
                  <a:lnTo>
                    <a:pt x="1235964" y="120396"/>
                  </a:lnTo>
                  <a:close/>
                </a:path>
                <a:path w="1963420" h="1155700">
                  <a:moveTo>
                    <a:pt x="1598676" y="56388"/>
                  </a:moveTo>
                  <a:lnTo>
                    <a:pt x="1453896" y="56388"/>
                  </a:lnTo>
                  <a:lnTo>
                    <a:pt x="1453896" y="1155192"/>
                  </a:lnTo>
                  <a:lnTo>
                    <a:pt x="1598676" y="1155192"/>
                  </a:lnTo>
                  <a:lnTo>
                    <a:pt x="1598676" y="56388"/>
                  </a:lnTo>
                  <a:close/>
                </a:path>
                <a:path w="1963420" h="1155700">
                  <a:moveTo>
                    <a:pt x="1962912" y="0"/>
                  </a:moveTo>
                  <a:lnTo>
                    <a:pt x="1816608" y="0"/>
                  </a:lnTo>
                  <a:lnTo>
                    <a:pt x="1816608" y="1155192"/>
                  </a:lnTo>
                  <a:lnTo>
                    <a:pt x="1962912" y="1155192"/>
                  </a:lnTo>
                  <a:lnTo>
                    <a:pt x="1962912" y="0"/>
                  </a:lnTo>
                  <a:close/>
                </a:path>
              </a:pathLst>
            </a:custGeom>
            <a:solidFill>
              <a:srgbClr val="007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031747" y="2798064"/>
              <a:ext cx="2970530" cy="1300480"/>
            </a:xfrm>
            <a:custGeom>
              <a:avLst/>
              <a:gdLst/>
              <a:ahLst/>
              <a:cxnLst/>
              <a:rect l="l" t="t" r="r" b="b"/>
              <a:pathLst>
                <a:path w="2970529" h="1300479">
                  <a:moveTo>
                    <a:pt x="2938272" y="1275588"/>
                  </a:moveTo>
                  <a:lnTo>
                    <a:pt x="2938272" y="0"/>
                  </a:lnTo>
                </a:path>
                <a:path w="2970529" h="1300479">
                  <a:moveTo>
                    <a:pt x="2938272" y="1275588"/>
                  </a:moveTo>
                  <a:lnTo>
                    <a:pt x="2970276" y="1275588"/>
                  </a:lnTo>
                </a:path>
                <a:path w="2970529" h="1300479">
                  <a:moveTo>
                    <a:pt x="2938272" y="957072"/>
                  </a:moveTo>
                  <a:lnTo>
                    <a:pt x="2970276" y="957072"/>
                  </a:lnTo>
                </a:path>
                <a:path w="2970529" h="1300479">
                  <a:moveTo>
                    <a:pt x="2938272" y="638556"/>
                  </a:moveTo>
                  <a:lnTo>
                    <a:pt x="2970276" y="638556"/>
                  </a:lnTo>
                </a:path>
                <a:path w="2970529" h="1300479">
                  <a:moveTo>
                    <a:pt x="2938272" y="318515"/>
                  </a:moveTo>
                  <a:lnTo>
                    <a:pt x="2970276" y="318515"/>
                  </a:lnTo>
                </a:path>
                <a:path w="2970529" h="1300479">
                  <a:moveTo>
                    <a:pt x="2938272" y="0"/>
                  </a:moveTo>
                  <a:lnTo>
                    <a:pt x="2970276" y="0"/>
                  </a:lnTo>
                </a:path>
                <a:path w="2970529" h="1300479">
                  <a:moveTo>
                    <a:pt x="32004" y="1275588"/>
                  </a:moveTo>
                  <a:lnTo>
                    <a:pt x="32004" y="0"/>
                  </a:lnTo>
                </a:path>
                <a:path w="2970529" h="1300479">
                  <a:moveTo>
                    <a:pt x="0" y="1275588"/>
                  </a:moveTo>
                  <a:lnTo>
                    <a:pt x="32004" y="1275588"/>
                  </a:lnTo>
                </a:path>
                <a:path w="2970529" h="1300479">
                  <a:moveTo>
                    <a:pt x="0" y="1043940"/>
                  </a:moveTo>
                  <a:lnTo>
                    <a:pt x="32004" y="1043940"/>
                  </a:lnTo>
                </a:path>
                <a:path w="2970529" h="1300479">
                  <a:moveTo>
                    <a:pt x="0" y="812292"/>
                  </a:moveTo>
                  <a:lnTo>
                    <a:pt x="32004" y="812292"/>
                  </a:lnTo>
                </a:path>
                <a:path w="2970529" h="1300479">
                  <a:moveTo>
                    <a:pt x="0" y="579120"/>
                  </a:moveTo>
                  <a:lnTo>
                    <a:pt x="32004" y="579120"/>
                  </a:lnTo>
                </a:path>
                <a:path w="2970529" h="1300479">
                  <a:moveTo>
                    <a:pt x="0" y="347472"/>
                  </a:moveTo>
                  <a:lnTo>
                    <a:pt x="32004" y="347472"/>
                  </a:lnTo>
                </a:path>
                <a:path w="2970529" h="1300479">
                  <a:moveTo>
                    <a:pt x="0" y="115824"/>
                  </a:moveTo>
                  <a:lnTo>
                    <a:pt x="32004" y="115824"/>
                  </a:lnTo>
                </a:path>
                <a:path w="2970529" h="1300479">
                  <a:moveTo>
                    <a:pt x="32004" y="1275588"/>
                  </a:moveTo>
                  <a:lnTo>
                    <a:pt x="2938272" y="1275588"/>
                  </a:lnTo>
                </a:path>
                <a:path w="2970529" h="1300479">
                  <a:moveTo>
                    <a:pt x="213360" y="1275588"/>
                  </a:moveTo>
                  <a:lnTo>
                    <a:pt x="213360" y="1299972"/>
                  </a:lnTo>
                </a:path>
                <a:path w="2970529" h="1300479">
                  <a:moveTo>
                    <a:pt x="576072" y="1275588"/>
                  </a:moveTo>
                  <a:lnTo>
                    <a:pt x="576072" y="1299972"/>
                  </a:lnTo>
                </a:path>
                <a:path w="2970529" h="1300479">
                  <a:moveTo>
                    <a:pt x="940308" y="1275588"/>
                  </a:moveTo>
                  <a:lnTo>
                    <a:pt x="940308" y="1299972"/>
                  </a:lnTo>
                </a:path>
                <a:path w="2970529" h="1300479">
                  <a:moveTo>
                    <a:pt x="1303020" y="1275588"/>
                  </a:moveTo>
                  <a:lnTo>
                    <a:pt x="1303020" y="1299972"/>
                  </a:lnTo>
                </a:path>
                <a:path w="2970529" h="1300479">
                  <a:moveTo>
                    <a:pt x="1667256" y="1275588"/>
                  </a:moveTo>
                  <a:lnTo>
                    <a:pt x="1667256" y="1299972"/>
                  </a:lnTo>
                </a:path>
                <a:path w="2970529" h="1300479">
                  <a:moveTo>
                    <a:pt x="2029968" y="1275588"/>
                  </a:moveTo>
                  <a:lnTo>
                    <a:pt x="2029968" y="1299972"/>
                  </a:lnTo>
                </a:path>
                <a:path w="2970529" h="1300479">
                  <a:moveTo>
                    <a:pt x="2394204" y="1275588"/>
                  </a:moveTo>
                  <a:lnTo>
                    <a:pt x="2394204" y="1299972"/>
                  </a:lnTo>
                </a:path>
                <a:path w="2970529" h="1300479">
                  <a:moveTo>
                    <a:pt x="2756916" y="1275588"/>
                  </a:moveTo>
                  <a:lnTo>
                    <a:pt x="2756916" y="1299972"/>
                  </a:lnTo>
                </a:path>
                <a:path w="2970529" h="1300479">
                  <a:moveTo>
                    <a:pt x="2938272" y="1275588"/>
                  </a:moveTo>
                  <a:lnTo>
                    <a:pt x="2938272" y="1299972"/>
                  </a:lnTo>
                </a:path>
              </a:pathLst>
            </a:custGeom>
            <a:ln w="9144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245869" y="3003422"/>
              <a:ext cx="2542540" cy="1079500"/>
            </a:xfrm>
            <a:custGeom>
              <a:avLst/>
              <a:gdLst/>
              <a:ahLst/>
              <a:cxnLst/>
              <a:rect l="l" t="t" r="r" b="b"/>
              <a:pathLst>
                <a:path w="2542540" h="1079500">
                  <a:moveTo>
                    <a:pt x="0" y="1069848"/>
                  </a:moveTo>
                  <a:lnTo>
                    <a:pt x="33044" y="1073829"/>
                  </a:lnTo>
                  <a:lnTo>
                    <a:pt x="52237" y="1079373"/>
                  </a:lnTo>
                </a:path>
                <a:path w="2542540" h="1079500">
                  <a:moveTo>
                    <a:pt x="354308" y="1079373"/>
                  </a:moveTo>
                  <a:lnTo>
                    <a:pt x="379613" y="1043814"/>
                  </a:lnTo>
                  <a:lnTo>
                    <a:pt x="412650" y="975065"/>
                  </a:lnTo>
                  <a:lnTo>
                    <a:pt x="429167" y="933507"/>
                  </a:lnTo>
                  <a:lnTo>
                    <a:pt x="445682" y="887932"/>
                  </a:lnTo>
                  <a:lnTo>
                    <a:pt x="462196" y="838917"/>
                  </a:lnTo>
                  <a:lnTo>
                    <a:pt x="478709" y="787042"/>
                  </a:lnTo>
                  <a:lnTo>
                    <a:pt x="495221" y="732886"/>
                  </a:lnTo>
                  <a:lnTo>
                    <a:pt x="511731" y="677027"/>
                  </a:lnTo>
                  <a:lnTo>
                    <a:pt x="528241" y="620044"/>
                  </a:lnTo>
                  <a:lnTo>
                    <a:pt x="544750" y="562515"/>
                  </a:lnTo>
                  <a:lnTo>
                    <a:pt x="561258" y="505019"/>
                  </a:lnTo>
                  <a:lnTo>
                    <a:pt x="577766" y="448134"/>
                  </a:lnTo>
                  <a:lnTo>
                    <a:pt x="594273" y="392440"/>
                  </a:lnTo>
                  <a:lnTo>
                    <a:pt x="610779" y="338516"/>
                  </a:lnTo>
                  <a:lnTo>
                    <a:pt x="627285" y="286938"/>
                  </a:lnTo>
                  <a:lnTo>
                    <a:pt x="643790" y="238288"/>
                  </a:lnTo>
                  <a:lnTo>
                    <a:pt x="660295" y="193142"/>
                  </a:lnTo>
                  <a:lnTo>
                    <a:pt x="676799" y="152080"/>
                  </a:lnTo>
                  <a:lnTo>
                    <a:pt x="693304" y="115680"/>
                  </a:lnTo>
                  <a:lnTo>
                    <a:pt x="726313" y="59182"/>
                  </a:lnTo>
                  <a:lnTo>
                    <a:pt x="759933" y="24279"/>
                  </a:lnTo>
                  <a:lnTo>
                    <a:pt x="795347" y="5511"/>
                  </a:lnTo>
                  <a:lnTo>
                    <a:pt x="832104" y="0"/>
                  </a:lnTo>
                  <a:lnTo>
                    <a:pt x="869757" y="4868"/>
                  </a:lnTo>
                  <a:lnTo>
                    <a:pt x="907859" y="17240"/>
                  </a:lnTo>
                  <a:lnTo>
                    <a:pt x="945961" y="34237"/>
                  </a:lnTo>
                  <a:lnTo>
                    <a:pt x="983614" y="52982"/>
                  </a:lnTo>
                  <a:lnTo>
                    <a:pt x="1020371" y="70598"/>
                  </a:lnTo>
                  <a:lnTo>
                    <a:pt x="1089406" y="90932"/>
                  </a:lnTo>
                  <a:lnTo>
                    <a:pt x="1141283" y="94657"/>
                  </a:lnTo>
                  <a:lnTo>
                    <a:pt x="1193172" y="98259"/>
                  </a:lnTo>
                  <a:lnTo>
                    <a:pt x="1245067" y="101649"/>
                  </a:lnTo>
                  <a:lnTo>
                    <a:pt x="1296964" y="104734"/>
                  </a:lnTo>
                  <a:lnTo>
                    <a:pt x="1348859" y="107423"/>
                  </a:lnTo>
                  <a:lnTo>
                    <a:pt x="1400748" y="109626"/>
                  </a:lnTo>
                  <a:lnTo>
                    <a:pt x="1452626" y="111252"/>
                  </a:lnTo>
                  <a:lnTo>
                    <a:pt x="1504496" y="111953"/>
                  </a:lnTo>
                  <a:lnTo>
                    <a:pt x="1556366" y="111696"/>
                  </a:lnTo>
                  <a:lnTo>
                    <a:pt x="1608237" y="110862"/>
                  </a:lnTo>
                  <a:lnTo>
                    <a:pt x="1660107" y="109830"/>
                  </a:lnTo>
                  <a:lnTo>
                    <a:pt x="1711978" y="108980"/>
                  </a:lnTo>
                  <a:lnTo>
                    <a:pt x="1763848" y="108693"/>
                  </a:lnTo>
                  <a:lnTo>
                    <a:pt x="1815719" y="109347"/>
                  </a:lnTo>
                  <a:lnTo>
                    <a:pt x="1867589" y="111135"/>
                  </a:lnTo>
                  <a:lnTo>
                    <a:pt x="1919462" y="113860"/>
                  </a:lnTo>
                  <a:lnTo>
                    <a:pt x="1971340" y="117148"/>
                  </a:lnTo>
                  <a:lnTo>
                    <a:pt x="2023224" y="120629"/>
                  </a:lnTo>
                  <a:lnTo>
                    <a:pt x="2075117" y="123933"/>
                  </a:lnTo>
                  <a:lnTo>
                    <a:pt x="2127021" y="126688"/>
                  </a:lnTo>
                  <a:lnTo>
                    <a:pt x="2178939" y="128524"/>
                  </a:lnTo>
                  <a:lnTo>
                    <a:pt x="2230809" y="129433"/>
                  </a:lnTo>
                  <a:lnTo>
                    <a:pt x="2282679" y="129669"/>
                  </a:lnTo>
                  <a:lnTo>
                    <a:pt x="2334550" y="129413"/>
                  </a:lnTo>
                  <a:lnTo>
                    <a:pt x="2386420" y="128850"/>
                  </a:lnTo>
                  <a:lnTo>
                    <a:pt x="2438291" y="128159"/>
                  </a:lnTo>
                  <a:lnTo>
                    <a:pt x="2490161" y="127524"/>
                  </a:lnTo>
                  <a:lnTo>
                    <a:pt x="2542032" y="127127"/>
                  </a:lnTo>
                </a:path>
              </a:pathLst>
            </a:custGeom>
            <a:ln w="28956">
              <a:solidFill>
                <a:srgbClr val="9DD3C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09166" y="4037457"/>
              <a:ext cx="73152" cy="73152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71878" y="4037457"/>
              <a:ext cx="73152" cy="73152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936114" y="3025521"/>
              <a:ext cx="73152" cy="73152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98826" y="3057525"/>
              <a:ext cx="73152" cy="73151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63062" y="3077337"/>
              <a:ext cx="73152" cy="73151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25774" y="3075813"/>
              <a:ext cx="73152" cy="73151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90011" y="3095625"/>
              <a:ext cx="73151" cy="73151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52722" y="3094101"/>
              <a:ext cx="73151" cy="73151"/>
            </a:xfrm>
            <a:prstGeom prst="rect">
              <a:avLst/>
            </a:prstGeom>
          </p:spPr>
        </p:pic>
      </p:grpSp>
      <p:sp>
        <p:nvSpPr>
          <p:cNvPr id="34" name="object 34"/>
          <p:cNvSpPr txBox="1"/>
          <p:nvPr/>
        </p:nvSpPr>
        <p:spPr>
          <a:xfrm>
            <a:off x="1553591" y="3934269"/>
            <a:ext cx="127635" cy="7747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916938" y="3704068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32 665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280285" y="3704068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59 674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643504" y="3704068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82 397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007232" y="3704068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89 228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370452" y="3704068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94 760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733800" y="3704068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99 662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170228" y="3842765"/>
            <a:ext cx="15049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"/>
                <a:cs typeface="Calibri"/>
              </a:rPr>
              <a:t>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533525" y="3842765"/>
            <a:ext cx="15049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"/>
                <a:cs typeface="Calibri"/>
              </a:rPr>
              <a:t>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871217" y="2831083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48%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234564" y="2863088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46%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597911" y="2883154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45%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2961258" y="2881376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45%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344671" y="2842641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44%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723513" y="2795777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44%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052442" y="3988053"/>
            <a:ext cx="15049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"/>
                <a:cs typeface="Calibri"/>
              </a:rPr>
              <a:t>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052442" y="3669284"/>
            <a:ext cx="20256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"/>
                <a:cs typeface="Calibri"/>
              </a:rPr>
              <a:t>15%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052442" y="3350132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30%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4052442" y="3031363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45%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4052442" y="2712466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60%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905052" y="3988053"/>
            <a:ext cx="7747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76148" y="3756152"/>
            <a:ext cx="30607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"/>
                <a:cs typeface="Calibri"/>
              </a:rPr>
              <a:t>20 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76148" y="3524250"/>
            <a:ext cx="30607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40 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676148" y="3292220"/>
            <a:ext cx="30607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60 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676148" y="3060319"/>
            <a:ext cx="30607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80 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24636" y="2828289"/>
            <a:ext cx="358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100</a:t>
            </a:r>
            <a:r>
              <a:rPr sz="800" spc="-15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000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37082" y="3092842"/>
            <a:ext cx="127635" cy="6896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spc="-5" dirty="0">
                <a:latin typeface="Calibri"/>
                <a:cs typeface="Calibri"/>
              </a:rPr>
              <a:t>тыс.</a:t>
            </a:r>
            <a:r>
              <a:rPr sz="800" spc="-35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долл.</a:t>
            </a:r>
            <a:r>
              <a:rPr sz="800" spc="-15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США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868680" y="4323588"/>
            <a:ext cx="243840" cy="56515"/>
          </a:xfrm>
          <a:custGeom>
            <a:avLst/>
            <a:gdLst/>
            <a:ahLst/>
            <a:cxnLst/>
            <a:rect l="l" t="t" r="r" b="b"/>
            <a:pathLst>
              <a:path w="243840" h="56514">
                <a:moveTo>
                  <a:pt x="243840" y="0"/>
                </a:moveTo>
                <a:lnTo>
                  <a:pt x="0" y="0"/>
                </a:lnTo>
                <a:lnTo>
                  <a:pt x="0" y="56387"/>
                </a:lnTo>
                <a:lnTo>
                  <a:pt x="243840" y="56387"/>
                </a:lnTo>
                <a:lnTo>
                  <a:pt x="243840" y="0"/>
                </a:lnTo>
                <a:close/>
              </a:path>
            </a:pathLst>
          </a:custGeom>
          <a:solidFill>
            <a:srgbClr val="00768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2" name="object 62"/>
          <p:cNvGrpSpPr/>
          <p:nvPr/>
        </p:nvGrpSpPr>
        <p:grpSpPr>
          <a:xfrm>
            <a:off x="2490977" y="4320540"/>
            <a:ext cx="243840" cy="59690"/>
            <a:chOff x="2490977" y="4320540"/>
            <a:chExt cx="243840" cy="59690"/>
          </a:xfrm>
        </p:grpSpPr>
        <p:sp>
          <p:nvSpPr>
            <p:cNvPr id="63" name="object 63"/>
            <p:cNvSpPr/>
            <p:nvPr/>
          </p:nvSpPr>
          <p:spPr>
            <a:xfrm>
              <a:off x="2490977" y="4351782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0" y="0"/>
                  </a:moveTo>
                  <a:lnTo>
                    <a:pt x="243840" y="0"/>
                  </a:lnTo>
                </a:path>
              </a:pathLst>
            </a:custGeom>
            <a:ln w="28956">
              <a:solidFill>
                <a:srgbClr val="9DD3C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2586227" y="4325112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146" y="0"/>
                  </a:moveTo>
                  <a:lnTo>
                    <a:pt x="15376" y="1982"/>
                  </a:lnTo>
                  <a:lnTo>
                    <a:pt x="7381" y="7381"/>
                  </a:lnTo>
                  <a:lnTo>
                    <a:pt x="1982" y="15376"/>
                  </a:lnTo>
                  <a:lnTo>
                    <a:pt x="0" y="25145"/>
                  </a:lnTo>
                  <a:lnTo>
                    <a:pt x="1982" y="34915"/>
                  </a:lnTo>
                  <a:lnTo>
                    <a:pt x="7381" y="42910"/>
                  </a:lnTo>
                  <a:lnTo>
                    <a:pt x="15376" y="48309"/>
                  </a:lnTo>
                  <a:lnTo>
                    <a:pt x="25146" y="50292"/>
                  </a:lnTo>
                  <a:lnTo>
                    <a:pt x="34915" y="48309"/>
                  </a:lnTo>
                  <a:lnTo>
                    <a:pt x="42910" y="42910"/>
                  </a:lnTo>
                  <a:lnTo>
                    <a:pt x="48309" y="34915"/>
                  </a:lnTo>
                  <a:lnTo>
                    <a:pt x="50292" y="25145"/>
                  </a:lnTo>
                  <a:lnTo>
                    <a:pt x="48309" y="15376"/>
                  </a:lnTo>
                  <a:lnTo>
                    <a:pt x="42910" y="7381"/>
                  </a:lnTo>
                  <a:lnTo>
                    <a:pt x="34915" y="1982"/>
                  </a:lnTo>
                  <a:lnTo>
                    <a:pt x="25146" y="0"/>
                  </a:lnTo>
                  <a:close/>
                </a:path>
              </a:pathLst>
            </a:custGeom>
            <a:solidFill>
              <a:srgbClr val="007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2586227" y="4325112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292" y="25145"/>
                  </a:moveTo>
                  <a:lnTo>
                    <a:pt x="48309" y="34915"/>
                  </a:lnTo>
                  <a:lnTo>
                    <a:pt x="42910" y="42910"/>
                  </a:lnTo>
                  <a:lnTo>
                    <a:pt x="34915" y="48309"/>
                  </a:lnTo>
                  <a:lnTo>
                    <a:pt x="25146" y="50292"/>
                  </a:lnTo>
                  <a:lnTo>
                    <a:pt x="15376" y="48309"/>
                  </a:lnTo>
                  <a:lnTo>
                    <a:pt x="7381" y="42910"/>
                  </a:lnTo>
                  <a:lnTo>
                    <a:pt x="1982" y="34915"/>
                  </a:lnTo>
                  <a:lnTo>
                    <a:pt x="0" y="25145"/>
                  </a:lnTo>
                  <a:lnTo>
                    <a:pt x="1982" y="15376"/>
                  </a:lnTo>
                  <a:lnTo>
                    <a:pt x="7381" y="7381"/>
                  </a:lnTo>
                  <a:lnTo>
                    <a:pt x="15376" y="1982"/>
                  </a:lnTo>
                  <a:lnTo>
                    <a:pt x="25146" y="0"/>
                  </a:lnTo>
                  <a:lnTo>
                    <a:pt x="34915" y="1982"/>
                  </a:lnTo>
                  <a:lnTo>
                    <a:pt x="42910" y="7381"/>
                  </a:lnTo>
                  <a:lnTo>
                    <a:pt x="48309" y="15376"/>
                  </a:lnTo>
                  <a:lnTo>
                    <a:pt x="50292" y="25145"/>
                  </a:lnTo>
                  <a:close/>
                </a:path>
              </a:pathLst>
            </a:custGeom>
            <a:ln w="9144">
              <a:solidFill>
                <a:srgbClr val="9DD3C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6" name="object 66"/>
          <p:cNvSpPr txBox="1"/>
          <p:nvPr/>
        </p:nvSpPr>
        <p:spPr>
          <a:xfrm>
            <a:off x="498449" y="4096105"/>
            <a:ext cx="3538854" cy="516255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marL="643890">
              <a:lnSpc>
                <a:spcPct val="100000"/>
              </a:lnSpc>
              <a:spcBef>
                <a:spcPts val="290"/>
              </a:spcBef>
              <a:tabLst>
                <a:tab pos="1007110" algn="l"/>
                <a:tab pos="1370330" algn="l"/>
                <a:tab pos="1733550" algn="l"/>
                <a:tab pos="2097405" algn="l"/>
                <a:tab pos="2460625" algn="l"/>
                <a:tab pos="2823845" algn="l"/>
                <a:tab pos="3194050" algn="l"/>
              </a:tabLst>
            </a:pPr>
            <a:r>
              <a:rPr sz="800" spc="-5" dirty="0">
                <a:latin typeface="Calibri"/>
                <a:cs typeface="Calibri"/>
              </a:rPr>
              <a:t>2021	2023	2025	2027	2029	2031	2033	</a:t>
            </a:r>
            <a:r>
              <a:rPr sz="800" dirty="0">
                <a:latin typeface="Calibri"/>
                <a:cs typeface="Calibri"/>
              </a:rPr>
              <a:t>ППП</a:t>
            </a:r>
          </a:p>
          <a:p>
            <a:pPr marL="640080">
              <a:lnSpc>
                <a:spcPct val="100000"/>
              </a:lnSpc>
              <a:spcBef>
                <a:spcPts val="195"/>
              </a:spcBef>
              <a:tabLst>
                <a:tab pos="2262505" algn="l"/>
              </a:tabLst>
            </a:pPr>
            <a:r>
              <a:rPr sz="800" spc="-5" dirty="0">
                <a:latin typeface="Calibri"/>
                <a:cs typeface="Calibri"/>
              </a:rPr>
              <a:t>Выручка,</a:t>
            </a:r>
            <a:r>
              <a:rPr sz="800" spc="10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тыс. долл.</a:t>
            </a:r>
            <a:r>
              <a:rPr sz="800" spc="1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США	</a:t>
            </a:r>
            <a:r>
              <a:rPr sz="800" spc="-5" dirty="0">
                <a:latin typeface="Calibri"/>
                <a:cs typeface="Calibri"/>
              </a:rPr>
              <a:t>Рентабельность</a:t>
            </a:r>
            <a:r>
              <a:rPr sz="800" spc="-2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по</a:t>
            </a:r>
            <a:r>
              <a:rPr sz="800" spc="-5" dirty="0">
                <a:latin typeface="Calibri"/>
                <a:cs typeface="Calibri"/>
              </a:rPr>
              <a:t> EBITDA,</a:t>
            </a:r>
            <a:r>
              <a:rPr sz="800" spc="-1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%</a:t>
            </a:r>
          </a:p>
          <a:p>
            <a:pPr marL="12700">
              <a:lnSpc>
                <a:spcPct val="100000"/>
              </a:lnSpc>
              <a:spcBef>
                <a:spcPts val="475"/>
              </a:spcBef>
            </a:pPr>
            <a:r>
              <a:rPr sz="900" b="1" spc="-5" dirty="0">
                <a:solidFill>
                  <a:srgbClr val="FFC000"/>
                </a:solidFill>
                <a:latin typeface="Calibri"/>
                <a:cs typeface="Calibri"/>
              </a:rPr>
              <a:t>Месторасположение</a:t>
            </a:r>
            <a:r>
              <a:rPr sz="900" b="1" spc="-30" dirty="0">
                <a:solidFill>
                  <a:srgbClr val="FFC00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FFC000"/>
                </a:solidFill>
                <a:latin typeface="Calibri"/>
                <a:cs typeface="Calibri"/>
              </a:rPr>
              <a:t>проекта</a:t>
            </a:r>
            <a:endParaRPr sz="900" dirty="0">
              <a:solidFill>
                <a:srgbClr val="FFC000"/>
              </a:solidFill>
              <a:latin typeface="Calibri"/>
              <a:cs typeface="Calibri"/>
            </a:endParaRPr>
          </a:p>
        </p:txBody>
      </p:sp>
      <p:pic>
        <p:nvPicPr>
          <p:cNvPr id="68" name="object 7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24" name="object 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25" name="Блок-схема: задержка 1024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26" name="Прямоугольник 1025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27" name="object 8"/>
          <p:cNvSpPr txBox="1">
            <a:spLocks/>
          </p:cNvSpPr>
          <p:nvPr/>
        </p:nvSpPr>
        <p:spPr>
          <a:xfrm>
            <a:off x="8388132" y="6103660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ru-RU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СТРОИТЕЛЬНАЯ ПРОМЫШЛЕННОСТЬ</a:t>
            </a:r>
          </a:p>
        </p:txBody>
      </p:sp>
      <p:pic>
        <p:nvPicPr>
          <p:cNvPr id="1028" name="Рисунок 1027"/>
          <p:cNvPicPr>
            <a:picLocks noChangeAspect="1"/>
          </p:cNvPicPr>
          <p:nvPr/>
        </p:nvPicPr>
        <p:blipFill>
          <a:blip r:embed="rId10" cstate="print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64149" y="6130481"/>
            <a:ext cx="384161" cy="422719"/>
          </a:xfrm>
          <a:prstGeom prst="rect">
            <a:avLst/>
          </a:prstGeom>
        </p:spPr>
      </p:pic>
      <p:sp>
        <p:nvSpPr>
          <p:cNvPr id="1029" name="object 6"/>
          <p:cNvSpPr txBox="1"/>
          <p:nvPr/>
        </p:nvSpPr>
        <p:spPr>
          <a:xfrm>
            <a:off x="9753600" y="410701"/>
            <a:ext cx="1295400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ru-RU" sz="900" i="1" kern="0" spc="-20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СТРОИТЕЛЬНАЯ ПРОМЫШЛЕННОСТЬ</a:t>
            </a:r>
          </a:p>
        </p:txBody>
      </p:sp>
    </p:spTree>
    <p:extLst>
      <p:ext uri="{BB962C8B-B14F-4D97-AF65-F5344CB8AC3E}">
        <p14:creationId xmlns:p14="http://schemas.microsoft.com/office/powerpoint/2010/main" val="19120986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74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pic>
        <p:nvPicPr>
          <p:cNvPr id="2" name="object 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33400" y="836675"/>
            <a:ext cx="3674364" cy="1784603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487476" y="2665857"/>
            <a:ext cx="123698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FFC000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40" dirty="0">
                <a:solidFill>
                  <a:srgbClr val="FFC00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FFC000"/>
                </a:solidFill>
                <a:latin typeface="Calibri"/>
                <a:cs typeface="Calibri"/>
              </a:rPr>
              <a:t>проекта</a:t>
            </a:r>
            <a:endParaRPr sz="900" dirty="0">
              <a:solidFill>
                <a:srgbClr val="FFC000"/>
              </a:solidFill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482589" y="885344"/>
            <a:ext cx="3587750" cy="435376"/>
          </a:xfrm>
          <a:prstGeom prst="rect">
            <a:avLst/>
          </a:prstGeom>
        </p:spPr>
        <p:txBody>
          <a:bodyPr vert="horz" wrap="square" lIns="0" tIns="4000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315"/>
              </a:spcBef>
            </a:pPr>
            <a:r>
              <a:rPr sz="8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Продукция</a:t>
            </a:r>
            <a:endParaRPr sz="8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215"/>
              </a:spcBef>
            </a:pPr>
            <a:r>
              <a:rPr sz="800" dirty="0">
                <a:latin typeface="Century Gothic" pitchFamily="34" charset="0"/>
                <a:cs typeface="Calibri"/>
              </a:rPr>
              <a:t>Ввод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в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эксплуатацию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Проекта планируется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в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2025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г.,</a:t>
            </a:r>
            <a:r>
              <a:rPr sz="800" spc="-5" dirty="0">
                <a:latin typeface="Century Gothic" pitchFamily="34" charset="0"/>
                <a:cs typeface="Calibri"/>
              </a:rPr>
              <a:t> выход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на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проектную</a:t>
            </a:r>
            <a:endParaRPr sz="800" dirty="0">
              <a:latin typeface="Century Gothic" pitchFamily="34" charset="0"/>
              <a:cs typeface="Calibri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541804" y="457200"/>
            <a:ext cx="5325596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Завод</a:t>
            </a:r>
            <a:r>
              <a:rPr sz="1800" b="1" spc="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по</a:t>
            </a:r>
            <a:r>
              <a:rPr sz="1800" b="1" spc="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выпуску</a:t>
            </a:r>
            <a:r>
              <a:rPr sz="1800" b="1" spc="-3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изделий</a:t>
            </a:r>
            <a:r>
              <a:rPr sz="1800" b="1" spc="20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из</a:t>
            </a:r>
            <a:r>
              <a:rPr sz="1800" b="1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фиброцемента</a:t>
            </a:r>
            <a:endParaRPr sz="1800" b="1" dirty="0">
              <a:solidFill>
                <a:srgbClr val="FFC00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214741" y="1089791"/>
            <a:ext cx="2834259" cy="312265"/>
          </a:xfrm>
          <a:prstGeom prst="rect">
            <a:avLst/>
          </a:prstGeom>
        </p:spPr>
        <p:txBody>
          <a:bodyPr vert="horz" wrap="square" lIns="0" tIns="4000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15"/>
              </a:spcBef>
            </a:pPr>
            <a:r>
              <a:rPr sz="8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Инвестиционная привлекательность</a:t>
            </a:r>
            <a:r>
              <a:rPr sz="800" b="1" spc="3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8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проекта:</a:t>
            </a:r>
            <a:endParaRPr sz="8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sz="800" spc="-5" dirty="0">
                <a:latin typeface="Century Gothic" pitchFamily="34" charset="0"/>
                <a:cs typeface="Calibri"/>
              </a:rPr>
              <a:t>Сумма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инвестиций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–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39</a:t>
            </a:r>
            <a:r>
              <a:rPr sz="8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439</a:t>
            </a:r>
            <a:r>
              <a:rPr sz="800" spc="-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тыс.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долл.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США</a:t>
            </a:r>
            <a:endParaRPr sz="800" dirty="0">
              <a:latin typeface="Century Gothic" pitchFamily="34" charset="0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465574" y="1332373"/>
            <a:ext cx="3704844" cy="2590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 algn="just">
              <a:lnSpc>
                <a:spcPct val="100000"/>
              </a:lnSpc>
              <a:spcBef>
                <a:spcPts val="100"/>
              </a:spcBef>
            </a:pPr>
            <a:r>
              <a:rPr sz="800" spc="-5" dirty="0">
                <a:latin typeface="Century Gothic" pitchFamily="34" charset="0"/>
                <a:cs typeface="Calibri"/>
              </a:rPr>
              <a:t>мощность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– в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2026</a:t>
            </a:r>
            <a:r>
              <a:rPr sz="800" spc="-3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г.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При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выходе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на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полную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мощность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ежегодные</a:t>
            </a:r>
            <a:r>
              <a:rPr sz="800" spc="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объемы</a:t>
            </a:r>
            <a:r>
              <a:rPr sz="800" spc="365" dirty="0">
                <a:latin typeface="Century Gothic" pitchFamily="34" charset="0"/>
                <a:cs typeface="Calibri"/>
              </a:rPr>
              <a:t> </a:t>
            </a:r>
            <a:r>
              <a:rPr sz="1200" spc="-7" baseline="-18518" dirty="0">
                <a:latin typeface="Century Gothic" pitchFamily="34" charset="0"/>
                <a:cs typeface="Calibri"/>
              </a:rPr>
              <a:t>NPV </a:t>
            </a:r>
            <a:r>
              <a:rPr sz="1200" baseline="-18518" dirty="0">
                <a:latin typeface="Century Gothic" pitchFamily="34" charset="0"/>
                <a:cs typeface="Calibri"/>
              </a:rPr>
              <a:t>– 19</a:t>
            </a:r>
            <a:r>
              <a:rPr sz="1200" spc="-15" baseline="-18518" dirty="0">
                <a:latin typeface="Century Gothic" pitchFamily="34" charset="0"/>
                <a:cs typeface="Calibri"/>
              </a:rPr>
              <a:t> </a:t>
            </a:r>
            <a:r>
              <a:rPr sz="1200" baseline="-18518" dirty="0">
                <a:latin typeface="Century Gothic" pitchFamily="34" charset="0"/>
                <a:cs typeface="Calibri"/>
              </a:rPr>
              <a:t>705</a:t>
            </a:r>
            <a:r>
              <a:rPr sz="1200" spc="-37" baseline="-18518" dirty="0">
                <a:latin typeface="Century Gothic" pitchFamily="34" charset="0"/>
                <a:cs typeface="Calibri"/>
              </a:rPr>
              <a:t> </a:t>
            </a:r>
            <a:r>
              <a:rPr sz="1200" spc="-7" baseline="-18518" dirty="0">
                <a:latin typeface="Century Gothic" pitchFamily="34" charset="0"/>
                <a:cs typeface="Calibri"/>
              </a:rPr>
              <a:t>тыс.</a:t>
            </a:r>
            <a:r>
              <a:rPr sz="1200" spc="-15" baseline="-18518" dirty="0">
                <a:latin typeface="Century Gothic" pitchFamily="34" charset="0"/>
                <a:cs typeface="Calibri"/>
              </a:rPr>
              <a:t> </a:t>
            </a:r>
            <a:r>
              <a:rPr sz="1200" spc="-7" baseline="-18518" dirty="0">
                <a:latin typeface="Century Gothic" pitchFamily="34" charset="0"/>
                <a:cs typeface="Calibri"/>
              </a:rPr>
              <a:t>долл.</a:t>
            </a:r>
            <a:r>
              <a:rPr sz="1200" spc="-15" baseline="-18518" dirty="0">
                <a:latin typeface="Century Gothic" pitchFamily="34" charset="0"/>
                <a:cs typeface="Calibri"/>
              </a:rPr>
              <a:t> </a:t>
            </a:r>
            <a:r>
              <a:rPr sz="1200" spc="-7" baseline="-18518" dirty="0">
                <a:latin typeface="Century Gothic" pitchFamily="34" charset="0"/>
                <a:cs typeface="Calibri"/>
              </a:rPr>
              <a:t>США</a:t>
            </a:r>
            <a:endParaRPr sz="1200" baseline="-18518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484878" y="1594756"/>
            <a:ext cx="3685540" cy="270638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415" algn="just">
              <a:lnSpc>
                <a:spcPts val="1040"/>
              </a:lnSpc>
              <a:spcBef>
                <a:spcPts val="100"/>
              </a:spcBef>
            </a:pPr>
            <a:r>
              <a:rPr sz="8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sz="800" spc="-4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фиброцементных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плит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составят</a:t>
            </a:r>
            <a:r>
              <a:rPr sz="800" spc="-3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33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500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тонн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в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год.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15" marR="5080" algn="just">
              <a:lnSpc>
                <a:spcPct val="92800"/>
              </a:lnSpc>
              <a:spcBef>
                <a:spcPts val="35"/>
              </a:spcBef>
            </a:pPr>
            <a:r>
              <a:rPr sz="800" spc="-5" dirty="0">
                <a:latin typeface="Century Gothic" pitchFamily="34" charset="0"/>
                <a:cs typeface="Calibri"/>
              </a:rPr>
              <a:t>Планируется следующий ассортимент продукции толщиной: </a:t>
            </a:r>
            <a:r>
              <a:rPr sz="800" dirty="0">
                <a:latin typeface="Century Gothic" pitchFamily="34" charset="0"/>
                <a:cs typeface="Calibri"/>
              </a:rPr>
              <a:t>6 мм – 28 475 </a:t>
            </a:r>
            <a:r>
              <a:rPr sz="800" spc="-19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тонн </a:t>
            </a:r>
            <a:r>
              <a:rPr sz="800" dirty="0">
                <a:latin typeface="Century Gothic" pitchFamily="34" charset="0"/>
                <a:cs typeface="Calibri"/>
              </a:rPr>
              <a:t>и 8 мм – 5 025 </a:t>
            </a:r>
            <a:r>
              <a:rPr sz="800" spc="-5" dirty="0">
                <a:latin typeface="Century Gothic" pitchFamily="34" charset="0"/>
                <a:cs typeface="Calibri"/>
              </a:rPr>
              <a:t>тонн. </a:t>
            </a:r>
            <a:r>
              <a:rPr sz="800" dirty="0">
                <a:latin typeface="Century Gothic" pitchFamily="34" charset="0"/>
                <a:cs typeface="Calibri"/>
              </a:rPr>
              <a:t>Весь </a:t>
            </a:r>
            <a:r>
              <a:rPr sz="800" spc="-5" dirty="0">
                <a:latin typeface="Century Gothic" pitchFamily="34" charset="0"/>
                <a:cs typeface="Calibri"/>
              </a:rPr>
              <a:t>объем </a:t>
            </a:r>
            <a:r>
              <a:rPr sz="800" dirty="0">
                <a:latin typeface="Century Gothic" pitchFamily="34" charset="0"/>
                <a:cs typeface="Calibri"/>
              </a:rPr>
              <a:t>готовой </a:t>
            </a:r>
            <a:r>
              <a:rPr sz="800" spc="-5" dirty="0">
                <a:latin typeface="Century Gothic" pitchFamily="34" charset="0"/>
                <a:cs typeface="Calibri"/>
              </a:rPr>
              <a:t>продукции планируется 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реализовывать</a:t>
            </a:r>
            <a:r>
              <a:rPr sz="800" spc="-3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на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внутреннем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рынке.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15" algn="just">
              <a:lnSpc>
                <a:spcPts val="885"/>
              </a:lnSpc>
            </a:pPr>
            <a:r>
              <a:rPr sz="8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Проект</a:t>
            </a:r>
            <a:endParaRPr sz="8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8415" marR="114935" algn="just">
              <a:lnSpc>
                <a:spcPct val="92700"/>
              </a:lnSpc>
              <a:spcBef>
                <a:spcPts val="295"/>
              </a:spcBef>
            </a:pP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Настоящий инвестиционный проект («Проект») предусматривает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строительство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завода по выпуску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изделий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из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фиброцемента мощностью </a:t>
            </a:r>
            <a:r>
              <a:rPr sz="800" spc="-19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33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500</a:t>
            </a:r>
            <a:r>
              <a:rPr sz="8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тыс.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тонн</a:t>
            </a:r>
            <a:r>
              <a:rPr sz="8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в</a:t>
            </a:r>
            <a:r>
              <a:rPr sz="800" spc="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год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на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территории</a:t>
            </a:r>
            <a:r>
              <a:rPr sz="800" spc="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Индустриальной</a:t>
            </a:r>
            <a:r>
              <a:rPr sz="8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зоны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«Өндіріс»</a:t>
            </a:r>
            <a:r>
              <a:rPr sz="800" spc="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в </a:t>
            </a:r>
            <a:r>
              <a:rPr sz="800" spc="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с.</a:t>
            </a:r>
            <a:r>
              <a:rPr sz="8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Кызылжарма</a:t>
            </a:r>
            <a:r>
              <a:rPr sz="800" spc="-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Кызылординской</a:t>
            </a:r>
            <a:r>
              <a:rPr sz="800" spc="-4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области.</a:t>
            </a:r>
            <a:r>
              <a:rPr sz="8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Готовую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продукцию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15" algn="just">
              <a:lnSpc>
                <a:spcPts val="960"/>
              </a:lnSpc>
            </a:pPr>
            <a:r>
              <a:rPr sz="800" spc="-5" dirty="0">
                <a:latin typeface="Century Gothic" pitchFamily="34" charset="0"/>
                <a:cs typeface="Calibri"/>
              </a:rPr>
              <a:t>планируется реализовывать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в</a:t>
            </a:r>
            <a:r>
              <a:rPr sz="800" spc="-5" dirty="0">
                <a:latin typeface="Century Gothic" pitchFamily="34" charset="0"/>
                <a:cs typeface="Calibri"/>
              </a:rPr>
              <a:t> Казахстане.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Сырье</a:t>
            </a:r>
            <a:r>
              <a:rPr sz="800" spc="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для производства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15" marR="56515" algn="just">
              <a:lnSpc>
                <a:spcPts val="1000"/>
              </a:lnSpc>
              <a:spcBef>
                <a:spcPts val="65"/>
              </a:spcBef>
            </a:pP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фиброцемента планируется получать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месторождения кварцевого песка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Сарышокы, расположенного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в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Кызылординской области.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Компания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ведет </a:t>
            </a:r>
            <a:r>
              <a:rPr sz="800" spc="-19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работу</a:t>
            </a:r>
            <a:r>
              <a:rPr sz="8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для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получения</a:t>
            </a:r>
            <a:r>
              <a:rPr sz="8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соответствующей</a:t>
            </a:r>
            <a:r>
              <a:rPr sz="800" spc="-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лицензии</a:t>
            </a:r>
            <a:r>
              <a:rPr sz="8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на</a:t>
            </a:r>
            <a:r>
              <a:rPr sz="8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право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15" algn="just">
              <a:lnSpc>
                <a:spcPts val="980"/>
              </a:lnSpc>
            </a:pP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недропользования</a:t>
            </a:r>
            <a:r>
              <a:rPr sz="800" spc="-4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на</a:t>
            </a:r>
            <a:r>
              <a:rPr sz="8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указанное</a:t>
            </a:r>
            <a:r>
              <a:rPr sz="800" spc="-3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месторождение.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15" algn="just">
              <a:lnSpc>
                <a:spcPct val="100000"/>
              </a:lnSpc>
              <a:spcBef>
                <a:spcPts val="215"/>
              </a:spcBef>
            </a:pPr>
            <a:r>
              <a:rPr sz="8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Компания</a:t>
            </a:r>
            <a:endParaRPr sz="8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8415" marR="179705" algn="just">
              <a:lnSpc>
                <a:spcPts val="1010"/>
              </a:lnSpc>
              <a:spcBef>
                <a:spcPts val="305"/>
              </a:spcBef>
            </a:pPr>
            <a:r>
              <a:rPr sz="800" dirty="0">
                <a:latin typeface="Century Gothic" pitchFamily="34" charset="0"/>
                <a:cs typeface="Calibri"/>
              </a:rPr>
              <a:t>ТОО </a:t>
            </a:r>
            <a:r>
              <a:rPr sz="800" spc="-5" dirty="0">
                <a:latin typeface="Century Gothic" pitchFamily="34" charset="0"/>
                <a:cs typeface="Calibri"/>
              </a:rPr>
              <a:t>«Samga Eurotrade» является проектной </a:t>
            </a:r>
            <a:r>
              <a:rPr sz="800" dirty="0">
                <a:latin typeface="Century Gothic" pitchFamily="34" charset="0"/>
                <a:cs typeface="Calibri"/>
              </a:rPr>
              <a:t>компанией, </a:t>
            </a:r>
            <a:r>
              <a:rPr sz="800" spc="-5" dirty="0">
                <a:latin typeface="Century Gothic" pitchFamily="34" charset="0"/>
                <a:cs typeface="Calibri"/>
              </a:rPr>
              <a:t>созданной для </a:t>
            </a:r>
            <a:r>
              <a:rPr sz="800" spc="-19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строительства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завода</a:t>
            </a:r>
            <a:r>
              <a:rPr sz="800" spc="-4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по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выпуску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изделий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из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 err="1">
                <a:latin typeface="Century Gothic" pitchFamily="34" charset="0"/>
                <a:cs typeface="Calibri"/>
              </a:rPr>
              <a:t>фиброцемента</a:t>
            </a:r>
            <a:r>
              <a:rPr sz="800" spc="-5" dirty="0" smtClean="0">
                <a:latin typeface="Century Gothic" pitchFamily="34" charset="0"/>
                <a:cs typeface="Calibri"/>
              </a:rPr>
              <a:t>.</a:t>
            </a:r>
            <a:endParaRPr lang="kk-KZ" sz="800" spc="-5" dirty="0" smtClean="0">
              <a:latin typeface="Century Gothic" pitchFamily="34" charset="0"/>
              <a:cs typeface="Calibri"/>
            </a:endParaRPr>
          </a:p>
          <a:p>
            <a:pPr marL="18415" marR="179705" algn="just">
              <a:lnSpc>
                <a:spcPts val="1010"/>
              </a:lnSpc>
              <a:spcBef>
                <a:spcPts val="305"/>
              </a:spcBef>
            </a:pPr>
            <a:endParaRPr sz="8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835"/>
              </a:lnSpc>
            </a:pPr>
            <a:r>
              <a:rPr sz="8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Рынок</a:t>
            </a:r>
            <a:endParaRPr sz="8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213814" y="1438685"/>
            <a:ext cx="3546475" cy="3684598"/>
          </a:xfrm>
          <a:prstGeom prst="rect">
            <a:avLst/>
          </a:prstGeom>
        </p:spPr>
        <p:txBody>
          <a:bodyPr vert="horz" wrap="square" lIns="0" tIns="40005" rIns="0" bIns="0" rtlCol="0">
            <a:spAutoFit/>
          </a:bodyPr>
          <a:lstStyle/>
          <a:p>
            <a:pPr marL="24130" algn="just">
              <a:lnSpc>
                <a:spcPct val="100000"/>
              </a:lnSpc>
              <a:spcBef>
                <a:spcPts val="315"/>
              </a:spcBef>
            </a:pPr>
            <a:r>
              <a:rPr sz="800" dirty="0">
                <a:latin typeface="Century Gothic" pitchFamily="34" charset="0"/>
                <a:cs typeface="Calibri"/>
              </a:rPr>
              <a:t>IRR</a:t>
            </a:r>
            <a:r>
              <a:rPr sz="800" spc="-4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–</a:t>
            </a:r>
            <a:r>
              <a:rPr sz="800" spc="-3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28,1%</a:t>
            </a:r>
          </a:p>
          <a:p>
            <a:pPr marL="24130" algn="just">
              <a:lnSpc>
                <a:spcPct val="100000"/>
              </a:lnSpc>
              <a:spcBef>
                <a:spcPts val="215"/>
              </a:spcBef>
            </a:pPr>
            <a:r>
              <a:rPr sz="800" spc="-5" dirty="0">
                <a:latin typeface="Century Gothic" pitchFamily="34" charset="0"/>
                <a:cs typeface="Calibri"/>
              </a:rPr>
              <a:t>Срок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окупаемости</a:t>
            </a:r>
            <a:r>
              <a:rPr sz="800" spc="-4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Проекта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–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5,20</a:t>
            </a:r>
            <a:r>
              <a:rPr sz="800" spc="-3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лет</a:t>
            </a:r>
            <a:endParaRPr sz="800" dirty="0">
              <a:latin typeface="Century Gothic" pitchFamily="34" charset="0"/>
              <a:cs typeface="Calibri"/>
            </a:endParaRPr>
          </a:p>
          <a:p>
            <a:pPr marL="24130" algn="just">
              <a:lnSpc>
                <a:spcPts val="1000"/>
              </a:lnSpc>
              <a:spcBef>
                <a:spcPts val="215"/>
              </a:spcBef>
            </a:pPr>
            <a:r>
              <a:rPr sz="8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sz="800" spc="-4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срок</a:t>
            </a:r>
            <a:r>
              <a:rPr sz="800" spc="-3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окупаемости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–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8,05</a:t>
            </a:r>
            <a:r>
              <a:rPr sz="800" spc="-3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лет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00"/>
              </a:lnSpc>
            </a:pPr>
            <a:r>
              <a:rPr sz="800" b="1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В</a:t>
            </a:r>
            <a:r>
              <a:rPr sz="800" b="1" spc="-3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800" b="1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чем</a:t>
            </a:r>
            <a:r>
              <a:rPr sz="800" b="1" spc="-3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8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800" b="1" spc="2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8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проекта?</a:t>
            </a:r>
            <a:endParaRPr sz="8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40"/>
              </a:lnSpc>
              <a:spcBef>
                <a:spcPts val="215"/>
              </a:spcBef>
            </a:pPr>
            <a:r>
              <a:rPr sz="800" b="1" spc="-5" dirty="0">
                <a:latin typeface="Century Gothic" pitchFamily="34" charset="0"/>
                <a:cs typeface="Calibri"/>
              </a:rPr>
              <a:t>Преимущества</a:t>
            </a:r>
            <a:r>
              <a:rPr sz="800" b="1" spc="-20" dirty="0">
                <a:latin typeface="Century Gothic" pitchFamily="34" charset="0"/>
                <a:cs typeface="Calibri"/>
              </a:rPr>
              <a:t> </a:t>
            </a:r>
            <a:r>
              <a:rPr sz="800" b="1" spc="-5" dirty="0">
                <a:latin typeface="Century Gothic" pitchFamily="34" charset="0"/>
                <a:cs typeface="Calibri"/>
              </a:rPr>
              <a:t>технологии</a:t>
            </a:r>
            <a:r>
              <a:rPr sz="800" b="1" spc="5" dirty="0">
                <a:latin typeface="Century Gothic" pitchFamily="34" charset="0"/>
                <a:cs typeface="Calibri"/>
              </a:rPr>
              <a:t> </a:t>
            </a:r>
            <a:r>
              <a:rPr sz="800" b="1" spc="-5" dirty="0">
                <a:latin typeface="Century Gothic" pitchFamily="34" charset="0"/>
                <a:cs typeface="Calibri"/>
              </a:rPr>
              <a:t>производства.</a:t>
            </a:r>
            <a:r>
              <a:rPr sz="800" b="1" spc="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На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заводе</a:t>
            </a:r>
            <a:r>
              <a:rPr sz="800" spc="-3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будут</a:t>
            </a:r>
          </a:p>
          <a:p>
            <a:pPr marL="12700" marR="5080" algn="just">
              <a:lnSpc>
                <a:spcPct val="92900"/>
              </a:lnSpc>
              <a:spcBef>
                <a:spcPts val="35"/>
              </a:spcBef>
            </a:pPr>
            <a:r>
              <a:rPr sz="800" spc="-5" dirty="0">
                <a:latin typeface="Century Gothic" pitchFamily="34" charset="0"/>
                <a:cs typeface="Calibri"/>
              </a:rPr>
              <a:t>применяться передовые</a:t>
            </a:r>
            <a:r>
              <a:rPr sz="800" spc="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энергосберегающие</a:t>
            </a:r>
            <a:r>
              <a:rPr sz="800" spc="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технологии</a:t>
            </a:r>
            <a:r>
              <a:rPr sz="800" spc="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производства, </a:t>
            </a:r>
            <a:r>
              <a:rPr sz="800" spc="-19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а </a:t>
            </a:r>
            <a:r>
              <a:rPr sz="800" spc="-5" dirty="0">
                <a:latin typeface="Century Gothic" pitchFamily="34" charset="0"/>
                <a:cs typeface="Calibri"/>
              </a:rPr>
              <a:t>также система </a:t>
            </a:r>
            <a:r>
              <a:rPr sz="800" dirty="0">
                <a:latin typeface="Century Gothic" pitchFamily="34" charset="0"/>
                <a:cs typeface="Calibri"/>
              </a:rPr>
              <a:t>сбора и анализа </a:t>
            </a:r>
            <a:r>
              <a:rPr sz="800" spc="-5" dirty="0">
                <a:latin typeface="Century Gothic" pitchFamily="34" charset="0"/>
                <a:cs typeface="Calibri"/>
              </a:rPr>
              <a:t>данных производственного процесса, </a:t>
            </a:r>
            <a:r>
              <a:rPr sz="800" dirty="0">
                <a:latin typeface="Century Gothic" pitchFamily="34" charset="0"/>
                <a:cs typeface="Calibri"/>
              </a:rPr>
              <a:t> что позволит</a:t>
            </a:r>
            <a:r>
              <a:rPr sz="800" spc="-4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оптимизировать</a:t>
            </a:r>
            <a:r>
              <a:rPr sz="800" spc="-4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производственный</a:t>
            </a:r>
            <a:r>
              <a:rPr sz="800" spc="-4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процесс.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45"/>
              </a:lnSpc>
              <a:spcBef>
                <a:spcPts val="219"/>
              </a:spcBef>
            </a:pPr>
            <a:r>
              <a:rPr sz="800" b="1" spc="-5" dirty="0">
                <a:latin typeface="Century Gothic" pitchFamily="34" charset="0"/>
                <a:cs typeface="Calibri"/>
              </a:rPr>
              <a:t>Экологичность</a:t>
            </a:r>
            <a:r>
              <a:rPr sz="800" b="1" spc="25" dirty="0">
                <a:latin typeface="Century Gothic" pitchFamily="34" charset="0"/>
                <a:cs typeface="Calibri"/>
              </a:rPr>
              <a:t> </a:t>
            </a:r>
            <a:r>
              <a:rPr sz="800" b="1" dirty="0">
                <a:latin typeface="Century Gothic" pitchFamily="34" charset="0"/>
                <a:cs typeface="Calibri"/>
              </a:rPr>
              <a:t>и</a:t>
            </a:r>
            <a:r>
              <a:rPr sz="800" b="1" spc="-10" dirty="0">
                <a:latin typeface="Century Gothic" pitchFamily="34" charset="0"/>
                <a:cs typeface="Calibri"/>
              </a:rPr>
              <a:t> </a:t>
            </a:r>
            <a:r>
              <a:rPr sz="800" b="1" spc="-5" dirty="0">
                <a:latin typeface="Century Gothic" pitchFamily="34" charset="0"/>
                <a:cs typeface="Calibri"/>
              </a:rPr>
              <a:t>пожаростойкость</a:t>
            </a:r>
            <a:r>
              <a:rPr sz="800" b="1" spc="55" dirty="0">
                <a:latin typeface="Century Gothic" pitchFamily="34" charset="0"/>
                <a:cs typeface="Calibri"/>
              </a:rPr>
              <a:t> </a:t>
            </a:r>
            <a:r>
              <a:rPr sz="800" b="1" spc="-5" dirty="0">
                <a:latin typeface="Century Gothic" pitchFamily="34" charset="0"/>
                <a:cs typeface="Calibri"/>
              </a:rPr>
              <a:t>продукции.</a:t>
            </a:r>
            <a:r>
              <a:rPr sz="800" b="1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Изделия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из</a:t>
            </a:r>
          </a:p>
          <a:p>
            <a:pPr marL="12700" marR="10795" algn="just">
              <a:lnSpc>
                <a:spcPct val="92600"/>
              </a:lnSpc>
              <a:spcBef>
                <a:spcPts val="40"/>
              </a:spcBef>
            </a:pPr>
            <a:r>
              <a:rPr sz="800" spc="-5" dirty="0">
                <a:latin typeface="Century Gothic" pitchFamily="34" charset="0"/>
                <a:cs typeface="Calibri"/>
              </a:rPr>
              <a:t>фиброцемента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полностью соответствуют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экологическим требованиям </a:t>
            </a:r>
            <a:r>
              <a:rPr sz="800" dirty="0">
                <a:latin typeface="Century Gothic" pitchFamily="34" charset="0"/>
                <a:cs typeface="Calibri"/>
              </a:rPr>
              <a:t>и </a:t>
            </a:r>
            <a:r>
              <a:rPr sz="800" spc="-19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могут быть </a:t>
            </a:r>
            <a:r>
              <a:rPr sz="800" spc="-5" dirty="0">
                <a:latin typeface="Century Gothic" pitchFamily="34" charset="0"/>
                <a:cs typeface="Calibri"/>
              </a:rPr>
              <a:t>полностью переработаны </a:t>
            </a:r>
            <a:r>
              <a:rPr sz="800" dirty="0">
                <a:latin typeface="Century Gothic" pitchFamily="34" charset="0"/>
                <a:cs typeface="Calibri"/>
              </a:rPr>
              <a:t>в </a:t>
            </a:r>
            <a:r>
              <a:rPr sz="800" spc="-5" dirty="0">
                <a:latin typeface="Century Gothic" pitchFamily="34" charset="0"/>
                <a:cs typeface="Calibri"/>
              </a:rPr>
              <a:t>окружающей среде. Изделия 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соответствуют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директиве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RoHS, которая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регулирует</a:t>
            </a:r>
            <a:r>
              <a:rPr sz="800" spc="3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содержание 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тяжелых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металлов </a:t>
            </a:r>
            <a:r>
              <a:rPr sz="800" dirty="0">
                <a:latin typeface="Century Gothic" pitchFamily="34" charset="0"/>
                <a:cs typeface="Calibri"/>
              </a:rPr>
              <a:t>в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продукте.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Кроме </a:t>
            </a:r>
            <a:r>
              <a:rPr sz="800" dirty="0">
                <a:latin typeface="Century Gothic" pitchFamily="34" charset="0"/>
                <a:cs typeface="Calibri"/>
              </a:rPr>
              <a:t>того,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изделия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имеют</a:t>
            </a:r>
            <a:r>
              <a:rPr sz="800" dirty="0">
                <a:latin typeface="Century Gothic" pitchFamily="34" charset="0"/>
                <a:cs typeface="Calibri"/>
              </a:rPr>
              <a:t> высокую</a:t>
            </a:r>
          </a:p>
          <a:p>
            <a:pPr marL="12700" marR="6350" algn="just">
              <a:lnSpc>
                <a:spcPts val="1000"/>
              </a:lnSpc>
              <a:spcBef>
                <a:spcPts val="20"/>
              </a:spcBef>
            </a:pPr>
            <a:r>
              <a:rPr sz="800" spc="-5" dirty="0">
                <a:latin typeface="Century Gothic" pitchFamily="34" charset="0"/>
                <a:cs typeface="Calibri"/>
              </a:rPr>
              <a:t>теплопроводность</a:t>
            </a:r>
            <a:r>
              <a:rPr sz="800" spc="-4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от</a:t>
            </a:r>
            <a:r>
              <a:rPr sz="800" spc="-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0,217</a:t>
            </a:r>
            <a:r>
              <a:rPr sz="800" spc="-4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до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0,430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Ватт/м°К,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что </a:t>
            </a:r>
            <a:r>
              <a:rPr sz="800" spc="-5" dirty="0">
                <a:latin typeface="Century Gothic" pitchFamily="34" charset="0"/>
                <a:cs typeface="Calibri"/>
              </a:rPr>
              <a:t>также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указывает</a:t>
            </a:r>
            <a:r>
              <a:rPr sz="800" spc="-3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на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их </a:t>
            </a:r>
            <a:r>
              <a:rPr sz="800" spc="-19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высокую</a:t>
            </a:r>
            <a:r>
              <a:rPr sz="800" spc="-3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огнестойкость.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2700" marR="26034" algn="just">
              <a:lnSpc>
                <a:spcPts val="1000"/>
              </a:lnSpc>
              <a:spcBef>
                <a:spcPts val="300"/>
              </a:spcBef>
            </a:pPr>
            <a:r>
              <a:rPr sz="800" b="1" spc="-5" dirty="0">
                <a:latin typeface="Century Gothic" pitchFamily="34" charset="0"/>
                <a:cs typeface="Calibri"/>
              </a:rPr>
              <a:t>Доступность </a:t>
            </a:r>
            <a:r>
              <a:rPr sz="800" b="1" dirty="0">
                <a:latin typeface="Century Gothic" pitchFamily="34" charset="0"/>
                <a:cs typeface="Calibri"/>
              </a:rPr>
              <a:t>мер </a:t>
            </a:r>
            <a:r>
              <a:rPr sz="800" b="1" spc="-5" dirty="0">
                <a:latin typeface="Century Gothic" pitchFamily="34" charset="0"/>
                <a:cs typeface="Calibri"/>
              </a:rPr>
              <a:t>государственной поддержки. </a:t>
            </a:r>
            <a:r>
              <a:rPr sz="800" spc="-5" dirty="0">
                <a:latin typeface="Century Gothic" pitchFamily="34" charset="0"/>
                <a:cs typeface="Calibri"/>
              </a:rPr>
              <a:t>Производство изделий </a:t>
            </a:r>
            <a:r>
              <a:rPr sz="800" spc="-19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из </a:t>
            </a:r>
            <a:r>
              <a:rPr sz="800" spc="-5" dirty="0">
                <a:latin typeface="Century Gothic" pitchFamily="34" charset="0"/>
                <a:cs typeface="Calibri"/>
              </a:rPr>
              <a:t>фиброцемента является приоритетным сектором </a:t>
            </a:r>
            <a:r>
              <a:rPr sz="800" dirty="0">
                <a:latin typeface="Century Gothic" pitchFamily="34" charset="0"/>
                <a:cs typeface="Calibri"/>
              </a:rPr>
              <a:t>экономики РК, </a:t>
            </a:r>
            <a:r>
              <a:rPr sz="800" spc="-5" dirty="0">
                <a:latin typeface="Century Gothic" pitchFamily="34" charset="0"/>
                <a:cs typeface="Calibri"/>
              </a:rPr>
              <a:t>для 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которого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предусмотренв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льготы</a:t>
            </a:r>
            <a:r>
              <a:rPr sz="800" dirty="0">
                <a:latin typeface="Century Gothic" pitchFamily="34" charset="0"/>
                <a:cs typeface="Calibri"/>
              </a:rPr>
              <a:t> и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экономические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условия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для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940"/>
              </a:lnSpc>
            </a:pPr>
            <a:r>
              <a:rPr sz="800" dirty="0">
                <a:latin typeface="Century Gothic" pitchFamily="34" charset="0"/>
                <a:cs typeface="Calibri"/>
              </a:rPr>
              <a:t>снижения</a:t>
            </a:r>
            <a:r>
              <a:rPr sz="800" spc="-3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финансовой</a:t>
            </a:r>
            <a:r>
              <a:rPr sz="800" spc="-3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нагрузки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предприятий</a:t>
            </a:r>
            <a:r>
              <a:rPr sz="800" dirty="0">
                <a:latin typeface="Century Gothic" pitchFamily="34" charset="0"/>
                <a:cs typeface="Calibri"/>
              </a:rPr>
              <a:t> в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рамках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следующих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2700" marR="501650" algn="just">
              <a:lnSpc>
                <a:spcPts val="1000"/>
              </a:lnSpc>
              <a:spcBef>
                <a:spcPts val="60"/>
              </a:spcBef>
            </a:pPr>
            <a:r>
              <a:rPr sz="800" spc="-5" dirty="0">
                <a:latin typeface="Century Gothic" pitchFamily="34" charset="0"/>
                <a:cs typeface="Calibri"/>
              </a:rPr>
              <a:t>программ: </a:t>
            </a:r>
            <a:r>
              <a:rPr sz="800" dirty="0">
                <a:latin typeface="Century Gothic" pitchFamily="34" charset="0"/>
                <a:cs typeface="Calibri"/>
              </a:rPr>
              <a:t>«Экономика </a:t>
            </a:r>
            <a:r>
              <a:rPr sz="800" spc="-5" dirty="0">
                <a:latin typeface="Century Gothic" pitchFamily="34" charset="0"/>
                <a:cs typeface="Calibri"/>
              </a:rPr>
              <a:t>простых вещей», Концепция развития </a:t>
            </a:r>
            <a:r>
              <a:rPr sz="800" spc="-19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обрабатывающей</a:t>
            </a:r>
            <a:r>
              <a:rPr sz="800" spc="-3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промышленности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РК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на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2023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–</a:t>
            </a:r>
            <a:r>
              <a:rPr sz="800" spc="-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2029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гг.</a:t>
            </a:r>
          </a:p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sz="8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800" b="1" spc="-2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8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8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>
              <a:lnSpc>
                <a:spcPts val="1040"/>
              </a:lnSpc>
              <a:spcBef>
                <a:spcPts val="215"/>
              </a:spcBef>
            </a:pP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Для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реализации</a:t>
            </a:r>
            <a:r>
              <a:rPr sz="800" spc="-3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Проекта</a:t>
            </a:r>
            <a:r>
              <a:rPr sz="800" spc="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требуется</a:t>
            </a:r>
            <a:r>
              <a:rPr sz="800" spc="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финансирование</a:t>
            </a:r>
            <a:r>
              <a:rPr sz="800" spc="-4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на</a:t>
            </a:r>
            <a:r>
              <a:rPr sz="8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сумму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2700">
              <a:lnSpc>
                <a:spcPts val="1040"/>
              </a:lnSpc>
            </a:pP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39</a:t>
            </a:r>
            <a:r>
              <a:rPr sz="800" spc="-3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439</a:t>
            </a:r>
            <a:r>
              <a:rPr sz="800" spc="-3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тыс.</a:t>
            </a:r>
            <a:r>
              <a:rPr sz="800" spc="-3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долл.</a:t>
            </a:r>
            <a:r>
              <a:rPr sz="800" spc="-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США:</a:t>
            </a:r>
            <a:endParaRPr sz="800" dirty="0">
              <a:latin typeface="Century Gothic" pitchFamily="34" charset="0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202930" y="5058036"/>
            <a:ext cx="3223260" cy="430887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4785" marR="5080" indent="-172720" algn="just">
              <a:lnSpc>
                <a:spcPts val="1000"/>
              </a:lnSpc>
              <a:spcBef>
                <a:spcPts val="2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800" dirty="0">
                <a:latin typeface="Century Gothic" pitchFamily="34" charset="0"/>
                <a:cs typeface="Calibri"/>
              </a:rPr>
              <a:t>70%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(27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607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тыс.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долл. США)</a:t>
            </a:r>
            <a:r>
              <a:rPr sz="800" spc="1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– долговое</a:t>
            </a:r>
            <a:r>
              <a:rPr sz="800" spc="-3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800" spc="-4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(при </a:t>
            </a:r>
            <a:r>
              <a:rPr sz="800" spc="-18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наличии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залогового</a:t>
            </a:r>
            <a:r>
              <a:rPr sz="800" spc="-3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обеспечения);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9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800" dirty="0">
                <a:latin typeface="Century Gothic" pitchFamily="34" charset="0"/>
                <a:cs typeface="Calibri"/>
              </a:rPr>
              <a:t>от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30%</a:t>
            </a:r>
            <a:r>
              <a:rPr sz="800" spc="-3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(11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832</a:t>
            </a:r>
            <a:r>
              <a:rPr sz="800" spc="-3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тыс.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долл.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США)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–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участие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инвестора.</a:t>
            </a:r>
            <a:endParaRPr sz="800" dirty="0"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170418" y="5488923"/>
            <a:ext cx="3304540" cy="410369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 algn="just">
              <a:lnSpc>
                <a:spcPts val="1000"/>
              </a:lnSpc>
              <a:spcBef>
                <a:spcPts val="200"/>
              </a:spcBef>
            </a:pP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Предлагаемая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структура</a:t>
            </a:r>
            <a:r>
              <a:rPr sz="800" spc="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финансирования</a:t>
            </a:r>
            <a:r>
              <a:rPr sz="800" spc="-3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и</a:t>
            </a:r>
            <a:r>
              <a:rPr sz="800" spc="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меры</a:t>
            </a:r>
            <a:r>
              <a:rPr sz="800" spc="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государственной </a:t>
            </a:r>
            <a:r>
              <a:rPr sz="800" spc="-19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поддержки</a:t>
            </a:r>
            <a:r>
              <a:rPr sz="800" spc="-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являются</a:t>
            </a:r>
            <a:r>
              <a:rPr sz="8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индикативными,</a:t>
            </a:r>
            <a:r>
              <a:rPr sz="800" spc="-4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финальная</a:t>
            </a:r>
            <a:r>
              <a:rPr sz="800" spc="-3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структура</a:t>
            </a:r>
            <a:endParaRPr sz="800" dirty="0">
              <a:latin typeface="Century Gothic" pitchFamily="34" charset="0"/>
              <a:cs typeface="Calibri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635508" y="2893885"/>
            <a:ext cx="3304540" cy="1184910"/>
            <a:chOff x="635508" y="2893885"/>
            <a:chExt cx="3304540" cy="1184910"/>
          </a:xfrm>
        </p:grpSpPr>
        <p:sp>
          <p:nvSpPr>
            <p:cNvPr id="39" name="object 39"/>
            <p:cNvSpPr/>
            <p:nvPr/>
          </p:nvSpPr>
          <p:spPr>
            <a:xfrm>
              <a:off x="787908" y="3304031"/>
              <a:ext cx="2999740" cy="745490"/>
            </a:xfrm>
            <a:custGeom>
              <a:avLst/>
              <a:gdLst/>
              <a:ahLst/>
              <a:cxnLst/>
              <a:rect l="l" t="t" r="r" b="b"/>
              <a:pathLst>
                <a:path w="2999740" h="745489">
                  <a:moveTo>
                    <a:pt x="236220" y="507492"/>
                  </a:moveTo>
                  <a:lnTo>
                    <a:pt x="0" y="507492"/>
                  </a:lnTo>
                  <a:lnTo>
                    <a:pt x="0" y="745236"/>
                  </a:lnTo>
                  <a:lnTo>
                    <a:pt x="236220" y="745236"/>
                  </a:lnTo>
                  <a:lnTo>
                    <a:pt x="236220" y="507492"/>
                  </a:lnTo>
                  <a:close/>
                </a:path>
                <a:path w="2999740" h="745489">
                  <a:moveTo>
                    <a:pt x="696468" y="213360"/>
                  </a:moveTo>
                  <a:lnTo>
                    <a:pt x="460248" y="213360"/>
                  </a:lnTo>
                  <a:lnTo>
                    <a:pt x="460248" y="745236"/>
                  </a:lnTo>
                  <a:lnTo>
                    <a:pt x="696468" y="745236"/>
                  </a:lnTo>
                  <a:lnTo>
                    <a:pt x="696468" y="213360"/>
                  </a:lnTo>
                  <a:close/>
                </a:path>
                <a:path w="2999740" h="745489">
                  <a:moveTo>
                    <a:pt x="1156716" y="169164"/>
                  </a:moveTo>
                  <a:lnTo>
                    <a:pt x="920496" y="169164"/>
                  </a:lnTo>
                  <a:lnTo>
                    <a:pt x="920496" y="745236"/>
                  </a:lnTo>
                  <a:lnTo>
                    <a:pt x="1156716" y="745236"/>
                  </a:lnTo>
                  <a:lnTo>
                    <a:pt x="1156716" y="169164"/>
                  </a:lnTo>
                  <a:close/>
                </a:path>
                <a:path w="2999740" h="745489">
                  <a:moveTo>
                    <a:pt x="1616964" y="123444"/>
                  </a:moveTo>
                  <a:lnTo>
                    <a:pt x="1380744" y="123444"/>
                  </a:lnTo>
                  <a:lnTo>
                    <a:pt x="1380744" y="745236"/>
                  </a:lnTo>
                  <a:lnTo>
                    <a:pt x="1616964" y="745236"/>
                  </a:lnTo>
                  <a:lnTo>
                    <a:pt x="1616964" y="123444"/>
                  </a:lnTo>
                  <a:close/>
                </a:path>
                <a:path w="2999740" h="745489">
                  <a:moveTo>
                    <a:pt x="2077212" y="80772"/>
                  </a:moveTo>
                  <a:lnTo>
                    <a:pt x="1840992" y="80772"/>
                  </a:lnTo>
                  <a:lnTo>
                    <a:pt x="1840992" y="745236"/>
                  </a:lnTo>
                  <a:lnTo>
                    <a:pt x="2077212" y="745236"/>
                  </a:lnTo>
                  <a:lnTo>
                    <a:pt x="2077212" y="80772"/>
                  </a:lnTo>
                  <a:close/>
                </a:path>
                <a:path w="2999740" h="745489">
                  <a:moveTo>
                    <a:pt x="2538971" y="38100"/>
                  </a:moveTo>
                  <a:lnTo>
                    <a:pt x="2302764" y="38100"/>
                  </a:lnTo>
                  <a:lnTo>
                    <a:pt x="2302764" y="745236"/>
                  </a:lnTo>
                  <a:lnTo>
                    <a:pt x="2538971" y="745236"/>
                  </a:lnTo>
                  <a:lnTo>
                    <a:pt x="2538971" y="38100"/>
                  </a:lnTo>
                  <a:close/>
                </a:path>
                <a:path w="2999740" h="745489">
                  <a:moveTo>
                    <a:pt x="2999232" y="0"/>
                  </a:moveTo>
                  <a:lnTo>
                    <a:pt x="2763012" y="0"/>
                  </a:lnTo>
                  <a:lnTo>
                    <a:pt x="2763012" y="745236"/>
                  </a:lnTo>
                  <a:lnTo>
                    <a:pt x="2999232" y="745236"/>
                  </a:lnTo>
                  <a:lnTo>
                    <a:pt x="2999232" y="0"/>
                  </a:lnTo>
                  <a:close/>
                </a:path>
              </a:pathLst>
            </a:custGeom>
            <a:solidFill>
              <a:srgbClr val="007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635508" y="2898648"/>
              <a:ext cx="3304540" cy="1179830"/>
            </a:xfrm>
            <a:custGeom>
              <a:avLst/>
              <a:gdLst/>
              <a:ahLst/>
              <a:cxnLst/>
              <a:rect l="l" t="t" r="r" b="b"/>
              <a:pathLst>
                <a:path w="3304540" h="1179829">
                  <a:moveTo>
                    <a:pt x="3262883" y="1150620"/>
                  </a:moveTo>
                  <a:lnTo>
                    <a:pt x="3262883" y="0"/>
                  </a:lnTo>
                </a:path>
                <a:path w="3304540" h="1179829">
                  <a:moveTo>
                    <a:pt x="3262883" y="1150620"/>
                  </a:moveTo>
                  <a:lnTo>
                    <a:pt x="3304031" y="1150620"/>
                  </a:lnTo>
                </a:path>
                <a:path w="3304540" h="1179829">
                  <a:moveTo>
                    <a:pt x="3262883" y="920495"/>
                  </a:moveTo>
                  <a:lnTo>
                    <a:pt x="3304031" y="920495"/>
                  </a:lnTo>
                </a:path>
                <a:path w="3304540" h="1179829">
                  <a:moveTo>
                    <a:pt x="3262883" y="690372"/>
                  </a:moveTo>
                  <a:lnTo>
                    <a:pt x="3304031" y="690372"/>
                  </a:lnTo>
                </a:path>
                <a:path w="3304540" h="1179829">
                  <a:moveTo>
                    <a:pt x="3262883" y="460248"/>
                  </a:moveTo>
                  <a:lnTo>
                    <a:pt x="3304031" y="460248"/>
                  </a:lnTo>
                </a:path>
                <a:path w="3304540" h="1179829">
                  <a:moveTo>
                    <a:pt x="3262883" y="230124"/>
                  </a:moveTo>
                  <a:lnTo>
                    <a:pt x="3304031" y="230124"/>
                  </a:lnTo>
                </a:path>
                <a:path w="3304540" h="1179829">
                  <a:moveTo>
                    <a:pt x="3262883" y="0"/>
                  </a:moveTo>
                  <a:lnTo>
                    <a:pt x="3304031" y="0"/>
                  </a:lnTo>
                </a:path>
                <a:path w="3304540" h="1179829">
                  <a:moveTo>
                    <a:pt x="39623" y="1150620"/>
                  </a:moveTo>
                  <a:lnTo>
                    <a:pt x="39623" y="0"/>
                  </a:lnTo>
                </a:path>
                <a:path w="3304540" h="1179829">
                  <a:moveTo>
                    <a:pt x="0" y="1150620"/>
                  </a:moveTo>
                  <a:lnTo>
                    <a:pt x="39623" y="1150620"/>
                  </a:lnTo>
                </a:path>
                <a:path w="3304540" h="1179829">
                  <a:moveTo>
                    <a:pt x="0" y="766571"/>
                  </a:moveTo>
                  <a:lnTo>
                    <a:pt x="39623" y="766571"/>
                  </a:lnTo>
                </a:path>
                <a:path w="3304540" h="1179829">
                  <a:moveTo>
                    <a:pt x="0" y="382524"/>
                  </a:moveTo>
                  <a:lnTo>
                    <a:pt x="39623" y="382524"/>
                  </a:lnTo>
                </a:path>
                <a:path w="3304540" h="1179829">
                  <a:moveTo>
                    <a:pt x="0" y="0"/>
                  </a:moveTo>
                  <a:lnTo>
                    <a:pt x="39623" y="0"/>
                  </a:lnTo>
                </a:path>
                <a:path w="3304540" h="1179829">
                  <a:moveTo>
                    <a:pt x="39623" y="1150620"/>
                  </a:moveTo>
                  <a:lnTo>
                    <a:pt x="3262883" y="1150620"/>
                  </a:lnTo>
                </a:path>
                <a:path w="3304540" h="1179829">
                  <a:moveTo>
                    <a:pt x="269748" y="1150620"/>
                  </a:moveTo>
                  <a:lnTo>
                    <a:pt x="269748" y="1179576"/>
                  </a:lnTo>
                </a:path>
                <a:path w="3304540" h="1179829">
                  <a:moveTo>
                    <a:pt x="731520" y="1150620"/>
                  </a:moveTo>
                  <a:lnTo>
                    <a:pt x="731520" y="1179576"/>
                  </a:lnTo>
                </a:path>
                <a:path w="3304540" h="1179829">
                  <a:moveTo>
                    <a:pt x="1191768" y="1150620"/>
                  </a:moveTo>
                  <a:lnTo>
                    <a:pt x="1191768" y="1179576"/>
                  </a:lnTo>
                </a:path>
                <a:path w="3304540" h="1179829">
                  <a:moveTo>
                    <a:pt x="1652016" y="1150620"/>
                  </a:moveTo>
                  <a:lnTo>
                    <a:pt x="1652016" y="1179576"/>
                  </a:lnTo>
                </a:path>
                <a:path w="3304540" h="1179829">
                  <a:moveTo>
                    <a:pt x="2112264" y="1150620"/>
                  </a:moveTo>
                  <a:lnTo>
                    <a:pt x="2112264" y="1179576"/>
                  </a:lnTo>
                </a:path>
                <a:path w="3304540" h="1179829">
                  <a:moveTo>
                    <a:pt x="2572512" y="1150620"/>
                  </a:moveTo>
                  <a:lnTo>
                    <a:pt x="2572512" y="1179576"/>
                  </a:lnTo>
                </a:path>
                <a:path w="3304540" h="1179829">
                  <a:moveTo>
                    <a:pt x="3032760" y="1150620"/>
                  </a:moveTo>
                  <a:lnTo>
                    <a:pt x="3032760" y="1179576"/>
                  </a:lnTo>
                </a:path>
                <a:path w="3304540" h="1179829">
                  <a:moveTo>
                    <a:pt x="3262883" y="1150620"/>
                  </a:moveTo>
                  <a:lnTo>
                    <a:pt x="3262883" y="1179576"/>
                  </a:lnTo>
                </a:path>
              </a:pathLst>
            </a:custGeom>
            <a:ln w="9525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906018" y="2945130"/>
              <a:ext cx="2763520" cy="599440"/>
            </a:xfrm>
            <a:custGeom>
              <a:avLst/>
              <a:gdLst/>
              <a:ahLst/>
              <a:cxnLst/>
              <a:rect l="l" t="t" r="r" b="b"/>
              <a:pathLst>
                <a:path w="2763520" h="599439">
                  <a:moveTo>
                    <a:pt x="0" y="598932"/>
                  </a:moveTo>
                  <a:lnTo>
                    <a:pt x="35423" y="562333"/>
                  </a:lnTo>
                  <a:lnTo>
                    <a:pt x="70847" y="523841"/>
                  </a:lnTo>
                  <a:lnTo>
                    <a:pt x="106270" y="484024"/>
                  </a:lnTo>
                  <a:lnTo>
                    <a:pt x="141693" y="443451"/>
                  </a:lnTo>
                  <a:lnTo>
                    <a:pt x="177116" y="402690"/>
                  </a:lnTo>
                  <a:lnTo>
                    <a:pt x="212539" y="362309"/>
                  </a:lnTo>
                  <a:lnTo>
                    <a:pt x="247962" y="322877"/>
                  </a:lnTo>
                  <a:lnTo>
                    <a:pt x="283385" y="284963"/>
                  </a:lnTo>
                  <a:lnTo>
                    <a:pt x="318808" y="249134"/>
                  </a:lnTo>
                  <a:lnTo>
                    <a:pt x="354231" y="215960"/>
                  </a:lnTo>
                  <a:lnTo>
                    <a:pt x="389654" y="186009"/>
                  </a:lnTo>
                  <a:lnTo>
                    <a:pt x="425078" y="159849"/>
                  </a:lnTo>
                  <a:lnTo>
                    <a:pt x="460501" y="138049"/>
                  </a:lnTo>
                  <a:lnTo>
                    <a:pt x="506561" y="116717"/>
                  </a:lnTo>
                  <a:lnTo>
                    <a:pt x="552614" y="102422"/>
                  </a:lnTo>
                  <a:lnTo>
                    <a:pt x="598663" y="93934"/>
                  </a:lnTo>
                  <a:lnTo>
                    <a:pt x="644708" y="90022"/>
                  </a:lnTo>
                  <a:lnTo>
                    <a:pt x="690753" y="89455"/>
                  </a:lnTo>
                  <a:lnTo>
                    <a:pt x="736797" y="91003"/>
                  </a:lnTo>
                  <a:lnTo>
                    <a:pt x="782842" y="93434"/>
                  </a:lnTo>
                  <a:lnTo>
                    <a:pt x="828891" y="95519"/>
                  </a:lnTo>
                  <a:lnTo>
                    <a:pt x="874944" y="96026"/>
                  </a:lnTo>
                  <a:lnTo>
                    <a:pt x="921004" y="93725"/>
                  </a:lnTo>
                  <a:lnTo>
                    <a:pt x="972180" y="89121"/>
                  </a:lnTo>
                  <a:lnTo>
                    <a:pt x="1023349" y="84423"/>
                  </a:lnTo>
                  <a:lnTo>
                    <a:pt x="1074514" y="79718"/>
                  </a:lnTo>
                  <a:lnTo>
                    <a:pt x="1125675" y="75091"/>
                  </a:lnTo>
                  <a:lnTo>
                    <a:pt x="1176834" y="70629"/>
                  </a:lnTo>
                  <a:lnTo>
                    <a:pt x="1227995" y="66416"/>
                  </a:lnTo>
                  <a:lnTo>
                    <a:pt x="1279160" y="62539"/>
                  </a:lnTo>
                  <a:lnTo>
                    <a:pt x="1330329" y="59083"/>
                  </a:lnTo>
                  <a:lnTo>
                    <a:pt x="1381506" y="56134"/>
                  </a:lnTo>
                  <a:lnTo>
                    <a:pt x="1432682" y="53962"/>
                  </a:lnTo>
                  <a:lnTo>
                    <a:pt x="1483851" y="52555"/>
                  </a:lnTo>
                  <a:lnTo>
                    <a:pt x="1535016" y="51698"/>
                  </a:lnTo>
                  <a:lnTo>
                    <a:pt x="1586177" y="51176"/>
                  </a:lnTo>
                  <a:lnTo>
                    <a:pt x="1637336" y="50776"/>
                  </a:lnTo>
                  <a:lnTo>
                    <a:pt x="1688497" y="50282"/>
                  </a:lnTo>
                  <a:lnTo>
                    <a:pt x="1739662" y="49481"/>
                  </a:lnTo>
                  <a:lnTo>
                    <a:pt x="1790831" y="48159"/>
                  </a:lnTo>
                  <a:lnTo>
                    <a:pt x="1842008" y="46100"/>
                  </a:lnTo>
                  <a:lnTo>
                    <a:pt x="1893184" y="43222"/>
                  </a:lnTo>
                  <a:lnTo>
                    <a:pt x="1944353" y="39632"/>
                  </a:lnTo>
                  <a:lnTo>
                    <a:pt x="1995518" y="35531"/>
                  </a:lnTo>
                  <a:lnTo>
                    <a:pt x="2046679" y="31120"/>
                  </a:lnTo>
                  <a:lnTo>
                    <a:pt x="2097838" y="26598"/>
                  </a:lnTo>
                  <a:lnTo>
                    <a:pt x="2148999" y="22168"/>
                  </a:lnTo>
                  <a:lnTo>
                    <a:pt x="2200164" y="18029"/>
                  </a:lnTo>
                  <a:lnTo>
                    <a:pt x="2251333" y="14383"/>
                  </a:lnTo>
                  <a:lnTo>
                    <a:pt x="2302510" y="11430"/>
                  </a:lnTo>
                  <a:lnTo>
                    <a:pt x="2353686" y="9123"/>
                  </a:lnTo>
                  <a:lnTo>
                    <a:pt x="2404855" y="7302"/>
                  </a:lnTo>
                  <a:lnTo>
                    <a:pt x="2456020" y="5870"/>
                  </a:lnTo>
                  <a:lnTo>
                    <a:pt x="2507181" y="4729"/>
                  </a:lnTo>
                  <a:lnTo>
                    <a:pt x="2558340" y="3783"/>
                  </a:lnTo>
                  <a:lnTo>
                    <a:pt x="2609501" y="2935"/>
                  </a:lnTo>
                  <a:lnTo>
                    <a:pt x="2660666" y="2086"/>
                  </a:lnTo>
                  <a:lnTo>
                    <a:pt x="2711835" y="1140"/>
                  </a:lnTo>
                  <a:lnTo>
                    <a:pt x="2763011" y="0"/>
                  </a:lnTo>
                </a:path>
              </a:pathLst>
            </a:custGeom>
            <a:ln w="28575">
              <a:solidFill>
                <a:srgbClr val="C9E8E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68476" y="3508057"/>
              <a:ext cx="73533" cy="73532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30261" y="3046285"/>
              <a:ext cx="73532" cy="73532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90509" y="3002089"/>
              <a:ext cx="73532" cy="73533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50757" y="2963989"/>
              <a:ext cx="73532" cy="73533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11005" y="2953321"/>
              <a:ext cx="73532" cy="7353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71253" y="2919793"/>
              <a:ext cx="73532" cy="73533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31501" y="2907601"/>
              <a:ext cx="73533" cy="73533"/>
            </a:xfrm>
            <a:prstGeom prst="rect">
              <a:avLst/>
            </a:prstGeom>
          </p:spPr>
        </p:pic>
      </p:grpSp>
      <p:sp>
        <p:nvSpPr>
          <p:cNvPr id="49" name="object 49"/>
          <p:cNvSpPr txBox="1"/>
          <p:nvPr/>
        </p:nvSpPr>
        <p:spPr>
          <a:xfrm>
            <a:off x="841044" y="3581579"/>
            <a:ext cx="152400" cy="3752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50"/>
              </a:lnSpc>
            </a:pPr>
            <a:r>
              <a:rPr sz="1000" dirty="0">
                <a:latin typeface="Calibri"/>
                <a:cs typeface="Calibri"/>
              </a:rPr>
              <a:t>30</a:t>
            </a:r>
            <a:r>
              <a:rPr sz="1000" spc="-5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973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301877" y="3581809"/>
            <a:ext cx="152400" cy="3752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69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210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762379" y="3581809"/>
            <a:ext cx="152400" cy="3752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75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100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222880" y="3581809"/>
            <a:ext cx="152400" cy="3752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81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034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2683510" y="3581809"/>
            <a:ext cx="152400" cy="3752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86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536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143529" y="3581579"/>
            <a:ext cx="152400" cy="3752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50"/>
              </a:lnSpc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92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095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604259" y="3581809"/>
            <a:ext cx="152400" cy="3752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97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076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736193" y="3345637"/>
            <a:ext cx="340360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spc="-10" dirty="0">
                <a:latin typeface="Calibri"/>
                <a:cs typeface="Calibri"/>
              </a:rPr>
              <a:t>7</a:t>
            </a:r>
            <a:r>
              <a:rPr sz="1000" spc="-5" dirty="0">
                <a:latin typeface="Calibri"/>
                <a:cs typeface="Calibri"/>
              </a:rPr>
              <a:t>,1%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181811" y="2890215"/>
            <a:ext cx="340360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spc="-10" dirty="0">
                <a:latin typeface="Calibri"/>
                <a:cs typeface="Calibri"/>
              </a:rPr>
              <a:t>9</a:t>
            </a:r>
            <a:r>
              <a:rPr sz="1000" spc="-5" dirty="0">
                <a:latin typeface="Calibri"/>
                <a:cs typeface="Calibri"/>
              </a:rPr>
              <a:t>,1%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657350" y="2845054"/>
            <a:ext cx="340360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"/>
                <a:cs typeface="Calibri"/>
              </a:rPr>
              <a:t>19,4%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128266" y="2838957"/>
            <a:ext cx="340360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"/>
                <a:cs typeface="Calibri"/>
              </a:rPr>
              <a:t>19,5%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603373" y="2837179"/>
            <a:ext cx="340360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"/>
                <a:cs typeface="Calibri"/>
              </a:rPr>
              <a:t>19,6%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038601" y="2821939"/>
            <a:ext cx="340360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"/>
                <a:cs typeface="Calibri"/>
              </a:rPr>
              <a:t>19,7%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3499230" y="2821939"/>
            <a:ext cx="340360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"/>
                <a:cs typeface="Calibri"/>
              </a:rPr>
              <a:t>19,8%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004309" y="2717444"/>
            <a:ext cx="245745" cy="1406525"/>
          </a:xfrm>
          <a:prstGeom prst="rect">
            <a:avLst/>
          </a:prstGeom>
        </p:spPr>
        <p:txBody>
          <a:bodyPr vert="horz" wrap="square" lIns="0" tIns="901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710"/>
              </a:spcBef>
            </a:pPr>
            <a:r>
              <a:rPr sz="1000" spc="-5" dirty="0">
                <a:latin typeface="Calibri"/>
                <a:cs typeface="Calibri"/>
              </a:rPr>
              <a:t>2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15"/>
              </a:spcBef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9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10"/>
              </a:spcBef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8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10"/>
              </a:spcBef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7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15"/>
              </a:spcBef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6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10"/>
              </a:spcBef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5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14527" y="3049940"/>
            <a:ext cx="152400" cy="851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spc="-10" dirty="0">
                <a:latin typeface="Calibri"/>
                <a:cs typeface="Calibri"/>
              </a:rPr>
              <a:t>тыс.</a:t>
            </a:r>
            <a:r>
              <a:rPr sz="1000" spc="-2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долл.</a:t>
            </a:r>
            <a:r>
              <a:rPr sz="1000" spc="-15" dirty="0">
                <a:latin typeface="Calibri"/>
                <a:cs typeface="Calibri"/>
              </a:rPr>
              <a:t> </a:t>
            </a:r>
            <a:r>
              <a:rPr sz="1000" spc="-10" dirty="0">
                <a:latin typeface="Calibri"/>
                <a:cs typeface="Calibri"/>
              </a:rPr>
              <a:t>США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542544" y="4364735"/>
            <a:ext cx="243840" cy="70485"/>
          </a:xfrm>
          <a:custGeom>
            <a:avLst/>
            <a:gdLst/>
            <a:ahLst/>
            <a:cxnLst/>
            <a:rect l="l" t="t" r="r" b="b"/>
            <a:pathLst>
              <a:path w="243840" h="70485">
                <a:moveTo>
                  <a:pt x="243840" y="0"/>
                </a:moveTo>
                <a:lnTo>
                  <a:pt x="0" y="0"/>
                </a:lnTo>
                <a:lnTo>
                  <a:pt x="0" y="70104"/>
                </a:lnTo>
                <a:lnTo>
                  <a:pt x="243840" y="70104"/>
                </a:lnTo>
                <a:lnTo>
                  <a:pt x="243840" y="0"/>
                </a:lnTo>
                <a:close/>
              </a:path>
            </a:pathLst>
          </a:custGeom>
          <a:solidFill>
            <a:srgbClr val="00768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6" name="object 6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288285" y="4361497"/>
            <a:ext cx="243839" cy="73532"/>
          </a:xfrm>
          <a:prstGeom prst="rect">
            <a:avLst/>
          </a:prstGeom>
        </p:spPr>
      </p:pic>
      <p:sp>
        <p:nvSpPr>
          <p:cNvPr id="67" name="object 67"/>
          <p:cNvSpPr txBox="1"/>
          <p:nvPr/>
        </p:nvSpPr>
        <p:spPr>
          <a:xfrm>
            <a:off x="492963" y="4078253"/>
            <a:ext cx="3656965" cy="58039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283845">
              <a:lnSpc>
                <a:spcPct val="100000"/>
              </a:lnSpc>
              <a:spcBef>
                <a:spcPts val="355"/>
              </a:spcBef>
              <a:tabLst>
                <a:tab pos="744220" algn="l"/>
                <a:tab pos="1205230" algn="l"/>
                <a:tab pos="1665605" algn="l"/>
                <a:tab pos="2125980" algn="l"/>
                <a:tab pos="2586355" algn="l"/>
                <a:tab pos="3056890" algn="l"/>
              </a:tabLst>
            </a:pPr>
            <a:r>
              <a:rPr sz="1000" spc="-5" dirty="0">
                <a:latin typeface="Calibri"/>
                <a:cs typeface="Calibri"/>
              </a:rPr>
              <a:t>2025	2027	2029	2031	2033	2035	ППП</a:t>
            </a:r>
            <a:endParaRPr sz="1000" dirty="0">
              <a:latin typeface="Calibri"/>
              <a:cs typeface="Calibri"/>
            </a:endParaRPr>
          </a:p>
          <a:p>
            <a:pPr marL="318135">
              <a:lnSpc>
                <a:spcPct val="100000"/>
              </a:lnSpc>
              <a:spcBef>
                <a:spcPts val="260"/>
              </a:spcBef>
              <a:tabLst>
                <a:tab pos="2065655" algn="l"/>
              </a:tabLst>
            </a:pPr>
            <a:r>
              <a:rPr sz="1000" spc="-5" dirty="0">
                <a:latin typeface="Calibri"/>
                <a:cs typeface="Calibri"/>
              </a:rPr>
              <a:t>Выручка,</a:t>
            </a:r>
            <a:r>
              <a:rPr sz="1000" spc="5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тыс.</a:t>
            </a:r>
            <a:r>
              <a:rPr sz="1000" spc="5" dirty="0">
                <a:latin typeface="Calibri"/>
                <a:cs typeface="Calibri"/>
              </a:rPr>
              <a:t> </a:t>
            </a:r>
            <a:r>
              <a:rPr sz="1000" spc="-10" dirty="0">
                <a:latin typeface="Calibri"/>
                <a:cs typeface="Calibri"/>
              </a:rPr>
              <a:t>долл.</a:t>
            </a:r>
            <a:r>
              <a:rPr sz="1000" spc="25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США	</a:t>
            </a:r>
            <a:r>
              <a:rPr sz="1000" spc="-10" dirty="0">
                <a:latin typeface="Calibri"/>
                <a:cs typeface="Calibri"/>
              </a:rPr>
              <a:t>Рентабельность</a:t>
            </a:r>
            <a:r>
              <a:rPr sz="1000" spc="3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по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EBITDA,</a:t>
            </a:r>
            <a:r>
              <a:rPr sz="1000" spc="5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70"/>
              </a:spcBef>
            </a:pPr>
            <a:r>
              <a:rPr sz="900" b="1" spc="-5" dirty="0">
                <a:solidFill>
                  <a:srgbClr val="FFC000"/>
                </a:solidFill>
                <a:latin typeface="Calibri"/>
                <a:cs typeface="Calibri"/>
              </a:rPr>
              <a:t>Место</a:t>
            </a:r>
            <a:r>
              <a:rPr sz="900" b="1" spc="-30" dirty="0">
                <a:solidFill>
                  <a:srgbClr val="FFC00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FFC000"/>
                </a:solidFill>
                <a:latin typeface="Calibri"/>
                <a:cs typeface="Calibri"/>
              </a:rPr>
              <a:t>реализации</a:t>
            </a:r>
            <a:endParaRPr sz="900" dirty="0">
              <a:solidFill>
                <a:srgbClr val="FFC000"/>
              </a:solidFill>
              <a:latin typeface="Calibri"/>
              <a:cs typeface="Calibri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2899760" y="6298220"/>
            <a:ext cx="832485" cy="256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800" spc="-5" dirty="0">
                <a:latin typeface="Century Gothic" pitchFamily="34" charset="0"/>
                <a:cs typeface="Calibri"/>
              </a:rPr>
              <a:t>этапах</a:t>
            </a:r>
            <a:r>
              <a:rPr sz="800" spc="-4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развития.</a:t>
            </a:r>
            <a:endParaRPr sz="800" dirty="0">
              <a:latin typeface="Century Gothic" pitchFamily="34" charset="0"/>
              <a:cs typeface="Calibri"/>
            </a:endParaRPr>
          </a:p>
        </p:txBody>
      </p:sp>
      <p:pic>
        <p:nvPicPr>
          <p:cNvPr id="72" name="object 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27" name="object 3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28" name="Блок-схема: задержка 1027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29" name="Прямоугольник 1028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30" name="object 8"/>
          <p:cNvSpPr txBox="1">
            <a:spLocks/>
          </p:cNvSpPr>
          <p:nvPr/>
        </p:nvSpPr>
        <p:spPr>
          <a:xfrm>
            <a:off x="8388132" y="6103660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ru-RU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СТРОИТЕЛЬНАЯ ПРОМЫШЛЕННОСТЬ</a:t>
            </a:r>
          </a:p>
        </p:txBody>
      </p:sp>
      <p:pic>
        <p:nvPicPr>
          <p:cNvPr id="1031" name="Рисунок 1030"/>
          <p:cNvPicPr>
            <a:picLocks noChangeAspect="1"/>
          </p:cNvPicPr>
          <p:nvPr/>
        </p:nvPicPr>
        <p:blipFill>
          <a:blip r:embed="rId12" cstate="print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64149" y="6130481"/>
            <a:ext cx="384161" cy="422719"/>
          </a:xfrm>
          <a:prstGeom prst="rect">
            <a:avLst/>
          </a:prstGeom>
        </p:spPr>
      </p:pic>
      <p:sp>
        <p:nvSpPr>
          <p:cNvPr id="1032" name="object 6"/>
          <p:cNvSpPr txBox="1"/>
          <p:nvPr/>
        </p:nvSpPr>
        <p:spPr>
          <a:xfrm>
            <a:off x="9753600" y="410701"/>
            <a:ext cx="1295400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ru-RU" sz="900" i="1" kern="0" spc="-20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СТРОИТЕЛЬНАЯ ПРОМЫШЛЕННОСТЬ</a:t>
            </a:r>
          </a:p>
        </p:txBody>
      </p:sp>
      <p:sp>
        <p:nvSpPr>
          <p:cNvPr id="24" name="object 24"/>
          <p:cNvSpPr txBox="1"/>
          <p:nvPr/>
        </p:nvSpPr>
        <p:spPr>
          <a:xfrm>
            <a:off x="4404622" y="4393943"/>
            <a:ext cx="3673475" cy="1759071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84785" marR="152400" indent="-172720" algn="just">
              <a:lnSpc>
                <a:spcPct val="92600"/>
              </a:lnSpc>
              <a:spcBef>
                <a:spcPts val="18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800" dirty="0">
                <a:latin typeface="Century Gothic" pitchFamily="34" charset="0"/>
                <a:cs typeface="Calibri"/>
              </a:rPr>
              <a:t>В 2021 г. </a:t>
            </a:r>
            <a:r>
              <a:rPr sz="800" spc="-5" dirty="0">
                <a:latin typeface="Century Gothic" pitchFamily="34" charset="0"/>
                <a:cs typeface="Calibri"/>
              </a:rPr>
              <a:t>объем </a:t>
            </a:r>
            <a:r>
              <a:rPr sz="800" dirty="0">
                <a:latin typeface="Century Gothic" pitchFamily="34" charset="0"/>
                <a:cs typeface="Calibri"/>
              </a:rPr>
              <a:t>мирового </a:t>
            </a:r>
            <a:r>
              <a:rPr sz="800" spc="-5" dirty="0">
                <a:latin typeface="Century Gothic" pitchFamily="34" charset="0"/>
                <a:cs typeface="Calibri"/>
              </a:rPr>
              <a:t>рынка фиброцемента </a:t>
            </a:r>
            <a:r>
              <a:rPr sz="800" dirty="0">
                <a:latin typeface="Century Gothic" pitchFamily="34" charset="0"/>
                <a:cs typeface="Calibri"/>
              </a:rPr>
              <a:t>в </a:t>
            </a:r>
            <a:r>
              <a:rPr sz="800" spc="-5" dirty="0">
                <a:latin typeface="Century Gothic" pitchFamily="34" charset="0"/>
                <a:cs typeface="Calibri"/>
              </a:rPr>
              <a:t>стоимостном 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выражении составил </a:t>
            </a:r>
            <a:r>
              <a:rPr sz="800" dirty="0">
                <a:latin typeface="Century Gothic" pitchFamily="34" charset="0"/>
                <a:cs typeface="Calibri"/>
              </a:rPr>
              <a:t>15 229,9 </a:t>
            </a:r>
            <a:r>
              <a:rPr sz="800" spc="-5" dirty="0">
                <a:latin typeface="Century Gothic" pitchFamily="34" charset="0"/>
                <a:cs typeface="Calibri"/>
              </a:rPr>
              <a:t>млн долл. США. </a:t>
            </a:r>
            <a:r>
              <a:rPr sz="800" dirty="0">
                <a:latin typeface="Century Gothic" pitchFamily="34" charset="0"/>
                <a:cs typeface="Calibri"/>
              </a:rPr>
              <a:t>По </a:t>
            </a:r>
            <a:r>
              <a:rPr sz="800" spc="-5" dirty="0">
                <a:latin typeface="Century Gothic" pitchFamily="34" charset="0"/>
                <a:cs typeface="Calibri"/>
              </a:rPr>
              <a:t>прогнозам </a:t>
            </a:r>
            <a:r>
              <a:rPr sz="800" dirty="0">
                <a:latin typeface="Century Gothic" pitchFamily="34" charset="0"/>
                <a:cs typeface="Calibri"/>
              </a:rPr>
              <a:t>Market 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Research Future,</a:t>
            </a:r>
            <a:r>
              <a:rPr sz="800" spc="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к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2028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г.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данный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показатель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достигнет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21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393,2</a:t>
            </a:r>
            <a:r>
              <a:rPr sz="800" spc="-3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млн </a:t>
            </a:r>
            <a:r>
              <a:rPr sz="800" spc="-18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долл. США,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увеличившись</a:t>
            </a:r>
            <a:r>
              <a:rPr sz="800" spc="-3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на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40,4%</a:t>
            </a:r>
            <a:r>
              <a:rPr sz="800" spc="-3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по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сравнению</a:t>
            </a:r>
            <a:r>
              <a:rPr sz="800" spc="-4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с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2021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г.</a:t>
            </a:r>
          </a:p>
          <a:p>
            <a:pPr marL="184785" marR="718185" algn="just">
              <a:lnSpc>
                <a:spcPts val="1010"/>
              </a:lnSpc>
              <a:spcBef>
                <a:spcPts val="5"/>
              </a:spcBef>
            </a:pPr>
            <a:r>
              <a:rPr sz="800" spc="-5" dirty="0">
                <a:latin typeface="Century Gothic" pitchFamily="34" charset="0"/>
                <a:cs typeface="Calibri"/>
              </a:rPr>
              <a:t>Среднегодовой темп роста рынка </a:t>
            </a:r>
            <a:r>
              <a:rPr sz="800" dirty="0">
                <a:latin typeface="Century Gothic" pitchFamily="34" charset="0"/>
                <a:cs typeface="Calibri"/>
              </a:rPr>
              <a:t>в </a:t>
            </a:r>
            <a:r>
              <a:rPr sz="800" spc="-5" dirty="0">
                <a:latin typeface="Century Gothic" pitchFamily="34" charset="0"/>
                <a:cs typeface="Calibri"/>
              </a:rPr>
              <a:t>период 2021-2028 </a:t>
            </a:r>
            <a:r>
              <a:rPr sz="800" dirty="0">
                <a:latin typeface="Century Gothic" pitchFamily="34" charset="0"/>
                <a:cs typeface="Calibri"/>
              </a:rPr>
              <a:t>гг. </a:t>
            </a:r>
            <a:r>
              <a:rPr sz="800" spc="-19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прогнозируется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на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уровне </a:t>
            </a:r>
            <a:r>
              <a:rPr sz="800" dirty="0">
                <a:latin typeface="Century Gothic" pitchFamily="34" charset="0"/>
                <a:cs typeface="Calibri"/>
              </a:rPr>
              <a:t>4,97%.</a:t>
            </a:r>
          </a:p>
          <a:p>
            <a:pPr marL="184785" marR="5080" indent="-172720" algn="just">
              <a:lnSpc>
                <a:spcPct val="92600"/>
              </a:lnSpc>
              <a:spcBef>
                <a:spcPts val="27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800" spc="-5" dirty="0">
                <a:latin typeface="Century Gothic" pitchFamily="34" charset="0"/>
                <a:cs typeface="Calibri"/>
              </a:rPr>
              <a:t>Среднегодовой темп роста импорта изделий </a:t>
            </a:r>
            <a:r>
              <a:rPr sz="800" dirty="0">
                <a:latin typeface="Century Gothic" pitchFamily="34" charset="0"/>
                <a:cs typeface="Calibri"/>
              </a:rPr>
              <a:t>из </a:t>
            </a:r>
            <a:r>
              <a:rPr sz="800" spc="-5" dirty="0">
                <a:latin typeface="Century Gothic" pitchFamily="34" charset="0"/>
                <a:cs typeface="Calibri"/>
              </a:rPr>
              <a:t>фиброцемента </a:t>
            </a:r>
            <a:r>
              <a:rPr sz="800" dirty="0">
                <a:latin typeface="Century Gothic" pitchFamily="34" charset="0"/>
                <a:cs typeface="Calibri"/>
              </a:rPr>
              <a:t>в РК за 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период</a:t>
            </a:r>
            <a:r>
              <a:rPr sz="800" spc="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2018-2022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гг.</a:t>
            </a:r>
            <a:r>
              <a:rPr sz="800" spc="3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составил</a:t>
            </a:r>
            <a:r>
              <a:rPr sz="800" dirty="0">
                <a:latin typeface="Century Gothic" pitchFamily="34" charset="0"/>
                <a:cs typeface="Calibri"/>
              </a:rPr>
              <a:t> 26,9%,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достигнув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в</a:t>
            </a:r>
            <a:r>
              <a:rPr sz="800" spc="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2022</a:t>
            </a:r>
            <a:r>
              <a:rPr sz="800" spc="1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г.</a:t>
            </a:r>
            <a:r>
              <a:rPr sz="800" spc="4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11,5 </a:t>
            </a:r>
            <a:r>
              <a:rPr sz="800" spc="-5" dirty="0">
                <a:latin typeface="Century Gothic" pitchFamily="34" charset="0"/>
                <a:cs typeface="Calibri"/>
              </a:rPr>
              <a:t>млн 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долл. США. </a:t>
            </a:r>
            <a:r>
              <a:rPr sz="800" dirty="0">
                <a:latin typeface="Century Gothic" pitchFamily="34" charset="0"/>
                <a:cs typeface="Calibri"/>
              </a:rPr>
              <a:t>В 2022 г. </a:t>
            </a:r>
            <a:r>
              <a:rPr sz="800" spc="-5" dirty="0">
                <a:latin typeface="Century Gothic" pitchFamily="34" charset="0"/>
                <a:cs typeface="Calibri"/>
              </a:rPr>
              <a:t>изделия </a:t>
            </a:r>
            <a:r>
              <a:rPr sz="800" dirty="0">
                <a:latin typeface="Century Gothic" pitchFamily="34" charset="0"/>
                <a:cs typeface="Calibri"/>
              </a:rPr>
              <a:t>из </a:t>
            </a:r>
            <a:r>
              <a:rPr sz="800" spc="-5" dirty="0">
                <a:latin typeface="Century Gothic" pitchFamily="34" charset="0"/>
                <a:cs typeface="Calibri"/>
              </a:rPr>
              <a:t>фиброцемента ввозились, </a:t>
            </a:r>
            <a:r>
              <a:rPr sz="800" dirty="0">
                <a:latin typeface="Century Gothic" pitchFamily="34" charset="0"/>
                <a:cs typeface="Calibri"/>
              </a:rPr>
              <a:t>в </a:t>
            </a:r>
            <a:r>
              <a:rPr sz="800" spc="-5" dirty="0">
                <a:latin typeface="Century Gothic" pitchFamily="34" charset="0"/>
                <a:cs typeface="Calibri"/>
              </a:rPr>
              <a:t>основном, </a:t>
            </a:r>
            <a:r>
              <a:rPr sz="800" spc="-19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из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Литвы</a:t>
            </a:r>
            <a:r>
              <a:rPr sz="800" spc="18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(75%)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и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Бельгии</a:t>
            </a:r>
            <a:r>
              <a:rPr sz="800" spc="1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(18%).</a:t>
            </a:r>
          </a:p>
          <a:p>
            <a:pPr marL="184785" indent="-172720" algn="just">
              <a:lnSpc>
                <a:spcPts val="1045"/>
              </a:lnSpc>
              <a:spcBef>
                <a:spcPts val="21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800" dirty="0">
                <a:latin typeface="Century Gothic" pitchFamily="34" charset="0"/>
                <a:cs typeface="Calibri"/>
              </a:rPr>
              <a:t>Согласно</a:t>
            </a:r>
            <a:r>
              <a:rPr sz="800" spc="-3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данным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Trade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Map,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объем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экспорта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изделий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из</a:t>
            </a:r>
          </a:p>
          <a:p>
            <a:pPr marL="184785" algn="just">
              <a:lnSpc>
                <a:spcPts val="1005"/>
              </a:lnSpc>
            </a:pPr>
            <a:r>
              <a:rPr sz="800" spc="-5" dirty="0">
                <a:latin typeface="Century Gothic" pitchFamily="34" charset="0"/>
                <a:cs typeface="Calibri"/>
              </a:rPr>
              <a:t>фиброцемента </a:t>
            </a:r>
            <a:r>
              <a:rPr sz="800" dirty="0">
                <a:latin typeface="Century Gothic" pitchFamily="34" charset="0"/>
                <a:cs typeface="Calibri"/>
              </a:rPr>
              <a:t>из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РК</a:t>
            </a:r>
            <a:r>
              <a:rPr sz="800" spc="-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за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период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2018-2021</a:t>
            </a:r>
            <a:r>
              <a:rPr sz="800" spc="-4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гг.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был</a:t>
            </a:r>
            <a:r>
              <a:rPr sz="800" spc="-5" dirty="0">
                <a:latin typeface="Century Gothic" pitchFamily="34" charset="0"/>
                <a:cs typeface="Calibri"/>
              </a:rPr>
              <a:t> несущественным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(6</a:t>
            </a:r>
            <a:r>
              <a:rPr lang="kk-KZ"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 err="1">
                <a:latin typeface="Century Gothic" pitchFamily="34" charset="0"/>
                <a:cs typeface="Calibri"/>
              </a:rPr>
              <a:t>тыс</a:t>
            </a:r>
            <a:r>
              <a:rPr sz="800" spc="-5" dirty="0">
                <a:latin typeface="Century Gothic" pitchFamily="34" charset="0"/>
                <a:cs typeface="Calibri"/>
              </a:rPr>
              <a:t>.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долл. США </a:t>
            </a:r>
            <a:r>
              <a:rPr sz="800" dirty="0">
                <a:latin typeface="Century Gothic" pitchFamily="34" charset="0"/>
                <a:cs typeface="Calibri"/>
              </a:rPr>
              <a:t>в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2021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г.).</a:t>
            </a:r>
            <a:endParaRPr lang="ru-RU" sz="1200" baseline="3086" dirty="0">
              <a:latin typeface="Century Gothic" pitchFamily="34" charset="0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56299389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63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539495" y="457200"/>
            <a:ext cx="5937505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b="1" spc="-1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Завод</a:t>
            </a:r>
            <a:r>
              <a:rPr b="1" spc="-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по</a:t>
            </a:r>
            <a:r>
              <a:rPr b="1" spc="-20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производству</a:t>
            </a:r>
            <a:r>
              <a:rPr b="1" spc="-3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автоклавного</a:t>
            </a:r>
            <a:r>
              <a:rPr b="1" spc="-10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газобетона</a:t>
            </a:r>
          </a:p>
        </p:txBody>
      </p:sp>
      <p:sp>
        <p:nvSpPr>
          <p:cNvPr id="6" name="object 6"/>
          <p:cNvSpPr txBox="1"/>
          <p:nvPr/>
        </p:nvSpPr>
        <p:spPr>
          <a:xfrm>
            <a:off x="4564507" y="1661331"/>
            <a:ext cx="3569970" cy="2551339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Проект</a:t>
            </a:r>
            <a:endParaRPr sz="10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75100"/>
              </a:lnSpc>
              <a:spcBef>
                <a:spcPts val="300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Проектом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предусмотрено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строительство</a:t>
            </a:r>
            <a:r>
              <a:rPr sz="1000" spc="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завода</a:t>
            </a:r>
            <a:r>
              <a:rPr sz="10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по</a:t>
            </a:r>
            <a:r>
              <a:rPr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производству </a:t>
            </a:r>
            <a:r>
              <a:rPr sz="1000" spc="-2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газобетонных</a:t>
            </a:r>
            <a:r>
              <a:rPr sz="1000" spc="3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блоков</a:t>
            </a:r>
            <a:r>
              <a:rPr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и армированных</a:t>
            </a:r>
            <a:r>
              <a:rPr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плит</a:t>
            </a:r>
            <a:r>
              <a:rPr sz="1000" spc="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на</a:t>
            </a:r>
            <a:r>
              <a:rPr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территории </a:t>
            </a:r>
            <a:r>
              <a:rPr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Индустриальной</a:t>
            </a:r>
            <a:r>
              <a:rPr sz="1000" spc="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зоны</a:t>
            </a:r>
            <a:r>
              <a:rPr sz="1000" spc="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«Өндіріс»</a:t>
            </a:r>
            <a:r>
              <a:rPr sz="1000" spc="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в</a:t>
            </a:r>
            <a:r>
              <a:rPr sz="10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с.</a:t>
            </a:r>
            <a:r>
              <a:rPr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Кызылжарма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231140" algn="just">
              <a:lnSpc>
                <a:spcPct val="75000"/>
              </a:lnSpc>
            </a:pP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Кызылординской области. </a:t>
            </a:r>
            <a:r>
              <a:rPr sz="1000" spc="-5" dirty="0">
                <a:latin typeface="Century Gothic" pitchFamily="34" charset="0"/>
                <a:cs typeface="Calibri"/>
              </a:rPr>
              <a:t>На текущий </a:t>
            </a:r>
            <a:r>
              <a:rPr sz="1000" spc="-10" dirty="0">
                <a:latin typeface="Century Gothic" pitchFamily="34" charset="0"/>
                <a:cs typeface="Calibri"/>
              </a:rPr>
              <a:t>момент </a:t>
            </a:r>
            <a:r>
              <a:rPr sz="1000" spc="-5" dirty="0">
                <a:latin typeface="Century Gothic" pitchFamily="34" charset="0"/>
                <a:cs typeface="Calibri"/>
              </a:rPr>
              <a:t>Инициатором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подана заявка на получение лицензии на недропользование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сырьевой базы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 м.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Сарышокы-Западный.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Разведанное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381000" algn="just">
              <a:lnSpc>
                <a:spcPct val="7500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месторождение</a:t>
            </a:r>
            <a:r>
              <a:rPr sz="1000" spc="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кварцевых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песков находится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Аральском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районе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Кызылординской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области,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обладает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запасами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54610" algn="just">
              <a:lnSpc>
                <a:spcPct val="7500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кварцевого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песка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 10,5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млн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тонн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 планируется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использоваться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Инициатором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для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добычи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основного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сырья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для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производства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газобетона.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</a:pPr>
            <a:r>
              <a:rPr sz="1000" b="1" spc="-1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Компания</a:t>
            </a:r>
            <a:endParaRPr sz="10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50"/>
              </a:lnSpc>
            </a:pPr>
            <a:r>
              <a:rPr sz="1000" spc="-10" dirty="0">
                <a:latin typeface="Century Gothic" pitchFamily="34" charset="0"/>
                <a:cs typeface="Calibri"/>
              </a:rPr>
              <a:t>ТОО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«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Orda</a:t>
            </a:r>
            <a:r>
              <a:rPr sz="10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Porenbeton</a:t>
            </a:r>
            <a:r>
              <a:rPr sz="1000" spc="-5" dirty="0">
                <a:latin typeface="Century Gothic" pitchFamily="34" charset="0"/>
                <a:cs typeface="Calibri"/>
              </a:rPr>
              <a:t>»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является</a:t>
            </a:r>
            <a:r>
              <a:rPr sz="1000" spc="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компанией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по</a:t>
            </a:r>
            <a:r>
              <a:rPr sz="1000" spc="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строительству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50"/>
              </a:lnSpc>
            </a:pP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завода</a:t>
            </a:r>
            <a:r>
              <a:rPr sz="10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для</a:t>
            </a:r>
            <a:r>
              <a:rPr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производства</a:t>
            </a:r>
            <a:r>
              <a:rPr sz="1000" spc="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автоклавного</a:t>
            </a:r>
            <a:r>
              <a:rPr sz="1000" spc="-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газобетона.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1000" b="1" spc="-1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Рынок</a:t>
            </a:r>
            <a:endParaRPr sz="10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246108" y="1876774"/>
            <a:ext cx="2971144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-1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чем</a:t>
            </a:r>
            <a:r>
              <a:rPr sz="1000" b="1" spc="-2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2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проекта?</a:t>
            </a:r>
            <a:endParaRPr sz="10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313799" y="2042845"/>
            <a:ext cx="3543300" cy="2532103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84785" indent="-172720" algn="just">
              <a:lnSpc>
                <a:spcPts val="1050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Устойчивость</a:t>
            </a:r>
            <a:r>
              <a:rPr sz="900" b="1" spc="15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продукции.</a:t>
            </a:r>
            <a:r>
              <a:rPr sz="900" b="1" spc="4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Изделия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из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автоклавного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58419" algn="just">
              <a:lnSpc>
                <a:spcPct val="75000"/>
              </a:lnSpc>
              <a:spcBef>
                <a:spcPts val="15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газобетона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характеризуются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низким энергопотреблением</a:t>
            </a:r>
            <a:r>
              <a:rPr sz="900" spc="5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 </a:t>
            </a:r>
            <a:r>
              <a:rPr sz="900" spc="-2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высокими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теплоизоляционными</a:t>
            </a:r>
            <a:r>
              <a:rPr sz="900" spc="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свойствами,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что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450215" algn="just">
              <a:lnSpc>
                <a:spcPct val="75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способствует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снижению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энергозатрат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отопление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охлаждение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помещений.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ts val="1050"/>
              </a:lnSpc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Преимущества</a:t>
            </a:r>
            <a:r>
              <a:rPr sz="900" b="1" spc="-15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технологии</a:t>
            </a:r>
            <a:r>
              <a:rPr sz="900" b="1" spc="25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производства.</a:t>
            </a:r>
            <a:r>
              <a:rPr sz="900" b="1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 заводе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5080" algn="just">
              <a:lnSpc>
                <a:spcPct val="75000"/>
              </a:lnSpc>
              <a:spcBef>
                <a:spcPts val="15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планируется использовать автоклавный способ производства </a:t>
            </a:r>
            <a:r>
              <a:rPr sz="900" spc="-2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газобетона, который позволяет снизить энергопотребление в </a:t>
            </a:r>
            <a:r>
              <a:rPr sz="900" spc="-2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 раза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сравнению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 </a:t>
            </a:r>
            <a:r>
              <a:rPr sz="900" spc="-10" dirty="0">
                <a:latin typeface="Century Gothic" pitchFamily="34" charset="0"/>
                <a:cs typeface="Calibri"/>
              </a:rPr>
              <a:t>методом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пенообразования.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ts val="1050"/>
              </a:lnSpc>
              <a:buFont typeface="Arial MT"/>
              <a:buChar char="•"/>
              <a:tabLst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Доступность</a:t>
            </a:r>
            <a:r>
              <a:rPr sz="900" b="1" spc="5" dirty="0">
                <a:latin typeface="Century Gothic" pitchFamily="34" charset="0"/>
                <a:cs typeface="Calibri"/>
              </a:rPr>
              <a:t> </a:t>
            </a:r>
            <a:r>
              <a:rPr sz="900" b="1" spc="-10" dirty="0">
                <a:latin typeface="Century Gothic" pitchFamily="34" charset="0"/>
                <a:cs typeface="Calibri"/>
              </a:rPr>
              <a:t>мер</a:t>
            </a:r>
            <a:r>
              <a:rPr sz="900" b="1" spc="-20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государственной</a:t>
            </a:r>
            <a:r>
              <a:rPr sz="900" b="1" spc="15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поддержки.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85725" algn="just">
              <a:lnSpc>
                <a:spcPct val="75000"/>
              </a:lnSpc>
              <a:spcBef>
                <a:spcPts val="15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Производство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газобетона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является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приоритетным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сектором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экономики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РК,</a:t>
            </a:r>
            <a:r>
              <a:rPr sz="900" spc="-10" dirty="0">
                <a:latin typeface="Century Gothic" pitchFamily="34" charset="0"/>
                <a:cs typeface="Calibri"/>
              </a:rPr>
              <a:t> для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которого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предусмотрены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льготы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75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экономические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условия</a:t>
            </a:r>
            <a:r>
              <a:rPr sz="900" spc="-10" dirty="0">
                <a:latin typeface="Century Gothic" pitchFamily="34" charset="0"/>
                <a:cs typeface="Calibri"/>
              </a:rPr>
              <a:t> для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снижения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финансовой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нагрузки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9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предприятий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рамках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следующих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программ: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«Экономика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298450" algn="just">
              <a:lnSpc>
                <a:spcPct val="75000"/>
              </a:lnSpc>
              <a:spcBef>
                <a:spcPts val="15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простых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вещей»,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Концепция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развития обрабатывающей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промышленности</a:t>
            </a:r>
            <a:r>
              <a:rPr sz="900" spc="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2023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 2029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гг.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298560" y="4576436"/>
            <a:ext cx="3573779" cy="134229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6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860" b="1" spc="1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86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86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</a:pPr>
            <a:r>
              <a:rPr sz="86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Для</a:t>
            </a:r>
            <a:r>
              <a:rPr sz="860" spc="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реализации</a:t>
            </a:r>
            <a:r>
              <a:rPr sz="860" spc="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Проекта требуется</a:t>
            </a:r>
            <a:r>
              <a:rPr sz="860" spc="3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финансирование</a:t>
            </a:r>
            <a:r>
              <a:rPr sz="860" spc="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на</a:t>
            </a:r>
            <a:r>
              <a:rPr sz="860" spc="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6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сумму</a:t>
            </a:r>
            <a:endParaRPr sz="86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</a:pPr>
            <a:r>
              <a:rPr sz="860" spc="-5" dirty="0">
                <a:latin typeface="Century Gothic" pitchFamily="34" charset="0"/>
                <a:cs typeface="Calibri"/>
              </a:rPr>
              <a:t>39</a:t>
            </a:r>
            <a:r>
              <a:rPr sz="860" spc="1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075</a:t>
            </a:r>
            <a:r>
              <a:rPr sz="860" spc="25" dirty="0">
                <a:latin typeface="Century Gothic" pitchFamily="34" charset="0"/>
                <a:cs typeface="Calibri"/>
              </a:rPr>
              <a:t> </a:t>
            </a:r>
            <a:r>
              <a:rPr sz="86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тыс.</a:t>
            </a:r>
            <a:r>
              <a:rPr sz="860" spc="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долл.</a:t>
            </a:r>
            <a:r>
              <a:rPr sz="860" spc="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6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США</a:t>
            </a:r>
            <a:r>
              <a:rPr sz="86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60" spc="-10" dirty="0">
                <a:latin typeface="Century Gothic" pitchFamily="34" charset="0"/>
                <a:cs typeface="Calibri"/>
              </a:rPr>
              <a:t>(по</a:t>
            </a:r>
            <a:r>
              <a:rPr sz="860" spc="15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курсу</a:t>
            </a:r>
            <a:r>
              <a:rPr sz="860" spc="-15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KZT/USD</a:t>
            </a:r>
            <a:r>
              <a:rPr sz="860" spc="25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446</a:t>
            </a:r>
            <a:r>
              <a:rPr sz="860" spc="25" dirty="0">
                <a:latin typeface="Century Gothic" pitchFamily="34" charset="0"/>
                <a:cs typeface="Calibri"/>
              </a:rPr>
              <a:t> </a:t>
            </a:r>
            <a:r>
              <a:rPr sz="860" spc="-10" dirty="0">
                <a:latin typeface="Century Gothic" pitchFamily="34" charset="0"/>
                <a:cs typeface="Calibri"/>
              </a:rPr>
              <a:t>тенге)</a:t>
            </a:r>
            <a:r>
              <a:rPr sz="86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,</a:t>
            </a:r>
            <a:r>
              <a:rPr sz="860" spc="3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в</a:t>
            </a:r>
            <a:r>
              <a:rPr sz="86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том</a:t>
            </a:r>
            <a:r>
              <a:rPr sz="860" spc="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числе:</a:t>
            </a:r>
            <a:endParaRPr sz="860" dirty="0">
              <a:latin typeface="Century Gothic" pitchFamily="34" charset="0"/>
              <a:cs typeface="Calibri"/>
            </a:endParaRPr>
          </a:p>
          <a:p>
            <a:pPr marL="184785" marR="5080" indent="-172720" algn="just">
              <a:lnSpc>
                <a:spcPct val="750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860" spc="-5" dirty="0">
                <a:latin typeface="Century Gothic" pitchFamily="34" charset="0"/>
                <a:cs typeface="Calibri"/>
              </a:rPr>
              <a:t>70%</a:t>
            </a:r>
            <a:r>
              <a:rPr sz="860" spc="15" dirty="0">
                <a:latin typeface="Century Gothic" pitchFamily="34" charset="0"/>
                <a:cs typeface="Calibri"/>
              </a:rPr>
              <a:t> </a:t>
            </a:r>
            <a:r>
              <a:rPr sz="860" spc="-10" dirty="0">
                <a:latin typeface="Century Gothic" pitchFamily="34" charset="0"/>
                <a:cs typeface="Calibri"/>
              </a:rPr>
              <a:t>(27</a:t>
            </a:r>
            <a:r>
              <a:rPr sz="860" spc="1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352</a:t>
            </a:r>
            <a:r>
              <a:rPr sz="860" spc="25" dirty="0">
                <a:latin typeface="Century Gothic" pitchFamily="34" charset="0"/>
                <a:cs typeface="Calibri"/>
              </a:rPr>
              <a:t> </a:t>
            </a:r>
            <a:r>
              <a:rPr sz="860" spc="-10" dirty="0">
                <a:latin typeface="Century Gothic" pitchFamily="34" charset="0"/>
                <a:cs typeface="Calibri"/>
              </a:rPr>
              <a:t>тыс.</a:t>
            </a:r>
            <a:r>
              <a:rPr sz="860" dirty="0">
                <a:latin typeface="Century Gothic" pitchFamily="34" charset="0"/>
                <a:cs typeface="Calibri"/>
              </a:rPr>
              <a:t> </a:t>
            </a:r>
            <a:r>
              <a:rPr sz="860" spc="-10" dirty="0">
                <a:latin typeface="Century Gothic" pitchFamily="34" charset="0"/>
                <a:cs typeface="Calibri"/>
              </a:rPr>
              <a:t>долл.</a:t>
            </a:r>
            <a:r>
              <a:rPr sz="860" spc="3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США)</a:t>
            </a:r>
            <a:r>
              <a:rPr sz="860" spc="1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–</a:t>
            </a:r>
            <a:r>
              <a:rPr sz="86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долговое</a:t>
            </a:r>
            <a:r>
              <a:rPr sz="860" spc="1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860" spc="10" dirty="0">
                <a:latin typeface="Century Gothic" pitchFamily="34" charset="0"/>
                <a:cs typeface="Calibri"/>
              </a:rPr>
              <a:t> </a:t>
            </a:r>
            <a:r>
              <a:rPr sz="860" spc="-10" dirty="0">
                <a:latin typeface="Century Gothic" pitchFamily="34" charset="0"/>
                <a:cs typeface="Calibri"/>
              </a:rPr>
              <a:t>(при </a:t>
            </a:r>
            <a:r>
              <a:rPr sz="860" spc="-21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наличии</a:t>
            </a:r>
            <a:r>
              <a:rPr sz="860" spc="1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залогового</a:t>
            </a:r>
            <a:r>
              <a:rPr sz="860" spc="-1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обеспечения);</a:t>
            </a:r>
            <a:endParaRPr sz="86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860" spc="-5" dirty="0">
                <a:latin typeface="Century Gothic" pitchFamily="34" charset="0"/>
                <a:cs typeface="Calibri"/>
              </a:rPr>
              <a:t>от 30%</a:t>
            </a:r>
            <a:r>
              <a:rPr sz="860" spc="5" dirty="0">
                <a:latin typeface="Century Gothic" pitchFamily="34" charset="0"/>
                <a:cs typeface="Calibri"/>
              </a:rPr>
              <a:t> </a:t>
            </a:r>
            <a:r>
              <a:rPr sz="860" spc="-10" dirty="0">
                <a:latin typeface="Century Gothic" pitchFamily="34" charset="0"/>
                <a:cs typeface="Calibri"/>
              </a:rPr>
              <a:t>(11</a:t>
            </a:r>
            <a:r>
              <a:rPr sz="860" spc="5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722</a:t>
            </a:r>
            <a:r>
              <a:rPr sz="860" spc="20" dirty="0">
                <a:latin typeface="Century Gothic" pitchFamily="34" charset="0"/>
                <a:cs typeface="Calibri"/>
              </a:rPr>
              <a:t> </a:t>
            </a:r>
            <a:r>
              <a:rPr sz="860" spc="-10" dirty="0">
                <a:latin typeface="Century Gothic" pitchFamily="34" charset="0"/>
                <a:cs typeface="Calibri"/>
              </a:rPr>
              <a:t>тыс.</a:t>
            </a:r>
            <a:r>
              <a:rPr sz="860" spc="1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долл.</a:t>
            </a:r>
            <a:r>
              <a:rPr sz="860" spc="1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США)</a:t>
            </a:r>
            <a:r>
              <a:rPr sz="860" spc="2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– участие</a:t>
            </a:r>
            <a:r>
              <a:rPr sz="860" spc="5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инвестора.</a:t>
            </a:r>
            <a:endParaRPr sz="86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50"/>
              </a:lnSpc>
            </a:pPr>
            <a:r>
              <a:rPr sz="86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860" spc="2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структура финансирования</a:t>
            </a:r>
            <a:r>
              <a:rPr sz="86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и</a:t>
            </a:r>
            <a:r>
              <a:rPr sz="860" dirty="0">
                <a:latin typeface="Century Gothic" pitchFamily="34" charset="0"/>
                <a:cs typeface="Calibri"/>
              </a:rPr>
              <a:t> </a:t>
            </a:r>
            <a:r>
              <a:rPr sz="860" spc="-10" dirty="0">
                <a:latin typeface="Century Gothic" pitchFamily="34" charset="0"/>
                <a:cs typeface="Calibri"/>
              </a:rPr>
              <a:t>меры</a:t>
            </a:r>
            <a:endParaRPr sz="860" dirty="0">
              <a:latin typeface="Century Gothic" pitchFamily="34" charset="0"/>
              <a:cs typeface="Calibri"/>
            </a:endParaRPr>
          </a:p>
          <a:p>
            <a:pPr marL="12700" marR="8255" algn="just">
              <a:lnSpc>
                <a:spcPct val="75000"/>
              </a:lnSpc>
              <a:spcBef>
                <a:spcPts val="150"/>
              </a:spcBef>
            </a:pPr>
            <a:r>
              <a:rPr sz="860" spc="-5" dirty="0">
                <a:latin typeface="Century Gothic" pitchFamily="34" charset="0"/>
                <a:cs typeface="Calibri"/>
              </a:rPr>
              <a:t>государственной</a:t>
            </a:r>
            <a:r>
              <a:rPr sz="860" spc="2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поддержки</a:t>
            </a:r>
            <a:r>
              <a:rPr sz="860" spc="25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являются</a:t>
            </a:r>
            <a:r>
              <a:rPr sz="860" spc="3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индикативными, </a:t>
            </a:r>
            <a:r>
              <a:rPr sz="86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финальная</a:t>
            </a:r>
            <a:r>
              <a:rPr sz="860" spc="25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структура финансирования</a:t>
            </a:r>
            <a:r>
              <a:rPr sz="860" spc="5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и</a:t>
            </a:r>
            <a:r>
              <a:rPr sz="860" spc="5" dirty="0">
                <a:latin typeface="Century Gothic" pitchFamily="34" charset="0"/>
                <a:cs typeface="Calibri"/>
              </a:rPr>
              <a:t> </a:t>
            </a:r>
            <a:r>
              <a:rPr sz="860" spc="-10" dirty="0">
                <a:latin typeface="Century Gothic" pitchFamily="34" charset="0"/>
                <a:cs typeface="Calibri"/>
              </a:rPr>
              <a:t>долей</a:t>
            </a:r>
            <a:r>
              <a:rPr sz="860" spc="35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участия в</a:t>
            </a:r>
            <a:r>
              <a:rPr sz="86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Проекте </a:t>
            </a:r>
            <a:r>
              <a:rPr sz="860" spc="-210" dirty="0">
                <a:latin typeface="Century Gothic" pitchFamily="34" charset="0"/>
                <a:cs typeface="Calibri"/>
              </a:rPr>
              <a:t> </a:t>
            </a:r>
            <a:r>
              <a:rPr sz="860" spc="-10" dirty="0">
                <a:latin typeface="Century Gothic" pitchFamily="34" charset="0"/>
                <a:cs typeface="Calibri"/>
              </a:rPr>
              <a:t>определятся</a:t>
            </a:r>
            <a:r>
              <a:rPr sz="860" spc="55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по</a:t>
            </a:r>
            <a:r>
              <a:rPr sz="86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860" spc="1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совместных</a:t>
            </a:r>
            <a:r>
              <a:rPr sz="860" spc="35" dirty="0">
                <a:latin typeface="Century Gothic" pitchFamily="34" charset="0"/>
                <a:cs typeface="Calibri"/>
              </a:rPr>
              <a:t> </a:t>
            </a:r>
            <a:r>
              <a:rPr sz="860" spc="-5" dirty="0" err="1">
                <a:latin typeface="Century Gothic" pitchFamily="34" charset="0"/>
                <a:cs typeface="Calibri"/>
              </a:rPr>
              <a:t>переговоров</a:t>
            </a:r>
            <a:r>
              <a:rPr sz="860" dirty="0">
                <a:latin typeface="Century Gothic" pitchFamily="34" charset="0"/>
                <a:cs typeface="Calibri"/>
              </a:rPr>
              <a:t> </a:t>
            </a:r>
            <a:r>
              <a:rPr sz="860" spc="-5" dirty="0">
                <a:latin typeface="Century Gothic" pitchFamily="34" charset="0"/>
                <a:cs typeface="Calibri"/>
              </a:rPr>
              <a:t>с</a:t>
            </a:r>
            <a:r>
              <a:rPr lang="kk-KZ" sz="860" spc="-5" dirty="0">
                <a:latin typeface="Century Gothic" pitchFamily="34" charset="0"/>
                <a:cs typeface="Calibri"/>
              </a:rPr>
              <a:t> </a:t>
            </a:r>
            <a:r>
              <a:rPr sz="860" spc="-5" dirty="0" err="1">
                <a:latin typeface="Century Gothic" pitchFamily="34" charset="0"/>
                <a:cs typeface="Calibri"/>
              </a:rPr>
              <a:t>инвестором</a:t>
            </a:r>
            <a:r>
              <a:rPr sz="860" spc="-5" dirty="0">
                <a:latin typeface="Century Gothic" pitchFamily="34" charset="0"/>
                <a:cs typeface="Calibri"/>
              </a:rPr>
              <a:t>.</a:t>
            </a:r>
            <a:endParaRPr sz="860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246108" y="1086358"/>
            <a:ext cx="3183891" cy="289182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Инвестиционная</a:t>
            </a:r>
            <a:r>
              <a:rPr sz="900" b="1" spc="2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3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проекта:</a:t>
            </a:r>
            <a:endParaRPr sz="9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Инвестиции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39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075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тыс.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США;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246109" y="1406317"/>
            <a:ext cx="3107691" cy="458459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IRR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25,1%;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>
              <a:lnSpc>
                <a:spcPts val="115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окупаемости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</a:t>
            </a:r>
            <a:r>
              <a:rPr sz="900" spc="204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5,5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лет;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>
              <a:lnSpc>
                <a:spcPts val="115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9,4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лет.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564507" y="920287"/>
            <a:ext cx="1322071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1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</a:t>
            </a: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ро</a:t>
            </a:r>
            <a:r>
              <a:rPr sz="1000" b="1" spc="-1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ду</a:t>
            </a: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кция</a:t>
            </a:r>
            <a:endParaRPr sz="10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564507" y="1086358"/>
            <a:ext cx="3153410" cy="71750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spcBef>
                <a:spcPts val="9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Ввод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эксплуатацию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запланирован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2025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г.,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а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выход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на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проектную</a:t>
            </a:r>
            <a:r>
              <a:rPr lang="ru-RU" sz="900" spc="15" dirty="0">
                <a:latin typeface="Century Gothic" pitchFamily="34" charset="0"/>
                <a:cs typeface="Calibri"/>
              </a:rPr>
              <a:t> </a:t>
            </a:r>
            <a:r>
              <a:rPr lang="ru-RU" sz="900" spc="-10" dirty="0">
                <a:latin typeface="Century Gothic" pitchFamily="34" charset="0"/>
                <a:cs typeface="Calibri"/>
              </a:rPr>
              <a:t>мощность</a:t>
            </a:r>
            <a:r>
              <a:rPr lang="ru-RU" sz="900" spc="3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–</a:t>
            </a:r>
            <a:r>
              <a:rPr lang="ru-RU" sz="900" spc="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на</a:t>
            </a:r>
            <a:r>
              <a:rPr lang="ru-RU" sz="900" spc="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2026</a:t>
            </a:r>
            <a:r>
              <a:rPr lang="ru-RU" sz="900" spc="2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г.</a:t>
            </a:r>
            <a:r>
              <a:rPr lang="ru-RU" sz="900" spc="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При</a:t>
            </a:r>
            <a:r>
              <a:rPr lang="ru-RU" sz="900" spc="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выходе</a:t>
            </a:r>
            <a:r>
              <a:rPr lang="ru-RU" sz="900" spc="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на</a:t>
            </a:r>
            <a:r>
              <a:rPr lang="ru-RU" sz="90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полную</a:t>
            </a:r>
            <a:r>
              <a:rPr lang="ru-RU" sz="900" spc="35" dirty="0">
                <a:latin typeface="Century Gothic" pitchFamily="34" charset="0"/>
                <a:cs typeface="Calibri"/>
              </a:rPr>
              <a:t> </a:t>
            </a:r>
            <a:r>
              <a:rPr lang="ru-RU" sz="900" spc="-10" dirty="0">
                <a:latin typeface="Century Gothic" pitchFamily="34" charset="0"/>
                <a:cs typeface="Calibri"/>
              </a:rPr>
              <a:t>мощность</a:t>
            </a:r>
            <a:r>
              <a:rPr lang="ru-RU" sz="900" spc="160" dirty="0">
                <a:latin typeface="Century Gothic" pitchFamily="34" charset="0"/>
                <a:cs typeface="Calibri"/>
              </a:rPr>
              <a:t> </a:t>
            </a:r>
            <a:r>
              <a:rPr lang="ru-RU" sz="900" spc="-7" dirty="0">
                <a:latin typeface="Century Gothic" pitchFamily="34" charset="0"/>
                <a:cs typeface="Calibri"/>
              </a:rPr>
              <a:t>NPV Проекта</a:t>
            </a:r>
            <a:r>
              <a:rPr lang="ru-RU" sz="900" spc="15" dirty="0">
                <a:latin typeface="Century Gothic" pitchFamily="34" charset="0"/>
                <a:cs typeface="Calibri"/>
              </a:rPr>
              <a:t> </a:t>
            </a:r>
            <a:r>
              <a:rPr lang="ru-RU" sz="900" spc="-7" dirty="0">
                <a:latin typeface="Century Gothic" pitchFamily="34" charset="0"/>
                <a:cs typeface="Calibri"/>
              </a:rPr>
              <a:t>–</a:t>
            </a:r>
            <a:r>
              <a:rPr lang="ru-RU" sz="900" dirty="0">
                <a:latin typeface="Century Gothic" pitchFamily="34" charset="0"/>
                <a:cs typeface="Calibri"/>
              </a:rPr>
              <a:t> </a:t>
            </a:r>
            <a:r>
              <a:rPr lang="ru-RU" sz="900" spc="-7" dirty="0">
                <a:latin typeface="Century Gothic" pitchFamily="34" charset="0"/>
                <a:cs typeface="Calibri"/>
              </a:rPr>
              <a:t>12</a:t>
            </a:r>
            <a:r>
              <a:rPr lang="ru-RU" sz="900" spc="22" dirty="0">
                <a:latin typeface="Century Gothic" pitchFamily="34" charset="0"/>
                <a:cs typeface="Calibri"/>
              </a:rPr>
              <a:t> </a:t>
            </a:r>
            <a:r>
              <a:rPr lang="ru-RU" sz="900" spc="-7" dirty="0">
                <a:latin typeface="Century Gothic" pitchFamily="34" charset="0"/>
                <a:cs typeface="Calibri"/>
              </a:rPr>
              <a:t>824</a:t>
            </a:r>
            <a:r>
              <a:rPr lang="ru-RU" sz="900" spc="44" dirty="0">
                <a:latin typeface="Century Gothic" pitchFamily="34" charset="0"/>
                <a:cs typeface="Calibri"/>
              </a:rPr>
              <a:t> </a:t>
            </a:r>
            <a:r>
              <a:rPr lang="ru-RU" sz="900" spc="-15" dirty="0">
                <a:latin typeface="Century Gothic" pitchFamily="34" charset="0"/>
                <a:cs typeface="Calibri"/>
              </a:rPr>
              <a:t>тыс.</a:t>
            </a:r>
            <a:r>
              <a:rPr lang="ru-RU" sz="900" spc="22" dirty="0">
                <a:latin typeface="Century Gothic" pitchFamily="34" charset="0"/>
                <a:cs typeface="Calibri"/>
              </a:rPr>
              <a:t> </a:t>
            </a:r>
            <a:r>
              <a:rPr lang="ru-RU" sz="900" spc="-7" dirty="0">
                <a:latin typeface="Century Gothic" pitchFamily="34" charset="0"/>
                <a:cs typeface="Calibri"/>
              </a:rPr>
              <a:t>долл.</a:t>
            </a:r>
            <a:r>
              <a:rPr lang="ru-RU" sz="900" spc="44" dirty="0">
                <a:latin typeface="Century Gothic" pitchFamily="34" charset="0"/>
                <a:cs typeface="Calibri"/>
              </a:rPr>
              <a:t> </a:t>
            </a:r>
            <a:r>
              <a:rPr lang="ru-RU" sz="900" spc="-7" dirty="0">
                <a:latin typeface="Century Gothic" pitchFamily="34" charset="0"/>
                <a:cs typeface="Calibri"/>
              </a:rPr>
              <a:t>США;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95"/>
              </a:spcBef>
            </a:pPr>
            <a:endParaRPr sz="900" dirty="0">
              <a:latin typeface="Century Gothic" pitchFamily="34" charset="0"/>
              <a:cs typeface="Calibri"/>
            </a:endParaRPr>
          </a:p>
        </p:txBody>
      </p:sp>
      <p:pic>
        <p:nvPicPr>
          <p:cNvPr id="22" name="object 2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39495" y="847344"/>
            <a:ext cx="3709416" cy="1591055"/>
          </a:xfrm>
          <a:prstGeom prst="rect">
            <a:avLst/>
          </a:prstGeom>
        </p:spPr>
      </p:pic>
      <p:grpSp>
        <p:nvGrpSpPr>
          <p:cNvPr id="23" name="object 23"/>
          <p:cNvGrpSpPr/>
          <p:nvPr/>
        </p:nvGrpSpPr>
        <p:grpSpPr>
          <a:xfrm>
            <a:off x="1170432" y="2860357"/>
            <a:ext cx="2672080" cy="1143635"/>
            <a:chOff x="1170432" y="2860357"/>
            <a:chExt cx="2672080" cy="1143635"/>
          </a:xfrm>
        </p:grpSpPr>
        <p:sp>
          <p:nvSpPr>
            <p:cNvPr id="24" name="object 24"/>
            <p:cNvSpPr/>
            <p:nvPr/>
          </p:nvSpPr>
          <p:spPr>
            <a:xfrm>
              <a:off x="1267968" y="2883407"/>
              <a:ext cx="2476500" cy="1083945"/>
            </a:xfrm>
            <a:custGeom>
              <a:avLst/>
              <a:gdLst/>
              <a:ahLst/>
              <a:cxnLst/>
              <a:rect l="l" t="t" r="r" b="b"/>
              <a:pathLst>
                <a:path w="2476500" h="1083945">
                  <a:moveTo>
                    <a:pt x="248412" y="742188"/>
                  </a:moveTo>
                  <a:lnTo>
                    <a:pt x="0" y="742188"/>
                  </a:lnTo>
                  <a:lnTo>
                    <a:pt x="0" y="1083564"/>
                  </a:lnTo>
                  <a:lnTo>
                    <a:pt x="248412" y="1083564"/>
                  </a:lnTo>
                  <a:lnTo>
                    <a:pt x="248412" y="742188"/>
                  </a:lnTo>
                  <a:close/>
                </a:path>
                <a:path w="2476500" h="1083945">
                  <a:moveTo>
                    <a:pt x="618744" y="408432"/>
                  </a:moveTo>
                  <a:lnTo>
                    <a:pt x="371856" y="408432"/>
                  </a:lnTo>
                  <a:lnTo>
                    <a:pt x="371856" y="1083564"/>
                  </a:lnTo>
                  <a:lnTo>
                    <a:pt x="618744" y="1083564"/>
                  </a:lnTo>
                  <a:lnTo>
                    <a:pt x="618744" y="408432"/>
                  </a:lnTo>
                  <a:close/>
                </a:path>
                <a:path w="2476500" h="1083945">
                  <a:moveTo>
                    <a:pt x="990600" y="321564"/>
                  </a:moveTo>
                  <a:lnTo>
                    <a:pt x="743712" y="321564"/>
                  </a:lnTo>
                  <a:lnTo>
                    <a:pt x="743712" y="1083564"/>
                  </a:lnTo>
                  <a:lnTo>
                    <a:pt x="990600" y="1083564"/>
                  </a:lnTo>
                  <a:lnTo>
                    <a:pt x="990600" y="321564"/>
                  </a:lnTo>
                  <a:close/>
                </a:path>
                <a:path w="2476500" h="1083945">
                  <a:moveTo>
                    <a:pt x="1362456" y="234696"/>
                  </a:moveTo>
                  <a:lnTo>
                    <a:pt x="1114044" y="234696"/>
                  </a:lnTo>
                  <a:lnTo>
                    <a:pt x="1114044" y="1083564"/>
                  </a:lnTo>
                  <a:lnTo>
                    <a:pt x="1362456" y="1083564"/>
                  </a:lnTo>
                  <a:lnTo>
                    <a:pt x="1362456" y="234696"/>
                  </a:lnTo>
                  <a:close/>
                </a:path>
                <a:path w="2476500" h="1083945">
                  <a:moveTo>
                    <a:pt x="1732788" y="153924"/>
                  </a:moveTo>
                  <a:lnTo>
                    <a:pt x="1485900" y="153924"/>
                  </a:lnTo>
                  <a:lnTo>
                    <a:pt x="1485900" y="1083564"/>
                  </a:lnTo>
                  <a:lnTo>
                    <a:pt x="1732788" y="1083564"/>
                  </a:lnTo>
                  <a:lnTo>
                    <a:pt x="1732788" y="153924"/>
                  </a:lnTo>
                  <a:close/>
                </a:path>
                <a:path w="2476500" h="1083945">
                  <a:moveTo>
                    <a:pt x="2104644" y="73152"/>
                  </a:moveTo>
                  <a:lnTo>
                    <a:pt x="1857756" y="73152"/>
                  </a:lnTo>
                  <a:lnTo>
                    <a:pt x="1857756" y="1083564"/>
                  </a:lnTo>
                  <a:lnTo>
                    <a:pt x="2104644" y="1083564"/>
                  </a:lnTo>
                  <a:lnTo>
                    <a:pt x="2104644" y="73152"/>
                  </a:lnTo>
                  <a:close/>
                </a:path>
                <a:path w="2476500" h="1083945">
                  <a:moveTo>
                    <a:pt x="2476500" y="0"/>
                  </a:moveTo>
                  <a:lnTo>
                    <a:pt x="2228088" y="0"/>
                  </a:lnTo>
                  <a:lnTo>
                    <a:pt x="2228088" y="1083564"/>
                  </a:lnTo>
                  <a:lnTo>
                    <a:pt x="2476500" y="1083564"/>
                  </a:lnTo>
                  <a:lnTo>
                    <a:pt x="2476500" y="0"/>
                  </a:lnTo>
                  <a:close/>
                </a:path>
              </a:pathLst>
            </a:custGeom>
            <a:solidFill>
              <a:srgbClr val="007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170432" y="2865120"/>
              <a:ext cx="2672080" cy="1138555"/>
            </a:xfrm>
            <a:custGeom>
              <a:avLst/>
              <a:gdLst/>
              <a:ahLst/>
              <a:cxnLst/>
              <a:rect l="l" t="t" r="r" b="b"/>
              <a:pathLst>
                <a:path w="2672079" h="1138554">
                  <a:moveTo>
                    <a:pt x="2634996" y="1101852"/>
                  </a:moveTo>
                  <a:lnTo>
                    <a:pt x="2634996" y="0"/>
                  </a:lnTo>
                </a:path>
                <a:path w="2672079" h="1138554">
                  <a:moveTo>
                    <a:pt x="2634996" y="1101852"/>
                  </a:moveTo>
                  <a:lnTo>
                    <a:pt x="2671572" y="1101852"/>
                  </a:lnTo>
                </a:path>
                <a:path w="2672079" h="1138554">
                  <a:moveTo>
                    <a:pt x="2634996" y="734567"/>
                  </a:moveTo>
                  <a:lnTo>
                    <a:pt x="2671572" y="734567"/>
                  </a:lnTo>
                </a:path>
                <a:path w="2672079" h="1138554">
                  <a:moveTo>
                    <a:pt x="2634996" y="367283"/>
                  </a:moveTo>
                  <a:lnTo>
                    <a:pt x="2671572" y="367283"/>
                  </a:lnTo>
                </a:path>
                <a:path w="2672079" h="1138554">
                  <a:moveTo>
                    <a:pt x="2634996" y="0"/>
                  </a:moveTo>
                  <a:lnTo>
                    <a:pt x="2671572" y="0"/>
                  </a:lnTo>
                </a:path>
                <a:path w="2672079" h="1138554">
                  <a:moveTo>
                    <a:pt x="36576" y="1101852"/>
                  </a:moveTo>
                  <a:lnTo>
                    <a:pt x="36576" y="0"/>
                  </a:lnTo>
                </a:path>
                <a:path w="2672079" h="1138554">
                  <a:moveTo>
                    <a:pt x="0" y="1101852"/>
                  </a:moveTo>
                  <a:lnTo>
                    <a:pt x="36576" y="1101852"/>
                  </a:lnTo>
                </a:path>
                <a:path w="2672079" h="1138554">
                  <a:moveTo>
                    <a:pt x="0" y="763523"/>
                  </a:moveTo>
                  <a:lnTo>
                    <a:pt x="36576" y="763523"/>
                  </a:lnTo>
                </a:path>
                <a:path w="2672079" h="1138554">
                  <a:moveTo>
                    <a:pt x="0" y="423671"/>
                  </a:moveTo>
                  <a:lnTo>
                    <a:pt x="36576" y="423671"/>
                  </a:lnTo>
                </a:path>
                <a:path w="2672079" h="1138554">
                  <a:moveTo>
                    <a:pt x="0" y="85343"/>
                  </a:moveTo>
                  <a:lnTo>
                    <a:pt x="36576" y="85343"/>
                  </a:lnTo>
                </a:path>
                <a:path w="2672079" h="1138554">
                  <a:moveTo>
                    <a:pt x="36576" y="1101852"/>
                  </a:moveTo>
                  <a:lnTo>
                    <a:pt x="2634996" y="1101852"/>
                  </a:lnTo>
                </a:path>
                <a:path w="2672079" h="1138554">
                  <a:moveTo>
                    <a:pt x="36576" y="1101852"/>
                  </a:moveTo>
                  <a:lnTo>
                    <a:pt x="36576" y="1138427"/>
                  </a:lnTo>
                </a:path>
                <a:path w="2672079" h="1138554">
                  <a:moveTo>
                    <a:pt x="406908" y="1101852"/>
                  </a:moveTo>
                  <a:lnTo>
                    <a:pt x="406908" y="1138427"/>
                  </a:lnTo>
                </a:path>
                <a:path w="2672079" h="1138554">
                  <a:moveTo>
                    <a:pt x="778763" y="1101852"/>
                  </a:moveTo>
                  <a:lnTo>
                    <a:pt x="778763" y="1138427"/>
                  </a:lnTo>
                </a:path>
                <a:path w="2672079" h="1138554">
                  <a:moveTo>
                    <a:pt x="1150620" y="1101852"/>
                  </a:moveTo>
                  <a:lnTo>
                    <a:pt x="1150620" y="1138427"/>
                  </a:lnTo>
                </a:path>
                <a:path w="2672079" h="1138554">
                  <a:moveTo>
                    <a:pt x="1520952" y="1101852"/>
                  </a:moveTo>
                  <a:lnTo>
                    <a:pt x="1520952" y="1138427"/>
                  </a:lnTo>
                </a:path>
                <a:path w="2672079" h="1138554">
                  <a:moveTo>
                    <a:pt x="1892808" y="1101852"/>
                  </a:moveTo>
                  <a:lnTo>
                    <a:pt x="1892808" y="1138427"/>
                  </a:lnTo>
                </a:path>
                <a:path w="2672079" h="1138554">
                  <a:moveTo>
                    <a:pt x="2264664" y="1101852"/>
                  </a:moveTo>
                  <a:lnTo>
                    <a:pt x="2264664" y="1138427"/>
                  </a:lnTo>
                </a:path>
                <a:path w="2672079" h="1138554">
                  <a:moveTo>
                    <a:pt x="2634996" y="1101852"/>
                  </a:moveTo>
                  <a:lnTo>
                    <a:pt x="2634996" y="1138427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392174" y="2932430"/>
              <a:ext cx="2228215" cy="128905"/>
            </a:xfrm>
            <a:custGeom>
              <a:avLst/>
              <a:gdLst/>
              <a:ahLst/>
              <a:cxnLst/>
              <a:rect l="l" t="t" r="r" b="b"/>
              <a:pathLst>
                <a:path w="2228215" h="128905">
                  <a:moveTo>
                    <a:pt x="0" y="128524"/>
                  </a:moveTo>
                  <a:lnTo>
                    <a:pt x="46428" y="114104"/>
                  </a:lnTo>
                  <a:lnTo>
                    <a:pt x="92848" y="98678"/>
                  </a:lnTo>
                  <a:lnTo>
                    <a:pt x="139262" y="82848"/>
                  </a:lnTo>
                  <a:lnTo>
                    <a:pt x="185673" y="67214"/>
                  </a:lnTo>
                  <a:lnTo>
                    <a:pt x="232085" y="52378"/>
                  </a:lnTo>
                  <a:lnTo>
                    <a:pt x="278499" y="38941"/>
                  </a:lnTo>
                  <a:lnTo>
                    <a:pt x="324919" y="27504"/>
                  </a:lnTo>
                  <a:lnTo>
                    <a:pt x="371348" y="18669"/>
                  </a:lnTo>
                  <a:lnTo>
                    <a:pt x="424408" y="12154"/>
                  </a:lnTo>
                  <a:lnTo>
                    <a:pt x="477458" y="8896"/>
                  </a:lnTo>
                  <a:lnTo>
                    <a:pt x="530501" y="8015"/>
                  </a:lnTo>
                  <a:lnTo>
                    <a:pt x="583542" y="8631"/>
                  </a:lnTo>
                  <a:lnTo>
                    <a:pt x="636585" y="9866"/>
                  </a:lnTo>
                  <a:lnTo>
                    <a:pt x="689635" y="10837"/>
                  </a:lnTo>
                  <a:lnTo>
                    <a:pt x="742695" y="10668"/>
                  </a:lnTo>
                  <a:lnTo>
                    <a:pt x="795756" y="9549"/>
                  </a:lnTo>
                  <a:lnTo>
                    <a:pt x="848806" y="8325"/>
                  </a:lnTo>
                  <a:lnTo>
                    <a:pt x="901849" y="7095"/>
                  </a:lnTo>
                  <a:lnTo>
                    <a:pt x="954890" y="5956"/>
                  </a:lnTo>
                  <a:lnTo>
                    <a:pt x="1007933" y="5006"/>
                  </a:lnTo>
                  <a:lnTo>
                    <a:pt x="1060983" y="4343"/>
                  </a:lnTo>
                  <a:lnTo>
                    <a:pt x="1114044" y="4064"/>
                  </a:lnTo>
                  <a:lnTo>
                    <a:pt x="1167104" y="4422"/>
                  </a:lnTo>
                  <a:lnTo>
                    <a:pt x="1220154" y="5342"/>
                  </a:lnTo>
                  <a:lnTo>
                    <a:pt x="1273197" y="6593"/>
                  </a:lnTo>
                  <a:lnTo>
                    <a:pt x="1326238" y="7944"/>
                  </a:lnTo>
                  <a:lnTo>
                    <a:pt x="1379281" y="9164"/>
                  </a:lnTo>
                  <a:lnTo>
                    <a:pt x="1432331" y="10022"/>
                  </a:lnTo>
                  <a:lnTo>
                    <a:pt x="1485392" y="10287"/>
                  </a:lnTo>
                  <a:lnTo>
                    <a:pt x="1538452" y="9878"/>
                  </a:lnTo>
                  <a:lnTo>
                    <a:pt x="1591502" y="8976"/>
                  </a:lnTo>
                  <a:lnTo>
                    <a:pt x="1644545" y="7741"/>
                  </a:lnTo>
                  <a:lnTo>
                    <a:pt x="1697586" y="6332"/>
                  </a:lnTo>
                  <a:lnTo>
                    <a:pt x="1750629" y="4910"/>
                  </a:lnTo>
                  <a:lnTo>
                    <a:pt x="1803679" y="3635"/>
                  </a:lnTo>
                  <a:lnTo>
                    <a:pt x="1856739" y="2667"/>
                  </a:lnTo>
                  <a:lnTo>
                    <a:pt x="1909800" y="2046"/>
                  </a:lnTo>
                  <a:lnTo>
                    <a:pt x="1962850" y="1571"/>
                  </a:lnTo>
                  <a:lnTo>
                    <a:pt x="2015893" y="1204"/>
                  </a:lnTo>
                  <a:lnTo>
                    <a:pt x="2068934" y="903"/>
                  </a:lnTo>
                  <a:lnTo>
                    <a:pt x="2121977" y="628"/>
                  </a:lnTo>
                  <a:lnTo>
                    <a:pt x="2175027" y="341"/>
                  </a:lnTo>
                  <a:lnTo>
                    <a:pt x="2228088" y="0"/>
                  </a:lnTo>
                </a:path>
              </a:pathLst>
            </a:custGeom>
            <a:ln w="28574">
              <a:solidFill>
                <a:srgbClr val="9DD3C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56042" y="3022663"/>
              <a:ext cx="73532" cy="73533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26374" y="2914459"/>
              <a:ext cx="73532" cy="73532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098230" y="2905315"/>
              <a:ext cx="73532" cy="73533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68562" y="2899219"/>
              <a:ext cx="73532" cy="73532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40418" y="2905315"/>
              <a:ext cx="73532" cy="73533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12274" y="2897695"/>
              <a:ext cx="73533" cy="73532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82606" y="2894647"/>
              <a:ext cx="73532" cy="73532"/>
            </a:xfrm>
            <a:prstGeom prst="rect">
              <a:avLst/>
            </a:prstGeom>
          </p:spPr>
        </p:pic>
      </p:grpSp>
      <p:sp>
        <p:nvSpPr>
          <p:cNvPr id="34" name="object 34"/>
          <p:cNvSpPr txBox="1"/>
          <p:nvPr/>
        </p:nvSpPr>
        <p:spPr>
          <a:xfrm>
            <a:off x="1332128" y="3271016"/>
            <a:ext cx="140335" cy="34163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40</a:t>
            </a:r>
            <a:r>
              <a:rPr sz="900" spc="-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1</a:t>
            </a:r>
            <a:r>
              <a:rPr sz="900" spc="-5" dirty="0">
                <a:latin typeface="Calibri"/>
                <a:cs typeface="Calibri"/>
              </a:rPr>
              <a:t>7</a:t>
            </a:r>
            <a:r>
              <a:rPr sz="900" dirty="0">
                <a:latin typeface="Calibri"/>
                <a:cs typeface="Calibri"/>
              </a:rPr>
              <a:t>4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703832" y="3459683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59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845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075052" y="3416376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64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938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446172" y="3372489"/>
            <a:ext cx="140335" cy="34163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70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817876" y="3332556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74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827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189097" y="3291662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79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634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560216" y="3253724"/>
            <a:ext cx="140335" cy="3429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83 941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279652" y="2813684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17%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03021" y="2518595"/>
            <a:ext cx="1742439" cy="335348"/>
          </a:xfrm>
          <a:prstGeom prst="rect">
            <a:avLst/>
          </a:prstGeom>
        </p:spPr>
        <p:txBody>
          <a:bodyPr vert="horz" wrap="square" lIns="0" tIns="298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35"/>
              </a:spcBef>
            </a:pPr>
            <a:r>
              <a:rPr sz="1000" b="1" spc="-5" dirty="0">
                <a:solidFill>
                  <a:srgbClr val="FFC000"/>
                </a:solidFill>
                <a:latin typeface="Calibri"/>
                <a:cs typeface="Calibri"/>
              </a:rPr>
              <a:t>Рентабельность проекта</a:t>
            </a:r>
            <a:endParaRPr sz="1000" b="1" dirty="0">
              <a:solidFill>
                <a:srgbClr val="FFC000"/>
              </a:solidFill>
              <a:latin typeface="Calibri"/>
              <a:cs typeface="Calibri"/>
            </a:endParaRPr>
          </a:p>
          <a:p>
            <a:pPr marL="1160780">
              <a:lnSpc>
                <a:spcPct val="100000"/>
              </a:lnSpc>
              <a:spcBef>
                <a:spcPts val="130"/>
              </a:spcBef>
              <a:tabLst>
                <a:tab pos="1531620" algn="l"/>
              </a:tabLst>
            </a:pPr>
            <a:r>
              <a:rPr sz="900" spc="-5" dirty="0">
                <a:latin typeface="Calibri"/>
                <a:cs typeface="Calibri"/>
              </a:rPr>
              <a:t>19</a:t>
            </a:r>
            <a:r>
              <a:rPr sz="900" dirty="0">
                <a:latin typeface="Calibri"/>
                <a:cs typeface="Calibri"/>
              </a:rPr>
              <a:t>%	</a:t>
            </a:r>
            <a:r>
              <a:rPr sz="1350" spc="-7" baseline="3086" dirty="0">
                <a:latin typeface="Calibri"/>
                <a:cs typeface="Calibri"/>
              </a:rPr>
              <a:t>19%</a:t>
            </a:r>
            <a:endParaRPr sz="1350" baseline="3086" dirty="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393695" y="2690240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19%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765298" y="2696336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19%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136519" y="2689097"/>
            <a:ext cx="59436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83540" algn="l"/>
              </a:tabLst>
            </a:pPr>
            <a:r>
              <a:rPr sz="900" spc="-5" dirty="0">
                <a:latin typeface="Calibri"/>
                <a:cs typeface="Calibri"/>
              </a:rPr>
              <a:t>19</a:t>
            </a:r>
            <a:r>
              <a:rPr sz="900" dirty="0">
                <a:latin typeface="Calibri"/>
                <a:cs typeface="Calibri"/>
              </a:rPr>
              <a:t>%	</a:t>
            </a:r>
            <a:r>
              <a:rPr sz="900" spc="-5" dirty="0">
                <a:latin typeface="Calibri"/>
                <a:cs typeface="Calibri"/>
              </a:rPr>
              <a:t>19%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899408" y="3872560"/>
            <a:ext cx="165100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899408" y="3505580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10%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899408" y="3138296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15%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899408" y="2770454"/>
            <a:ext cx="223520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772464" y="3872560"/>
            <a:ext cx="341630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20</a:t>
            </a:r>
            <a:r>
              <a:rPr sz="900" spc="-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0</a:t>
            </a:r>
            <a:r>
              <a:rPr sz="900" spc="-5" dirty="0">
                <a:latin typeface="Calibri"/>
                <a:cs typeface="Calibri"/>
              </a:rPr>
              <a:t>0</a:t>
            </a:r>
            <a:r>
              <a:rPr sz="900" dirty="0"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772464" y="3533902"/>
            <a:ext cx="34099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40</a:t>
            </a:r>
            <a:r>
              <a:rPr sz="900" spc="-5" dirty="0"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772464" y="3194684"/>
            <a:ext cx="34099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60</a:t>
            </a:r>
            <a:r>
              <a:rPr sz="900" spc="-5" dirty="0"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772464" y="2855721"/>
            <a:ext cx="34099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80</a:t>
            </a:r>
            <a:r>
              <a:rPr sz="900" spc="-5" dirty="0"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17550" y="3055689"/>
            <a:ext cx="139700" cy="7213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latin typeface="Calibri"/>
                <a:cs typeface="Calibri"/>
              </a:rPr>
              <a:t>тыс.долл.США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711708" y="4206240"/>
            <a:ext cx="243840" cy="62865"/>
          </a:xfrm>
          <a:custGeom>
            <a:avLst/>
            <a:gdLst/>
            <a:ahLst/>
            <a:cxnLst/>
            <a:rect l="l" t="t" r="r" b="b"/>
            <a:pathLst>
              <a:path w="243840" h="62864">
                <a:moveTo>
                  <a:pt x="243839" y="0"/>
                </a:moveTo>
                <a:lnTo>
                  <a:pt x="0" y="0"/>
                </a:lnTo>
                <a:lnTo>
                  <a:pt x="0" y="62483"/>
                </a:lnTo>
                <a:lnTo>
                  <a:pt x="243839" y="62483"/>
                </a:lnTo>
                <a:lnTo>
                  <a:pt x="243839" y="0"/>
                </a:lnTo>
                <a:close/>
              </a:path>
            </a:pathLst>
          </a:custGeom>
          <a:solidFill>
            <a:srgbClr val="00768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6" name="object 5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242566" y="4199953"/>
            <a:ext cx="243839" cy="73532"/>
          </a:xfrm>
          <a:prstGeom prst="rect">
            <a:avLst/>
          </a:prstGeom>
        </p:spPr>
      </p:pic>
      <p:sp>
        <p:nvSpPr>
          <p:cNvPr id="57" name="object 57"/>
          <p:cNvSpPr txBox="1"/>
          <p:nvPr/>
        </p:nvSpPr>
        <p:spPr>
          <a:xfrm>
            <a:off x="519176" y="4021582"/>
            <a:ext cx="3425190" cy="42319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56920">
              <a:lnSpc>
                <a:spcPts val="1019"/>
              </a:lnSpc>
              <a:spcBef>
                <a:spcPts val="100"/>
              </a:spcBef>
              <a:tabLst>
                <a:tab pos="1128395" algn="l"/>
                <a:tab pos="1499870" algn="l"/>
                <a:tab pos="1870710" algn="l"/>
                <a:tab pos="2242820" algn="l"/>
                <a:tab pos="2613660" algn="l"/>
                <a:tab pos="2992755" algn="l"/>
              </a:tabLst>
            </a:pPr>
            <a:r>
              <a:rPr sz="900" spc="-5" dirty="0">
                <a:latin typeface="Calibri"/>
                <a:cs typeface="Calibri"/>
              </a:rPr>
              <a:t>2025	2027	2029	2031	2033	2035	</a:t>
            </a:r>
            <a:r>
              <a:rPr sz="900" dirty="0">
                <a:latin typeface="Calibri"/>
                <a:cs typeface="Calibri"/>
              </a:rPr>
              <a:t>ППП</a:t>
            </a:r>
          </a:p>
          <a:p>
            <a:pPr marL="461009">
              <a:lnSpc>
                <a:spcPts val="1019"/>
              </a:lnSpc>
              <a:tabLst>
                <a:tab pos="1992630" algn="l"/>
              </a:tabLst>
            </a:pPr>
            <a:r>
              <a:rPr sz="900" spc="-5" dirty="0">
                <a:latin typeface="Calibri"/>
                <a:cs typeface="Calibri"/>
              </a:rPr>
              <a:t>Выручка,</a:t>
            </a:r>
            <a:r>
              <a:rPr sz="900" spc="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тыс. долл.</a:t>
            </a:r>
            <a:r>
              <a:rPr sz="900" spc="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США	Рентабельность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по</a:t>
            </a:r>
            <a:r>
              <a:rPr sz="900" spc="-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EBITDA,</a:t>
            </a:r>
            <a:r>
              <a:rPr sz="900" spc="-2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%</a:t>
            </a: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sz="1000" b="1" spc="-5" dirty="0">
                <a:solidFill>
                  <a:srgbClr val="FFC000"/>
                </a:solidFill>
                <a:latin typeface="Calibri"/>
                <a:cs typeface="Calibri"/>
              </a:rPr>
              <a:t>Месторасположение</a:t>
            </a:r>
            <a:r>
              <a:rPr sz="1000" b="1" spc="-30" dirty="0">
                <a:solidFill>
                  <a:srgbClr val="FFC000"/>
                </a:solidFill>
                <a:latin typeface="Calibri"/>
                <a:cs typeface="Calibri"/>
              </a:rPr>
              <a:t> </a:t>
            </a:r>
            <a:r>
              <a:rPr sz="1000" b="1" spc="-5" dirty="0">
                <a:solidFill>
                  <a:srgbClr val="FFC000"/>
                </a:solidFill>
                <a:latin typeface="Calibri"/>
                <a:cs typeface="Calibri"/>
              </a:rPr>
              <a:t>проекта</a:t>
            </a:r>
            <a:endParaRPr sz="1000" dirty="0">
              <a:solidFill>
                <a:srgbClr val="FFC000"/>
              </a:solidFill>
              <a:latin typeface="Calibri"/>
              <a:cs typeface="Calibri"/>
            </a:endParaRPr>
          </a:p>
        </p:txBody>
      </p:sp>
      <p:pic>
        <p:nvPicPr>
          <p:cNvPr id="61" name="object 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16" name="object 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17" name="Блок-схема: задержка 1016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18" name="Прямоугольник 1017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19" name="object 8"/>
          <p:cNvSpPr txBox="1">
            <a:spLocks/>
          </p:cNvSpPr>
          <p:nvPr/>
        </p:nvSpPr>
        <p:spPr>
          <a:xfrm>
            <a:off x="8388132" y="6103660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ru-RU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СТРОИТЕЛЬНАЯ ПРОМЫШЛЕННОСТЬ</a:t>
            </a:r>
          </a:p>
        </p:txBody>
      </p:sp>
      <p:pic>
        <p:nvPicPr>
          <p:cNvPr id="1020" name="Рисунок 1019"/>
          <p:cNvPicPr>
            <a:picLocks noChangeAspect="1"/>
          </p:cNvPicPr>
          <p:nvPr/>
        </p:nvPicPr>
        <p:blipFill>
          <a:blip r:embed="rId9" cstate="print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64149" y="6130481"/>
            <a:ext cx="384161" cy="422719"/>
          </a:xfrm>
          <a:prstGeom prst="rect">
            <a:avLst/>
          </a:prstGeom>
        </p:spPr>
      </p:pic>
      <p:sp>
        <p:nvSpPr>
          <p:cNvPr id="1021" name="object 6"/>
          <p:cNvSpPr txBox="1"/>
          <p:nvPr/>
        </p:nvSpPr>
        <p:spPr>
          <a:xfrm>
            <a:off x="9753600" y="410701"/>
            <a:ext cx="1295400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ru-RU" sz="900" i="1" kern="0" spc="-20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СТРОИТЕЛЬНАЯ ПРОМЫШЛЕННОСТЬ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4564507" y="4229562"/>
            <a:ext cx="3512820" cy="1776768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84785" marR="139700" indent="-172720" algn="just">
              <a:lnSpc>
                <a:spcPct val="75000"/>
              </a:lnSpc>
              <a:spcBef>
                <a:spcPts val="3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800" spc="-5" dirty="0">
                <a:latin typeface="Century Gothic" pitchFamily="34" charset="0"/>
                <a:cs typeface="Calibri"/>
              </a:rPr>
              <a:t>Мировой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рынок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sz="800" spc="15" dirty="0">
                <a:latin typeface="Century Gothic" pitchFamily="34" charset="0"/>
                <a:cs typeface="Calibri"/>
              </a:rPr>
              <a:t> </a:t>
            </a:r>
            <a:r>
              <a:rPr sz="800" spc="-10" dirty="0">
                <a:latin typeface="Century Gothic" pitchFamily="34" charset="0"/>
                <a:cs typeface="Calibri"/>
              </a:rPr>
              <a:t>цемента</a:t>
            </a:r>
            <a:r>
              <a:rPr sz="800" spc="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железобетонных </a:t>
            </a:r>
            <a:r>
              <a:rPr sz="800" spc="-2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изделий</a:t>
            </a:r>
            <a:r>
              <a:rPr sz="800" spc="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в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2022</a:t>
            </a:r>
            <a:r>
              <a:rPr sz="800" spc="3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г.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составил</a:t>
            </a:r>
            <a:r>
              <a:rPr sz="800" spc="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в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стоимостном</a:t>
            </a:r>
            <a:r>
              <a:rPr sz="800" spc="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выражении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785" marR="69850" algn="just">
              <a:lnSpc>
                <a:spcPct val="75000"/>
              </a:lnSpc>
            </a:pPr>
            <a:r>
              <a:rPr sz="800" spc="-5" dirty="0">
                <a:latin typeface="Century Gothic" pitchFamily="34" charset="0"/>
                <a:cs typeface="Calibri"/>
              </a:rPr>
              <a:t>составил 364,2</a:t>
            </a:r>
            <a:r>
              <a:rPr sz="800" spc="35" dirty="0">
                <a:latin typeface="Century Gothic" pitchFamily="34" charset="0"/>
                <a:cs typeface="Calibri"/>
              </a:rPr>
              <a:t> </a:t>
            </a:r>
            <a:r>
              <a:rPr sz="800" spc="-10" dirty="0">
                <a:latin typeface="Century Gothic" pitchFamily="34" charset="0"/>
                <a:cs typeface="Calibri"/>
              </a:rPr>
              <a:t>млрд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долл.</a:t>
            </a:r>
            <a:r>
              <a:rPr sz="800" spc="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США.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Среднегодовой</a:t>
            </a:r>
            <a:r>
              <a:rPr sz="800" spc="35" dirty="0">
                <a:latin typeface="Century Gothic" pitchFamily="34" charset="0"/>
                <a:cs typeface="Calibri"/>
              </a:rPr>
              <a:t> </a:t>
            </a:r>
            <a:r>
              <a:rPr sz="800" spc="-10" dirty="0">
                <a:latin typeface="Century Gothic" pitchFamily="34" charset="0"/>
                <a:cs typeface="Calibri"/>
              </a:rPr>
              <a:t>темп</a:t>
            </a:r>
            <a:r>
              <a:rPr sz="800" spc="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роста </a:t>
            </a:r>
            <a:r>
              <a:rPr sz="800" spc="-2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мирового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экспорта</a:t>
            </a:r>
            <a:r>
              <a:rPr sz="800" spc="-10" dirty="0">
                <a:latin typeface="Century Gothic" pitchFamily="34" charset="0"/>
                <a:cs typeface="Calibri"/>
              </a:rPr>
              <a:t> цемента</a:t>
            </a:r>
            <a:r>
              <a:rPr sz="800" spc="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за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период</a:t>
            </a:r>
            <a:r>
              <a:rPr sz="800" spc="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2022-2027</a:t>
            </a:r>
            <a:r>
              <a:rPr sz="800" spc="5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гг.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750"/>
              </a:lnSpc>
            </a:pPr>
            <a:r>
              <a:rPr sz="800" spc="-5" dirty="0">
                <a:latin typeface="Century Gothic" pitchFamily="34" charset="0"/>
                <a:cs typeface="Calibri"/>
              </a:rPr>
              <a:t>прогнозируется</a:t>
            </a:r>
            <a:r>
              <a:rPr sz="800" spc="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на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уровне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7,7%.</a:t>
            </a:r>
            <a:r>
              <a:rPr sz="800" spc="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Ожидается,</a:t>
            </a:r>
            <a:r>
              <a:rPr sz="800" spc="3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что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к 2027</a:t>
            </a:r>
            <a:r>
              <a:rPr sz="800" spc="3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г.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.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900"/>
              </a:lnSpc>
            </a:pPr>
            <a:r>
              <a:rPr sz="800" spc="-5" dirty="0">
                <a:latin typeface="Century Gothic" pitchFamily="34" charset="0"/>
                <a:cs typeface="Calibri"/>
              </a:rPr>
              <a:t>мировой</a:t>
            </a:r>
            <a:r>
              <a:rPr sz="800" spc="-3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рынок </a:t>
            </a:r>
            <a:r>
              <a:rPr sz="800" spc="-10" dirty="0">
                <a:latin typeface="Century Gothic" pitchFamily="34" charset="0"/>
                <a:cs typeface="Calibri"/>
              </a:rPr>
              <a:t>цемента</a:t>
            </a:r>
            <a:r>
              <a:rPr sz="800" spc="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 железобетонных</a:t>
            </a:r>
            <a:r>
              <a:rPr sz="800" spc="5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изделий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785" marR="111125" algn="just">
              <a:lnSpc>
                <a:spcPct val="75000"/>
              </a:lnSpc>
              <a:spcBef>
                <a:spcPts val="150"/>
              </a:spcBef>
            </a:pPr>
            <a:r>
              <a:rPr sz="800" spc="-5" dirty="0">
                <a:latin typeface="Century Gothic" pitchFamily="34" charset="0"/>
                <a:cs typeface="Calibri"/>
              </a:rPr>
              <a:t>достигнет</a:t>
            </a:r>
            <a:r>
              <a:rPr sz="800" spc="3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527,8</a:t>
            </a:r>
            <a:r>
              <a:rPr sz="800" spc="20" dirty="0">
                <a:latin typeface="Century Gothic" pitchFamily="34" charset="0"/>
                <a:cs typeface="Calibri"/>
              </a:rPr>
              <a:t> </a:t>
            </a:r>
            <a:r>
              <a:rPr sz="800" spc="-10" dirty="0">
                <a:latin typeface="Century Gothic" pitchFamily="34" charset="0"/>
                <a:cs typeface="Calibri"/>
              </a:rPr>
              <a:t>млрд</a:t>
            </a:r>
            <a:r>
              <a:rPr sz="800" spc="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долл.</a:t>
            </a:r>
            <a:r>
              <a:rPr sz="800" spc="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США, увеличившись</a:t>
            </a:r>
            <a:r>
              <a:rPr sz="800" spc="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на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44,9%</a:t>
            </a:r>
            <a:r>
              <a:rPr sz="800" spc="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к </a:t>
            </a:r>
            <a:r>
              <a:rPr sz="800" spc="-2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уровню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2022</a:t>
            </a:r>
            <a:r>
              <a:rPr sz="800" spc="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г.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785" marR="170180" indent="-172720" algn="just">
              <a:lnSpc>
                <a:spcPct val="75000"/>
              </a:lnSpc>
              <a:spcBef>
                <a:spcPts val="204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800" spc="-5" dirty="0">
                <a:latin typeface="Century Gothic" pitchFamily="34" charset="0"/>
                <a:cs typeface="Calibri"/>
              </a:rPr>
              <a:t>В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2022</a:t>
            </a:r>
            <a:r>
              <a:rPr sz="800" spc="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г.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на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товарный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10" dirty="0">
                <a:latin typeface="Century Gothic" pitchFamily="34" charset="0"/>
                <a:cs typeface="Calibri"/>
              </a:rPr>
              <a:t>бетон</a:t>
            </a:r>
            <a:r>
              <a:rPr sz="800" spc="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приходилось</a:t>
            </a:r>
            <a:r>
              <a:rPr sz="800" spc="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55%</a:t>
            </a:r>
            <a:r>
              <a:rPr sz="800" spc="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от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общего 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объема</a:t>
            </a:r>
            <a:r>
              <a:rPr sz="800" spc="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мирового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рынка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10" dirty="0">
                <a:latin typeface="Century Gothic" pitchFamily="34" charset="0"/>
                <a:cs typeface="Calibri"/>
              </a:rPr>
              <a:t>цемента</a:t>
            </a:r>
            <a:r>
              <a:rPr sz="800" spc="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</a:t>
            </a:r>
            <a:r>
              <a:rPr sz="800" spc="-10" dirty="0">
                <a:latin typeface="Century Gothic" pitchFamily="34" charset="0"/>
                <a:cs typeface="Calibri"/>
              </a:rPr>
              <a:t> бетонных</a:t>
            </a:r>
            <a:r>
              <a:rPr sz="800" spc="4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изделий,</a:t>
            </a:r>
            <a:r>
              <a:rPr sz="800" spc="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на </a:t>
            </a:r>
            <a:r>
              <a:rPr sz="800" spc="-210" dirty="0">
                <a:latin typeface="Century Gothic" pitchFamily="34" charset="0"/>
                <a:cs typeface="Calibri"/>
              </a:rPr>
              <a:t> </a:t>
            </a:r>
            <a:r>
              <a:rPr sz="800" spc="-10" dirty="0">
                <a:latin typeface="Century Gothic" pitchFamily="34" charset="0"/>
                <a:cs typeface="Calibri"/>
              </a:rPr>
              <a:t>бетонные</a:t>
            </a:r>
            <a:r>
              <a:rPr sz="800" spc="4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изделия</a:t>
            </a:r>
            <a:r>
              <a:rPr sz="800" spc="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10" dirty="0">
                <a:latin typeface="Century Gothic" pitchFamily="34" charset="0"/>
                <a:cs typeface="Calibri"/>
              </a:rPr>
              <a:t>цемент</a:t>
            </a:r>
            <a:r>
              <a:rPr sz="800" spc="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– 20%</a:t>
            </a:r>
            <a:r>
              <a:rPr sz="800" spc="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15%,</a:t>
            </a:r>
            <a:r>
              <a:rPr sz="800" spc="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соответственно.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ts val="750"/>
              </a:lnSpc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800" spc="-5" dirty="0">
                <a:latin typeface="Century Gothic" pitchFamily="34" charset="0"/>
                <a:cs typeface="Calibri"/>
              </a:rPr>
              <a:t>Импорт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газобетонных</a:t>
            </a:r>
            <a:r>
              <a:rPr sz="800" spc="3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изделий</a:t>
            </a:r>
            <a:r>
              <a:rPr sz="800" spc="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в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РК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вырос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 1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948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тыс.</a:t>
            </a:r>
            <a:r>
              <a:rPr sz="800" spc="10" dirty="0">
                <a:latin typeface="Century Gothic" pitchFamily="34" charset="0"/>
                <a:cs typeface="Calibri"/>
              </a:rPr>
              <a:t> </a:t>
            </a:r>
            <a:r>
              <a:rPr sz="800" spc="-10" dirty="0">
                <a:latin typeface="Century Gothic" pitchFamily="34" charset="0"/>
                <a:cs typeface="Calibri"/>
              </a:rPr>
              <a:t>долл.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785" marR="536575" algn="just">
              <a:lnSpc>
                <a:spcPct val="75000"/>
              </a:lnSpc>
              <a:spcBef>
                <a:spcPts val="150"/>
              </a:spcBef>
            </a:pPr>
            <a:r>
              <a:rPr sz="800" spc="-10" dirty="0">
                <a:latin typeface="Century Gothic" pitchFamily="34" charset="0"/>
                <a:cs typeface="Calibri"/>
              </a:rPr>
              <a:t>США</a:t>
            </a:r>
            <a:r>
              <a:rPr sz="800" spc="-5" dirty="0">
                <a:latin typeface="Century Gothic" pitchFamily="34" charset="0"/>
                <a:cs typeface="Calibri"/>
              </a:rPr>
              <a:t> в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2018</a:t>
            </a:r>
            <a:r>
              <a:rPr sz="800" spc="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г.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до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2</a:t>
            </a:r>
            <a:r>
              <a:rPr sz="800" spc="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728</a:t>
            </a:r>
            <a:r>
              <a:rPr sz="800" spc="20" dirty="0">
                <a:latin typeface="Century Gothic" pitchFamily="34" charset="0"/>
                <a:cs typeface="Calibri"/>
              </a:rPr>
              <a:t> </a:t>
            </a:r>
            <a:r>
              <a:rPr sz="800" spc="-10" dirty="0">
                <a:latin typeface="Century Gothic" pitchFamily="34" charset="0"/>
                <a:cs typeface="Calibri"/>
              </a:rPr>
              <a:t>тыс.</a:t>
            </a:r>
            <a:r>
              <a:rPr sz="800" spc="-5" dirty="0">
                <a:latin typeface="Century Gothic" pitchFamily="34" charset="0"/>
                <a:cs typeface="Calibri"/>
              </a:rPr>
              <a:t> </a:t>
            </a:r>
            <a:r>
              <a:rPr sz="800" spc="-10" dirty="0">
                <a:latin typeface="Century Gothic" pitchFamily="34" charset="0"/>
                <a:cs typeface="Calibri"/>
              </a:rPr>
              <a:t>долл.</a:t>
            </a:r>
            <a:r>
              <a:rPr sz="800" spc="30" dirty="0">
                <a:latin typeface="Century Gothic" pitchFamily="34" charset="0"/>
                <a:cs typeface="Calibri"/>
              </a:rPr>
              <a:t> </a:t>
            </a:r>
            <a:r>
              <a:rPr sz="800" spc="-10" dirty="0">
                <a:latin typeface="Century Gothic" pitchFamily="34" charset="0"/>
                <a:cs typeface="Calibri"/>
              </a:rPr>
              <a:t>США</a:t>
            </a:r>
            <a:r>
              <a:rPr sz="800" spc="-5" dirty="0">
                <a:latin typeface="Century Gothic" pitchFamily="34" charset="0"/>
                <a:cs typeface="Calibri"/>
              </a:rPr>
              <a:t> в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2022</a:t>
            </a:r>
            <a:r>
              <a:rPr sz="800" spc="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г.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при </a:t>
            </a:r>
            <a:r>
              <a:rPr sz="800" spc="-2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среднегодовом</a:t>
            </a:r>
            <a:r>
              <a:rPr sz="800" spc="30" dirty="0">
                <a:latin typeface="Century Gothic" pitchFamily="34" charset="0"/>
                <a:cs typeface="Calibri"/>
              </a:rPr>
              <a:t> </a:t>
            </a:r>
            <a:r>
              <a:rPr sz="800" spc="-10" dirty="0">
                <a:latin typeface="Century Gothic" pitchFamily="34" charset="0"/>
                <a:cs typeface="Calibri"/>
              </a:rPr>
              <a:t>темпе</a:t>
            </a:r>
            <a:r>
              <a:rPr sz="800" spc="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роста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в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9%.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ts val="750"/>
              </a:lnSpc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800" spc="-5" dirty="0">
                <a:latin typeface="Century Gothic" pitchFamily="34" charset="0"/>
                <a:cs typeface="Calibri"/>
              </a:rPr>
              <a:t>Экспорт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газобетонных</a:t>
            </a:r>
            <a:r>
              <a:rPr sz="800" spc="3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изделий</a:t>
            </a:r>
            <a:r>
              <a:rPr sz="800" spc="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из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РК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вырос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со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148</a:t>
            </a:r>
            <a:r>
              <a:rPr sz="800" spc="20" dirty="0">
                <a:latin typeface="Century Gothic" pitchFamily="34" charset="0"/>
                <a:cs typeface="Calibri"/>
              </a:rPr>
              <a:t> </a:t>
            </a:r>
            <a:r>
              <a:rPr sz="800" spc="-10" dirty="0">
                <a:latin typeface="Century Gothic" pitchFamily="34" charset="0"/>
                <a:cs typeface="Calibri"/>
              </a:rPr>
              <a:t>тыс. долл.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785" marR="629920" algn="just">
              <a:lnSpc>
                <a:spcPct val="75000"/>
              </a:lnSpc>
              <a:spcBef>
                <a:spcPts val="150"/>
              </a:spcBef>
            </a:pPr>
            <a:r>
              <a:rPr sz="800" spc="-10" dirty="0">
                <a:latin typeface="Century Gothic" pitchFamily="34" charset="0"/>
                <a:cs typeface="Calibri"/>
              </a:rPr>
              <a:t>США</a:t>
            </a:r>
            <a:r>
              <a:rPr sz="800" spc="-5" dirty="0">
                <a:latin typeface="Century Gothic" pitchFamily="34" charset="0"/>
                <a:cs typeface="Calibri"/>
              </a:rPr>
              <a:t> в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2018</a:t>
            </a:r>
            <a:r>
              <a:rPr sz="800" spc="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г.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до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475</a:t>
            </a:r>
            <a:r>
              <a:rPr sz="800" spc="25" dirty="0">
                <a:latin typeface="Century Gothic" pitchFamily="34" charset="0"/>
                <a:cs typeface="Calibri"/>
              </a:rPr>
              <a:t> </a:t>
            </a:r>
            <a:r>
              <a:rPr sz="800" spc="-10" dirty="0">
                <a:latin typeface="Century Gothic" pitchFamily="34" charset="0"/>
                <a:cs typeface="Calibri"/>
              </a:rPr>
              <a:t>тыс.</a:t>
            </a:r>
            <a:r>
              <a:rPr sz="800" spc="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долл.</a:t>
            </a:r>
            <a:r>
              <a:rPr sz="800" spc="10" dirty="0">
                <a:latin typeface="Century Gothic" pitchFamily="34" charset="0"/>
                <a:cs typeface="Calibri"/>
              </a:rPr>
              <a:t> </a:t>
            </a:r>
            <a:r>
              <a:rPr sz="800" spc="-10" dirty="0">
                <a:latin typeface="Century Gothic" pitchFamily="34" charset="0"/>
                <a:cs typeface="Calibri"/>
              </a:rPr>
              <a:t>США</a:t>
            </a:r>
            <a:r>
              <a:rPr sz="800" spc="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в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2022</a:t>
            </a:r>
            <a:r>
              <a:rPr sz="800" spc="3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г.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при </a:t>
            </a:r>
            <a:r>
              <a:rPr sz="800" spc="-2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среднегодовом</a:t>
            </a:r>
            <a:r>
              <a:rPr sz="800" spc="30" dirty="0">
                <a:latin typeface="Century Gothic" pitchFamily="34" charset="0"/>
                <a:cs typeface="Calibri"/>
              </a:rPr>
              <a:t> </a:t>
            </a:r>
            <a:r>
              <a:rPr sz="800" spc="-10" dirty="0">
                <a:latin typeface="Century Gothic" pitchFamily="34" charset="0"/>
                <a:cs typeface="Calibri"/>
              </a:rPr>
              <a:t>темпе</a:t>
            </a:r>
            <a:r>
              <a:rPr sz="800" spc="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роста</a:t>
            </a:r>
            <a:r>
              <a:rPr sz="800" spc="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в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34%.</a:t>
            </a:r>
            <a:endParaRPr sz="800" dirty="0">
              <a:latin typeface="Century Gothic" pitchFamily="34" charset="0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09744284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" name="Google Shape;2346;p86"/>
          <p:cNvGrpSpPr/>
          <p:nvPr/>
        </p:nvGrpSpPr>
        <p:grpSpPr>
          <a:xfrm>
            <a:off x="427008" y="1014288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62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3" name="object 3"/>
          <p:cNvSpPr txBox="1"/>
          <p:nvPr/>
        </p:nvSpPr>
        <p:spPr>
          <a:xfrm>
            <a:off x="498449" y="2640837"/>
            <a:ext cx="1373505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10" dirty="0">
                <a:solidFill>
                  <a:srgbClr val="43AF2A"/>
                </a:solidFill>
                <a:latin typeface="Calibri"/>
                <a:cs typeface="Calibri"/>
              </a:rPr>
              <a:t>Рентабельность</a:t>
            </a:r>
            <a:r>
              <a:rPr sz="1000" b="1" spc="75" dirty="0">
                <a:solidFill>
                  <a:srgbClr val="43AF2A"/>
                </a:solidFill>
                <a:latin typeface="Calibri"/>
                <a:cs typeface="Calibri"/>
              </a:rPr>
              <a:t> </a:t>
            </a:r>
            <a:r>
              <a:rPr sz="1000" b="1" spc="-10" dirty="0">
                <a:solidFill>
                  <a:srgbClr val="43AF2A"/>
                </a:solidFill>
                <a:latin typeface="Calibri"/>
                <a:cs typeface="Calibri"/>
              </a:rPr>
              <a:t>проекта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98449" y="4449013"/>
            <a:ext cx="1655445" cy="150682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spcBef>
                <a:spcPts val="615"/>
              </a:spcBef>
            </a:pPr>
            <a:r>
              <a:rPr sz="900" b="1" spc="-5" dirty="0">
                <a:solidFill>
                  <a:srgbClr val="FFC000"/>
                </a:solidFill>
                <a:latin typeface="Calibri"/>
                <a:cs typeface="Calibri"/>
              </a:rPr>
              <a:t>Месторасположение проекта</a:t>
            </a:r>
          </a:p>
        </p:txBody>
      </p:sp>
      <p:sp>
        <p:nvSpPr>
          <p:cNvPr id="5" name="object 5"/>
          <p:cNvSpPr txBox="1"/>
          <p:nvPr/>
        </p:nvSpPr>
        <p:spPr>
          <a:xfrm>
            <a:off x="4523198" y="1005123"/>
            <a:ext cx="3476198" cy="1910138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spcBef>
                <a:spcPts val="225"/>
              </a:spcBef>
            </a:pP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Продукция</a:t>
            </a:r>
          </a:p>
          <a:p>
            <a:pPr marL="12700" algn="just">
              <a:spcBef>
                <a:spcPts val="225"/>
              </a:spcBef>
            </a:pPr>
            <a:r>
              <a:rPr lang="ru-RU" sz="1000" dirty="0">
                <a:latin typeface="Century Gothic" pitchFamily="34" charset="0"/>
                <a:cs typeface="Calibri"/>
              </a:rPr>
              <a:t>Производство газовых счётчиков планируется направить на реализацию на внутренний рынок в объёме 60 000 штук в год, а также на экспорт в Российскую Федерацию и страны СНГ — 60 000 штук в год.</a:t>
            </a:r>
            <a:br>
              <a:rPr lang="ru-RU" sz="1000" dirty="0">
                <a:latin typeface="Century Gothic" pitchFamily="34" charset="0"/>
                <a:cs typeface="Calibri"/>
              </a:rPr>
            </a:br>
            <a:r>
              <a:rPr lang="ru-RU" sz="1000" dirty="0">
                <a:latin typeface="Century Gothic" pitchFamily="34" charset="0"/>
                <a:cs typeface="Calibri"/>
              </a:rPr>
              <a:t>Выход на полную проектную мощность предполагается на второй год после запуска производства, после завершения наладки оборудования и формирования сети дистрибьюторов.</a:t>
            </a: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457200" y="241935"/>
            <a:ext cx="10976609" cy="423192"/>
          </a:xfrm>
          <a:prstGeom prst="rect">
            <a:avLst/>
          </a:prstGeom>
        </p:spPr>
        <p:txBody>
          <a:bodyPr vert="horz" wrap="square" lIns="0" tIns="177799" rIns="0" bIns="0" rtlCol="0">
            <a:spAutoFit/>
          </a:bodyPr>
          <a:lstStyle/>
          <a:p>
            <a:pPr marL="5715" marR="5080">
              <a:lnSpc>
                <a:spcPts val="1939"/>
              </a:lnSpc>
              <a:spcBef>
                <a:spcPts val="345"/>
              </a:spcBef>
            </a:pPr>
            <a:r>
              <a:rPr lang="ru-RU" b="1" spc="-10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Производство </a:t>
            </a:r>
            <a:r>
              <a:rPr lang="ru-RU" b="1" spc="-10" dirty="0" smtClean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газовых счётчиков</a:t>
            </a:r>
            <a:endParaRPr lang="ru-RU" b="1" spc="-10" dirty="0">
              <a:solidFill>
                <a:srgbClr val="FFC00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523198" y="2862795"/>
            <a:ext cx="3503189" cy="1384353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ts val="1145"/>
              </a:lnSpc>
              <a:spcBef>
                <a:spcPts val="225"/>
              </a:spcBef>
            </a:pP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Проект</a:t>
            </a:r>
          </a:p>
          <a:p>
            <a:pPr algn="just"/>
            <a:r>
              <a:rPr lang="ru-RU" sz="1000" dirty="0">
                <a:latin typeface="Century Gothic" pitchFamily="34" charset="0"/>
                <a:cs typeface="Calibri"/>
              </a:rPr>
              <a:t>Мы стремимся обеспечить Казахстана высококачественными газовыми счетчиками, которые отвечают современным требованиям и способствуют более эффективному использованию природных ресурсов. Наши устройства — это не просто приборы для учета газа, а надежное средство, обеспечивающее безопасность, экономию и долгосрочную </a:t>
            </a:r>
            <a:r>
              <a:rPr lang="ru-RU" sz="1000" dirty="0" smtClean="0">
                <a:latin typeface="Century Gothic" pitchFamily="34" charset="0"/>
                <a:cs typeface="Calibri"/>
              </a:rPr>
              <a:t>эксплуатацию.</a:t>
            </a:r>
            <a:endParaRPr lang="ru-RU" sz="1000" dirty="0">
              <a:latin typeface="Century Gothic" pitchFamily="34" charset="0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25514" y="4361659"/>
            <a:ext cx="3585210" cy="473848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ts val="1145"/>
              </a:lnSpc>
              <a:spcBef>
                <a:spcPts val="225"/>
              </a:spcBef>
              <a:tabLst>
                <a:tab pos="184785" algn="l"/>
              </a:tabLst>
            </a:pPr>
            <a:r>
              <a:rPr lang="ru-RU"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Рынок</a:t>
            </a:r>
          </a:p>
          <a:p>
            <a:pPr marL="12700" marR="102235" algn="just">
              <a:lnSpc>
                <a:spcPts val="1080"/>
              </a:lnSpc>
              <a:spcBef>
                <a:spcPts val="320"/>
              </a:spcBef>
            </a:pPr>
            <a:r>
              <a:rPr lang="ru-RU" sz="1000" spc="-10" dirty="0">
                <a:latin typeface="Century Gothic" pitchFamily="34" charset="0"/>
                <a:cs typeface="Calibri Light"/>
              </a:rPr>
              <a:t>Внутренний рынок, экспорт в РФ</a:t>
            </a:r>
            <a:endParaRPr lang="ru-RU" sz="1000" dirty="0">
              <a:latin typeface="Century Gothic" pitchFamily="34" charset="0"/>
              <a:cs typeface="Calibri Light"/>
            </a:endParaRPr>
          </a:p>
          <a:p>
            <a:pPr marL="184785" marR="48260">
              <a:lnSpc>
                <a:spcPts val="1000"/>
              </a:lnSpc>
              <a:spcBef>
                <a:spcPts val="105"/>
              </a:spcBef>
            </a:pP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244943" y="1242219"/>
            <a:ext cx="2626106" cy="150682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В чем привлекательность проекта?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213814" y="2607805"/>
            <a:ext cx="3589020" cy="614912"/>
          </a:xfrm>
          <a:prstGeom prst="rect">
            <a:avLst/>
          </a:prstGeom>
        </p:spPr>
        <p:txBody>
          <a:bodyPr vert="horz" wrap="square" lIns="0" tIns="37465" rIns="0" bIns="0" rtlCol="0">
            <a:spAutoFit/>
          </a:bodyPr>
          <a:lstStyle/>
          <a:p>
            <a:pPr marL="201295" marR="5080" indent="-18923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lang="ru-RU" sz="1000" b="1" spc="-5" dirty="0">
                <a:latin typeface="Century Gothic" pitchFamily="34" charset="0"/>
                <a:cs typeface="Calibri"/>
              </a:rPr>
              <a:t>Полный </a:t>
            </a:r>
            <a:r>
              <a:rPr lang="ru-RU" sz="1000" b="1" dirty="0">
                <a:latin typeface="Century Gothic" pitchFamily="34" charset="0"/>
                <a:cs typeface="Calibri"/>
              </a:rPr>
              <a:t>цикл</a:t>
            </a:r>
            <a:r>
              <a:rPr lang="ru-RU" sz="1000" b="1" spc="-10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производства</a:t>
            </a:r>
            <a:r>
              <a:rPr lang="ru-RU" sz="1000" b="1" spc="25" dirty="0">
                <a:latin typeface="Century Gothic" pitchFamily="34" charset="0"/>
                <a:cs typeface="Calibri"/>
              </a:rPr>
              <a:t> </a:t>
            </a:r>
            <a:r>
              <a:rPr lang="ru-RU" sz="1000" b="1" dirty="0">
                <a:latin typeface="Century Gothic" pitchFamily="34" charset="0"/>
                <a:cs typeface="Calibri"/>
              </a:rPr>
              <a:t>и</a:t>
            </a:r>
            <a:r>
              <a:rPr lang="ru-RU" sz="1000" b="1" spc="-10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долгий срок</a:t>
            </a:r>
            <a:r>
              <a:rPr lang="ru-RU" sz="1000" b="1" spc="20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хранения</a:t>
            </a:r>
            <a:r>
              <a:rPr lang="ru-RU" sz="1000" spc="-5" dirty="0">
                <a:latin typeface="Century Gothic" pitchFamily="34" charset="0"/>
                <a:cs typeface="Calibri"/>
              </a:rPr>
              <a:t>.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Полный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цикл </a:t>
            </a:r>
            <a:r>
              <a:rPr lang="ru-RU" sz="1000" spc="-19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lang="ru-RU" sz="1000" spc="-5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продукции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позволяет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осуществлять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более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201295" marR="27305" algn="just">
              <a:lnSpc>
                <a:spcPts val="900"/>
              </a:lnSpc>
            </a:pPr>
            <a:r>
              <a:rPr lang="ru-RU" sz="1000" dirty="0">
                <a:latin typeface="Century Gothic" pitchFamily="34" charset="0"/>
                <a:cs typeface="Calibri"/>
              </a:rPr>
              <a:t>эффективный </a:t>
            </a:r>
            <a:r>
              <a:rPr lang="ru-RU" sz="1000" spc="-5" dirty="0">
                <a:latin typeface="Century Gothic" pitchFamily="34" charset="0"/>
                <a:cs typeface="Calibri"/>
              </a:rPr>
              <a:t>контроль </a:t>
            </a:r>
            <a:r>
              <a:rPr lang="ru-RU" sz="1000" dirty="0">
                <a:latin typeface="Century Gothic" pitchFamily="34" charset="0"/>
                <a:cs typeface="Calibri"/>
              </a:rPr>
              <a:t>над </a:t>
            </a:r>
            <a:r>
              <a:rPr lang="ru-RU" sz="1000" spc="-5" dirty="0">
                <a:latin typeface="Century Gothic" pitchFamily="34" charset="0"/>
                <a:cs typeface="Calibri"/>
              </a:rPr>
              <a:t>затратами Проекта </a:t>
            </a:r>
            <a:r>
              <a:rPr lang="ru-RU" sz="1000" dirty="0">
                <a:latin typeface="Century Gothic" pitchFamily="34" charset="0"/>
                <a:cs typeface="Calibri"/>
              </a:rPr>
              <a:t>по </a:t>
            </a:r>
            <a:r>
              <a:rPr lang="ru-RU" sz="1000" spc="-5" dirty="0">
                <a:latin typeface="Century Gothic" pitchFamily="34" charset="0"/>
                <a:cs typeface="Calibri"/>
              </a:rPr>
              <a:t>доставке сырья </a:t>
            </a:r>
            <a:r>
              <a:rPr lang="ru-RU" sz="1000" dirty="0">
                <a:latin typeface="Century Gothic" pitchFamily="34" charset="0"/>
                <a:cs typeface="Calibri"/>
              </a:rPr>
              <a:t>в </a:t>
            </a:r>
            <a:r>
              <a:rPr lang="ru-RU" sz="1000" spc="-19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производственные</a:t>
            </a:r>
            <a:r>
              <a:rPr lang="ru-RU" sz="1000" spc="-4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помещения</a:t>
            </a:r>
            <a:r>
              <a:rPr sz="1000" spc="-10" dirty="0">
                <a:latin typeface="Century Gothic" pitchFamily="34" charset="0"/>
                <a:cs typeface="Calibri"/>
              </a:rPr>
              <a:t>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247818" y="3430547"/>
            <a:ext cx="3571240" cy="182037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ts val="1145"/>
              </a:lnSpc>
              <a:spcBef>
                <a:spcPts val="95"/>
              </a:spcBef>
            </a:pP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Инвестиционное предложение</a:t>
            </a:r>
          </a:p>
          <a:p>
            <a:pPr marL="12700" marR="165100" algn="just">
              <a:lnSpc>
                <a:spcPts val="1010"/>
              </a:lnSpc>
              <a:spcBef>
                <a:spcPts val="135"/>
              </a:spcBef>
            </a:pPr>
            <a:r>
              <a:rPr sz="1000" dirty="0">
                <a:latin typeface="Century Gothic" pitchFamily="34" charset="0"/>
                <a:cs typeface="Calibri"/>
              </a:rPr>
              <a:t>Для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реализации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Проекта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требуется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финансирование </a:t>
            </a:r>
            <a:r>
              <a:rPr sz="1000" dirty="0">
                <a:latin typeface="Century Gothic" pitchFamily="34" charset="0"/>
                <a:cs typeface="Calibri"/>
              </a:rPr>
              <a:t>на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сумму </a:t>
            </a:r>
            <a:r>
              <a:rPr sz="1000" dirty="0">
                <a:latin typeface="Century Gothic" pitchFamily="34" charset="0"/>
                <a:cs typeface="Calibri"/>
              </a:rPr>
              <a:t>9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980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20" dirty="0">
                <a:latin typeface="Century Gothic" pitchFamily="34" charset="0"/>
                <a:cs typeface="Calibri"/>
              </a:rPr>
              <a:t>США: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38735" indent="172085" algn="just">
              <a:lnSpc>
                <a:spcPts val="1000"/>
              </a:lnSpc>
              <a:spcBef>
                <a:spcPts val="295"/>
              </a:spcBef>
              <a:buFont typeface="Arial MT"/>
              <a:buChar char="•"/>
              <a:tabLst>
                <a:tab pos="184785" algn="l"/>
              </a:tabLst>
            </a:pPr>
            <a:r>
              <a:rPr sz="1000" dirty="0">
                <a:latin typeface="Century Gothic" pitchFamily="34" charset="0"/>
                <a:cs typeface="Calibri"/>
              </a:rPr>
              <a:t>70% (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6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986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США)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долговое</a:t>
            </a:r>
            <a:r>
              <a:rPr sz="1000" spc="-10" dirty="0">
                <a:latin typeface="Century Gothic" pitchFamily="34" charset="0"/>
                <a:cs typeface="Calibri"/>
              </a:rPr>
              <a:t> финансирование</a:t>
            </a:r>
            <a:r>
              <a:rPr sz="1000" spc="-20" dirty="0">
                <a:latin typeface="Century Gothic" pitchFamily="34" charset="0"/>
                <a:cs typeface="Calibri"/>
              </a:rPr>
              <a:t> (при </a:t>
            </a:r>
            <a:r>
              <a:rPr sz="1000" dirty="0">
                <a:latin typeface="Century Gothic" pitchFamily="34" charset="0"/>
                <a:cs typeface="Calibri"/>
              </a:rPr>
              <a:t>наличии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залогового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обеспечения);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085" algn="just">
              <a:lnSpc>
                <a:spcPct val="100000"/>
              </a:lnSpc>
              <a:spcBef>
                <a:spcPts val="105"/>
              </a:spcBef>
              <a:buFont typeface="Arial MT"/>
              <a:buChar char="•"/>
              <a:tabLst>
                <a:tab pos="184785" algn="l"/>
              </a:tabLst>
            </a:pPr>
            <a:r>
              <a:rPr sz="1000" dirty="0">
                <a:latin typeface="Century Gothic" pitchFamily="34" charset="0"/>
                <a:cs typeface="Calibri"/>
              </a:rPr>
              <a:t>от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30%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(2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994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 США)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участие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инвестора.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00"/>
              </a:lnSpc>
              <a:spcBef>
                <a:spcPts val="95"/>
              </a:spcBef>
            </a:pPr>
            <a:r>
              <a:rPr sz="1000" spc="-10" dirty="0">
                <a:latin typeface="Century Gothic" pitchFamily="34" charset="0"/>
                <a:cs typeface="Calibri"/>
              </a:rPr>
              <a:t>Предлагаемая</a:t>
            </a:r>
            <a:r>
              <a:rPr sz="1000" spc="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структура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финансирования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20" dirty="0">
                <a:latin typeface="Century Gothic" pitchFamily="34" charset="0"/>
                <a:cs typeface="Calibri"/>
              </a:rPr>
              <a:t>меры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00"/>
              </a:lnSpc>
            </a:pPr>
            <a:r>
              <a:rPr sz="1000" dirty="0">
                <a:latin typeface="Century Gothic" pitchFamily="34" charset="0"/>
                <a:cs typeface="Calibri"/>
              </a:rPr>
              <a:t>государственной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поддержки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являются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индикативными,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05"/>
              </a:lnSpc>
            </a:pPr>
            <a:r>
              <a:rPr sz="1000" dirty="0">
                <a:latin typeface="Century Gothic" pitchFamily="34" charset="0"/>
                <a:cs typeface="Calibri"/>
              </a:rPr>
              <a:t>финальная структура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финансирования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долей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участия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Проекте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530225" algn="just">
              <a:lnSpc>
                <a:spcPts val="1000"/>
              </a:lnSpc>
              <a:spcBef>
                <a:spcPts val="100"/>
              </a:spcBef>
            </a:pPr>
            <a:r>
              <a:rPr sz="1000" spc="-10" dirty="0">
                <a:latin typeface="Century Gothic" pitchFamily="34" charset="0"/>
                <a:cs typeface="Calibri"/>
              </a:rPr>
              <a:t>определятся</a:t>
            </a:r>
            <a:r>
              <a:rPr sz="1000" spc="4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 </a:t>
            </a:r>
            <a:r>
              <a:rPr sz="1000" spc="-10" dirty="0">
                <a:latin typeface="Century Gothic" pitchFamily="34" charset="0"/>
                <a:cs typeface="Calibri"/>
              </a:rPr>
              <a:t>результатам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совместных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переговоров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0" dirty="0">
                <a:latin typeface="Century Gothic" pitchFamily="34" charset="0"/>
                <a:cs typeface="Calibri"/>
              </a:rPr>
              <a:t>с</a:t>
            </a:r>
            <a:r>
              <a:rPr sz="1000" spc="-10" dirty="0">
                <a:latin typeface="Century Gothic" pitchFamily="34" charset="0"/>
                <a:cs typeface="Calibri"/>
              </a:rPr>
              <a:t> инвестором.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536694" y="4826396"/>
            <a:ext cx="2995804" cy="735201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2700" marR="5080" algn="just">
              <a:lnSpc>
                <a:spcPct val="92600"/>
              </a:lnSpc>
              <a:spcBef>
                <a:spcPts val="185"/>
              </a:spcBef>
            </a:pP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Инвестиционная привлекательность проекта: </a:t>
            </a:r>
            <a:r>
              <a:rPr sz="1000" dirty="0">
                <a:latin typeface="Century Gothic" pitchFamily="34" charset="0"/>
                <a:cs typeface="Calibri"/>
              </a:rPr>
              <a:t>Капитальные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затраты: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lang="kk-KZ" sz="1000" dirty="0">
                <a:latin typeface="Century Gothic" pitchFamily="34" charset="0"/>
                <a:cs typeface="Calibri"/>
              </a:rPr>
              <a:t>78 000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тыс</a:t>
            </a:r>
            <a:r>
              <a:rPr sz="1000" dirty="0">
                <a:latin typeface="Century Gothic" pitchFamily="34" charset="0"/>
                <a:cs typeface="Calibri"/>
              </a:rPr>
              <a:t>.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25" dirty="0">
                <a:latin typeface="Century Gothic" pitchFamily="34" charset="0"/>
                <a:cs typeface="Calibri"/>
              </a:rPr>
              <a:t>США</a:t>
            </a:r>
            <a:r>
              <a:rPr sz="1000" dirty="0">
                <a:latin typeface="Century Gothic" pitchFamily="34" charset="0"/>
                <a:cs typeface="Calibri"/>
              </a:rPr>
              <a:t> NPV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lang="kk-KZ" sz="1000" dirty="0">
                <a:latin typeface="Century Gothic" pitchFamily="34" charset="0"/>
                <a:cs typeface="Calibri"/>
              </a:rPr>
              <a:t>188 220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тыс</a:t>
            </a:r>
            <a:r>
              <a:rPr sz="1000" dirty="0">
                <a:latin typeface="Century Gothic" pitchFamily="34" charset="0"/>
                <a:cs typeface="Calibri"/>
              </a:rPr>
              <a:t>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 </a:t>
            </a:r>
            <a:r>
              <a:rPr sz="1000" spc="-25" dirty="0">
                <a:latin typeface="Century Gothic" pitchFamily="34" charset="0"/>
                <a:cs typeface="Calibri"/>
              </a:rPr>
              <a:t>США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45"/>
              </a:lnSpc>
            </a:pPr>
            <a:r>
              <a:rPr sz="1000" dirty="0">
                <a:latin typeface="Century Gothic" pitchFamily="34" charset="0"/>
                <a:cs typeface="Calibri"/>
              </a:rPr>
              <a:t>IRR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33,2%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50"/>
              </a:lnSpc>
            </a:pPr>
            <a:r>
              <a:rPr sz="1000" dirty="0">
                <a:latin typeface="Century Gothic" pitchFamily="34" charset="0"/>
                <a:cs typeface="Calibri"/>
              </a:rPr>
              <a:t>Срок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окупаемости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Проекта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1</a:t>
            </a:r>
            <a:r>
              <a:rPr lang="kk-KZ" sz="1000" dirty="0">
                <a:latin typeface="Century Gothic" pitchFamily="34" charset="0"/>
                <a:cs typeface="Calibri"/>
              </a:rPr>
              <a:t>,5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25" dirty="0">
                <a:latin typeface="Century Gothic" pitchFamily="34" charset="0"/>
                <a:cs typeface="Calibri"/>
              </a:rPr>
              <a:t>лет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7091" y="2894076"/>
            <a:ext cx="2799715" cy="1050290"/>
            <a:chOff x="1117091" y="2894076"/>
            <a:chExt cx="2799715" cy="1050290"/>
          </a:xfrm>
        </p:grpSpPr>
        <p:sp>
          <p:nvSpPr>
            <p:cNvPr id="20" name="object 20"/>
            <p:cNvSpPr/>
            <p:nvPr/>
          </p:nvSpPr>
          <p:spPr>
            <a:xfrm>
              <a:off x="1252728" y="3154679"/>
              <a:ext cx="2528570" cy="753110"/>
            </a:xfrm>
            <a:custGeom>
              <a:avLst/>
              <a:gdLst/>
              <a:ahLst/>
              <a:cxnLst/>
              <a:rect l="l" t="t" r="r" b="b"/>
              <a:pathLst>
                <a:path w="2528570" h="753110">
                  <a:moveTo>
                    <a:pt x="190500" y="443484"/>
                  </a:moveTo>
                  <a:lnTo>
                    <a:pt x="0" y="443484"/>
                  </a:lnTo>
                  <a:lnTo>
                    <a:pt x="0" y="752856"/>
                  </a:lnTo>
                  <a:lnTo>
                    <a:pt x="190500" y="752856"/>
                  </a:lnTo>
                  <a:lnTo>
                    <a:pt x="190500" y="443484"/>
                  </a:lnTo>
                  <a:close/>
                </a:path>
                <a:path w="2528570" h="753110">
                  <a:moveTo>
                    <a:pt x="580644" y="99060"/>
                  </a:moveTo>
                  <a:lnTo>
                    <a:pt x="390144" y="99060"/>
                  </a:lnTo>
                  <a:lnTo>
                    <a:pt x="390144" y="752856"/>
                  </a:lnTo>
                  <a:lnTo>
                    <a:pt x="580644" y="752856"/>
                  </a:lnTo>
                  <a:lnTo>
                    <a:pt x="580644" y="99060"/>
                  </a:lnTo>
                  <a:close/>
                </a:path>
                <a:path w="2528570" h="753110">
                  <a:moveTo>
                    <a:pt x="969264" y="83820"/>
                  </a:moveTo>
                  <a:lnTo>
                    <a:pt x="780288" y="83820"/>
                  </a:lnTo>
                  <a:lnTo>
                    <a:pt x="780288" y="752856"/>
                  </a:lnTo>
                  <a:lnTo>
                    <a:pt x="969264" y="752856"/>
                  </a:lnTo>
                  <a:lnTo>
                    <a:pt x="969264" y="83820"/>
                  </a:lnTo>
                  <a:close/>
                </a:path>
                <a:path w="2528570" h="753110">
                  <a:moveTo>
                    <a:pt x="1359408" y="67056"/>
                  </a:moveTo>
                  <a:lnTo>
                    <a:pt x="1168908" y="67056"/>
                  </a:lnTo>
                  <a:lnTo>
                    <a:pt x="1168908" y="752856"/>
                  </a:lnTo>
                  <a:lnTo>
                    <a:pt x="1359408" y="752856"/>
                  </a:lnTo>
                  <a:lnTo>
                    <a:pt x="1359408" y="67056"/>
                  </a:lnTo>
                  <a:close/>
                </a:path>
                <a:path w="2528570" h="753110">
                  <a:moveTo>
                    <a:pt x="1749552" y="47244"/>
                  </a:moveTo>
                  <a:lnTo>
                    <a:pt x="1559052" y="47244"/>
                  </a:lnTo>
                  <a:lnTo>
                    <a:pt x="1559052" y="752856"/>
                  </a:lnTo>
                  <a:lnTo>
                    <a:pt x="1749552" y="752856"/>
                  </a:lnTo>
                  <a:lnTo>
                    <a:pt x="1749552" y="47244"/>
                  </a:lnTo>
                  <a:close/>
                </a:path>
                <a:path w="2528570" h="753110">
                  <a:moveTo>
                    <a:pt x="2138172" y="18288"/>
                  </a:moveTo>
                  <a:lnTo>
                    <a:pt x="1949196" y="18288"/>
                  </a:lnTo>
                  <a:lnTo>
                    <a:pt x="1949196" y="752856"/>
                  </a:lnTo>
                  <a:lnTo>
                    <a:pt x="2138172" y="752856"/>
                  </a:lnTo>
                  <a:lnTo>
                    <a:pt x="2138172" y="18288"/>
                  </a:lnTo>
                  <a:close/>
                </a:path>
                <a:path w="2528570" h="753110">
                  <a:moveTo>
                    <a:pt x="2528316" y="0"/>
                  </a:moveTo>
                  <a:lnTo>
                    <a:pt x="2337816" y="0"/>
                  </a:lnTo>
                  <a:lnTo>
                    <a:pt x="2337816" y="752856"/>
                  </a:lnTo>
                  <a:lnTo>
                    <a:pt x="2528316" y="752856"/>
                  </a:lnTo>
                  <a:lnTo>
                    <a:pt x="2528316" y="0"/>
                  </a:lnTo>
                  <a:close/>
                </a:path>
              </a:pathLst>
            </a:custGeom>
            <a:solidFill>
              <a:srgbClr val="43AF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17091" y="2898648"/>
              <a:ext cx="2799715" cy="1045844"/>
            </a:xfrm>
            <a:custGeom>
              <a:avLst/>
              <a:gdLst/>
              <a:ahLst/>
              <a:cxnLst/>
              <a:rect l="l" t="t" r="r" b="b"/>
              <a:pathLst>
                <a:path w="2799715" h="1045845">
                  <a:moveTo>
                    <a:pt x="2763012" y="1008888"/>
                  </a:moveTo>
                  <a:lnTo>
                    <a:pt x="2763012" y="0"/>
                  </a:lnTo>
                </a:path>
                <a:path w="2799715" h="1045845">
                  <a:moveTo>
                    <a:pt x="2763012" y="1008888"/>
                  </a:moveTo>
                  <a:lnTo>
                    <a:pt x="2799588" y="1008888"/>
                  </a:lnTo>
                </a:path>
                <a:path w="2799715" h="1045845">
                  <a:moveTo>
                    <a:pt x="2763012" y="757427"/>
                  </a:moveTo>
                  <a:lnTo>
                    <a:pt x="2799588" y="757427"/>
                  </a:lnTo>
                </a:path>
                <a:path w="2799715" h="1045845">
                  <a:moveTo>
                    <a:pt x="2763012" y="504443"/>
                  </a:moveTo>
                  <a:lnTo>
                    <a:pt x="2799588" y="504443"/>
                  </a:lnTo>
                </a:path>
                <a:path w="2799715" h="1045845">
                  <a:moveTo>
                    <a:pt x="2763012" y="252984"/>
                  </a:moveTo>
                  <a:lnTo>
                    <a:pt x="2799588" y="252984"/>
                  </a:lnTo>
                </a:path>
                <a:path w="2799715" h="1045845">
                  <a:moveTo>
                    <a:pt x="2763012" y="0"/>
                  </a:moveTo>
                  <a:lnTo>
                    <a:pt x="2799588" y="0"/>
                  </a:lnTo>
                </a:path>
                <a:path w="2799715" h="1045845">
                  <a:moveTo>
                    <a:pt x="36576" y="1008888"/>
                  </a:moveTo>
                  <a:lnTo>
                    <a:pt x="36576" y="0"/>
                  </a:lnTo>
                </a:path>
                <a:path w="2799715" h="1045845">
                  <a:moveTo>
                    <a:pt x="0" y="1008888"/>
                  </a:moveTo>
                  <a:lnTo>
                    <a:pt x="36576" y="1008888"/>
                  </a:lnTo>
                </a:path>
                <a:path w="2799715" h="1045845">
                  <a:moveTo>
                    <a:pt x="0" y="757427"/>
                  </a:moveTo>
                  <a:lnTo>
                    <a:pt x="36576" y="757427"/>
                  </a:lnTo>
                </a:path>
                <a:path w="2799715" h="1045845">
                  <a:moveTo>
                    <a:pt x="0" y="504443"/>
                  </a:moveTo>
                  <a:lnTo>
                    <a:pt x="36576" y="504443"/>
                  </a:lnTo>
                </a:path>
                <a:path w="2799715" h="1045845">
                  <a:moveTo>
                    <a:pt x="0" y="252984"/>
                  </a:moveTo>
                  <a:lnTo>
                    <a:pt x="36576" y="252984"/>
                  </a:lnTo>
                </a:path>
                <a:path w="2799715" h="1045845">
                  <a:moveTo>
                    <a:pt x="0" y="0"/>
                  </a:moveTo>
                  <a:lnTo>
                    <a:pt x="36576" y="0"/>
                  </a:lnTo>
                </a:path>
                <a:path w="2799715" h="1045845">
                  <a:moveTo>
                    <a:pt x="36576" y="1008888"/>
                  </a:moveTo>
                  <a:lnTo>
                    <a:pt x="2763012" y="1008888"/>
                  </a:lnTo>
                </a:path>
                <a:path w="2799715" h="1045845">
                  <a:moveTo>
                    <a:pt x="36576" y="1008888"/>
                  </a:moveTo>
                  <a:lnTo>
                    <a:pt x="36576" y="1045463"/>
                  </a:lnTo>
                </a:path>
                <a:path w="2799715" h="1045845">
                  <a:moveTo>
                    <a:pt x="425196" y="1008888"/>
                  </a:moveTo>
                  <a:lnTo>
                    <a:pt x="425196" y="1045463"/>
                  </a:lnTo>
                </a:path>
                <a:path w="2799715" h="1045845">
                  <a:moveTo>
                    <a:pt x="815340" y="1008888"/>
                  </a:moveTo>
                  <a:lnTo>
                    <a:pt x="815340" y="1045463"/>
                  </a:lnTo>
                </a:path>
                <a:path w="2799715" h="1045845">
                  <a:moveTo>
                    <a:pt x="1205484" y="1008888"/>
                  </a:moveTo>
                  <a:lnTo>
                    <a:pt x="1205484" y="1045463"/>
                  </a:lnTo>
                </a:path>
                <a:path w="2799715" h="1045845">
                  <a:moveTo>
                    <a:pt x="1594104" y="1008888"/>
                  </a:moveTo>
                  <a:lnTo>
                    <a:pt x="1594104" y="1045463"/>
                  </a:lnTo>
                </a:path>
                <a:path w="2799715" h="1045845">
                  <a:moveTo>
                    <a:pt x="1984248" y="1008888"/>
                  </a:moveTo>
                  <a:lnTo>
                    <a:pt x="1984248" y="1045463"/>
                  </a:lnTo>
                </a:path>
                <a:path w="2799715" h="1045845">
                  <a:moveTo>
                    <a:pt x="2374392" y="1008888"/>
                  </a:moveTo>
                  <a:lnTo>
                    <a:pt x="2374392" y="1045463"/>
                  </a:lnTo>
                </a:path>
                <a:path w="2799715" h="1045845">
                  <a:moveTo>
                    <a:pt x="2763012" y="1008888"/>
                  </a:moveTo>
                  <a:lnTo>
                    <a:pt x="2763012" y="1045463"/>
                  </a:lnTo>
                </a:path>
              </a:pathLst>
            </a:custGeom>
            <a:ln w="9144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347977" y="3177930"/>
              <a:ext cx="2338070" cy="270510"/>
            </a:xfrm>
            <a:custGeom>
              <a:avLst/>
              <a:gdLst/>
              <a:ahLst/>
              <a:cxnLst/>
              <a:rect l="l" t="t" r="r" b="b"/>
              <a:pathLst>
                <a:path w="2338070" h="270510">
                  <a:moveTo>
                    <a:pt x="0" y="270119"/>
                  </a:moveTo>
                  <a:lnTo>
                    <a:pt x="43302" y="246482"/>
                  </a:lnTo>
                  <a:lnTo>
                    <a:pt x="86597" y="221108"/>
                  </a:lnTo>
                  <a:lnTo>
                    <a:pt x="129888" y="194865"/>
                  </a:lnTo>
                  <a:lnTo>
                    <a:pt x="173175" y="168622"/>
                  </a:lnTo>
                  <a:lnTo>
                    <a:pt x="216460" y="143247"/>
                  </a:lnTo>
                  <a:lnTo>
                    <a:pt x="259747" y="119610"/>
                  </a:lnTo>
                  <a:lnTo>
                    <a:pt x="303038" y="98579"/>
                  </a:lnTo>
                  <a:lnTo>
                    <a:pt x="346333" y="81022"/>
                  </a:lnTo>
                  <a:lnTo>
                    <a:pt x="389635" y="67808"/>
                  </a:lnTo>
                  <a:lnTo>
                    <a:pt x="438350" y="58897"/>
                  </a:lnTo>
                  <a:lnTo>
                    <a:pt x="487056" y="55475"/>
                  </a:lnTo>
                  <a:lnTo>
                    <a:pt x="535756" y="56224"/>
                  </a:lnTo>
                  <a:lnTo>
                    <a:pt x="584454" y="59823"/>
                  </a:lnTo>
                  <a:lnTo>
                    <a:pt x="633151" y="64952"/>
                  </a:lnTo>
                  <a:lnTo>
                    <a:pt x="681851" y="70291"/>
                  </a:lnTo>
                  <a:lnTo>
                    <a:pt x="730557" y="74519"/>
                  </a:lnTo>
                  <a:lnTo>
                    <a:pt x="779272" y="76317"/>
                  </a:lnTo>
                  <a:lnTo>
                    <a:pt x="827986" y="76352"/>
                  </a:lnTo>
                  <a:lnTo>
                    <a:pt x="876692" y="76165"/>
                  </a:lnTo>
                  <a:lnTo>
                    <a:pt x="925392" y="75748"/>
                  </a:lnTo>
                  <a:lnTo>
                    <a:pt x="974090" y="75095"/>
                  </a:lnTo>
                  <a:lnTo>
                    <a:pt x="1022787" y="74198"/>
                  </a:lnTo>
                  <a:lnTo>
                    <a:pt x="1071487" y="73049"/>
                  </a:lnTo>
                  <a:lnTo>
                    <a:pt x="1120193" y="71641"/>
                  </a:lnTo>
                  <a:lnTo>
                    <a:pt x="1168908" y="69967"/>
                  </a:lnTo>
                  <a:lnTo>
                    <a:pt x="1217622" y="68133"/>
                  </a:lnTo>
                  <a:lnTo>
                    <a:pt x="1266328" y="66124"/>
                  </a:lnTo>
                  <a:lnTo>
                    <a:pt x="1315028" y="63897"/>
                  </a:lnTo>
                  <a:lnTo>
                    <a:pt x="1363726" y="61411"/>
                  </a:lnTo>
                  <a:lnTo>
                    <a:pt x="1412423" y="58620"/>
                  </a:lnTo>
                  <a:lnTo>
                    <a:pt x="1461123" y="55483"/>
                  </a:lnTo>
                  <a:lnTo>
                    <a:pt x="1509829" y="51956"/>
                  </a:lnTo>
                  <a:lnTo>
                    <a:pt x="1558544" y="47996"/>
                  </a:lnTo>
                  <a:lnTo>
                    <a:pt x="1607258" y="43169"/>
                  </a:lnTo>
                  <a:lnTo>
                    <a:pt x="1655964" y="37332"/>
                  </a:lnTo>
                  <a:lnTo>
                    <a:pt x="1704664" y="30883"/>
                  </a:lnTo>
                  <a:lnTo>
                    <a:pt x="1753362" y="24216"/>
                  </a:lnTo>
                  <a:lnTo>
                    <a:pt x="1802059" y="17727"/>
                  </a:lnTo>
                  <a:lnTo>
                    <a:pt x="1850759" y="11813"/>
                  </a:lnTo>
                  <a:lnTo>
                    <a:pt x="1899465" y="6870"/>
                  </a:lnTo>
                  <a:lnTo>
                    <a:pt x="1948180" y="3292"/>
                  </a:lnTo>
                  <a:lnTo>
                    <a:pt x="1996894" y="1141"/>
                  </a:lnTo>
                  <a:lnTo>
                    <a:pt x="2045600" y="131"/>
                  </a:lnTo>
                  <a:lnTo>
                    <a:pt x="2094300" y="0"/>
                  </a:lnTo>
                  <a:lnTo>
                    <a:pt x="2142998" y="482"/>
                  </a:lnTo>
                  <a:lnTo>
                    <a:pt x="2191695" y="1317"/>
                  </a:lnTo>
                  <a:lnTo>
                    <a:pt x="2240395" y="2239"/>
                  </a:lnTo>
                  <a:lnTo>
                    <a:pt x="2289101" y="2985"/>
                  </a:lnTo>
                  <a:lnTo>
                    <a:pt x="2337816" y="3292"/>
                  </a:lnTo>
                </a:path>
              </a:pathLst>
            </a:custGeom>
            <a:ln w="28956">
              <a:solidFill>
                <a:srgbClr val="C4D5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12163" y="3411347"/>
              <a:ext cx="73151" cy="73151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00783" y="3210179"/>
              <a:ext cx="73152" cy="73152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090927" y="3217799"/>
              <a:ext cx="73152" cy="73151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81072" y="3211703"/>
              <a:ext cx="73152" cy="73152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69691" y="3190367"/>
              <a:ext cx="73152" cy="73152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259836" y="3144647"/>
              <a:ext cx="73151" cy="73151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49980" y="3144647"/>
              <a:ext cx="73152" cy="73151"/>
            </a:xfrm>
            <a:prstGeom prst="rect">
              <a:avLst/>
            </a:prstGeom>
          </p:spPr>
        </p:pic>
      </p:grpSp>
      <p:sp>
        <p:nvSpPr>
          <p:cNvPr id="30" name="object 30"/>
          <p:cNvSpPr txBox="1"/>
          <p:nvPr/>
        </p:nvSpPr>
        <p:spPr>
          <a:xfrm>
            <a:off x="1307338" y="3584943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12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301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677923" y="3479152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25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921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067813" y="3479152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26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516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457323" y="3479152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27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195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847213" y="3479152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28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013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236722" y="3479152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29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123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626484" y="3479152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29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852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254963" y="3234639"/>
            <a:ext cx="222250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0D0D0D"/>
                </a:solidFill>
                <a:latin typeface="Calibri Light"/>
                <a:cs typeface="Calibri Light"/>
              </a:rPr>
              <a:t>18%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626235" y="3007867"/>
            <a:ext cx="6115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01955" algn="l"/>
              </a:tabLst>
            </a:pPr>
            <a:r>
              <a:rPr sz="1350" spc="-37" baseline="3086" dirty="0">
                <a:solidFill>
                  <a:srgbClr val="0D0D0D"/>
                </a:solidFill>
                <a:latin typeface="Calibri Light"/>
                <a:cs typeface="Calibri Light"/>
              </a:rPr>
              <a:t>26%</a:t>
            </a:r>
            <a:r>
              <a:rPr sz="1350" baseline="3086" dirty="0">
                <a:solidFill>
                  <a:srgbClr val="0D0D0D"/>
                </a:solidFill>
                <a:latin typeface="Calibri Light"/>
                <a:cs typeface="Calibri Light"/>
              </a:rPr>
              <a:t>	</a:t>
            </a:r>
            <a:r>
              <a:rPr sz="900" spc="-25" dirty="0">
                <a:solidFill>
                  <a:srgbClr val="0D0D0D"/>
                </a:solidFill>
                <a:latin typeface="Calibri Light"/>
                <a:cs typeface="Calibri Light"/>
              </a:rPr>
              <a:t>26%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460498" y="3091688"/>
            <a:ext cx="22225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0D0D0D"/>
                </a:solidFill>
                <a:latin typeface="Calibri Light"/>
                <a:cs typeface="Calibri Light"/>
              </a:rPr>
              <a:t>26%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846070" y="2981071"/>
            <a:ext cx="22225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0D0D0D"/>
                </a:solidFill>
                <a:latin typeface="Calibri Light"/>
                <a:cs typeface="Calibri Light"/>
              </a:rPr>
              <a:t>27%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184651" y="2934715"/>
            <a:ext cx="61214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01955" algn="l"/>
              </a:tabLst>
            </a:pPr>
            <a:r>
              <a:rPr sz="900" spc="-25" dirty="0">
                <a:solidFill>
                  <a:srgbClr val="0D0D0D"/>
                </a:solidFill>
                <a:latin typeface="Calibri Light"/>
                <a:cs typeface="Calibri Light"/>
              </a:rPr>
              <a:t>29%</a:t>
            </a: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	</a:t>
            </a:r>
            <a:r>
              <a:rPr sz="900" spc="-25" dirty="0">
                <a:solidFill>
                  <a:srgbClr val="0D0D0D"/>
                </a:solidFill>
                <a:latin typeface="Calibri Light"/>
                <a:cs typeface="Calibri Light"/>
              </a:rPr>
              <a:t>29%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974719" y="3814064"/>
            <a:ext cx="16446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0D0D0D"/>
                </a:solidFill>
                <a:latin typeface="Calibri Light"/>
                <a:cs typeface="Calibri Light"/>
              </a:rPr>
              <a:t>0%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974719" y="3561715"/>
            <a:ext cx="22225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0D0D0D"/>
                </a:solidFill>
                <a:latin typeface="Calibri Light"/>
                <a:cs typeface="Calibri Light"/>
              </a:rPr>
              <a:t>10%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974719" y="3309365"/>
            <a:ext cx="22225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0D0D0D"/>
                </a:solidFill>
                <a:latin typeface="Calibri Light"/>
                <a:cs typeface="Calibri Light"/>
              </a:rPr>
              <a:t>20%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974719" y="3056890"/>
            <a:ext cx="22225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0D0D0D"/>
                </a:solidFill>
                <a:latin typeface="Calibri Light"/>
                <a:cs typeface="Calibri Light"/>
              </a:rPr>
              <a:t>30%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974719" y="2804540"/>
            <a:ext cx="22225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0D0D0D"/>
                </a:solidFill>
                <a:latin typeface="Calibri Light"/>
                <a:cs typeface="Calibri Light"/>
              </a:rPr>
              <a:t>40%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976680" y="3814064"/>
            <a:ext cx="838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0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717295" y="3561715"/>
            <a:ext cx="34290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kk-KZ" sz="900" spc="-10" dirty="0">
                <a:solidFill>
                  <a:srgbClr val="0D0D0D"/>
                </a:solidFill>
                <a:latin typeface="Calibri Light"/>
                <a:cs typeface="Calibri Light"/>
              </a:rPr>
              <a:t>5,480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717295" y="3309365"/>
            <a:ext cx="34290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kk-KZ" sz="900" spc="-10" dirty="0">
                <a:solidFill>
                  <a:srgbClr val="0D0D0D"/>
                </a:solidFill>
                <a:latin typeface="Calibri Light"/>
                <a:cs typeface="Calibri Light"/>
              </a:rPr>
              <a:t>8,220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717295" y="3056890"/>
            <a:ext cx="34290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kk-KZ" sz="900" spc="-10" dirty="0">
                <a:solidFill>
                  <a:srgbClr val="0D0D0D"/>
                </a:solidFill>
                <a:latin typeface="Calibri Light"/>
                <a:cs typeface="Calibri Light"/>
              </a:rPr>
              <a:t>10,644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717295" y="2804540"/>
            <a:ext cx="34290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kk-KZ" sz="900" spc="-10" dirty="0">
                <a:solidFill>
                  <a:srgbClr val="0D0D0D"/>
                </a:solidFill>
                <a:latin typeface="Calibri Light"/>
                <a:cs typeface="Calibri Light"/>
              </a:rPr>
              <a:t>20,661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49579" y="2986143"/>
            <a:ext cx="152400" cy="8382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0D0D0D"/>
                </a:solidFill>
                <a:latin typeface="Calibri Light"/>
                <a:cs typeface="Calibri Light"/>
              </a:rPr>
              <a:t>тыс.</a:t>
            </a:r>
            <a:r>
              <a:rPr sz="1000" spc="-4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000" dirty="0">
                <a:solidFill>
                  <a:srgbClr val="0D0D0D"/>
                </a:solidFill>
                <a:latin typeface="Calibri Light"/>
                <a:cs typeface="Calibri Light"/>
              </a:rPr>
              <a:t>долл.</a:t>
            </a:r>
            <a:r>
              <a:rPr sz="1000" spc="-4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000" spc="-25" dirty="0">
                <a:solidFill>
                  <a:srgbClr val="0D0D0D"/>
                </a:solidFill>
                <a:latin typeface="Calibri Light"/>
                <a:cs typeface="Calibri Light"/>
              </a:rPr>
              <a:t>США</a:t>
            </a:r>
            <a:endParaRPr sz="1000">
              <a:latin typeface="Calibri Light"/>
              <a:cs typeface="Calibri Light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729995" y="4277867"/>
            <a:ext cx="243840" cy="62865"/>
          </a:xfrm>
          <a:custGeom>
            <a:avLst/>
            <a:gdLst/>
            <a:ahLst/>
            <a:cxnLst/>
            <a:rect l="l" t="t" r="r" b="b"/>
            <a:pathLst>
              <a:path w="243840" h="62864">
                <a:moveTo>
                  <a:pt x="243839" y="0"/>
                </a:moveTo>
                <a:lnTo>
                  <a:pt x="0" y="0"/>
                </a:lnTo>
                <a:lnTo>
                  <a:pt x="0" y="62483"/>
                </a:lnTo>
                <a:lnTo>
                  <a:pt x="243839" y="62483"/>
                </a:lnTo>
                <a:lnTo>
                  <a:pt x="243839" y="0"/>
                </a:lnTo>
                <a:close/>
              </a:path>
            </a:pathLst>
          </a:custGeom>
          <a:solidFill>
            <a:srgbClr val="43AF2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54" name="object 5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285238" y="4271771"/>
            <a:ext cx="243839" cy="73152"/>
          </a:xfrm>
          <a:prstGeom prst="rect">
            <a:avLst/>
          </a:prstGeom>
        </p:spPr>
      </p:pic>
      <p:sp>
        <p:nvSpPr>
          <p:cNvPr id="55" name="object 55"/>
          <p:cNvSpPr txBox="1"/>
          <p:nvPr/>
        </p:nvSpPr>
        <p:spPr>
          <a:xfrm>
            <a:off x="987653" y="3962527"/>
            <a:ext cx="2983865" cy="4159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44475">
              <a:lnSpc>
                <a:spcPct val="100000"/>
              </a:lnSpc>
              <a:spcBef>
                <a:spcPts val="100"/>
              </a:spcBef>
              <a:tabLst>
                <a:tab pos="634365" algn="l"/>
                <a:tab pos="1023619" algn="l"/>
                <a:tab pos="1413510" algn="l"/>
                <a:tab pos="1802764" algn="l"/>
                <a:tab pos="2192655" algn="l"/>
                <a:tab pos="2593340" algn="l"/>
              </a:tabLst>
            </a:pPr>
            <a:r>
              <a:rPr sz="900" spc="-20" dirty="0">
                <a:solidFill>
                  <a:srgbClr val="0D0D0D"/>
                </a:solidFill>
                <a:latin typeface="Calibri Light"/>
                <a:cs typeface="Calibri Light"/>
              </a:rPr>
              <a:t>2024</a:t>
            </a: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	</a:t>
            </a:r>
            <a:r>
              <a:rPr sz="900" spc="-20" dirty="0">
                <a:solidFill>
                  <a:srgbClr val="0D0D0D"/>
                </a:solidFill>
                <a:latin typeface="Calibri Light"/>
                <a:cs typeface="Calibri Light"/>
              </a:rPr>
              <a:t>2026</a:t>
            </a: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	</a:t>
            </a:r>
            <a:r>
              <a:rPr sz="900" spc="-20" dirty="0">
                <a:solidFill>
                  <a:srgbClr val="0D0D0D"/>
                </a:solidFill>
                <a:latin typeface="Calibri Light"/>
                <a:cs typeface="Calibri Light"/>
              </a:rPr>
              <a:t>2028</a:t>
            </a: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	</a:t>
            </a:r>
            <a:r>
              <a:rPr sz="900" spc="-20" dirty="0">
                <a:solidFill>
                  <a:srgbClr val="0D0D0D"/>
                </a:solidFill>
                <a:latin typeface="Calibri Light"/>
                <a:cs typeface="Calibri Light"/>
              </a:rPr>
              <a:t>2030</a:t>
            </a: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	</a:t>
            </a:r>
            <a:r>
              <a:rPr sz="900" spc="-20" dirty="0">
                <a:solidFill>
                  <a:srgbClr val="0D0D0D"/>
                </a:solidFill>
                <a:latin typeface="Calibri Light"/>
                <a:cs typeface="Calibri Light"/>
              </a:rPr>
              <a:t>2032</a:t>
            </a: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	</a:t>
            </a:r>
            <a:r>
              <a:rPr sz="900" spc="-20" dirty="0">
                <a:solidFill>
                  <a:srgbClr val="0D0D0D"/>
                </a:solidFill>
                <a:latin typeface="Calibri Light"/>
                <a:cs typeface="Calibri Light"/>
              </a:rPr>
              <a:t>2034</a:t>
            </a: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	</a:t>
            </a:r>
            <a:r>
              <a:rPr sz="900" spc="-25" dirty="0">
                <a:solidFill>
                  <a:srgbClr val="0D0D0D"/>
                </a:solidFill>
                <a:latin typeface="Calibri Light"/>
                <a:cs typeface="Calibri Light"/>
              </a:rPr>
              <a:t>ППП</a:t>
            </a:r>
            <a:endParaRPr sz="9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915"/>
              </a:spcBef>
              <a:tabLst>
                <a:tab pos="1567180" algn="l"/>
              </a:tabLst>
            </a:pP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Выручка,</a:t>
            </a:r>
            <a:r>
              <a:rPr sz="90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тыс.</a:t>
            </a:r>
            <a:r>
              <a:rPr sz="900" spc="-3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дол.</a:t>
            </a:r>
            <a:r>
              <a:rPr sz="900" spc="-3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0D0D0D"/>
                </a:solidFill>
                <a:latin typeface="Calibri Light"/>
                <a:cs typeface="Calibri Light"/>
              </a:rPr>
              <a:t>США</a:t>
            </a: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	</a:t>
            </a:r>
            <a:r>
              <a:rPr sz="900" spc="-10" dirty="0">
                <a:solidFill>
                  <a:srgbClr val="0D0D0D"/>
                </a:solidFill>
                <a:latin typeface="Calibri Light"/>
                <a:cs typeface="Calibri Light"/>
              </a:rPr>
              <a:t>Рентабельность</a:t>
            </a:r>
            <a:r>
              <a:rPr sz="900" dirty="0">
                <a:solidFill>
                  <a:srgbClr val="0D0D0D"/>
                </a:solidFill>
                <a:latin typeface="Calibri Light"/>
                <a:cs typeface="Calibri Light"/>
              </a:rPr>
              <a:t> по</a:t>
            </a:r>
            <a:r>
              <a:rPr sz="900" spc="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spc="-10" dirty="0">
                <a:solidFill>
                  <a:srgbClr val="0D0D0D"/>
                </a:solidFill>
                <a:latin typeface="Calibri Light"/>
                <a:cs typeface="Calibri Light"/>
              </a:rPr>
              <a:t>EBITDA,</a:t>
            </a:r>
            <a:r>
              <a:rPr sz="900" spc="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900" spc="-50" dirty="0">
                <a:solidFill>
                  <a:srgbClr val="0D0D0D"/>
                </a:solidFill>
                <a:latin typeface="Calibri Light"/>
                <a:cs typeface="Calibri Light"/>
              </a:rPr>
              <a:t>%</a:t>
            </a:r>
            <a:endParaRPr sz="900" dirty="0">
              <a:latin typeface="Calibri Light"/>
              <a:cs typeface="Calibri Light"/>
            </a:endParaRPr>
          </a:p>
        </p:txBody>
      </p:sp>
      <p:pic>
        <p:nvPicPr>
          <p:cNvPr id="58" name="object 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15" name="object 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546707" y="4826396"/>
            <a:ext cx="3180587" cy="1862328"/>
          </a:xfrm>
          <a:prstGeom prst="rect">
            <a:avLst/>
          </a:prstGeom>
        </p:spPr>
      </p:pic>
      <p:sp>
        <p:nvSpPr>
          <p:cNvPr id="1020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ru-RU" sz="1000" i="1" kern="0" spc="-20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СТРОИТЕЛЬНАЯ ПРОМЫШЛЕННОСТЬ</a:t>
            </a: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8156229" y="1465372"/>
            <a:ext cx="3611352" cy="113107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01295" marR="377825" indent="-189230" algn="just">
              <a:lnSpc>
                <a:spcPts val="900"/>
              </a:lnSpc>
              <a:spcBef>
                <a:spcPts val="28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lang="ru-RU" sz="1000" b="1" spc="-5" dirty="0">
                <a:latin typeface="Century Gothic" pitchFamily="34" charset="0"/>
                <a:cs typeface="Calibri"/>
              </a:rPr>
              <a:t>Выгодное местоположение. </a:t>
            </a:r>
            <a:r>
              <a:rPr lang="ru-RU" sz="1000" spc="-5" dirty="0">
                <a:latin typeface="Century Gothic" pitchFamily="34" charset="0"/>
                <a:cs typeface="Calibri"/>
              </a:rPr>
              <a:t>Размещение производства </a:t>
            </a:r>
            <a:r>
              <a:rPr lang="ru-RU" sz="1000" dirty="0">
                <a:latin typeface="Century Gothic" pitchFamily="34" charset="0"/>
                <a:cs typeface="Calibri"/>
              </a:rPr>
              <a:t>в </a:t>
            </a:r>
            <a:r>
              <a:rPr lang="ru-RU" sz="1000" spc="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Кызылординской</a:t>
            </a:r>
            <a:r>
              <a:rPr lang="ru-RU" sz="1000" spc="-5" dirty="0">
                <a:latin typeface="Century Gothic" pitchFamily="34" charset="0"/>
                <a:cs typeface="Calibri"/>
              </a:rPr>
              <a:t> области обеспечивает доступ </a:t>
            </a:r>
            <a:r>
              <a:rPr lang="ru-RU" sz="1000" dirty="0">
                <a:latin typeface="Century Gothic" pitchFamily="34" charset="0"/>
                <a:cs typeface="Calibri"/>
              </a:rPr>
              <a:t>к </a:t>
            </a:r>
            <a:r>
              <a:rPr lang="ru-RU" sz="1000" spc="-5" dirty="0">
                <a:latin typeface="Century Gothic" pitchFamily="34" charset="0"/>
                <a:cs typeface="Calibri"/>
              </a:rPr>
              <a:t>развитой </a:t>
            </a:r>
            <a:r>
              <a:rPr lang="ru-RU" sz="1000" dirty="0">
                <a:latin typeface="Century Gothic" pitchFamily="34" charset="0"/>
                <a:cs typeface="Calibri"/>
              </a:rPr>
              <a:t>и </a:t>
            </a:r>
            <a:r>
              <a:rPr lang="ru-RU" sz="1000" spc="-19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разветвленной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системе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железных</a:t>
            </a:r>
            <a:r>
              <a:rPr lang="ru-RU" sz="1000" dirty="0">
                <a:latin typeface="Century Gothic" pitchFamily="34" charset="0"/>
                <a:cs typeface="Calibri"/>
              </a:rPr>
              <a:t> и</a:t>
            </a:r>
            <a:r>
              <a:rPr lang="ru-RU" sz="1000" spc="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автомобильных</a:t>
            </a:r>
            <a:r>
              <a:rPr lang="ru-RU" sz="1000" spc="-4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дорог,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201295" algn="just">
              <a:lnSpc>
                <a:spcPts val="810"/>
              </a:lnSpc>
            </a:pPr>
            <a:r>
              <a:rPr lang="ru-RU" sz="1000" spc="-5" dirty="0">
                <a:latin typeface="Century Gothic" pitchFamily="34" charset="0"/>
                <a:cs typeface="Calibri"/>
              </a:rPr>
              <a:t>позволяющей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организовать</a:t>
            </a:r>
            <a:r>
              <a:rPr lang="ru-RU" sz="1000" spc="-3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как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поставку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сырья, так </a:t>
            </a:r>
            <a:r>
              <a:rPr lang="ru-RU" sz="1000" dirty="0">
                <a:latin typeface="Century Gothic" pitchFamily="34" charset="0"/>
                <a:cs typeface="Calibri"/>
              </a:rPr>
              <a:t>и</a:t>
            </a:r>
            <a:r>
              <a:rPr lang="ru-RU" sz="1000" spc="-5" dirty="0">
                <a:latin typeface="Century Gothic" pitchFamily="34" charset="0"/>
                <a:cs typeface="Calibri"/>
              </a:rPr>
              <a:t> доставку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201295" algn="just">
              <a:lnSpc>
                <a:spcPts val="990"/>
              </a:lnSpc>
            </a:pPr>
            <a:r>
              <a:rPr lang="ru-RU" sz="1000" dirty="0">
                <a:latin typeface="Century Gothic" pitchFamily="34" charset="0"/>
                <a:cs typeface="Calibri"/>
              </a:rPr>
              <a:t>готовой</a:t>
            </a:r>
            <a:r>
              <a:rPr lang="ru-RU" sz="1000" spc="-2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продукции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в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соседние</a:t>
            </a:r>
            <a:r>
              <a:rPr lang="ru-RU" sz="1000" spc="-2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области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и</a:t>
            </a:r>
            <a:r>
              <a:rPr lang="ru-RU"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в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страны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СНГ.</a:t>
            </a:r>
            <a:endParaRPr lang="ru-RU" sz="1000" dirty="0">
              <a:latin typeface="Century Gothic" pitchFamily="34" charset="0"/>
              <a:cs typeface="Calibri"/>
            </a:endParaRPr>
          </a:p>
        </p:txBody>
      </p:sp>
      <p:sp>
        <p:nvSpPr>
          <p:cNvPr id="1024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pic>
        <p:nvPicPr>
          <p:cNvPr id="1016" name="Picture 10" descr="BK-G4T Счетчик газа 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9579" y="862173"/>
            <a:ext cx="3595580" cy="1575462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17" name="Прямоугольник 1016"/>
          <p:cNvSpPr/>
          <p:nvPr/>
        </p:nvSpPr>
        <p:spPr>
          <a:xfrm>
            <a:off x="8213814" y="6092289"/>
            <a:ext cx="3978186" cy="5334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2700" algn="ctr">
              <a:spcBef>
                <a:spcPts val="105"/>
              </a:spcBef>
            </a:pPr>
            <a:r>
              <a:rPr lang="ru-RU" b="1" kern="0" spc="-2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СТРОИТЕЛЬНАЯ ПРОМЫШЛЕННОСТЬ</a:t>
            </a:r>
            <a:endParaRPr lang="ru-RU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019" name="Блок-схема: задержка 1018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21" name="Рисунок 1020"/>
          <p:cNvPicPr>
            <a:picLocks noChangeAspect="1"/>
          </p:cNvPicPr>
          <p:nvPr/>
        </p:nvPicPr>
        <p:blipFill>
          <a:blip r:embed="rId9" cstate="print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64149" y="6130481"/>
            <a:ext cx="384161" cy="4227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6437846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84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7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8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9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0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1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2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3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4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5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6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4" name="object 4"/>
          <p:cNvSpPr txBox="1"/>
          <p:nvPr/>
        </p:nvSpPr>
        <p:spPr>
          <a:xfrm>
            <a:off x="515213" y="2361692"/>
            <a:ext cx="1374140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FFC000"/>
                </a:solidFill>
                <a:latin typeface="Calibri"/>
                <a:cs typeface="Calibri"/>
              </a:rPr>
              <a:t>Рентабельность</a:t>
            </a:r>
            <a:r>
              <a:rPr sz="1000" b="1" spc="-20" dirty="0">
                <a:solidFill>
                  <a:srgbClr val="FFC000"/>
                </a:solidFill>
                <a:latin typeface="Calibri"/>
                <a:cs typeface="Calibri"/>
              </a:rPr>
              <a:t> </a:t>
            </a:r>
            <a:r>
              <a:rPr sz="1000" b="1" spc="-5" dirty="0">
                <a:solidFill>
                  <a:srgbClr val="FFC000"/>
                </a:solidFill>
                <a:latin typeface="Calibri"/>
                <a:cs typeface="Calibri"/>
              </a:rPr>
              <a:t>проекта</a:t>
            </a:r>
            <a:endParaRPr sz="1000" dirty="0">
              <a:solidFill>
                <a:srgbClr val="FFC000"/>
              </a:solidFill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19176" y="4286758"/>
            <a:ext cx="1654810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FFC000"/>
                </a:solidFill>
                <a:latin typeface="Calibri"/>
                <a:cs typeface="Calibri"/>
              </a:rPr>
              <a:t>Месторасположение</a:t>
            </a:r>
            <a:r>
              <a:rPr sz="1000" b="1" spc="-45" dirty="0">
                <a:solidFill>
                  <a:srgbClr val="FFC000"/>
                </a:solidFill>
                <a:latin typeface="Calibri"/>
                <a:cs typeface="Calibri"/>
              </a:rPr>
              <a:t> </a:t>
            </a:r>
            <a:r>
              <a:rPr sz="1000" b="1" spc="-5" dirty="0">
                <a:solidFill>
                  <a:srgbClr val="FFC000"/>
                </a:solidFill>
                <a:latin typeface="Calibri"/>
                <a:cs typeface="Calibri"/>
              </a:rPr>
              <a:t>проекта</a:t>
            </a:r>
            <a:endParaRPr sz="1000" dirty="0">
              <a:solidFill>
                <a:srgbClr val="FFC000"/>
              </a:solidFill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519176" y="381660"/>
            <a:ext cx="9364979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b="1" spc="-1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Завод</a:t>
            </a:r>
            <a:r>
              <a:rPr b="1" spc="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по</a:t>
            </a:r>
            <a:r>
              <a:rPr b="1" spc="-1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производству</a:t>
            </a:r>
            <a:r>
              <a:rPr b="1" spc="-2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5" dirty="0" err="1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керамических</a:t>
            </a:r>
            <a:r>
              <a:rPr b="1" spc="-2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5" dirty="0" err="1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изделий</a:t>
            </a:r>
            <a:endParaRPr b="1" spc="-10" dirty="0">
              <a:solidFill>
                <a:srgbClr val="FFC00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570571" y="2124066"/>
            <a:ext cx="3569335" cy="1011686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Проект</a:t>
            </a:r>
            <a:endParaRPr sz="9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marR="158115" algn="just">
              <a:lnSpc>
                <a:spcPts val="1000"/>
              </a:lnSpc>
              <a:spcBef>
                <a:spcPts val="219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Проектом предусматривается строительство </a:t>
            </a:r>
            <a:r>
              <a:rPr sz="900" dirty="0">
                <a:latin typeface="Century Gothic" pitchFamily="34" charset="0"/>
                <a:cs typeface="Calibri"/>
              </a:rPr>
              <a:t>завода по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производству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керамических изделий </a:t>
            </a:r>
            <a:r>
              <a:rPr sz="900" dirty="0">
                <a:latin typeface="Century Gothic" pitchFamily="34" charset="0"/>
                <a:cs typeface="Calibri"/>
              </a:rPr>
              <a:t>на </a:t>
            </a:r>
            <a:r>
              <a:rPr sz="900" spc="-5" dirty="0">
                <a:latin typeface="Century Gothic" pitchFamily="34" charset="0"/>
                <a:cs typeface="Calibri"/>
              </a:rPr>
              <a:t>территории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lang="kk-KZ" sz="900" dirty="0">
                <a:latin typeface="Century Gothic" pitchFamily="34" charset="0"/>
                <a:cs typeface="Calibri"/>
              </a:rPr>
              <a:t> Кызылорда.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endParaRPr lang="kk-KZ"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20"/>
              </a:spcBef>
            </a:pPr>
            <a:r>
              <a:rPr sz="900" b="1" spc="-5" dirty="0" err="1">
                <a:solidFill>
                  <a:srgbClr val="FFC000"/>
                </a:solidFill>
                <a:latin typeface="Century Gothic" pitchFamily="34" charset="0"/>
                <a:cs typeface="Calibri"/>
              </a:rPr>
              <a:t>Компания</a:t>
            </a:r>
            <a:endParaRPr sz="9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marR="40005" algn="just">
              <a:lnSpc>
                <a:spcPct val="92500"/>
              </a:lnSpc>
              <a:spcBef>
                <a:spcPts val="200"/>
              </a:spcBef>
            </a:pPr>
            <a:r>
              <a:rPr lang="kk-KZ" sz="900" dirty="0">
                <a:latin typeface="Century Gothic" pitchFamily="34" charset="0"/>
                <a:cs typeface="Calibri"/>
              </a:rPr>
              <a:t>Инициатором проекта является Акимат Кызылординской области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86761" y="3141167"/>
            <a:ext cx="3551554" cy="252864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" algn="just">
              <a:lnSpc>
                <a:spcPts val="1040"/>
              </a:lnSpc>
              <a:spcBef>
                <a:spcPts val="100"/>
              </a:spcBef>
              <a:tabLst>
                <a:tab pos="185420" algn="l"/>
              </a:tabLst>
            </a:pPr>
            <a:r>
              <a:rPr lang="ru-RU"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Рынок</a:t>
            </a:r>
            <a:endParaRPr lang="ru-RU" sz="9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ts val="1040"/>
              </a:lnSpc>
              <a:spcBef>
                <a:spcPts val="100"/>
              </a:spcBef>
              <a:buFont typeface="Arial MT"/>
              <a:buChar char="•"/>
              <a:tabLst>
                <a:tab pos="185420" algn="l"/>
              </a:tabLst>
            </a:pPr>
            <a:r>
              <a:rPr sz="900" spc="-5" dirty="0" err="1">
                <a:latin typeface="Century Gothic" pitchFamily="34" charset="0"/>
                <a:cs typeface="Calibri"/>
              </a:rPr>
              <a:t>Согласно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отчету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Бюро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национальной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статистики</a:t>
            </a:r>
            <a:r>
              <a:rPr sz="900" dirty="0">
                <a:latin typeface="Century Gothic" pitchFamily="34" charset="0"/>
                <a:cs typeface="Calibri"/>
              </a:rPr>
              <a:t>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объем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5080" algn="just">
              <a:lnSpc>
                <a:spcPct val="92800"/>
              </a:lnSpc>
              <a:spcBef>
                <a:spcPts val="40"/>
              </a:spcBef>
            </a:pPr>
            <a:r>
              <a:rPr sz="900" spc="-5" dirty="0" err="1">
                <a:latin typeface="Century Gothic" pitchFamily="34" charset="0"/>
                <a:cs typeface="Calibri"/>
              </a:rPr>
              <a:t>строительной</a:t>
            </a:r>
            <a:r>
              <a:rPr sz="900" spc="-5" dirty="0">
                <a:latin typeface="Century Gothic" pitchFamily="34" charset="0"/>
                <a:cs typeface="Calibri"/>
              </a:rPr>
              <a:t> отрасли </a:t>
            </a:r>
            <a:r>
              <a:rPr sz="900" dirty="0">
                <a:latin typeface="Century Gothic" pitchFamily="34" charset="0"/>
                <a:cs typeface="Calibri"/>
              </a:rPr>
              <a:t>в РК </a:t>
            </a:r>
            <a:r>
              <a:rPr sz="900" spc="-5" dirty="0">
                <a:latin typeface="Century Gothic" pitchFamily="34" charset="0"/>
                <a:cs typeface="Calibri"/>
              </a:rPr>
              <a:t>рос ежегодно </a:t>
            </a:r>
            <a:r>
              <a:rPr sz="900" dirty="0">
                <a:latin typeface="Century Gothic" pitchFamily="34" charset="0"/>
                <a:cs typeface="Calibri"/>
              </a:rPr>
              <a:t>со </a:t>
            </a:r>
            <a:r>
              <a:rPr sz="900" spc="-5" dirty="0">
                <a:latin typeface="Century Gothic" pitchFamily="34" charset="0"/>
                <a:cs typeface="Calibri"/>
              </a:rPr>
              <a:t>среднегодовым темпом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роста 9%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период 2018-2022 </a:t>
            </a:r>
            <a:r>
              <a:rPr sz="900" dirty="0">
                <a:latin typeface="Century Gothic" pitchFamily="34" charset="0"/>
                <a:cs typeface="Calibri"/>
              </a:rPr>
              <a:t>гг. </a:t>
            </a:r>
            <a:r>
              <a:rPr sz="900" spc="-5" dirty="0">
                <a:latin typeface="Century Gothic" pitchFamily="34" charset="0"/>
                <a:cs typeface="Calibri"/>
              </a:rPr>
              <a:t>При </a:t>
            </a:r>
            <a:r>
              <a:rPr sz="900" dirty="0">
                <a:latin typeface="Century Gothic" pitchFamily="34" charset="0"/>
                <a:cs typeface="Calibri"/>
              </a:rPr>
              <a:t>этом, </a:t>
            </a:r>
            <a:r>
              <a:rPr sz="900" spc="-5" dirty="0">
                <a:latin typeface="Century Gothic" pitchFamily="34" charset="0"/>
                <a:cs typeface="Calibri"/>
              </a:rPr>
              <a:t>Marketline прогнозирует, </a:t>
            </a:r>
            <a:r>
              <a:rPr sz="900" dirty="0">
                <a:latin typeface="Century Gothic" pitchFamily="34" charset="0"/>
                <a:cs typeface="Calibri"/>
              </a:rPr>
              <a:t> что с</a:t>
            </a:r>
            <a:r>
              <a:rPr sz="900" spc="-5" dirty="0">
                <a:latin typeface="Century Gothic" pitchFamily="34" charset="0"/>
                <a:cs typeface="Calibri"/>
              </a:rPr>
              <a:t>тр</a:t>
            </a:r>
            <a:r>
              <a:rPr sz="900" dirty="0">
                <a:latin typeface="Century Gothic" pitchFamily="34" charset="0"/>
                <a:cs typeface="Calibri"/>
              </a:rPr>
              <a:t>ои</a:t>
            </a:r>
            <a:r>
              <a:rPr sz="900" spc="-5" dirty="0">
                <a:latin typeface="Century Gothic" pitchFamily="34" charset="0"/>
                <a:cs typeface="Calibri"/>
              </a:rPr>
              <a:t>тель</a:t>
            </a:r>
            <a:r>
              <a:rPr sz="900" dirty="0">
                <a:latin typeface="Century Gothic" pitchFamily="34" charset="0"/>
                <a:cs typeface="Calibri"/>
              </a:rPr>
              <a:t>ная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</a:t>
            </a:r>
            <a:r>
              <a:rPr sz="900" spc="-5" dirty="0">
                <a:latin typeface="Century Gothic" pitchFamily="34" charset="0"/>
                <a:cs typeface="Calibri"/>
              </a:rPr>
              <a:t>тр</a:t>
            </a:r>
            <a:r>
              <a:rPr sz="900" dirty="0">
                <a:latin typeface="Century Gothic" pitchFamily="34" charset="0"/>
                <a:cs typeface="Calibri"/>
              </a:rPr>
              <a:t>ас</a:t>
            </a:r>
            <a:r>
              <a:rPr sz="900" spc="-5" dirty="0">
                <a:latin typeface="Century Gothic" pitchFamily="34" charset="0"/>
                <a:cs typeface="Calibri"/>
              </a:rPr>
              <a:t>л</a:t>
            </a:r>
            <a:r>
              <a:rPr sz="900" dirty="0">
                <a:latin typeface="Century Gothic" pitchFamily="34" charset="0"/>
                <a:cs typeface="Calibri"/>
              </a:rPr>
              <a:t>ь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5" dirty="0">
                <a:latin typeface="Century Gothic" pitchFamily="34" charset="0"/>
                <a:cs typeface="Calibri"/>
              </a:rPr>
              <a:t> 2023</a:t>
            </a:r>
            <a:r>
              <a:rPr sz="900" dirty="0">
                <a:latin typeface="Century Gothic" pitchFamily="34" charset="0"/>
                <a:cs typeface="Calibri"/>
              </a:rPr>
              <a:t>-2026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будет </a:t>
            </a:r>
            <a:r>
              <a:rPr sz="900" spc="-10" dirty="0">
                <a:latin typeface="Century Gothic" pitchFamily="34" charset="0"/>
                <a:cs typeface="Calibri"/>
              </a:rPr>
              <a:t>р</a:t>
            </a:r>
            <a:r>
              <a:rPr sz="900" dirty="0">
                <a:latin typeface="Century Gothic" pitchFamily="34" charset="0"/>
                <a:cs typeface="Calibri"/>
              </a:rPr>
              <a:t>ас</a:t>
            </a:r>
            <a:r>
              <a:rPr sz="900" spc="-5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CAG</a:t>
            </a:r>
            <a:r>
              <a:rPr sz="900" dirty="0">
                <a:latin typeface="Century Gothic" pitchFamily="34" charset="0"/>
                <a:cs typeface="Calibri"/>
              </a:rPr>
              <a:t>R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8</a:t>
            </a:r>
            <a:r>
              <a:rPr sz="900" dirty="0">
                <a:latin typeface="Century Gothic" pitchFamily="34" charset="0"/>
                <a:cs typeface="Calibri"/>
              </a:rPr>
              <a:t>%.</a:t>
            </a:r>
          </a:p>
          <a:p>
            <a:pPr marL="184785" marR="160655" indent="-172720" algn="just">
              <a:lnSpc>
                <a:spcPts val="1000"/>
              </a:lnSpc>
              <a:spcBef>
                <a:spcPts val="219"/>
              </a:spcBef>
              <a:buFont typeface="Arial MT"/>
              <a:buChar char="•"/>
              <a:tabLst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общая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площадь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фасадов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натуральном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выражении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составила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13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207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кв.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м. </a:t>
            </a:r>
            <a:r>
              <a:rPr sz="900" spc="-5" dirty="0">
                <a:latin typeface="Century Gothic" pitchFamily="34" charset="0"/>
                <a:cs typeface="Calibri"/>
              </a:rPr>
              <a:t>при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среднегодовом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темпе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роста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</a:t>
            </a:r>
          </a:p>
          <a:p>
            <a:pPr marL="184785" algn="just">
              <a:lnSpc>
                <a:spcPts val="985"/>
              </a:lnSpc>
            </a:pPr>
            <a:r>
              <a:rPr sz="900" dirty="0">
                <a:latin typeface="Century Gothic" pitchFamily="34" charset="0"/>
                <a:cs typeface="Calibri"/>
              </a:rPr>
              <a:t>п</a:t>
            </a:r>
            <a:r>
              <a:rPr sz="900" spc="-5" dirty="0">
                <a:latin typeface="Century Gothic" pitchFamily="34" charset="0"/>
                <a:cs typeface="Calibri"/>
              </a:rPr>
              <a:t>ер</a:t>
            </a:r>
            <a:r>
              <a:rPr sz="900" dirty="0">
                <a:latin typeface="Century Gothic" pitchFamily="34" charset="0"/>
                <a:cs typeface="Calibri"/>
              </a:rPr>
              <a:t>иод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2018</a:t>
            </a:r>
            <a:r>
              <a:rPr sz="900" dirty="0">
                <a:latin typeface="Century Gothic" pitchFamily="34" charset="0"/>
                <a:cs typeface="Calibri"/>
              </a:rPr>
              <a:t>-2022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5</a:t>
            </a:r>
            <a:r>
              <a:rPr sz="900" dirty="0">
                <a:latin typeface="Century Gothic" pitchFamily="34" charset="0"/>
                <a:cs typeface="Calibri"/>
              </a:rPr>
              <a:t>%.</a:t>
            </a:r>
          </a:p>
          <a:p>
            <a:pPr marL="184785" marR="66675" indent="-172720">
              <a:lnSpc>
                <a:spcPts val="1000"/>
              </a:lnSpc>
              <a:spcBef>
                <a:spcPts val="219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Потребление кирпичей, плиток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изделий строительных </a:t>
            </a:r>
            <a:r>
              <a:rPr sz="900" dirty="0">
                <a:latin typeface="Century Gothic" pitchFamily="34" charset="0"/>
                <a:cs typeface="Calibri"/>
              </a:rPr>
              <a:t>из глины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обожженной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 </a:t>
            </a:r>
            <a:r>
              <a:rPr sz="900" spc="-5" dirty="0">
                <a:latin typeface="Century Gothic" pitchFamily="34" charset="0"/>
                <a:cs typeface="Calibri"/>
              </a:rPr>
              <a:t>составило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140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490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(CAGR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</a:t>
            </a:r>
            <a:r>
              <a:rPr sz="900" spc="-5" dirty="0">
                <a:latin typeface="Century Gothic" pitchFamily="34" charset="0"/>
                <a:cs typeface="Calibri"/>
              </a:rPr>
              <a:t>ер</a:t>
            </a:r>
            <a:r>
              <a:rPr sz="900" dirty="0">
                <a:latin typeface="Century Gothic" pitchFamily="34" charset="0"/>
                <a:cs typeface="Calibri"/>
              </a:rPr>
              <a:t>иод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2018</a:t>
            </a:r>
            <a:r>
              <a:rPr sz="900" dirty="0">
                <a:latin typeface="Century Gothic" pitchFamily="34" charset="0"/>
                <a:cs typeface="Calibri"/>
              </a:rPr>
              <a:t>-2022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гг. сос</a:t>
            </a:r>
            <a:r>
              <a:rPr sz="900" spc="-5" dirty="0">
                <a:latin typeface="Century Gothic" pitchFamily="34" charset="0"/>
                <a:cs typeface="Calibri"/>
              </a:rPr>
              <a:t>тав</a:t>
            </a:r>
            <a:r>
              <a:rPr sz="900" spc="-10" dirty="0">
                <a:latin typeface="Century Gothic" pitchFamily="34" charset="0"/>
                <a:cs typeface="Calibri"/>
              </a:rPr>
              <a:t>и</a:t>
            </a:r>
            <a:r>
              <a:rPr sz="900" dirty="0">
                <a:latin typeface="Century Gothic" pitchFamily="34" charset="0"/>
                <a:cs typeface="Calibri"/>
              </a:rPr>
              <a:t>л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28</a:t>
            </a:r>
            <a:r>
              <a:rPr sz="900" dirty="0">
                <a:latin typeface="Century Gothic" pitchFamily="34" charset="0"/>
                <a:cs typeface="Calibri"/>
              </a:rPr>
              <a:t>%).</a:t>
            </a:r>
          </a:p>
          <a:p>
            <a:pPr marL="184785" indent="-172720">
              <a:lnSpc>
                <a:spcPts val="1045"/>
              </a:lnSpc>
              <a:spcBef>
                <a:spcPts val="9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экспорт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керамических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кирпичей,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блоков,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плиток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из</a:t>
            </a:r>
          </a:p>
          <a:p>
            <a:pPr marL="184785">
              <a:lnSpc>
                <a:spcPts val="1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кремнеземистой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каменной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муки из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5" dirty="0">
                <a:latin typeface="Century Gothic" pitchFamily="34" charset="0"/>
                <a:cs typeface="Calibri"/>
              </a:rPr>
              <a:t> составил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58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тонн,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импорт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</a:p>
          <a:p>
            <a:pPr marL="184785">
              <a:lnSpc>
                <a:spcPts val="1040"/>
              </a:lnSpc>
            </a:pPr>
            <a:r>
              <a:rPr sz="900" dirty="0">
                <a:latin typeface="Century Gothic" pitchFamily="34" charset="0"/>
                <a:cs typeface="Calibri"/>
              </a:rPr>
              <a:t>23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</a:t>
            </a:r>
            <a:r>
              <a:rPr sz="900" spc="-5" dirty="0">
                <a:latin typeface="Century Gothic" pitchFamily="34" charset="0"/>
                <a:cs typeface="Calibri"/>
              </a:rPr>
              <a:t>4</a:t>
            </a:r>
            <a:r>
              <a:rPr sz="900" dirty="0">
                <a:latin typeface="Century Gothic" pitchFamily="34" charset="0"/>
                <a:cs typeface="Calibri"/>
              </a:rPr>
              <a:t>3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о</a:t>
            </a:r>
            <a:r>
              <a:rPr sz="900" spc="-5" dirty="0">
                <a:latin typeface="Century Gothic" pitchFamily="34" charset="0"/>
                <a:cs typeface="Calibri"/>
              </a:rPr>
              <a:t>нн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337513" y="1839814"/>
            <a:ext cx="177546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dirty="0">
                <a:solidFill>
                  <a:srgbClr val="FFC000"/>
                </a:solidFill>
                <a:latin typeface="Calibri"/>
                <a:cs typeface="Calibri"/>
              </a:rPr>
              <a:t>В</a:t>
            </a:r>
            <a:r>
              <a:rPr sz="900" b="1" spc="-30" dirty="0">
                <a:solidFill>
                  <a:srgbClr val="FFC000"/>
                </a:solidFill>
                <a:latin typeface="Calibri"/>
                <a:cs typeface="Calibri"/>
              </a:rPr>
              <a:t> </a:t>
            </a:r>
            <a:r>
              <a:rPr sz="900" b="1" dirty="0">
                <a:solidFill>
                  <a:srgbClr val="FFC000"/>
                </a:solidFill>
                <a:latin typeface="Calibri"/>
                <a:cs typeface="Calibri"/>
              </a:rPr>
              <a:t>чем</a:t>
            </a:r>
            <a:r>
              <a:rPr sz="900" b="1" spc="-30" dirty="0">
                <a:solidFill>
                  <a:srgbClr val="FFC00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FFC000"/>
                </a:solidFill>
                <a:latin typeface="Calibri"/>
                <a:cs typeface="Calibri"/>
              </a:rPr>
              <a:t>привлекательность</a:t>
            </a:r>
            <a:r>
              <a:rPr sz="900" b="1" spc="15" dirty="0">
                <a:solidFill>
                  <a:srgbClr val="FFC00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FFC000"/>
                </a:solidFill>
                <a:latin typeface="Calibri"/>
                <a:cs typeface="Calibri"/>
              </a:rPr>
              <a:t>проекта?</a:t>
            </a:r>
            <a:endParaRPr sz="900" dirty="0">
              <a:solidFill>
                <a:srgbClr val="FFC000"/>
              </a:solidFill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357038" y="1972146"/>
            <a:ext cx="3573779" cy="1830501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4785" marR="227965" indent="-172720" algn="just">
              <a:lnSpc>
                <a:spcPts val="1000"/>
              </a:lnSpc>
              <a:spcBef>
                <a:spcPts val="2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Выгодное местоположение.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lang="kk-KZ" sz="900" spc="-5" dirty="0">
                <a:latin typeface="Century Gothic" pitchFamily="34" charset="0"/>
                <a:cs typeface="Calibri"/>
              </a:rPr>
              <a:t>Кызылординской </a:t>
            </a:r>
            <a:r>
              <a:rPr sz="900" spc="-5" dirty="0" err="1">
                <a:latin typeface="Century Gothic" pitchFamily="34" charset="0"/>
                <a:cs typeface="Calibri"/>
              </a:rPr>
              <a:t>области</a:t>
            </a:r>
            <a:r>
              <a:rPr sz="900" spc="-5" dirty="0">
                <a:latin typeface="Century Gothic" pitchFamily="34" charset="0"/>
                <a:cs typeface="Calibri"/>
              </a:rPr>
              <a:t> имеется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сырьевая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база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для производства.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Собственная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сырьевая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база</a:t>
            </a:r>
            <a:r>
              <a:rPr lang="kk-KZ" sz="90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позволит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снизить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себестоимость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производства.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ts val="1045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Государственная</a:t>
            </a:r>
            <a:r>
              <a:rPr sz="900" b="1" spc="15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поддержка.</a:t>
            </a:r>
            <a:r>
              <a:rPr sz="900" b="1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включен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перечень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5080" algn="just">
              <a:lnSpc>
                <a:spcPct val="92400"/>
              </a:lnSpc>
              <a:spcBef>
                <a:spcPts val="4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приоритетных отраслей для оказания государственной поддержки,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рамках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программ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которой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можно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получить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ряд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льгот,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преференций </a:t>
            </a:r>
            <a:r>
              <a:rPr sz="900" dirty="0">
                <a:latin typeface="Century Gothic" pitchFamily="34" charset="0"/>
                <a:cs typeface="Calibri"/>
              </a:rPr>
              <a:t> 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натурных грантов.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Действующие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государственные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программы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101600" algn="just">
              <a:lnSpc>
                <a:spcPts val="1000"/>
              </a:lnSpc>
              <a:spcBef>
                <a:spcPts val="3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поддержки жилищного строительства </a:t>
            </a:r>
            <a:r>
              <a:rPr sz="900" dirty="0">
                <a:latin typeface="Century Gothic" pitchFamily="34" charset="0"/>
                <a:cs typeface="Calibri"/>
              </a:rPr>
              <a:t>в РК («Бақытты </a:t>
            </a:r>
            <a:r>
              <a:rPr sz="900" spc="-5" dirty="0">
                <a:latin typeface="Century Gothic" pitchFamily="34" charset="0"/>
                <a:cs typeface="Calibri"/>
              </a:rPr>
              <a:t>отбасы», «5–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10–20»), </a:t>
            </a:r>
            <a:r>
              <a:rPr sz="900" dirty="0">
                <a:latin typeface="Century Gothic" pitchFamily="34" charset="0"/>
                <a:cs typeface="Calibri"/>
              </a:rPr>
              <a:t>а </a:t>
            </a:r>
            <a:r>
              <a:rPr sz="900" spc="-5" dirty="0">
                <a:latin typeface="Century Gothic" pitchFamily="34" charset="0"/>
                <a:cs typeface="Calibri"/>
              </a:rPr>
              <a:t>также развитие инфраструктуры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транспортных систем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способствуют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росту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спроса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5" dirty="0">
                <a:latin typeface="Century Gothic" pitchFamily="34" charset="0"/>
                <a:cs typeface="Calibri"/>
              </a:rPr>
              <a:t> строительные материалы,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включая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98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керамические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изделия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428160" y="3900296"/>
            <a:ext cx="3549493" cy="1678151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2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40"/>
              </a:lnSpc>
              <a:spcBef>
                <a:spcPts val="12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реализации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требуется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на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 err="1" smtClean="0">
                <a:latin typeface="Century Gothic" pitchFamily="34" charset="0"/>
                <a:cs typeface="Calibri"/>
              </a:rPr>
              <a:t>сумму</a:t>
            </a:r>
            <a:r>
              <a:rPr lang="kk-KZ" sz="900" dirty="0" smtClean="0">
                <a:latin typeface="Century Gothic" pitchFamily="34" charset="0"/>
                <a:cs typeface="Calibri"/>
              </a:rPr>
              <a:t> </a:t>
            </a:r>
            <a:r>
              <a:rPr sz="900" dirty="0" smtClean="0">
                <a:latin typeface="Century Gothic" pitchFamily="34" charset="0"/>
                <a:cs typeface="Calibri"/>
              </a:rPr>
              <a:t>48</a:t>
            </a:r>
            <a:r>
              <a:rPr sz="900" spc="-20" dirty="0" smtClean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819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(по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курсу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449,2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тенге),</a:t>
            </a:r>
            <a:r>
              <a:rPr sz="900" dirty="0">
                <a:latin typeface="Century Gothic" pitchFamily="34" charset="0"/>
                <a:cs typeface="Calibri"/>
              </a:rPr>
              <a:t> 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том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числе: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85%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(41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496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привлекаемые средства;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01699"/>
              </a:lnSpc>
              <a:spcBef>
                <a:spcPts val="1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15% </a:t>
            </a:r>
            <a:r>
              <a:rPr sz="900" dirty="0">
                <a:latin typeface="Century Gothic" pitchFamily="34" charset="0"/>
                <a:cs typeface="Calibri"/>
              </a:rPr>
              <a:t>(7 323 </a:t>
            </a:r>
            <a:r>
              <a:rPr sz="900" spc="-5" dirty="0">
                <a:latin typeface="Century Gothic" pitchFamily="34" charset="0"/>
                <a:cs typeface="Calibri"/>
              </a:rPr>
              <a:t>тыс. долл. США) </a:t>
            </a:r>
            <a:r>
              <a:rPr sz="900" dirty="0">
                <a:latin typeface="Century Gothic" pitchFamily="34" charset="0"/>
                <a:cs typeface="Calibri"/>
              </a:rPr>
              <a:t>– </a:t>
            </a:r>
            <a:r>
              <a:rPr sz="900" spc="-5" dirty="0">
                <a:latin typeface="Century Gothic" pitchFamily="34" charset="0"/>
                <a:cs typeface="Calibri"/>
              </a:rPr>
              <a:t>собственные средства.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меры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финальная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359410" algn="just">
              <a:lnSpc>
                <a:spcPts val="1000"/>
              </a:lnSpc>
              <a:spcBef>
                <a:spcPts val="3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финансирования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долей </a:t>
            </a:r>
            <a:r>
              <a:rPr sz="900" dirty="0">
                <a:latin typeface="Century Gothic" pitchFamily="34" charset="0"/>
                <a:cs typeface="Calibri"/>
              </a:rPr>
              <a:t>участия в </a:t>
            </a:r>
            <a:r>
              <a:rPr sz="9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5" dirty="0">
                <a:latin typeface="Century Gothic" pitchFamily="34" charset="0"/>
                <a:cs typeface="Calibri"/>
              </a:rPr>
              <a:t> 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48310" y="1168208"/>
            <a:ext cx="2805557" cy="6229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32130">
              <a:lnSpc>
                <a:spcPct val="111100"/>
              </a:lnSpc>
              <a:spcBef>
                <a:spcPts val="1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NPV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11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304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США;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IRR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26,3%;</a:t>
            </a: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5,52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9,92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527296" y="990600"/>
            <a:ext cx="806704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Продукция</a:t>
            </a:r>
            <a:endParaRPr sz="9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527295" y="1168208"/>
            <a:ext cx="3187189" cy="4283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 algn="just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выходе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5" dirty="0">
                <a:latin typeface="Century Gothic" pitchFamily="34" charset="0"/>
                <a:cs typeface="Calibri"/>
              </a:rPr>
              <a:t> полную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проектную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мощность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 2027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5" dirty="0">
                <a:latin typeface="Century Gothic" pitchFamily="34" charset="0"/>
                <a:cs typeface="Calibri"/>
              </a:rPr>
              <a:t> объемы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реализации</a:t>
            </a:r>
            <a:r>
              <a:rPr sz="900" spc="415" dirty="0">
                <a:latin typeface="Century Gothic" pitchFamily="34" charset="0"/>
                <a:cs typeface="Calibri"/>
              </a:rPr>
              <a:t> </a:t>
            </a:r>
            <a:r>
              <a:rPr sz="1350" spc="-7" baseline="6172" dirty="0">
                <a:latin typeface="Century Gothic" pitchFamily="34" charset="0"/>
                <a:cs typeface="Calibri"/>
              </a:rPr>
              <a:t>Инвестиции</a:t>
            </a:r>
            <a:r>
              <a:rPr sz="1350" spc="-30" baseline="6172" dirty="0">
                <a:latin typeface="Century Gothic" pitchFamily="34" charset="0"/>
                <a:cs typeface="Calibri"/>
              </a:rPr>
              <a:t> </a:t>
            </a:r>
            <a:r>
              <a:rPr sz="1350" baseline="6172" dirty="0">
                <a:latin typeface="Century Gothic" pitchFamily="34" charset="0"/>
                <a:cs typeface="Calibri"/>
              </a:rPr>
              <a:t>– 48</a:t>
            </a:r>
            <a:r>
              <a:rPr sz="1350" spc="-7" baseline="6172" dirty="0">
                <a:latin typeface="Century Gothic" pitchFamily="34" charset="0"/>
                <a:cs typeface="Calibri"/>
              </a:rPr>
              <a:t> </a:t>
            </a:r>
            <a:r>
              <a:rPr sz="1350" baseline="6172" dirty="0">
                <a:latin typeface="Century Gothic" pitchFamily="34" charset="0"/>
                <a:cs typeface="Calibri"/>
              </a:rPr>
              <a:t>819</a:t>
            </a:r>
            <a:r>
              <a:rPr sz="1350" spc="-30" baseline="6172" dirty="0">
                <a:latin typeface="Century Gothic" pitchFamily="34" charset="0"/>
                <a:cs typeface="Calibri"/>
              </a:rPr>
              <a:t> </a:t>
            </a:r>
            <a:r>
              <a:rPr sz="1350" spc="-7" baseline="6172" dirty="0">
                <a:latin typeface="Century Gothic" pitchFamily="34" charset="0"/>
                <a:cs typeface="Calibri"/>
              </a:rPr>
              <a:t>тыс.</a:t>
            </a:r>
            <a:r>
              <a:rPr sz="1350" spc="-15" baseline="6172" dirty="0">
                <a:latin typeface="Century Gothic" pitchFamily="34" charset="0"/>
                <a:cs typeface="Calibri"/>
              </a:rPr>
              <a:t> </a:t>
            </a:r>
            <a:r>
              <a:rPr sz="1350" spc="-7" baseline="6172" dirty="0">
                <a:latin typeface="Century Gothic" pitchFamily="34" charset="0"/>
                <a:cs typeface="Calibri"/>
              </a:rPr>
              <a:t>долл.</a:t>
            </a:r>
            <a:r>
              <a:rPr sz="1350" spc="7" baseline="6172" dirty="0">
                <a:latin typeface="Century Gothic" pitchFamily="34" charset="0"/>
                <a:cs typeface="Calibri"/>
              </a:rPr>
              <a:t> </a:t>
            </a:r>
            <a:r>
              <a:rPr sz="1350" spc="-7" baseline="6172" dirty="0">
                <a:latin typeface="Century Gothic" pitchFamily="34" charset="0"/>
                <a:cs typeface="Calibri"/>
              </a:rPr>
              <a:t>США;</a:t>
            </a:r>
            <a:endParaRPr sz="1350" baseline="6172" dirty="0">
              <a:latin typeface="Century Gothic" pitchFamily="34" charset="0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564995" y="1564315"/>
            <a:ext cx="3399154" cy="584835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клинкерной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плитки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составят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000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000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кв.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м.</a:t>
            </a:r>
          </a:p>
          <a:p>
            <a:pPr marL="12700" marR="5080" algn="just">
              <a:lnSpc>
                <a:spcPct val="92800"/>
              </a:lnSpc>
              <a:spcBef>
                <a:spcPts val="19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60% продукции планируется реализовывать </a:t>
            </a:r>
            <a:r>
              <a:rPr sz="900" dirty="0">
                <a:latin typeface="Century Gothic" pitchFamily="34" charset="0"/>
                <a:cs typeface="Calibri"/>
              </a:rPr>
              <a:t>на </a:t>
            </a:r>
            <a:r>
              <a:rPr sz="900" spc="-5" dirty="0">
                <a:latin typeface="Century Gothic" pitchFamily="34" charset="0"/>
                <a:cs typeface="Calibri"/>
              </a:rPr>
              <a:t>внутреннем рынке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Казахстана,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остальную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часть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-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экспортировать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Россию,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Узбекистан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Кыргызстан.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pic>
        <p:nvPicPr>
          <p:cNvPr id="23" name="object 2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24255" y="853439"/>
            <a:ext cx="3730752" cy="1481327"/>
          </a:xfrm>
          <a:prstGeom prst="rect">
            <a:avLst/>
          </a:prstGeom>
        </p:spPr>
      </p:pic>
      <p:grpSp>
        <p:nvGrpSpPr>
          <p:cNvPr id="29" name="object 29"/>
          <p:cNvGrpSpPr/>
          <p:nvPr/>
        </p:nvGrpSpPr>
        <p:grpSpPr>
          <a:xfrm>
            <a:off x="1075944" y="2698813"/>
            <a:ext cx="2849880" cy="1177290"/>
            <a:chOff x="1075944" y="2698813"/>
            <a:chExt cx="2849880" cy="1177290"/>
          </a:xfrm>
        </p:grpSpPr>
        <p:sp>
          <p:nvSpPr>
            <p:cNvPr id="30" name="object 30"/>
            <p:cNvSpPr/>
            <p:nvPr/>
          </p:nvSpPr>
          <p:spPr>
            <a:xfrm>
              <a:off x="1197864" y="3240024"/>
              <a:ext cx="227329" cy="600710"/>
            </a:xfrm>
            <a:custGeom>
              <a:avLst/>
              <a:gdLst/>
              <a:ahLst/>
              <a:cxnLst/>
              <a:rect l="l" t="t" r="r" b="b"/>
              <a:pathLst>
                <a:path w="227330" h="600710">
                  <a:moveTo>
                    <a:pt x="227076" y="0"/>
                  </a:moveTo>
                  <a:lnTo>
                    <a:pt x="0" y="0"/>
                  </a:lnTo>
                  <a:lnTo>
                    <a:pt x="0" y="600456"/>
                  </a:lnTo>
                  <a:lnTo>
                    <a:pt x="227076" y="600456"/>
                  </a:lnTo>
                  <a:lnTo>
                    <a:pt x="227076" y="0"/>
                  </a:lnTo>
                  <a:close/>
                </a:path>
              </a:pathLst>
            </a:custGeom>
            <a:solidFill>
              <a:srgbClr val="007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197864" y="3240024"/>
              <a:ext cx="227329" cy="600710"/>
            </a:xfrm>
            <a:custGeom>
              <a:avLst/>
              <a:gdLst/>
              <a:ahLst/>
              <a:cxnLst/>
              <a:rect l="l" t="t" r="r" b="b"/>
              <a:pathLst>
                <a:path w="227330" h="600710">
                  <a:moveTo>
                    <a:pt x="0" y="0"/>
                  </a:moveTo>
                  <a:lnTo>
                    <a:pt x="227076" y="0"/>
                  </a:lnTo>
                  <a:lnTo>
                    <a:pt x="227076" y="600456"/>
                  </a:lnTo>
                  <a:lnTo>
                    <a:pt x="0" y="600456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594104" y="3052572"/>
              <a:ext cx="227329" cy="788035"/>
            </a:xfrm>
            <a:custGeom>
              <a:avLst/>
              <a:gdLst/>
              <a:ahLst/>
              <a:cxnLst/>
              <a:rect l="l" t="t" r="r" b="b"/>
              <a:pathLst>
                <a:path w="227330" h="788035">
                  <a:moveTo>
                    <a:pt x="227076" y="0"/>
                  </a:moveTo>
                  <a:lnTo>
                    <a:pt x="0" y="0"/>
                  </a:lnTo>
                  <a:lnTo>
                    <a:pt x="0" y="787907"/>
                  </a:lnTo>
                  <a:lnTo>
                    <a:pt x="227076" y="787907"/>
                  </a:lnTo>
                  <a:lnTo>
                    <a:pt x="227076" y="0"/>
                  </a:lnTo>
                  <a:close/>
                </a:path>
              </a:pathLst>
            </a:custGeom>
            <a:solidFill>
              <a:srgbClr val="007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594104" y="3052572"/>
              <a:ext cx="227329" cy="788035"/>
            </a:xfrm>
            <a:custGeom>
              <a:avLst/>
              <a:gdLst/>
              <a:ahLst/>
              <a:cxnLst/>
              <a:rect l="l" t="t" r="r" b="b"/>
              <a:pathLst>
                <a:path w="227330" h="788035">
                  <a:moveTo>
                    <a:pt x="0" y="0"/>
                  </a:moveTo>
                  <a:lnTo>
                    <a:pt x="227076" y="0"/>
                  </a:lnTo>
                  <a:lnTo>
                    <a:pt x="227076" y="787907"/>
                  </a:lnTo>
                  <a:lnTo>
                    <a:pt x="0" y="787907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990344" y="3017520"/>
              <a:ext cx="227329" cy="822960"/>
            </a:xfrm>
            <a:custGeom>
              <a:avLst/>
              <a:gdLst/>
              <a:ahLst/>
              <a:cxnLst/>
              <a:rect l="l" t="t" r="r" b="b"/>
              <a:pathLst>
                <a:path w="227330" h="822960">
                  <a:moveTo>
                    <a:pt x="227075" y="0"/>
                  </a:moveTo>
                  <a:lnTo>
                    <a:pt x="0" y="0"/>
                  </a:lnTo>
                  <a:lnTo>
                    <a:pt x="0" y="822959"/>
                  </a:lnTo>
                  <a:lnTo>
                    <a:pt x="227075" y="822959"/>
                  </a:lnTo>
                  <a:lnTo>
                    <a:pt x="227075" y="0"/>
                  </a:lnTo>
                  <a:close/>
                </a:path>
              </a:pathLst>
            </a:custGeom>
            <a:solidFill>
              <a:srgbClr val="007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990344" y="3017520"/>
              <a:ext cx="227329" cy="822960"/>
            </a:xfrm>
            <a:custGeom>
              <a:avLst/>
              <a:gdLst/>
              <a:ahLst/>
              <a:cxnLst/>
              <a:rect l="l" t="t" r="r" b="b"/>
              <a:pathLst>
                <a:path w="227330" h="822960">
                  <a:moveTo>
                    <a:pt x="0" y="0"/>
                  </a:moveTo>
                  <a:lnTo>
                    <a:pt x="227075" y="0"/>
                  </a:lnTo>
                  <a:lnTo>
                    <a:pt x="227075" y="822959"/>
                  </a:lnTo>
                  <a:lnTo>
                    <a:pt x="0" y="822959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2388108" y="2988564"/>
              <a:ext cx="226060" cy="852169"/>
            </a:xfrm>
            <a:custGeom>
              <a:avLst/>
              <a:gdLst/>
              <a:ahLst/>
              <a:cxnLst/>
              <a:rect l="l" t="t" r="r" b="b"/>
              <a:pathLst>
                <a:path w="226060" h="852170">
                  <a:moveTo>
                    <a:pt x="225552" y="0"/>
                  </a:moveTo>
                  <a:lnTo>
                    <a:pt x="0" y="0"/>
                  </a:lnTo>
                  <a:lnTo>
                    <a:pt x="0" y="851916"/>
                  </a:lnTo>
                  <a:lnTo>
                    <a:pt x="225552" y="851916"/>
                  </a:lnTo>
                  <a:lnTo>
                    <a:pt x="225552" y="0"/>
                  </a:lnTo>
                  <a:close/>
                </a:path>
              </a:pathLst>
            </a:custGeom>
            <a:solidFill>
              <a:srgbClr val="007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2388108" y="2988564"/>
              <a:ext cx="226060" cy="852169"/>
            </a:xfrm>
            <a:custGeom>
              <a:avLst/>
              <a:gdLst/>
              <a:ahLst/>
              <a:cxnLst/>
              <a:rect l="l" t="t" r="r" b="b"/>
              <a:pathLst>
                <a:path w="226060" h="852170">
                  <a:moveTo>
                    <a:pt x="0" y="0"/>
                  </a:moveTo>
                  <a:lnTo>
                    <a:pt x="225552" y="0"/>
                  </a:lnTo>
                  <a:lnTo>
                    <a:pt x="225552" y="851916"/>
                  </a:lnTo>
                  <a:lnTo>
                    <a:pt x="0" y="851916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2784348" y="2956560"/>
              <a:ext cx="227329" cy="883919"/>
            </a:xfrm>
            <a:custGeom>
              <a:avLst/>
              <a:gdLst/>
              <a:ahLst/>
              <a:cxnLst/>
              <a:rect l="l" t="t" r="r" b="b"/>
              <a:pathLst>
                <a:path w="227330" h="883920">
                  <a:moveTo>
                    <a:pt x="227075" y="0"/>
                  </a:moveTo>
                  <a:lnTo>
                    <a:pt x="0" y="0"/>
                  </a:lnTo>
                  <a:lnTo>
                    <a:pt x="0" y="883919"/>
                  </a:lnTo>
                  <a:lnTo>
                    <a:pt x="227075" y="883919"/>
                  </a:lnTo>
                  <a:lnTo>
                    <a:pt x="227075" y="0"/>
                  </a:lnTo>
                  <a:close/>
                </a:path>
              </a:pathLst>
            </a:custGeom>
            <a:solidFill>
              <a:srgbClr val="007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2784348" y="2956560"/>
              <a:ext cx="227329" cy="883919"/>
            </a:xfrm>
            <a:custGeom>
              <a:avLst/>
              <a:gdLst/>
              <a:ahLst/>
              <a:cxnLst/>
              <a:rect l="l" t="t" r="r" b="b"/>
              <a:pathLst>
                <a:path w="227330" h="883920">
                  <a:moveTo>
                    <a:pt x="0" y="0"/>
                  </a:moveTo>
                  <a:lnTo>
                    <a:pt x="227075" y="0"/>
                  </a:lnTo>
                  <a:lnTo>
                    <a:pt x="227075" y="883919"/>
                  </a:lnTo>
                  <a:lnTo>
                    <a:pt x="0" y="883919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180588" y="2781300"/>
              <a:ext cx="227329" cy="1059180"/>
            </a:xfrm>
            <a:custGeom>
              <a:avLst/>
              <a:gdLst/>
              <a:ahLst/>
              <a:cxnLst/>
              <a:rect l="l" t="t" r="r" b="b"/>
              <a:pathLst>
                <a:path w="227329" h="1059179">
                  <a:moveTo>
                    <a:pt x="227075" y="0"/>
                  </a:moveTo>
                  <a:lnTo>
                    <a:pt x="0" y="0"/>
                  </a:lnTo>
                  <a:lnTo>
                    <a:pt x="0" y="1059180"/>
                  </a:lnTo>
                  <a:lnTo>
                    <a:pt x="227075" y="1059180"/>
                  </a:lnTo>
                  <a:lnTo>
                    <a:pt x="227075" y="0"/>
                  </a:lnTo>
                  <a:close/>
                </a:path>
              </a:pathLst>
            </a:custGeom>
            <a:solidFill>
              <a:srgbClr val="007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3180588" y="2781300"/>
              <a:ext cx="227329" cy="1059180"/>
            </a:xfrm>
            <a:custGeom>
              <a:avLst/>
              <a:gdLst/>
              <a:ahLst/>
              <a:cxnLst/>
              <a:rect l="l" t="t" r="r" b="b"/>
              <a:pathLst>
                <a:path w="227329" h="1059179">
                  <a:moveTo>
                    <a:pt x="0" y="0"/>
                  </a:moveTo>
                  <a:lnTo>
                    <a:pt x="227075" y="0"/>
                  </a:lnTo>
                  <a:lnTo>
                    <a:pt x="227075" y="1059180"/>
                  </a:lnTo>
                  <a:lnTo>
                    <a:pt x="0" y="1059180"/>
                  </a:lnTo>
                  <a:lnTo>
                    <a:pt x="0" y="0"/>
                  </a:lnTo>
                  <a:close/>
                </a:path>
              </a:pathLst>
            </a:custGeom>
            <a:ln w="9524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578351" y="2758440"/>
              <a:ext cx="226060" cy="1082040"/>
            </a:xfrm>
            <a:custGeom>
              <a:avLst/>
              <a:gdLst/>
              <a:ahLst/>
              <a:cxnLst/>
              <a:rect l="l" t="t" r="r" b="b"/>
              <a:pathLst>
                <a:path w="226060" h="1082039">
                  <a:moveTo>
                    <a:pt x="225551" y="0"/>
                  </a:moveTo>
                  <a:lnTo>
                    <a:pt x="0" y="0"/>
                  </a:lnTo>
                  <a:lnTo>
                    <a:pt x="0" y="1082040"/>
                  </a:lnTo>
                  <a:lnTo>
                    <a:pt x="225551" y="1082040"/>
                  </a:lnTo>
                  <a:lnTo>
                    <a:pt x="225551" y="0"/>
                  </a:lnTo>
                  <a:close/>
                </a:path>
              </a:pathLst>
            </a:custGeom>
            <a:solidFill>
              <a:srgbClr val="007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578351" y="2758440"/>
              <a:ext cx="226060" cy="1082040"/>
            </a:xfrm>
            <a:custGeom>
              <a:avLst/>
              <a:gdLst/>
              <a:ahLst/>
              <a:cxnLst/>
              <a:rect l="l" t="t" r="r" b="b"/>
              <a:pathLst>
                <a:path w="226060" h="1082039">
                  <a:moveTo>
                    <a:pt x="0" y="0"/>
                  </a:moveTo>
                  <a:lnTo>
                    <a:pt x="225551" y="0"/>
                  </a:lnTo>
                  <a:lnTo>
                    <a:pt x="225551" y="1082040"/>
                  </a:lnTo>
                  <a:lnTo>
                    <a:pt x="0" y="1082040"/>
                  </a:lnTo>
                  <a:lnTo>
                    <a:pt x="0" y="0"/>
                  </a:lnTo>
                  <a:close/>
                </a:path>
              </a:pathLst>
            </a:custGeom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075944" y="2703576"/>
              <a:ext cx="2849880" cy="1172210"/>
            </a:xfrm>
            <a:custGeom>
              <a:avLst/>
              <a:gdLst/>
              <a:ahLst/>
              <a:cxnLst/>
              <a:rect l="l" t="t" r="r" b="b"/>
              <a:pathLst>
                <a:path w="2849879" h="1172210">
                  <a:moveTo>
                    <a:pt x="2813304" y="1136904"/>
                  </a:moveTo>
                  <a:lnTo>
                    <a:pt x="2813304" y="0"/>
                  </a:lnTo>
                </a:path>
                <a:path w="2849879" h="1172210">
                  <a:moveTo>
                    <a:pt x="2813304" y="1136904"/>
                  </a:moveTo>
                  <a:lnTo>
                    <a:pt x="2849880" y="1136904"/>
                  </a:lnTo>
                </a:path>
                <a:path w="2849879" h="1172210">
                  <a:moveTo>
                    <a:pt x="2813304" y="973836"/>
                  </a:moveTo>
                  <a:lnTo>
                    <a:pt x="2849880" y="973836"/>
                  </a:lnTo>
                </a:path>
                <a:path w="2849879" h="1172210">
                  <a:moveTo>
                    <a:pt x="2813304" y="810768"/>
                  </a:moveTo>
                  <a:lnTo>
                    <a:pt x="2849880" y="810768"/>
                  </a:lnTo>
                </a:path>
                <a:path w="2849879" h="1172210">
                  <a:moveTo>
                    <a:pt x="2813304" y="649224"/>
                  </a:moveTo>
                  <a:lnTo>
                    <a:pt x="2849880" y="649224"/>
                  </a:lnTo>
                </a:path>
                <a:path w="2849879" h="1172210">
                  <a:moveTo>
                    <a:pt x="2813304" y="486156"/>
                  </a:moveTo>
                  <a:lnTo>
                    <a:pt x="2849880" y="486156"/>
                  </a:lnTo>
                </a:path>
                <a:path w="2849879" h="1172210">
                  <a:moveTo>
                    <a:pt x="2813304" y="324612"/>
                  </a:moveTo>
                  <a:lnTo>
                    <a:pt x="2849880" y="324612"/>
                  </a:lnTo>
                </a:path>
                <a:path w="2849879" h="1172210">
                  <a:moveTo>
                    <a:pt x="2813304" y="161544"/>
                  </a:moveTo>
                  <a:lnTo>
                    <a:pt x="2849880" y="161544"/>
                  </a:lnTo>
                </a:path>
                <a:path w="2849879" h="1172210">
                  <a:moveTo>
                    <a:pt x="2813304" y="0"/>
                  </a:moveTo>
                  <a:lnTo>
                    <a:pt x="2849880" y="0"/>
                  </a:lnTo>
                </a:path>
                <a:path w="2849879" h="1172210">
                  <a:moveTo>
                    <a:pt x="36575" y="1136904"/>
                  </a:moveTo>
                  <a:lnTo>
                    <a:pt x="36575" y="0"/>
                  </a:lnTo>
                </a:path>
                <a:path w="2849879" h="1172210">
                  <a:moveTo>
                    <a:pt x="0" y="1136904"/>
                  </a:moveTo>
                  <a:lnTo>
                    <a:pt x="36575" y="1136904"/>
                  </a:lnTo>
                </a:path>
                <a:path w="2849879" h="1172210">
                  <a:moveTo>
                    <a:pt x="0" y="993648"/>
                  </a:moveTo>
                  <a:lnTo>
                    <a:pt x="36575" y="993648"/>
                  </a:lnTo>
                </a:path>
                <a:path w="2849879" h="1172210">
                  <a:moveTo>
                    <a:pt x="0" y="851915"/>
                  </a:moveTo>
                  <a:lnTo>
                    <a:pt x="36575" y="851915"/>
                  </a:lnTo>
                </a:path>
                <a:path w="2849879" h="1172210">
                  <a:moveTo>
                    <a:pt x="0" y="710184"/>
                  </a:moveTo>
                  <a:lnTo>
                    <a:pt x="36575" y="710184"/>
                  </a:lnTo>
                </a:path>
                <a:path w="2849879" h="1172210">
                  <a:moveTo>
                    <a:pt x="0" y="568451"/>
                  </a:moveTo>
                  <a:lnTo>
                    <a:pt x="36575" y="568451"/>
                  </a:lnTo>
                </a:path>
                <a:path w="2849879" h="1172210">
                  <a:moveTo>
                    <a:pt x="0" y="425196"/>
                  </a:moveTo>
                  <a:lnTo>
                    <a:pt x="36575" y="425196"/>
                  </a:lnTo>
                </a:path>
                <a:path w="2849879" h="1172210">
                  <a:moveTo>
                    <a:pt x="0" y="283463"/>
                  </a:moveTo>
                  <a:lnTo>
                    <a:pt x="36575" y="283463"/>
                  </a:lnTo>
                </a:path>
                <a:path w="2849879" h="1172210">
                  <a:moveTo>
                    <a:pt x="0" y="141732"/>
                  </a:moveTo>
                  <a:lnTo>
                    <a:pt x="36575" y="141732"/>
                  </a:lnTo>
                </a:path>
                <a:path w="2849879" h="1172210">
                  <a:moveTo>
                    <a:pt x="0" y="0"/>
                  </a:moveTo>
                  <a:lnTo>
                    <a:pt x="36575" y="0"/>
                  </a:lnTo>
                </a:path>
                <a:path w="2849879" h="1172210">
                  <a:moveTo>
                    <a:pt x="36575" y="1136904"/>
                  </a:moveTo>
                  <a:lnTo>
                    <a:pt x="2813304" y="1136904"/>
                  </a:lnTo>
                </a:path>
                <a:path w="2849879" h="1172210">
                  <a:moveTo>
                    <a:pt x="36575" y="1136904"/>
                  </a:moveTo>
                  <a:lnTo>
                    <a:pt x="36575" y="1171956"/>
                  </a:lnTo>
                </a:path>
                <a:path w="2849879" h="1172210">
                  <a:moveTo>
                    <a:pt x="432816" y="1136904"/>
                  </a:moveTo>
                  <a:lnTo>
                    <a:pt x="432816" y="1171956"/>
                  </a:lnTo>
                </a:path>
                <a:path w="2849879" h="1172210">
                  <a:moveTo>
                    <a:pt x="830580" y="1136904"/>
                  </a:moveTo>
                  <a:lnTo>
                    <a:pt x="830580" y="1171956"/>
                  </a:lnTo>
                </a:path>
                <a:path w="2849879" h="1172210">
                  <a:moveTo>
                    <a:pt x="1226820" y="1136904"/>
                  </a:moveTo>
                  <a:lnTo>
                    <a:pt x="1226820" y="1171956"/>
                  </a:lnTo>
                </a:path>
                <a:path w="2849879" h="1172210">
                  <a:moveTo>
                    <a:pt x="1623060" y="1136904"/>
                  </a:moveTo>
                  <a:lnTo>
                    <a:pt x="1623060" y="1171956"/>
                  </a:lnTo>
                </a:path>
                <a:path w="2849879" h="1172210">
                  <a:moveTo>
                    <a:pt x="2019300" y="1136904"/>
                  </a:moveTo>
                  <a:lnTo>
                    <a:pt x="2019300" y="1171956"/>
                  </a:lnTo>
                </a:path>
                <a:path w="2849879" h="1172210">
                  <a:moveTo>
                    <a:pt x="2417064" y="1136904"/>
                  </a:moveTo>
                  <a:lnTo>
                    <a:pt x="2417064" y="1171956"/>
                  </a:lnTo>
                </a:path>
                <a:path w="2849879" h="1172210">
                  <a:moveTo>
                    <a:pt x="2813304" y="1136904"/>
                  </a:moveTo>
                  <a:lnTo>
                    <a:pt x="2813304" y="1171956"/>
                  </a:lnTo>
                </a:path>
              </a:pathLst>
            </a:custGeom>
            <a:ln w="9525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311402" y="2775331"/>
              <a:ext cx="2379345" cy="648335"/>
            </a:xfrm>
            <a:custGeom>
              <a:avLst/>
              <a:gdLst/>
              <a:ahLst/>
              <a:cxnLst/>
              <a:rect l="l" t="t" r="r" b="b"/>
              <a:pathLst>
                <a:path w="2379345" h="648335">
                  <a:moveTo>
                    <a:pt x="0" y="648335"/>
                  </a:moveTo>
                  <a:lnTo>
                    <a:pt x="33019" y="610064"/>
                  </a:lnTo>
                  <a:lnTo>
                    <a:pt x="66039" y="570058"/>
                  </a:lnTo>
                  <a:lnTo>
                    <a:pt x="99059" y="528897"/>
                  </a:lnTo>
                  <a:lnTo>
                    <a:pt x="132079" y="487157"/>
                  </a:lnTo>
                  <a:lnTo>
                    <a:pt x="165099" y="445418"/>
                  </a:lnTo>
                  <a:lnTo>
                    <a:pt x="198119" y="404256"/>
                  </a:lnTo>
                  <a:lnTo>
                    <a:pt x="231139" y="364251"/>
                  </a:lnTo>
                  <a:lnTo>
                    <a:pt x="264159" y="325980"/>
                  </a:lnTo>
                  <a:lnTo>
                    <a:pt x="297179" y="290022"/>
                  </a:lnTo>
                  <a:lnTo>
                    <a:pt x="330199" y="256954"/>
                  </a:lnTo>
                  <a:lnTo>
                    <a:pt x="363219" y="227355"/>
                  </a:lnTo>
                  <a:lnTo>
                    <a:pt x="396240" y="201803"/>
                  </a:lnTo>
                </a:path>
                <a:path w="2379345" h="648335">
                  <a:moveTo>
                    <a:pt x="396493" y="200914"/>
                  </a:moveTo>
                  <a:lnTo>
                    <a:pt x="446066" y="170334"/>
                  </a:lnTo>
                  <a:lnTo>
                    <a:pt x="495629" y="147633"/>
                  </a:lnTo>
                  <a:lnTo>
                    <a:pt x="545186" y="131213"/>
                  </a:lnTo>
                  <a:lnTo>
                    <a:pt x="594740" y="119475"/>
                  </a:lnTo>
                  <a:lnTo>
                    <a:pt x="644295" y="110820"/>
                  </a:lnTo>
                  <a:lnTo>
                    <a:pt x="693852" y="103651"/>
                  </a:lnTo>
                  <a:lnTo>
                    <a:pt x="743415" y="96369"/>
                  </a:lnTo>
                  <a:lnTo>
                    <a:pt x="792987" y="87376"/>
                  </a:lnTo>
                  <a:lnTo>
                    <a:pt x="842560" y="77766"/>
                  </a:lnTo>
                  <a:lnTo>
                    <a:pt x="892123" y="69534"/>
                  </a:lnTo>
                  <a:lnTo>
                    <a:pt x="941680" y="62424"/>
                  </a:lnTo>
                  <a:lnTo>
                    <a:pt x="991234" y="56181"/>
                  </a:lnTo>
                  <a:lnTo>
                    <a:pt x="1040789" y="50552"/>
                  </a:lnTo>
                  <a:lnTo>
                    <a:pt x="1090346" y="45281"/>
                  </a:lnTo>
                  <a:lnTo>
                    <a:pt x="1139909" y="40114"/>
                  </a:lnTo>
                  <a:lnTo>
                    <a:pt x="1189481" y="34798"/>
                  </a:lnTo>
                  <a:lnTo>
                    <a:pt x="1239054" y="29010"/>
                  </a:lnTo>
                  <a:lnTo>
                    <a:pt x="1288617" y="22860"/>
                  </a:lnTo>
                  <a:lnTo>
                    <a:pt x="1338174" y="16733"/>
                  </a:lnTo>
                  <a:lnTo>
                    <a:pt x="1387728" y="11017"/>
                  </a:lnTo>
                  <a:lnTo>
                    <a:pt x="1437283" y="6098"/>
                  </a:lnTo>
                  <a:lnTo>
                    <a:pt x="1486840" y="2365"/>
                  </a:lnTo>
                  <a:lnTo>
                    <a:pt x="1536403" y="203"/>
                  </a:lnTo>
                  <a:lnTo>
                    <a:pt x="1585975" y="0"/>
                  </a:lnTo>
                  <a:lnTo>
                    <a:pt x="1635548" y="2471"/>
                  </a:lnTo>
                  <a:lnTo>
                    <a:pt x="1685111" y="7554"/>
                  </a:lnTo>
                  <a:lnTo>
                    <a:pt x="1734668" y="14468"/>
                  </a:lnTo>
                  <a:lnTo>
                    <a:pt x="1784222" y="22431"/>
                  </a:lnTo>
                  <a:lnTo>
                    <a:pt x="1833777" y="30662"/>
                  </a:lnTo>
                  <a:lnTo>
                    <a:pt x="1883334" y="38379"/>
                  </a:lnTo>
                  <a:lnTo>
                    <a:pt x="1932897" y="44802"/>
                  </a:lnTo>
                  <a:lnTo>
                    <a:pt x="1982470" y="49149"/>
                  </a:lnTo>
                  <a:lnTo>
                    <a:pt x="2032042" y="51519"/>
                  </a:lnTo>
                  <a:lnTo>
                    <a:pt x="2081605" y="52631"/>
                  </a:lnTo>
                  <a:lnTo>
                    <a:pt x="2131162" y="52776"/>
                  </a:lnTo>
                  <a:lnTo>
                    <a:pt x="2180716" y="52244"/>
                  </a:lnTo>
                  <a:lnTo>
                    <a:pt x="2230271" y="51325"/>
                  </a:lnTo>
                  <a:lnTo>
                    <a:pt x="2279828" y="50309"/>
                  </a:lnTo>
                  <a:lnTo>
                    <a:pt x="2329391" y="49487"/>
                  </a:lnTo>
                  <a:lnTo>
                    <a:pt x="2378964" y="49149"/>
                  </a:lnTo>
                </a:path>
              </a:pathLst>
            </a:custGeom>
            <a:ln w="28575">
              <a:solidFill>
                <a:srgbClr val="C9E8E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74635" y="3387026"/>
              <a:ext cx="73533" cy="73533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068639" y="2826194"/>
              <a:ext cx="73533" cy="73532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64879" y="2772854"/>
              <a:ext cx="73532" cy="73533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861119" y="2737802"/>
              <a:ext cx="73532" cy="73533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258883" y="2788094"/>
              <a:ext cx="73532" cy="73532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655123" y="2788094"/>
              <a:ext cx="73533" cy="73532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70113" y="2939605"/>
              <a:ext cx="73532" cy="73533"/>
            </a:xfrm>
            <a:prstGeom prst="rect">
              <a:avLst/>
            </a:prstGeom>
          </p:spPr>
        </p:pic>
      </p:grpSp>
      <p:sp>
        <p:nvSpPr>
          <p:cNvPr id="53" name="object 53"/>
          <p:cNvSpPr txBox="1"/>
          <p:nvPr/>
        </p:nvSpPr>
        <p:spPr>
          <a:xfrm>
            <a:off x="1251203" y="3370656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21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111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648079" y="3277057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27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687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2044573" y="3259404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28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943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2441448" y="3244799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29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971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2838069" y="3229178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31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053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234816" y="3141167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37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249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3631438" y="3129864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38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050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595374" y="2730246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56</a:t>
            </a:r>
            <a:r>
              <a:rPr sz="900" dirty="0"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992248" y="2616453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56</a:t>
            </a:r>
            <a:r>
              <a:rPr sz="900" dirty="0"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2388870" y="2607690"/>
            <a:ext cx="14135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08940" algn="l"/>
                <a:tab pos="805815" algn="l"/>
                <a:tab pos="1202690" algn="l"/>
              </a:tabLst>
            </a:pPr>
            <a:r>
              <a:rPr sz="900" spc="-5" dirty="0">
                <a:latin typeface="Calibri"/>
                <a:cs typeface="Calibri"/>
              </a:rPr>
              <a:t>56</a:t>
            </a:r>
            <a:r>
              <a:rPr sz="900" dirty="0">
                <a:latin typeface="Calibri"/>
                <a:cs typeface="Calibri"/>
              </a:rPr>
              <a:t>%	</a:t>
            </a:r>
            <a:r>
              <a:rPr sz="900" spc="-5" dirty="0">
                <a:latin typeface="Calibri"/>
                <a:cs typeface="Calibri"/>
              </a:rPr>
              <a:t>56</a:t>
            </a:r>
            <a:r>
              <a:rPr sz="900" dirty="0">
                <a:latin typeface="Calibri"/>
                <a:cs typeface="Calibri"/>
              </a:rPr>
              <a:t>%	</a:t>
            </a:r>
            <a:r>
              <a:rPr sz="900" spc="-5" dirty="0">
                <a:latin typeface="Calibri"/>
                <a:cs typeface="Calibri"/>
              </a:rPr>
              <a:t>56</a:t>
            </a:r>
            <a:r>
              <a:rPr sz="900" dirty="0">
                <a:latin typeface="Calibri"/>
                <a:cs typeface="Calibri"/>
              </a:rPr>
              <a:t>%	</a:t>
            </a:r>
            <a:r>
              <a:rPr sz="900" spc="-5" dirty="0">
                <a:latin typeface="Calibri"/>
                <a:cs typeface="Calibri"/>
              </a:rPr>
              <a:t>56</a:t>
            </a:r>
            <a:r>
              <a:rPr sz="900" dirty="0"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78586" y="2608579"/>
            <a:ext cx="743585" cy="12998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40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35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30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  <a:tabLst>
                <a:tab pos="532765" algn="l"/>
              </a:tabLst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25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0	</a:t>
            </a:r>
            <a:r>
              <a:rPr sz="1350" spc="-7" baseline="6172" dirty="0">
                <a:latin typeface="Calibri"/>
                <a:cs typeface="Calibri"/>
              </a:rPr>
              <a:t>54</a:t>
            </a:r>
            <a:r>
              <a:rPr sz="1350" baseline="6172" dirty="0">
                <a:latin typeface="Calibri"/>
                <a:cs typeface="Calibri"/>
              </a:rPr>
              <a:t>%</a:t>
            </a:r>
            <a:endParaRPr sz="1350" baseline="6172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20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15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10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4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5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  <a:p>
            <a:pPr marL="269875">
              <a:lnSpc>
                <a:spcPct val="100000"/>
              </a:lnSpc>
              <a:spcBef>
                <a:spcPts val="4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3983228" y="2583306"/>
            <a:ext cx="223520" cy="1325245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57%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95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56%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56%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55%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55%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54%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54%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95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53%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251203" y="3900296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648079" y="3900296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2027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2044573" y="3900296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2441448" y="3900296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2838069" y="3900296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3234817" y="3900296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3631438" y="3900677"/>
            <a:ext cx="139700" cy="2406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ППП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23138" y="2887397"/>
            <a:ext cx="140335" cy="7696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тыс.</a:t>
            </a:r>
            <a:r>
              <a:rPr sz="900" spc="-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долл.</a:t>
            </a:r>
            <a:r>
              <a:rPr sz="900" spc="-3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США</a:t>
            </a:r>
            <a:endParaRPr sz="900">
              <a:latin typeface="Calibri"/>
              <a:cs typeface="Calibri"/>
            </a:endParaRPr>
          </a:p>
        </p:txBody>
      </p:sp>
      <p:grpSp>
        <p:nvGrpSpPr>
          <p:cNvPr id="73" name="object 73"/>
          <p:cNvGrpSpPr/>
          <p:nvPr/>
        </p:nvGrpSpPr>
        <p:grpSpPr>
          <a:xfrm>
            <a:off x="682561" y="4221289"/>
            <a:ext cx="253365" cy="72390"/>
            <a:chOff x="682561" y="4221289"/>
            <a:chExt cx="253365" cy="72390"/>
          </a:xfrm>
        </p:grpSpPr>
        <p:sp>
          <p:nvSpPr>
            <p:cNvPr id="74" name="object 74"/>
            <p:cNvSpPr/>
            <p:nvPr/>
          </p:nvSpPr>
          <p:spPr>
            <a:xfrm>
              <a:off x="687323" y="4226052"/>
              <a:ext cx="243840" cy="62865"/>
            </a:xfrm>
            <a:custGeom>
              <a:avLst/>
              <a:gdLst/>
              <a:ahLst/>
              <a:cxnLst/>
              <a:rect l="l" t="t" r="r" b="b"/>
              <a:pathLst>
                <a:path w="243840" h="62864">
                  <a:moveTo>
                    <a:pt x="243839" y="0"/>
                  </a:moveTo>
                  <a:lnTo>
                    <a:pt x="0" y="0"/>
                  </a:lnTo>
                  <a:lnTo>
                    <a:pt x="0" y="62484"/>
                  </a:lnTo>
                  <a:lnTo>
                    <a:pt x="243839" y="62484"/>
                  </a:lnTo>
                  <a:lnTo>
                    <a:pt x="243839" y="0"/>
                  </a:lnTo>
                  <a:close/>
                </a:path>
              </a:pathLst>
            </a:custGeom>
            <a:solidFill>
              <a:srgbClr val="007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87323" y="4226052"/>
              <a:ext cx="243840" cy="62865"/>
            </a:xfrm>
            <a:custGeom>
              <a:avLst/>
              <a:gdLst/>
              <a:ahLst/>
              <a:cxnLst/>
              <a:rect l="l" t="t" r="r" b="b"/>
              <a:pathLst>
                <a:path w="243840" h="62864">
                  <a:moveTo>
                    <a:pt x="0" y="62484"/>
                  </a:moveTo>
                  <a:lnTo>
                    <a:pt x="243839" y="62484"/>
                  </a:lnTo>
                  <a:lnTo>
                    <a:pt x="243839" y="0"/>
                  </a:lnTo>
                  <a:lnTo>
                    <a:pt x="0" y="0"/>
                  </a:lnTo>
                  <a:lnTo>
                    <a:pt x="0" y="62484"/>
                  </a:lnTo>
                  <a:close/>
                </a:path>
              </a:pathLst>
            </a:custGeom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6" name="object 76"/>
          <p:cNvSpPr txBox="1"/>
          <p:nvPr/>
        </p:nvSpPr>
        <p:spPr>
          <a:xfrm>
            <a:off x="944676" y="4162805"/>
            <a:ext cx="12357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Выручка,</a:t>
            </a:r>
            <a:r>
              <a:rPr sz="900" spc="-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тыс.</a:t>
            </a:r>
            <a:r>
              <a:rPr sz="900" spc="-2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долл.</a:t>
            </a:r>
            <a:r>
              <a:rPr sz="900" spc="-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США</a:t>
            </a:r>
            <a:endParaRPr sz="900" dirty="0">
              <a:latin typeface="Calibri"/>
              <a:cs typeface="Calibri"/>
            </a:endParaRPr>
          </a:p>
        </p:txBody>
      </p:sp>
      <p:pic>
        <p:nvPicPr>
          <p:cNvPr id="77" name="object 7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367533" y="4219765"/>
            <a:ext cx="243840" cy="73533"/>
          </a:xfrm>
          <a:prstGeom prst="rect">
            <a:avLst/>
          </a:prstGeom>
        </p:spPr>
      </p:pic>
      <p:sp>
        <p:nvSpPr>
          <p:cNvPr id="78" name="object 78"/>
          <p:cNvSpPr txBox="1"/>
          <p:nvPr/>
        </p:nvSpPr>
        <p:spPr>
          <a:xfrm>
            <a:off x="2624708" y="4162805"/>
            <a:ext cx="144526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Рентабельность</a:t>
            </a:r>
            <a:r>
              <a:rPr sz="900" spc="-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по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EBITDA,</a:t>
            </a:r>
            <a:r>
              <a:rPr sz="900" spc="-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82" name="object 7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37" name="object 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38" name="Блок-схема: задержка 1037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39" name="Прямоугольник 1038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40" name="object 8"/>
          <p:cNvSpPr txBox="1">
            <a:spLocks/>
          </p:cNvSpPr>
          <p:nvPr/>
        </p:nvSpPr>
        <p:spPr>
          <a:xfrm>
            <a:off x="8388132" y="6103660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ru-RU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СТРОИТЕЛЬНАЯ ПРОМЫШЛЕННОСТЬ</a:t>
            </a:r>
          </a:p>
        </p:txBody>
      </p:sp>
      <p:pic>
        <p:nvPicPr>
          <p:cNvPr id="1041" name="Рисунок 1040"/>
          <p:cNvPicPr>
            <a:picLocks noChangeAspect="1"/>
          </p:cNvPicPr>
          <p:nvPr/>
        </p:nvPicPr>
        <p:blipFill>
          <a:blip r:embed="rId10" cstate="print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64149" y="6130481"/>
            <a:ext cx="384161" cy="422719"/>
          </a:xfrm>
          <a:prstGeom prst="rect">
            <a:avLst/>
          </a:prstGeom>
        </p:spPr>
      </p:pic>
      <p:sp>
        <p:nvSpPr>
          <p:cNvPr id="1042" name="object 6"/>
          <p:cNvSpPr txBox="1"/>
          <p:nvPr/>
        </p:nvSpPr>
        <p:spPr>
          <a:xfrm>
            <a:off x="9753600" y="410701"/>
            <a:ext cx="1295400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ru-RU" sz="900" i="1" kern="0" spc="-20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СТРОИТЕЛЬНАЯ ПРОМЫШЛЕННОСТЬ</a:t>
            </a:r>
          </a:p>
        </p:txBody>
      </p:sp>
      <p:sp>
        <p:nvSpPr>
          <p:cNvPr id="2" name="Прямоугольник 1"/>
          <p:cNvSpPr/>
          <p:nvPr/>
        </p:nvSpPr>
        <p:spPr>
          <a:xfrm>
            <a:off x="4582248" y="5669808"/>
            <a:ext cx="2940305" cy="5668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2700">
              <a:lnSpc>
                <a:spcPct val="100000"/>
              </a:lnSpc>
              <a:spcBef>
                <a:spcPts val="225"/>
              </a:spcBef>
            </a:pPr>
            <a:r>
              <a:rPr lang="ru-RU"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Инвестиционная</a:t>
            </a:r>
            <a:r>
              <a:rPr lang="ru-RU" sz="1000" b="1" spc="-2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lang="ru-RU" sz="1000" b="1" spc="2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проекта:</a:t>
            </a:r>
            <a:endParaRPr lang="ru-RU" sz="10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lang="ru-RU" sz="1000" spc="-5" dirty="0">
                <a:latin typeface="Century Gothic" pitchFamily="34" charset="0"/>
                <a:cs typeface="Calibri"/>
              </a:rPr>
              <a:t>Сумма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инвестиций</a:t>
            </a:r>
            <a:r>
              <a:rPr lang="ru-RU" sz="1000" spc="-2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–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5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737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тыс.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долл.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США</a:t>
            </a:r>
            <a:endParaRPr lang="ru-RU" sz="1000" dirty="0">
              <a:latin typeface="Century Gothic" pitchFamily="34" charset="0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08829682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106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7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8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9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0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1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2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3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4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5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6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7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8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9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0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1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2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3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4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5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6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7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8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9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0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1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2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3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4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5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6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7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8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9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2" name="object 2"/>
          <p:cNvSpPr txBox="1"/>
          <p:nvPr/>
        </p:nvSpPr>
        <p:spPr>
          <a:xfrm>
            <a:off x="4522215" y="1841333"/>
            <a:ext cx="3569335" cy="8970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Проект</a:t>
            </a:r>
            <a:endParaRPr sz="10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marR="486409" algn="just">
              <a:lnSpc>
                <a:spcPct val="75000"/>
              </a:lnSpc>
              <a:spcBef>
                <a:spcPts val="300"/>
              </a:spcBef>
            </a:pPr>
            <a:r>
              <a:rPr lang="ru-RU" sz="1000" spc="-5" dirty="0">
                <a:latin typeface="Century Gothic" pitchFamily="34" charset="0"/>
                <a:cs typeface="Calibri"/>
              </a:rPr>
              <a:t>Проектом предусматривается</a:t>
            </a:r>
            <a:r>
              <a:rPr lang="ru-RU" sz="1000" spc="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строительство</a:t>
            </a:r>
            <a:r>
              <a:rPr lang="ru-RU" sz="1000" spc="3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завода</a:t>
            </a:r>
            <a:r>
              <a:rPr lang="ru-RU"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по </a:t>
            </a:r>
            <a:r>
              <a:rPr lang="ru-RU"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производству</a:t>
            </a:r>
            <a:r>
              <a:rPr lang="ru-RU"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извести</a:t>
            </a:r>
            <a:r>
              <a:rPr lang="ru-RU" sz="1000" spc="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мощностью</a:t>
            </a:r>
            <a:r>
              <a:rPr lang="ru-RU" sz="1000" spc="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120</a:t>
            </a:r>
            <a:r>
              <a:rPr lang="ru-RU" sz="1000" spc="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тыс.</a:t>
            </a:r>
            <a:r>
              <a:rPr lang="ru-RU" sz="1000" spc="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тонн</a:t>
            </a:r>
            <a:r>
              <a:rPr lang="ru-RU" sz="1000" spc="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в</a:t>
            </a:r>
            <a:r>
              <a:rPr lang="ru-RU"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год на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75000"/>
              </a:lnSpc>
            </a:pP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собственной</a:t>
            </a:r>
            <a:r>
              <a:rPr lang="ru-RU" sz="1000" spc="3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сырьевой</a:t>
            </a:r>
            <a:r>
              <a:rPr lang="ru-RU"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базе</a:t>
            </a:r>
            <a:r>
              <a:rPr lang="ru-RU" sz="1000" spc="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в</a:t>
            </a:r>
            <a:r>
              <a:rPr lang="ru-RU"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Шиелийском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районе </a:t>
            </a:r>
            <a:r>
              <a:rPr lang="ru-RU" sz="1000" spc="-5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Кызылординской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области.</a:t>
            </a:r>
            <a:r>
              <a:rPr lang="ru-RU"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</a:p>
          <a:p>
            <a:pPr marL="12700" marR="5080" algn="just">
              <a:lnSpc>
                <a:spcPct val="75000"/>
              </a:lnSpc>
            </a:pPr>
            <a:r>
              <a:rPr lang="ru-RU"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Инициатором проекта является ТОО «</a:t>
            </a:r>
            <a:r>
              <a:rPr lang="ru-RU" sz="1000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Табиги</a:t>
            </a:r>
            <a:r>
              <a:rPr lang="ru-RU"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тас</a:t>
            </a:r>
            <a:r>
              <a:rPr lang="ru-RU"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».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4522215" y="2719668"/>
            <a:ext cx="3542665" cy="2948884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065" marR="221615" algn="just">
              <a:lnSpc>
                <a:spcPct val="75000"/>
              </a:lnSpc>
              <a:spcBef>
                <a:spcPts val="395"/>
              </a:spcBef>
              <a:tabLst>
                <a:tab pos="184785" algn="l"/>
                <a:tab pos="185420" algn="l"/>
              </a:tabLst>
            </a:pPr>
            <a:r>
              <a:rPr lang="ru-RU" sz="1000" b="1" spc="-1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Рынок</a:t>
            </a:r>
            <a:endParaRPr lang="kk-KZ" sz="1000" spc="-5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84785" marR="221615" indent="-172720" algn="just">
              <a:lnSpc>
                <a:spcPct val="75000"/>
              </a:lnSpc>
              <a:spcBef>
                <a:spcPts val="3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 err="1">
                <a:latin typeface="Century Gothic" pitchFamily="34" charset="0"/>
                <a:cs typeface="Calibri"/>
              </a:rPr>
              <a:t>По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данным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Бюро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национальной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статистики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Агентства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стратегическому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планированию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реформам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РК,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2022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было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произведено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932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-5" dirty="0">
                <a:latin typeface="Century Gothic" pitchFamily="34" charset="0"/>
                <a:cs typeface="Calibri"/>
              </a:rPr>
              <a:t> тонн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извести.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Среднегодовой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167640" algn="just">
              <a:lnSpc>
                <a:spcPct val="75000"/>
              </a:lnSpc>
            </a:pPr>
            <a:r>
              <a:rPr sz="1000" spc="-10" dirty="0">
                <a:latin typeface="Century Gothic" pitchFamily="34" charset="0"/>
                <a:cs typeface="Calibri"/>
              </a:rPr>
              <a:t>темп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роста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объемов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период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2018-2022</a:t>
            </a:r>
            <a:r>
              <a:rPr sz="1000" spc="5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гг.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достиг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1,3%.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5080" indent="-172720" algn="just">
              <a:lnSpc>
                <a:spcPct val="751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2022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импорт негашеной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извести в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стоимостном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выражении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составил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16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млн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долл.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США.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Среднегодовой</a:t>
            </a:r>
            <a:r>
              <a:rPr sz="1000" spc="4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темп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роста импорта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извести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натуральном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выражении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период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2018-2022</a:t>
            </a:r>
            <a:r>
              <a:rPr sz="1000" spc="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гг.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составил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12,9%.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Импорт гашеной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извести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75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составил 2,1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млн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Среднегодовой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темп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роста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59690" algn="just">
              <a:lnSpc>
                <a:spcPct val="75000"/>
              </a:lnSpc>
              <a:spcBef>
                <a:spcPts val="150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импорта извести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натуральном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выражении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период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2018-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2022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гг.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составил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9,8%.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Доля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импорта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общем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объеме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90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потребления</a:t>
            </a:r>
            <a:r>
              <a:rPr sz="1000" spc="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увеличилась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 13,4%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2018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19,3%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2022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46355" indent="-172720" algn="just">
              <a:lnSpc>
                <a:spcPct val="750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2022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экспорт негашеной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извести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уменьшился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52%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сравнению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 2021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 Среднегодовой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темп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снижения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импорта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извести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натуральном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выражении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период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2018-2022</a:t>
            </a:r>
            <a:r>
              <a:rPr sz="1000" spc="5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гг.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90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составил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24,9%.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46872" y="1881287"/>
            <a:ext cx="3579495" cy="1987082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84785" marR="5080" indent="-172720" algn="just">
              <a:lnSpc>
                <a:spcPct val="75000"/>
              </a:lnSpc>
              <a:spcBef>
                <a:spcPts val="3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b="1" spc="-5" dirty="0" err="1">
                <a:latin typeface="Century Gothic" pitchFamily="34" charset="0"/>
                <a:cs typeface="Calibri"/>
              </a:rPr>
              <a:t>Наличие</a:t>
            </a:r>
            <a:r>
              <a:rPr sz="1000" b="1" spc="5" dirty="0">
                <a:latin typeface="Century Gothic" pitchFamily="34" charset="0"/>
                <a:cs typeface="Calibri"/>
              </a:rPr>
              <a:t> </a:t>
            </a:r>
            <a:r>
              <a:rPr sz="1000" b="1" spc="-10" dirty="0" err="1">
                <a:latin typeface="Century Gothic" pitchFamily="34" charset="0"/>
                <a:cs typeface="Calibri"/>
              </a:rPr>
              <a:t>опыта</a:t>
            </a:r>
            <a:r>
              <a:rPr sz="1000" b="1" spc="15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у</a:t>
            </a:r>
            <a:r>
              <a:rPr sz="1000" b="1" spc="5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 err="1">
                <a:latin typeface="Century Gothic" pitchFamily="34" charset="0"/>
                <a:cs typeface="Calibri"/>
              </a:rPr>
              <a:t>Инициатора</a:t>
            </a:r>
            <a:r>
              <a:rPr sz="1000" b="1" spc="30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и</a:t>
            </a:r>
            <a:r>
              <a:rPr sz="1000" b="1" dirty="0">
                <a:latin typeface="Century Gothic" pitchFamily="34" charset="0"/>
                <a:cs typeface="Calibri"/>
              </a:rPr>
              <a:t> </a:t>
            </a:r>
            <a:r>
              <a:rPr sz="1000" b="1" spc="-10" dirty="0" err="1">
                <a:latin typeface="Century Gothic" pitchFamily="34" charset="0"/>
                <a:cs typeface="Calibri"/>
              </a:rPr>
              <a:t>собственной</a:t>
            </a:r>
            <a:r>
              <a:rPr sz="1000" b="1" spc="30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 err="1">
                <a:latin typeface="Century Gothic" pitchFamily="34" charset="0"/>
                <a:cs typeface="Calibri"/>
              </a:rPr>
              <a:t>сырьевой</a:t>
            </a:r>
            <a:r>
              <a:rPr sz="1000" b="1" spc="15" dirty="0">
                <a:latin typeface="Century Gothic" pitchFamily="34" charset="0"/>
                <a:cs typeface="Calibri"/>
              </a:rPr>
              <a:t> </a:t>
            </a:r>
            <a:r>
              <a:rPr sz="1000" b="1" spc="-10" dirty="0" err="1">
                <a:latin typeface="Century Gothic" pitchFamily="34" charset="0"/>
                <a:cs typeface="Calibri"/>
              </a:rPr>
              <a:t>базы</a:t>
            </a:r>
            <a:r>
              <a:rPr sz="1000" b="1" spc="-10" dirty="0">
                <a:latin typeface="Century Gothic" pitchFamily="34" charset="0"/>
                <a:cs typeface="Calibri"/>
              </a:rPr>
              <a:t>. </a:t>
            </a:r>
            <a:r>
              <a:rPr sz="1000" b="1" spc="-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Инициатор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имеет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лицензи</a:t>
            </a:r>
            <a:r>
              <a:rPr lang="kk-KZ" sz="1000" spc="-5" dirty="0">
                <a:latin typeface="Century Gothic" pitchFamily="34" charset="0"/>
                <a:cs typeface="Calibri"/>
              </a:rPr>
              <a:t>ю на добычу известняка на месторождении «Байтерек»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lang="kk-KZ" sz="1000" spc="10" dirty="0">
                <a:latin typeface="Century Gothic" pitchFamily="34" charset="0"/>
                <a:cs typeface="Calibri"/>
              </a:rPr>
              <a:t>с запасами 64,4 млн. тонн </a:t>
            </a:r>
            <a:r>
              <a:rPr sz="1000" spc="-5" dirty="0" err="1">
                <a:latin typeface="Century Gothic" pitchFamily="34" charset="0"/>
                <a:cs typeface="Calibri"/>
              </a:rPr>
              <a:t>позволит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снизить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себестоимость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производства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обеспечит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1050"/>
              </a:lnSpc>
            </a:pPr>
            <a:r>
              <a:rPr sz="1000" spc="-10" dirty="0" err="1">
                <a:latin typeface="Century Gothic" pitchFamily="34" charset="0"/>
                <a:cs typeface="Calibri"/>
              </a:rPr>
              <a:t>должное</a:t>
            </a:r>
            <a:r>
              <a:rPr sz="1000" spc="4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качество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продукции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по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конкурентоспособной</a:t>
            </a:r>
            <a:r>
              <a:rPr sz="1000" spc="55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цене</a:t>
            </a:r>
            <a:r>
              <a:rPr sz="1000" spc="-10" dirty="0">
                <a:latin typeface="Century Gothic" pitchFamily="34" charset="0"/>
                <a:cs typeface="Calibri"/>
              </a:rPr>
              <a:t>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168275" indent="-172720" algn="just">
              <a:lnSpc>
                <a:spcPct val="750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b="1" spc="-10" dirty="0" err="1">
                <a:latin typeface="Century Gothic" pitchFamily="34" charset="0"/>
                <a:cs typeface="Calibri"/>
              </a:rPr>
              <a:t>Выгодное</a:t>
            </a:r>
            <a:r>
              <a:rPr sz="1000" b="1" spc="10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местоположение</a:t>
            </a:r>
            <a:r>
              <a:rPr sz="1000" b="1" spc="10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производства.</a:t>
            </a:r>
            <a:r>
              <a:rPr sz="1000" b="1" spc="5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регионе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находятся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крупные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системообразующие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металлургические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заводы - потребители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извести. </a:t>
            </a:r>
            <a:r>
              <a:rPr sz="1000" spc="-5" dirty="0" err="1">
                <a:latin typeface="Century Gothic" pitchFamily="34" charset="0"/>
                <a:cs typeface="Calibri"/>
              </a:rPr>
              <a:t>Область</a:t>
            </a:r>
            <a:r>
              <a:rPr lang="kk-KZ" sz="1000" spc="35" dirty="0">
                <a:latin typeface="Century Gothic" pitchFamily="34" charset="0"/>
                <a:cs typeface="Calibri"/>
              </a:rPr>
              <a:t>, </a:t>
            </a:r>
            <a:r>
              <a:rPr sz="1000" spc="-5" dirty="0" err="1">
                <a:latin typeface="Century Gothic" pitchFamily="34" charset="0"/>
                <a:cs typeface="Calibri"/>
              </a:rPr>
              <a:t>также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располагает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развитой транспортной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инфраструктурой,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что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13970" algn="just">
              <a:lnSpc>
                <a:spcPct val="7500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создает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условия</a:t>
            </a:r>
            <a:r>
              <a:rPr sz="1000" spc="-10" dirty="0">
                <a:latin typeface="Century Gothic" pitchFamily="34" charset="0"/>
                <a:cs typeface="Calibri"/>
              </a:rPr>
              <a:t> для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качественной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своевременной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доставки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продукции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Компании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потребителям</a:t>
            </a:r>
            <a:r>
              <a:rPr sz="1000" spc="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всей стране.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416017" y="3910965"/>
            <a:ext cx="3573779" cy="183319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1000" b="1" spc="1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10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marR="167640" algn="just">
              <a:lnSpc>
                <a:spcPct val="75000"/>
              </a:lnSpc>
              <a:spcBef>
                <a:spcPts val="300"/>
              </a:spcBef>
            </a:pPr>
            <a:r>
              <a:rPr sz="1000" spc="-10" dirty="0">
                <a:latin typeface="Century Gothic" pitchFamily="34" charset="0"/>
                <a:cs typeface="Calibri"/>
              </a:rPr>
              <a:t>Для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реализации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Проекта требуется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сумму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15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708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США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(по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курсу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449,2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тенге):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5080" indent="-172720" algn="just">
              <a:lnSpc>
                <a:spcPct val="750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70%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(10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996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долл.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США)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 долговое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(при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наличии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залогового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обеспечения);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30%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(4 712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тыс. </a:t>
            </a:r>
            <a:r>
              <a:rPr sz="1000" spc="-10" dirty="0">
                <a:latin typeface="Century Gothic" pitchFamily="34" charset="0"/>
                <a:cs typeface="Calibri"/>
              </a:rPr>
              <a:t>долл.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США) –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участие инвестора.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5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 финансирования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меры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8255" algn="just">
              <a:lnSpc>
                <a:spcPct val="75000"/>
              </a:lnSpc>
              <a:spcBef>
                <a:spcPts val="150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государственной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поддержки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являются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индикативными,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финальная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 финансирования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долей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участия в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Проекте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определятся</a:t>
            </a:r>
            <a:r>
              <a:rPr sz="1000" spc="5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90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инвестором.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46872" y="1080935"/>
            <a:ext cx="3116199" cy="720069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3970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Инвестиционная</a:t>
            </a:r>
            <a:r>
              <a:rPr sz="1000" b="1" spc="2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3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проекта:</a:t>
            </a:r>
            <a:endParaRPr sz="10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3970" marR="525780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Инвестиции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15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708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тыс.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США;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NPV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11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421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тыс.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США;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IRR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31,5%;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3970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окупаемости 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5,2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лет;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3970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7,5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10" dirty="0" err="1">
                <a:latin typeface="Century Gothic" pitchFamily="34" charset="0"/>
                <a:cs typeface="Calibri"/>
              </a:rPr>
              <a:t>лет</a:t>
            </a:r>
            <a:r>
              <a:rPr sz="900" spc="-10" dirty="0">
                <a:latin typeface="Century Gothic" pitchFamily="34" charset="0"/>
                <a:cs typeface="Calibri"/>
              </a:rPr>
              <a:t>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126236" y="2901505"/>
            <a:ext cx="2854960" cy="1140460"/>
            <a:chOff x="1126236" y="2901505"/>
            <a:chExt cx="2854960" cy="1140460"/>
          </a:xfrm>
          <a:solidFill>
            <a:srgbClr val="85BB24"/>
          </a:solidFill>
        </p:grpSpPr>
        <p:sp>
          <p:nvSpPr>
            <p:cNvPr id="8" name="object 8"/>
            <p:cNvSpPr/>
            <p:nvPr/>
          </p:nvSpPr>
          <p:spPr>
            <a:xfrm>
              <a:off x="1196340" y="3477767"/>
              <a:ext cx="165100" cy="527685"/>
            </a:xfrm>
            <a:custGeom>
              <a:avLst/>
              <a:gdLst/>
              <a:ahLst/>
              <a:cxnLst/>
              <a:rect l="l" t="t" r="r" b="b"/>
              <a:pathLst>
                <a:path w="165100" h="527685">
                  <a:moveTo>
                    <a:pt x="164591" y="0"/>
                  </a:moveTo>
                  <a:lnTo>
                    <a:pt x="0" y="0"/>
                  </a:lnTo>
                  <a:lnTo>
                    <a:pt x="0" y="527304"/>
                  </a:lnTo>
                  <a:lnTo>
                    <a:pt x="164591" y="527304"/>
                  </a:lnTo>
                  <a:lnTo>
                    <a:pt x="164591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96340" y="3477767"/>
              <a:ext cx="165100" cy="527685"/>
            </a:xfrm>
            <a:custGeom>
              <a:avLst/>
              <a:gdLst/>
              <a:ahLst/>
              <a:cxnLst/>
              <a:rect l="l" t="t" r="r" b="b"/>
              <a:pathLst>
                <a:path w="165100" h="527685">
                  <a:moveTo>
                    <a:pt x="0" y="0"/>
                  </a:moveTo>
                  <a:lnTo>
                    <a:pt x="164591" y="0"/>
                  </a:lnTo>
                  <a:lnTo>
                    <a:pt x="164591" y="527304"/>
                  </a:lnTo>
                  <a:lnTo>
                    <a:pt x="0" y="52730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126236" y="2906267"/>
              <a:ext cx="36830" cy="1099185"/>
            </a:xfrm>
            <a:custGeom>
              <a:avLst/>
              <a:gdLst/>
              <a:ahLst/>
              <a:cxnLst/>
              <a:rect l="l" t="t" r="r" b="b"/>
              <a:pathLst>
                <a:path w="36830" h="1099185">
                  <a:moveTo>
                    <a:pt x="36575" y="1098804"/>
                  </a:moveTo>
                  <a:lnTo>
                    <a:pt x="36575" y="0"/>
                  </a:lnTo>
                </a:path>
                <a:path w="36830" h="1099185">
                  <a:moveTo>
                    <a:pt x="0" y="1098804"/>
                  </a:moveTo>
                  <a:lnTo>
                    <a:pt x="36575" y="1098804"/>
                  </a:lnTo>
                </a:path>
                <a:path w="36830" h="1099185">
                  <a:moveTo>
                    <a:pt x="0" y="879348"/>
                  </a:moveTo>
                  <a:lnTo>
                    <a:pt x="36575" y="879348"/>
                  </a:lnTo>
                </a:path>
                <a:path w="36830" h="1099185">
                  <a:moveTo>
                    <a:pt x="0" y="658368"/>
                  </a:moveTo>
                  <a:lnTo>
                    <a:pt x="36575" y="658368"/>
                  </a:lnTo>
                </a:path>
                <a:path w="36830" h="1099185">
                  <a:moveTo>
                    <a:pt x="0" y="438912"/>
                  </a:moveTo>
                  <a:lnTo>
                    <a:pt x="36575" y="438912"/>
                  </a:lnTo>
                </a:path>
                <a:path w="36830" h="1099185">
                  <a:moveTo>
                    <a:pt x="0" y="219456"/>
                  </a:moveTo>
                  <a:lnTo>
                    <a:pt x="36575" y="219456"/>
                  </a:lnTo>
                </a:path>
                <a:path w="36830" h="1099185">
                  <a:moveTo>
                    <a:pt x="0" y="0"/>
                  </a:moveTo>
                  <a:lnTo>
                    <a:pt x="36575" y="0"/>
                  </a:lnTo>
                </a:path>
              </a:pathLst>
            </a:custGeom>
            <a:grpFill/>
            <a:ln w="9525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427988" y="3448811"/>
              <a:ext cx="166370" cy="556260"/>
            </a:xfrm>
            <a:custGeom>
              <a:avLst/>
              <a:gdLst/>
              <a:ahLst/>
              <a:cxnLst/>
              <a:rect l="l" t="t" r="r" b="b"/>
              <a:pathLst>
                <a:path w="166369" h="556260">
                  <a:moveTo>
                    <a:pt x="166115" y="0"/>
                  </a:moveTo>
                  <a:lnTo>
                    <a:pt x="0" y="0"/>
                  </a:lnTo>
                  <a:lnTo>
                    <a:pt x="0" y="556260"/>
                  </a:lnTo>
                  <a:lnTo>
                    <a:pt x="166115" y="556260"/>
                  </a:lnTo>
                  <a:lnTo>
                    <a:pt x="16611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427988" y="3448811"/>
              <a:ext cx="166370" cy="556260"/>
            </a:xfrm>
            <a:custGeom>
              <a:avLst/>
              <a:gdLst/>
              <a:ahLst/>
              <a:cxnLst/>
              <a:rect l="l" t="t" r="r" b="b"/>
              <a:pathLst>
                <a:path w="166369" h="556260">
                  <a:moveTo>
                    <a:pt x="0" y="0"/>
                  </a:moveTo>
                  <a:lnTo>
                    <a:pt x="166115" y="0"/>
                  </a:lnTo>
                  <a:lnTo>
                    <a:pt x="166115" y="556260"/>
                  </a:lnTo>
                  <a:lnTo>
                    <a:pt x="0" y="55626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4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659636" y="3416807"/>
              <a:ext cx="166370" cy="588645"/>
            </a:xfrm>
            <a:custGeom>
              <a:avLst/>
              <a:gdLst/>
              <a:ahLst/>
              <a:cxnLst/>
              <a:rect l="l" t="t" r="r" b="b"/>
              <a:pathLst>
                <a:path w="166369" h="588645">
                  <a:moveTo>
                    <a:pt x="166115" y="0"/>
                  </a:moveTo>
                  <a:lnTo>
                    <a:pt x="0" y="0"/>
                  </a:lnTo>
                  <a:lnTo>
                    <a:pt x="0" y="588263"/>
                  </a:lnTo>
                  <a:lnTo>
                    <a:pt x="166115" y="588263"/>
                  </a:lnTo>
                  <a:lnTo>
                    <a:pt x="16611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659636" y="3416807"/>
              <a:ext cx="166370" cy="588645"/>
            </a:xfrm>
            <a:custGeom>
              <a:avLst/>
              <a:gdLst/>
              <a:ahLst/>
              <a:cxnLst/>
              <a:rect l="l" t="t" r="r" b="b"/>
              <a:pathLst>
                <a:path w="166369" h="588645">
                  <a:moveTo>
                    <a:pt x="0" y="0"/>
                  </a:moveTo>
                  <a:lnTo>
                    <a:pt x="166115" y="0"/>
                  </a:lnTo>
                  <a:lnTo>
                    <a:pt x="166115" y="588263"/>
                  </a:lnTo>
                  <a:lnTo>
                    <a:pt x="0" y="58826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891284" y="3389375"/>
              <a:ext cx="166370" cy="615950"/>
            </a:xfrm>
            <a:custGeom>
              <a:avLst/>
              <a:gdLst/>
              <a:ahLst/>
              <a:cxnLst/>
              <a:rect l="l" t="t" r="r" b="b"/>
              <a:pathLst>
                <a:path w="166369" h="615950">
                  <a:moveTo>
                    <a:pt x="166116" y="0"/>
                  </a:moveTo>
                  <a:lnTo>
                    <a:pt x="0" y="0"/>
                  </a:lnTo>
                  <a:lnTo>
                    <a:pt x="0" y="615696"/>
                  </a:lnTo>
                  <a:lnTo>
                    <a:pt x="166116" y="615696"/>
                  </a:lnTo>
                  <a:lnTo>
                    <a:pt x="166116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891284" y="3389375"/>
              <a:ext cx="166370" cy="615950"/>
            </a:xfrm>
            <a:custGeom>
              <a:avLst/>
              <a:gdLst/>
              <a:ahLst/>
              <a:cxnLst/>
              <a:rect l="l" t="t" r="r" b="b"/>
              <a:pathLst>
                <a:path w="166369" h="615950">
                  <a:moveTo>
                    <a:pt x="0" y="0"/>
                  </a:moveTo>
                  <a:lnTo>
                    <a:pt x="166116" y="0"/>
                  </a:lnTo>
                  <a:lnTo>
                    <a:pt x="166116" y="615696"/>
                  </a:lnTo>
                  <a:lnTo>
                    <a:pt x="0" y="61569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122932" y="3366515"/>
              <a:ext cx="166370" cy="638810"/>
            </a:xfrm>
            <a:custGeom>
              <a:avLst/>
              <a:gdLst/>
              <a:ahLst/>
              <a:cxnLst/>
              <a:rect l="l" t="t" r="r" b="b"/>
              <a:pathLst>
                <a:path w="166369" h="638810">
                  <a:moveTo>
                    <a:pt x="166116" y="0"/>
                  </a:moveTo>
                  <a:lnTo>
                    <a:pt x="0" y="0"/>
                  </a:lnTo>
                  <a:lnTo>
                    <a:pt x="0" y="638556"/>
                  </a:lnTo>
                  <a:lnTo>
                    <a:pt x="166116" y="638556"/>
                  </a:lnTo>
                  <a:lnTo>
                    <a:pt x="166116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122932" y="3366515"/>
              <a:ext cx="166370" cy="638810"/>
            </a:xfrm>
            <a:custGeom>
              <a:avLst/>
              <a:gdLst/>
              <a:ahLst/>
              <a:cxnLst/>
              <a:rect l="l" t="t" r="r" b="b"/>
              <a:pathLst>
                <a:path w="166369" h="638810">
                  <a:moveTo>
                    <a:pt x="0" y="0"/>
                  </a:moveTo>
                  <a:lnTo>
                    <a:pt x="166116" y="0"/>
                  </a:lnTo>
                  <a:lnTo>
                    <a:pt x="166116" y="638556"/>
                  </a:lnTo>
                  <a:lnTo>
                    <a:pt x="0" y="6385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354580" y="3340607"/>
              <a:ext cx="166370" cy="664845"/>
            </a:xfrm>
            <a:custGeom>
              <a:avLst/>
              <a:gdLst/>
              <a:ahLst/>
              <a:cxnLst/>
              <a:rect l="l" t="t" r="r" b="b"/>
              <a:pathLst>
                <a:path w="166369" h="664845">
                  <a:moveTo>
                    <a:pt x="166115" y="0"/>
                  </a:moveTo>
                  <a:lnTo>
                    <a:pt x="0" y="0"/>
                  </a:lnTo>
                  <a:lnTo>
                    <a:pt x="0" y="664463"/>
                  </a:lnTo>
                  <a:lnTo>
                    <a:pt x="166115" y="664463"/>
                  </a:lnTo>
                  <a:lnTo>
                    <a:pt x="16611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354580" y="3340607"/>
              <a:ext cx="166370" cy="664845"/>
            </a:xfrm>
            <a:custGeom>
              <a:avLst/>
              <a:gdLst/>
              <a:ahLst/>
              <a:cxnLst/>
              <a:rect l="l" t="t" r="r" b="b"/>
              <a:pathLst>
                <a:path w="166369" h="664845">
                  <a:moveTo>
                    <a:pt x="0" y="0"/>
                  </a:moveTo>
                  <a:lnTo>
                    <a:pt x="166115" y="0"/>
                  </a:lnTo>
                  <a:lnTo>
                    <a:pt x="166115" y="664463"/>
                  </a:lnTo>
                  <a:lnTo>
                    <a:pt x="0" y="66446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586227" y="3316223"/>
              <a:ext cx="166370" cy="688975"/>
            </a:xfrm>
            <a:custGeom>
              <a:avLst/>
              <a:gdLst/>
              <a:ahLst/>
              <a:cxnLst/>
              <a:rect l="l" t="t" r="r" b="b"/>
              <a:pathLst>
                <a:path w="166369" h="688975">
                  <a:moveTo>
                    <a:pt x="166116" y="0"/>
                  </a:moveTo>
                  <a:lnTo>
                    <a:pt x="0" y="0"/>
                  </a:lnTo>
                  <a:lnTo>
                    <a:pt x="0" y="688848"/>
                  </a:lnTo>
                  <a:lnTo>
                    <a:pt x="166116" y="688848"/>
                  </a:lnTo>
                  <a:lnTo>
                    <a:pt x="166116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586227" y="3316223"/>
              <a:ext cx="166370" cy="688975"/>
            </a:xfrm>
            <a:custGeom>
              <a:avLst/>
              <a:gdLst/>
              <a:ahLst/>
              <a:cxnLst/>
              <a:rect l="l" t="t" r="r" b="b"/>
              <a:pathLst>
                <a:path w="166369" h="688975">
                  <a:moveTo>
                    <a:pt x="0" y="0"/>
                  </a:moveTo>
                  <a:lnTo>
                    <a:pt x="166116" y="0"/>
                  </a:lnTo>
                  <a:lnTo>
                    <a:pt x="166116" y="688848"/>
                  </a:lnTo>
                  <a:lnTo>
                    <a:pt x="0" y="68884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819400" y="3291839"/>
              <a:ext cx="165100" cy="713740"/>
            </a:xfrm>
            <a:custGeom>
              <a:avLst/>
              <a:gdLst/>
              <a:ahLst/>
              <a:cxnLst/>
              <a:rect l="l" t="t" r="r" b="b"/>
              <a:pathLst>
                <a:path w="165100" h="713739">
                  <a:moveTo>
                    <a:pt x="164592" y="0"/>
                  </a:moveTo>
                  <a:lnTo>
                    <a:pt x="0" y="0"/>
                  </a:lnTo>
                  <a:lnTo>
                    <a:pt x="0" y="713232"/>
                  </a:lnTo>
                  <a:lnTo>
                    <a:pt x="164592" y="713232"/>
                  </a:lnTo>
                  <a:lnTo>
                    <a:pt x="16459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819400" y="3291839"/>
              <a:ext cx="165100" cy="713740"/>
            </a:xfrm>
            <a:custGeom>
              <a:avLst/>
              <a:gdLst/>
              <a:ahLst/>
              <a:cxnLst/>
              <a:rect l="l" t="t" r="r" b="b"/>
              <a:pathLst>
                <a:path w="165100" h="713739">
                  <a:moveTo>
                    <a:pt x="0" y="0"/>
                  </a:moveTo>
                  <a:lnTo>
                    <a:pt x="164592" y="0"/>
                  </a:lnTo>
                  <a:lnTo>
                    <a:pt x="164592" y="713232"/>
                  </a:lnTo>
                  <a:lnTo>
                    <a:pt x="0" y="71323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051047" y="3268979"/>
              <a:ext cx="165100" cy="736600"/>
            </a:xfrm>
            <a:custGeom>
              <a:avLst/>
              <a:gdLst/>
              <a:ahLst/>
              <a:cxnLst/>
              <a:rect l="l" t="t" r="r" b="b"/>
              <a:pathLst>
                <a:path w="165100" h="736600">
                  <a:moveTo>
                    <a:pt x="164591" y="0"/>
                  </a:moveTo>
                  <a:lnTo>
                    <a:pt x="0" y="0"/>
                  </a:lnTo>
                  <a:lnTo>
                    <a:pt x="0" y="736092"/>
                  </a:lnTo>
                  <a:lnTo>
                    <a:pt x="164591" y="736092"/>
                  </a:lnTo>
                  <a:lnTo>
                    <a:pt x="164591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051047" y="3268979"/>
              <a:ext cx="165100" cy="736600"/>
            </a:xfrm>
            <a:custGeom>
              <a:avLst/>
              <a:gdLst/>
              <a:ahLst/>
              <a:cxnLst/>
              <a:rect l="l" t="t" r="r" b="b"/>
              <a:pathLst>
                <a:path w="165100" h="736600">
                  <a:moveTo>
                    <a:pt x="0" y="0"/>
                  </a:moveTo>
                  <a:lnTo>
                    <a:pt x="164591" y="0"/>
                  </a:lnTo>
                  <a:lnTo>
                    <a:pt x="164591" y="736092"/>
                  </a:lnTo>
                  <a:lnTo>
                    <a:pt x="0" y="73609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282696" y="3246119"/>
              <a:ext cx="165100" cy="759460"/>
            </a:xfrm>
            <a:custGeom>
              <a:avLst/>
              <a:gdLst/>
              <a:ahLst/>
              <a:cxnLst/>
              <a:rect l="l" t="t" r="r" b="b"/>
              <a:pathLst>
                <a:path w="165100" h="759460">
                  <a:moveTo>
                    <a:pt x="164591" y="0"/>
                  </a:moveTo>
                  <a:lnTo>
                    <a:pt x="0" y="0"/>
                  </a:lnTo>
                  <a:lnTo>
                    <a:pt x="0" y="758951"/>
                  </a:lnTo>
                  <a:lnTo>
                    <a:pt x="164591" y="758951"/>
                  </a:lnTo>
                  <a:lnTo>
                    <a:pt x="164591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282696" y="3246119"/>
              <a:ext cx="165100" cy="759460"/>
            </a:xfrm>
            <a:custGeom>
              <a:avLst/>
              <a:gdLst/>
              <a:ahLst/>
              <a:cxnLst/>
              <a:rect l="l" t="t" r="r" b="b"/>
              <a:pathLst>
                <a:path w="165100" h="759460">
                  <a:moveTo>
                    <a:pt x="0" y="0"/>
                  </a:moveTo>
                  <a:lnTo>
                    <a:pt x="164591" y="0"/>
                  </a:lnTo>
                  <a:lnTo>
                    <a:pt x="164591" y="758951"/>
                  </a:lnTo>
                  <a:lnTo>
                    <a:pt x="0" y="7589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514343" y="3221735"/>
              <a:ext cx="165100" cy="783590"/>
            </a:xfrm>
            <a:custGeom>
              <a:avLst/>
              <a:gdLst/>
              <a:ahLst/>
              <a:cxnLst/>
              <a:rect l="l" t="t" r="r" b="b"/>
              <a:pathLst>
                <a:path w="165100" h="783589">
                  <a:moveTo>
                    <a:pt x="164591" y="0"/>
                  </a:moveTo>
                  <a:lnTo>
                    <a:pt x="0" y="0"/>
                  </a:lnTo>
                  <a:lnTo>
                    <a:pt x="0" y="783336"/>
                  </a:lnTo>
                  <a:lnTo>
                    <a:pt x="164591" y="783336"/>
                  </a:lnTo>
                  <a:lnTo>
                    <a:pt x="164591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514343" y="3221735"/>
              <a:ext cx="165100" cy="783590"/>
            </a:xfrm>
            <a:custGeom>
              <a:avLst/>
              <a:gdLst/>
              <a:ahLst/>
              <a:cxnLst/>
              <a:rect l="l" t="t" r="r" b="b"/>
              <a:pathLst>
                <a:path w="165100" h="783589">
                  <a:moveTo>
                    <a:pt x="0" y="0"/>
                  </a:moveTo>
                  <a:lnTo>
                    <a:pt x="164591" y="0"/>
                  </a:lnTo>
                  <a:lnTo>
                    <a:pt x="164591" y="783336"/>
                  </a:lnTo>
                  <a:lnTo>
                    <a:pt x="0" y="78333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745991" y="3197351"/>
              <a:ext cx="166370" cy="807720"/>
            </a:xfrm>
            <a:custGeom>
              <a:avLst/>
              <a:gdLst/>
              <a:ahLst/>
              <a:cxnLst/>
              <a:rect l="l" t="t" r="r" b="b"/>
              <a:pathLst>
                <a:path w="166370" h="807720">
                  <a:moveTo>
                    <a:pt x="166116" y="0"/>
                  </a:moveTo>
                  <a:lnTo>
                    <a:pt x="0" y="0"/>
                  </a:lnTo>
                  <a:lnTo>
                    <a:pt x="0" y="807720"/>
                  </a:lnTo>
                  <a:lnTo>
                    <a:pt x="166116" y="807720"/>
                  </a:lnTo>
                  <a:lnTo>
                    <a:pt x="166116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745991" y="3197351"/>
              <a:ext cx="166370" cy="807720"/>
            </a:xfrm>
            <a:custGeom>
              <a:avLst/>
              <a:gdLst/>
              <a:ahLst/>
              <a:cxnLst/>
              <a:rect l="l" t="t" r="r" b="b"/>
              <a:pathLst>
                <a:path w="166370" h="807720">
                  <a:moveTo>
                    <a:pt x="0" y="0"/>
                  </a:moveTo>
                  <a:lnTo>
                    <a:pt x="166116" y="0"/>
                  </a:lnTo>
                  <a:lnTo>
                    <a:pt x="166116" y="807720"/>
                  </a:lnTo>
                  <a:lnTo>
                    <a:pt x="0" y="80772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162812" y="2906267"/>
              <a:ext cx="2818130" cy="1135380"/>
            </a:xfrm>
            <a:custGeom>
              <a:avLst/>
              <a:gdLst/>
              <a:ahLst/>
              <a:cxnLst/>
              <a:rect l="l" t="t" r="r" b="b"/>
              <a:pathLst>
                <a:path w="2818129" h="1135379">
                  <a:moveTo>
                    <a:pt x="2781300" y="1098804"/>
                  </a:moveTo>
                  <a:lnTo>
                    <a:pt x="2781300" y="0"/>
                  </a:lnTo>
                </a:path>
                <a:path w="2818129" h="1135379">
                  <a:moveTo>
                    <a:pt x="2781300" y="1098804"/>
                  </a:moveTo>
                  <a:lnTo>
                    <a:pt x="2817876" y="1098804"/>
                  </a:lnTo>
                </a:path>
                <a:path w="2818129" h="1135379">
                  <a:moveTo>
                    <a:pt x="2781300" y="879348"/>
                  </a:moveTo>
                  <a:lnTo>
                    <a:pt x="2817876" y="879348"/>
                  </a:lnTo>
                </a:path>
                <a:path w="2818129" h="1135379">
                  <a:moveTo>
                    <a:pt x="2781300" y="658368"/>
                  </a:moveTo>
                  <a:lnTo>
                    <a:pt x="2817876" y="658368"/>
                  </a:lnTo>
                </a:path>
                <a:path w="2818129" h="1135379">
                  <a:moveTo>
                    <a:pt x="2781300" y="438912"/>
                  </a:moveTo>
                  <a:lnTo>
                    <a:pt x="2817876" y="438912"/>
                  </a:lnTo>
                </a:path>
                <a:path w="2818129" h="1135379">
                  <a:moveTo>
                    <a:pt x="2781300" y="219456"/>
                  </a:moveTo>
                  <a:lnTo>
                    <a:pt x="2817876" y="219456"/>
                  </a:lnTo>
                </a:path>
                <a:path w="2818129" h="1135379">
                  <a:moveTo>
                    <a:pt x="2781300" y="0"/>
                  </a:moveTo>
                  <a:lnTo>
                    <a:pt x="2817876" y="0"/>
                  </a:lnTo>
                </a:path>
                <a:path w="2818129" h="1135379">
                  <a:moveTo>
                    <a:pt x="0" y="1098804"/>
                  </a:moveTo>
                  <a:lnTo>
                    <a:pt x="2781300" y="1098804"/>
                  </a:lnTo>
                </a:path>
                <a:path w="2818129" h="1135379">
                  <a:moveTo>
                    <a:pt x="0" y="1098804"/>
                  </a:moveTo>
                  <a:lnTo>
                    <a:pt x="0" y="1135380"/>
                  </a:lnTo>
                </a:path>
                <a:path w="2818129" h="1135379">
                  <a:moveTo>
                    <a:pt x="231647" y="1098804"/>
                  </a:moveTo>
                  <a:lnTo>
                    <a:pt x="231647" y="1135380"/>
                  </a:lnTo>
                </a:path>
                <a:path w="2818129" h="1135379">
                  <a:moveTo>
                    <a:pt x="463295" y="1098804"/>
                  </a:moveTo>
                  <a:lnTo>
                    <a:pt x="463295" y="1135380"/>
                  </a:lnTo>
                </a:path>
                <a:path w="2818129" h="1135379">
                  <a:moveTo>
                    <a:pt x="694944" y="1098804"/>
                  </a:moveTo>
                  <a:lnTo>
                    <a:pt x="694944" y="1135380"/>
                  </a:lnTo>
                </a:path>
                <a:path w="2818129" h="1135379">
                  <a:moveTo>
                    <a:pt x="926592" y="1098804"/>
                  </a:moveTo>
                  <a:lnTo>
                    <a:pt x="926592" y="1135380"/>
                  </a:lnTo>
                </a:path>
                <a:path w="2818129" h="1135379">
                  <a:moveTo>
                    <a:pt x="1159764" y="1098804"/>
                  </a:moveTo>
                  <a:lnTo>
                    <a:pt x="1159764" y="1135380"/>
                  </a:lnTo>
                </a:path>
                <a:path w="2818129" h="1135379">
                  <a:moveTo>
                    <a:pt x="1391412" y="1098804"/>
                  </a:moveTo>
                  <a:lnTo>
                    <a:pt x="1391412" y="1135380"/>
                  </a:lnTo>
                </a:path>
                <a:path w="2818129" h="1135379">
                  <a:moveTo>
                    <a:pt x="1623060" y="1098804"/>
                  </a:moveTo>
                  <a:lnTo>
                    <a:pt x="1623060" y="1135380"/>
                  </a:lnTo>
                </a:path>
                <a:path w="2818129" h="1135379">
                  <a:moveTo>
                    <a:pt x="1854708" y="1098804"/>
                  </a:moveTo>
                  <a:lnTo>
                    <a:pt x="1854708" y="1135380"/>
                  </a:lnTo>
                </a:path>
                <a:path w="2818129" h="1135379">
                  <a:moveTo>
                    <a:pt x="2086356" y="1098804"/>
                  </a:moveTo>
                  <a:lnTo>
                    <a:pt x="2086356" y="1135380"/>
                  </a:lnTo>
                </a:path>
                <a:path w="2818129" h="1135379">
                  <a:moveTo>
                    <a:pt x="2318004" y="1098804"/>
                  </a:moveTo>
                  <a:lnTo>
                    <a:pt x="2318004" y="1135380"/>
                  </a:lnTo>
                </a:path>
                <a:path w="2818129" h="1135379">
                  <a:moveTo>
                    <a:pt x="2549652" y="1098804"/>
                  </a:moveTo>
                  <a:lnTo>
                    <a:pt x="2549652" y="1135380"/>
                  </a:lnTo>
                </a:path>
                <a:path w="2818129" h="1135379">
                  <a:moveTo>
                    <a:pt x="2781300" y="1098804"/>
                  </a:moveTo>
                  <a:lnTo>
                    <a:pt x="2781300" y="1135380"/>
                  </a:lnTo>
                </a:path>
              </a:pathLst>
            </a:custGeom>
            <a:grpFill/>
            <a:ln w="9525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279398" y="3109721"/>
              <a:ext cx="2550160" cy="457200"/>
            </a:xfrm>
            <a:custGeom>
              <a:avLst/>
              <a:gdLst/>
              <a:ahLst/>
              <a:cxnLst/>
              <a:rect l="l" t="t" r="r" b="b"/>
              <a:pathLst>
                <a:path w="2550160" h="457200">
                  <a:moveTo>
                    <a:pt x="231648" y="358139"/>
                  </a:moveTo>
                  <a:lnTo>
                    <a:pt x="277977" y="339900"/>
                  </a:lnTo>
                  <a:lnTo>
                    <a:pt x="324307" y="321649"/>
                  </a:lnTo>
                  <a:lnTo>
                    <a:pt x="370636" y="304135"/>
                  </a:lnTo>
                  <a:lnTo>
                    <a:pt x="416966" y="288109"/>
                  </a:lnTo>
                  <a:lnTo>
                    <a:pt x="463296" y="274319"/>
                  </a:lnTo>
                </a:path>
                <a:path w="2550160" h="457200">
                  <a:moveTo>
                    <a:pt x="0" y="457200"/>
                  </a:moveTo>
                  <a:lnTo>
                    <a:pt x="46342" y="437409"/>
                  </a:lnTo>
                  <a:lnTo>
                    <a:pt x="92703" y="417411"/>
                  </a:lnTo>
                  <a:lnTo>
                    <a:pt x="139071" y="397517"/>
                  </a:lnTo>
                  <a:lnTo>
                    <a:pt x="185432" y="378037"/>
                  </a:lnTo>
                  <a:lnTo>
                    <a:pt x="231775" y="359282"/>
                  </a:lnTo>
                </a:path>
                <a:path w="2550160" h="457200">
                  <a:moveTo>
                    <a:pt x="463550" y="273938"/>
                  </a:moveTo>
                  <a:lnTo>
                    <a:pt x="509941" y="262697"/>
                  </a:lnTo>
                  <a:lnTo>
                    <a:pt x="556308" y="253749"/>
                  </a:lnTo>
                  <a:lnTo>
                    <a:pt x="602657" y="246305"/>
                  </a:lnTo>
                  <a:lnTo>
                    <a:pt x="648994" y="239581"/>
                  </a:lnTo>
                  <a:lnTo>
                    <a:pt x="695325" y="232790"/>
                  </a:lnTo>
                  <a:lnTo>
                    <a:pt x="741716" y="226265"/>
                  </a:lnTo>
                  <a:lnTo>
                    <a:pt x="788083" y="220452"/>
                  </a:lnTo>
                  <a:lnTo>
                    <a:pt x="834432" y="214969"/>
                  </a:lnTo>
                  <a:lnTo>
                    <a:pt x="880769" y="209431"/>
                  </a:lnTo>
                  <a:lnTo>
                    <a:pt x="927100" y="203453"/>
                  </a:lnTo>
                  <a:lnTo>
                    <a:pt x="973491" y="196966"/>
                  </a:lnTo>
                  <a:lnTo>
                    <a:pt x="1019858" y="190235"/>
                  </a:lnTo>
                  <a:lnTo>
                    <a:pt x="1066207" y="183382"/>
                  </a:lnTo>
                  <a:lnTo>
                    <a:pt x="1112544" y="176529"/>
                  </a:lnTo>
                  <a:lnTo>
                    <a:pt x="1158875" y="169799"/>
                  </a:lnTo>
                  <a:lnTo>
                    <a:pt x="1205267" y="163196"/>
                  </a:lnTo>
                  <a:lnTo>
                    <a:pt x="1251641" y="156629"/>
                  </a:lnTo>
                  <a:lnTo>
                    <a:pt x="1298010" y="150075"/>
                  </a:lnTo>
                  <a:lnTo>
                    <a:pt x="1344384" y="143508"/>
                  </a:lnTo>
                  <a:lnTo>
                    <a:pt x="1390777" y="136905"/>
                  </a:lnTo>
                  <a:lnTo>
                    <a:pt x="1437107" y="130202"/>
                  </a:lnTo>
                  <a:lnTo>
                    <a:pt x="1483444" y="123328"/>
                  </a:lnTo>
                  <a:lnTo>
                    <a:pt x="1529793" y="116478"/>
                  </a:lnTo>
                  <a:lnTo>
                    <a:pt x="1576160" y="109847"/>
                  </a:lnTo>
                  <a:lnTo>
                    <a:pt x="1622552" y="103631"/>
                  </a:lnTo>
                  <a:lnTo>
                    <a:pt x="1668882" y="97862"/>
                  </a:lnTo>
                  <a:lnTo>
                    <a:pt x="1715219" y="92494"/>
                  </a:lnTo>
                  <a:lnTo>
                    <a:pt x="1761568" y="87383"/>
                  </a:lnTo>
                  <a:lnTo>
                    <a:pt x="1807935" y="82381"/>
                  </a:lnTo>
                  <a:lnTo>
                    <a:pt x="1854327" y="77342"/>
                  </a:lnTo>
                  <a:lnTo>
                    <a:pt x="1900657" y="72254"/>
                  </a:lnTo>
                  <a:lnTo>
                    <a:pt x="1946994" y="67300"/>
                  </a:lnTo>
                  <a:lnTo>
                    <a:pt x="1993343" y="62401"/>
                  </a:lnTo>
                  <a:lnTo>
                    <a:pt x="2039710" y="57478"/>
                  </a:lnTo>
                  <a:lnTo>
                    <a:pt x="2086102" y="52450"/>
                  </a:lnTo>
                  <a:lnTo>
                    <a:pt x="2132444" y="47228"/>
                  </a:lnTo>
                  <a:lnTo>
                    <a:pt x="2178805" y="41945"/>
                  </a:lnTo>
                  <a:lnTo>
                    <a:pt x="2225173" y="36631"/>
                  </a:lnTo>
                  <a:lnTo>
                    <a:pt x="2271534" y="31318"/>
                  </a:lnTo>
                  <a:lnTo>
                    <a:pt x="2317877" y="26035"/>
                  </a:lnTo>
                  <a:lnTo>
                    <a:pt x="2364219" y="20791"/>
                  </a:lnTo>
                  <a:lnTo>
                    <a:pt x="2410580" y="15572"/>
                  </a:lnTo>
                  <a:lnTo>
                    <a:pt x="2456948" y="10371"/>
                  </a:lnTo>
                  <a:lnTo>
                    <a:pt x="2503309" y="5182"/>
                  </a:lnTo>
                  <a:lnTo>
                    <a:pt x="2549652" y="0"/>
                  </a:lnTo>
                </a:path>
              </a:pathLst>
            </a:custGeom>
            <a:grpFill/>
            <a:ln w="28575">
              <a:solidFill>
                <a:srgbClr val="C9E8E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41298" y="3529774"/>
              <a:ext cx="73469" cy="73533"/>
            </a:xfrm>
            <a:prstGeom prst="rect">
              <a:avLst/>
            </a:prstGeom>
            <a:grpFill/>
          </p:spPr>
        </p:pic>
        <p:pic>
          <p:nvPicPr>
            <p:cNvPr id="36" name="object 3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72882" y="3432238"/>
              <a:ext cx="73533" cy="73533"/>
            </a:xfrm>
            <a:prstGeom prst="rect">
              <a:avLst/>
            </a:prstGeom>
            <a:grpFill/>
          </p:spPr>
        </p:pic>
        <p:pic>
          <p:nvPicPr>
            <p:cNvPr id="37" name="object 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6178" y="3305746"/>
              <a:ext cx="73532" cy="73532"/>
            </a:xfrm>
            <a:prstGeom prst="rect">
              <a:avLst/>
            </a:prstGeom>
            <a:grpFill/>
          </p:spPr>
        </p:pic>
        <p:pic>
          <p:nvPicPr>
            <p:cNvPr id="38" name="object 3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69350" y="3276790"/>
              <a:ext cx="73532" cy="73533"/>
            </a:xfrm>
            <a:prstGeom prst="rect">
              <a:avLst/>
            </a:prstGeom>
            <a:grpFill/>
          </p:spPr>
        </p:pic>
        <p:pic>
          <p:nvPicPr>
            <p:cNvPr id="39" name="object 3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00998" y="3243262"/>
              <a:ext cx="73532" cy="73533"/>
            </a:xfrm>
            <a:prstGeom prst="rect">
              <a:avLst/>
            </a:prstGeom>
            <a:grpFill/>
          </p:spPr>
        </p:pic>
        <p:pic>
          <p:nvPicPr>
            <p:cNvPr id="40" name="object 4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632646" y="3211258"/>
              <a:ext cx="73533" cy="73532"/>
            </a:xfrm>
            <a:prstGeom prst="rect">
              <a:avLst/>
            </a:prstGeom>
            <a:grpFill/>
          </p:spPr>
        </p:pic>
        <p:pic>
          <p:nvPicPr>
            <p:cNvPr id="41" name="object 4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864294" y="3177730"/>
              <a:ext cx="73532" cy="73533"/>
            </a:xfrm>
            <a:prstGeom prst="rect">
              <a:avLst/>
            </a:prstGeom>
            <a:grpFill/>
          </p:spPr>
        </p:pic>
        <p:pic>
          <p:nvPicPr>
            <p:cNvPr id="42" name="object 4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95942" y="3151822"/>
              <a:ext cx="73532" cy="73532"/>
            </a:xfrm>
            <a:prstGeom prst="rect">
              <a:avLst/>
            </a:prstGeom>
            <a:grpFill/>
          </p:spPr>
        </p:pic>
        <p:pic>
          <p:nvPicPr>
            <p:cNvPr id="43" name="object 4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27590" y="3125914"/>
              <a:ext cx="73533" cy="73533"/>
            </a:xfrm>
            <a:prstGeom prst="rect">
              <a:avLst/>
            </a:prstGeom>
            <a:grpFill/>
          </p:spPr>
        </p:pic>
        <p:pic>
          <p:nvPicPr>
            <p:cNvPr id="44" name="object 4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59238" y="3100006"/>
              <a:ext cx="73533" cy="73532"/>
            </a:xfrm>
            <a:prstGeom prst="rect">
              <a:avLst/>
            </a:prstGeom>
            <a:grpFill/>
          </p:spPr>
        </p:pic>
        <p:pic>
          <p:nvPicPr>
            <p:cNvPr id="45" name="object 4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90886" y="3074098"/>
              <a:ext cx="73533" cy="73533"/>
            </a:xfrm>
            <a:prstGeom prst="rect">
              <a:avLst/>
            </a:prstGeom>
            <a:grpFill/>
          </p:spPr>
        </p:pic>
        <p:pic>
          <p:nvPicPr>
            <p:cNvPr id="46" name="object 4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705165" y="3346513"/>
              <a:ext cx="73533" cy="73533"/>
            </a:xfrm>
            <a:prstGeom prst="rect">
              <a:avLst/>
            </a:prstGeom>
            <a:grpFill/>
          </p:spPr>
        </p:pic>
      </p:grpSp>
      <p:sp>
        <p:nvSpPr>
          <p:cNvPr id="47" name="object 47"/>
          <p:cNvSpPr txBox="1"/>
          <p:nvPr/>
        </p:nvSpPr>
        <p:spPr>
          <a:xfrm>
            <a:off x="1218945" y="3571824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984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450847" y="3557473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12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637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682267" y="3540764"/>
            <a:ext cx="140335" cy="34163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13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3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8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914525" y="3527374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14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011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146426" y="3514985"/>
            <a:ext cx="139700" cy="3422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14 528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378075" y="3503244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15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105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2609976" y="3490798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15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676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2842005" y="3477774"/>
            <a:ext cx="139700" cy="3422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16 219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073654" y="3467303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16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741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3305555" y="3456000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17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255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3537203" y="3443554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17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816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769233" y="3430981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18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384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167180" y="3222116"/>
            <a:ext cx="455295" cy="2603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44475">
              <a:lnSpc>
                <a:spcPts val="925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42%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ts val="925"/>
              </a:lnSpc>
            </a:pPr>
            <a:r>
              <a:rPr sz="900" spc="-5" dirty="0">
                <a:latin typeface="Calibri"/>
                <a:cs typeface="Calibri"/>
              </a:rPr>
              <a:t>40%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605661" y="3033140"/>
            <a:ext cx="969644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1350" spc="-7" baseline="-49382" dirty="0">
                <a:latin typeface="Calibri"/>
                <a:cs typeface="Calibri"/>
              </a:rPr>
              <a:t>44%</a:t>
            </a:r>
            <a:r>
              <a:rPr sz="1350" spc="60" baseline="-49382" dirty="0">
                <a:latin typeface="Calibri"/>
                <a:cs typeface="Calibri"/>
              </a:rPr>
              <a:t> </a:t>
            </a:r>
            <a:r>
              <a:rPr sz="1350" spc="-7" baseline="-30864" dirty="0">
                <a:latin typeface="Calibri"/>
                <a:cs typeface="Calibri"/>
              </a:rPr>
              <a:t>45%</a:t>
            </a:r>
            <a:r>
              <a:rPr sz="1350" spc="67" baseline="-30864" dirty="0">
                <a:latin typeface="Calibri"/>
                <a:cs typeface="Calibri"/>
              </a:rPr>
              <a:t> </a:t>
            </a:r>
            <a:r>
              <a:rPr sz="1350" spc="-7" baseline="-15432" dirty="0">
                <a:latin typeface="Calibri"/>
                <a:cs typeface="Calibri"/>
              </a:rPr>
              <a:t>46%</a:t>
            </a:r>
            <a:r>
              <a:rPr sz="1350" spc="67" baseline="-15432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46%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2532888" y="2915869"/>
            <a:ext cx="969644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1350" spc="-7" baseline="-40123" dirty="0">
                <a:latin typeface="Calibri"/>
                <a:cs typeface="Calibri"/>
              </a:rPr>
              <a:t>47%</a:t>
            </a:r>
            <a:r>
              <a:rPr sz="1350" spc="67" baseline="-40123" dirty="0">
                <a:latin typeface="Calibri"/>
                <a:cs typeface="Calibri"/>
              </a:rPr>
              <a:t> </a:t>
            </a:r>
            <a:r>
              <a:rPr sz="1350" spc="-7" baseline="-24691" dirty="0">
                <a:latin typeface="Calibri"/>
                <a:cs typeface="Calibri"/>
              </a:rPr>
              <a:t>48%</a:t>
            </a:r>
            <a:r>
              <a:rPr sz="1350" spc="60" baseline="-24691" dirty="0">
                <a:latin typeface="Calibri"/>
                <a:cs typeface="Calibri"/>
              </a:rPr>
              <a:t> </a:t>
            </a:r>
            <a:r>
              <a:rPr sz="1350" spc="-7" baseline="-12345" dirty="0">
                <a:latin typeface="Calibri"/>
                <a:cs typeface="Calibri"/>
              </a:rPr>
              <a:t>49%</a:t>
            </a:r>
            <a:r>
              <a:rPr sz="1350" spc="67" baseline="-1234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49%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3460369" y="2863977"/>
            <a:ext cx="505459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1350" spc="-7" baseline="-12345" dirty="0">
                <a:latin typeface="Calibri"/>
                <a:cs typeface="Calibri"/>
              </a:rPr>
              <a:t>50%</a:t>
            </a:r>
            <a:r>
              <a:rPr sz="1350" spc="30" baseline="-1234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50%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038346" y="3910965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30%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038346" y="3690873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35%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4038346" y="3471164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40%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4038346" y="3251453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45%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4038346" y="3031363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50%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4038346" y="2811526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55%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986434" y="3910965"/>
            <a:ext cx="838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786790" y="3690873"/>
            <a:ext cx="2832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5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728878" y="3471164"/>
            <a:ext cx="34099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10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728878" y="3251453"/>
            <a:ext cx="34099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15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728878" y="3031363"/>
            <a:ext cx="34099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20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728878" y="2811526"/>
            <a:ext cx="34099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25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218945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450847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682267" y="4065525"/>
            <a:ext cx="140335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2027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914525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2146426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2378075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2609976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2842005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2032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3073654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2033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3305555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2034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3537203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3769233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586460" y="2956087"/>
            <a:ext cx="139700" cy="7715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тыс.</a:t>
            </a:r>
            <a:r>
              <a:rPr sz="900" spc="-3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долл.</a:t>
            </a:r>
            <a:r>
              <a:rPr sz="900" spc="-4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США</a:t>
            </a:r>
            <a:endParaRPr sz="900">
              <a:latin typeface="Calibri"/>
              <a:cs typeface="Calibri"/>
            </a:endParaRPr>
          </a:p>
        </p:txBody>
      </p:sp>
      <p:grpSp>
        <p:nvGrpSpPr>
          <p:cNvPr id="88" name="object 88"/>
          <p:cNvGrpSpPr/>
          <p:nvPr/>
        </p:nvGrpSpPr>
        <p:grpSpPr>
          <a:xfrm>
            <a:off x="655129" y="4363021"/>
            <a:ext cx="253365" cy="73660"/>
            <a:chOff x="655129" y="4363021"/>
            <a:chExt cx="253365" cy="73660"/>
          </a:xfrm>
          <a:solidFill>
            <a:srgbClr val="85BB24"/>
          </a:solidFill>
        </p:grpSpPr>
        <p:sp>
          <p:nvSpPr>
            <p:cNvPr id="89" name="object 89"/>
            <p:cNvSpPr/>
            <p:nvPr/>
          </p:nvSpPr>
          <p:spPr>
            <a:xfrm>
              <a:off x="659891" y="4367784"/>
              <a:ext cx="243840" cy="64135"/>
            </a:xfrm>
            <a:custGeom>
              <a:avLst/>
              <a:gdLst/>
              <a:ahLst/>
              <a:cxnLst/>
              <a:rect l="l" t="t" r="r" b="b"/>
              <a:pathLst>
                <a:path w="243840" h="64135">
                  <a:moveTo>
                    <a:pt x="243839" y="0"/>
                  </a:moveTo>
                  <a:lnTo>
                    <a:pt x="0" y="0"/>
                  </a:lnTo>
                  <a:lnTo>
                    <a:pt x="0" y="64007"/>
                  </a:lnTo>
                  <a:lnTo>
                    <a:pt x="243839" y="64007"/>
                  </a:lnTo>
                  <a:lnTo>
                    <a:pt x="243839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59891" y="4367784"/>
              <a:ext cx="243840" cy="64135"/>
            </a:xfrm>
            <a:custGeom>
              <a:avLst/>
              <a:gdLst/>
              <a:ahLst/>
              <a:cxnLst/>
              <a:rect l="l" t="t" r="r" b="b"/>
              <a:pathLst>
                <a:path w="243840" h="64135">
                  <a:moveTo>
                    <a:pt x="0" y="64007"/>
                  </a:moveTo>
                  <a:lnTo>
                    <a:pt x="243839" y="64007"/>
                  </a:lnTo>
                  <a:lnTo>
                    <a:pt x="243839" y="0"/>
                  </a:lnTo>
                  <a:lnTo>
                    <a:pt x="0" y="0"/>
                  </a:lnTo>
                  <a:lnTo>
                    <a:pt x="0" y="64007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" name="object 91"/>
          <p:cNvSpPr txBox="1"/>
          <p:nvPr/>
        </p:nvSpPr>
        <p:spPr>
          <a:xfrm>
            <a:off x="917549" y="4305680"/>
            <a:ext cx="12357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Выручка,</a:t>
            </a:r>
            <a:r>
              <a:rPr sz="900" spc="-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тыс.</a:t>
            </a:r>
            <a:r>
              <a:rPr sz="900" spc="-2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долл.</a:t>
            </a:r>
            <a:r>
              <a:rPr sz="900" spc="-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США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2" name="object 9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222754" y="4361497"/>
            <a:ext cx="243839" cy="73532"/>
          </a:xfrm>
          <a:prstGeom prst="rect">
            <a:avLst/>
          </a:prstGeom>
        </p:spPr>
      </p:pic>
      <p:sp>
        <p:nvSpPr>
          <p:cNvPr id="93" name="object 93"/>
          <p:cNvSpPr txBox="1"/>
          <p:nvPr/>
        </p:nvSpPr>
        <p:spPr>
          <a:xfrm>
            <a:off x="2479675" y="4305680"/>
            <a:ext cx="144462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Рентабельность</a:t>
            </a:r>
            <a:r>
              <a:rPr sz="900" spc="-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по</a:t>
            </a:r>
            <a:r>
              <a:rPr sz="900" spc="-1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EBITDA,</a:t>
            </a:r>
            <a:r>
              <a:rPr sz="900" spc="-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507288" y="2649473"/>
            <a:ext cx="1374140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FFC000"/>
                </a:solidFill>
                <a:latin typeface="Calibri"/>
                <a:cs typeface="Calibri"/>
              </a:rPr>
              <a:t>Рентабельность</a:t>
            </a:r>
            <a:r>
              <a:rPr sz="1000" b="1" spc="-20" dirty="0">
                <a:solidFill>
                  <a:srgbClr val="FFC000"/>
                </a:solidFill>
                <a:latin typeface="Calibri"/>
                <a:cs typeface="Calibri"/>
              </a:rPr>
              <a:t> </a:t>
            </a:r>
            <a:r>
              <a:rPr sz="1000" b="1" spc="-5" dirty="0">
                <a:solidFill>
                  <a:srgbClr val="FFC000"/>
                </a:solidFill>
                <a:latin typeface="Calibri"/>
                <a:cs typeface="Calibri"/>
              </a:rPr>
              <a:t>проекта</a:t>
            </a:r>
            <a:endParaRPr sz="1000" dirty="0">
              <a:solidFill>
                <a:srgbClr val="FFC000"/>
              </a:solidFill>
              <a:latin typeface="Calibri"/>
              <a:cs typeface="Calibri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519176" y="4446778"/>
            <a:ext cx="1654810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FFC000"/>
                </a:solidFill>
                <a:latin typeface="Calibri"/>
                <a:cs typeface="Calibri"/>
              </a:rPr>
              <a:t>Месторасположение</a:t>
            </a:r>
            <a:r>
              <a:rPr sz="1000" b="1" spc="-45" dirty="0">
                <a:solidFill>
                  <a:srgbClr val="FFC000"/>
                </a:solidFill>
                <a:latin typeface="Calibri"/>
                <a:cs typeface="Calibri"/>
              </a:rPr>
              <a:t> </a:t>
            </a:r>
            <a:r>
              <a:rPr sz="1000" b="1" spc="-5" dirty="0">
                <a:solidFill>
                  <a:srgbClr val="FFC000"/>
                </a:solidFill>
                <a:latin typeface="Calibri"/>
                <a:cs typeface="Calibri"/>
              </a:rPr>
              <a:t>проекта</a:t>
            </a:r>
            <a:endParaRPr sz="1000" dirty="0">
              <a:solidFill>
                <a:srgbClr val="FFC000"/>
              </a:solidFill>
              <a:latin typeface="Calibri"/>
              <a:cs typeface="Calibri"/>
            </a:endParaRPr>
          </a:p>
        </p:txBody>
      </p:sp>
      <p:sp>
        <p:nvSpPr>
          <p:cNvPr id="98" name="object 98"/>
          <p:cNvSpPr txBox="1">
            <a:spLocks noGrp="1"/>
          </p:cNvSpPr>
          <p:nvPr>
            <p:ph type="title"/>
          </p:nvPr>
        </p:nvSpPr>
        <p:spPr>
          <a:xfrm>
            <a:off x="539622" y="340740"/>
            <a:ext cx="10052178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b="1" spc="-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Строительство</a:t>
            </a:r>
            <a:r>
              <a:rPr b="1" spc="-3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завода</a:t>
            </a:r>
            <a:r>
              <a:rPr b="1" spc="-20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по</a:t>
            </a:r>
            <a:r>
              <a:rPr b="1" spc="-10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 err="1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производству</a:t>
            </a:r>
            <a:r>
              <a:rPr b="1" spc="-40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5" dirty="0" err="1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высококачественной</a:t>
            </a:r>
            <a:r>
              <a:rPr lang="kk-KZ" b="1" spc="-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dirty="0" err="1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извести</a:t>
            </a:r>
            <a:endParaRPr b="1" dirty="0">
              <a:solidFill>
                <a:srgbClr val="FFC00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4522978" y="1073078"/>
            <a:ext cx="3526790" cy="78162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Продукция</a:t>
            </a:r>
            <a:endParaRPr sz="10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75000"/>
              </a:lnSpc>
              <a:spcBef>
                <a:spcPts val="300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Весь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объем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известковой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продукции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планируется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реализовывать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 внутреннем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рынке.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2025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планируется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ежегодное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77470" algn="just">
              <a:lnSpc>
                <a:spcPct val="7500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производство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49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тонн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негашеной</a:t>
            </a:r>
            <a:r>
              <a:rPr sz="1000" spc="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извести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1 сорта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21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тонн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гашеной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извести.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pic>
        <p:nvPicPr>
          <p:cNvPr id="111" name="object 111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522731" y="838200"/>
            <a:ext cx="3739515" cy="1741932"/>
          </a:xfrm>
          <a:prstGeom prst="rect">
            <a:avLst/>
          </a:prstGeom>
        </p:spPr>
      </p:pic>
      <p:pic>
        <p:nvPicPr>
          <p:cNvPr id="102" name="object 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60" name="object 3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61" name="Блок-схема: задержка 1060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62" name="Прямоугольник 1061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63" name="object 8"/>
          <p:cNvSpPr txBox="1">
            <a:spLocks/>
          </p:cNvSpPr>
          <p:nvPr/>
        </p:nvSpPr>
        <p:spPr>
          <a:xfrm>
            <a:off x="8388132" y="6103660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ru-RU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СТРОИТЕЛЬНАЯ ПРОМЫШЛЕННОСТЬ</a:t>
            </a:r>
          </a:p>
        </p:txBody>
      </p:sp>
      <p:pic>
        <p:nvPicPr>
          <p:cNvPr id="1064" name="Рисунок 1063"/>
          <p:cNvPicPr>
            <a:picLocks noChangeAspect="1"/>
          </p:cNvPicPr>
          <p:nvPr/>
        </p:nvPicPr>
        <p:blipFill>
          <a:blip r:embed="rId12" cstate="print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64149" y="6130481"/>
            <a:ext cx="384161" cy="422719"/>
          </a:xfrm>
          <a:prstGeom prst="rect">
            <a:avLst/>
          </a:prstGeom>
        </p:spPr>
      </p:pic>
      <p:sp>
        <p:nvSpPr>
          <p:cNvPr id="1065" name="object 6"/>
          <p:cNvSpPr txBox="1"/>
          <p:nvPr/>
        </p:nvSpPr>
        <p:spPr>
          <a:xfrm>
            <a:off x="9753600" y="410701"/>
            <a:ext cx="1295400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ru-RU" sz="900" i="1" kern="0" spc="-20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СТРОИТЕЛЬНАЯ ПРОМЫШЛЕННОСТЬ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106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7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8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9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0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1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2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3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4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5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6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7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8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9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0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1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2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3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4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5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6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7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8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9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0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1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2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3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4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5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6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7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8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9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2" name="object 2"/>
          <p:cNvSpPr txBox="1"/>
          <p:nvPr/>
        </p:nvSpPr>
        <p:spPr>
          <a:xfrm>
            <a:off x="4522215" y="1841333"/>
            <a:ext cx="3905768" cy="8970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Проект</a:t>
            </a:r>
            <a:endParaRPr sz="10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marR="486409" algn="just">
              <a:lnSpc>
                <a:spcPct val="75000"/>
              </a:lnSpc>
              <a:spcBef>
                <a:spcPts val="300"/>
              </a:spcBef>
            </a:pPr>
            <a:r>
              <a:rPr lang="ru-RU" sz="1000" spc="-5" dirty="0">
                <a:latin typeface="Century Gothic" pitchFamily="34" charset="0"/>
                <a:cs typeface="Calibri"/>
              </a:rPr>
              <a:t>Проектом предусматривается</a:t>
            </a:r>
            <a:r>
              <a:rPr lang="ru-RU" sz="1000" spc="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строительство</a:t>
            </a:r>
            <a:r>
              <a:rPr lang="ru-RU" sz="1000" spc="3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завода</a:t>
            </a:r>
            <a:r>
              <a:rPr lang="ru-RU"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по </a:t>
            </a:r>
            <a:r>
              <a:rPr lang="ru-RU"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производству</a:t>
            </a:r>
            <a:r>
              <a:rPr lang="ru-RU"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песчано-цементных и гипсовых сухих строительных смесей мощностью</a:t>
            </a:r>
            <a:r>
              <a:rPr lang="ru-RU" sz="1000" spc="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172,8</a:t>
            </a:r>
            <a:r>
              <a:rPr lang="ru-RU" sz="1000" spc="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тыс.</a:t>
            </a:r>
            <a:r>
              <a:rPr lang="ru-RU" sz="1000" spc="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тонн</a:t>
            </a:r>
            <a:r>
              <a:rPr lang="ru-RU" sz="1000" spc="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в</a:t>
            </a:r>
            <a:r>
              <a:rPr lang="ru-RU"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год на собственной</a:t>
            </a:r>
            <a:r>
              <a:rPr lang="ru-RU" sz="1000" spc="3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сырьевой</a:t>
            </a:r>
            <a:r>
              <a:rPr lang="ru-RU"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базе</a:t>
            </a:r>
            <a:r>
              <a:rPr lang="ru-RU" sz="1000" spc="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в</a:t>
            </a:r>
            <a:r>
              <a:rPr lang="ru-RU"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Аральском районе Кызылординской области.</a:t>
            </a:r>
            <a:r>
              <a:rPr lang="ru-RU"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</a:p>
          <a:p>
            <a:pPr marL="12700" marR="5080" algn="just">
              <a:lnSpc>
                <a:spcPct val="75000"/>
              </a:lnSpc>
            </a:pPr>
            <a:r>
              <a:rPr lang="ru-RU"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Инициатором проекта является ТОО «</a:t>
            </a:r>
            <a:r>
              <a:rPr lang="en-US" sz="1000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AralQuartz</a:t>
            </a:r>
            <a:r>
              <a:rPr lang="ru-RU"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».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4522215" y="2719668"/>
            <a:ext cx="3542665" cy="1794722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2065" marR="221615" algn="just">
              <a:lnSpc>
                <a:spcPct val="75000"/>
              </a:lnSpc>
              <a:spcBef>
                <a:spcPts val="395"/>
              </a:spcBef>
              <a:tabLst>
                <a:tab pos="184785" algn="l"/>
                <a:tab pos="185420" algn="l"/>
              </a:tabLst>
            </a:pPr>
            <a:r>
              <a:rPr lang="ru-RU" sz="1000" b="1" spc="-1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Рынок</a:t>
            </a:r>
            <a:endParaRPr lang="ru-RU" sz="1000" spc="-5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84785" marR="221615" indent="-172720" algn="just">
              <a:lnSpc>
                <a:spcPct val="75000"/>
              </a:lnSpc>
              <a:spcBef>
                <a:spcPts val="3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1000" spc="-5" dirty="0">
                <a:latin typeface="Century Gothic" pitchFamily="34" charset="0"/>
                <a:cs typeface="Calibri"/>
              </a:rPr>
              <a:t>По </a:t>
            </a:r>
            <a:r>
              <a:rPr lang="ru-RU" sz="1000" spc="-10" dirty="0">
                <a:latin typeface="Century Gothic" pitchFamily="34" charset="0"/>
                <a:cs typeface="Calibri"/>
              </a:rPr>
              <a:t>данным</a:t>
            </a:r>
            <a:r>
              <a:rPr lang="ru-RU" sz="1000" spc="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Бюро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национальной</a:t>
            </a:r>
            <a:r>
              <a:rPr lang="ru-RU" sz="1000" spc="2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статистики</a:t>
            </a:r>
            <a:r>
              <a:rPr lang="ru-RU" sz="100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Агентства</a:t>
            </a:r>
            <a:r>
              <a:rPr lang="ru-RU" sz="1000" spc="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по </a:t>
            </a:r>
            <a:r>
              <a:rPr lang="ru-RU" sz="100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стратегическому</a:t>
            </a:r>
            <a:r>
              <a:rPr lang="ru-RU" sz="1000" spc="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планированию</a:t>
            </a:r>
            <a:r>
              <a:rPr lang="ru-RU" sz="1000" spc="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и</a:t>
            </a:r>
            <a:r>
              <a:rPr lang="ru-RU" sz="100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реформам</a:t>
            </a:r>
            <a:r>
              <a:rPr lang="ru-RU" sz="100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РК,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в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2022</a:t>
            </a:r>
            <a:r>
              <a:rPr lang="ru-RU" sz="1000" spc="3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г. </a:t>
            </a:r>
            <a:r>
              <a:rPr lang="ru-RU" sz="1000" spc="-210" dirty="0">
                <a:latin typeface="Century Gothic" pitchFamily="34" charset="0"/>
                <a:cs typeface="Calibri"/>
              </a:rPr>
              <a:t> </a:t>
            </a:r>
            <a:r>
              <a:rPr lang="ru-RU" sz="1000" spc="-10" dirty="0">
                <a:latin typeface="Century Gothic" pitchFamily="34" charset="0"/>
                <a:cs typeface="Calibri"/>
              </a:rPr>
              <a:t>было</a:t>
            </a:r>
            <a:r>
              <a:rPr lang="ru-RU" sz="1000" spc="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произведено</a:t>
            </a:r>
            <a:r>
              <a:rPr lang="ru-RU" sz="1000" spc="3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400</a:t>
            </a:r>
            <a:r>
              <a:rPr lang="ru-RU" sz="1000" spc="15" dirty="0">
                <a:latin typeface="Century Gothic" pitchFamily="34" charset="0"/>
                <a:cs typeface="Calibri"/>
              </a:rPr>
              <a:t> </a:t>
            </a:r>
            <a:r>
              <a:rPr lang="ru-RU" sz="1000" spc="-10" dirty="0">
                <a:latin typeface="Century Gothic" pitchFamily="34" charset="0"/>
                <a:cs typeface="Calibri"/>
              </a:rPr>
              <a:t>тыс.</a:t>
            </a:r>
            <a:r>
              <a:rPr lang="ru-RU" sz="1000" spc="-5" dirty="0">
                <a:latin typeface="Century Gothic" pitchFamily="34" charset="0"/>
                <a:cs typeface="Calibri"/>
              </a:rPr>
              <a:t> тонн</a:t>
            </a:r>
            <a:r>
              <a:rPr lang="ru-RU" sz="1000" spc="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сухих строительных смесей.</a:t>
            </a:r>
            <a:r>
              <a:rPr lang="ru-RU" sz="1000" spc="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Среднегодовой </a:t>
            </a:r>
            <a:r>
              <a:rPr sz="1000" spc="-10" dirty="0" err="1">
                <a:latin typeface="Century Gothic" pitchFamily="34" charset="0"/>
                <a:cs typeface="Calibri"/>
              </a:rPr>
              <a:t>темп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роста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объемов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период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2018-2022</a:t>
            </a:r>
            <a:r>
              <a:rPr sz="1000" spc="5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гг.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достиг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lang="kk-KZ" sz="1000" spc="-5" dirty="0">
                <a:latin typeface="Century Gothic" pitchFamily="34" charset="0"/>
                <a:cs typeface="Calibri"/>
              </a:rPr>
              <a:t>3,5</a:t>
            </a:r>
            <a:r>
              <a:rPr sz="1000" spc="-5" dirty="0">
                <a:latin typeface="Century Gothic" pitchFamily="34" charset="0"/>
                <a:cs typeface="Calibri"/>
              </a:rPr>
              <a:t>%.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5080" indent="-172720" algn="just">
              <a:lnSpc>
                <a:spcPct val="751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2022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импорт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сухих строительных смесей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стоимостном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выражении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составил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lang="kk-KZ" sz="1000" spc="-5" dirty="0">
                <a:latin typeface="Century Gothic" pitchFamily="34" charset="0"/>
                <a:cs typeface="Calibri"/>
              </a:rPr>
              <a:t>72,5 тыс. д</a:t>
            </a:r>
            <a:r>
              <a:rPr sz="1000" spc="-10" dirty="0" err="1">
                <a:latin typeface="Century Gothic" pitchFamily="34" charset="0"/>
                <a:cs typeface="Calibri"/>
              </a:rPr>
              <a:t>олл</a:t>
            </a:r>
            <a:r>
              <a:rPr sz="1000" spc="-10" dirty="0">
                <a:latin typeface="Century Gothic" pitchFamily="34" charset="0"/>
                <a:cs typeface="Calibri"/>
              </a:rPr>
              <a:t>.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США.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Среднегодовой</a:t>
            </a:r>
            <a:r>
              <a:rPr sz="1000" spc="4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темп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роста импорта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извести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натуральном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выражении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период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2018-2022</a:t>
            </a:r>
            <a:r>
              <a:rPr sz="1000" spc="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гг.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lang="kk-KZ" sz="1000" dirty="0">
                <a:latin typeface="Century Gothic" pitchFamily="34" charset="0"/>
                <a:cs typeface="Calibri"/>
              </a:rPr>
              <a:t>снизился на 45</a:t>
            </a:r>
            <a:r>
              <a:rPr lang="x-none" sz="1000" spc="-5" dirty="0">
                <a:latin typeface="Century Gothic" pitchFamily="34" charset="0"/>
                <a:cs typeface="Calibri"/>
              </a:rPr>
              <a:t>%</a:t>
            </a:r>
            <a:r>
              <a:rPr lang="kk-KZ" sz="1000" spc="-5" dirty="0">
                <a:latin typeface="Century Gothic" pitchFamily="34" charset="0"/>
                <a:cs typeface="Calibri"/>
              </a:rPr>
              <a:t> и составил 424,7 тыс.</a:t>
            </a:r>
            <a:r>
              <a:rPr sz="1000" spc="-5" dirty="0" err="1">
                <a:latin typeface="Century Gothic" pitchFamily="34" charset="0"/>
                <a:cs typeface="Calibri"/>
              </a:rPr>
              <a:t>долл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endParaRPr lang="kk-KZ" sz="1000" spc="10" dirty="0">
              <a:latin typeface="Century Gothic" pitchFamily="34" charset="0"/>
              <a:cs typeface="Calibri"/>
            </a:endParaRPr>
          </a:p>
          <a:p>
            <a:pPr marL="12065" marR="5080">
              <a:lnSpc>
                <a:spcPct val="75100"/>
              </a:lnSpc>
              <a:spcBef>
                <a:spcPts val="300"/>
              </a:spcBef>
              <a:tabLst>
                <a:tab pos="184785" algn="l"/>
                <a:tab pos="185420" algn="l"/>
              </a:tabLst>
            </a:pP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48310" y="1921400"/>
            <a:ext cx="3579495" cy="1602362"/>
          </a:xfrm>
          <a:prstGeom prst="rect">
            <a:avLst/>
          </a:prstGeom>
        </p:spPr>
        <p:txBody>
          <a:bodyPr vert="horz" wrap="square" lIns="0" tIns="50165" rIns="0" bIns="0" rtlCol="0">
            <a:spAutoFit/>
          </a:bodyPr>
          <a:lstStyle/>
          <a:p>
            <a:pPr marL="184785" marR="5080" indent="-172720" algn="just">
              <a:lnSpc>
                <a:spcPct val="75000"/>
              </a:lnSpc>
              <a:spcBef>
                <a:spcPts val="3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1000" b="1" spc="-5" dirty="0">
                <a:latin typeface="Century Gothic" pitchFamily="34" charset="0"/>
                <a:cs typeface="Calibri"/>
              </a:rPr>
              <a:t>Наличие</a:t>
            </a:r>
            <a:r>
              <a:rPr lang="ru-RU" sz="1000" b="1" spc="5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10" dirty="0">
                <a:latin typeface="Century Gothic" pitchFamily="34" charset="0"/>
                <a:cs typeface="Calibri"/>
              </a:rPr>
              <a:t>опыта</a:t>
            </a:r>
            <a:r>
              <a:rPr lang="ru-RU" sz="1000" b="1" spc="15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у</a:t>
            </a:r>
            <a:r>
              <a:rPr lang="ru-RU" sz="1000" b="1" spc="5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Инициатора</a:t>
            </a:r>
            <a:r>
              <a:rPr lang="ru-RU" sz="1000" b="1" spc="30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и</a:t>
            </a:r>
            <a:r>
              <a:rPr lang="ru-RU" sz="1000" b="1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10" dirty="0">
                <a:latin typeface="Century Gothic" pitchFamily="34" charset="0"/>
                <a:cs typeface="Calibri"/>
              </a:rPr>
              <a:t>собственной</a:t>
            </a:r>
            <a:r>
              <a:rPr lang="ru-RU" sz="1000" b="1" spc="30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сырьевой</a:t>
            </a:r>
            <a:r>
              <a:rPr lang="ru-RU" sz="1000" b="1" spc="15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10" dirty="0">
                <a:latin typeface="Century Gothic" pitchFamily="34" charset="0"/>
                <a:cs typeface="Calibri"/>
              </a:rPr>
              <a:t>базы.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Инициатор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имеет</a:t>
            </a:r>
            <a:r>
              <a:rPr lang="ru-RU" sz="1000" spc="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лицензию на добычу кварцевого песка на месторождении ОПИ - «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Каракуз</a:t>
            </a:r>
            <a:r>
              <a:rPr lang="ru-RU" sz="1000" spc="-5" dirty="0">
                <a:latin typeface="Century Gothic" pitchFamily="34" charset="0"/>
                <a:cs typeface="Calibri"/>
              </a:rPr>
              <a:t>», участки «Жанплес-2», «Сарышокы-2», «Рай» (добыча до 2029 г.) </a:t>
            </a:r>
          </a:p>
          <a:p>
            <a:pPr marL="184785" marR="5080" indent="-172720" algn="just">
              <a:lnSpc>
                <a:spcPct val="75000"/>
              </a:lnSpc>
              <a:spcBef>
                <a:spcPts val="3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b="1" spc="-10" dirty="0" err="1">
                <a:latin typeface="Century Gothic" pitchFamily="34" charset="0"/>
                <a:cs typeface="Calibri"/>
              </a:rPr>
              <a:t>Выгодное</a:t>
            </a:r>
            <a:r>
              <a:rPr sz="1000" b="1" spc="10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местоположение</a:t>
            </a:r>
            <a:r>
              <a:rPr sz="1000" b="1" spc="10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производства.</a:t>
            </a:r>
            <a:r>
              <a:rPr sz="1000" b="1" spc="5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регионе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наход</a:t>
            </a:r>
            <a:r>
              <a:rPr lang="ru-RU" sz="1000" spc="-5" dirty="0">
                <a:latin typeface="Century Gothic" pitchFamily="34" charset="0"/>
                <a:cs typeface="Calibri"/>
              </a:rPr>
              <a:t>и</a:t>
            </a:r>
            <a:r>
              <a:rPr sz="1000" spc="-5" dirty="0" err="1">
                <a:latin typeface="Century Gothic" pitchFamily="34" charset="0"/>
                <a:cs typeface="Calibri"/>
              </a:rPr>
              <a:t>тся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крупн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ый</a:t>
            </a:r>
            <a:r>
              <a:rPr lang="ru-RU" sz="1000" spc="-5" dirty="0">
                <a:latin typeface="Century Gothic" pitchFamily="34" charset="0"/>
                <a:cs typeface="Calibri"/>
              </a:rPr>
              <a:t> завод по производству минеральных порошков</a:t>
            </a:r>
            <a:r>
              <a:rPr sz="1000" spc="-5" dirty="0">
                <a:latin typeface="Century Gothic" pitchFamily="34" charset="0"/>
                <a:cs typeface="Calibri"/>
              </a:rPr>
              <a:t>. </a:t>
            </a:r>
            <a:r>
              <a:rPr sz="1000" spc="-5" dirty="0" err="1">
                <a:latin typeface="Century Gothic" pitchFamily="34" charset="0"/>
                <a:cs typeface="Calibri"/>
              </a:rPr>
              <a:t>Область</a:t>
            </a:r>
            <a:r>
              <a:rPr lang="kk-KZ" sz="1000" spc="35" dirty="0">
                <a:latin typeface="Century Gothic" pitchFamily="34" charset="0"/>
                <a:cs typeface="Calibri"/>
              </a:rPr>
              <a:t>, </a:t>
            </a:r>
            <a:r>
              <a:rPr sz="1000" spc="-5" dirty="0" err="1">
                <a:latin typeface="Century Gothic" pitchFamily="34" charset="0"/>
                <a:cs typeface="Calibri"/>
              </a:rPr>
              <a:t>также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располагает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развитой транспортной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инфраструктурой,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что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13970" algn="just">
              <a:lnSpc>
                <a:spcPct val="7500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создает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условия</a:t>
            </a:r>
            <a:r>
              <a:rPr sz="1000" spc="-10" dirty="0">
                <a:latin typeface="Century Gothic" pitchFamily="34" charset="0"/>
                <a:cs typeface="Calibri"/>
              </a:rPr>
              <a:t> для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качественной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своевременной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доставки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продукции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Компании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потребителям</a:t>
            </a:r>
            <a:r>
              <a:rPr sz="1000" spc="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всей стране.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287156" y="3910965"/>
            <a:ext cx="3573779" cy="1717778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1000" b="1" spc="1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10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marR="167640" algn="just">
              <a:lnSpc>
                <a:spcPct val="75000"/>
              </a:lnSpc>
              <a:spcBef>
                <a:spcPts val="300"/>
              </a:spcBef>
            </a:pPr>
            <a:r>
              <a:rPr sz="1000" spc="-10" dirty="0">
                <a:latin typeface="Century Gothic" pitchFamily="34" charset="0"/>
                <a:cs typeface="Calibri"/>
              </a:rPr>
              <a:t>Для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реализации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Проекта требуется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сумму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lang="kk-KZ" sz="1000" spc="-5" dirty="0">
                <a:latin typeface="Century Gothic" pitchFamily="34" charset="0"/>
                <a:cs typeface="Calibri"/>
              </a:rPr>
              <a:t>4 185 </a:t>
            </a:r>
            <a:r>
              <a:rPr lang="ru-RU" sz="1000" spc="-10" dirty="0">
                <a:latin typeface="Century Gothic" pitchFamily="34" charset="0"/>
                <a:cs typeface="Calibri"/>
              </a:rPr>
              <a:t>ты</a:t>
            </a:r>
            <a:r>
              <a:rPr sz="1000" spc="-10" dirty="0">
                <a:latin typeface="Century Gothic" pitchFamily="34" charset="0"/>
                <a:cs typeface="Calibri"/>
              </a:rPr>
              <a:t>с.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США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(по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курсу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4</a:t>
            </a:r>
            <a:r>
              <a:rPr lang="kk-KZ" sz="1000" spc="-5" dirty="0">
                <a:latin typeface="Century Gothic" pitchFamily="34" charset="0"/>
                <a:cs typeface="Calibri"/>
              </a:rPr>
              <a:t>77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тенге):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5080" indent="-172720" algn="just">
              <a:lnSpc>
                <a:spcPct val="750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kk-KZ" sz="1000" spc="-5" dirty="0">
                <a:latin typeface="Century Gothic" pitchFamily="34" charset="0"/>
                <a:cs typeface="Calibri"/>
              </a:rPr>
              <a:t>64</a:t>
            </a:r>
            <a:r>
              <a:rPr sz="1000" spc="-5" dirty="0">
                <a:latin typeface="Century Gothic" pitchFamily="34" charset="0"/>
                <a:cs typeface="Calibri"/>
              </a:rPr>
              <a:t>%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(</a:t>
            </a:r>
            <a:r>
              <a:rPr lang="kk-KZ" sz="1000" spc="-5" dirty="0">
                <a:latin typeface="Century Gothic" pitchFamily="34" charset="0"/>
                <a:cs typeface="Calibri"/>
              </a:rPr>
              <a:t>2 720</a:t>
            </a:r>
            <a:r>
              <a:rPr sz="1000" spc="-10" dirty="0" err="1">
                <a:latin typeface="Century Gothic" pitchFamily="34" charset="0"/>
                <a:cs typeface="Calibri"/>
              </a:rPr>
              <a:t>тыс</a:t>
            </a:r>
            <a:r>
              <a:rPr sz="1000" spc="-10" dirty="0">
                <a:latin typeface="Century Gothic" pitchFamily="34" charset="0"/>
                <a:cs typeface="Calibri"/>
              </a:rPr>
              <a:t>.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долл.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США)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 </a:t>
            </a:r>
            <a:r>
              <a:rPr lang="kk-KZ" sz="1000" spc="-5" dirty="0">
                <a:latin typeface="Century Gothic" pitchFamily="34" charset="0"/>
                <a:cs typeface="Calibri"/>
              </a:rPr>
              <a:t>собственные средства инициатора проекта</a:t>
            </a:r>
            <a:r>
              <a:rPr sz="1000" spc="-5" dirty="0">
                <a:latin typeface="Century Gothic" pitchFamily="34" charset="0"/>
                <a:cs typeface="Calibri"/>
              </a:rPr>
              <a:t>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kk-KZ" sz="1000" spc="-5" dirty="0">
                <a:latin typeface="Century Gothic" pitchFamily="34" charset="0"/>
                <a:cs typeface="Calibri"/>
              </a:rPr>
              <a:t>36</a:t>
            </a:r>
            <a:r>
              <a:rPr sz="1000" spc="-5" dirty="0">
                <a:latin typeface="Century Gothic" pitchFamily="34" charset="0"/>
                <a:cs typeface="Calibri"/>
              </a:rPr>
              <a:t>%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(</a:t>
            </a:r>
            <a:r>
              <a:rPr lang="kk-KZ" sz="1000" spc="-5" dirty="0">
                <a:latin typeface="Century Gothic" pitchFamily="34" charset="0"/>
                <a:cs typeface="Calibri"/>
              </a:rPr>
              <a:t>1 465 </a:t>
            </a:r>
            <a:r>
              <a:rPr sz="1000" spc="-5" dirty="0" err="1">
                <a:latin typeface="Century Gothic" pitchFamily="34" charset="0"/>
                <a:cs typeface="Calibri"/>
              </a:rPr>
              <a:t>тыс</a:t>
            </a:r>
            <a:r>
              <a:rPr sz="1000" spc="-5" dirty="0">
                <a:latin typeface="Century Gothic" pitchFamily="34" charset="0"/>
                <a:cs typeface="Calibri"/>
              </a:rPr>
              <a:t>. </a:t>
            </a:r>
            <a:r>
              <a:rPr sz="1000" spc="-10" dirty="0">
                <a:latin typeface="Century Gothic" pitchFamily="34" charset="0"/>
                <a:cs typeface="Calibri"/>
              </a:rPr>
              <a:t>долл.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США) –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участие инвестора.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5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 финансирования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меры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8255" algn="just">
              <a:lnSpc>
                <a:spcPct val="75000"/>
              </a:lnSpc>
              <a:spcBef>
                <a:spcPts val="150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государственной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поддержки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являются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индикативными,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финальная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 финансирования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долей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участия в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Проекте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определятся</a:t>
            </a:r>
            <a:r>
              <a:rPr sz="1000" spc="5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90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инвестором.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48310" y="1073078"/>
            <a:ext cx="3116199" cy="8431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3970" algn="just">
              <a:lnSpc>
                <a:spcPct val="100000"/>
              </a:lnSpc>
              <a:spcBef>
                <a:spcPts val="95"/>
              </a:spcBef>
            </a:pP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Инвестиционная</a:t>
            </a:r>
            <a:r>
              <a:rPr sz="900" b="1" spc="2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3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проекта:</a:t>
            </a:r>
            <a:endParaRPr sz="9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3970" marR="525780" algn="just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Инвестиции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lang="kk-KZ" sz="900" spc="-5" dirty="0">
                <a:latin typeface="Century Gothic" pitchFamily="34" charset="0"/>
                <a:cs typeface="Calibri"/>
              </a:rPr>
              <a:t>4 185 </a:t>
            </a:r>
            <a:r>
              <a:rPr sz="900" spc="-10" dirty="0" err="1">
                <a:latin typeface="Century Gothic" pitchFamily="34" charset="0"/>
                <a:cs typeface="Calibri"/>
              </a:rPr>
              <a:t>тыс</a:t>
            </a:r>
            <a:r>
              <a:rPr sz="900" spc="-10" dirty="0">
                <a:latin typeface="Century Gothic" pitchFamily="34" charset="0"/>
                <a:cs typeface="Calibri"/>
              </a:rPr>
              <a:t>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США;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endParaRPr lang="kk-KZ" sz="900" dirty="0">
              <a:latin typeface="Century Gothic" pitchFamily="34" charset="0"/>
              <a:cs typeface="Calibri"/>
            </a:endParaRPr>
          </a:p>
          <a:p>
            <a:pPr marL="13970" marR="525780" algn="just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NPV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lang="kk-KZ" sz="900" spc="-5" dirty="0">
                <a:latin typeface="Century Gothic" pitchFamily="34" charset="0"/>
                <a:cs typeface="Calibri"/>
              </a:rPr>
              <a:t>3 650 </a:t>
            </a:r>
            <a:r>
              <a:rPr sz="900" spc="-10" dirty="0" err="1">
                <a:latin typeface="Century Gothic" pitchFamily="34" charset="0"/>
                <a:cs typeface="Calibri"/>
              </a:rPr>
              <a:t>тыс</a:t>
            </a:r>
            <a:r>
              <a:rPr sz="900" spc="-10" dirty="0">
                <a:latin typeface="Century Gothic" pitchFamily="34" charset="0"/>
                <a:cs typeface="Calibri"/>
              </a:rPr>
              <a:t>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США;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endParaRPr lang="kk-KZ" sz="900" spc="-210" dirty="0">
              <a:latin typeface="Century Gothic" pitchFamily="34" charset="0"/>
              <a:cs typeface="Calibri"/>
            </a:endParaRPr>
          </a:p>
          <a:p>
            <a:pPr marL="13970" marR="525780" algn="just">
              <a:lnSpc>
                <a:spcPct val="100000"/>
              </a:lnSpc>
            </a:pPr>
            <a:r>
              <a:rPr lang="kk-KZ"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IRR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lang="kk-KZ" sz="900" spc="-5" dirty="0">
                <a:latin typeface="Century Gothic" pitchFamily="34" charset="0"/>
                <a:cs typeface="Calibri"/>
              </a:rPr>
              <a:t>26,5 </a:t>
            </a:r>
            <a:r>
              <a:rPr sz="900" spc="-5" dirty="0">
                <a:latin typeface="Century Gothic" pitchFamily="34" charset="0"/>
                <a:cs typeface="Calibri"/>
              </a:rPr>
              <a:t>%;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3970" algn="just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окупаемости 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lang="kk-KZ" sz="900" spc="-5" dirty="0">
                <a:latin typeface="Century Gothic" pitchFamily="34" charset="0"/>
                <a:cs typeface="Calibri"/>
              </a:rPr>
              <a:t>4,7 года</a:t>
            </a:r>
            <a:r>
              <a:rPr sz="900" spc="-10" dirty="0">
                <a:latin typeface="Century Gothic" pitchFamily="34" charset="0"/>
                <a:cs typeface="Calibri"/>
              </a:rPr>
              <a:t>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3970" algn="just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lang="kk-KZ" sz="900" spc="-5" dirty="0">
                <a:latin typeface="Century Gothic" pitchFamily="34" charset="0"/>
                <a:cs typeface="Calibri"/>
              </a:rPr>
              <a:t>6,1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10" dirty="0" err="1">
                <a:latin typeface="Century Gothic" pitchFamily="34" charset="0"/>
                <a:cs typeface="Calibri"/>
              </a:rPr>
              <a:t>лет</a:t>
            </a:r>
            <a:r>
              <a:rPr sz="900" spc="-10" dirty="0">
                <a:latin typeface="Century Gothic" pitchFamily="34" charset="0"/>
                <a:cs typeface="Calibri"/>
              </a:rPr>
              <a:t>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105408" y="2911678"/>
            <a:ext cx="2854960" cy="1140460"/>
            <a:chOff x="1126236" y="2901505"/>
            <a:chExt cx="2854960" cy="1140460"/>
          </a:xfrm>
          <a:solidFill>
            <a:srgbClr val="85BB24"/>
          </a:solidFill>
        </p:grpSpPr>
        <p:sp>
          <p:nvSpPr>
            <p:cNvPr id="8" name="object 8"/>
            <p:cNvSpPr/>
            <p:nvPr/>
          </p:nvSpPr>
          <p:spPr>
            <a:xfrm>
              <a:off x="1196340" y="3477767"/>
              <a:ext cx="165100" cy="527685"/>
            </a:xfrm>
            <a:custGeom>
              <a:avLst/>
              <a:gdLst/>
              <a:ahLst/>
              <a:cxnLst/>
              <a:rect l="l" t="t" r="r" b="b"/>
              <a:pathLst>
                <a:path w="165100" h="527685">
                  <a:moveTo>
                    <a:pt x="164591" y="0"/>
                  </a:moveTo>
                  <a:lnTo>
                    <a:pt x="0" y="0"/>
                  </a:lnTo>
                  <a:lnTo>
                    <a:pt x="0" y="527304"/>
                  </a:lnTo>
                  <a:lnTo>
                    <a:pt x="164591" y="527304"/>
                  </a:lnTo>
                  <a:lnTo>
                    <a:pt x="164591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96340" y="3477767"/>
              <a:ext cx="165100" cy="527685"/>
            </a:xfrm>
            <a:custGeom>
              <a:avLst/>
              <a:gdLst/>
              <a:ahLst/>
              <a:cxnLst/>
              <a:rect l="l" t="t" r="r" b="b"/>
              <a:pathLst>
                <a:path w="165100" h="527685">
                  <a:moveTo>
                    <a:pt x="0" y="0"/>
                  </a:moveTo>
                  <a:lnTo>
                    <a:pt x="164591" y="0"/>
                  </a:lnTo>
                  <a:lnTo>
                    <a:pt x="164591" y="527304"/>
                  </a:lnTo>
                  <a:lnTo>
                    <a:pt x="0" y="52730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126236" y="2906267"/>
              <a:ext cx="36830" cy="1099185"/>
            </a:xfrm>
            <a:custGeom>
              <a:avLst/>
              <a:gdLst/>
              <a:ahLst/>
              <a:cxnLst/>
              <a:rect l="l" t="t" r="r" b="b"/>
              <a:pathLst>
                <a:path w="36830" h="1099185">
                  <a:moveTo>
                    <a:pt x="36575" y="1098804"/>
                  </a:moveTo>
                  <a:lnTo>
                    <a:pt x="36575" y="0"/>
                  </a:lnTo>
                </a:path>
                <a:path w="36830" h="1099185">
                  <a:moveTo>
                    <a:pt x="0" y="1098804"/>
                  </a:moveTo>
                  <a:lnTo>
                    <a:pt x="36575" y="1098804"/>
                  </a:lnTo>
                </a:path>
                <a:path w="36830" h="1099185">
                  <a:moveTo>
                    <a:pt x="0" y="879348"/>
                  </a:moveTo>
                  <a:lnTo>
                    <a:pt x="36575" y="879348"/>
                  </a:lnTo>
                </a:path>
                <a:path w="36830" h="1099185">
                  <a:moveTo>
                    <a:pt x="0" y="658368"/>
                  </a:moveTo>
                  <a:lnTo>
                    <a:pt x="36575" y="658368"/>
                  </a:lnTo>
                </a:path>
                <a:path w="36830" h="1099185">
                  <a:moveTo>
                    <a:pt x="0" y="438912"/>
                  </a:moveTo>
                  <a:lnTo>
                    <a:pt x="36575" y="438912"/>
                  </a:lnTo>
                </a:path>
                <a:path w="36830" h="1099185">
                  <a:moveTo>
                    <a:pt x="0" y="219456"/>
                  </a:moveTo>
                  <a:lnTo>
                    <a:pt x="36575" y="219456"/>
                  </a:lnTo>
                </a:path>
                <a:path w="36830" h="1099185">
                  <a:moveTo>
                    <a:pt x="0" y="0"/>
                  </a:moveTo>
                  <a:lnTo>
                    <a:pt x="36575" y="0"/>
                  </a:lnTo>
                </a:path>
              </a:pathLst>
            </a:custGeom>
            <a:grpFill/>
            <a:ln w="9525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427988" y="3448811"/>
              <a:ext cx="166370" cy="556260"/>
            </a:xfrm>
            <a:custGeom>
              <a:avLst/>
              <a:gdLst/>
              <a:ahLst/>
              <a:cxnLst/>
              <a:rect l="l" t="t" r="r" b="b"/>
              <a:pathLst>
                <a:path w="166369" h="556260">
                  <a:moveTo>
                    <a:pt x="166115" y="0"/>
                  </a:moveTo>
                  <a:lnTo>
                    <a:pt x="0" y="0"/>
                  </a:lnTo>
                  <a:lnTo>
                    <a:pt x="0" y="556260"/>
                  </a:lnTo>
                  <a:lnTo>
                    <a:pt x="166115" y="556260"/>
                  </a:lnTo>
                  <a:lnTo>
                    <a:pt x="16611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427988" y="3448811"/>
              <a:ext cx="166370" cy="556260"/>
            </a:xfrm>
            <a:custGeom>
              <a:avLst/>
              <a:gdLst/>
              <a:ahLst/>
              <a:cxnLst/>
              <a:rect l="l" t="t" r="r" b="b"/>
              <a:pathLst>
                <a:path w="166369" h="556260">
                  <a:moveTo>
                    <a:pt x="0" y="0"/>
                  </a:moveTo>
                  <a:lnTo>
                    <a:pt x="166115" y="0"/>
                  </a:lnTo>
                  <a:lnTo>
                    <a:pt x="166115" y="556260"/>
                  </a:lnTo>
                  <a:lnTo>
                    <a:pt x="0" y="55626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4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659636" y="3416807"/>
              <a:ext cx="166370" cy="588645"/>
            </a:xfrm>
            <a:custGeom>
              <a:avLst/>
              <a:gdLst/>
              <a:ahLst/>
              <a:cxnLst/>
              <a:rect l="l" t="t" r="r" b="b"/>
              <a:pathLst>
                <a:path w="166369" h="588645">
                  <a:moveTo>
                    <a:pt x="166115" y="0"/>
                  </a:moveTo>
                  <a:lnTo>
                    <a:pt x="0" y="0"/>
                  </a:lnTo>
                  <a:lnTo>
                    <a:pt x="0" y="588263"/>
                  </a:lnTo>
                  <a:lnTo>
                    <a:pt x="166115" y="588263"/>
                  </a:lnTo>
                  <a:lnTo>
                    <a:pt x="16611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659636" y="3416807"/>
              <a:ext cx="166370" cy="588645"/>
            </a:xfrm>
            <a:custGeom>
              <a:avLst/>
              <a:gdLst/>
              <a:ahLst/>
              <a:cxnLst/>
              <a:rect l="l" t="t" r="r" b="b"/>
              <a:pathLst>
                <a:path w="166369" h="588645">
                  <a:moveTo>
                    <a:pt x="0" y="0"/>
                  </a:moveTo>
                  <a:lnTo>
                    <a:pt x="166115" y="0"/>
                  </a:lnTo>
                  <a:lnTo>
                    <a:pt x="166115" y="588263"/>
                  </a:lnTo>
                  <a:lnTo>
                    <a:pt x="0" y="58826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891284" y="3389375"/>
              <a:ext cx="166370" cy="615950"/>
            </a:xfrm>
            <a:custGeom>
              <a:avLst/>
              <a:gdLst/>
              <a:ahLst/>
              <a:cxnLst/>
              <a:rect l="l" t="t" r="r" b="b"/>
              <a:pathLst>
                <a:path w="166369" h="615950">
                  <a:moveTo>
                    <a:pt x="166116" y="0"/>
                  </a:moveTo>
                  <a:lnTo>
                    <a:pt x="0" y="0"/>
                  </a:lnTo>
                  <a:lnTo>
                    <a:pt x="0" y="615696"/>
                  </a:lnTo>
                  <a:lnTo>
                    <a:pt x="166116" y="615696"/>
                  </a:lnTo>
                  <a:lnTo>
                    <a:pt x="166116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891284" y="3389375"/>
              <a:ext cx="166370" cy="615950"/>
            </a:xfrm>
            <a:custGeom>
              <a:avLst/>
              <a:gdLst/>
              <a:ahLst/>
              <a:cxnLst/>
              <a:rect l="l" t="t" r="r" b="b"/>
              <a:pathLst>
                <a:path w="166369" h="615950">
                  <a:moveTo>
                    <a:pt x="0" y="0"/>
                  </a:moveTo>
                  <a:lnTo>
                    <a:pt x="166116" y="0"/>
                  </a:lnTo>
                  <a:lnTo>
                    <a:pt x="166116" y="615696"/>
                  </a:lnTo>
                  <a:lnTo>
                    <a:pt x="0" y="61569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122932" y="3366515"/>
              <a:ext cx="166370" cy="638810"/>
            </a:xfrm>
            <a:custGeom>
              <a:avLst/>
              <a:gdLst/>
              <a:ahLst/>
              <a:cxnLst/>
              <a:rect l="l" t="t" r="r" b="b"/>
              <a:pathLst>
                <a:path w="166369" h="638810">
                  <a:moveTo>
                    <a:pt x="166116" y="0"/>
                  </a:moveTo>
                  <a:lnTo>
                    <a:pt x="0" y="0"/>
                  </a:lnTo>
                  <a:lnTo>
                    <a:pt x="0" y="638556"/>
                  </a:lnTo>
                  <a:lnTo>
                    <a:pt x="166116" y="638556"/>
                  </a:lnTo>
                  <a:lnTo>
                    <a:pt x="166116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122932" y="3366515"/>
              <a:ext cx="166370" cy="638810"/>
            </a:xfrm>
            <a:custGeom>
              <a:avLst/>
              <a:gdLst/>
              <a:ahLst/>
              <a:cxnLst/>
              <a:rect l="l" t="t" r="r" b="b"/>
              <a:pathLst>
                <a:path w="166369" h="638810">
                  <a:moveTo>
                    <a:pt x="0" y="0"/>
                  </a:moveTo>
                  <a:lnTo>
                    <a:pt x="166116" y="0"/>
                  </a:lnTo>
                  <a:lnTo>
                    <a:pt x="166116" y="638556"/>
                  </a:lnTo>
                  <a:lnTo>
                    <a:pt x="0" y="63855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354580" y="3340607"/>
              <a:ext cx="166370" cy="664845"/>
            </a:xfrm>
            <a:custGeom>
              <a:avLst/>
              <a:gdLst/>
              <a:ahLst/>
              <a:cxnLst/>
              <a:rect l="l" t="t" r="r" b="b"/>
              <a:pathLst>
                <a:path w="166369" h="664845">
                  <a:moveTo>
                    <a:pt x="166115" y="0"/>
                  </a:moveTo>
                  <a:lnTo>
                    <a:pt x="0" y="0"/>
                  </a:lnTo>
                  <a:lnTo>
                    <a:pt x="0" y="664463"/>
                  </a:lnTo>
                  <a:lnTo>
                    <a:pt x="166115" y="664463"/>
                  </a:lnTo>
                  <a:lnTo>
                    <a:pt x="16611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354580" y="3340607"/>
              <a:ext cx="166370" cy="664845"/>
            </a:xfrm>
            <a:custGeom>
              <a:avLst/>
              <a:gdLst/>
              <a:ahLst/>
              <a:cxnLst/>
              <a:rect l="l" t="t" r="r" b="b"/>
              <a:pathLst>
                <a:path w="166369" h="664845">
                  <a:moveTo>
                    <a:pt x="0" y="0"/>
                  </a:moveTo>
                  <a:lnTo>
                    <a:pt x="166115" y="0"/>
                  </a:lnTo>
                  <a:lnTo>
                    <a:pt x="166115" y="664463"/>
                  </a:lnTo>
                  <a:lnTo>
                    <a:pt x="0" y="664463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586227" y="3316223"/>
              <a:ext cx="166370" cy="688975"/>
            </a:xfrm>
            <a:custGeom>
              <a:avLst/>
              <a:gdLst/>
              <a:ahLst/>
              <a:cxnLst/>
              <a:rect l="l" t="t" r="r" b="b"/>
              <a:pathLst>
                <a:path w="166369" h="688975">
                  <a:moveTo>
                    <a:pt x="166116" y="0"/>
                  </a:moveTo>
                  <a:lnTo>
                    <a:pt x="0" y="0"/>
                  </a:lnTo>
                  <a:lnTo>
                    <a:pt x="0" y="688848"/>
                  </a:lnTo>
                  <a:lnTo>
                    <a:pt x="166116" y="688848"/>
                  </a:lnTo>
                  <a:lnTo>
                    <a:pt x="166116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2586227" y="3316223"/>
              <a:ext cx="166370" cy="688975"/>
            </a:xfrm>
            <a:custGeom>
              <a:avLst/>
              <a:gdLst/>
              <a:ahLst/>
              <a:cxnLst/>
              <a:rect l="l" t="t" r="r" b="b"/>
              <a:pathLst>
                <a:path w="166369" h="688975">
                  <a:moveTo>
                    <a:pt x="0" y="0"/>
                  </a:moveTo>
                  <a:lnTo>
                    <a:pt x="166116" y="0"/>
                  </a:lnTo>
                  <a:lnTo>
                    <a:pt x="166116" y="688848"/>
                  </a:lnTo>
                  <a:lnTo>
                    <a:pt x="0" y="68884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819400" y="3291839"/>
              <a:ext cx="165100" cy="713740"/>
            </a:xfrm>
            <a:custGeom>
              <a:avLst/>
              <a:gdLst/>
              <a:ahLst/>
              <a:cxnLst/>
              <a:rect l="l" t="t" r="r" b="b"/>
              <a:pathLst>
                <a:path w="165100" h="713739">
                  <a:moveTo>
                    <a:pt x="164592" y="0"/>
                  </a:moveTo>
                  <a:lnTo>
                    <a:pt x="0" y="0"/>
                  </a:lnTo>
                  <a:lnTo>
                    <a:pt x="0" y="713232"/>
                  </a:lnTo>
                  <a:lnTo>
                    <a:pt x="164592" y="713232"/>
                  </a:lnTo>
                  <a:lnTo>
                    <a:pt x="16459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819400" y="3291839"/>
              <a:ext cx="165100" cy="713740"/>
            </a:xfrm>
            <a:custGeom>
              <a:avLst/>
              <a:gdLst/>
              <a:ahLst/>
              <a:cxnLst/>
              <a:rect l="l" t="t" r="r" b="b"/>
              <a:pathLst>
                <a:path w="165100" h="713739">
                  <a:moveTo>
                    <a:pt x="0" y="0"/>
                  </a:moveTo>
                  <a:lnTo>
                    <a:pt x="164592" y="0"/>
                  </a:lnTo>
                  <a:lnTo>
                    <a:pt x="164592" y="713232"/>
                  </a:lnTo>
                  <a:lnTo>
                    <a:pt x="0" y="71323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3051047" y="3268979"/>
              <a:ext cx="165100" cy="736600"/>
            </a:xfrm>
            <a:custGeom>
              <a:avLst/>
              <a:gdLst/>
              <a:ahLst/>
              <a:cxnLst/>
              <a:rect l="l" t="t" r="r" b="b"/>
              <a:pathLst>
                <a:path w="165100" h="736600">
                  <a:moveTo>
                    <a:pt x="164591" y="0"/>
                  </a:moveTo>
                  <a:lnTo>
                    <a:pt x="0" y="0"/>
                  </a:lnTo>
                  <a:lnTo>
                    <a:pt x="0" y="736092"/>
                  </a:lnTo>
                  <a:lnTo>
                    <a:pt x="164591" y="736092"/>
                  </a:lnTo>
                  <a:lnTo>
                    <a:pt x="164591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051047" y="3268979"/>
              <a:ext cx="165100" cy="736600"/>
            </a:xfrm>
            <a:custGeom>
              <a:avLst/>
              <a:gdLst/>
              <a:ahLst/>
              <a:cxnLst/>
              <a:rect l="l" t="t" r="r" b="b"/>
              <a:pathLst>
                <a:path w="165100" h="736600">
                  <a:moveTo>
                    <a:pt x="0" y="0"/>
                  </a:moveTo>
                  <a:lnTo>
                    <a:pt x="164591" y="0"/>
                  </a:lnTo>
                  <a:lnTo>
                    <a:pt x="164591" y="736092"/>
                  </a:lnTo>
                  <a:lnTo>
                    <a:pt x="0" y="73609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282696" y="3246119"/>
              <a:ext cx="165100" cy="759460"/>
            </a:xfrm>
            <a:custGeom>
              <a:avLst/>
              <a:gdLst/>
              <a:ahLst/>
              <a:cxnLst/>
              <a:rect l="l" t="t" r="r" b="b"/>
              <a:pathLst>
                <a:path w="165100" h="759460">
                  <a:moveTo>
                    <a:pt x="164591" y="0"/>
                  </a:moveTo>
                  <a:lnTo>
                    <a:pt x="0" y="0"/>
                  </a:lnTo>
                  <a:lnTo>
                    <a:pt x="0" y="758951"/>
                  </a:lnTo>
                  <a:lnTo>
                    <a:pt x="164591" y="758951"/>
                  </a:lnTo>
                  <a:lnTo>
                    <a:pt x="164591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282696" y="3246119"/>
              <a:ext cx="165100" cy="759460"/>
            </a:xfrm>
            <a:custGeom>
              <a:avLst/>
              <a:gdLst/>
              <a:ahLst/>
              <a:cxnLst/>
              <a:rect l="l" t="t" r="r" b="b"/>
              <a:pathLst>
                <a:path w="165100" h="759460">
                  <a:moveTo>
                    <a:pt x="0" y="0"/>
                  </a:moveTo>
                  <a:lnTo>
                    <a:pt x="164591" y="0"/>
                  </a:lnTo>
                  <a:lnTo>
                    <a:pt x="164591" y="758951"/>
                  </a:lnTo>
                  <a:lnTo>
                    <a:pt x="0" y="75895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514343" y="3221735"/>
              <a:ext cx="165100" cy="783590"/>
            </a:xfrm>
            <a:custGeom>
              <a:avLst/>
              <a:gdLst/>
              <a:ahLst/>
              <a:cxnLst/>
              <a:rect l="l" t="t" r="r" b="b"/>
              <a:pathLst>
                <a:path w="165100" h="783589">
                  <a:moveTo>
                    <a:pt x="164591" y="0"/>
                  </a:moveTo>
                  <a:lnTo>
                    <a:pt x="0" y="0"/>
                  </a:lnTo>
                  <a:lnTo>
                    <a:pt x="0" y="783336"/>
                  </a:lnTo>
                  <a:lnTo>
                    <a:pt x="164591" y="783336"/>
                  </a:lnTo>
                  <a:lnTo>
                    <a:pt x="164591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514343" y="3221735"/>
              <a:ext cx="165100" cy="783590"/>
            </a:xfrm>
            <a:custGeom>
              <a:avLst/>
              <a:gdLst/>
              <a:ahLst/>
              <a:cxnLst/>
              <a:rect l="l" t="t" r="r" b="b"/>
              <a:pathLst>
                <a:path w="165100" h="783589">
                  <a:moveTo>
                    <a:pt x="0" y="0"/>
                  </a:moveTo>
                  <a:lnTo>
                    <a:pt x="164591" y="0"/>
                  </a:lnTo>
                  <a:lnTo>
                    <a:pt x="164591" y="783336"/>
                  </a:lnTo>
                  <a:lnTo>
                    <a:pt x="0" y="78333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745991" y="3197351"/>
              <a:ext cx="166370" cy="807720"/>
            </a:xfrm>
            <a:custGeom>
              <a:avLst/>
              <a:gdLst/>
              <a:ahLst/>
              <a:cxnLst/>
              <a:rect l="l" t="t" r="r" b="b"/>
              <a:pathLst>
                <a:path w="166370" h="807720">
                  <a:moveTo>
                    <a:pt x="166116" y="0"/>
                  </a:moveTo>
                  <a:lnTo>
                    <a:pt x="0" y="0"/>
                  </a:lnTo>
                  <a:lnTo>
                    <a:pt x="0" y="807720"/>
                  </a:lnTo>
                  <a:lnTo>
                    <a:pt x="166116" y="807720"/>
                  </a:lnTo>
                  <a:lnTo>
                    <a:pt x="166116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745991" y="3197351"/>
              <a:ext cx="166370" cy="807720"/>
            </a:xfrm>
            <a:custGeom>
              <a:avLst/>
              <a:gdLst/>
              <a:ahLst/>
              <a:cxnLst/>
              <a:rect l="l" t="t" r="r" b="b"/>
              <a:pathLst>
                <a:path w="166370" h="807720">
                  <a:moveTo>
                    <a:pt x="0" y="0"/>
                  </a:moveTo>
                  <a:lnTo>
                    <a:pt x="166116" y="0"/>
                  </a:lnTo>
                  <a:lnTo>
                    <a:pt x="166116" y="807720"/>
                  </a:lnTo>
                  <a:lnTo>
                    <a:pt x="0" y="80772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162812" y="2906267"/>
              <a:ext cx="2818130" cy="1135380"/>
            </a:xfrm>
            <a:custGeom>
              <a:avLst/>
              <a:gdLst/>
              <a:ahLst/>
              <a:cxnLst/>
              <a:rect l="l" t="t" r="r" b="b"/>
              <a:pathLst>
                <a:path w="2818129" h="1135379">
                  <a:moveTo>
                    <a:pt x="2781300" y="1098804"/>
                  </a:moveTo>
                  <a:lnTo>
                    <a:pt x="2781300" y="0"/>
                  </a:lnTo>
                </a:path>
                <a:path w="2818129" h="1135379">
                  <a:moveTo>
                    <a:pt x="2781300" y="1098804"/>
                  </a:moveTo>
                  <a:lnTo>
                    <a:pt x="2817876" y="1098804"/>
                  </a:lnTo>
                </a:path>
                <a:path w="2818129" h="1135379">
                  <a:moveTo>
                    <a:pt x="2781300" y="879348"/>
                  </a:moveTo>
                  <a:lnTo>
                    <a:pt x="2817876" y="879348"/>
                  </a:lnTo>
                </a:path>
                <a:path w="2818129" h="1135379">
                  <a:moveTo>
                    <a:pt x="2781300" y="658368"/>
                  </a:moveTo>
                  <a:lnTo>
                    <a:pt x="2817876" y="658368"/>
                  </a:lnTo>
                </a:path>
                <a:path w="2818129" h="1135379">
                  <a:moveTo>
                    <a:pt x="2781300" y="438912"/>
                  </a:moveTo>
                  <a:lnTo>
                    <a:pt x="2817876" y="438912"/>
                  </a:lnTo>
                </a:path>
                <a:path w="2818129" h="1135379">
                  <a:moveTo>
                    <a:pt x="2781300" y="219456"/>
                  </a:moveTo>
                  <a:lnTo>
                    <a:pt x="2817876" y="219456"/>
                  </a:lnTo>
                </a:path>
                <a:path w="2818129" h="1135379">
                  <a:moveTo>
                    <a:pt x="2781300" y="0"/>
                  </a:moveTo>
                  <a:lnTo>
                    <a:pt x="2817876" y="0"/>
                  </a:lnTo>
                </a:path>
                <a:path w="2818129" h="1135379">
                  <a:moveTo>
                    <a:pt x="0" y="1098804"/>
                  </a:moveTo>
                  <a:lnTo>
                    <a:pt x="2781300" y="1098804"/>
                  </a:lnTo>
                </a:path>
                <a:path w="2818129" h="1135379">
                  <a:moveTo>
                    <a:pt x="0" y="1098804"/>
                  </a:moveTo>
                  <a:lnTo>
                    <a:pt x="0" y="1135380"/>
                  </a:lnTo>
                </a:path>
                <a:path w="2818129" h="1135379">
                  <a:moveTo>
                    <a:pt x="231647" y="1098804"/>
                  </a:moveTo>
                  <a:lnTo>
                    <a:pt x="231647" y="1135380"/>
                  </a:lnTo>
                </a:path>
                <a:path w="2818129" h="1135379">
                  <a:moveTo>
                    <a:pt x="463295" y="1098804"/>
                  </a:moveTo>
                  <a:lnTo>
                    <a:pt x="463295" y="1135380"/>
                  </a:lnTo>
                </a:path>
                <a:path w="2818129" h="1135379">
                  <a:moveTo>
                    <a:pt x="694944" y="1098804"/>
                  </a:moveTo>
                  <a:lnTo>
                    <a:pt x="694944" y="1135380"/>
                  </a:lnTo>
                </a:path>
                <a:path w="2818129" h="1135379">
                  <a:moveTo>
                    <a:pt x="926592" y="1098804"/>
                  </a:moveTo>
                  <a:lnTo>
                    <a:pt x="926592" y="1135380"/>
                  </a:lnTo>
                </a:path>
                <a:path w="2818129" h="1135379">
                  <a:moveTo>
                    <a:pt x="1159764" y="1098804"/>
                  </a:moveTo>
                  <a:lnTo>
                    <a:pt x="1159764" y="1135380"/>
                  </a:lnTo>
                </a:path>
                <a:path w="2818129" h="1135379">
                  <a:moveTo>
                    <a:pt x="1391412" y="1098804"/>
                  </a:moveTo>
                  <a:lnTo>
                    <a:pt x="1391412" y="1135380"/>
                  </a:lnTo>
                </a:path>
                <a:path w="2818129" h="1135379">
                  <a:moveTo>
                    <a:pt x="1623060" y="1098804"/>
                  </a:moveTo>
                  <a:lnTo>
                    <a:pt x="1623060" y="1135380"/>
                  </a:lnTo>
                </a:path>
                <a:path w="2818129" h="1135379">
                  <a:moveTo>
                    <a:pt x="1854708" y="1098804"/>
                  </a:moveTo>
                  <a:lnTo>
                    <a:pt x="1854708" y="1135380"/>
                  </a:lnTo>
                </a:path>
                <a:path w="2818129" h="1135379">
                  <a:moveTo>
                    <a:pt x="2086356" y="1098804"/>
                  </a:moveTo>
                  <a:lnTo>
                    <a:pt x="2086356" y="1135380"/>
                  </a:lnTo>
                </a:path>
                <a:path w="2818129" h="1135379">
                  <a:moveTo>
                    <a:pt x="2318004" y="1098804"/>
                  </a:moveTo>
                  <a:lnTo>
                    <a:pt x="2318004" y="1135380"/>
                  </a:lnTo>
                </a:path>
                <a:path w="2818129" h="1135379">
                  <a:moveTo>
                    <a:pt x="2549652" y="1098804"/>
                  </a:moveTo>
                  <a:lnTo>
                    <a:pt x="2549652" y="1135380"/>
                  </a:lnTo>
                </a:path>
                <a:path w="2818129" h="1135379">
                  <a:moveTo>
                    <a:pt x="2781300" y="1098804"/>
                  </a:moveTo>
                  <a:lnTo>
                    <a:pt x="2781300" y="1135380"/>
                  </a:lnTo>
                </a:path>
              </a:pathLst>
            </a:custGeom>
            <a:grpFill/>
            <a:ln w="9525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279398" y="3109721"/>
              <a:ext cx="2550160" cy="457200"/>
            </a:xfrm>
            <a:custGeom>
              <a:avLst/>
              <a:gdLst/>
              <a:ahLst/>
              <a:cxnLst/>
              <a:rect l="l" t="t" r="r" b="b"/>
              <a:pathLst>
                <a:path w="2550160" h="457200">
                  <a:moveTo>
                    <a:pt x="231648" y="358139"/>
                  </a:moveTo>
                  <a:lnTo>
                    <a:pt x="277977" y="339900"/>
                  </a:lnTo>
                  <a:lnTo>
                    <a:pt x="324307" y="321649"/>
                  </a:lnTo>
                  <a:lnTo>
                    <a:pt x="370636" y="304135"/>
                  </a:lnTo>
                  <a:lnTo>
                    <a:pt x="416966" y="288109"/>
                  </a:lnTo>
                  <a:lnTo>
                    <a:pt x="463296" y="274319"/>
                  </a:lnTo>
                </a:path>
                <a:path w="2550160" h="457200">
                  <a:moveTo>
                    <a:pt x="0" y="457200"/>
                  </a:moveTo>
                  <a:lnTo>
                    <a:pt x="46342" y="437409"/>
                  </a:lnTo>
                  <a:lnTo>
                    <a:pt x="92703" y="417411"/>
                  </a:lnTo>
                  <a:lnTo>
                    <a:pt x="139071" y="397517"/>
                  </a:lnTo>
                  <a:lnTo>
                    <a:pt x="185432" y="378037"/>
                  </a:lnTo>
                  <a:lnTo>
                    <a:pt x="231775" y="359282"/>
                  </a:lnTo>
                </a:path>
                <a:path w="2550160" h="457200">
                  <a:moveTo>
                    <a:pt x="463550" y="273938"/>
                  </a:moveTo>
                  <a:lnTo>
                    <a:pt x="509941" y="262697"/>
                  </a:lnTo>
                  <a:lnTo>
                    <a:pt x="556308" y="253749"/>
                  </a:lnTo>
                  <a:lnTo>
                    <a:pt x="602657" y="246305"/>
                  </a:lnTo>
                  <a:lnTo>
                    <a:pt x="648994" y="239581"/>
                  </a:lnTo>
                  <a:lnTo>
                    <a:pt x="695325" y="232790"/>
                  </a:lnTo>
                  <a:lnTo>
                    <a:pt x="741716" y="226265"/>
                  </a:lnTo>
                  <a:lnTo>
                    <a:pt x="788083" y="220452"/>
                  </a:lnTo>
                  <a:lnTo>
                    <a:pt x="834432" y="214969"/>
                  </a:lnTo>
                  <a:lnTo>
                    <a:pt x="880769" y="209431"/>
                  </a:lnTo>
                  <a:lnTo>
                    <a:pt x="927100" y="203453"/>
                  </a:lnTo>
                  <a:lnTo>
                    <a:pt x="973491" y="196966"/>
                  </a:lnTo>
                  <a:lnTo>
                    <a:pt x="1019858" y="190235"/>
                  </a:lnTo>
                  <a:lnTo>
                    <a:pt x="1066207" y="183382"/>
                  </a:lnTo>
                  <a:lnTo>
                    <a:pt x="1112544" y="176529"/>
                  </a:lnTo>
                  <a:lnTo>
                    <a:pt x="1158875" y="169799"/>
                  </a:lnTo>
                  <a:lnTo>
                    <a:pt x="1205267" y="163196"/>
                  </a:lnTo>
                  <a:lnTo>
                    <a:pt x="1251641" y="156629"/>
                  </a:lnTo>
                  <a:lnTo>
                    <a:pt x="1298010" y="150075"/>
                  </a:lnTo>
                  <a:lnTo>
                    <a:pt x="1344384" y="143508"/>
                  </a:lnTo>
                  <a:lnTo>
                    <a:pt x="1390777" y="136905"/>
                  </a:lnTo>
                  <a:lnTo>
                    <a:pt x="1437107" y="130202"/>
                  </a:lnTo>
                  <a:lnTo>
                    <a:pt x="1483444" y="123328"/>
                  </a:lnTo>
                  <a:lnTo>
                    <a:pt x="1529793" y="116478"/>
                  </a:lnTo>
                  <a:lnTo>
                    <a:pt x="1576160" y="109847"/>
                  </a:lnTo>
                  <a:lnTo>
                    <a:pt x="1622552" y="103631"/>
                  </a:lnTo>
                  <a:lnTo>
                    <a:pt x="1668882" y="97862"/>
                  </a:lnTo>
                  <a:lnTo>
                    <a:pt x="1715219" y="92494"/>
                  </a:lnTo>
                  <a:lnTo>
                    <a:pt x="1761568" y="87383"/>
                  </a:lnTo>
                  <a:lnTo>
                    <a:pt x="1807935" y="82381"/>
                  </a:lnTo>
                  <a:lnTo>
                    <a:pt x="1854327" y="77342"/>
                  </a:lnTo>
                  <a:lnTo>
                    <a:pt x="1900657" y="72254"/>
                  </a:lnTo>
                  <a:lnTo>
                    <a:pt x="1946994" y="67300"/>
                  </a:lnTo>
                  <a:lnTo>
                    <a:pt x="1993343" y="62401"/>
                  </a:lnTo>
                  <a:lnTo>
                    <a:pt x="2039710" y="57478"/>
                  </a:lnTo>
                  <a:lnTo>
                    <a:pt x="2086102" y="52450"/>
                  </a:lnTo>
                  <a:lnTo>
                    <a:pt x="2132444" y="47228"/>
                  </a:lnTo>
                  <a:lnTo>
                    <a:pt x="2178805" y="41945"/>
                  </a:lnTo>
                  <a:lnTo>
                    <a:pt x="2225173" y="36631"/>
                  </a:lnTo>
                  <a:lnTo>
                    <a:pt x="2271534" y="31318"/>
                  </a:lnTo>
                  <a:lnTo>
                    <a:pt x="2317877" y="26035"/>
                  </a:lnTo>
                  <a:lnTo>
                    <a:pt x="2364219" y="20791"/>
                  </a:lnTo>
                  <a:lnTo>
                    <a:pt x="2410580" y="15572"/>
                  </a:lnTo>
                  <a:lnTo>
                    <a:pt x="2456948" y="10371"/>
                  </a:lnTo>
                  <a:lnTo>
                    <a:pt x="2503309" y="5182"/>
                  </a:lnTo>
                  <a:lnTo>
                    <a:pt x="2549652" y="0"/>
                  </a:lnTo>
                </a:path>
              </a:pathLst>
            </a:custGeom>
            <a:grpFill/>
            <a:ln w="28575">
              <a:solidFill>
                <a:srgbClr val="C9E8E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41298" y="3529774"/>
              <a:ext cx="73469" cy="73533"/>
            </a:xfrm>
            <a:prstGeom prst="rect">
              <a:avLst/>
            </a:prstGeom>
            <a:grpFill/>
          </p:spPr>
        </p:pic>
        <p:pic>
          <p:nvPicPr>
            <p:cNvPr id="36" name="object 3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72882" y="3432238"/>
              <a:ext cx="73533" cy="73533"/>
            </a:xfrm>
            <a:prstGeom prst="rect">
              <a:avLst/>
            </a:prstGeom>
            <a:grpFill/>
          </p:spPr>
        </p:pic>
        <p:pic>
          <p:nvPicPr>
            <p:cNvPr id="37" name="object 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6178" y="3305746"/>
              <a:ext cx="73532" cy="73532"/>
            </a:xfrm>
            <a:prstGeom prst="rect">
              <a:avLst/>
            </a:prstGeom>
            <a:grpFill/>
          </p:spPr>
        </p:pic>
        <p:pic>
          <p:nvPicPr>
            <p:cNvPr id="38" name="object 3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69350" y="3276790"/>
              <a:ext cx="73532" cy="73533"/>
            </a:xfrm>
            <a:prstGeom prst="rect">
              <a:avLst/>
            </a:prstGeom>
            <a:grpFill/>
          </p:spPr>
        </p:pic>
        <p:pic>
          <p:nvPicPr>
            <p:cNvPr id="39" name="object 3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00998" y="3243262"/>
              <a:ext cx="73532" cy="73533"/>
            </a:xfrm>
            <a:prstGeom prst="rect">
              <a:avLst/>
            </a:prstGeom>
            <a:grpFill/>
          </p:spPr>
        </p:pic>
        <p:pic>
          <p:nvPicPr>
            <p:cNvPr id="40" name="object 4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632646" y="3211258"/>
              <a:ext cx="73533" cy="73532"/>
            </a:xfrm>
            <a:prstGeom prst="rect">
              <a:avLst/>
            </a:prstGeom>
            <a:grpFill/>
          </p:spPr>
        </p:pic>
        <p:pic>
          <p:nvPicPr>
            <p:cNvPr id="41" name="object 4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864294" y="3177730"/>
              <a:ext cx="73532" cy="73533"/>
            </a:xfrm>
            <a:prstGeom prst="rect">
              <a:avLst/>
            </a:prstGeom>
            <a:grpFill/>
          </p:spPr>
        </p:pic>
        <p:pic>
          <p:nvPicPr>
            <p:cNvPr id="42" name="object 4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95942" y="3151822"/>
              <a:ext cx="73532" cy="73532"/>
            </a:xfrm>
            <a:prstGeom prst="rect">
              <a:avLst/>
            </a:prstGeom>
            <a:grpFill/>
          </p:spPr>
        </p:pic>
        <p:pic>
          <p:nvPicPr>
            <p:cNvPr id="43" name="object 4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27590" y="3125914"/>
              <a:ext cx="73533" cy="73533"/>
            </a:xfrm>
            <a:prstGeom prst="rect">
              <a:avLst/>
            </a:prstGeom>
            <a:grpFill/>
          </p:spPr>
        </p:pic>
        <p:pic>
          <p:nvPicPr>
            <p:cNvPr id="44" name="object 4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59238" y="3100006"/>
              <a:ext cx="73533" cy="73532"/>
            </a:xfrm>
            <a:prstGeom prst="rect">
              <a:avLst/>
            </a:prstGeom>
            <a:grpFill/>
          </p:spPr>
        </p:pic>
        <p:pic>
          <p:nvPicPr>
            <p:cNvPr id="45" name="object 4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90886" y="3074098"/>
              <a:ext cx="73533" cy="73533"/>
            </a:xfrm>
            <a:prstGeom prst="rect">
              <a:avLst/>
            </a:prstGeom>
            <a:grpFill/>
          </p:spPr>
        </p:pic>
        <p:pic>
          <p:nvPicPr>
            <p:cNvPr id="46" name="object 4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705165" y="3346513"/>
              <a:ext cx="73533" cy="73533"/>
            </a:xfrm>
            <a:prstGeom prst="rect">
              <a:avLst/>
            </a:prstGeom>
            <a:grpFill/>
          </p:spPr>
        </p:pic>
      </p:grpSp>
      <p:sp>
        <p:nvSpPr>
          <p:cNvPr id="47" name="object 47"/>
          <p:cNvSpPr txBox="1"/>
          <p:nvPr/>
        </p:nvSpPr>
        <p:spPr>
          <a:xfrm>
            <a:off x="1218945" y="3571824"/>
            <a:ext cx="12824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kk-KZ" sz="900" dirty="0">
                <a:solidFill>
                  <a:srgbClr val="FFFFFF"/>
                </a:solidFill>
                <a:latin typeface="Calibri"/>
                <a:cs typeface="Calibri"/>
              </a:rPr>
              <a:t>10 235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450847" y="3557473"/>
            <a:ext cx="12824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kk-KZ" sz="900" dirty="0">
                <a:solidFill>
                  <a:srgbClr val="FFFFFF"/>
                </a:solidFill>
                <a:latin typeface="Calibri"/>
                <a:cs typeface="Calibri"/>
              </a:rPr>
              <a:t>11 652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682267" y="3540764"/>
            <a:ext cx="128240" cy="34163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kk-KZ" sz="900" dirty="0">
                <a:solidFill>
                  <a:srgbClr val="FFFFFF"/>
                </a:solidFill>
                <a:latin typeface="Calibri"/>
                <a:cs typeface="Calibri"/>
              </a:rPr>
              <a:t>12 965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914525" y="3527374"/>
            <a:ext cx="12824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kk-KZ" sz="900" dirty="0">
                <a:solidFill>
                  <a:srgbClr val="FFFFFF"/>
                </a:solidFill>
                <a:latin typeface="Calibri"/>
                <a:cs typeface="Calibri"/>
              </a:rPr>
              <a:t>13 500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146426" y="3514985"/>
            <a:ext cx="128240" cy="3422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kk-KZ" sz="900" dirty="0">
                <a:solidFill>
                  <a:schemeClr val="bg1"/>
                </a:solidFill>
                <a:latin typeface="Calibri"/>
                <a:cs typeface="Calibri"/>
              </a:rPr>
              <a:t>13 450</a:t>
            </a:r>
            <a:endParaRPr sz="900" dirty="0">
              <a:solidFill>
                <a:schemeClr val="bg1"/>
              </a:solidFill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366614" y="3429000"/>
            <a:ext cx="128240" cy="415239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lang="kk-KZ" sz="900" dirty="0">
                <a:solidFill>
                  <a:srgbClr val="FFFFFF"/>
                </a:solidFill>
                <a:latin typeface="Calibri"/>
                <a:cs typeface="Calibri"/>
              </a:rPr>
              <a:t>4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lang="kk-KZ" sz="900" spc="-5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05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2842005" y="3429000"/>
            <a:ext cx="128240" cy="3422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lang="kk-KZ" sz="900" dirty="0">
                <a:solidFill>
                  <a:srgbClr val="FFFFFF"/>
                </a:solidFill>
                <a:latin typeface="Calibri"/>
                <a:cs typeface="Calibri"/>
              </a:rPr>
              <a:t>5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lang="kk-KZ" sz="900" dirty="0">
                <a:solidFill>
                  <a:srgbClr val="FFFFFF"/>
                </a:solidFill>
                <a:latin typeface="Calibri"/>
                <a:cs typeface="Calibri"/>
              </a:rPr>
              <a:t>002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073654" y="3467303"/>
            <a:ext cx="12824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kk-KZ" sz="900" dirty="0">
                <a:solidFill>
                  <a:srgbClr val="FFFFFF"/>
                </a:solidFill>
                <a:latin typeface="Calibri"/>
                <a:cs typeface="Calibri"/>
              </a:rPr>
              <a:t>15 304 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3300760" y="3352800"/>
            <a:ext cx="128240" cy="47777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lang="kk-KZ" sz="900" dirty="0">
                <a:solidFill>
                  <a:srgbClr val="FFFFFF"/>
                </a:solidFill>
                <a:latin typeface="Calibri"/>
                <a:cs typeface="Calibri"/>
              </a:rPr>
              <a:t>5 304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3537203" y="3443554"/>
            <a:ext cx="12824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kk-KZ" sz="900" dirty="0">
                <a:solidFill>
                  <a:srgbClr val="FFFFFF"/>
                </a:solidFill>
                <a:latin typeface="Calibri"/>
                <a:cs typeface="Calibri"/>
              </a:rPr>
              <a:t>15 500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769233" y="3430981"/>
            <a:ext cx="12824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lang="kk-KZ" sz="900" dirty="0">
                <a:solidFill>
                  <a:srgbClr val="FFFFFF"/>
                </a:solidFill>
                <a:latin typeface="Calibri"/>
                <a:cs typeface="Calibri"/>
              </a:rPr>
              <a:t>5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lang="kk-KZ" sz="900" spc="-5" dirty="0">
                <a:solidFill>
                  <a:srgbClr val="FFFFFF"/>
                </a:solidFill>
                <a:latin typeface="Calibri"/>
                <a:cs typeface="Calibri"/>
              </a:rPr>
              <a:t>500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167180" y="3222116"/>
            <a:ext cx="455295" cy="2603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44475">
              <a:lnSpc>
                <a:spcPts val="925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42%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ts val="925"/>
              </a:lnSpc>
            </a:pPr>
            <a:r>
              <a:rPr sz="900" spc="-5" dirty="0">
                <a:latin typeface="Calibri"/>
                <a:cs typeface="Calibri"/>
              </a:rPr>
              <a:t>40%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605661" y="3033140"/>
            <a:ext cx="969644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1350" spc="-7" baseline="-49382" dirty="0">
                <a:latin typeface="Calibri"/>
                <a:cs typeface="Calibri"/>
              </a:rPr>
              <a:t>44%</a:t>
            </a:r>
            <a:r>
              <a:rPr sz="1350" spc="60" baseline="-49382" dirty="0">
                <a:latin typeface="Calibri"/>
                <a:cs typeface="Calibri"/>
              </a:rPr>
              <a:t> </a:t>
            </a:r>
            <a:r>
              <a:rPr sz="1350" spc="-7" baseline="-30864" dirty="0">
                <a:latin typeface="Calibri"/>
                <a:cs typeface="Calibri"/>
              </a:rPr>
              <a:t>45%</a:t>
            </a:r>
            <a:r>
              <a:rPr sz="1350" spc="67" baseline="-30864" dirty="0">
                <a:latin typeface="Calibri"/>
                <a:cs typeface="Calibri"/>
              </a:rPr>
              <a:t> </a:t>
            </a:r>
            <a:r>
              <a:rPr sz="1350" spc="-7" baseline="-15432" dirty="0">
                <a:latin typeface="Calibri"/>
                <a:cs typeface="Calibri"/>
              </a:rPr>
              <a:t>46%</a:t>
            </a:r>
            <a:r>
              <a:rPr sz="1350" spc="67" baseline="-15432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46%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2532888" y="2915869"/>
            <a:ext cx="969644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1350" spc="-7" baseline="-40123" dirty="0">
                <a:latin typeface="Calibri"/>
                <a:cs typeface="Calibri"/>
              </a:rPr>
              <a:t>47%</a:t>
            </a:r>
            <a:r>
              <a:rPr sz="1350" spc="67" baseline="-40123" dirty="0">
                <a:latin typeface="Calibri"/>
                <a:cs typeface="Calibri"/>
              </a:rPr>
              <a:t> </a:t>
            </a:r>
            <a:r>
              <a:rPr sz="1350" spc="-7" baseline="-24691" dirty="0">
                <a:latin typeface="Calibri"/>
                <a:cs typeface="Calibri"/>
              </a:rPr>
              <a:t>48%</a:t>
            </a:r>
            <a:r>
              <a:rPr sz="1350" spc="60" baseline="-24691" dirty="0">
                <a:latin typeface="Calibri"/>
                <a:cs typeface="Calibri"/>
              </a:rPr>
              <a:t> </a:t>
            </a:r>
            <a:r>
              <a:rPr sz="1350" spc="-7" baseline="-12345" dirty="0">
                <a:latin typeface="Calibri"/>
                <a:cs typeface="Calibri"/>
              </a:rPr>
              <a:t>49%</a:t>
            </a:r>
            <a:r>
              <a:rPr sz="1350" spc="67" baseline="-1234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49%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3460369" y="2863977"/>
            <a:ext cx="505459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1350" spc="-7" baseline="-12345" dirty="0">
                <a:latin typeface="Calibri"/>
                <a:cs typeface="Calibri"/>
              </a:rPr>
              <a:t>50%</a:t>
            </a:r>
            <a:r>
              <a:rPr sz="1350" spc="30" baseline="-1234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50%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038346" y="3910965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30%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038346" y="3690873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35%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4038346" y="3471164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40%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4038346" y="3251453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45%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4038346" y="3031363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50%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4038346" y="2811526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55%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986434" y="3910965"/>
            <a:ext cx="838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786790" y="3690873"/>
            <a:ext cx="28321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kk-KZ" sz="900" dirty="0">
                <a:solidFill>
                  <a:srgbClr val="0D0D0D"/>
                </a:solidFill>
                <a:latin typeface="Calibri"/>
                <a:cs typeface="Calibri"/>
              </a:rPr>
              <a:t>2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728878" y="3471164"/>
            <a:ext cx="34099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kk-KZ" sz="900" dirty="0">
                <a:solidFill>
                  <a:srgbClr val="0D0D0D"/>
                </a:solidFill>
                <a:latin typeface="Calibri"/>
                <a:cs typeface="Calibri"/>
              </a:rPr>
              <a:t>5 000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728878" y="3251453"/>
            <a:ext cx="34099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1</a:t>
            </a:r>
            <a:r>
              <a:rPr lang="kk-KZ" sz="900" dirty="0">
                <a:solidFill>
                  <a:srgbClr val="0D0D0D"/>
                </a:solidFill>
                <a:latin typeface="Calibri"/>
                <a:cs typeface="Calibri"/>
              </a:rPr>
              <a:t>0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728878" y="3031363"/>
            <a:ext cx="34099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kk-KZ" sz="900" dirty="0">
                <a:solidFill>
                  <a:srgbClr val="0D0D0D"/>
                </a:solidFill>
                <a:latin typeface="Calibri"/>
                <a:cs typeface="Calibri"/>
              </a:rPr>
              <a:t>25 000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728878" y="2811526"/>
            <a:ext cx="34099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kk-KZ" sz="900" dirty="0">
                <a:solidFill>
                  <a:srgbClr val="0D0D0D"/>
                </a:solidFill>
                <a:latin typeface="Calibri"/>
                <a:cs typeface="Calibri"/>
              </a:rPr>
              <a:t>30 000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218945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450847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682267" y="4065525"/>
            <a:ext cx="140335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2027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914525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2146426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2378075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2609976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2842005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2032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3073654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2033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3305555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2034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3537203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3769233" y="4065523"/>
            <a:ext cx="1397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586460" y="2956087"/>
            <a:ext cx="139700" cy="7715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тыс.</a:t>
            </a:r>
            <a:r>
              <a:rPr sz="900" spc="-3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долл.</a:t>
            </a:r>
            <a:r>
              <a:rPr sz="900" spc="-4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США</a:t>
            </a:r>
            <a:endParaRPr sz="900">
              <a:latin typeface="Calibri"/>
              <a:cs typeface="Calibri"/>
            </a:endParaRPr>
          </a:p>
        </p:txBody>
      </p:sp>
      <p:grpSp>
        <p:nvGrpSpPr>
          <p:cNvPr id="88" name="object 88"/>
          <p:cNvGrpSpPr/>
          <p:nvPr/>
        </p:nvGrpSpPr>
        <p:grpSpPr>
          <a:xfrm>
            <a:off x="655129" y="4363021"/>
            <a:ext cx="253365" cy="73660"/>
            <a:chOff x="655129" y="4363021"/>
            <a:chExt cx="253365" cy="73660"/>
          </a:xfrm>
          <a:solidFill>
            <a:srgbClr val="85BB24"/>
          </a:solidFill>
        </p:grpSpPr>
        <p:sp>
          <p:nvSpPr>
            <p:cNvPr id="89" name="object 89"/>
            <p:cNvSpPr/>
            <p:nvPr/>
          </p:nvSpPr>
          <p:spPr>
            <a:xfrm>
              <a:off x="659891" y="4367784"/>
              <a:ext cx="243840" cy="64135"/>
            </a:xfrm>
            <a:custGeom>
              <a:avLst/>
              <a:gdLst/>
              <a:ahLst/>
              <a:cxnLst/>
              <a:rect l="l" t="t" r="r" b="b"/>
              <a:pathLst>
                <a:path w="243840" h="64135">
                  <a:moveTo>
                    <a:pt x="243839" y="0"/>
                  </a:moveTo>
                  <a:lnTo>
                    <a:pt x="0" y="0"/>
                  </a:lnTo>
                  <a:lnTo>
                    <a:pt x="0" y="64007"/>
                  </a:lnTo>
                  <a:lnTo>
                    <a:pt x="243839" y="64007"/>
                  </a:lnTo>
                  <a:lnTo>
                    <a:pt x="243839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659891" y="4367784"/>
              <a:ext cx="243840" cy="64135"/>
            </a:xfrm>
            <a:custGeom>
              <a:avLst/>
              <a:gdLst/>
              <a:ahLst/>
              <a:cxnLst/>
              <a:rect l="l" t="t" r="r" b="b"/>
              <a:pathLst>
                <a:path w="243840" h="64135">
                  <a:moveTo>
                    <a:pt x="0" y="64007"/>
                  </a:moveTo>
                  <a:lnTo>
                    <a:pt x="243839" y="64007"/>
                  </a:lnTo>
                  <a:lnTo>
                    <a:pt x="243839" y="0"/>
                  </a:lnTo>
                  <a:lnTo>
                    <a:pt x="0" y="0"/>
                  </a:lnTo>
                  <a:lnTo>
                    <a:pt x="0" y="64007"/>
                  </a:lnTo>
                  <a:close/>
                </a:path>
              </a:pathLst>
            </a:custGeom>
            <a:grpFill/>
            <a:ln w="9525">
              <a:solidFill>
                <a:srgbClr val="0076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" name="object 91"/>
          <p:cNvSpPr txBox="1"/>
          <p:nvPr/>
        </p:nvSpPr>
        <p:spPr>
          <a:xfrm>
            <a:off x="917549" y="4305680"/>
            <a:ext cx="12357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Выручка,</a:t>
            </a:r>
            <a:r>
              <a:rPr sz="900" spc="-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тыс.</a:t>
            </a:r>
            <a:r>
              <a:rPr sz="900" spc="-2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долл.</a:t>
            </a:r>
            <a:r>
              <a:rPr sz="900" spc="-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США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92" name="object 9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222754" y="4361497"/>
            <a:ext cx="243839" cy="73532"/>
          </a:xfrm>
          <a:prstGeom prst="rect">
            <a:avLst/>
          </a:prstGeom>
        </p:spPr>
      </p:pic>
      <p:sp>
        <p:nvSpPr>
          <p:cNvPr id="93" name="object 93"/>
          <p:cNvSpPr txBox="1"/>
          <p:nvPr/>
        </p:nvSpPr>
        <p:spPr>
          <a:xfrm>
            <a:off x="2479675" y="4305680"/>
            <a:ext cx="144462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Рентабельность</a:t>
            </a:r>
            <a:r>
              <a:rPr sz="900" spc="-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по</a:t>
            </a:r>
            <a:r>
              <a:rPr sz="900" spc="-1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EBITDA,</a:t>
            </a:r>
            <a:r>
              <a:rPr sz="900" spc="-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507288" y="2649473"/>
            <a:ext cx="1374140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FFC000"/>
                </a:solidFill>
                <a:latin typeface="Calibri"/>
                <a:cs typeface="Calibri"/>
              </a:rPr>
              <a:t>Рентабельность</a:t>
            </a:r>
            <a:r>
              <a:rPr sz="1000" b="1" spc="-20" dirty="0">
                <a:solidFill>
                  <a:srgbClr val="FFC000"/>
                </a:solidFill>
                <a:latin typeface="Calibri"/>
                <a:cs typeface="Calibri"/>
              </a:rPr>
              <a:t> </a:t>
            </a:r>
            <a:r>
              <a:rPr sz="1000" b="1" spc="-5" dirty="0">
                <a:solidFill>
                  <a:srgbClr val="FFC000"/>
                </a:solidFill>
                <a:latin typeface="Calibri"/>
                <a:cs typeface="Calibri"/>
              </a:rPr>
              <a:t>проекта</a:t>
            </a:r>
            <a:endParaRPr sz="1000" dirty="0">
              <a:solidFill>
                <a:srgbClr val="FFC000"/>
              </a:solidFill>
              <a:latin typeface="Calibri"/>
              <a:cs typeface="Calibri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519176" y="4446778"/>
            <a:ext cx="1654810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FFC000"/>
                </a:solidFill>
                <a:latin typeface="Calibri"/>
                <a:cs typeface="Calibri"/>
              </a:rPr>
              <a:t>Месторасположение</a:t>
            </a:r>
            <a:r>
              <a:rPr sz="1000" b="1" spc="-45" dirty="0">
                <a:solidFill>
                  <a:srgbClr val="FFC000"/>
                </a:solidFill>
                <a:latin typeface="Calibri"/>
                <a:cs typeface="Calibri"/>
              </a:rPr>
              <a:t> </a:t>
            </a:r>
            <a:r>
              <a:rPr sz="1000" b="1" spc="-5" dirty="0">
                <a:solidFill>
                  <a:srgbClr val="FFC000"/>
                </a:solidFill>
                <a:latin typeface="Calibri"/>
                <a:cs typeface="Calibri"/>
              </a:rPr>
              <a:t>проекта</a:t>
            </a:r>
            <a:endParaRPr sz="1000" dirty="0">
              <a:solidFill>
                <a:srgbClr val="FFC000"/>
              </a:solidFill>
              <a:latin typeface="Calibri"/>
              <a:cs typeface="Calibri"/>
            </a:endParaRPr>
          </a:p>
        </p:txBody>
      </p:sp>
      <p:sp>
        <p:nvSpPr>
          <p:cNvPr id="98" name="object 98"/>
          <p:cNvSpPr txBox="1">
            <a:spLocks noGrp="1"/>
          </p:cNvSpPr>
          <p:nvPr>
            <p:ph type="title"/>
          </p:nvPr>
        </p:nvSpPr>
        <p:spPr>
          <a:xfrm>
            <a:off x="539622" y="340740"/>
            <a:ext cx="10052178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b="1" spc="-5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Выпуск песчано-цементных и гипсовых сухих строительных смесей</a:t>
            </a:r>
            <a:endParaRPr lang="ru-RU" b="1" dirty="0">
              <a:solidFill>
                <a:srgbClr val="FFC00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4522978" y="1073078"/>
            <a:ext cx="3526790" cy="78162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Продукция</a:t>
            </a:r>
            <a:endParaRPr sz="10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75000"/>
              </a:lnSpc>
              <a:spcBef>
                <a:spcPts val="300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Весь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объем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известковой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продукции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планируется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реализовывать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 внутреннем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рынке.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2025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планируется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ежегодное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77470" algn="just">
              <a:lnSpc>
                <a:spcPct val="7500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производство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49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тонн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негашеной</a:t>
            </a:r>
            <a:r>
              <a:rPr sz="1000" spc="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извести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1 сорта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21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тонн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гашеной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извести.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pic>
        <p:nvPicPr>
          <p:cNvPr id="102" name="object 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60" name="object 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61" name="Блок-схема: задержка 1060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62" name="Прямоугольник 1061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63" name="object 8"/>
          <p:cNvSpPr txBox="1">
            <a:spLocks/>
          </p:cNvSpPr>
          <p:nvPr/>
        </p:nvSpPr>
        <p:spPr>
          <a:xfrm>
            <a:off x="8388132" y="6103660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ru-RU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СТРОИТЕЛЬНАЯ ПРОМЫШЛЕННОСТЬ</a:t>
            </a:r>
          </a:p>
        </p:txBody>
      </p:sp>
      <p:pic>
        <p:nvPicPr>
          <p:cNvPr id="1064" name="Рисунок 1063"/>
          <p:cNvPicPr>
            <a:picLocks noChangeAspect="1"/>
          </p:cNvPicPr>
          <p:nvPr/>
        </p:nvPicPr>
        <p:blipFill>
          <a:blip r:embed="rId11" cstate="print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64149" y="6130481"/>
            <a:ext cx="384161" cy="422719"/>
          </a:xfrm>
          <a:prstGeom prst="rect">
            <a:avLst/>
          </a:prstGeom>
        </p:spPr>
      </p:pic>
      <p:sp>
        <p:nvSpPr>
          <p:cNvPr id="1065" name="object 6"/>
          <p:cNvSpPr txBox="1"/>
          <p:nvPr/>
        </p:nvSpPr>
        <p:spPr>
          <a:xfrm>
            <a:off x="9753600" y="410701"/>
            <a:ext cx="1295400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ru-RU" sz="900" i="1" kern="0" spc="-20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СТРОИТЕЛЬНАЯ ПРОМЫШЛЕННОСТЬ</a:t>
            </a:r>
          </a:p>
        </p:txBody>
      </p:sp>
      <p:pic>
        <p:nvPicPr>
          <p:cNvPr id="95" name="Рисунок 94">
            <a:extLst>
              <a:ext uri="{FF2B5EF4-FFF2-40B4-BE49-F238E27FC236}">
                <a16:creationId xmlns="" xmlns:a16="http://schemas.microsoft.com/office/drawing/2014/main" id="{891BF2CB-6C37-EB9F-7E77-491B7F07D9BE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7288" y="720562"/>
            <a:ext cx="3511461" cy="1761269"/>
          </a:xfrm>
          <a:prstGeom prst="rect">
            <a:avLst/>
          </a:prstGeom>
        </p:spPr>
      </p:pic>
      <p:sp>
        <p:nvSpPr>
          <p:cNvPr id="99" name="object 52">
            <a:extLst>
              <a:ext uri="{FF2B5EF4-FFF2-40B4-BE49-F238E27FC236}">
                <a16:creationId xmlns="" xmlns:a16="http://schemas.microsoft.com/office/drawing/2014/main" id="{A344CA9C-E053-CB9D-97F1-DD1F85ED1580}"/>
              </a:ext>
            </a:extLst>
          </p:cNvPr>
          <p:cNvSpPr txBox="1"/>
          <p:nvPr/>
        </p:nvSpPr>
        <p:spPr>
          <a:xfrm>
            <a:off x="2595861" y="3412853"/>
            <a:ext cx="128240" cy="415239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lang="kk-KZ" sz="900" dirty="0">
                <a:solidFill>
                  <a:srgbClr val="FFFFFF"/>
                </a:solidFill>
                <a:latin typeface="Calibri"/>
                <a:cs typeface="Calibri"/>
              </a:rPr>
              <a:t>4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lang="kk-KZ" sz="900" spc="-5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05</a:t>
            </a:r>
            <a:endParaRPr sz="900" dirty="0">
              <a:latin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4413311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56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7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8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9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0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1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2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3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4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5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6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7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8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9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0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1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2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3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4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5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6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7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8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9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0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1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2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3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4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5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6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7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8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9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60" name="Прямоугольник 59"/>
          <p:cNvSpPr/>
          <p:nvPr/>
        </p:nvSpPr>
        <p:spPr>
          <a:xfrm>
            <a:off x="685799" y="304800"/>
            <a:ext cx="8564817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ru-RU" b="1" spc="-10" dirty="0">
                <a:solidFill>
                  <a:srgbClr val="FFC000"/>
                </a:solidFill>
                <a:latin typeface="Arial" pitchFamily="34" charset="0"/>
                <a:cs typeface="Arial" pitchFamily="34" charset="0"/>
              </a:rPr>
              <a:t>Производство кварцевого агломерата</a:t>
            </a:r>
            <a:endParaRPr lang="ru-RU" b="1" dirty="0">
              <a:solidFill>
                <a:srgbClr val="FFC000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4" name="object 4"/>
          <p:cNvSpPr txBox="1"/>
          <p:nvPr/>
        </p:nvSpPr>
        <p:spPr>
          <a:xfrm>
            <a:off x="498449" y="2611323"/>
            <a:ext cx="123761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FFC000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40" dirty="0">
                <a:solidFill>
                  <a:srgbClr val="FFC00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FFC000"/>
                </a:solidFill>
                <a:latin typeface="Calibri"/>
                <a:cs typeface="Calibri"/>
              </a:rPr>
              <a:t>проекта</a:t>
            </a:r>
            <a:endParaRPr sz="900" dirty="0">
              <a:solidFill>
                <a:srgbClr val="FFC000"/>
              </a:solidFill>
              <a:latin typeface="Calibri"/>
              <a:cs typeface="Calibri"/>
            </a:endParaRPr>
          </a:p>
        </p:txBody>
      </p:sp>
      <p:sp>
        <p:nvSpPr>
          <p:cNvPr id="65" name="object 57"/>
          <p:cNvSpPr txBox="1"/>
          <p:nvPr/>
        </p:nvSpPr>
        <p:spPr>
          <a:xfrm>
            <a:off x="492963" y="4405288"/>
            <a:ext cx="1724025" cy="166712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900" b="1" spc="-5" dirty="0" err="1">
                <a:solidFill>
                  <a:srgbClr val="FFC000"/>
                </a:solidFill>
                <a:latin typeface="Calibri"/>
                <a:cs typeface="Calibri"/>
              </a:rPr>
              <a:t>Место</a:t>
            </a:r>
            <a:r>
              <a:rPr sz="900" b="1" spc="-30" dirty="0">
                <a:solidFill>
                  <a:srgbClr val="FFC00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FFC000"/>
                </a:solidFill>
                <a:latin typeface="Calibri"/>
                <a:cs typeface="Calibri"/>
              </a:rPr>
              <a:t>реализации</a:t>
            </a:r>
            <a:endParaRPr sz="900" dirty="0">
              <a:solidFill>
                <a:srgbClr val="FFC000"/>
              </a:solidFill>
              <a:latin typeface="Calibri"/>
              <a:cs typeface="Calibri"/>
            </a:endParaRPr>
          </a:p>
        </p:txBody>
      </p:sp>
      <p:grpSp>
        <p:nvGrpSpPr>
          <p:cNvPr id="67" name="object 22"/>
          <p:cNvGrpSpPr/>
          <p:nvPr/>
        </p:nvGrpSpPr>
        <p:grpSpPr>
          <a:xfrm>
            <a:off x="1040892" y="3066203"/>
            <a:ext cx="2944495" cy="770896"/>
            <a:chOff x="1040891" y="2907791"/>
            <a:chExt cx="2944495" cy="1167765"/>
          </a:xfrm>
        </p:grpSpPr>
        <p:sp>
          <p:nvSpPr>
            <p:cNvPr id="68" name="object 23"/>
            <p:cNvSpPr/>
            <p:nvPr/>
          </p:nvSpPr>
          <p:spPr>
            <a:xfrm>
              <a:off x="1520952" y="2968751"/>
              <a:ext cx="2340610" cy="1069975"/>
            </a:xfrm>
            <a:custGeom>
              <a:avLst/>
              <a:gdLst/>
              <a:ahLst/>
              <a:cxnLst/>
              <a:rect l="l" t="t" r="r" b="b"/>
              <a:pathLst>
                <a:path w="2340610" h="1069975">
                  <a:moveTo>
                    <a:pt x="181330" y="490664"/>
                  </a:moveTo>
                  <a:lnTo>
                    <a:pt x="0" y="490664"/>
                  </a:lnTo>
                  <a:lnTo>
                    <a:pt x="0" y="1069721"/>
                  </a:lnTo>
                  <a:lnTo>
                    <a:pt x="181330" y="1069721"/>
                  </a:lnTo>
                  <a:lnTo>
                    <a:pt x="181330" y="490664"/>
                  </a:lnTo>
                  <a:close/>
                </a:path>
                <a:path w="2340610" h="1069975">
                  <a:moveTo>
                    <a:pt x="540981" y="475437"/>
                  </a:moveTo>
                  <a:lnTo>
                    <a:pt x="361188" y="475437"/>
                  </a:lnTo>
                  <a:lnTo>
                    <a:pt x="361188" y="1069721"/>
                  </a:lnTo>
                  <a:lnTo>
                    <a:pt x="540981" y="1069721"/>
                  </a:lnTo>
                  <a:lnTo>
                    <a:pt x="540981" y="475437"/>
                  </a:lnTo>
                  <a:close/>
                </a:path>
                <a:path w="2340610" h="1069975">
                  <a:moveTo>
                    <a:pt x="900518" y="356577"/>
                  </a:moveTo>
                  <a:lnTo>
                    <a:pt x="720725" y="356577"/>
                  </a:lnTo>
                  <a:lnTo>
                    <a:pt x="720725" y="1069721"/>
                  </a:lnTo>
                  <a:lnTo>
                    <a:pt x="900518" y="1069721"/>
                  </a:lnTo>
                  <a:lnTo>
                    <a:pt x="900518" y="356577"/>
                  </a:lnTo>
                  <a:close/>
                </a:path>
                <a:path w="2340610" h="1069975">
                  <a:moveTo>
                    <a:pt x="1260195" y="242290"/>
                  </a:moveTo>
                  <a:lnTo>
                    <a:pt x="1080389" y="242290"/>
                  </a:lnTo>
                  <a:lnTo>
                    <a:pt x="1080389" y="1069721"/>
                  </a:lnTo>
                  <a:lnTo>
                    <a:pt x="1260195" y="1069721"/>
                  </a:lnTo>
                  <a:lnTo>
                    <a:pt x="1260195" y="242290"/>
                  </a:lnTo>
                  <a:close/>
                </a:path>
                <a:path w="2340610" h="1069975">
                  <a:moveTo>
                    <a:pt x="1619719" y="68567"/>
                  </a:moveTo>
                  <a:lnTo>
                    <a:pt x="1439926" y="68567"/>
                  </a:lnTo>
                  <a:lnTo>
                    <a:pt x="1439926" y="1069721"/>
                  </a:lnTo>
                  <a:lnTo>
                    <a:pt x="1619719" y="1069721"/>
                  </a:lnTo>
                  <a:lnTo>
                    <a:pt x="1619719" y="68567"/>
                  </a:lnTo>
                  <a:close/>
                </a:path>
                <a:path w="2340610" h="1069975">
                  <a:moveTo>
                    <a:pt x="1980920" y="25908"/>
                  </a:moveTo>
                  <a:lnTo>
                    <a:pt x="1801101" y="25908"/>
                  </a:lnTo>
                  <a:lnTo>
                    <a:pt x="1801101" y="1069721"/>
                  </a:lnTo>
                  <a:lnTo>
                    <a:pt x="1980920" y="1069721"/>
                  </a:lnTo>
                  <a:lnTo>
                    <a:pt x="1980920" y="25908"/>
                  </a:lnTo>
                  <a:close/>
                </a:path>
                <a:path w="2340610" h="1069975">
                  <a:moveTo>
                    <a:pt x="2340457" y="0"/>
                  </a:moveTo>
                  <a:lnTo>
                    <a:pt x="2160651" y="0"/>
                  </a:lnTo>
                  <a:lnTo>
                    <a:pt x="2160651" y="1069721"/>
                  </a:lnTo>
                  <a:lnTo>
                    <a:pt x="2340457" y="1069721"/>
                  </a:lnTo>
                  <a:lnTo>
                    <a:pt x="2340457" y="0"/>
                  </a:lnTo>
                  <a:close/>
                </a:path>
              </a:pathLst>
            </a:custGeom>
            <a:solidFill>
              <a:srgbClr val="0D83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24"/>
            <p:cNvSpPr/>
            <p:nvPr/>
          </p:nvSpPr>
          <p:spPr>
            <a:xfrm>
              <a:off x="1040891" y="2912363"/>
              <a:ext cx="2944495" cy="1151890"/>
            </a:xfrm>
            <a:custGeom>
              <a:avLst/>
              <a:gdLst/>
              <a:ahLst/>
              <a:cxnLst/>
              <a:rect l="l" t="t" r="r" b="b"/>
              <a:pathLst>
                <a:path w="2944495" h="1151889">
                  <a:moveTo>
                    <a:pt x="2912237" y="1127379"/>
                  </a:moveTo>
                  <a:lnTo>
                    <a:pt x="2912237" y="0"/>
                  </a:lnTo>
                </a:path>
                <a:path w="2944495" h="1151889">
                  <a:moveTo>
                    <a:pt x="2912237" y="1127379"/>
                  </a:moveTo>
                  <a:lnTo>
                    <a:pt x="2944241" y="1127379"/>
                  </a:lnTo>
                </a:path>
                <a:path w="2944495" h="1151889">
                  <a:moveTo>
                    <a:pt x="2912237" y="940053"/>
                  </a:moveTo>
                  <a:lnTo>
                    <a:pt x="2944241" y="940053"/>
                  </a:lnTo>
                </a:path>
                <a:path w="2944495" h="1151889">
                  <a:moveTo>
                    <a:pt x="2912237" y="752601"/>
                  </a:moveTo>
                  <a:lnTo>
                    <a:pt x="2944241" y="752601"/>
                  </a:lnTo>
                </a:path>
                <a:path w="2944495" h="1151889">
                  <a:moveTo>
                    <a:pt x="2912237" y="563752"/>
                  </a:moveTo>
                  <a:lnTo>
                    <a:pt x="2944241" y="563752"/>
                  </a:lnTo>
                </a:path>
                <a:path w="2944495" h="1151889">
                  <a:moveTo>
                    <a:pt x="2912237" y="376300"/>
                  </a:moveTo>
                  <a:lnTo>
                    <a:pt x="2944241" y="376300"/>
                  </a:lnTo>
                </a:path>
                <a:path w="2944495" h="1151889">
                  <a:moveTo>
                    <a:pt x="2912237" y="188975"/>
                  </a:moveTo>
                  <a:lnTo>
                    <a:pt x="2944241" y="188975"/>
                  </a:lnTo>
                </a:path>
                <a:path w="2944495" h="1151889">
                  <a:moveTo>
                    <a:pt x="2912237" y="0"/>
                  </a:moveTo>
                  <a:lnTo>
                    <a:pt x="2944241" y="0"/>
                  </a:lnTo>
                </a:path>
                <a:path w="2944495" h="1151889">
                  <a:moveTo>
                    <a:pt x="32004" y="1127379"/>
                  </a:moveTo>
                  <a:lnTo>
                    <a:pt x="32004" y="0"/>
                  </a:lnTo>
                </a:path>
                <a:path w="2944495" h="1151889">
                  <a:moveTo>
                    <a:pt x="0" y="1127379"/>
                  </a:moveTo>
                  <a:lnTo>
                    <a:pt x="32004" y="1127379"/>
                  </a:lnTo>
                </a:path>
                <a:path w="2944495" h="1151889">
                  <a:moveTo>
                    <a:pt x="0" y="940053"/>
                  </a:moveTo>
                  <a:lnTo>
                    <a:pt x="32004" y="940053"/>
                  </a:lnTo>
                </a:path>
                <a:path w="2944495" h="1151889">
                  <a:moveTo>
                    <a:pt x="0" y="752601"/>
                  </a:moveTo>
                  <a:lnTo>
                    <a:pt x="32004" y="752601"/>
                  </a:lnTo>
                </a:path>
                <a:path w="2944495" h="1151889">
                  <a:moveTo>
                    <a:pt x="0" y="563752"/>
                  </a:moveTo>
                  <a:lnTo>
                    <a:pt x="32004" y="563752"/>
                  </a:lnTo>
                </a:path>
                <a:path w="2944495" h="1151889">
                  <a:moveTo>
                    <a:pt x="0" y="376300"/>
                  </a:moveTo>
                  <a:lnTo>
                    <a:pt x="32004" y="376300"/>
                  </a:lnTo>
                </a:path>
                <a:path w="2944495" h="1151889">
                  <a:moveTo>
                    <a:pt x="0" y="188975"/>
                  </a:moveTo>
                  <a:lnTo>
                    <a:pt x="32004" y="188975"/>
                  </a:lnTo>
                </a:path>
                <a:path w="2944495" h="1151889">
                  <a:moveTo>
                    <a:pt x="0" y="0"/>
                  </a:moveTo>
                  <a:lnTo>
                    <a:pt x="32004" y="0"/>
                  </a:lnTo>
                </a:path>
                <a:path w="2944495" h="1151889">
                  <a:moveTo>
                    <a:pt x="32004" y="1127379"/>
                  </a:moveTo>
                  <a:lnTo>
                    <a:pt x="2912237" y="1127379"/>
                  </a:lnTo>
                </a:path>
                <a:path w="2944495" h="1151889">
                  <a:moveTo>
                    <a:pt x="211823" y="1127379"/>
                  </a:moveTo>
                  <a:lnTo>
                    <a:pt x="211823" y="1151763"/>
                  </a:lnTo>
                </a:path>
                <a:path w="2944495" h="1151889">
                  <a:moveTo>
                    <a:pt x="571500" y="1127379"/>
                  </a:moveTo>
                  <a:lnTo>
                    <a:pt x="571500" y="1151763"/>
                  </a:lnTo>
                </a:path>
                <a:path w="2944495" h="1151889">
                  <a:moveTo>
                    <a:pt x="932688" y="1127379"/>
                  </a:moveTo>
                  <a:lnTo>
                    <a:pt x="932688" y="1151763"/>
                  </a:lnTo>
                </a:path>
                <a:path w="2944495" h="1151889">
                  <a:moveTo>
                    <a:pt x="1292352" y="1127379"/>
                  </a:moveTo>
                  <a:lnTo>
                    <a:pt x="1292352" y="1151763"/>
                  </a:lnTo>
                </a:path>
                <a:path w="2944495" h="1151889">
                  <a:moveTo>
                    <a:pt x="1651889" y="1127379"/>
                  </a:moveTo>
                  <a:lnTo>
                    <a:pt x="1651889" y="1151763"/>
                  </a:lnTo>
                </a:path>
                <a:path w="2944495" h="1151889">
                  <a:moveTo>
                    <a:pt x="2011552" y="1127379"/>
                  </a:moveTo>
                  <a:lnTo>
                    <a:pt x="2011552" y="1151763"/>
                  </a:lnTo>
                </a:path>
                <a:path w="2944495" h="1151889">
                  <a:moveTo>
                    <a:pt x="2372741" y="1127379"/>
                  </a:moveTo>
                  <a:lnTo>
                    <a:pt x="2372741" y="1151763"/>
                  </a:lnTo>
                </a:path>
                <a:path w="2944495" h="1151889">
                  <a:moveTo>
                    <a:pt x="2732405" y="1127379"/>
                  </a:moveTo>
                  <a:lnTo>
                    <a:pt x="2732405" y="1151763"/>
                  </a:lnTo>
                </a:path>
                <a:path w="2944495" h="1151889">
                  <a:moveTo>
                    <a:pt x="2912237" y="1127379"/>
                  </a:moveTo>
                  <a:lnTo>
                    <a:pt x="2912237" y="1151763"/>
                  </a:lnTo>
                </a:path>
              </a:pathLst>
            </a:custGeom>
            <a:ln w="9144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25"/>
            <p:cNvSpPr/>
            <p:nvPr/>
          </p:nvSpPr>
          <p:spPr>
            <a:xfrm>
              <a:off x="1249679" y="3209543"/>
              <a:ext cx="2520315" cy="828675"/>
            </a:xfrm>
            <a:custGeom>
              <a:avLst/>
              <a:gdLst/>
              <a:ahLst/>
              <a:cxnLst/>
              <a:rect l="l" t="t" r="r" b="b"/>
              <a:pathLst>
                <a:path w="2520315" h="828675">
                  <a:moveTo>
                    <a:pt x="0" y="828548"/>
                  </a:moveTo>
                  <a:lnTo>
                    <a:pt x="22478" y="781558"/>
                  </a:lnTo>
                  <a:lnTo>
                    <a:pt x="44957" y="732155"/>
                  </a:lnTo>
                  <a:lnTo>
                    <a:pt x="67563" y="680847"/>
                  </a:lnTo>
                  <a:lnTo>
                    <a:pt x="90042" y="628396"/>
                  </a:lnTo>
                  <a:lnTo>
                    <a:pt x="112522" y="575310"/>
                  </a:lnTo>
                  <a:lnTo>
                    <a:pt x="135000" y="521970"/>
                  </a:lnTo>
                  <a:lnTo>
                    <a:pt x="157479" y="468884"/>
                  </a:lnTo>
                  <a:lnTo>
                    <a:pt x="180085" y="416814"/>
                  </a:lnTo>
                  <a:lnTo>
                    <a:pt x="202564" y="366141"/>
                  </a:lnTo>
                  <a:lnTo>
                    <a:pt x="225044" y="317500"/>
                  </a:lnTo>
                  <a:lnTo>
                    <a:pt x="247522" y="271272"/>
                  </a:lnTo>
                  <a:lnTo>
                    <a:pt x="270001" y="228092"/>
                  </a:lnTo>
                  <a:lnTo>
                    <a:pt x="292481" y="188468"/>
                  </a:lnTo>
                  <a:lnTo>
                    <a:pt x="315086" y="153035"/>
                  </a:lnTo>
                  <a:lnTo>
                    <a:pt x="337566" y="122174"/>
                  </a:lnTo>
                  <a:lnTo>
                    <a:pt x="400050" y="64643"/>
                  </a:lnTo>
                  <a:lnTo>
                    <a:pt x="440055" y="48133"/>
                  </a:lnTo>
                  <a:lnTo>
                    <a:pt x="480059" y="43688"/>
                  </a:lnTo>
                  <a:lnTo>
                    <a:pt x="520064" y="48387"/>
                  </a:lnTo>
                  <a:lnTo>
                    <a:pt x="560069" y="58928"/>
                  </a:lnTo>
                  <a:lnTo>
                    <a:pt x="600075" y="72263"/>
                  </a:lnTo>
                  <a:lnTo>
                    <a:pt x="640080" y="85090"/>
                  </a:lnTo>
                  <a:lnTo>
                    <a:pt x="679957" y="94234"/>
                  </a:lnTo>
                  <a:lnTo>
                    <a:pt x="719963" y="96647"/>
                  </a:lnTo>
                  <a:lnTo>
                    <a:pt x="771397" y="92964"/>
                  </a:lnTo>
                  <a:lnTo>
                    <a:pt x="822959" y="88011"/>
                  </a:lnTo>
                  <a:lnTo>
                    <a:pt x="874394" y="82169"/>
                  </a:lnTo>
                  <a:lnTo>
                    <a:pt x="925830" y="75819"/>
                  </a:lnTo>
                  <a:lnTo>
                    <a:pt x="977264" y="69469"/>
                  </a:lnTo>
                  <a:lnTo>
                    <a:pt x="1028700" y="63754"/>
                  </a:lnTo>
                  <a:lnTo>
                    <a:pt x="1080008" y="59055"/>
                  </a:lnTo>
                  <a:lnTo>
                    <a:pt x="1131570" y="55499"/>
                  </a:lnTo>
                  <a:lnTo>
                    <a:pt x="1183005" y="52832"/>
                  </a:lnTo>
                  <a:lnTo>
                    <a:pt x="1234439" y="50673"/>
                  </a:lnTo>
                  <a:lnTo>
                    <a:pt x="1285747" y="48641"/>
                  </a:lnTo>
                  <a:lnTo>
                    <a:pt x="1337183" y="46482"/>
                  </a:lnTo>
                  <a:lnTo>
                    <a:pt x="1388618" y="43815"/>
                  </a:lnTo>
                  <a:lnTo>
                    <a:pt x="1440180" y="40259"/>
                  </a:lnTo>
                  <a:lnTo>
                    <a:pt x="1491488" y="35560"/>
                  </a:lnTo>
                  <a:lnTo>
                    <a:pt x="1542922" y="29845"/>
                  </a:lnTo>
                  <a:lnTo>
                    <a:pt x="1594358" y="23495"/>
                  </a:lnTo>
                  <a:lnTo>
                    <a:pt x="1645793" y="17145"/>
                  </a:lnTo>
                  <a:lnTo>
                    <a:pt x="1697227" y="11175"/>
                  </a:lnTo>
                  <a:lnTo>
                    <a:pt x="1748789" y="6223"/>
                  </a:lnTo>
                  <a:lnTo>
                    <a:pt x="1800225" y="2667"/>
                  </a:lnTo>
                  <a:lnTo>
                    <a:pt x="1851659" y="762"/>
                  </a:lnTo>
                  <a:lnTo>
                    <a:pt x="1902968" y="0"/>
                  </a:lnTo>
                  <a:lnTo>
                    <a:pt x="1954402" y="126"/>
                  </a:lnTo>
                  <a:lnTo>
                    <a:pt x="2005837" y="762"/>
                  </a:lnTo>
                  <a:lnTo>
                    <a:pt x="2057272" y="1650"/>
                  </a:lnTo>
                  <a:lnTo>
                    <a:pt x="2108708" y="2413"/>
                  </a:lnTo>
                  <a:lnTo>
                    <a:pt x="2160143" y="2667"/>
                  </a:lnTo>
                  <a:lnTo>
                    <a:pt x="2211578" y="2667"/>
                  </a:lnTo>
                  <a:lnTo>
                    <a:pt x="2263012" y="2667"/>
                  </a:lnTo>
                  <a:lnTo>
                    <a:pt x="2314447" y="2667"/>
                  </a:lnTo>
                  <a:lnTo>
                    <a:pt x="2365883" y="2667"/>
                  </a:lnTo>
                  <a:lnTo>
                    <a:pt x="2417318" y="2667"/>
                  </a:lnTo>
                  <a:lnTo>
                    <a:pt x="2468753" y="2667"/>
                  </a:lnTo>
                  <a:lnTo>
                    <a:pt x="2520187" y="2667"/>
                  </a:lnTo>
                </a:path>
              </a:pathLst>
            </a:custGeom>
            <a:ln w="30479">
              <a:solidFill>
                <a:srgbClr val="9DD2C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2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13103" y="4002023"/>
              <a:ext cx="73152" cy="73151"/>
            </a:xfrm>
            <a:prstGeom prst="rect">
              <a:avLst/>
            </a:prstGeom>
          </p:spPr>
        </p:pic>
        <p:pic>
          <p:nvPicPr>
            <p:cNvPr id="72" name="object 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72768" y="3267455"/>
              <a:ext cx="73151" cy="73151"/>
            </a:xfrm>
            <a:prstGeom prst="rect">
              <a:avLst/>
            </a:prstGeom>
          </p:spPr>
        </p:pic>
        <p:pic>
          <p:nvPicPr>
            <p:cNvPr id="73" name="object 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5480" y="3267455"/>
              <a:ext cx="73151" cy="73151"/>
            </a:xfrm>
            <a:prstGeom prst="rect">
              <a:avLst/>
            </a:prstGeom>
          </p:spPr>
        </p:pic>
        <p:pic>
          <p:nvPicPr>
            <p:cNvPr id="74" name="object 2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95144" y="3230879"/>
              <a:ext cx="73151" cy="73151"/>
            </a:xfrm>
            <a:prstGeom prst="rect">
              <a:avLst/>
            </a:prstGeom>
          </p:spPr>
        </p:pic>
        <p:pic>
          <p:nvPicPr>
            <p:cNvPr id="75" name="object 3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54808" y="3212592"/>
              <a:ext cx="73151" cy="73150"/>
            </a:xfrm>
            <a:prstGeom prst="rect">
              <a:avLst/>
            </a:prstGeom>
          </p:spPr>
        </p:pic>
        <p:pic>
          <p:nvPicPr>
            <p:cNvPr id="76" name="object 3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14471" y="3176016"/>
              <a:ext cx="73151" cy="73150"/>
            </a:xfrm>
            <a:prstGeom prst="rect">
              <a:avLst/>
            </a:prstGeom>
          </p:spPr>
        </p:pic>
        <p:pic>
          <p:nvPicPr>
            <p:cNvPr id="77" name="object 3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74136" y="3176016"/>
              <a:ext cx="73151" cy="73150"/>
            </a:xfrm>
            <a:prstGeom prst="rect">
              <a:avLst/>
            </a:prstGeom>
          </p:spPr>
        </p:pic>
        <p:pic>
          <p:nvPicPr>
            <p:cNvPr id="78" name="object 3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33799" y="3176016"/>
              <a:ext cx="73151" cy="73150"/>
            </a:xfrm>
            <a:prstGeom prst="rect">
              <a:avLst/>
            </a:prstGeom>
          </p:spPr>
        </p:pic>
      </p:grpSp>
      <p:sp>
        <p:nvSpPr>
          <p:cNvPr id="79" name="object 34"/>
          <p:cNvSpPr txBox="1"/>
          <p:nvPr/>
        </p:nvSpPr>
        <p:spPr>
          <a:xfrm>
            <a:off x="1195324" y="3723212"/>
            <a:ext cx="115416" cy="50722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5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0" name="object 35"/>
          <p:cNvSpPr txBox="1"/>
          <p:nvPr/>
        </p:nvSpPr>
        <p:spPr>
          <a:xfrm>
            <a:off x="1555622" y="3606148"/>
            <a:ext cx="230832" cy="167677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5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r>
              <a:rPr sz="8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16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1" name="object 36"/>
          <p:cNvSpPr txBox="1"/>
          <p:nvPr/>
        </p:nvSpPr>
        <p:spPr>
          <a:xfrm>
            <a:off x="1915922" y="3606148"/>
            <a:ext cx="230832" cy="167677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5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r>
              <a:rPr sz="8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32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2" name="object 37"/>
          <p:cNvSpPr txBox="1"/>
          <p:nvPr/>
        </p:nvSpPr>
        <p:spPr>
          <a:xfrm>
            <a:off x="2275839" y="3606148"/>
            <a:ext cx="230832" cy="167677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5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7</a:t>
            </a:r>
            <a:r>
              <a:rPr sz="8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58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3" name="object 38"/>
          <p:cNvSpPr txBox="1"/>
          <p:nvPr/>
        </p:nvSpPr>
        <p:spPr>
          <a:xfrm>
            <a:off x="2635885" y="3606148"/>
            <a:ext cx="230832" cy="167677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5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8</a:t>
            </a:r>
            <a:r>
              <a:rPr sz="8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80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4" name="object 39"/>
          <p:cNvSpPr txBox="1"/>
          <p:nvPr/>
        </p:nvSpPr>
        <p:spPr>
          <a:xfrm>
            <a:off x="2996438" y="3572616"/>
            <a:ext cx="230832" cy="20121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55"/>
              </a:lnSpc>
            </a:pP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800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66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40"/>
          <p:cNvSpPr txBox="1"/>
          <p:nvPr/>
        </p:nvSpPr>
        <p:spPr>
          <a:xfrm>
            <a:off x="3356355" y="3572616"/>
            <a:ext cx="230832" cy="20121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55"/>
              </a:lnSpc>
            </a:pP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800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10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6" name="object 41"/>
          <p:cNvSpPr txBox="1"/>
          <p:nvPr/>
        </p:nvSpPr>
        <p:spPr>
          <a:xfrm>
            <a:off x="3716401" y="3572616"/>
            <a:ext cx="230832" cy="20121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55"/>
              </a:lnSpc>
            </a:pP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800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39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7" name="object 42"/>
          <p:cNvSpPr txBox="1"/>
          <p:nvPr/>
        </p:nvSpPr>
        <p:spPr>
          <a:xfrm>
            <a:off x="1509142" y="3173349"/>
            <a:ext cx="201295" cy="134652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800" dirty="0">
                <a:latin typeface="Calibri"/>
                <a:cs typeface="Calibri"/>
              </a:rPr>
              <a:t>39</a:t>
            </a:r>
            <a:r>
              <a:rPr sz="800" spc="-10" dirty="0">
                <a:latin typeface="Calibri"/>
                <a:cs typeface="Calibri"/>
              </a:rPr>
              <a:t>%</a:t>
            </a:r>
            <a:endParaRPr sz="800" dirty="0">
              <a:latin typeface="Calibri"/>
              <a:cs typeface="Calibri"/>
            </a:endParaRPr>
          </a:p>
        </p:txBody>
      </p:sp>
      <p:sp>
        <p:nvSpPr>
          <p:cNvPr id="88" name="object 43"/>
          <p:cNvSpPr txBox="1"/>
          <p:nvPr/>
        </p:nvSpPr>
        <p:spPr>
          <a:xfrm>
            <a:off x="1868804" y="3173349"/>
            <a:ext cx="201930" cy="134652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800" dirty="0">
                <a:latin typeface="Calibri"/>
                <a:cs typeface="Calibri"/>
              </a:rPr>
              <a:t>39%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9" name="object 44"/>
          <p:cNvSpPr txBox="1"/>
          <p:nvPr/>
        </p:nvSpPr>
        <p:spPr>
          <a:xfrm>
            <a:off x="2229357" y="3148784"/>
            <a:ext cx="201930" cy="134652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800" dirty="0">
                <a:latin typeface="Calibri"/>
                <a:cs typeface="Calibri"/>
              </a:rPr>
              <a:t>41%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0" name="object 45"/>
          <p:cNvSpPr txBox="1"/>
          <p:nvPr/>
        </p:nvSpPr>
        <p:spPr>
          <a:xfrm>
            <a:off x="2589657" y="3136711"/>
            <a:ext cx="201930" cy="134652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800" dirty="0">
                <a:latin typeface="Calibri"/>
                <a:cs typeface="Calibri"/>
              </a:rPr>
              <a:t>42%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1" name="object 46"/>
          <p:cNvSpPr txBox="1"/>
          <p:nvPr/>
        </p:nvSpPr>
        <p:spPr>
          <a:xfrm>
            <a:off x="2949320" y="3136711"/>
            <a:ext cx="201930" cy="134652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44%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2" name="object 47"/>
          <p:cNvSpPr txBox="1"/>
          <p:nvPr/>
        </p:nvSpPr>
        <p:spPr>
          <a:xfrm>
            <a:off x="3309873" y="3111559"/>
            <a:ext cx="201930" cy="134652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44%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3" name="object 48"/>
          <p:cNvSpPr txBox="1"/>
          <p:nvPr/>
        </p:nvSpPr>
        <p:spPr>
          <a:xfrm>
            <a:off x="3669538" y="3111559"/>
            <a:ext cx="201930" cy="134652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44%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4" name="object 49"/>
          <p:cNvSpPr txBox="1"/>
          <p:nvPr/>
        </p:nvSpPr>
        <p:spPr>
          <a:xfrm>
            <a:off x="4032630" y="3586623"/>
            <a:ext cx="203200" cy="387927"/>
          </a:xfrm>
          <a:prstGeom prst="rect">
            <a:avLst/>
          </a:prstGeom>
        </p:spPr>
        <p:txBody>
          <a:bodyPr vert="horz" wrap="square" lIns="0" tIns="768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605"/>
              </a:spcBef>
            </a:pPr>
            <a:r>
              <a:rPr sz="800" dirty="0">
                <a:latin typeface="Calibri"/>
                <a:cs typeface="Calibri"/>
              </a:rPr>
              <a:t>10%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05"/>
              </a:spcBef>
            </a:pPr>
            <a:r>
              <a:rPr sz="800" dirty="0">
                <a:latin typeface="Calibri"/>
                <a:cs typeface="Calibri"/>
              </a:rPr>
              <a:t>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50"/>
          <p:cNvSpPr txBox="1"/>
          <p:nvPr/>
        </p:nvSpPr>
        <p:spPr>
          <a:xfrm>
            <a:off x="4032630" y="2965378"/>
            <a:ext cx="203200" cy="949619"/>
          </a:xfrm>
          <a:prstGeom prst="rect">
            <a:avLst/>
          </a:prstGeom>
        </p:spPr>
        <p:txBody>
          <a:bodyPr vert="horz" wrap="square" lIns="0" tIns="768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605"/>
              </a:spcBef>
            </a:pPr>
            <a:r>
              <a:rPr sz="800" dirty="0">
                <a:latin typeface="Calibri"/>
                <a:cs typeface="Calibri"/>
              </a:rPr>
              <a:t>60%</a:t>
            </a:r>
          </a:p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sz="800" dirty="0">
                <a:latin typeface="Calibri"/>
                <a:cs typeface="Calibri"/>
              </a:rPr>
              <a:t>50%</a:t>
            </a:r>
          </a:p>
          <a:p>
            <a:pPr marL="12700">
              <a:lnSpc>
                <a:spcPct val="100000"/>
              </a:lnSpc>
              <a:spcBef>
                <a:spcPts val="505"/>
              </a:spcBef>
            </a:pPr>
            <a:r>
              <a:rPr sz="800" dirty="0">
                <a:latin typeface="Calibri"/>
                <a:cs typeface="Calibri"/>
              </a:rPr>
              <a:t>40%</a:t>
            </a:r>
          </a:p>
          <a:p>
            <a:pPr marL="12700">
              <a:lnSpc>
                <a:spcPct val="100000"/>
              </a:lnSpc>
              <a:spcBef>
                <a:spcPts val="500"/>
              </a:spcBef>
            </a:pPr>
            <a:r>
              <a:rPr sz="800" dirty="0">
                <a:latin typeface="Calibri"/>
                <a:cs typeface="Calibri"/>
              </a:rPr>
              <a:t>30%</a:t>
            </a:r>
          </a:p>
          <a:p>
            <a:pPr marL="12700">
              <a:lnSpc>
                <a:spcPct val="100000"/>
              </a:lnSpc>
              <a:spcBef>
                <a:spcPts val="505"/>
              </a:spcBef>
            </a:pPr>
            <a:r>
              <a:rPr sz="800" dirty="0">
                <a:latin typeface="Calibri"/>
                <a:cs typeface="Calibri"/>
              </a:rPr>
              <a:t>20%</a:t>
            </a:r>
          </a:p>
        </p:txBody>
      </p:sp>
      <p:sp>
        <p:nvSpPr>
          <p:cNvPr id="96" name="object 51"/>
          <p:cNvSpPr txBox="1"/>
          <p:nvPr/>
        </p:nvSpPr>
        <p:spPr>
          <a:xfrm>
            <a:off x="742900" y="3586623"/>
            <a:ext cx="253365" cy="387927"/>
          </a:xfrm>
          <a:prstGeom prst="rect">
            <a:avLst/>
          </a:prstGeom>
        </p:spPr>
        <p:txBody>
          <a:bodyPr vert="horz" wrap="square" lIns="0" tIns="76835" rIns="0" bIns="0" rtlCol="0">
            <a:spAutoFit/>
          </a:bodyPr>
          <a:lstStyle/>
          <a:p>
            <a:pPr marR="7620" algn="r">
              <a:lnSpc>
                <a:spcPct val="100000"/>
              </a:lnSpc>
              <a:spcBef>
                <a:spcPts val="605"/>
              </a:spcBef>
            </a:pPr>
            <a:r>
              <a:rPr sz="800" spc="-5" dirty="0">
                <a:latin typeface="Calibri"/>
                <a:cs typeface="Calibri"/>
              </a:rPr>
              <a:t>2</a:t>
            </a:r>
            <a:r>
              <a:rPr sz="800" spc="-1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0</a:t>
            </a:r>
            <a:r>
              <a:rPr sz="800" spc="-25" dirty="0">
                <a:latin typeface="Calibri"/>
                <a:cs typeface="Calibri"/>
              </a:rPr>
              <a:t>0</a:t>
            </a:r>
            <a:r>
              <a:rPr sz="800" spc="-5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505"/>
              </a:spcBef>
            </a:pPr>
            <a:r>
              <a:rPr sz="800" spc="-5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7" name="object 52"/>
          <p:cNvSpPr txBox="1"/>
          <p:nvPr/>
        </p:nvSpPr>
        <p:spPr>
          <a:xfrm>
            <a:off x="682245" y="2965378"/>
            <a:ext cx="302895" cy="949619"/>
          </a:xfrm>
          <a:prstGeom prst="rect">
            <a:avLst/>
          </a:prstGeom>
        </p:spPr>
        <p:txBody>
          <a:bodyPr vert="horz" wrap="square" lIns="0" tIns="768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605"/>
              </a:spcBef>
            </a:pPr>
            <a:r>
              <a:rPr sz="800" dirty="0">
                <a:latin typeface="Calibri"/>
                <a:cs typeface="Calibri"/>
              </a:rPr>
              <a:t>1</a:t>
            </a:r>
            <a:r>
              <a:rPr sz="800" spc="-5" dirty="0">
                <a:latin typeface="Calibri"/>
                <a:cs typeface="Calibri"/>
              </a:rPr>
              <a:t>2</a:t>
            </a:r>
            <a:r>
              <a:rPr sz="800" spc="-10" dirty="0">
                <a:latin typeface="Calibri"/>
                <a:cs typeface="Calibri"/>
              </a:rPr>
              <a:t> </a:t>
            </a:r>
            <a:r>
              <a:rPr sz="800" spc="-2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</a:p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sz="800" dirty="0">
                <a:latin typeface="Calibri"/>
                <a:cs typeface="Calibri"/>
              </a:rPr>
              <a:t>1</a:t>
            </a:r>
            <a:r>
              <a:rPr sz="800" spc="-5" dirty="0">
                <a:latin typeface="Calibri"/>
                <a:cs typeface="Calibri"/>
              </a:rPr>
              <a:t>0</a:t>
            </a:r>
            <a:r>
              <a:rPr sz="800" spc="-10" dirty="0">
                <a:latin typeface="Calibri"/>
                <a:cs typeface="Calibri"/>
              </a:rPr>
              <a:t> </a:t>
            </a:r>
            <a:r>
              <a:rPr sz="800" spc="-2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</a:p>
          <a:p>
            <a:pPr marL="64135">
              <a:lnSpc>
                <a:spcPct val="100000"/>
              </a:lnSpc>
              <a:spcBef>
                <a:spcPts val="505"/>
              </a:spcBef>
            </a:pPr>
            <a:r>
              <a:rPr sz="800" spc="-5" dirty="0">
                <a:latin typeface="Calibri"/>
                <a:cs typeface="Calibri"/>
              </a:rPr>
              <a:t>8</a:t>
            </a:r>
            <a:r>
              <a:rPr sz="800" spc="-1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0</a:t>
            </a:r>
            <a:r>
              <a:rPr sz="800" spc="-25" dirty="0">
                <a:latin typeface="Calibri"/>
                <a:cs typeface="Calibri"/>
              </a:rPr>
              <a:t>0</a:t>
            </a:r>
            <a:r>
              <a:rPr sz="800" spc="-5" dirty="0">
                <a:latin typeface="Calibri"/>
                <a:cs typeface="Calibri"/>
              </a:rPr>
              <a:t>0</a:t>
            </a:r>
            <a:endParaRPr sz="800" dirty="0">
              <a:latin typeface="Calibri"/>
              <a:cs typeface="Calibri"/>
            </a:endParaRPr>
          </a:p>
          <a:p>
            <a:pPr marL="64135">
              <a:lnSpc>
                <a:spcPct val="100000"/>
              </a:lnSpc>
              <a:spcBef>
                <a:spcPts val="500"/>
              </a:spcBef>
            </a:pPr>
            <a:r>
              <a:rPr sz="800" spc="-5" dirty="0">
                <a:latin typeface="Calibri"/>
                <a:cs typeface="Calibri"/>
              </a:rPr>
              <a:t>6</a:t>
            </a:r>
            <a:r>
              <a:rPr sz="800" spc="-1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0</a:t>
            </a:r>
            <a:r>
              <a:rPr sz="800" spc="-25" dirty="0">
                <a:latin typeface="Calibri"/>
                <a:cs typeface="Calibri"/>
              </a:rPr>
              <a:t>0</a:t>
            </a:r>
            <a:r>
              <a:rPr sz="800" spc="-5" dirty="0">
                <a:latin typeface="Calibri"/>
                <a:cs typeface="Calibri"/>
              </a:rPr>
              <a:t>0</a:t>
            </a:r>
            <a:endParaRPr sz="800" dirty="0">
              <a:latin typeface="Calibri"/>
              <a:cs typeface="Calibri"/>
            </a:endParaRPr>
          </a:p>
          <a:p>
            <a:pPr marL="64135">
              <a:lnSpc>
                <a:spcPct val="100000"/>
              </a:lnSpc>
              <a:spcBef>
                <a:spcPts val="505"/>
              </a:spcBef>
            </a:pPr>
            <a:r>
              <a:rPr sz="800" spc="-5" dirty="0">
                <a:latin typeface="Calibri"/>
                <a:cs typeface="Calibri"/>
              </a:rPr>
              <a:t>4</a:t>
            </a:r>
            <a:r>
              <a:rPr sz="800" spc="-1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0</a:t>
            </a:r>
            <a:r>
              <a:rPr sz="800" spc="-25" dirty="0">
                <a:latin typeface="Calibri"/>
                <a:cs typeface="Calibri"/>
              </a:rPr>
              <a:t>0</a:t>
            </a:r>
            <a:r>
              <a:rPr sz="800" spc="-5" dirty="0">
                <a:latin typeface="Calibri"/>
                <a:cs typeface="Calibri"/>
              </a:rPr>
              <a:t>0</a:t>
            </a:r>
            <a:endParaRPr sz="800" dirty="0">
              <a:latin typeface="Calibri"/>
              <a:cs typeface="Calibri"/>
            </a:endParaRPr>
          </a:p>
        </p:txBody>
      </p:sp>
      <p:sp>
        <p:nvSpPr>
          <p:cNvPr id="98" name="object 53"/>
          <p:cNvSpPr txBox="1"/>
          <p:nvPr/>
        </p:nvSpPr>
        <p:spPr>
          <a:xfrm>
            <a:off x="513841" y="3249958"/>
            <a:ext cx="230832" cy="448117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55"/>
              </a:lnSpc>
            </a:pPr>
            <a:r>
              <a:rPr sz="800" dirty="0">
                <a:latin typeface="Calibri"/>
                <a:cs typeface="Calibri"/>
              </a:rPr>
              <a:t>тыс.</a:t>
            </a:r>
            <a:r>
              <a:rPr sz="800" spc="-45" dirty="0">
                <a:latin typeface="Calibri"/>
                <a:cs typeface="Calibri"/>
              </a:rPr>
              <a:t> </a:t>
            </a:r>
            <a:r>
              <a:rPr sz="800" spc="-15" dirty="0">
                <a:latin typeface="Calibri"/>
                <a:cs typeface="Calibri"/>
              </a:rPr>
              <a:t>д</a:t>
            </a:r>
            <a:r>
              <a:rPr sz="800" spc="-10" dirty="0">
                <a:latin typeface="Calibri"/>
                <a:cs typeface="Calibri"/>
              </a:rPr>
              <a:t>о</a:t>
            </a:r>
            <a:r>
              <a:rPr sz="800" dirty="0">
                <a:latin typeface="Calibri"/>
                <a:cs typeface="Calibri"/>
              </a:rPr>
              <a:t>лл.</a:t>
            </a:r>
            <a:r>
              <a:rPr sz="800" spc="5" dirty="0">
                <a:latin typeface="Calibri"/>
                <a:cs typeface="Calibri"/>
              </a:rPr>
              <a:t> </a:t>
            </a:r>
            <a:r>
              <a:rPr sz="800" spc="10" dirty="0">
                <a:latin typeface="Calibri"/>
                <a:cs typeface="Calibri"/>
              </a:rPr>
              <a:t>СШ</a:t>
            </a:r>
            <a:r>
              <a:rPr sz="800" dirty="0">
                <a:latin typeface="Calibri"/>
                <a:cs typeface="Calibri"/>
              </a:rPr>
              <a:t>А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9" name="object 54"/>
          <p:cNvSpPr/>
          <p:nvPr/>
        </p:nvSpPr>
        <p:spPr>
          <a:xfrm>
            <a:off x="832103" y="3965626"/>
            <a:ext cx="243840" cy="38147"/>
          </a:xfrm>
          <a:custGeom>
            <a:avLst/>
            <a:gdLst/>
            <a:ahLst/>
            <a:cxnLst/>
            <a:rect l="l" t="t" r="r" b="b"/>
            <a:pathLst>
              <a:path w="243840" h="57785">
                <a:moveTo>
                  <a:pt x="243840" y="0"/>
                </a:moveTo>
                <a:lnTo>
                  <a:pt x="0" y="0"/>
                </a:lnTo>
                <a:lnTo>
                  <a:pt x="0" y="57781"/>
                </a:lnTo>
                <a:lnTo>
                  <a:pt x="243840" y="57781"/>
                </a:lnTo>
                <a:lnTo>
                  <a:pt x="243840" y="0"/>
                </a:lnTo>
                <a:close/>
              </a:path>
            </a:pathLst>
          </a:custGeom>
          <a:solidFill>
            <a:srgbClr val="0D839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0" name="object 55"/>
          <p:cNvGrpSpPr/>
          <p:nvPr/>
        </p:nvGrpSpPr>
        <p:grpSpPr>
          <a:xfrm>
            <a:off x="2459735" y="3965623"/>
            <a:ext cx="243840" cy="40243"/>
            <a:chOff x="2459735" y="4270247"/>
            <a:chExt cx="243840" cy="60960"/>
          </a:xfrm>
        </p:grpSpPr>
        <p:sp>
          <p:nvSpPr>
            <p:cNvPr id="101" name="object 56"/>
            <p:cNvSpPr/>
            <p:nvPr/>
          </p:nvSpPr>
          <p:spPr>
            <a:xfrm>
              <a:off x="2459735" y="4300727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0" y="0"/>
                  </a:moveTo>
                  <a:lnTo>
                    <a:pt x="243839" y="0"/>
                  </a:lnTo>
                </a:path>
              </a:pathLst>
            </a:custGeom>
            <a:ln w="30480">
              <a:solidFill>
                <a:srgbClr val="9DD2C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57"/>
            <p:cNvSpPr/>
            <p:nvPr/>
          </p:nvSpPr>
          <p:spPr>
            <a:xfrm>
              <a:off x="2557271" y="4273295"/>
              <a:ext cx="48260" cy="51435"/>
            </a:xfrm>
            <a:custGeom>
              <a:avLst/>
              <a:gdLst/>
              <a:ahLst/>
              <a:cxnLst/>
              <a:rect l="l" t="t" r="r" b="b"/>
              <a:pathLst>
                <a:path w="48260" h="51435">
                  <a:moveTo>
                    <a:pt x="24129" y="0"/>
                  </a:moveTo>
                  <a:lnTo>
                    <a:pt x="14731" y="2032"/>
                  </a:lnTo>
                  <a:lnTo>
                    <a:pt x="7111" y="7492"/>
                  </a:lnTo>
                  <a:lnTo>
                    <a:pt x="1904" y="15621"/>
                  </a:lnTo>
                  <a:lnTo>
                    <a:pt x="0" y="25653"/>
                  </a:lnTo>
                  <a:lnTo>
                    <a:pt x="1904" y="35560"/>
                  </a:lnTo>
                  <a:lnTo>
                    <a:pt x="7111" y="43814"/>
                  </a:lnTo>
                  <a:lnTo>
                    <a:pt x="14731" y="49275"/>
                  </a:lnTo>
                  <a:lnTo>
                    <a:pt x="24129" y="51308"/>
                  </a:lnTo>
                  <a:lnTo>
                    <a:pt x="33527" y="49275"/>
                  </a:lnTo>
                  <a:lnTo>
                    <a:pt x="41147" y="43814"/>
                  </a:lnTo>
                  <a:lnTo>
                    <a:pt x="46354" y="35560"/>
                  </a:lnTo>
                  <a:lnTo>
                    <a:pt x="48259" y="25653"/>
                  </a:lnTo>
                  <a:lnTo>
                    <a:pt x="46354" y="15621"/>
                  </a:lnTo>
                  <a:lnTo>
                    <a:pt x="41147" y="7492"/>
                  </a:lnTo>
                  <a:lnTo>
                    <a:pt x="33527" y="2032"/>
                  </a:lnTo>
                  <a:lnTo>
                    <a:pt x="24129" y="0"/>
                  </a:lnTo>
                  <a:close/>
                </a:path>
              </a:pathLst>
            </a:custGeom>
            <a:solidFill>
              <a:srgbClr val="0D83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58"/>
            <p:cNvSpPr/>
            <p:nvPr/>
          </p:nvSpPr>
          <p:spPr>
            <a:xfrm>
              <a:off x="2558795" y="4274819"/>
              <a:ext cx="48260" cy="51435"/>
            </a:xfrm>
            <a:custGeom>
              <a:avLst/>
              <a:gdLst/>
              <a:ahLst/>
              <a:cxnLst/>
              <a:rect l="l" t="t" r="r" b="b"/>
              <a:pathLst>
                <a:path w="48260" h="51435">
                  <a:moveTo>
                    <a:pt x="48260" y="25653"/>
                  </a:moveTo>
                  <a:lnTo>
                    <a:pt x="46355" y="35560"/>
                  </a:lnTo>
                  <a:lnTo>
                    <a:pt x="41148" y="43814"/>
                  </a:lnTo>
                  <a:lnTo>
                    <a:pt x="33528" y="49275"/>
                  </a:lnTo>
                  <a:lnTo>
                    <a:pt x="24130" y="51308"/>
                  </a:lnTo>
                  <a:lnTo>
                    <a:pt x="14731" y="49275"/>
                  </a:lnTo>
                  <a:lnTo>
                    <a:pt x="7112" y="43814"/>
                  </a:lnTo>
                  <a:lnTo>
                    <a:pt x="1905" y="35560"/>
                  </a:lnTo>
                  <a:lnTo>
                    <a:pt x="0" y="25653"/>
                  </a:lnTo>
                  <a:lnTo>
                    <a:pt x="1905" y="15621"/>
                  </a:lnTo>
                  <a:lnTo>
                    <a:pt x="7112" y="7492"/>
                  </a:lnTo>
                  <a:lnTo>
                    <a:pt x="14731" y="2031"/>
                  </a:lnTo>
                  <a:lnTo>
                    <a:pt x="24130" y="0"/>
                  </a:lnTo>
                  <a:lnTo>
                    <a:pt x="33528" y="2031"/>
                  </a:lnTo>
                  <a:lnTo>
                    <a:pt x="41148" y="7492"/>
                  </a:lnTo>
                  <a:lnTo>
                    <a:pt x="46355" y="15621"/>
                  </a:lnTo>
                  <a:lnTo>
                    <a:pt x="48260" y="25653"/>
                  </a:lnTo>
                  <a:close/>
                </a:path>
              </a:pathLst>
            </a:custGeom>
            <a:ln w="9144">
              <a:solidFill>
                <a:srgbClr val="9DD2C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4" name="object 59"/>
          <p:cNvSpPr txBox="1"/>
          <p:nvPr/>
        </p:nvSpPr>
        <p:spPr>
          <a:xfrm>
            <a:off x="1090675" y="3657600"/>
            <a:ext cx="2896870" cy="539891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97790">
              <a:lnSpc>
                <a:spcPct val="100000"/>
              </a:lnSpc>
              <a:spcBef>
                <a:spcPts val="90"/>
              </a:spcBef>
            </a:pPr>
            <a:r>
              <a:rPr sz="800" dirty="0">
                <a:latin typeface="Calibri"/>
                <a:cs typeface="Calibri"/>
              </a:rPr>
              <a:t>0%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55244">
              <a:lnSpc>
                <a:spcPct val="100000"/>
              </a:lnSpc>
              <a:tabLst>
                <a:tab pos="414655" algn="l"/>
                <a:tab pos="777875" algn="l"/>
                <a:tab pos="1137285" algn="l"/>
                <a:tab pos="1496695" algn="l"/>
                <a:tab pos="1856739" algn="l"/>
                <a:tab pos="2216785" algn="l"/>
                <a:tab pos="2585720" algn="l"/>
              </a:tabLst>
            </a:pPr>
            <a:r>
              <a:rPr sz="800" spc="-5" dirty="0">
                <a:latin typeface="Calibri"/>
                <a:cs typeface="Calibri"/>
              </a:rPr>
              <a:t>2021	2022	2023	2025	2027	2029	2030	</a:t>
            </a:r>
            <a:r>
              <a:rPr sz="800" spc="5" dirty="0">
                <a:latin typeface="Calibri"/>
                <a:cs typeface="Calibri"/>
              </a:rPr>
              <a:t>ППП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640839" algn="l"/>
              </a:tabLst>
            </a:pPr>
            <a:r>
              <a:rPr sz="800" spc="-5" dirty="0">
                <a:latin typeface="Calibri"/>
                <a:cs typeface="Calibri"/>
              </a:rPr>
              <a:t>Вы</a:t>
            </a:r>
            <a:r>
              <a:rPr sz="800" spc="-15" dirty="0">
                <a:latin typeface="Calibri"/>
                <a:cs typeface="Calibri"/>
              </a:rPr>
              <a:t>р</a:t>
            </a:r>
            <a:r>
              <a:rPr sz="800" spc="-5" dirty="0">
                <a:latin typeface="Calibri"/>
                <a:cs typeface="Calibri"/>
              </a:rPr>
              <a:t>у</a:t>
            </a:r>
            <a:r>
              <a:rPr sz="800" spc="-15" dirty="0">
                <a:latin typeface="Calibri"/>
                <a:cs typeface="Calibri"/>
              </a:rPr>
              <a:t>чк</a:t>
            </a:r>
            <a:r>
              <a:rPr sz="800" spc="-5" dirty="0">
                <a:latin typeface="Calibri"/>
                <a:cs typeface="Calibri"/>
              </a:rPr>
              <a:t>а,</a:t>
            </a:r>
            <a:r>
              <a:rPr sz="800" spc="30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тыс.</a:t>
            </a:r>
            <a:r>
              <a:rPr sz="800" spc="-20" dirty="0">
                <a:latin typeface="Calibri"/>
                <a:cs typeface="Calibri"/>
              </a:rPr>
              <a:t> д</a:t>
            </a:r>
            <a:r>
              <a:rPr sz="800" spc="-15" dirty="0">
                <a:latin typeface="Calibri"/>
                <a:cs typeface="Calibri"/>
              </a:rPr>
              <a:t>о</a:t>
            </a:r>
            <a:r>
              <a:rPr sz="800" spc="-5" dirty="0">
                <a:latin typeface="Calibri"/>
                <a:cs typeface="Calibri"/>
              </a:rPr>
              <a:t>лл.</a:t>
            </a:r>
            <a:r>
              <a:rPr sz="800" spc="30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США</a:t>
            </a:r>
            <a:r>
              <a:rPr sz="800" dirty="0">
                <a:latin typeface="Calibri"/>
                <a:cs typeface="Calibri"/>
              </a:rPr>
              <a:t>	</a:t>
            </a:r>
            <a:r>
              <a:rPr sz="800" spc="-5" dirty="0">
                <a:latin typeface="Calibri"/>
                <a:cs typeface="Calibri"/>
              </a:rPr>
              <a:t>Р</a:t>
            </a:r>
            <a:r>
              <a:rPr sz="800" spc="-20" dirty="0">
                <a:latin typeface="Calibri"/>
                <a:cs typeface="Calibri"/>
              </a:rPr>
              <a:t>е</a:t>
            </a:r>
            <a:r>
              <a:rPr sz="800" dirty="0">
                <a:latin typeface="Calibri"/>
                <a:cs typeface="Calibri"/>
              </a:rPr>
              <a:t>н</a:t>
            </a:r>
            <a:r>
              <a:rPr sz="800" spc="-5" dirty="0">
                <a:latin typeface="Calibri"/>
                <a:cs typeface="Calibri"/>
              </a:rPr>
              <a:t>та</a:t>
            </a:r>
            <a:r>
              <a:rPr sz="800" dirty="0">
                <a:latin typeface="Calibri"/>
                <a:cs typeface="Calibri"/>
              </a:rPr>
              <a:t>б</a:t>
            </a:r>
            <a:r>
              <a:rPr sz="800" spc="-15" dirty="0">
                <a:latin typeface="Calibri"/>
                <a:cs typeface="Calibri"/>
              </a:rPr>
              <a:t>е</a:t>
            </a:r>
            <a:r>
              <a:rPr sz="800" spc="-5" dirty="0">
                <a:latin typeface="Calibri"/>
                <a:cs typeface="Calibri"/>
              </a:rPr>
              <a:t>л</a:t>
            </a:r>
            <a:r>
              <a:rPr sz="800" spc="5" dirty="0">
                <a:latin typeface="Calibri"/>
                <a:cs typeface="Calibri"/>
              </a:rPr>
              <a:t>ь</a:t>
            </a:r>
            <a:r>
              <a:rPr sz="800" dirty="0">
                <a:latin typeface="Calibri"/>
                <a:cs typeface="Calibri"/>
              </a:rPr>
              <a:t>н</a:t>
            </a:r>
            <a:r>
              <a:rPr sz="800" spc="-15" dirty="0">
                <a:latin typeface="Calibri"/>
                <a:cs typeface="Calibri"/>
              </a:rPr>
              <a:t>о</a:t>
            </a:r>
            <a:r>
              <a:rPr sz="800" spc="-5" dirty="0">
                <a:latin typeface="Calibri"/>
                <a:cs typeface="Calibri"/>
              </a:rPr>
              <a:t>с</a:t>
            </a:r>
            <a:r>
              <a:rPr sz="800" dirty="0">
                <a:latin typeface="Calibri"/>
                <a:cs typeface="Calibri"/>
              </a:rPr>
              <a:t>т</a:t>
            </a:r>
            <a:r>
              <a:rPr sz="800" spc="-5" dirty="0">
                <a:latin typeface="Calibri"/>
                <a:cs typeface="Calibri"/>
              </a:rPr>
              <a:t>ь</a:t>
            </a:r>
            <a:r>
              <a:rPr sz="800" spc="-45" dirty="0">
                <a:latin typeface="Calibri"/>
                <a:cs typeface="Calibri"/>
              </a:rPr>
              <a:t> </a:t>
            </a:r>
            <a:r>
              <a:rPr sz="800" spc="-10" dirty="0">
                <a:latin typeface="Calibri"/>
                <a:cs typeface="Calibri"/>
              </a:rPr>
              <a:t>п</a:t>
            </a:r>
            <a:r>
              <a:rPr sz="800" spc="-5" dirty="0">
                <a:latin typeface="Calibri"/>
                <a:cs typeface="Calibri"/>
              </a:rPr>
              <a:t>о</a:t>
            </a:r>
            <a:r>
              <a:rPr sz="800" dirty="0">
                <a:latin typeface="Calibri"/>
                <a:cs typeface="Calibri"/>
              </a:rPr>
              <a:t> </a:t>
            </a:r>
            <a:r>
              <a:rPr sz="800" spc="-10" dirty="0">
                <a:latin typeface="Calibri"/>
                <a:cs typeface="Calibri"/>
              </a:rPr>
              <a:t>E</a:t>
            </a:r>
            <a:r>
              <a:rPr sz="800" spc="-5" dirty="0">
                <a:latin typeface="Calibri"/>
                <a:cs typeface="Calibri"/>
              </a:rPr>
              <a:t>B</a:t>
            </a:r>
            <a:r>
              <a:rPr sz="800" spc="-15" dirty="0">
                <a:latin typeface="Calibri"/>
                <a:cs typeface="Calibri"/>
              </a:rPr>
              <a:t>I</a:t>
            </a:r>
            <a:r>
              <a:rPr sz="800" spc="-10" dirty="0">
                <a:latin typeface="Calibri"/>
                <a:cs typeface="Calibri"/>
              </a:rPr>
              <a:t>T</a:t>
            </a:r>
            <a:r>
              <a:rPr sz="800" spc="-15" dirty="0">
                <a:latin typeface="Calibri"/>
                <a:cs typeface="Calibri"/>
              </a:rPr>
              <a:t>D</a:t>
            </a:r>
            <a:r>
              <a:rPr sz="800" spc="-10" dirty="0">
                <a:latin typeface="Calibri"/>
                <a:cs typeface="Calibri"/>
              </a:rPr>
              <a:t>A</a:t>
            </a:r>
            <a:r>
              <a:rPr sz="800" spc="-5" dirty="0">
                <a:latin typeface="Calibri"/>
                <a:cs typeface="Calibri"/>
              </a:rPr>
              <a:t>,</a:t>
            </a:r>
            <a:r>
              <a:rPr sz="800" spc="-20" dirty="0">
                <a:latin typeface="Calibri"/>
                <a:cs typeface="Calibri"/>
              </a:rPr>
              <a:t> </a:t>
            </a:r>
            <a:r>
              <a:rPr sz="800" spc="-10" dirty="0">
                <a:latin typeface="Calibri"/>
                <a:cs typeface="Calibri"/>
              </a:rPr>
              <a:t>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5" name="object 9"/>
          <p:cNvSpPr txBox="1"/>
          <p:nvPr/>
        </p:nvSpPr>
        <p:spPr>
          <a:xfrm>
            <a:off x="4563490" y="1176012"/>
            <a:ext cx="1684910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00" b="1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Продукция</a:t>
            </a:r>
            <a:endParaRPr sz="9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900" spc="5" dirty="0" err="1">
                <a:latin typeface="Century Gothic" pitchFamily="34" charset="0"/>
                <a:cs typeface="Calibri"/>
              </a:rPr>
              <a:t>Годовая</a:t>
            </a:r>
            <a:r>
              <a:rPr lang="kk-KZ" sz="900" spc="5" dirty="0">
                <a:latin typeface="Century Gothic" pitchFamily="34" charset="0"/>
                <a:cs typeface="Calibri"/>
              </a:rPr>
              <a:t> </a:t>
            </a:r>
            <a:r>
              <a:rPr sz="900" spc="5" dirty="0" err="1">
                <a:latin typeface="Century Gothic" pitchFamily="34" charset="0"/>
                <a:cs typeface="Calibri"/>
              </a:rPr>
              <a:t>мощность</a:t>
            </a:r>
            <a:r>
              <a:rPr sz="900" spc="5" dirty="0">
                <a:latin typeface="Century Gothic" pitchFamily="34" charset="0"/>
                <a:cs typeface="Calibri"/>
              </a:rPr>
              <a:t>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06" name="object 10"/>
          <p:cNvSpPr txBox="1"/>
          <p:nvPr/>
        </p:nvSpPr>
        <p:spPr>
          <a:xfrm>
            <a:off x="4563490" y="1539155"/>
            <a:ext cx="2609850" cy="15196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86055" indent="-173990">
              <a:lnSpc>
                <a:spcPct val="100000"/>
              </a:lnSpc>
              <a:spcBef>
                <a:spcPts val="105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lang="kk-KZ" sz="900" spc="-10" dirty="0">
                <a:latin typeface="Century Gothic" pitchFamily="34" charset="0"/>
                <a:cs typeface="Calibri"/>
              </a:rPr>
              <a:t>1 млн кв м кварцевого агломерата</a:t>
            </a:r>
            <a:r>
              <a:rPr sz="900" dirty="0">
                <a:latin typeface="Century Gothic" pitchFamily="34" charset="0"/>
                <a:cs typeface="Calibri"/>
              </a:rPr>
              <a:t>;</a:t>
            </a:r>
          </a:p>
        </p:txBody>
      </p:sp>
      <p:sp>
        <p:nvSpPr>
          <p:cNvPr id="107" name="object 13"/>
          <p:cNvSpPr txBox="1"/>
          <p:nvPr/>
        </p:nvSpPr>
        <p:spPr>
          <a:xfrm>
            <a:off x="4552058" y="1805621"/>
            <a:ext cx="3515360" cy="3449342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just">
              <a:lnSpc>
                <a:spcPts val="1150"/>
              </a:lnSpc>
              <a:spcBef>
                <a:spcPts val="105"/>
              </a:spcBef>
            </a:pPr>
            <a:r>
              <a:rPr sz="900" b="1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Проект</a:t>
            </a:r>
            <a:endParaRPr sz="9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50"/>
              </a:lnSpc>
            </a:pPr>
            <a:r>
              <a:rPr sz="900" dirty="0">
                <a:latin typeface="Century Gothic" pitchFamily="34" charset="0"/>
                <a:cs typeface="Calibri"/>
              </a:rPr>
              <a:t>Настоящим</a:t>
            </a:r>
            <a:r>
              <a:rPr sz="900" spc="-7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инвестиционным</a:t>
            </a:r>
            <a:r>
              <a:rPr sz="900" spc="-6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проектом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(далее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-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«Проект»)</a:t>
            </a:r>
          </a:p>
          <a:p>
            <a:pPr marL="12700" marR="5080" algn="just">
              <a:lnSpc>
                <a:spcPct val="92100"/>
              </a:lnSpc>
              <a:spcBef>
                <a:spcPts val="95"/>
              </a:spcBef>
            </a:pPr>
            <a:r>
              <a:rPr sz="900" spc="5" dirty="0" err="1">
                <a:latin typeface="Century Gothic" pitchFamily="34" charset="0"/>
                <a:cs typeface="Calibri"/>
              </a:rPr>
              <a:t>п</a:t>
            </a:r>
            <a:r>
              <a:rPr sz="900" spc="-5" dirty="0" err="1">
                <a:latin typeface="Century Gothic" pitchFamily="34" charset="0"/>
                <a:cs typeface="Calibri"/>
              </a:rPr>
              <a:t>л</a:t>
            </a:r>
            <a:r>
              <a:rPr sz="900" dirty="0" err="1">
                <a:latin typeface="Century Gothic" pitchFamily="34" charset="0"/>
                <a:cs typeface="Calibri"/>
              </a:rPr>
              <a:t>а</a:t>
            </a:r>
            <a:r>
              <a:rPr sz="900" spc="-10" dirty="0" err="1">
                <a:latin typeface="Century Gothic" pitchFamily="34" charset="0"/>
                <a:cs typeface="Calibri"/>
              </a:rPr>
              <a:t>н</a:t>
            </a:r>
            <a:r>
              <a:rPr sz="900" spc="5" dirty="0" err="1">
                <a:latin typeface="Century Gothic" pitchFamily="34" charset="0"/>
                <a:cs typeface="Calibri"/>
              </a:rPr>
              <a:t>и</a:t>
            </a:r>
            <a:r>
              <a:rPr sz="900" dirty="0" err="1">
                <a:latin typeface="Century Gothic" pitchFamily="34" charset="0"/>
                <a:cs typeface="Calibri"/>
              </a:rPr>
              <a:t>ру</a:t>
            </a:r>
            <a:r>
              <a:rPr sz="900" spc="5" dirty="0" err="1">
                <a:latin typeface="Century Gothic" pitchFamily="34" charset="0"/>
                <a:cs typeface="Calibri"/>
              </a:rPr>
              <a:t>е</a:t>
            </a:r>
            <a:r>
              <a:rPr sz="900" spc="-10" dirty="0" err="1">
                <a:latin typeface="Century Gothic" pitchFamily="34" charset="0"/>
                <a:cs typeface="Calibri"/>
              </a:rPr>
              <a:t>т</a:t>
            </a:r>
            <a:r>
              <a:rPr sz="900" dirty="0" err="1">
                <a:latin typeface="Century Gothic" pitchFamily="34" charset="0"/>
                <a:cs typeface="Calibri"/>
              </a:rPr>
              <a:t>ся</a:t>
            </a:r>
            <a:r>
              <a:rPr sz="900" spc="-6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производство </a:t>
            </a:r>
            <a:r>
              <a:rPr lang="kk-KZ" sz="900" spc="-30" dirty="0">
                <a:latin typeface="Century Gothic" pitchFamily="34" charset="0"/>
                <a:cs typeface="Calibri"/>
              </a:rPr>
              <a:t>кварцевого агломерата </a:t>
            </a:r>
          </a:p>
          <a:p>
            <a:pPr marL="12700" marR="5080" algn="just">
              <a:lnSpc>
                <a:spcPct val="92100"/>
              </a:lnSpc>
              <a:spcBef>
                <a:spcPts val="95"/>
              </a:spcBef>
            </a:pPr>
            <a:r>
              <a:rPr sz="900" spc="-5" dirty="0" err="1">
                <a:latin typeface="Century Gothic" pitchFamily="34" charset="0"/>
                <a:cs typeface="Calibri"/>
              </a:rPr>
              <a:t>на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базе </a:t>
            </a:r>
            <a:r>
              <a:rPr sz="900" dirty="0" err="1">
                <a:latin typeface="Century Gothic" pitchFamily="34" charset="0"/>
                <a:cs typeface="Calibri"/>
              </a:rPr>
              <a:t>месторождения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кварцевого песка </a:t>
            </a:r>
            <a:r>
              <a:rPr sz="900" spc="-5" dirty="0" err="1">
                <a:latin typeface="Century Gothic" pitchFamily="34" charset="0"/>
                <a:cs typeface="Calibri"/>
              </a:rPr>
              <a:t>находящ</a:t>
            </a:r>
            <a:r>
              <a:rPr lang="ru-RU" sz="900" spc="-5" dirty="0" err="1">
                <a:latin typeface="Century Gothic" pitchFamily="34" charset="0"/>
                <a:cs typeface="Calibri"/>
              </a:rPr>
              <a:t>иеся</a:t>
            </a:r>
            <a:r>
              <a:rPr lang="ru-RU" sz="900" spc="-5" dirty="0">
                <a:latin typeface="Century Gothic" pitchFamily="34" charset="0"/>
                <a:cs typeface="Calibri"/>
              </a:rPr>
              <a:t>  в </a:t>
            </a:r>
            <a:r>
              <a:rPr lang="ru-RU" sz="900" spc="-5" dirty="0" err="1">
                <a:latin typeface="Century Gothic" pitchFamily="34" charset="0"/>
                <a:cs typeface="Calibri"/>
              </a:rPr>
              <a:t>Аральс</a:t>
            </a:r>
            <a:r>
              <a:rPr sz="900" spc="-5" dirty="0" err="1">
                <a:latin typeface="Century Gothic" pitchFamily="34" charset="0"/>
                <a:cs typeface="Calibri"/>
              </a:rPr>
              <a:t>ком</a:t>
            </a:r>
            <a:r>
              <a:rPr sz="900" spc="-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районе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Кызылординской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области.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80"/>
              </a:lnSpc>
            </a:pPr>
            <a:r>
              <a:rPr sz="900" spc="5" dirty="0">
                <a:latin typeface="Century Gothic" pitchFamily="34" charset="0"/>
                <a:cs typeface="Calibri"/>
              </a:rPr>
              <a:t>Ры</a:t>
            </a:r>
            <a:r>
              <a:rPr sz="900" spc="-15" dirty="0">
                <a:latin typeface="Century Gothic" pitchFamily="34" charset="0"/>
                <a:cs typeface="Calibri"/>
              </a:rPr>
              <a:t>н</a:t>
            </a: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dirty="0">
                <a:latin typeface="Century Gothic" pitchFamily="34" charset="0"/>
                <a:cs typeface="Calibri"/>
              </a:rPr>
              <a:t>к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б</a:t>
            </a:r>
            <a:r>
              <a:rPr sz="900" spc="5" dirty="0">
                <a:latin typeface="Century Gothic" pitchFamily="34" charset="0"/>
                <a:cs typeface="Calibri"/>
              </a:rPr>
              <a:t>ы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</a:t>
            </a:r>
            <a:r>
              <a:rPr sz="900" spc="-5" dirty="0">
                <a:latin typeface="Century Gothic" pitchFamily="34" charset="0"/>
                <a:cs typeface="Calibri"/>
              </a:rPr>
              <a:t>ро</a:t>
            </a:r>
            <a:r>
              <a:rPr sz="900" spc="-10" dirty="0">
                <a:latin typeface="Century Gothic" pitchFamily="34" charset="0"/>
                <a:cs typeface="Calibri"/>
              </a:rPr>
              <a:t>д</a:t>
            </a:r>
            <a:r>
              <a:rPr sz="900" dirty="0">
                <a:latin typeface="Century Gothic" pitchFamily="34" charset="0"/>
                <a:cs typeface="Calibri"/>
              </a:rPr>
              <a:t>у</a:t>
            </a:r>
            <a:r>
              <a:rPr sz="900" spc="-10" dirty="0">
                <a:latin typeface="Century Gothic" pitchFamily="34" charset="0"/>
                <a:cs typeface="Calibri"/>
              </a:rPr>
              <a:t>к</a:t>
            </a:r>
            <a:r>
              <a:rPr sz="900" spc="5" dirty="0">
                <a:latin typeface="Century Gothic" pitchFamily="34" charset="0"/>
                <a:cs typeface="Calibri"/>
              </a:rPr>
              <a:t>ци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Р</a:t>
            </a:r>
            <a:r>
              <a:rPr sz="900" dirty="0">
                <a:latin typeface="Century Gothic" pitchFamily="34" charset="0"/>
                <a:cs typeface="Calibri"/>
              </a:rPr>
              <a:t>К</a:t>
            </a:r>
            <a:r>
              <a:rPr lang="ru-RU" sz="900" dirty="0">
                <a:latin typeface="Century Gothic" pitchFamily="34" charset="0"/>
                <a:cs typeface="Calibri"/>
              </a:rPr>
              <a:t>, Узбекистан, Кыргызстан, Россия, Азербайджан, Грузия и </a:t>
            </a:r>
            <a:r>
              <a:rPr lang="ru-RU" sz="900" dirty="0" err="1">
                <a:latin typeface="Century Gothic" pitchFamily="34" charset="0"/>
                <a:cs typeface="Calibri"/>
              </a:rPr>
              <a:t>Беларуссия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Це</a:t>
            </a:r>
            <a:r>
              <a:rPr sz="900" spc="-10" dirty="0">
                <a:latin typeface="Century Gothic" pitchFamily="34" charset="0"/>
                <a:cs typeface="Calibri"/>
              </a:rPr>
              <a:t>л</a:t>
            </a:r>
            <a:r>
              <a:rPr sz="900" dirty="0">
                <a:latin typeface="Century Gothic" pitchFamily="34" charset="0"/>
                <a:cs typeface="Calibri"/>
              </a:rPr>
              <a:t>евы</a:t>
            </a:r>
            <a:r>
              <a:rPr sz="900" spc="-5" dirty="0">
                <a:latin typeface="Century Gothic" pitchFamily="34" charset="0"/>
                <a:cs typeface="Calibri"/>
              </a:rPr>
              <a:t>м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75" dirty="0">
                <a:latin typeface="Century Gothic" pitchFamily="34" charset="0"/>
                <a:cs typeface="Calibri"/>
              </a:rPr>
              <a:t> </a:t>
            </a:r>
            <a:r>
              <a:rPr sz="900" spc="10" dirty="0">
                <a:latin typeface="Century Gothic" pitchFamily="34" charset="0"/>
                <a:cs typeface="Calibri"/>
              </a:rPr>
              <a:t>г</a:t>
            </a:r>
            <a:r>
              <a:rPr sz="900" spc="-5" dirty="0">
                <a:latin typeface="Century Gothic" pitchFamily="34" charset="0"/>
                <a:cs typeface="Calibri"/>
              </a:rPr>
              <a:t>руп</a:t>
            </a:r>
            <a:r>
              <a:rPr sz="900" dirty="0">
                <a:latin typeface="Century Gothic" pitchFamily="34" charset="0"/>
                <a:cs typeface="Calibri"/>
              </a:rPr>
              <a:t>па</a:t>
            </a:r>
            <a:r>
              <a:rPr sz="900" spc="-10" dirty="0">
                <a:latin typeface="Century Gothic" pitchFamily="34" charset="0"/>
                <a:cs typeface="Calibri"/>
              </a:rPr>
              <a:t>м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б</a:t>
            </a:r>
            <a:r>
              <a:rPr sz="900" spc="5" dirty="0">
                <a:latin typeface="Century Gothic" pitchFamily="34" charset="0"/>
                <a:cs typeface="Calibri"/>
              </a:rPr>
              <a:t>ы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у</a:t>
            </a:r>
          </a:p>
          <a:p>
            <a:pPr marL="12700" marR="107314" algn="just">
              <a:lnSpc>
                <a:spcPts val="1100"/>
              </a:lnSpc>
              <a:spcBef>
                <a:spcPts val="120"/>
              </a:spcBef>
            </a:pPr>
            <a:r>
              <a:rPr sz="900" dirty="0">
                <a:latin typeface="Century Gothic" pitchFamily="34" charset="0"/>
                <a:cs typeface="Calibri"/>
              </a:rPr>
              <a:t>продукции</a:t>
            </a:r>
            <a:r>
              <a:rPr sz="900" spc="-10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являются</a:t>
            </a:r>
            <a:r>
              <a:rPr sz="900" dirty="0">
                <a:latin typeface="Century Gothic" pitchFamily="34" charset="0"/>
                <a:cs typeface="Calibri"/>
              </a:rPr>
              <a:t> строительные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организации,</a:t>
            </a:r>
            <a:r>
              <a:rPr sz="900" spc="-8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предприятия </a:t>
            </a:r>
            <a:r>
              <a:rPr sz="900" spc="-2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горно-металлургического</a:t>
            </a:r>
            <a:r>
              <a:rPr sz="900" spc="-6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кластера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население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РК.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Запуск</a:t>
            </a:r>
            <a:r>
              <a:rPr lang="ru-RU"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производства</a:t>
            </a:r>
            <a:r>
              <a:rPr sz="900" spc="-8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запланирован</a:t>
            </a:r>
            <a:r>
              <a:rPr sz="900" spc="-114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на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4</a:t>
            </a:r>
            <a:r>
              <a:rPr sz="900" spc="-5" dirty="0">
                <a:latin typeface="Century Gothic" pitchFamily="34" charset="0"/>
                <a:cs typeface="Calibri"/>
              </a:rPr>
              <a:t>квартал</a:t>
            </a:r>
            <a:r>
              <a:rPr sz="900" spc="-6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27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г.,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выход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проектную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мощность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2029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10" dirty="0">
                <a:latin typeface="Century Gothic" pitchFamily="34" charset="0"/>
                <a:cs typeface="Calibri"/>
              </a:rPr>
              <a:t>г.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80"/>
              </a:spcBef>
            </a:pP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Компания</a:t>
            </a:r>
            <a:endParaRPr sz="9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marR="43815" algn="just">
              <a:lnSpc>
                <a:spcPts val="1100"/>
              </a:lnSpc>
              <a:spcBef>
                <a:spcPts val="120"/>
              </a:spcBef>
            </a:pPr>
            <a:r>
              <a:rPr lang="ru-RU" sz="900" dirty="0">
                <a:latin typeface="Century Gothic" pitchFamily="34" charset="0"/>
                <a:cs typeface="Calibri"/>
              </a:rPr>
              <a:t>В настоящее время инициатора не имеется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50"/>
              </a:lnSpc>
            </a:pPr>
            <a:r>
              <a:rPr sz="900" b="1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Рынок</a:t>
            </a:r>
            <a:endParaRPr sz="9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86055" indent="-173990" algn="just">
              <a:lnSpc>
                <a:spcPts val="1150"/>
              </a:lnSpc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202</a:t>
            </a:r>
            <a:r>
              <a:rPr lang="ru-RU" sz="900" spc="-5" dirty="0">
                <a:latin typeface="Century Gothic" pitchFamily="34" charset="0"/>
                <a:cs typeface="Calibri"/>
              </a:rPr>
              <a:t>3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г.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показатели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мирового</a:t>
            </a:r>
            <a:r>
              <a:rPr sz="900" spc="-8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производства</a:t>
            </a:r>
            <a:r>
              <a:rPr lang="ru-RU" sz="900" spc="-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кварцевого агломерата </a:t>
            </a:r>
            <a:r>
              <a:rPr sz="900" spc="-10" dirty="0" err="1">
                <a:latin typeface="Century Gothic" pitchFamily="34" charset="0"/>
                <a:cs typeface="Calibri"/>
              </a:rPr>
              <a:t>д</a:t>
            </a:r>
            <a:r>
              <a:rPr sz="900" dirty="0" err="1">
                <a:latin typeface="Century Gothic" pitchFamily="34" charset="0"/>
                <a:cs typeface="Calibri"/>
              </a:rPr>
              <a:t>ос</a:t>
            </a:r>
            <a:r>
              <a:rPr sz="900" spc="-10" dirty="0" err="1">
                <a:latin typeface="Century Gothic" pitchFamily="34" charset="0"/>
                <a:cs typeface="Calibri"/>
              </a:rPr>
              <a:t>т</a:t>
            </a:r>
            <a:r>
              <a:rPr sz="900" spc="5" dirty="0" err="1">
                <a:latin typeface="Century Gothic" pitchFamily="34" charset="0"/>
                <a:cs typeface="Calibri"/>
              </a:rPr>
              <a:t>иг</a:t>
            </a:r>
            <a:r>
              <a:rPr sz="900" spc="-10" dirty="0" err="1">
                <a:latin typeface="Century Gothic" pitchFamily="34" charset="0"/>
                <a:cs typeface="Calibri"/>
              </a:rPr>
              <a:t>л</a:t>
            </a:r>
            <a:r>
              <a:rPr sz="900" spc="5" dirty="0" err="1">
                <a:latin typeface="Century Gothic" pitchFamily="34" charset="0"/>
                <a:cs typeface="Calibri"/>
              </a:rPr>
              <a:t>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</a:t>
            </a:r>
            <a:r>
              <a:rPr sz="900" spc="-5" dirty="0">
                <a:latin typeface="Century Gothic" pitchFamily="34" charset="0"/>
                <a:cs typeface="Calibri"/>
              </a:rPr>
              <a:t>б</a:t>
            </a:r>
            <a:r>
              <a:rPr sz="900" spc="10" dirty="0">
                <a:latin typeface="Century Gothic" pitchFamily="34" charset="0"/>
                <a:cs typeface="Calibri"/>
              </a:rPr>
              <a:t>ъ</a:t>
            </a:r>
            <a:r>
              <a:rPr sz="900" spc="5" dirty="0">
                <a:latin typeface="Century Gothic" pitchFamily="34" charset="0"/>
                <a:cs typeface="Calibri"/>
              </a:rPr>
              <a:t>е</a:t>
            </a:r>
            <a:r>
              <a:rPr sz="900" spc="-5" dirty="0">
                <a:latin typeface="Century Gothic" pitchFamily="34" charset="0"/>
                <a:cs typeface="Calibri"/>
              </a:rPr>
              <a:t>м</a:t>
            </a:r>
            <a:r>
              <a:rPr sz="900" spc="5" dirty="0">
                <a:latin typeface="Century Gothic" pitchFamily="34" charset="0"/>
                <a:cs typeface="Calibri"/>
              </a:rPr>
              <a:t>а</a:t>
            </a:r>
            <a:r>
              <a:rPr sz="900" spc="-6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15" dirty="0">
                <a:latin typeface="Century Gothic" pitchFamily="34" charset="0"/>
                <a:cs typeface="Calibri"/>
              </a:rPr>
              <a:t>230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10" dirty="0" err="1">
                <a:latin typeface="Century Gothic" pitchFamily="34" charset="0"/>
                <a:cs typeface="Calibri"/>
              </a:rPr>
              <a:t>мл</a:t>
            </a:r>
            <a:r>
              <a:rPr sz="900" spc="5" dirty="0" err="1">
                <a:latin typeface="Century Gothic" pitchFamily="34" charset="0"/>
                <a:cs typeface="Calibri"/>
              </a:rPr>
              <a:t>н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lang="ru-RU" sz="900" dirty="0" err="1">
                <a:latin typeface="Century Gothic" pitchFamily="34" charset="0"/>
                <a:cs typeface="Calibri"/>
              </a:rPr>
              <a:t>кв</a:t>
            </a:r>
            <a:r>
              <a:rPr lang="ru-RU" sz="900" dirty="0">
                <a:latin typeface="Century Gothic" pitchFamily="34" charset="0"/>
                <a:cs typeface="Calibri"/>
              </a:rPr>
              <a:t> м</a:t>
            </a:r>
            <a:r>
              <a:rPr sz="900" dirty="0">
                <a:latin typeface="Century Gothic" pitchFamily="34" charset="0"/>
                <a:cs typeface="Calibri"/>
              </a:rPr>
              <a:t>, </a:t>
            </a:r>
            <a:r>
              <a:rPr sz="900" spc="5" dirty="0">
                <a:latin typeface="Century Gothic" pitchFamily="34" charset="0"/>
                <a:cs typeface="Calibri"/>
              </a:rPr>
              <a:t>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</a:t>
            </a:r>
            <a:r>
              <a:rPr sz="900" spc="-5" dirty="0">
                <a:latin typeface="Century Gothic" pitchFamily="34" charset="0"/>
                <a:cs typeface="Calibri"/>
              </a:rPr>
              <a:t>б</a:t>
            </a:r>
            <a:r>
              <a:rPr sz="900" spc="10" dirty="0">
                <a:latin typeface="Century Gothic" pitchFamily="34" charset="0"/>
                <a:cs typeface="Calibri"/>
              </a:rPr>
              <a:t>ъ</a:t>
            </a:r>
            <a:r>
              <a:rPr sz="900" spc="5" dirty="0">
                <a:latin typeface="Century Gothic" pitchFamily="34" charset="0"/>
                <a:cs typeface="Calibri"/>
              </a:rPr>
              <a:t>ем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10" dirty="0" err="1">
                <a:latin typeface="Century Gothic" pitchFamily="34" charset="0"/>
                <a:cs typeface="Calibri"/>
              </a:rPr>
              <a:t>м</a:t>
            </a:r>
            <a:r>
              <a:rPr sz="900" spc="5" dirty="0" err="1">
                <a:latin typeface="Century Gothic" pitchFamily="34" charset="0"/>
                <a:cs typeface="Calibri"/>
              </a:rPr>
              <a:t>и</a:t>
            </a:r>
            <a:r>
              <a:rPr sz="900" dirty="0" err="1">
                <a:latin typeface="Century Gothic" pitchFamily="34" charset="0"/>
                <a:cs typeface="Calibri"/>
              </a:rPr>
              <a:t>р</a:t>
            </a:r>
            <a:r>
              <a:rPr sz="900" spc="-5" dirty="0" err="1">
                <a:latin typeface="Century Gothic" pitchFamily="34" charset="0"/>
                <a:cs typeface="Calibri"/>
              </a:rPr>
              <a:t>о</a:t>
            </a:r>
            <a:r>
              <a:rPr sz="900" dirty="0" err="1">
                <a:latin typeface="Century Gothic" pitchFamily="34" charset="0"/>
                <a:cs typeface="Calibri"/>
              </a:rPr>
              <a:t>во</a:t>
            </a:r>
            <a:r>
              <a:rPr sz="900" spc="5" dirty="0" err="1">
                <a:latin typeface="Century Gothic" pitchFamily="34" charset="0"/>
                <a:cs typeface="Calibri"/>
              </a:rPr>
              <a:t>го</a:t>
            </a:r>
            <a:r>
              <a:rPr sz="900" spc="-8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ры</a:t>
            </a:r>
            <a:r>
              <a:rPr sz="900" spc="-10" dirty="0" err="1">
                <a:latin typeface="Century Gothic" pitchFamily="34" charset="0"/>
                <a:cs typeface="Calibri"/>
              </a:rPr>
              <a:t>нк</a:t>
            </a:r>
            <a:r>
              <a:rPr sz="900" spc="5" dirty="0" err="1">
                <a:latin typeface="Century Gothic" pitchFamily="34" charset="0"/>
                <a:cs typeface="Calibri"/>
              </a:rPr>
              <a:t>а</a:t>
            </a:r>
            <a:r>
              <a:rPr lang="kk-KZ"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находился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уровне</a:t>
            </a:r>
            <a:r>
              <a:rPr sz="900" spc="-5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41,93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млрд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долларов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США. </a:t>
            </a:r>
            <a:r>
              <a:rPr sz="900" dirty="0" err="1">
                <a:latin typeface="Century Gothic" pitchFamily="34" charset="0"/>
                <a:cs typeface="Calibri"/>
              </a:rPr>
              <a:t>Согласно</a:t>
            </a:r>
            <a:r>
              <a:rPr lang="kk-KZ" sz="90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прогнозам</a:t>
            </a:r>
            <a:r>
              <a:rPr sz="900" spc="-7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Fortune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Business</a:t>
            </a:r>
            <a:r>
              <a:rPr sz="900" spc="-6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Insights,</a:t>
            </a:r>
            <a:r>
              <a:rPr sz="900" spc="-8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мировой</a:t>
            </a:r>
            <a:r>
              <a:rPr sz="900" spc="-7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рынок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извести </a:t>
            </a:r>
            <a:r>
              <a:rPr sz="900" spc="-2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вырастет с </a:t>
            </a:r>
            <a:r>
              <a:rPr lang="kk-KZ" sz="900" spc="-10" dirty="0">
                <a:latin typeface="Century Gothic" pitchFamily="34" charset="0"/>
                <a:cs typeface="Calibri"/>
              </a:rPr>
              <a:t>12,3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млрд долларов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2021 </a:t>
            </a:r>
            <a:r>
              <a:rPr sz="900" spc="5" dirty="0">
                <a:latin typeface="Century Gothic" pitchFamily="34" charset="0"/>
                <a:cs typeface="Calibri"/>
              </a:rPr>
              <a:t>г. </a:t>
            </a:r>
            <a:r>
              <a:rPr sz="900" spc="-5" dirty="0" err="1">
                <a:latin typeface="Century Gothic" pitchFamily="34" charset="0"/>
                <a:cs typeface="Calibri"/>
              </a:rPr>
              <a:t>до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lang="kk-KZ" sz="900" spc="-10" dirty="0">
                <a:latin typeface="Century Gothic" pitchFamily="34" charset="0"/>
                <a:cs typeface="Calibri"/>
              </a:rPr>
              <a:t>35</a:t>
            </a:r>
            <a:r>
              <a:rPr sz="900" spc="-10" dirty="0">
                <a:latin typeface="Century Gothic" pitchFamily="34" charset="0"/>
                <a:cs typeface="Calibri"/>
              </a:rPr>
              <a:t>,04 </a:t>
            </a:r>
            <a:r>
              <a:rPr sz="900" spc="-5" dirty="0">
                <a:latin typeface="Century Gothic" pitchFamily="34" charset="0"/>
                <a:cs typeface="Calibri"/>
              </a:rPr>
              <a:t>млрд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15" dirty="0">
                <a:latin typeface="Century Gothic" pitchFamily="34" charset="0"/>
                <a:cs typeface="Calibri"/>
              </a:rPr>
              <a:t>д</a:t>
            </a: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spc="-15" dirty="0">
                <a:latin typeface="Century Gothic" pitchFamily="34" charset="0"/>
                <a:cs typeface="Calibri"/>
              </a:rPr>
              <a:t>лл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5" dirty="0">
                <a:latin typeface="Century Gothic" pitchFamily="34" charset="0"/>
                <a:cs typeface="Calibri"/>
              </a:rPr>
              <a:t>ро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202</a:t>
            </a:r>
            <a:r>
              <a:rPr sz="900" dirty="0">
                <a:latin typeface="Century Gothic" pitchFamily="34" charset="0"/>
                <a:cs typeface="Calibri"/>
              </a:rPr>
              <a:t>8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10" dirty="0">
                <a:latin typeface="Century Gothic" pitchFamily="34" charset="0"/>
                <a:cs typeface="Calibri"/>
              </a:rPr>
              <a:t>г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С</a:t>
            </a:r>
            <a:r>
              <a:rPr sz="900" spc="-5" dirty="0">
                <a:latin typeface="Century Gothic" pitchFamily="34" charset="0"/>
                <a:cs typeface="Calibri"/>
              </a:rPr>
              <a:t>ре</a:t>
            </a:r>
            <a:r>
              <a:rPr sz="900" spc="-15" dirty="0">
                <a:latin typeface="Century Gothic" pitchFamily="34" charset="0"/>
                <a:cs typeface="Calibri"/>
              </a:rPr>
              <a:t>дн</a:t>
            </a:r>
            <a:r>
              <a:rPr sz="900" dirty="0">
                <a:latin typeface="Century Gothic" pitchFamily="34" charset="0"/>
                <a:cs typeface="Calibri"/>
              </a:rPr>
              <a:t>е</a:t>
            </a:r>
            <a:r>
              <a:rPr sz="900" spc="10" dirty="0">
                <a:latin typeface="Century Gothic" pitchFamily="34" charset="0"/>
                <a:cs typeface="Calibri"/>
              </a:rPr>
              <a:t>г</a:t>
            </a: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spc="-15" dirty="0">
                <a:latin typeface="Century Gothic" pitchFamily="34" charset="0"/>
                <a:cs typeface="Calibri"/>
              </a:rPr>
              <a:t>д</a:t>
            </a: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о</a:t>
            </a:r>
            <a:r>
              <a:rPr sz="900" dirty="0">
                <a:latin typeface="Century Gothic" pitchFamily="34" charset="0"/>
                <a:cs typeface="Calibri"/>
              </a:rPr>
              <a:t>й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е</a:t>
            </a:r>
            <a:r>
              <a:rPr sz="900" spc="-5" dirty="0">
                <a:latin typeface="Century Gothic" pitchFamily="34" charset="0"/>
                <a:cs typeface="Calibri"/>
              </a:rPr>
              <a:t>м</a:t>
            </a:r>
            <a:r>
              <a:rPr sz="900" dirty="0">
                <a:latin typeface="Century Gothic" pitchFamily="34" charset="0"/>
                <a:cs typeface="Calibri"/>
              </a:rPr>
              <a:t>п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ро</a:t>
            </a:r>
            <a:r>
              <a:rPr sz="900" spc="5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6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</a:t>
            </a:r>
            <a:r>
              <a:rPr sz="900" spc="-15" dirty="0">
                <a:latin typeface="Century Gothic" pitchFamily="34" charset="0"/>
                <a:cs typeface="Calibri"/>
              </a:rPr>
              <a:t>нк</a:t>
            </a:r>
            <a:r>
              <a:rPr sz="900" dirty="0">
                <a:latin typeface="Century Gothic" pitchFamily="34" charset="0"/>
                <a:cs typeface="Calibri"/>
              </a:rPr>
              <a:t>а  </a:t>
            </a:r>
            <a:r>
              <a:rPr sz="900" spc="5" dirty="0">
                <a:latin typeface="Century Gothic" pitchFamily="34" charset="0"/>
                <a:cs typeface="Calibri"/>
              </a:rPr>
              <a:t>с</a:t>
            </a: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spc="5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0" dirty="0">
                <a:latin typeface="Century Gothic" pitchFamily="34" charset="0"/>
                <a:cs typeface="Calibri"/>
              </a:rPr>
              <a:t>в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dirty="0">
                <a:latin typeface="Century Gothic" pitchFamily="34" charset="0"/>
                <a:cs typeface="Calibri"/>
              </a:rPr>
              <a:t>т</a:t>
            </a:r>
            <a:r>
              <a:rPr sz="900" spc="-9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2</a:t>
            </a:r>
            <a:r>
              <a:rPr sz="900" spc="-15" dirty="0">
                <a:latin typeface="Century Gothic" pitchFamily="34" charset="0"/>
                <a:cs typeface="Calibri"/>
              </a:rPr>
              <a:t>,</a:t>
            </a:r>
            <a:r>
              <a:rPr sz="900" spc="-10" dirty="0">
                <a:latin typeface="Century Gothic" pitchFamily="34" charset="0"/>
                <a:cs typeface="Calibri"/>
              </a:rPr>
              <a:t>6</a:t>
            </a:r>
            <a:r>
              <a:rPr sz="900" spc="5" dirty="0">
                <a:latin typeface="Century Gothic" pitchFamily="34" charset="0"/>
                <a:cs typeface="Calibri"/>
              </a:rPr>
              <a:t>%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з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пе</a:t>
            </a:r>
            <a:r>
              <a:rPr sz="900" spc="-5" dirty="0">
                <a:latin typeface="Century Gothic" pitchFamily="34" charset="0"/>
                <a:cs typeface="Calibri"/>
              </a:rPr>
              <a:t>р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dirty="0">
                <a:latin typeface="Century Gothic" pitchFamily="34" charset="0"/>
                <a:cs typeface="Calibri"/>
              </a:rPr>
              <a:t>д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2021</a:t>
            </a:r>
            <a:r>
              <a:rPr sz="900" dirty="0">
                <a:latin typeface="Century Gothic" pitchFamily="34" charset="0"/>
                <a:cs typeface="Calibri"/>
              </a:rPr>
              <a:t>-</a:t>
            </a:r>
            <a:r>
              <a:rPr sz="900" spc="-10" dirty="0">
                <a:latin typeface="Century Gothic" pitchFamily="34" charset="0"/>
                <a:cs typeface="Calibri"/>
              </a:rPr>
              <a:t>202</a:t>
            </a:r>
            <a:r>
              <a:rPr sz="900" dirty="0">
                <a:latin typeface="Century Gothic" pitchFamily="34" charset="0"/>
                <a:cs typeface="Calibri"/>
              </a:rPr>
              <a:t>8</a:t>
            </a:r>
            <a:r>
              <a:rPr sz="900" spc="55" dirty="0">
                <a:latin typeface="Century Gothic" pitchFamily="34" charset="0"/>
                <a:cs typeface="Calibri"/>
              </a:rPr>
              <a:t> </a:t>
            </a:r>
            <a:r>
              <a:rPr sz="900" spc="10" dirty="0">
                <a:latin typeface="Century Gothic" pitchFamily="34" charset="0"/>
                <a:cs typeface="Calibri"/>
              </a:rPr>
              <a:t>гг.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08" name="object 14"/>
          <p:cNvSpPr txBox="1"/>
          <p:nvPr/>
        </p:nvSpPr>
        <p:spPr>
          <a:xfrm>
            <a:off x="8382000" y="1237567"/>
            <a:ext cx="2853563" cy="16735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00" b="1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-2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1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ч</a:t>
            </a: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spc="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м</a:t>
            </a:r>
            <a:r>
              <a:rPr sz="1000" b="1" spc="-6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</a:t>
            </a:r>
            <a:r>
              <a:rPr sz="1000" b="1" spc="1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р</a:t>
            </a:r>
            <a:r>
              <a:rPr sz="1000" b="1" spc="-1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и</a:t>
            </a:r>
            <a:r>
              <a:rPr sz="1000" b="1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вл</a:t>
            </a: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к</a:t>
            </a:r>
            <a:r>
              <a:rPr sz="1000" b="1" spc="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а</a:t>
            </a:r>
            <a:r>
              <a:rPr sz="1000" b="1" spc="-1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spc="-3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ль</a:t>
            </a:r>
            <a:r>
              <a:rPr sz="1000" b="1" spc="-2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н</a:t>
            </a:r>
            <a:r>
              <a:rPr sz="1000" b="1" spc="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spc="-1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с</a:t>
            </a:r>
            <a:r>
              <a:rPr sz="1000" b="1" spc="-3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ь</a:t>
            </a:r>
            <a:r>
              <a:rPr sz="1000" b="1" spc="-5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</a:t>
            </a:r>
            <a:r>
              <a:rPr sz="1000" b="1" spc="1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р</a:t>
            </a:r>
            <a:r>
              <a:rPr sz="1000" b="1" spc="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к</a:t>
            </a:r>
            <a:r>
              <a:rPr sz="1000" b="1" spc="-1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spc="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а</a:t>
            </a:r>
            <a:r>
              <a:rPr sz="1000" b="1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?</a:t>
            </a:r>
            <a:endParaRPr sz="10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9" name="object 15"/>
          <p:cNvSpPr txBox="1"/>
          <p:nvPr/>
        </p:nvSpPr>
        <p:spPr>
          <a:xfrm>
            <a:off x="8414862" y="1414134"/>
            <a:ext cx="3515995" cy="2937343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86055" indent="-173990" algn="just">
              <a:lnSpc>
                <a:spcPts val="1150"/>
              </a:lnSpc>
              <a:spcBef>
                <a:spcPts val="105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900" b="1" dirty="0">
                <a:latin typeface="Century Gothic" pitchFamily="34" charset="0"/>
                <a:cs typeface="Calibri"/>
              </a:rPr>
              <a:t>Наличие</a:t>
            </a:r>
            <a:r>
              <a:rPr sz="900" b="1" spc="-85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собственной</a:t>
            </a:r>
            <a:r>
              <a:rPr sz="900" b="1" spc="-60" dirty="0"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latin typeface="Century Gothic" pitchFamily="34" charset="0"/>
                <a:cs typeface="Calibri"/>
              </a:rPr>
              <a:t>сырьевой</a:t>
            </a:r>
            <a:r>
              <a:rPr sz="900" b="1" spc="-60" dirty="0"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latin typeface="Century Gothic" pitchFamily="34" charset="0"/>
                <a:cs typeface="Calibri"/>
              </a:rPr>
              <a:t>базы</a:t>
            </a:r>
            <a:r>
              <a:rPr sz="900" b="1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позволит</a:t>
            </a:r>
            <a:r>
              <a:rPr sz="900" spc="-6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снизить</a:t>
            </a:r>
          </a:p>
          <a:p>
            <a:pPr marL="186055" algn="just">
              <a:lnSpc>
                <a:spcPts val="1055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производственную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себестоимость,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издержки</a:t>
            </a:r>
            <a:r>
              <a:rPr sz="900" spc="-7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производства</a:t>
            </a:r>
            <a:r>
              <a:rPr sz="900" spc="-8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lang="kk-KZ"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транспортные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расходы, а </a:t>
            </a:r>
            <a:r>
              <a:rPr sz="900" spc="-5" dirty="0">
                <a:latin typeface="Century Gothic" pitchFamily="34" charset="0"/>
                <a:cs typeface="Calibri"/>
              </a:rPr>
              <a:t>также </a:t>
            </a:r>
            <a:r>
              <a:rPr sz="900" dirty="0">
                <a:latin typeface="Century Gothic" pitchFamily="34" charset="0"/>
                <a:cs typeface="Calibri"/>
              </a:rPr>
              <a:t>обеспечить </a:t>
            </a:r>
            <a:r>
              <a:rPr sz="900" spc="-5" dirty="0">
                <a:latin typeface="Century Gothic" pitchFamily="34" charset="0"/>
                <a:cs typeface="Calibri"/>
              </a:rPr>
              <a:t>контроль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должного </a:t>
            </a:r>
            <a:r>
              <a:rPr sz="900" dirty="0">
                <a:latin typeface="Century Gothic" pitchFamily="34" charset="0"/>
                <a:cs typeface="Calibri"/>
              </a:rPr>
              <a:t>качества</a:t>
            </a:r>
            <a:r>
              <a:rPr sz="900" spc="-6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продукции</a:t>
            </a:r>
            <a:r>
              <a:rPr sz="900" spc="-10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Завода.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endParaRPr lang="kk-KZ" sz="900" spc="-50" dirty="0">
              <a:latin typeface="Century Gothic" pitchFamily="34" charset="0"/>
              <a:cs typeface="Calibri"/>
            </a:endParaRPr>
          </a:p>
          <a:p>
            <a:pPr marL="186055" algn="just">
              <a:lnSpc>
                <a:spcPts val="1055"/>
              </a:lnSpc>
            </a:pPr>
            <a:r>
              <a:rPr sz="900" b="1" spc="5" dirty="0" err="1">
                <a:latin typeface="Century Gothic" pitchFamily="34" charset="0"/>
                <a:cs typeface="Calibri"/>
              </a:rPr>
              <a:t>Вы</a:t>
            </a:r>
            <a:r>
              <a:rPr sz="900" b="1" spc="10" dirty="0" err="1">
                <a:latin typeface="Century Gothic" pitchFamily="34" charset="0"/>
                <a:cs typeface="Calibri"/>
              </a:rPr>
              <a:t>с</a:t>
            </a:r>
            <a:r>
              <a:rPr sz="900" b="1" spc="5" dirty="0" err="1">
                <a:latin typeface="Century Gothic" pitchFamily="34" charset="0"/>
                <a:cs typeface="Calibri"/>
              </a:rPr>
              <a:t>о</a:t>
            </a:r>
            <a:r>
              <a:rPr sz="900" b="1" dirty="0" err="1">
                <a:latin typeface="Century Gothic" pitchFamily="34" charset="0"/>
                <a:cs typeface="Calibri"/>
              </a:rPr>
              <a:t>к</a:t>
            </a:r>
            <a:r>
              <a:rPr sz="900" b="1" spc="-15" dirty="0" err="1">
                <a:latin typeface="Century Gothic" pitchFamily="34" charset="0"/>
                <a:cs typeface="Calibri"/>
              </a:rPr>
              <a:t>о</a:t>
            </a:r>
            <a:r>
              <a:rPr sz="900" b="1" spc="114" dirty="0" err="1">
                <a:latin typeface="Century Gothic" pitchFamily="34" charset="0"/>
                <a:cs typeface="Calibri"/>
              </a:rPr>
              <a:t>е</a:t>
            </a:r>
            <a:r>
              <a:rPr sz="900" b="1" spc="5" dirty="0" err="1">
                <a:latin typeface="Century Gothic" pitchFamily="34" charset="0"/>
                <a:cs typeface="Calibri"/>
              </a:rPr>
              <a:t>ка</a:t>
            </a:r>
            <a:r>
              <a:rPr sz="900" b="1" spc="10" dirty="0" err="1">
                <a:latin typeface="Century Gothic" pitchFamily="34" charset="0"/>
                <a:cs typeface="Calibri"/>
              </a:rPr>
              <a:t>ч</a:t>
            </a:r>
            <a:r>
              <a:rPr sz="900" b="1" spc="-5" dirty="0" err="1">
                <a:latin typeface="Century Gothic" pitchFamily="34" charset="0"/>
                <a:cs typeface="Calibri"/>
              </a:rPr>
              <a:t>е</a:t>
            </a:r>
            <a:r>
              <a:rPr sz="900" b="1" spc="10" dirty="0" err="1">
                <a:latin typeface="Century Gothic" pitchFamily="34" charset="0"/>
                <a:cs typeface="Calibri"/>
              </a:rPr>
              <a:t>с</a:t>
            </a:r>
            <a:r>
              <a:rPr sz="900" b="1" spc="-10" dirty="0" err="1">
                <a:latin typeface="Century Gothic" pitchFamily="34" charset="0"/>
                <a:cs typeface="Calibri"/>
              </a:rPr>
              <a:t>т</a:t>
            </a:r>
            <a:r>
              <a:rPr sz="900" b="1" spc="-20" dirty="0" err="1">
                <a:latin typeface="Century Gothic" pitchFamily="34" charset="0"/>
                <a:cs typeface="Calibri"/>
              </a:rPr>
              <a:t>в</a:t>
            </a:r>
            <a:r>
              <a:rPr sz="900" b="1" dirty="0" err="1">
                <a:latin typeface="Century Gothic" pitchFamily="34" charset="0"/>
                <a:cs typeface="Calibri"/>
              </a:rPr>
              <a:t>о</a:t>
            </a:r>
            <a:r>
              <a:rPr sz="900" b="1" spc="-85" dirty="0">
                <a:latin typeface="Century Gothic" pitchFamily="34" charset="0"/>
                <a:cs typeface="Calibri"/>
              </a:rPr>
              <a:t> </a:t>
            </a:r>
            <a:r>
              <a:rPr sz="900" b="1" spc="-10" dirty="0" err="1">
                <a:latin typeface="Century Gothic" pitchFamily="34" charset="0"/>
                <a:cs typeface="Calibri"/>
              </a:rPr>
              <a:t>и</a:t>
            </a:r>
            <a:r>
              <a:rPr sz="900" b="1" dirty="0" err="1">
                <a:latin typeface="Century Gothic" pitchFamily="34" charset="0"/>
                <a:cs typeface="Calibri"/>
              </a:rPr>
              <a:t>з</a:t>
            </a:r>
            <a:r>
              <a:rPr sz="900" b="1" spc="5" dirty="0" err="1">
                <a:latin typeface="Century Gothic" pitchFamily="34" charset="0"/>
                <a:cs typeface="Calibri"/>
              </a:rPr>
              <a:t>в</a:t>
            </a:r>
            <a:r>
              <a:rPr sz="900" b="1" spc="-5" dirty="0" err="1">
                <a:latin typeface="Century Gothic" pitchFamily="34" charset="0"/>
                <a:cs typeface="Calibri"/>
              </a:rPr>
              <a:t>е</a:t>
            </a:r>
            <a:r>
              <a:rPr sz="900" b="1" spc="5" dirty="0" err="1">
                <a:latin typeface="Century Gothic" pitchFamily="34" charset="0"/>
                <a:cs typeface="Calibri"/>
              </a:rPr>
              <a:t>с</a:t>
            </a:r>
            <a:r>
              <a:rPr sz="900" b="1" spc="-10" dirty="0" err="1">
                <a:latin typeface="Century Gothic" pitchFamily="34" charset="0"/>
                <a:cs typeface="Calibri"/>
              </a:rPr>
              <a:t>т</a:t>
            </a:r>
            <a:r>
              <a:rPr sz="900" b="1" spc="-5" dirty="0" err="1">
                <a:latin typeface="Century Gothic" pitchFamily="34" charset="0"/>
                <a:cs typeface="Calibri"/>
              </a:rPr>
              <a:t>н</a:t>
            </a:r>
            <a:r>
              <a:rPr sz="900" b="1" dirty="0" err="1">
                <a:latin typeface="Century Gothic" pitchFamily="34" charset="0"/>
                <a:cs typeface="Calibri"/>
              </a:rPr>
              <a:t>як</a:t>
            </a:r>
            <a:r>
              <a:rPr sz="900" b="1" spc="-20" dirty="0" err="1">
                <a:latin typeface="Century Gothic" pitchFamily="34" charset="0"/>
                <a:cs typeface="Calibri"/>
              </a:rPr>
              <a:t>а</a:t>
            </a:r>
            <a:r>
              <a:rPr sz="900" b="1" dirty="0">
                <a:latin typeface="Century Gothic" pitchFamily="34" charset="0"/>
                <a:cs typeface="Calibri"/>
              </a:rPr>
              <a:t>.</a:t>
            </a:r>
            <a:r>
              <a:rPr sz="900" b="1" spc="-65" dirty="0">
                <a:latin typeface="Century Gothic" pitchFamily="34" charset="0"/>
                <a:cs typeface="Calibri"/>
              </a:rPr>
              <a:t> </a:t>
            </a:r>
            <a:r>
              <a:rPr lang="ru-RU" sz="900" dirty="0" err="1">
                <a:latin typeface="Century Gothic" pitchFamily="34" charset="0"/>
                <a:cs typeface="Calibri"/>
              </a:rPr>
              <a:t>Кызылординская</a:t>
            </a:r>
            <a:r>
              <a:rPr lang="ru-RU" sz="900" dirty="0">
                <a:latin typeface="Century Gothic" pitchFamily="34" charset="0"/>
                <a:cs typeface="Calibri"/>
              </a:rPr>
              <a:t> область - один из лидеров по запасам кварцевого песка, благодаря большому количеству разведанных месторождений в регионе Приаралья (</a:t>
            </a:r>
            <a:r>
              <a:rPr lang="ru-RU" sz="900" dirty="0" err="1">
                <a:latin typeface="Century Gothic" pitchFamily="34" charset="0"/>
                <a:cs typeface="Calibri"/>
              </a:rPr>
              <a:t>Сарышокы</a:t>
            </a:r>
            <a:r>
              <a:rPr lang="ru-RU" sz="900" dirty="0">
                <a:latin typeface="Century Gothic" pitchFamily="34" charset="0"/>
                <a:cs typeface="Calibri"/>
              </a:rPr>
              <a:t> Восточный, </a:t>
            </a:r>
            <a:r>
              <a:rPr lang="ru-RU" sz="900" dirty="0" err="1">
                <a:latin typeface="Century Gothic" pitchFamily="34" charset="0"/>
                <a:cs typeface="Calibri"/>
              </a:rPr>
              <a:t>Сарышокы</a:t>
            </a:r>
            <a:r>
              <a:rPr lang="ru-RU" sz="900" dirty="0">
                <a:latin typeface="Century Gothic" pitchFamily="34" charset="0"/>
                <a:cs typeface="Calibri"/>
              </a:rPr>
              <a:t> Западный, </a:t>
            </a:r>
            <a:r>
              <a:rPr lang="ru-RU" sz="900" dirty="0" err="1">
                <a:latin typeface="Century Gothic" pitchFamily="34" charset="0"/>
                <a:cs typeface="Calibri"/>
              </a:rPr>
              <a:t>Жанплекс</a:t>
            </a:r>
            <a:r>
              <a:rPr lang="ru-RU" sz="900" dirty="0">
                <a:latin typeface="Century Gothic" pitchFamily="34" charset="0"/>
                <a:cs typeface="Calibri"/>
              </a:rPr>
              <a:t>) с совокупными запасами свыше 64 млн тонн. Местоположение завода в </a:t>
            </a:r>
            <a:r>
              <a:rPr lang="ru-RU" sz="900" dirty="0" err="1">
                <a:latin typeface="Century Gothic" pitchFamily="34" charset="0"/>
                <a:cs typeface="Calibri"/>
              </a:rPr>
              <a:t>Кызылоринской</a:t>
            </a:r>
            <a:r>
              <a:rPr lang="ru-RU" sz="900" dirty="0">
                <a:latin typeface="Century Gothic" pitchFamily="34" charset="0"/>
                <a:cs typeface="Calibri"/>
              </a:rPr>
              <a:t> области имеет значительное преимущество для производства кварцевого агломерата.</a:t>
            </a:r>
          </a:p>
          <a:p>
            <a:pPr marL="186055" algn="just">
              <a:lnSpc>
                <a:spcPts val="1055"/>
              </a:lnSpc>
            </a:pPr>
            <a:r>
              <a:rPr lang="ru-RU" sz="900" dirty="0">
                <a:latin typeface="Century Gothic" pitchFamily="34" charset="0"/>
                <a:cs typeface="Calibri"/>
              </a:rPr>
              <a:t>Доля кварца в кварцевом песке – 98,9Ғ</a:t>
            </a:r>
          </a:p>
          <a:p>
            <a:pPr marL="186055" marR="193040" indent="-173990" algn="just">
              <a:lnSpc>
                <a:spcPts val="1010"/>
              </a:lnSpc>
              <a:spcBef>
                <a:spcPts val="190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900" b="1" spc="-10" dirty="0" err="1">
                <a:latin typeface="Century Gothic" pitchFamily="34" charset="0"/>
                <a:cs typeface="Calibri"/>
              </a:rPr>
              <a:t>Ст</a:t>
            </a:r>
            <a:r>
              <a:rPr sz="900" b="1" spc="5" dirty="0" err="1">
                <a:latin typeface="Century Gothic" pitchFamily="34" charset="0"/>
                <a:cs typeface="Calibri"/>
              </a:rPr>
              <a:t>а</a:t>
            </a:r>
            <a:r>
              <a:rPr sz="900" b="1" spc="-10" dirty="0" err="1">
                <a:latin typeface="Century Gothic" pitchFamily="34" charset="0"/>
                <a:cs typeface="Calibri"/>
              </a:rPr>
              <a:t>би</a:t>
            </a:r>
            <a:r>
              <a:rPr sz="900" b="1" dirty="0" err="1">
                <a:latin typeface="Century Gothic" pitchFamily="34" charset="0"/>
                <a:cs typeface="Calibri"/>
              </a:rPr>
              <a:t>льный</a:t>
            </a:r>
            <a:r>
              <a:rPr sz="900" b="1" spc="-15" dirty="0">
                <a:latin typeface="Century Gothic" pitchFamily="34" charset="0"/>
                <a:cs typeface="Calibri"/>
              </a:rPr>
              <a:t> </a:t>
            </a:r>
            <a:r>
              <a:rPr sz="900" b="1" spc="5" dirty="0">
                <a:latin typeface="Century Gothic" pitchFamily="34" charset="0"/>
                <a:cs typeface="Calibri"/>
              </a:rPr>
              <a:t>с</a:t>
            </a:r>
            <a:r>
              <a:rPr sz="900" b="1" spc="-15" dirty="0">
                <a:latin typeface="Century Gothic" pitchFamily="34" charset="0"/>
                <a:cs typeface="Calibri"/>
              </a:rPr>
              <a:t>п</a:t>
            </a:r>
            <a:r>
              <a:rPr sz="900" b="1" spc="10" dirty="0">
                <a:latin typeface="Century Gothic" pitchFamily="34" charset="0"/>
                <a:cs typeface="Calibri"/>
              </a:rPr>
              <a:t>р</a:t>
            </a:r>
            <a:r>
              <a:rPr sz="900" b="1" spc="5" dirty="0">
                <a:latin typeface="Century Gothic" pitchFamily="34" charset="0"/>
                <a:cs typeface="Calibri"/>
              </a:rPr>
              <a:t>о</a:t>
            </a:r>
            <a:r>
              <a:rPr sz="900" b="1" dirty="0">
                <a:latin typeface="Century Gothic" pitchFamily="34" charset="0"/>
                <a:cs typeface="Calibri"/>
              </a:rPr>
              <a:t>с</a:t>
            </a:r>
            <a:r>
              <a:rPr sz="900" b="1" spc="-95" dirty="0"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latin typeface="Century Gothic" pitchFamily="34" charset="0"/>
                <a:cs typeface="Calibri"/>
              </a:rPr>
              <a:t>на</a:t>
            </a:r>
            <a:r>
              <a:rPr sz="900" b="1" spc="-30" dirty="0">
                <a:latin typeface="Century Gothic" pitchFamily="34" charset="0"/>
                <a:cs typeface="Calibri"/>
              </a:rPr>
              <a:t> </a:t>
            </a:r>
            <a:r>
              <a:rPr sz="900" b="1" spc="-15" dirty="0">
                <a:latin typeface="Century Gothic" pitchFamily="34" charset="0"/>
                <a:cs typeface="Calibri"/>
              </a:rPr>
              <a:t>п</a:t>
            </a:r>
            <a:r>
              <a:rPr sz="900" b="1" spc="10" dirty="0">
                <a:latin typeface="Century Gothic" pitchFamily="34" charset="0"/>
                <a:cs typeface="Calibri"/>
              </a:rPr>
              <a:t>р</a:t>
            </a:r>
            <a:r>
              <a:rPr sz="900" b="1" spc="5" dirty="0">
                <a:latin typeface="Century Gothic" pitchFamily="34" charset="0"/>
                <a:cs typeface="Calibri"/>
              </a:rPr>
              <a:t>о</a:t>
            </a:r>
            <a:r>
              <a:rPr sz="900" b="1" spc="-15" dirty="0">
                <a:latin typeface="Century Gothic" pitchFamily="34" charset="0"/>
                <a:cs typeface="Calibri"/>
              </a:rPr>
              <a:t>д</a:t>
            </a:r>
            <a:r>
              <a:rPr sz="900" b="1" dirty="0">
                <a:latin typeface="Century Gothic" pitchFamily="34" charset="0"/>
                <a:cs typeface="Calibri"/>
              </a:rPr>
              <a:t>у</a:t>
            </a:r>
            <a:r>
              <a:rPr sz="900" b="1" spc="5" dirty="0">
                <a:latin typeface="Century Gothic" pitchFamily="34" charset="0"/>
                <a:cs typeface="Calibri"/>
              </a:rPr>
              <a:t>кц</a:t>
            </a:r>
            <a:r>
              <a:rPr sz="900" b="1" spc="-10" dirty="0">
                <a:latin typeface="Century Gothic" pitchFamily="34" charset="0"/>
                <a:cs typeface="Calibri"/>
              </a:rPr>
              <a:t>ию</a:t>
            </a:r>
            <a:r>
              <a:rPr sz="900" b="1" dirty="0">
                <a:latin typeface="Century Gothic" pitchFamily="34" charset="0"/>
                <a:cs typeface="Calibri"/>
              </a:rPr>
              <a:t>.</a:t>
            </a:r>
            <a:r>
              <a:rPr sz="900" b="1" spc="-35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О</a:t>
            </a:r>
            <a:r>
              <a:rPr sz="900" spc="-10" dirty="0">
                <a:latin typeface="Century Gothic" pitchFamily="34" charset="0"/>
                <a:cs typeface="Calibri"/>
              </a:rPr>
              <a:t>б</a:t>
            </a:r>
            <a:r>
              <a:rPr sz="900" spc="10" dirty="0">
                <a:latin typeface="Century Gothic" pitchFamily="34" charset="0"/>
                <a:cs typeface="Calibri"/>
              </a:rPr>
              <a:t>ъ</a:t>
            </a:r>
            <a:r>
              <a:rPr sz="900" dirty="0">
                <a:latin typeface="Century Gothic" pitchFamily="34" charset="0"/>
                <a:cs typeface="Calibri"/>
              </a:rPr>
              <a:t>е</a:t>
            </a:r>
            <a:r>
              <a:rPr sz="900" spc="-5" dirty="0">
                <a:latin typeface="Century Gothic" pitchFamily="34" charset="0"/>
                <a:cs typeface="Calibri"/>
              </a:rPr>
              <a:t>м</a:t>
            </a:r>
            <a:r>
              <a:rPr sz="900" spc="5" dirty="0">
                <a:latin typeface="Century Gothic" pitchFamily="34" charset="0"/>
                <a:cs typeface="Calibri"/>
              </a:rPr>
              <a:t>ы</a:t>
            </a:r>
            <a:r>
              <a:rPr sz="900" spc="-85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spc="-5" dirty="0">
                <a:latin typeface="Century Gothic" pitchFamily="34" charset="0"/>
                <a:cs typeface="Calibri"/>
              </a:rPr>
              <a:t>ро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е</a:t>
            </a:r>
            <a:r>
              <a:rPr sz="900" spc="-10" dirty="0">
                <a:latin typeface="Century Gothic" pitchFamily="34" charset="0"/>
                <a:cs typeface="Calibri"/>
              </a:rPr>
              <a:t>л</a:t>
            </a:r>
            <a:r>
              <a:rPr sz="900" spc="5" dirty="0">
                <a:latin typeface="Century Gothic" pitchFamily="34" charset="0"/>
                <a:cs typeface="Calibri"/>
              </a:rPr>
              <a:t>ь</a:t>
            </a:r>
            <a:r>
              <a:rPr sz="900" spc="-15" dirty="0">
                <a:latin typeface="Century Gothic" pitchFamily="34" charset="0"/>
                <a:cs typeface="Calibri"/>
              </a:rPr>
              <a:t>н</a:t>
            </a:r>
            <a:r>
              <a:rPr sz="900" dirty="0">
                <a:latin typeface="Century Gothic" pitchFamily="34" charset="0"/>
                <a:cs typeface="Calibri"/>
              </a:rPr>
              <a:t>ых  </a:t>
            </a:r>
            <a:r>
              <a:rPr sz="900" spc="-5" dirty="0">
                <a:latin typeface="Century Gothic" pitchFamily="34" charset="0"/>
                <a:cs typeface="Calibri"/>
              </a:rPr>
              <a:t>работ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Кызылординской</a:t>
            </a:r>
            <a:r>
              <a:rPr sz="900" spc="-6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области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демонстрируют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по</a:t>
            </a:r>
            <a:r>
              <a:rPr sz="900" spc="-10" dirty="0" err="1">
                <a:latin typeface="Century Gothic" pitchFamily="34" charset="0"/>
                <a:cs typeface="Calibri"/>
              </a:rPr>
              <a:t>л</a:t>
            </a:r>
            <a:r>
              <a:rPr sz="900" spc="-5" dirty="0" err="1">
                <a:latin typeface="Century Gothic" pitchFamily="34" charset="0"/>
                <a:cs typeface="Calibri"/>
              </a:rPr>
              <a:t>о</a:t>
            </a:r>
            <a:r>
              <a:rPr sz="900" spc="5" dirty="0" err="1">
                <a:latin typeface="Century Gothic" pitchFamily="34" charset="0"/>
                <a:cs typeface="Calibri"/>
              </a:rPr>
              <a:t>жи</a:t>
            </a:r>
            <a:r>
              <a:rPr sz="900" spc="-10" dirty="0" err="1">
                <a:latin typeface="Century Gothic" pitchFamily="34" charset="0"/>
                <a:cs typeface="Calibri"/>
              </a:rPr>
              <a:t>т</a:t>
            </a:r>
            <a:r>
              <a:rPr sz="900" dirty="0" err="1">
                <a:latin typeface="Century Gothic" pitchFamily="34" charset="0"/>
                <a:cs typeface="Calibri"/>
              </a:rPr>
              <a:t>е</a:t>
            </a:r>
            <a:r>
              <a:rPr sz="900" spc="-10" dirty="0" err="1">
                <a:latin typeface="Century Gothic" pitchFamily="34" charset="0"/>
                <a:cs typeface="Calibri"/>
              </a:rPr>
              <a:t>л</a:t>
            </a:r>
            <a:r>
              <a:rPr sz="900" spc="5" dirty="0" err="1">
                <a:latin typeface="Century Gothic" pitchFamily="34" charset="0"/>
                <a:cs typeface="Calibri"/>
              </a:rPr>
              <a:t>ь</a:t>
            </a:r>
            <a:r>
              <a:rPr sz="900" spc="-15" dirty="0" err="1">
                <a:latin typeface="Century Gothic" pitchFamily="34" charset="0"/>
                <a:cs typeface="Calibri"/>
              </a:rPr>
              <a:t>н</a:t>
            </a:r>
            <a:r>
              <a:rPr sz="900" dirty="0" err="1">
                <a:latin typeface="Century Gothic" pitchFamily="34" charset="0"/>
                <a:cs typeface="Calibri"/>
              </a:rPr>
              <a:t>ую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15" dirty="0">
                <a:latin typeface="Century Gothic" pitchFamily="34" charset="0"/>
                <a:cs typeface="Calibri"/>
              </a:rPr>
              <a:t>д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spc="-15" dirty="0">
                <a:latin typeface="Century Gothic" pitchFamily="34" charset="0"/>
                <a:cs typeface="Calibri"/>
              </a:rPr>
              <a:t>н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0" dirty="0">
                <a:latin typeface="Century Gothic" pitchFamily="34" charset="0"/>
                <a:cs typeface="Calibri"/>
              </a:rPr>
              <a:t>м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spc="-15" dirty="0">
                <a:latin typeface="Century Gothic" pitchFamily="34" charset="0"/>
                <a:cs typeface="Calibri"/>
              </a:rPr>
              <a:t>к</a:t>
            </a:r>
            <a:r>
              <a:rPr sz="900" dirty="0">
                <a:latin typeface="Century Gothic" pitchFamily="34" charset="0"/>
                <a:cs typeface="Calibri"/>
              </a:rPr>
              <a:t>у</a:t>
            </a:r>
            <a:r>
              <a:rPr sz="900" spc="-6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(</a:t>
            </a:r>
            <a:r>
              <a:rPr sz="900" spc="-10" dirty="0">
                <a:latin typeface="Century Gothic" pitchFamily="34" charset="0"/>
                <a:cs typeface="Calibri"/>
              </a:rPr>
              <a:t>CA</a:t>
            </a:r>
            <a:r>
              <a:rPr sz="900" spc="15" dirty="0">
                <a:latin typeface="Century Gothic" pitchFamily="34" charset="0"/>
                <a:cs typeface="Calibri"/>
              </a:rPr>
              <a:t>G</a:t>
            </a:r>
            <a:r>
              <a:rPr sz="900" dirty="0">
                <a:latin typeface="Century Gothic" pitchFamily="34" charset="0"/>
                <a:cs typeface="Calibri"/>
              </a:rPr>
              <a:t>R</a:t>
            </a:r>
            <a:r>
              <a:rPr sz="900" spc="-75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з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2016</a:t>
            </a:r>
            <a:r>
              <a:rPr sz="900" dirty="0">
                <a:latin typeface="Century Gothic" pitchFamily="34" charset="0"/>
                <a:cs typeface="Calibri"/>
              </a:rPr>
              <a:t>-</a:t>
            </a:r>
            <a:r>
              <a:rPr sz="900" spc="-10" dirty="0">
                <a:latin typeface="Century Gothic" pitchFamily="34" charset="0"/>
                <a:cs typeface="Calibri"/>
              </a:rPr>
              <a:t>202</a:t>
            </a:r>
            <a:r>
              <a:rPr sz="900" dirty="0">
                <a:latin typeface="Century Gothic" pitchFamily="34" charset="0"/>
                <a:cs typeface="Calibri"/>
              </a:rPr>
              <a:t>0</a:t>
            </a:r>
            <a:r>
              <a:rPr sz="900" spc="55" dirty="0">
                <a:latin typeface="Century Gothic" pitchFamily="34" charset="0"/>
                <a:cs typeface="Calibri"/>
              </a:rPr>
              <a:t> </a:t>
            </a:r>
            <a:r>
              <a:rPr sz="900" spc="10" dirty="0">
                <a:latin typeface="Century Gothic" pitchFamily="34" charset="0"/>
                <a:cs typeface="Calibri"/>
              </a:rPr>
              <a:t>гг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lang="kk-KZ" sz="900" spc="-10" dirty="0">
                <a:latin typeface="Century Gothic" pitchFamily="34" charset="0"/>
                <a:cs typeface="Calibri"/>
              </a:rPr>
              <a:t>25,3</a:t>
            </a:r>
            <a:r>
              <a:rPr sz="900" spc="5" dirty="0">
                <a:latin typeface="Century Gothic" pitchFamily="34" charset="0"/>
                <a:cs typeface="Calibri"/>
              </a:rPr>
              <a:t>%)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</a:p>
          <a:p>
            <a:pPr marL="186055" marR="154940" algn="just">
              <a:lnSpc>
                <a:spcPts val="1010"/>
              </a:lnSpc>
              <a:spcBef>
                <a:spcPts val="1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Средний</a:t>
            </a:r>
            <a:r>
              <a:rPr sz="900" spc="-5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объем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рынка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строительных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работ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области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достиг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264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млн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за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период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2016-2020</a:t>
            </a:r>
            <a:r>
              <a:rPr sz="900" spc="50" dirty="0">
                <a:latin typeface="Century Gothic" pitchFamily="34" charset="0"/>
                <a:cs typeface="Calibri"/>
              </a:rPr>
              <a:t> </a:t>
            </a:r>
            <a:r>
              <a:rPr sz="900" spc="10" dirty="0">
                <a:latin typeface="Century Gothic" pitchFamily="34" charset="0"/>
                <a:cs typeface="Calibri"/>
              </a:rPr>
              <a:t>гг.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10" name="object 16"/>
          <p:cNvSpPr txBox="1"/>
          <p:nvPr/>
        </p:nvSpPr>
        <p:spPr>
          <a:xfrm>
            <a:off x="8487944" y="4326705"/>
            <a:ext cx="3500754" cy="1229823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409"/>
              </a:spcBef>
            </a:pP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Ин</a:t>
            </a:r>
            <a:r>
              <a:rPr sz="900" b="1" spc="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е</a:t>
            </a:r>
            <a:r>
              <a:rPr sz="900" b="1" spc="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с</a:t>
            </a:r>
            <a:r>
              <a:rPr sz="900" b="1" spc="-1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ти</a:t>
            </a:r>
            <a:r>
              <a:rPr sz="900" b="1" spc="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ц</a:t>
            </a:r>
            <a:r>
              <a:rPr sz="900" b="1" spc="-1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и</a:t>
            </a:r>
            <a:r>
              <a:rPr sz="900" b="1" spc="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о</a:t>
            </a:r>
            <a:r>
              <a:rPr sz="900" b="1" spc="-2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н</a:t>
            </a: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н</a:t>
            </a:r>
            <a:r>
              <a:rPr sz="900" b="1" spc="-1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о</a:t>
            </a:r>
            <a:r>
              <a:rPr sz="900" b="1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е</a:t>
            </a:r>
            <a:r>
              <a:rPr sz="900" b="1" spc="-5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1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</a:t>
            </a:r>
            <a:r>
              <a:rPr sz="900" b="1" spc="1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р</a:t>
            </a: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е</a:t>
            </a:r>
            <a:r>
              <a:rPr sz="900" b="1" spc="-1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д</a:t>
            </a:r>
            <a:r>
              <a:rPr sz="900" b="1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л</a:t>
            </a:r>
            <a:r>
              <a:rPr sz="900" b="1" spc="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о</a:t>
            </a:r>
            <a:r>
              <a:rPr sz="900" b="1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жен</a:t>
            </a:r>
            <a:r>
              <a:rPr sz="900" b="1" spc="-1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и</a:t>
            </a:r>
            <a:r>
              <a:rPr sz="900" b="1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е</a:t>
            </a:r>
            <a:endParaRPr sz="9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marR="59055" algn="just">
              <a:lnSpc>
                <a:spcPts val="1010"/>
              </a:lnSpc>
              <a:spcBef>
                <a:spcPts val="505"/>
              </a:spcBef>
            </a:pPr>
            <a:r>
              <a:rPr sz="900" spc="5" dirty="0">
                <a:latin typeface="Century Gothic" pitchFamily="34" charset="0"/>
                <a:cs typeface="Calibri"/>
              </a:rPr>
              <a:t>Д</a:t>
            </a:r>
            <a:r>
              <a:rPr sz="900" spc="-15" dirty="0">
                <a:latin typeface="Century Gothic" pitchFamily="34" charset="0"/>
                <a:cs typeface="Calibri"/>
              </a:rPr>
              <a:t>л</a:t>
            </a:r>
            <a:r>
              <a:rPr sz="900" dirty="0">
                <a:latin typeface="Century Gothic" pitchFamily="34" charset="0"/>
                <a:cs typeface="Calibri"/>
              </a:rPr>
              <a:t>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реа</a:t>
            </a:r>
            <a:r>
              <a:rPr sz="900" spc="-15" dirty="0">
                <a:latin typeface="Century Gothic" pitchFamily="34" charset="0"/>
                <a:cs typeface="Calibri"/>
              </a:rPr>
              <a:t>л</a:t>
            </a:r>
            <a:r>
              <a:rPr sz="900" spc="5" dirty="0">
                <a:latin typeface="Century Gothic" pitchFamily="34" charset="0"/>
                <a:cs typeface="Calibri"/>
              </a:rPr>
              <a:t>из</a:t>
            </a:r>
            <a:r>
              <a:rPr sz="900" dirty="0">
                <a:latin typeface="Century Gothic" pitchFamily="34" charset="0"/>
                <a:cs typeface="Calibri"/>
              </a:rPr>
              <a:t>ац</a:t>
            </a:r>
            <a:r>
              <a:rPr sz="900" spc="-15" dirty="0">
                <a:latin typeface="Century Gothic" pitchFamily="34" charset="0"/>
                <a:cs typeface="Calibri"/>
              </a:rPr>
              <a:t>и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7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П</a:t>
            </a:r>
            <a:r>
              <a:rPr sz="900" spc="-5" dirty="0">
                <a:latin typeface="Century Gothic" pitchFamily="34" charset="0"/>
                <a:cs typeface="Calibri"/>
              </a:rPr>
              <a:t>ро</a:t>
            </a:r>
            <a:r>
              <a:rPr sz="900" dirty="0">
                <a:latin typeface="Century Gothic" pitchFamily="34" charset="0"/>
                <a:cs typeface="Calibri"/>
              </a:rPr>
              <a:t>е</a:t>
            </a:r>
            <a:r>
              <a:rPr sz="900" spc="-10" dirty="0">
                <a:latin typeface="Century Gothic" pitchFamily="34" charset="0"/>
                <a:cs typeface="Calibri"/>
              </a:rPr>
              <a:t>кт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6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spc="-5" dirty="0">
                <a:latin typeface="Century Gothic" pitchFamily="34" charset="0"/>
                <a:cs typeface="Calibri"/>
              </a:rPr>
              <a:t>ре</a:t>
            </a:r>
            <a:r>
              <a:rPr sz="900" spc="-10" dirty="0">
                <a:latin typeface="Century Gothic" pitchFamily="34" charset="0"/>
                <a:cs typeface="Calibri"/>
              </a:rPr>
              <a:t>б</a:t>
            </a:r>
            <a:r>
              <a:rPr sz="900" dirty="0">
                <a:latin typeface="Century Gothic" pitchFamily="34" charset="0"/>
                <a:cs typeface="Calibri"/>
              </a:rPr>
              <a:t>уе</a:t>
            </a:r>
            <a:r>
              <a:rPr sz="900" spc="-5" dirty="0">
                <a:latin typeface="Century Gothic" pitchFamily="34" charset="0"/>
                <a:cs typeface="Calibri"/>
              </a:rPr>
              <a:t>т</a:t>
            </a:r>
            <a:r>
              <a:rPr sz="900" spc="5" dirty="0">
                <a:latin typeface="Century Gothic" pitchFamily="34" charset="0"/>
                <a:cs typeface="Calibri"/>
              </a:rPr>
              <a:t>с</a:t>
            </a:r>
            <a:r>
              <a:rPr sz="900" dirty="0">
                <a:latin typeface="Century Gothic" pitchFamily="34" charset="0"/>
                <a:cs typeface="Calibri"/>
              </a:rPr>
              <a:t>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фи</a:t>
            </a:r>
            <a:r>
              <a:rPr sz="900" spc="-10" dirty="0">
                <a:latin typeface="Century Gothic" pitchFamily="34" charset="0"/>
                <a:cs typeface="Calibri"/>
              </a:rPr>
              <a:t>н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0" dirty="0">
                <a:latin typeface="Century Gothic" pitchFamily="34" charset="0"/>
                <a:cs typeface="Calibri"/>
              </a:rPr>
              <a:t>н</a:t>
            </a:r>
            <a:r>
              <a:rPr sz="900" spc="5" dirty="0">
                <a:latin typeface="Century Gothic" pitchFamily="34" charset="0"/>
                <a:cs typeface="Calibri"/>
              </a:rPr>
              <a:t>си</a:t>
            </a:r>
            <a:r>
              <a:rPr sz="900" spc="-5" dirty="0">
                <a:latin typeface="Century Gothic" pitchFamily="34" charset="0"/>
                <a:cs typeface="Calibri"/>
              </a:rPr>
              <a:t>рова</a:t>
            </a:r>
            <a:r>
              <a:rPr sz="900" spc="-10" dirty="0">
                <a:latin typeface="Century Gothic" pitchFamily="34" charset="0"/>
                <a:cs typeface="Calibri"/>
              </a:rPr>
              <a:t>н</a:t>
            </a:r>
            <a:r>
              <a:rPr sz="900" spc="-15" dirty="0">
                <a:latin typeface="Century Gothic" pitchFamily="34" charset="0"/>
                <a:cs typeface="Calibri"/>
              </a:rPr>
              <a:t>и</a:t>
            </a:r>
            <a:r>
              <a:rPr sz="900" dirty="0">
                <a:latin typeface="Century Gothic" pitchFamily="34" charset="0"/>
                <a:cs typeface="Calibri"/>
              </a:rPr>
              <a:t>е</a:t>
            </a:r>
            <a:r>
              <a:rPr sz="900" spc="-8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ра</a:t>
            </a:r>
            <a:r>
              <a:rPr sz="900" spc="5" dirty="0" err="1">
                <a:latin typeface="Century Gothic" pitchFamily="34" charset="0"/>
                <a:cs typeface="Calibri"/>
              </a:rPr>
              <a:t>з</a:t>
            </a:r>
            <a:r>
              <a:rPr sz="900" spc="-5" dirty="0" err="1">
                <a:latin typeface="Century Gothic" pitchFamily="34" charset="0"/>
                <a:cs typeface="Calibri"/>
              </a:rPr>
              <a:t>м</a:t>
            </a:r>
            <a:r>
              <a:rPr sz="900" dirty="0" err="1">
                <a:latin typeface="Century Gothic" pitchFamily="34" charset="0"/>
                <a:cs typeface="Calibri"/>
              </a:rPr>
              <a:t>ере</a:t>
            </a:r>
            <a:r>
              <a:rPr sz="900" dirty="0">
                <a:latin typeface="Century Gothic" pitchFamily="34" charset="0"/>
                <a:cs typeface="Calibri"/>
              </a:rPr>
              <a:t>  </a:t>
            </a:r>
            <a:r>
              <a:rPr lang="kk-KZ" sz="900" dirty="0">
                <a:latin typeface="Century Gothic" pitchFamily="34" charset="0"/>
                <a:cs typeface="Calibri"/>
              </a:rPr>
              <a:t>300 </a:t>
            </a:r>
            <a:r>
              <a:rPr sz="900" dirty="0" err="1">
                <a:latin typeface="Century Gothic" pitchFamily="34" charset="0"/>
                <a:cs typeface="Calibri"/>
              </a:rPr>
              <a:t>тыс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долл.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США,</a:t>
            </a:r>
            <a:r>
              <a:rPr sz="900" dirty="0">
                <a:latin typeface="Century Gothic" pitchFamily="34" charset="0"/>
                <a:cs typeface="Calibri"/>
              </a:rPr>
              <a:t> в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том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числе:</a:t>
            </a:r>
          </a:p>
          <a:p>
            <a:pPr marL="12700" algn="just">
              <a:lnSpc>
                <a:spcPts val="1155"/>
              </a:lnSpc>
            </a:pPr>
            <a:r>
              <a:rPr sz="900" spc="-5" dirty="0" err="1">
                <a:latin typeface="Century Gothic" pitchFamily="34" charset="0"/>
                <a:cs typeface="Calibri"/>
              </a:rPr>
              <a:t>Предлагаемая</a:t>
            </a:r>
            <a:r>
              <a:rPr sz="900" spc="-5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-6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75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меры</a:t>
            </a:r>
            <a:r>
              <a:rPr lang="kk-KZ"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государственной</a:t>
            </a:r>
            <a:r>
              <a:rPr sz="900" spc="-5" dirty="0">
                <a:latin typeface="Century Gothic" pitchFamily="34" charset="0"/>
                <a:cs typeface="Calibri"/>
              </a:rPr>
              <a:t> поддержки являются индикативными,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финальная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структура</a:t>
            </a:r>
            <a:r>
              <a:rPr sz="900" spc="-7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 долей</a:t>
            </a:r>
            <a:r>
              <a:rPr sz="900" dirty="0">
                <a:latin typeface="Century Gothic" pitchFamily="34" charset="0"/>
                <a:cs typeface="Calibri"/>
              </a:rPr>
              <a:t> участия</a:t>
            </a:r>
            <a:r>
              <a:rPr sz="900" spc="-7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</a:p>
          <a:p>
            <a:pPr marL="12700" marR="5080" algn="just">
              <a:lnSpc>
                <a:spcPts val="980"/>
              </a:lnSpc>
              <a:spcBef>
                <a:spcPts val="3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Проекте</a:t>
            </a:r>
            <a:r>
              <a:rPr sz="900" spc="-6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определятся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результатам</a:t>
            </a:r>
            <a:r>
              <a:rPr sz="900" spc="-6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-8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11" name="object 17"/>
          <p:cNvSpPr txBox="1"/>
          <p:nvPr/>
        </p:nvSpPr>
        <p:spPr>
          <a:xfrm>
            <a:off x="4569656" y="5364341"/>
            <a:ext cx="3276600" cy="61619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ts val="1150"/>
              </a:lnSpc>
              <a:spcBef>
                <a:spcPts val="105"/>
              </a:spcBef>
            </a:pP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Инвестиционная</a:t>
            </a:r>
            <a:r>
              <a:rPr sz="900" b="1" spc="-50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-45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FFC000"/>
                </a:solidFill>
                <a:latin typeface="Century Gothic" pitchFamily="34" charset="0"/>
                <a:cs typeface="Calibri"/>
              </a:rPr>
              <a:t>проекта:</a:t>
            </a:r>
            <a:endParaRPr sz="900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>
              <a:lnSpc>
                <a:spcPts val="1105"/>
              </a:lnSpc>
            </a:pPr>
            <a:r>
              <a:rPr sz="900" spc="-10" dirty="0">
                <a:latin typeface="Century Gothic" pitchFamily="34" charset="0"/>
                <a:cs typeface="Calibri"/>
              </a:rPr>
              <a:t>С</a:t>
            </a:r>
            <a:r>
              <a:rPr sz="900" dirty="0">
                <a:latin typeface="Century Gothic" pitchFamily="34" charset="0"/>
                <a:cs typeface="Calibri"/>
              </a:rPr>
              <a:t>у</a:t>
            </a:r>
            <a:r>
              <a:rPr sz="900" spc="-10" dirty="0">
                <a:latin typeface="Century Gothic" pitchFamily="34" charset="0"/>
                <a:cs typeface="Calibri"/>
              </a:rPr>
              <a:t>мм</a:t>
            </a:r>
            <a:r>
              <a:rPr sz="900" spc="5" dirty="0">
                <a:latin typeface="Century Gothic" pitchFamily="34" charset="0"/>
                <a:cs typeface="Calibri"/>
              </a:rPr>
              <a:t>а</a:t>
            </a:r>
            <a:r>
              <a:rPr sz="900" spc="-65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н</a:t>
            </a:r>
            <a:r>
              <a:rPr sz="900" dirty="0">
                <a:latin typeface="Century Gothic" pitchFamily="34" charset="0"/>
                <a:cs typeface="Calibri"/>
              </a:rPr>
              <a:t>вес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spc="5" dirty="0">
                <a:latin typeface="Century Gothic" pitchFamily="34" charset="0"/>
                <a:cs typeface="Calibri"/>
              </a:rPr>
              <a:t>иц</a:t>
            </a:r>
            <a:r>
              <a:rPr sz="900" spc="-15" dirty="0">
                <a:latin typeface="Century Gothic" pitchFamily="34" charset="0"/>
                <a:cs typeface="Calibri"/>
              </a:rPr>
              <a:t>и</a:t>
            </a:r>
            <a:r>
              <a:rPr sz="900" spc="5" dirty="0">
                <a:latin typeface="Century Gothic" pitchFamily="34" charset="0"/>
                <a:cs typeface="Calibri"/>
              </a:rPr>
              <a:t>й</a:t>
            </a:r>
            <a:r>
              <a:rPr sz="900" spc="-7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lang="kk-KZ" sz="900" spc="5" dirty="0">
                <a:latin typeface="Century Gothic" pitchFamily="34" charset="0"/>
                <a:cs typeface="Calibri"/>
              </a:rPr>
              <a:t>300 </a:t>
            </a:r>
            <a:r>
              <a:rPr sz="900" spc="-10" dirty="0" err="1">
                <a:latin typeface="Century Gothic" pitchFamily="34" charset="0"/>
                <a:cs typeface="Calibri"/>
              </a:rPr>
              <a:t>т</a:t>
            </a:r>
            <a:r>
              <a:rPr sz="900" dirty="0" err="1">
                <a:latin typeface="Century Gothic" pitchFamily="34" charset="0"/>
                <a:cs typeface="Calibri"/>
              </a:rPr>
              <a:t>ыс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д</a:t>
            </a:r>
            <a:r>
              <a:rPr sz="900" dirty="0">
                <a:latin typeface="Century Gothic" pitchFamily="34" charset="0"/>
                <a:cs typeface="Calibri"/>
              </a:rPr>
              <a:t>о</a:t>
            </a:r>
            <a:r>
              <a:rPr sz="900" spc="-10" dirty="0">
                <a:latin typeface="Century Gothic" pitchFamily="34" charset="0"/>
                <a:cs typeface="Calibri"/>
              </a:rPr>
              <a:t>лл</a:t>
            </a:r>
            <a:r>
              <a:rPr sz="900" dirty="0">
                <a:latin typeface="Century Gothic" pitchFamily="34" charset="0"/>
                <a:cs typeface="Calibri"/>
              </a:rPr>
              <a:t>. </a:t>
            </a:r>
            <a:r>
              <a:rPr sz="900" spc="-10" dirty="0">
                <a:latin typeface="Century Gothic" pitchFamily="34" charset="0"/>
                <a:cs typeface="Calibri"/>
              </a:rPr>
              <a:t>СШ</a:t>
            </a:r>
            <a:r>
              <a:rPr sz="900" spc="5" dirty="0">
                <a:latin typeface="Century Gothic" pitchFamily="34" charset="0"/>
                <a:cs typeface="Calibri"/>
              </a:rPr>
              <a:t>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1066165">
              <a:lnSpc>
                <a:spcPts val="1100"/>
              </a:lnSpc>
              <a:spcBef>
                <a:spcPts val="75"/>
              </a:spcBef>
            </a:pPr>
            <a:r>
              <a:rPr sz="900" dirty="0">
                <a:latin typeface="Century Gothic" pitchFamily="34" charset="0"/>
                <a:cs typeface="Calibri"/>
              </a:rPr>
              <a:t>N</a:t>
            </a:r>
            <a:r>
              <a:rPr sz="900" spc="5" dirty="0">
                <a:latin typeface="Century Gothic" pitchFamily="34" charset="0"/>
                <a:cs typeface="Calibri"/>
              </a:rPr>
              <a:t>P</a:t>
            </a:r>
            <a:r>
              <a:rPr sz="900" dirty="0">
                <a:latin typeface="Century Gothic" pitchFamily="34" charset="0"/>
                <a:cs typeface="Calibri"/>
              </a:rPr>
              <a:t>V</a:t>
            </a:r>
            <a:r>
              <a:rPr sz="900" spc="-5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lang="kk-KZ" sz="900" dirty="0">
                <a:latin typeface="Century Gothic" pitchFamily="34" charset="0"/>
                <a:cs typeface="Calibri"/>
              </a:rPr>
              <a:t>789 </a:t>
            </a:r>
            <a:r>
              <a:rPr sz="900" spc="-10" dirty="0" err="1">
                <a:latin typeface="Century Gothic" pitchFamily="34" charset="0"/>
                <a:cs typeface="Calibri"/>
              </a:rPr>
              <a:t>т</a:t>
            </a:r>
            <a:r>
              <a:rPr sz="900" spc="5" dirty="0" err="1">
                <a:latin typeface="Century Gothic" pitchFamily="34" charset="0"/>
                <a:cs typeface="Calibri"/>
              </a:rPr>
              <a:t>ыс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15" dirty="0">
                <a:latin typeface="Century Gothic" pitchFamily="34" charset="0"/>
                <a:cs typeface="Calibri"/>
              </a:rPr>
              <a:t>д</a:t>
            </a: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spc="-15" dirty="0">
                <a:latin typeface="Century Gothic" pitchFamily="34" charset="0"/>
                <a:cs typeface="Calibri"/>
              </a:rPr>
              <a:t>лл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СШ</a:t>
            </a:r>
            <a:r>
              <a:rPr sz="900" dirty="0">
                <a:latin typeface="Century Gothic" pitchFamily="34" charset="0"/>
                <a:cs typeface="Calibri"/>
              </a:rPr>
              <a:t>А  </a:t>
            </a:r>
            <a:r>
              <a:rPr sz="900" spc="5" dirty="0">
                <a:latin typeface="Century Gothic" pitchFamily="34" charset="0"/>
                <a:cs typeface="Calibri"/>
              </a:rPr>
              <a:t>I</a:t>
            </a:r>
            <a:r>
              <a:rPr sz="900" dirty="0">
                <a:latin typeface="Century Gothic" pitchFamily="34" charset="0"/>
                <a:cs typeface="Calibri"/>
              </a:rPr>
              <a:t>RR</a:t>
            </a:r>
            <a:r>
              <a:rPr sz="900" spc="-10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lang="kk-KZ" sz="900" spc="-10" dirty="0">
                <a:latin typeface="Century Gothic" pitchFamily="34" charset="0"/>
                <a:cs typeface="Calibri"/>
              </a:rPr>
              <a:t>25,3</a:t>
            </a:r>
            <a:r>
              <a:rPr sz="900" spc="5" dirty="0">
                <a:latin typeface="Century Gothic" pitchFamily="34" charset="0"/>
                <a:cs typeface="Calibri"/>
              </a:rPr>
              <a:t>%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>
              <a:lnSpc>
                <a:spcPts val="1185"/>
              </a:lnSpc>
            </a:pPr>
            <a:r>
              <a:rPr sz="900" spc="-10" dirty="0">
                <a:latin typeface="Century Gothic" pitchFamily="34" charset="0"/>
                <a:cs typeface="Calibri"/>
              </a:rPr>
              <a:t>С</a:t>
            </a:r>
            <a:r>
              <a:rPr sz="900" spc="-5" dirty="0">
                <a:latin typeface="Century Gothic" pitchFamily="34" charset="0"/>
                <a:cs typeface="Calibri"/>
              </a:rPr>
              <a:t>ро</a:t>
            </a:r>
            <a:r>
              <a:rPr sz="900" dirty="0">
                <a:latin typeface="Century Gothic" pitchFamily="34" charset="0"/>
                <a:cs typeface="Calibri"/>
              </a:rPr>
              <a:t>к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spc="-15" dirty="0">
                <a:latin typeface="Century Gothic" pitchFamily="34" charset="0"/>
                <a:cs typeface="Calibri"/>
              </a:rPr>
              <a:t>к</a:t>
            </a:r>
            <a:r>
              <a:rPr sz="900" dirty="0">
                <a:latin typeface="Century Gothic" pitchFamily="34" charset="0"/>
                <a:cs typeface="Calibri"/>
              </a:rPr>
              <a:t>упае</a:t>
            </a:r>
            <a:r>
              <a:rPr sz="900" spc="-5" dirty="0">
                <a:latin typeface="Century Gothic" pitchFamily="34" charset="0"/>
                <a:cs typeface="Calibri"/>
              </a:rPr>
              <a:t>мо</a:t>
            </a:r>
            <a:r>
              <a:rPr sz="900" spc="5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П</a:t>
            </a:r>
            <a:r>
              <a:rPr sz="900" spc="-5" dirty="0">
                <a:latin typeface="Century Gothic" pitchFamily="34" charset="0"/>
                <a:cs typeface="Calibri"/>
              </a:rPr>
              <a:t>ро</a:t>
            </a:r>
            <a:r>
              <a:rPr sz="900" dirty="0">
                <a:latin typeface="Century Gothic" pitchFamily="34" charset="0"/>
                <a:cs typeface="Calibri"/>
              </a:rPr>
              <a:t>е</a:t>
            </a:r>
            <a:r>
              <a:rPr sz="900" spc="-10" dirty="0">
                <a:latin typeface="Century Gothic" pitchFamily="34" charset="0"/>
                <a:cs typeface="Calibri"/>
              </a:rPr>
              <a:t>кт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lang="kk-KZ" sz="900" spc="-10" dirty="0">
                <a:latin typeface="Century Gothic" pitchFamily="34" charset="0"/>
                <a:cs typeface="Calibri"/>
              </a:rPr>
              <a:t>2,4 года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pic>
        <p:nvPicPr>
          <p:cNvPr id="54" name="object 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60" name="object 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66" name="object 6"/>
          <p:cNvSpPr txBox="1"/>
          <p:nvPr/>
        </p:nvSpPr>
        <p:spPr>
          <a:xfrm>
            <a:off x="9753600" y="410701"/>
            <a:ext cx="1295400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ru-RU" sz="900" i="1" kern="0" spc="-20" dirty="0">
                <a:solidFill>
                  <a:srgbClr val="FFC000"/>
                </a:solidFill>
                <a:latin typeface="Century Gothic" pitchFamily="34" charset="0"/>
                <a:cs typeface="Arial" panose="020B0604020202020204" pitchFamily="34" charset="0"/>
              </a:rPr>
              <a:t>СТРОИТЕЛЬНАЯ ПРОМЫШЛЕННОСТЬ</a:t>
            </a:r>
          </a:p>
        </p:txBody>
      </p:sp>
      <p:sp>
        <p:nvSpPr>
          <p:cNvPr id="1071" name="Блок-схема: задержка 1070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72" name="Прямоугольник 1071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73" name="object 8"/>
          <p:cNvSpPr txBox="1">
            <a:spLocks/>
          </p:cNvSpPr>
          <p:nvPr/>
        </p:nvSpPr>
        <p:spPr>
          <a:xfrm>
            <a:off x="8388132" y="6103660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ru-RU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СТРОИТЕЛЬНАЯ ПРОМЫШЛЕННОСТЬ</a:t>
            </a:r>
          </a:p>
        </p:txBody>
      </p:sp>
      <p:pic>
        <p:nvPicPr>
          <p:cNvPr id="1074" name="Рисунок 1073"/>
          <p:cNvPicPr>
            <a:picLocks noChangeAspect="1"/>
          </p:cNvPicPr>
          <p:nvPr/>
        </p:nvPicPr>
        <p:blipFill>
          <a:blip r:embed="rId9" cstate="print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64149" y="6130481"/>
            <a:ext cx="384161" cy="422719"/>
          </a:xfrm>
          <a:prstGeom prst="rect">
            <a:avLst/>
          </a:prstGeom>
        </p:spPr>
      </p:pic>
      <p:pic>
        <p:nvPicPr>
          <p:cNvPr id="2" name="Рисунок 1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0673" y="596687"/>
            <a:ext cx="3934717" cy="21117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595237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71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2" name="object 2"/>
          <p:cNvSpPr txBox="1"/>
          <p:nvPr/>
        </p:nvSpPr>
        <p:spPr>
          <a:xfrm>
            <a:off x="8393302" y="2768346"/>
            <a:ext cx="2274698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3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чем</a:t>
            </a:r>
            <a:r>
              <a:rPr sz="900" b="1" spc="-3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1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проекта?</a:t>
            </a:r>
            <a:endParaRPr sz="900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393302" y="2940014"/>
            <a:ext cx="3548379" cy="9233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4785" indent="-172720" algn="just">
              <a:lnSpc>
                <a:spcPts val="1040"/>
              </a:lnSpc>
              <a:spcBef>
                <a:spcPts val="1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Наличие</a:t>
            </a:r>
            <a:r>
              <a:rPr sz="900" b="1" spc="-10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собственной сырьевой</a:t>
            </a:r>
            <a:r>
              <a:rPr sz="900" b="1" spc="15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базы.</a:t>
            </a:r>
            <a:r>
              <a:rPr sz="900" b="1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Сырье</a:t>
            </a:r>
            <a:r>
              <a:rPr sz="900" spc="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для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производства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100965" algn="just">
              <a:lnSpc>
                <a:spcPts val="1010"/>
              </a:lnSpc>
              <a:spcBef>
                <a:spcPts val="50"/>
              </a:spcBef>
            </a:pP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будет </a:t>
            </a:r>
            <a:r>
              <a:rPr sz="900" spc="-5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поставляться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kk-KZ"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из </a:t>
            </a:r>
            <a:r>
              <a:rPr sz="900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фосфоритов</a:t>
            </a:r>
            <a:r>
              <a:rPr lang="kk-KZ"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ого</a:t>
            </a:r>
            <a:r>
              <a:rPr sz="900" spc="-3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бассейн</a:t>
            </a:r>
            <a:r>
              <a:rPr lang="kk-KZ"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а  </a:t>
            </a:r>
            <a:r>
              <a:rPr sz="900" spc="-5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Каратау</a:t>
            </a:r>
            <a:r>
              <a:rPr lang="kk-KZ"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расположенное в Шиелийском и Жанакорганском районах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. </a:t>
            </a:r>
            <a:r>
              <a:rPr sz="900" dirty="0">
                <a:latin typeface="Century Gothic" pitchFamily="34" charset="0"/>
                <a:cs typeface="Calibri"/>
              </a:rPr>
              <a:t>Наличие </a:t>
            </a:r>
            <a:r>
              <a:rPr sz="900" spc="-5" dirty="0">
                <a:latin typeface="Century Gothic" pitchFamily="34" charset="0"/>
                <a:cs typeface="Calibri"/>
              </a:rPr>
              <a:t>собственной сырьевой </a:t>
            </a:r>
            <a:r>
              <a:rPr sz="900" dirty="0">
                <a:latin typeface="Century Gothic" pitchFamily="34" charset="0"/>
                <a:cs typeface="Calibri"/>
              </a:rPr>
              <a:t>базы позволит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снизить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себестоимость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производства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523376" y="5404416"/>
            <a:ext cx="3408045" cy="589264"/>
          </a:xfrm>
          <a:prstGeom prst="rect">
            <a:avLst/>
          </a:prstGeom>
        </p:spPr>
        <p:txBody>
          <a:bodyPr vert="horz" wrap="square" lIns="0" tIns="4000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315"/>
              </a:spcBef>
            </a:pPr>
            <a:r>
              <a:rPr sz="9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2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40"/>
              </a:lnSpc>
              <a:spcBef>
                <a:spcPts val="21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реализации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требуется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сумму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36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 smtClean="0">
                <a:latin typeface="Century Gothic" pitchFamily="34" charset="0"/>
                <a:cs typeface="Calibri"/>
              </a:rPr>
              <a:t>050</a:t>
            </a:r>
            <a:r>
              <a:rPr lang="kk-KZ"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 smtClean="0">
                <a:latin typeface="Century Gothic" pitchFamily="34" charset="0"/>
                <a:cs typeface="Calibri"/>
              </a:rPr>
              <a:t>тыс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 </a:t>
            </a:r>
            <a:r>
              <a:rPr sz="900" dirty="0">
                <a:latin typeface="Century Gothic" pitchFamily="34" charset="0"/>
                <a:cs typeface="Calibri"/>
              </a:rPr>
              <a:t>(по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курсу</a:t>
            </a:r>
            <a:r>
              <a:rPr sz="900" dirty="0">
                <a:latin typeface="Century Gothic" pitchFamily="34" charset="0"/>
                <a:cs typeface="Calibri"/>
              </a:rPr>
              <a:t> 449,2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тенге),</a:t>
            </a:r>
            <a:r>
              <a:rPr sz="900" dirty="0">
                <a:latin typeface="Century Gothic" pitchFamily="34" charset="0"/>
                <a:cs typeface="Calibri"/>
              </a:rPr>
              <a:t> 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том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числе: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521938" y="6041043"/>
            <a:ext cx="3223260" cy="574516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4785" marR="5080" indent="-172720" algn="just">
              <a:lnSpc>
                <a:spcPts val="1000"/>
              </a:lnSpc>
              <a:spcBef>
                <a:spcPts val="2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70% (25 235 тыс. долл. США) </a:t>
            </a:r>
            <a:r>
              <a:rPr sz="900" dirty="0">
                <a:latin typeface="Century Gothic" pitchFamily="34" charset="0"/>
                <a:cs typeface="Calibri"/>
              </a:rPr>
              <a:t>– долговое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 (при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наличии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залогового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обеспечения);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9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30%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(10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815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США)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участие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инвестора.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93302" y="990600"/>
            <a:ext cx="3646298" cy="666849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 marR="5080" algn="just">
              <a:lnSpc>
                <a:spcPts val="1000"/>
              </a:lnSpc>
              <a:spcBef>
                <a:spcPts val="2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меры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финальная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структура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финансирования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долей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участия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5" dirty="0">
                <a:latin typeface="Century Gothic" pitchFamily="34" charset="0"/>
                <a:cs typeface="Calibri"/>
              </a:rPr>
              <a:t> Проекте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определятся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по</a:t>
            </a:r>
            <a:r>
              <a:rPr lang="kk-KZ"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результатам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5" dirty="0">
                <a:latin typeface="Century Gothic" pitchFamily="34" charset="0"/>
                <a:cs typeface="Calibri"/>
              </a:rPr>
              <a:t> 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521938" y="805838"/>
            <a:ext cx="3604895" cy="179882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93980">
              <a:lnSpc>
                <a:spcPts val="1000"/>
              </a:lnSpc>
              <a:spcBef>
                <a:spcPts val="315"/>
              </a:spcBef>
            </a:pPr>
            <a:r>
              <a:rPr lang="ru-RU" sz="9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Проект</a:t>
            </a:r>
            <a:endParaRPr lang="ru-RU" sz="900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  <a:p>
            <a:pPr marL="12700" marR="93980" algn="just">
              <a:lnSpc>
                <a:spcPts val="1000"/>
              </a:lnSpc>
              <a:spcBef>
                <a:spcPts val="315"/>
              </a:spcBef>
            </a:pPr>
            <a:r>
              <a:rPr sz="900" spc="-5" dirty="0" err="1">
                <a:latin typeface="Century Gothic" pitchFamily="34" charset="0"/>
                <a:cs typeface="Calibri"/>
              </a:rPr>
              <a:t>Продукцию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завода </a:t>
            </a:r>
            <a:r>
              <a:rPr sz="900" spc="-5" dirty="0">
                <a:latin typeface="Century Gothic" pitchFamily="34" charset="0"/>
                <a:cs typeface="Calibri"/>
              </a:rPr>
              <a:t>планируется преимущественно </a:t>
            </a:r>
            <a:r>
              <a:rPr sz="900" dirty="0">
                <a:latin typeface="Century Gothic" pitchFamily="34" charset="0"/>
                <a:cs typeface="Calibri"/>
              </a:rPr>
              <a:t>(80%) </a:t>
            </a:r>
            <a:r>
              <a:rPr sz="900" spc="-5" dirty="0">
                <a:latin typeface="Century Gothic" pitchFamily="34" charset="0"/>
                <a:cs typeface="Calibri"/>
              </a:rPr>
              <a:t>направлять </a:t>
            </a:r>
            <a:r>
              <a:rPr sz="900" dirty="0">
                <a:latin typeface="Century Gothic" pitchFamily="34" charset="0"/>
                <a:cs typeface="Calibri"/>
              </a:rPr>
              <a:t>на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экспорт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 Россию,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Китай,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Кыргызстан,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Узбекистан,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Таджикистан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</a:p>
          <a:p>
            <a:pPr marL="12700" marR="162560" algn="just">
              <a:lnSpc>
                <a:spcPts val="1000"/>
              </a:lnSpc>
              <a:spcBef>
                <a:spcPts val="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Туркменистан, Афганистан, Пакистан, Индию, Иран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страны ЕС, </a:t>
            </a:r>
            <a:r>
              <a:rPr sz="900" dirty="0">
                <a:latin typeface="Century Gothic" pitchFamily="34" charset="0"/>
                <a:cs typeface="Calibri"/>
              </a:rPr>
              <a:t>а 20%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объемов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продукции </a:t>
            </a:r>
            <a:r>
              <a:rPr sz="900" dirty="0">
                <a:latin typeface="Century Gothic" pitchFamily="34" charset="0"/>
                <a:cs typeface="Calibri"/>
              </a:rPr>
              <a:t>– </a:t>
            </a:r>
            <a:r>
              <a:rPr sz="900" spc="-5" dirty="0">
                <a:latin typeface="Century Gothic" pitchFamily="34" charset="0"/>
                <a:cs typeface="Calibri"/>
              </a:rPr>
              <a:t>реализовывать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5" dirty="0">
                <a:latin typeface="Century Gothic" pitchFamily="34" charset="0"/>
                <a:cs typeface="Calibri"/>
              </a:rPr>
              <a:t> внутреннем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рынке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страны.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234315" algn="just">
              <a:lnSpc>
                <a:spcPct val="92800"/>
              </a:lnSpc>
              <a:spcBef>
                <a:spcPts val="295"/>
              </a:spcBef>
            </a:pPr>
            <a:r>
              <a:rPr sz="900" spc="-5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Настоящий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инвестиционный проект предусматривает строительство </a:t>
            </a:r>
            <a:r>
              <a:rPr sz="900" spc="-19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завода по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производству минерального удобрения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аммофоса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(МАР 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– </a:t>
            </a:r>
            <a:r>
              <a:rPr sz="900" spc="-19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моноаммоний</a:t>
            </a:r>
            <a:r>
              <a:rPr sz="900" spc="-4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фосфат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)</a:t>
            </a:r>
            <a:r>
              <a:rPr lang="kk-KZ" sz="900" spc="-2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в Кызылординской </a:t>
            </a:r>
            <a:r>
              <a:rPr sz="900" spc="-5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области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12065" algn="just">
              <a:lnSpc>
                <a:spcPct val="92900"/>
              </a:lnSpc>
              <a:spcBef>
                <a:spcPts val="295"/>
              </a:spcBef>
            </a:pPr>
            <a:r>
              <a:rPr lang="kk-KZ" sz="900" dirty="0">
                <a:latin typeface="Century Gothic" pitchFamily="34" charset="0"/>
                <a:cs typeface="Calibri"/>
              </a:rPr>
              <a:t>Инициатором проекта является акимат Кызылординской области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521938" y="2580853"/>
            <a:ext cx="3623945" cy="2825069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065" marR="107314">
              <a:lnSpc>
                <a:spcPct val="92600"/>
              </a:lnSpc>
              <a:spcBef>
                <a:spcPts val="180"/>
              </a:spcBef>
              <a:tabLst>
                <a:tab pos="184785" algn="l"/>
                <a:tab pos="185420" algn="l"/>
              </a:tabLst>
            </a:pPr>
            <a:r>
              <a:rPr lang="ru-RU" sz="9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Рынок</a:t>
            </a:r>
            <a:endParaRPr lang="ru-RU" sz="900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  <a:p>
            <a:pPr marL="184785" marR="107314" indent="-172720" algn="just">
              <a:lnSpc>
                <a:spcPct val="92600"/>
              </a:lnSpc>
              <a:spcBef>
                <a:spcPts val="18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 err="1">
                <a:latin typeface="Century Gothic" pitchFamily="34" charset="0"/>
                <a:cs typeface="Calibri"/>
              </a:rPr>
              <a:t>По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данным Technavio, </a:t>
            </a:r>
            <a:r>
              <a:rPr sz="900" dirty="0">
                <a:latin typeface="Century Gothic" pitchFamily="34" charset="0"/>
                <a:cs typeface="Calibri"/>
              </a:rPr>
              <a:t>в 2022 г. мировой </a:t>
            </a:r>
            <a:r>
              <a:rPr sz="900" spc="-5" dirty="0">
                <a:latin typeface="Century Gothic" pitchFamily="34" charset="0"/>
                <a:cs typeface="Calibri"/>
              </a:rPr>
              <a:t>рынок удобрений составил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162 </a:t>
            </a:r>
            <a:r>
              <a:rPr sz="900" spc="-5" dirty="0">
                <a:latin typeface="Century Gothic" pitchFamily="34" charset="0"/>
                <a:cs typeface="Calibri"/>
              </a:rPr>
              <a:t>млрд долл. США, увеличившись </a:t>
            </a:r>
            <a:r>
              <a:rPr sz="900" dirty="0">
                <a:latin typeface="Century Gothic" pitchFamily="34" charset="0"/>
                <a:cs typeface="Calibri"/>
              </a:rPr>
              <a:t>на 11% по </a:t>
            </a:r>
            <a:r>
              <a:rPr sz="900" spc="-5" dirty="0">
                <a:latin typeface="Century Gothic" pitchFamily="34" charset="0"/>
                <a:cs typeface="Calibri"/>
              </a:rPr>
              <a:t>сравнению </a:t>
            </a:r>
            <a:r>
              <a:rPr sz="900" dirty="0">
                <a:latin typeface="Century Gothic" pitchFamily="34" charset="0"/>
                <a:cs typeface="Calibri"/>
              </a:rPr>
              <a:t>с 2021 г.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Ожидается, </a:t>
            </a:r>
            <a:r>
              <a:rPr sz="900" dirty="0">
                <a:latin typeface="Century Gothic" pitchFamily="34" charset="0"/>
                <a:cs typeface="Calibri"/>
              </a:rPr>
              <a:t>что к 2027 г. </a:t>
            </a:r>
            <a:r>
              <a:rPr sz="900" spc="-5" dirty="0">
                <a:latin typeface="Century Gothic" pitchFamily="34" charset="0"/>
                <a:cs typeface="Calibri"/>
              </a:rPr>
              <a:t>показатель достигнет </a:t>
            </a:r>
            <a:r>
              <a:rPr sz="900" dirty="0">
                <a:latin typeface="Century Gothic" pitchFamily="34" charset="0"/>
                <a:cs typeface="Calibri"/>
              </a:rPr>
              <a:t>237 </a:t>
            </a:r>
            <a:r>
              <a:rPr sz="900" spc="-5" dirty="0">
                <a:latin typeface="Century Gothic" pitchFamily="34" charset="0"/>
                <a:cs typeface="Calibri"/>
              </a:rPr>
              <a:t>млрд долл. США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при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CAGR</a:t>
            </a:r>
            <a:r>
              <a:rPr sz="900" dirty="0">
                <a:latin typeface="Century Gothic" pitchFamily="34" charset="0"/>
                <a:cs typeface="Calibri"/>
              </a:rPr>
              <a:t> 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7,9%.</a:t>
            </a:r>
          </a:p>
          <a:p>
            <a:pPr marL="184785" marR="24130" indent="-172720" algn="just">
              <a:lnSpc>
                <a:spcPts val="1000"/>
              </a:lnSpc>
              <a:spcBef>
                <a:spcPts val="32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 2022 г. в </a:t>
            </a:r>
            <a:r>
              <a:rPr sz="900" spc="-5" dirty="0">
                <a:latin typeface="Century Gothic" pitchFamily="34" charset="0"/>
                <a:cs typeface="Calibri"/>
              </a:rPr>
              <a:t>разрезе областей лидируют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5" dirty="0">
                <a:latin typeface="Century Gothic" pitchFamily="34" charset="0"/>
                <a:cs typeface="Calibri"/>
              </a:rPr>
              <a:t>потреблению минеральных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удобрений для выращивания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сельскохозяйственных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культур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СКО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935"/>
              </a:lnSpc>
            </a:pPr>
            <a:r>
              <a:rPr sz="900" dirty="0">
                <a:latin typeface="Century Gothic" pitchFamily="34" charset="0"/>
                <a:cs typeface="Calibri"/>
              </a:rPr>
              <a:t>(37,7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тонн),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Туркестанская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(20,7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тонн)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Акмолинская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(16,7</a:t>
            </a:r>
          </a:p>
          <a:p>
            <a:pPr marL="184785" algn="just">
              <a:lnSpc>
                <a:spcPts val="1045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тонн)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области.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72085" marR="5080" indent="-172085" algn="just">
              <a:lnSpc>
                <a:spcPts val="1040"/>
              </a:lnSpc>
              <a:spcBef>
                <a:spcPts val="215"/>
              </a:spcBef>
              <a:buFont typeface="Arial MT"/>
              <a:buChar char="•"/>
              <a:tabLst>
                <a:tab pos="1720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5" dirty="0">
                <a:latin typeface="Century Gothic" pitchFamily="34" charset="0"/>
                <a:cs typeface="Calibri"/>
              </a:rPr>
              <a:t> объем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внутреннего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потребления минеральных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 химических</a:t>
            </a:r>
            <a:endParaRPr sz="900" dirty="0">
              <a:latin typeface="Century Gothic" pitchFamily="34" charset="0"/>
              <a:cs typeface="Calibri"/>
            </a:endParaRPr>
          </a:p>
          <a:p>
            <a:pPr marR="67310" algn="just">
              <a:lnSpc>
                <a:spcPts val="104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азотных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удобрений достиг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767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тонн,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фосфорных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134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66675" indent="-172720" algn="just">
              <a:lnSpc>
                <a:spcPct val="92600"/>
              </a:lnSpc>
              <a:spcBef>
                <a:spcPts val="31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данным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Всемирного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банка,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2021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уровень доступных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пахотных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земель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Казахстане </a:t>
            </a:r>
            <a:r>
              <a:rPr sz="900" dirty="0">
                <a:latin typeface="Century Gothic" pitchFamily="34" charset="0"/>
                <a:cs typeface="Calibri"/>
              </a:rPr>
              <a:t>на </a:t>
            </a:r>
            <a:r>
              <a:rPr sz="900" spc="-5" dirty="0">
                <a:latin typeface="Century Gothic" pitchFamily="34" charset="0"/>
                <a:cs typeface="Calibri"/>
              </a:rPr>
              <a:t>одного жителя составил </a:t>
            </a:r>
            <a:r>
              <a:rPr sz="900" dirty="0">
                <a:latin typeface="Century Gothic" pitchFamily="34" charset="0"/>
                <a:cs typeface="Calibri"/>
              </a:rPr>
              <a:t>1,56 га, что на 28%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выше, чем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Австралии </a:t>
            </a:r>
            <a:r>
              <a:rPr sz="900" dirty="0">
                <a:latin typeface="Century Gothic" pitchFamily="34" charset="0"/>
                <a:cs typeface="Calibri"/>
              </a:rPr>
              <a:t>(1,22 га) и в 1,8 </a:t>
            </a:r>
            <a:r>
              <a:rPr sz="900" spc="-5" dirty="0">
                <a:latin typeface="Century Gothic" pitchFamily="34" charset="0"/>
                <a:cs typeface="Calibri"/>
              </a:rPr>
              <a:t>раз больше, чем </a:t>
            </a:r>
            <a:r>
              <a:rPr sz="900" dirty="0">
                <a:latin typeface="Century Gothic" pitchFamily="34" charset="0"/>
                <a:cs typeface="Calibri"/>
              </a:rPr>
              <a:t>в России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(0,85).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498449" y="2611323"/>
            <a:ext cx="123761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4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проекта</a:t>
            </a:r>
            <a:endParaRPr sz="900" dirty="0">
              <a:solidFill>
                <a:srgbClr val="C00000"/>
              </a:solidFill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509016" y="330580"/>
            <a:ext cx="8330184" cy="287899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L="12700" marR="5080">
              <a:lnSpc>
                <a:spcPts val="1939"/>
              </a:lnSpc>
              <a:spcBef>
                <a:spcPts val="345"/>
              </a:spcBef>
            </a:pPr>
            <a:r>
              <a:rPr sz="1800" b="1" spc="-5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Строительство</a:t>
            </a:r>
            <a:r>
              <a:rPr sz="1800" b="1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5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завода</a:t>
            </a:r>
            <a:r>
              <a:rPr sz="1800" b="1" spc="-10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по </a:t>
            </a:r>
            <a:r>
              <a:rPr sz="1800" b="1" spc="-5" dirty="0" err="1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производству</a:t>
            </a:r>
            <a:r>
              <a:rPr sz="1800" b="1" spc="10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5" dirty="0" err="1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аммофоса</a:t>
            </a:r>
            <a:endParaRPr sz="1800" b="1" dirty="0">
              <a:solidFill>
                <a:srgbClr val="C0000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93302" y="1705251"/>
            <a:ext cx="3487234" cy="1003223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64135" algn="just">
              <a:lnSpc>
                <a:spcPct val="120100"/>
              </a:lnSpc>
              <a:spcBef>
                <a:spcPts val="95"/>
              </a:spcBef>
            </a:pPr>
            <a:r>
              <a:rPr sz="9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Инвестиционная привлекательность</a:t>
            </a:r>
            <a:r>
              <a:rPr sz="900" b="1" spc="3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проекта: </a:t>
            </a:r>
            <a:r>
              <a:rPr sz="900" b="1" spc="-19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Сумма инвестиций </a:t>
            </a:r>
            <a:r>
              <a:rPr sz="900" dirty="0">
                <a:latin typeface="Century Gothic" pitchFamily="34" charset="0"/>
                <a:cs typeface="Calibri"/>
              </a:rPr>
              <a:t>– </a:t>
            </a:r>
            <a:r>
              <a:rPr sz="900" spc="-5" dirty="0">
                <a:latin typeface="Century Gothic" pitchFamily="34" charset="0"/>
                <a:cs typeface="Calibri"/>
              </a:rPr>
              <a:t>36 050 тыс. долл. США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NPV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11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526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225"/>
              </a:spcBef>
            </a:pPr>
            <a:r>
              <a:rPr sz="900" dirty="0">
                <a:latin typeface="Century Gothic" pitchFamily="34" charset="0"/>
                <a:cs typeface="Calibri"/>
              </a:rPr>
              <a:t>IRR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29,2%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5,48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21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7,85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pic>
        <p:nvPicPr>
          <p:cNvPr id="19" name="object 1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09016" y="723900"/>
            <a:ext cx="3713988" cy="1744979"/>
          </a:xfrm>
          <a:prstGeom prst="rect">
            <a:avLst/>
          </a:prstGeom>
        </p:spPr>
      </p:pic>
      <p:grpSp>
        <p:nvGrpSpPr>
          <p:cNvPr id="28" name="object 28"/>
          <p:cNvGrpSpPr/>
          <p:nvPr/>
        </p:nvGrpSpPr>
        <p:grpSpPr>
          <a:xfrm>
            <a:off x="990600" y="2857309"/>
            <a:ext cx="3011805" cy="1103630"/>
            <a:chOff x="990600" y="2857309"/>
            <a:chExt cx="3011805" cy="1103630"/>
          </a:xfrm>
        </p:grpSpPr>
        <p:sp>
          <p:nvSpPr>
            <p:cNvPr id="29" name="object 29"/>
            <p:cNvSpPr/>
            <p:nvPr/>
          </p:nvSpPr>
          <p:spPr>
            <a:xfrm>
              <a:off x="1068323" y="3857244"/>
              <a:ext cx="113030" cy="67310"/>
            </a:xfrm>
            <a:custGeom>
              <a:avLst/>
              <a:gdLst/>
              <a:ahLst/>
              <a:cxnLst/>
              <a:rect l="l" t="t" r="r" b="b"/>
              <a:pathLst>
                <a:path w="113030" h="67310">
                  <a:moveTo>
                    <a:pt x="112775" y="0"/>
                  </a:moveTo>
                  <a:lnTo>
                    <a:pt x="0" y="0"/>
                  </a:lnTo>
                  <a:lnTo>
                    <a:pt x="0" y="67055"/>
                  </a:lnTo>
                  <a:lnTo>
                    <a:pt x="112775" y="67055"/>
                  </a:lnTo>
                  <a:lnTo>
                    <a:pt x="112775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990600" y="2862072"/>
              <a:ext cx="36830" cy="1062355"/>
            </a:xfrm>
            <a:custGeom>
              <a:avLst/>
              <a:gdLst/>
              <a:ahLst/>
              <a:cxnLst/>
              <a:rect l="l" t="t" r="r" b="b"/>
              <a:pathLst>
                <a:path w="36830" h="1062354">
                  <a:moveTo>
                    <a:pt x="36575" y="1062227"/>
                  </a:moveTo>
                  <a:lnTo>
                    <a:pt x="36575" y="0"/>
                  </a:lnTo>
                </a:path>
                <a:path w="36830" h="1062354">
                  <a:moveTo>
                    <a:pt x="0" y="1062227"/>
                  </a:moveTo>
                  <a:lnTo>
                    <a:pt x="36575" y="1062227"/>
                  </a:lnTo>
                </a:path>
                <a:path w="36830" h="1062354">
                  <a:moveTo>
                    <a:pt x="0" y="797051"/>
                  </a:moveTo>
                  <a:lnTo>
                    <a:pt x="36575" y="797051"/>
                  </a:lnTo>
                </a:path>
                <a:path w="36830" h="1062354">
                  <a:moveTo>
                    <a:pt x="0" y="531876"/>
                  </a:moveTo>
                  <a:lnTo>
                    <a:pt x="36575" y="531876"/>
                  </a:lnTo>
                </a:path>
                <a:path w="36830" h="1062354">
                  <a:moveTo>
                    <a:pt x="0" y="266700"/>
                  </a:moveTo>
                  <a:lnTo>
                    <a:pt x="36575" y="266700"/>
                  </a:lnTo>
                </a:path>
                <a:path w="36830" h="1062354">
                  <a:moveTo>
                    <a:pt x="0" y="0"/>
                  </a:moveTo>
                  <a:lnTo>
                    <a:pt x="36575" y="0"/>
                  </a:lnTo>
                </a:path>
              </a:pathLst>
            </a:custGeom>
            <a:ln w="9525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264920" y="3084575"/>
              <a:ext cx="2658110" cy="840105"/>
            </a:xfrm>
            <a:custGeom>
              <a:avLst/>
              <a:gdLst/>
              <a:ahLst/>
              <a:cxnLst/>
              <a:rect l="l" t="t" r="r" b="b"/>
              <a:pathLst>
                <a:path w="2658110" h="840104">
                  <a:moveTo>
                    <a:pt x="111252" y="559308"/>
                  </a:moveTo>
                  <a:lnTo>
                    <a:pt x="0" y="559308"/>
                  </a:lnTo>
                  <a:lnTo>
                    <a:pt x="0" y="839724"/>
                  </a:lnTo>
                  <a:lnTo>
                    <a:pt x="111252" y="839724"/>
                  </a:lnTo>
                  <a:lnTo>
                    <a:pt x="111252" y="559308"/>
                  </a:lnTo>
                  <a:close/>
                </a:path>
                <a:path w="2658110" h="840104">
                  <a:moveTo>
                    <a:pt x="307848" y="256032"/>
                  </a:moveTo>
                  <a:lnTo>
                    <a:pt x="195072" y="256032"/>
                  </a:lnTo>
                  <a:lnTo>
                    <a:pt x="195072" y="839724"/>
                  </a:lnTo>
                  <a:lnTo>
                    <a:pt x="307848" y="839724"/>
                  </a:lnTo>
                  <a:lnTo>
                    <a:pt x="307848" y="256032"/>
                  </a:lnTo>
                  <a:close/>
                </a:path>
                <a:path w="2658110" h="840104">
                  <a:moveTo>
                    <a:pt x="502920" y="230124"/>
                  </a:moveTo>
                  <a:lnTo>
                    <a:pt x="391668" y="230124"/>
                  </a:lnTo>
                  <a:lnTo>
                    <a:pt x="391668" y="839724"/>
                  </a:lnTo>
                  <a:lnTo>
                    <a:pt x="502920" y="839724"/>
                  </a:lnTo>
                  <a:lnTo>
                    <a:pt x="502920" y="230124"/>
                  </a:lnTo>
                  <a:close/>
                </a:path>
                <a:path w="2658110" h="840104">
                  <a:moveTo>
                    <a:pt x="699516" y="210312"/>
                  </a:moveTo>
                  <a:lnTo>
                    <a:pt x="588264" y="210312"/>
                  </a:lnTo>
                  <a:lnTo>
                    <a:pt x="588264" y="839724"/>
                  </a:lnTo>
                  <a:lnTo>
                    <a:pt x="699516" y="839724"/>
                  </a:lnTo>
                  <a:lnTo>
                    <a:pt x="699516" y="210312"/>
                  </a:lnTo>
                  <a:close/>
                </a:path>
                <a:path w="2658110" h="840104">
                  <a:moveTo>
                    <a:pt x="896112" y="188976"/>
                  </a:moveTo>
                  <a:lnTo>
                    <a:pt x="783336" y="188976"/>
                  </a:lnTo>
                  <a:lnTo>
                    <a:pt x="783336" y="839724"/>
                  </a:lnTo>
                  <a:lnTo>
                    <a:pt x="896112" y="839724"/>
                  </a:lnTo>
                  <a:lnTo>
                    <a:pt x="896112" y="188976"/>
                  </a:lnTo>
                  <a:close/>
                </a:path>
                <a:path w="2658110" h="840104">
                  <a:moveTo>
                    <a:pt x="1091184" y="170688"/>
                  </a:moveTo>
                  <a:lnTo>
                    <a:pt x="979932" y="170688"/>
                  </a:lnTo>
                  <a:lnTo>
                    <a:pt x="979932" y="839724"/>
                  </a:lnTo>
                  <a:lnTo>
                    <a:pt x="1091184" y="839724"/>
                  </a:lnTo>
                  <a:lnTo>
                    <a:pt x="1091184" y="170688"/>
                  </a:lnTo>
                  <a:close/>
                </a:path>
                <a:path w="2658110" h="840104">
                  <a:moveTo>
                    <a:pt x="1287780" y="153924"/>
                  </a:moveTo>
                  <a:lnTo>
                    <a:pt x="1175004" y="153924"/>
                  </a:lnTo>
                  <a:lnTo>
                    <a:pt x="1175004" y="839724"/>
                  </a:lnTo>
                  <a:lnTo>
                    <a:pt x="1287780" y="839724"/>
                  </a:lnTo>
                  <a:lnTo>
                    <a:pt x="1287780" y="153924"/>
                  </a:lnTo>
                  <a:close/>
                </a:path>
                <a:path w="2658110" h="840104">
                  <a:moveTo>
                    <a:pt x="1482852" y="135636"/>
                  </a:moveTo>
                  <a:lnTo>
                    <a:pt x="1371600" y="135636"/>
                  </a:lnTo>
                  <a:lnTo>
                    <a:pt x="1371600" y="839724"/>
                  </a:lnTo>
                  <a:lnTo>
                    <a:pt x="1482852" y="839724"/>
                  </a:lnTo>
                  <a:lnTo>
                    <a:pt x="1482852" y="135636"/>
                  </a:lnTo>
                  <a:close/>
                </a:path>
                <a:path w="2658110" h="840104">
                  <a:moveTo>
                    <a:pt x="1679448" y="115824"/>
                  </a:moveTo>
                  <a:lnTo>
                    <a:pt x="1566672" y="115824"/>
                  </a:lnTo>
                  <a:lnTo>
                    <a:pt x="1566672" y="839724"/>
                  </a:lnTo>
                  <a:lnTo>
                    <a:pt x="1679448" y="839724"/>
                  </a:lnTo>
                  <a:lnTo>
                    <a:pt x="1679448" y="115824"/>
                  </a:lnTo>
                  <a:close/>
                </a:path>
                <a:path w="2658110" h="840104">
                  <a:moveTo>
                    <a:pt x="1874520" y="92964"/>
                  </a:moveTo>
                  <a:lnTo>
                    <a:pt x="1763268" y="92964"/>
                  </a:lnTo>
                  <a:lnTo>
                    <a:pt x="1763268" y="839724"/>
                  </a:lnTo>
                  <a:lnTo>
                    <a:pt x="1874520" y="839724"/>
                  </a:lnTo>
                  <a:lnTo>
                    <a:pt x="1874520" y="92964"/>
                  </a:lnTo>
                  <a:close/>
                </a:path>
                <a:path w="2658110" h="840104">
                  <a:moveTo>
                    <a:pt x="2071116" y="71628"/>
                  </a:moveTo>
                  <a:lnTo>
                    <a:pt x="1958340" y="71628"/>
                  </a:lnTo>
                  <a:lnTo>
                    <a:pt x="1958340" y="839724"/>
                  </a:lnTo>
                  <a:lnTo>
                    <a:pt x="2071116" y="839724"/>
                  </a:lnTo>
                  <a:lnTo>
                    <a:pt x="2071116" y="71628"/>
                  </a:lnTo>
                  <a:close/>
                </a:path>
                <a:path w="2658110" h="840104">
                  <a:moveTo>
                    <a:pt x="2266188" y="48768"/>
                  </a:moveTo>
                  <a:lnTo>
                    <a:pt x="2154936" y="48768"/>
                  </a:lnTo>
                  <a:lnTo>
                    <a:pt x="2154936" y="839724"/>
                  </a:lnTo>
                  <a:lnTo>
                    <a:pt x="2266188" y="839724"/>
                  </a:lnTo>
                  <a:lnTo>
                    <a:pt x="2266188" y="48768"/>
                  </a:lnTo>
                  <a:close/>
                </a:path>
                <a:path w="2658110" h="840104">
                  <a:moveTo>
                    <a:pt x="2462784" y="24384"/>
                  </a:moveTo>
                  <a:lnTo>
                    <a:pt x="2350008" y="24384"/>
                  </a:lnTo>
                  <a:lnTo>
                    <a:pt x="2350008" y="839724"/>
                  </a:lnTo>
                  <a:lnTo>
                    <a:pt x="2462784" y="839724"/>
                  </a:lnTo>
                  <a:lnTo>
                    <a:pt x="2462784" y="24384"/>
                  </a:lnTo>
                  <a:close/>
                </a:path>
                <a:path w="2658110" h="840104">
                  <a:moveTo>
                    <a:pt x="2657856" y="0"/>
                  </a:moveTo>
                  <a:lnTo>
                    <a:pt x="2546604" y="0"/>
                  </a:lnTo>
                  <a:lnTo>
                    <a:pt x="2546604" y="839724"/>
                  </a:lnTo>
                  <a:lnTo>
                    <a:pt x="2657856" y="839724"/>
                  </a:lnTo>
                  <a:lnTo>
                    <a:pt x="2657856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027176" y="2862072"/>
              <a:ext cx="2974975" cy="1099185"/>
            </a:xfrm>
            <a:custGeom>
              <a:avLst/>
              <a:gdLst/>
              <a:ahLst/>
              <a:cxnLst/>
              <a:rect l="l" t="t" r="r" b="b"/>
              <a:pathLst>
                <a:path w="2974975" h="1099185">
                  <a:moveTo>
                    <a:pt x="2938272" y="1062227"/>
                  </a:moveTo>
                  <a:lnTo>
                    <a:pt x="2938272" y="0"/>
                  </a:lnTo>
                </a:path>
                <a:path w="2974975" h="1099185">
                  <a:moveTo>
                    <a:pt x="2938272" y="1062227"/>
                  </a:moveTo>
                  <a:lnTo>
                    <a:pt x="2974848" y="1062227"/>
                  </a:lnTo>
                </a:path>
                <a:path w="2974975" h="1099185">
                  <a:moveTo>
                    <a:pt x="2938272" y="708660"/>
                  </a:moveTo>
                  <a:lnTo>
                    <a:pt x="2974848" y="708660"/>
                  </a:lnTo>
                </a:path>
                <a:path w="2974975" h="1099185">
                  <a:moveTo>
                    <a:pt x="2938272" y="355091"/>
                  </a:moveTo>
                  <a:lnTo>
                    <a:pt x="2974848" y="355091"/>
                  </a:lnTo>
                </a:path>
                <a:path w="2974975" h="1099185">
                  <a:moveTo>
                    <a:pt x="2938272" y="0"/>
                  </a:moveTo>
                  <a:lnTo>
                    <a:pt x="2974848" y="0"/>
                  </a:lnTo>
                </a:path>
                <a:path w="2974975" h="1099185">
                  <a:moveTo>
                    <a:pt x="0" y="1062227"/>
                  </a:moveTo>
                  <a:lnTo>
                    <a:pt x="2938272" y="1062227"/>
                  </a:lnTo>
                </a:path>
                <a:path w="2974975" h="1099185">
                  <a:moveTo>
                    <a:pt x="0" y="1062227"/>
                  </a:moveTo>
                  <a:lnTo>
                    <a:pt x="0" y="1098803"/>
                  </a:lnTo>
                </a:path>
                <a:path w="2974975" h="1099185">
                  <a:moveTo>
                    <a:pt x="195072" y="1062227"/>
                  </a:moveTo>
                  <a:lnTo>
                    <a:pt x="195072" y="1098803"/>
                  </a:lnTo>
                </a:path>
                <a:path w="2974975" h="1099185">
                  <a:moveTo>
                    <a:pt x="391668" y="1062227"/>
                  </a:moveTo>
                  <a:lnTo>
                    <a:pt x="391668" y="1098803"/>
                  </a:lnTo>
                </a:path>
                <a:path w="2974975" h="1099185">
                  <a:moveTo>
                    <a:pt x="586740" y="1062227"/>
                  </a:moveTo>
                  <a:lnTo>
                    <a:pt x="586740" y="1098803"/>
                  </a:lnTo>
                </a:path>
                <a:path w="2974975" h="1099185">
                  <a:moveTo>
                    <a:pt x="783336" y="1062227"/>
                  </a:moveTo>
                  <a:lnTo>
                    <a:pt x="783336" y="1098803"/>
                  </a:lnTo>
                </a:path>
                <a:path w="2974975" h="1099185">
                  <a:moveTo>
                    <a:pt x="979932" y="1062227"/>
                  </a:moveTo>
                  <a:lnTo>
                    <a:pt x="979932" y="1098803"/>
                  </a:lnTo>
                </a:path>
                <a:path w="2974975" h="1099185">
                  <a:moveTo>
                    <a:pt x="1175004" y="1062227"/>
                  </a:moveTo>
                  <a:lnTo>
                    <a:pt x="1175004" y="1098803"/>
                  </a:lnTo>
                </a:path>
                <a:path w="2974975" h="1099185">
                  <a:moveTo>
                    <a:pt x="1371600" y="1062227"/>
                  </a:moveTo>
                  <a:lnTo>
                    <a:pt x="1371600" y="1098803"/>
                  </a:lnTo>
                </a:path>
                <a:path w="2974975" h="1099185">
                  <a:moveTo>
                    <a:pt x="1566672" y="1062227"/>
                  </a:moveTo>
                  <a:lnTo>
                    <a:pt x="1566672" y="1098803"/>
                  </a:lnTo>
                </a:path>
                <a:path w="2974975" h="1099185">
                  <a:moveTo>
                    <a:pt x="1763268" y="1062227"/>
                  </a:moveTo>
                  <a:lnTo>
                    <a:pt x="1763268" y="1098803"/>
                  </a:lnTo>
                </a:path>
                <a:path w="2974975" h="1099185">
                  <a:moveTo>
                    <a:pt x="1958340" y="1062227"/>
                  </a:moveTo>
                  <a:lnTo>
                    <a:pt x="1958340" y="1098803"/>
                  </a:lnTo>
                </a:path>
                <a:path w="2974975" h="1099185">
                  <a:moveTo>
                    <a:pt x="2154936" y="1062227"/>
                  </a:moveTo>
                  <a:lnTo>
                    <a:pt x="2154936" y="1098803"/>
                  </a:lnTo>
                </a:path>
                <a:path w="2974975" h="1099185">
                  <a:moveTo>
                    <a:pt x="2350008" y="1062227"/>
                  </a:moveTo>
                  <a:lnTo>
                    <a:pt x="2350008" y="1098803"/>
                  </a:lnTo>
                </a:path>
                <a:path w="2974975" h="1099185">
                  <a:moveTo>
                    <a:pt x="2546604" y="1062227"/>
                  </a:moveTo>
                  <a:lnTo>
                    <a:pt x="2546604" y="1098803"/>
                  </a:lnTo>
                </a:path>
                <a:path w="2974975" h="1099185">
                  <a:moveTo>
                    <a:pt x="2741676" y="1062227"/>
                  </a:moveTo>
                  <a:lnTo>
                    <a:pt x="2741676" y="1098803"/>
                  </a:lnTo>
                </a:path>
                <a:path w="2974975" h="1099185">
                  <a:moveTo>
                    <a:pt x="2938272" y="1062227"/>
                  </a:moveTo>
                  <a:lnTo>
                    <a:pt x="2938272" y="1098803"/>
                  </a:lnTo>
                </a:path>
              </a:pathLst>
            </a:custGeom>
            <a:ln w="9525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125473" y="3050540"/>
              <a:ext cx="2741930" cy="332105"/>
            </a:xfrm>
            <a:custGeom>
              <a:avLst/>
              <a:gdLst/>
              <a:ahLst/>
              <a:cxnLst/>
              <a:rect l="l" t="t" r="r" b="b"/>
              <a:pathLst>
                <a:path w="2741929" h="332104">
                  <a:moveTo>
                    <a:pt x="0" y="90677"/>
                  </a:moveTo>
                  <a:lnTo>
                    <a:pt x="48958" y="64025"/>
                  </a:lnTo>
                  <a:lnTo>
                    <a:pt x="97917" y="34718"/>
                  </a:lnTo>
                  <a:lnTo>
                    <a:pt x="146875" y="10721"/>
                  </a:lnTo>
                  <a:lnTo>
                    <a:pt x="195834" y="0"/>
                  </a:lnTo>
                  <a:lnTo>
                    <a:pt x="244792" y="9604"/>
                  </a:lnTo>
                  <a:lnTo>
                    <a:pt x="293750" y="33591"/>
                  </a:lnTo>
                  <a:lnTo>
                    <a:pt x="342709" y="60721"/>
                  </a:lnTo>
                  <a:lnTo>
                    <a:pt x="391667" y="79756"/>
                  </a:lnTo>
                  <a:lnTo>
                    <a:pt x="440626" y="87155"/>
                  </a:lnTo>
                  <a:lnTo>
                    <a:pt x="489584" y="89042"/>
                  </a:lnTo>
                  <a:lnTo>
                    <a:pt x="538543" y="88953"/>
                  </a:lnTo>
                  <a:lnTo>
                    <a:pt x="587501" y="90424"/>
                  </a:lnTo>
                  <a:lnTo>
                    <a:pt x="636460" y="93573"/>
                  </a:lnTo>
                  <a:lnTo>
                    <a:pt x="685419" y="96853"/>
                  </a:lnTo>
                  <a:lnTo>
                    <a:pt x="734377" y="101014"/>
                  </a:lnTo>
                  <a:lnTo>
                    <a:pt x="783336" y="106807"/>
                  </a:lnTo>
                  <a:lnTo>
                    <a:pt x="832294" y="114643"/>
                  </a:lnTo>
                  <a:lnTo>
                    <a:pt x="881252" y="123967"/>
                  </a:lnTo>
                  <a:lnTo>
                    <a:pt x="930211" y="134364"/>
                  </a:lnTo>
                  <a:lnTo>
                    <a:pt x="979169" y="145414"/>
                  </a:lnTo>
                  <a:lnTo>
                    <a:pt x="1028128" y="157585"/>
                  </a:lnTo>
                  <a:lnTo>
                    <a:pt x="1077087" y="170862"/>
                  </a:lnTo>
                  <a:lnTo>
                    <a:pt x="1126045" y="184402"/>
                  </a:lnTo>
                  <a:lnTo>
                    <a:pt x="1175003" y="197358"/>
                  </a:lnTo>
                  <a:lnTo>
                    <a:pt x="1223962" y="209553"/>
                  </a:lnTo>
                  <a:lnTo>
                    <a:pt x="1272920" y="221487"/>
                  </a:lnTo>
                  <a:lnTo>
                    <a:pt x="1321879" y="233041"/>
                  </a:lnTo>
                  <a:lnTo>
                    <a:pt x="1370838" y="244094"/>
                  </a:lnTo>
                  <a:lnTo>
                    <a:pt x="1419796" y="255008"/>
                  </a:lnTo>
                  <a:lnTo>
                    <a:pt x="1468754" y="265779"/>
                  </a:lnTo>
                  <a:lnTo>
                    <a:pt x="1517713" y="275455"/>
                  </a:lnTo>
                  <a:lnTo>
                    <a:pt x="1566671" y="283083"/>
                  </a:lnTo>
                  <a:lnTo>
                    <a:pt x="1615630" y="287740"/>
                  </a:lnTo>
                  <a:lnTo>
                    <a:pt x="1664589" y="290242"/>
                  </a:lnTo>
                  <a:lnTo>
                    <a:pt x="1713547" y="291959"/>
                  </a:lnTo>
                  <a:lnTo>
                    <a:pt x="1762506" y="294259"/>
                  </a:lnTo>
                  <a:lnTo>
                    <a:pt x="1811464" y="297465"/>
                  </a:lnTo>
                  <a:lnTo>
                    <a:pt x="1860422" y="300863"/>
                  </a:lnTo>
                  <a:lnTo>
                    <a:pt x="1909381" y="304260"/>
                  </a:lnTo>
                  <a:lnTo>
                    <a:pt x="1958339" y="307467"/>
                  </a:lnTo>
                  <a:lnTo>
                    <a:pt x="2007298" y="310576"/>
                  </a:lnTo>
                  <a:lnTo>
                    <a:pt x="2056257" y="313578"/>
                  </a:lnTo>
                  <a:lnTo>
                    <a:pt x="2105215" y="316414"/>
                  </a:lnTo>
                  <a:lnTo>
                    <a:pt x="2154174" y="319024"/>
                  </a:lnTo>
                  <a:lnTo>
                    <a:pt x="2203132" y="321575"/>
                  </a:lnTo>
                  <a:lnTo>
                    <a:pt x="2252091" y="324008"/>
                  </a:lnTo>
                  <a:lnTo>
                    <a:pt x="2301049" y="326203"/>
                  </a:lnTo>
                  <a:lnTo>
                    <a:pt x="2350008" y="328040"/>
                  </a:lnTo>
                  <a:lnTo>
                    <a:pt x="2398966" y="329549"/>
                  </a:lnTo>
                  <a:lnTo>
                    <a:pt x="2447925" y="330771"/>
                  </a:lnTo>
                  <a:lnTo>
                    <a:pt x="2496883" y="331612"/>
                  </a:lnTo>
                  <a:lnTo>
                    <a:pt x="2545841" y="331977"/>
                  </a:lnTo>
                  <a:lnTo>
                    <a:pt x="2594800" y="331561"/>
                  </a:lnTo>
                  <a:lnTo>
                    <a:pt x="2643759" y="330549"/>
                  </a:lnTo>
                  <a:lnTo>
                    <a:pt x="2692717" y="329299"/>
                  </a:lnTo>
                  <a:lnTo>
                    <a:pt x="2741676" y="328168"/>
                  </a:lnTo>
                </a:path>
              </a:pathLst>
            </a:custGeom>
            <a:ln w="28575">
              <a:solidFill>
                <a:srgbClr val="E2E38D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88580" y="3103562"/>
              <a:ext cx="73532" cy="73533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85176" y="3012122"/>
              <a:ext cx="73533" cy="73532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80248" y="3092894"/>
              <a:ext cx="73532" cy="73532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76844" y="3103562"/>
              <a:ext cx="73532" cy="7353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871916" y="3120326"/>
              <a:ext cx="73532" cy="73533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068512" y="3158426"/>
              <a:ext cx="73532" cy="73533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63584" y="3210242"/>
              <a:ext cx="73532" cy="73533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60180" y="3257486"/>
              <a:ext cx="73532" cy="73533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655252" y="3297110"/>
              <a:ext cx="73533" cy="73532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51848" y="3307778"/>
              <a:ext cx="73532" cy="73533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46920" y="3321494"/>
              <a:ext cx="73533" cy="73532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43516" y="3332162"/>
              <a:ext cx="73532" cy="73533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40112" y="3341306"/>
              <a:ext cx="73533" cy="7353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35184" y="3345878"/>
              <a:ext cx="73532" cy="73533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831780" y="3341306"/>
              <a:ext cx="73533" cy="73532"/>
            </a:xfrm>
            <a:prstGeom prst="rect">
              <a:avLst/>
            </a:prstGeom>
          </p:spPr>
        </p:pic>
      </p:grpSp>
      <p:sp>
        <p:nvSpPr>
          <p:cNvPr id="49" name="object 49"/>
          <p:cNvSpPr txBox="1"/>
          <p:nvPr/>
        </p:nvSpPr>
        <p:spPr>
          <a:xfrm>
            <a:off x="1064996" y="3281684"/>
            <a:ext cx="2295525" cy="5816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12</a:t>
            </a:r>
            <a:r>
              <a:rPr sz="900" spc="-4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695</a:t>
            </a:r>
            <a:endParaRPr sz="900">
              <a:latin typeface="Calibri"/>
              <a:cs typeface="Calibri"/>
            </a:endParaRPr>
          </a:p>
          <a:p>
            <a:pPr marL="252729">
              <a:lnSpc>
                <a:spcPct val="100000"/>
              </a:lnSpc>
              <a:spcBef>
                <a:spcPts val="360"/>
              </a:spcBef>
            </a:pPr>
            <a:r>
              <a:rPr sz="900" dirty="0">
                <a:latin typeface="Calibri"/>
                <a:cs typeface="Calibri"/>
              </a:rPr>
              <a:t>52</a:t>
            </a:r>
            <a:r>
              <a:rPr sz="900" spc="-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9</a:t>
            </a:r>
            <a:r>
              <a:rPr sz="900" spc="-5" dirty="0">
                <a:latin typeface="Calibri"/>
                <a:cs typeface="Calibri"/>
              </a:rPr>
              <a:t>5</a:t>
            </a:r>
            <a:r>
              <a:rPr sz="900" dirty="0">
                <a:latin typeface="Calibri"/>
                <a:cs typeface="Calibri"/>
              </a:rPr>
              <a:t>6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65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109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980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4 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8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42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118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750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122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587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126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027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129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279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132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726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64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136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509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140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578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144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724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415690" y="3463699"/>
            <a:ext cx="532130" cy="39941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4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9 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66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153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589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158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129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064996" y="2797910"/>
            <a:ext cx="2279650" cy="40259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66370">
              <a:lnSpc>
                <a:spcPts val="955"/>
              </a:lnSpc>
            </a:pPr>
            <a:r>
              <a:rPr sz="900" spc="-5" dirty="0">
                <a:latin typeface="Calibri"/>
                <a:cs typeface="Calibri"/>
              </a:rPr>
              <a:t>16%</a:t>
            </a:r>
            <a:endParaRPr sz="900">
              <a:latin typeface="Calibri"/>
              <a:cs typeface="Calibri"/>
            </a:endParaRPr>
          </a:p>
          <a:p>
            <a:pPr marL="191770">
              <a:lnSpc>
                <a:spcPct val="100000"/>
              </a:lnSpc>
              <a:spcBef>
                <a:spcPts val="459"/>
              </a:spcBef>
            </a:pPr>
            <a:r>
              <a:rPr sz="900" spc="-5" dirty="0">
                <a:latin typeface="Calibri"/>
                <a:cs typeface="Calibri"/>
              </a:rPr>
              <a:t>17%</a:t>
            </a:r>
            <a:endParaRPr sz="900">
              <a:latin typeface="Calibri"/>
              <a:cs typeface="Calibri"/>
            </a:endParaRPr>
          </a:p>
          <a:p>
            <a:pPr marL="177165">
              <a:lnSpc>
                <a:spcPct val="100000"/>
              </a:lnSpc>
              <a:spcBef>
                <a:spcPts val="465"/>
              </a:spcBef>
            </a:pPr>
            <a:r>
              <a:rPr sz="900" spc="-5" dirty="0">
                <a:latin typeface="Calibri"/>
                <a:cs typeface="Calibri"/>
              </a:rPr>
              <a:t>16%</a:t>
            </a:r>
            <a:endParaRPr sz="900">
              <a:latin typeface="Calibri"/>
              <a:cs typeface="Calibri"/>
            </a:endParaRPr>
          </a:p>
          <a:p>
            <a:pPr marL="166370">
              <a:lnSpc>
                <a:spcPct val="100000"/>
              </a:lnSpc>
              <a:spcBef>
                <a:spcPts val="459"/>
              </a:spcBef>
            </a:pPr>
            <a:r>
              <a:rPr sz="900" spc="-5" dirty="0">
                <a:latin typeface="Calibri"/>
                <a:cs typeface="Calibri"/>
              </a:rPr>
              <a:t>16%</a:t>
            </a:r>
            <a:endParaRPr sz="900">
              <a:latin typeface="Calibri"/>
              <a:cs typeface="Calibri"/>
            </a:endParaRPr>
          </a:p>
          <a:p>
            <a:pPr marL="149860">
              <a:lnSpc>
                <a:spcPct val="100000"/>
              </a:lnSpc>
              <a:spcBef>
                <a:spcPts val="465"/>
              </a:spcBef>
            </a:pPr>
            <a:r>
              <a:rPr sz="900" spc="-5" dirty="0">
                <a:latin typeface="Calibri"/>
                <a:cs typeface="Calibri"/>
              </a:rPr>
              <a:t>16%</a:t>
            </a:r>
            <a:endParaRPr sz="900">
              <a:latin typeface="Calibri"/>
              <a:cs typeface="Calibri"/>
            </a:endParaRPr>
          </a:p>
          <a:p>
            <a:pPr marL="111125">
              <a:lnSpc>
                <a:spcPct val="100000"/>
              </a:lnSpc>
              <a:spcBef>
                <a:spcPts val="459"/>
              </a:spcBef>
            </a:pPr>
            <a:r>
              <a:rPr sz="900" spc="-5" dirty="0">
                <a:latin typeface="Calibri"/>
                <a:cs typeface="Calibri"/>
              </a:rPr>
              <a:t>15%</a:t>
            </a:r>
            <a:endParaRPr sz="900">
              <a:latin typeface="Calibri"/>
              <a:cs typeface="Calibri"/>
            </a:endParaRPr>
          </a:p>
          <a:p>
            <a:pPr marL="59055">
              <a:lnSpc>
                <a:spcPct val="100000"/>
              </a:lnSpc>
              <a:spcBef>
                <a:spcPts val="465"/>
              </a:spcBef>
            </a:pPr>
            <a:r>
              <a:rPr sz="900" spc="-5" dirty="0">
                <a:latin typeface="Calibri"/>
                <a:cs typeface="Calibri"/>
              </a:rPr>
              <a:t>15%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sz="900" spc="-5" dirty="0">
                <a:latin typeface="Calibri"/>
                <a:cs typeface="Calibri"/>
              </a:rPr>
              <a:t>14%</a:t>
            </a:r>
            <a:endParaRPr sz="900">
              <a:latin typeface="Calibri"/>
              <a:cs typeface="Calibri"/>
            </a:endParaRPr>
          </a:p>
          <a:p>
            <a:pPr marL="46990">
              <a:lnSpc>
                <a:spcPct val="100000"/>
              </a:lnSpc>
              <a:spcBef>
                <a:spcPts val="439"/>
              </a:spcBef>
            </a:pPr>
            <a:r>
              <a:rPr sz="900" spc="-5" dirty="0">
                <a:latin typeface="Calibri"/>
                <a:cs typeface="Calibri"/>
              </a:rPr>
              <a:t>13%</a:t>
            </a:r>
            <a:endParaRPr sz="900">
              <a:latin typeface="Calibri"/>
              <a:cs typeface="Calibri"/>
            </a:endParaRPr>
          </a:p>
          <a:p>
            <a:pPr marL="48895">
              <a:lnSpc>
                <a:spcPct val="100000"/>
              </a:lnSpc>
              <a:spcBef>
                <a:spcPts val="459"/>
              </a:spcBef>
            </a:pPr>
            <a:r>
              <a:rPr sz="900" spc="-5" dirty="0">
                <a:latin typeface="Calibri"/>
                <a:cs typeface="Calibri"/>
              </a:rPr>
              <a:t>13%</a:t>
            </a:r>
            <a:endParaRPr sz="900">
              <a:latin typeface="Calibri"/>
              <a:cs typeface="Calibri"/>
            </a:endParaRPr>
          </a:p>
          <a:p>
            <a:pPr marL="74930">
              <a:lnSpc>
                <a:spcPct val="100000"/>
              </a:lnSpc>
              <a:spcBef>
                <a:spcPts val="360"/>
              </a:spcBef>
            </a:pPr>
            <a:r>
              <a:rPr sz="900" spc="-5" dirty="0">
                <a:latin typeface="Calibri"/>
                <a:cs typeface="Calibri"/>
              </a:rPr>
              <a:t>13%</a:t>
            </a:r>
            <a:endParaRPr sz="900">
              <a:latin typeface="Calibri"/>
              <a:cs typeface="Calibri"/>
            </a:endParaRPr>
          </a:p>
          <a:p>
            <a:pPr marL="50165">
              <a:lnSpc>
                <a:spcPct val="100000"/>
              </a:lnSpc>
              <a:spcBef>
                <a:spcPts val="465"/>
              </a:spcBef>
            </a:pPr>
            <a:r>
              <a:rPr sz="900" spc="-5" dirty="0">
                <a:latin typeface="Calibri"/>
                <a:cs typeface="Calibri"/>
              </a:rPr>
              <a:t>13%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3413125" y="3097503"/>
            <a:ext cx="544830" cy="24574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13%</a:t>
            </a:r>
            <a:endParaRPr sz="900">
              <a:latin typeface="Calibri"/>
              <a:cs typeface="Calibri"/>
            </a:endParaRPr>
          </a:p>
          <a:p>
            <a:pPr marL="34925">
              <a:lnSpc>
                <a:spcPct val="100000"/>
              </a:lnSpc>
              <a:spcBef>
                <a:spcPts val="464"/>
              </a:spcBef>
            </a:pP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13%</a:t>
            </a:r>
            <a:endParaRPr sz="900">
              <a:latin typeface="Calibri"/>
              <a:cs typeface="Calibri"/>
            </a:endParaRPr>
          </a:p>
          <a:p>
            <a:pPr marL="25400">
              <a:lnSpc>
                <a:spcPct val="100000"/>
              </a:lnSpc>
              <a:spcBef>
                <a:spcPts val="560"/>
              </a:spcBef>
            </a:pP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13%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4059173" y="3830828"/>
            <a:ext cx="16510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4059173" y="3476625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10%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4059173" y="3122421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15%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4059173" y="2768346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850493" y="3830828"/>
            <a:ext cx="838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92937" y="3565397"/>
            <a:ext cx="34099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50</a:t>
            </a:r>
            <a:r>
              <a:rPr sz="900" spc="-5" dirty="0"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35025" y="3299586"/>
            <a:ext cx="39878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100</a:t>
            </a:r>
            <a:r>
              <a:rPr sz="900" spc="-5" dirty="0"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535025" y="3034029"/>
            <a:ext cx="39878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150</a:t>
            </a:r>
            <a:r>
              <a:rPr sz="900" spc="-5" dirty="0"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535025" y="2768346"/>
            <a:ext cx="39878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200</a:t>
            </a:r>
            <a:r>
              <a:rPr sz="900" spc="-5" dirty="0"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064996" y="3985640"/>
            <a:ext cx="2882900" cy="2571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latin typeface="Calibri"/>
                <a:cs typeface="Calibri"/>
              </a:rPr>
              <a:t>2025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sz="900" spc="-5" dirty="0">
                <a:latin typeface="Calibri"/>
                <a:cs typeface="Calibri"/>
              </a:rPr>
              <a:t>2026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sz="900" spc="-5" dirty="0">
                <a:latin typeface="Calibri"/>
                <a:cs typeface="Calibri"/>
              </a:rPr>
              <a:t>2027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sz="900" spc="-5" dirty="0">
                <a:latin typeface="Calibri"/>
                <a:cs typeface="Calibri"/>
              </a:rPr>
              <a:t>2028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sz="900" spc="-5" dirty="0">
                <a:latin typeface="Calibri"/>
                <a:cs typeface="Calibri"/>
              </a:rPr>
              <a:t>2029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sz="900" spc="-5" dirty="0">
                <a:latin typeface="Calibri"/>
                <a:cs typeface="Calibri"/>
              </a:rPr>
              <a:t>2030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sz="900" spc="-5" dirty="0">
                <a:latin typeface="Calibri"/>
                <a:cs typeface="Calibri"/>
              </a:rPr>
              <a:t>2031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sz="900" spc="-5" dirty="0">
                <a:latin typeface="Calibri"/>
                <a:cs typeface="Calibri"/>
              </a:rPr>
              <a:t>2032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sz="900" spc="-5" dirty="0">
                <a:latin typeface="Calibri"/>
                <a:cs typeface="Calibri"/>
              </a:rPr>
              <a:t>2033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64"/>
              </a:spcBef>
            </a:pPr>
            <a:r>
              <a:rPr sz="900" spc="-5" dirty="0">
                <a:latin typeface="Calibri"/>
                <a:cs typeface="Calibri"/>
              </a:rPr>
              <a:t>2034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sz="900" spc="-5" dirty="0">
                <a:latin typeface="Calibri"/>
                <a:cs typeface="Calibri"/>
              </a:rPr>
              <a:t>2035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65"/>
              </a:spcBef>
            </a:pPr>
            <a:r>
              <a:rPr sz="900" spc="-5" dirty="0">
                <a:latin typeface="Calibri"/>
                <a:cs typeface="Calibri"/>
              </a:rPr>
              <a:t>2036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sz="900" spc="-5" dirty="0">
                <a:latin typeface="Calibri"/>
                <a:cs typeface="Calibri"/>
              </a:rPr>
              <a:t>2037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64"/>
              </a:spcBef>
            </a:pPr>
            <a:r>
              <a:rPr sz="900" spc="-5" dirty="0">
                <a:latin typeface="Calibri"/>
                <a:cs typeface="Calibri"/>
              </a:rPr>
              <a:t>2038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sz="900" spc="-5" dirty="0">
                <a:latin typeface="Calibri"/>
                <a:cs typeface="Calibri"/>
              </a:rPr>
              <a:t>2039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623316" y="4347971"/>
            <a:ext cx="243840" cy="62865"/>
          </a:xfrm>
          <a:custGeom>
            <a:avLst/>
            <a:gdLst/>
            <a:ahLst/>
            <a:cxnLst/>
            <a:rect l="l" t="t" r="r" b="b"/>
            <a:pathLst>
              <a:path w="243840" h="62864">
                <a:moveTo>
                  <a:pt x="243840" y="0"/>
                </a:moveTo>
                <a:lnTo>
                  <a:pt x="0" y="0"/>
                </a:lnTo>
                <a:lnTo>
                  <a:pt x="0" y="62483"/>
                </a:lnTo>
                <a:lnTo>
                  <a:pt x="243840" y="62483"/>
                </a:lnTo>
                <a:lnTo>
                  <a:pt x="243840" y="0"/>
                </a:lnTo>
                <a:close/>
              </a:path>
            </a:pathLst>
          </a:custGeom>
          <a:solidFill>
            <a:srgbClr val="046A3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 txBox="1"/>
          <p:nvPr/>
        </p:nvSpPr>
        <p:spPr>
          <a:xfrm>
            <a:off x="492963" y="4211573"/>
            <a:ext cx="1623695" cy="447040"/>
          </a:xfrm>
          <a:prstGeom prst="rect">
            <a:avLst/>
          </a:prstGeom>
        </p:spPr>
        <p:txBody>
          <a:bodyPr vert="horz" wrap="square" lIns="0" tIns="85725" rIns="0" bIns="0" rtlCol="0">
            <a:spAutoFit/>
          </a:bodyPr>
          <a:lstStyle/>
          <a:p>
            <a:pPr marL="400050">
              <a:lnSpc>
                <a:spcPct val="100000"/>
              </a:lnSpc>
              <a:spcBef>
                <a:spcPts val="675"/>
              </a:spcBef>
            </a:pPr>
            <a:r>
              <a:rPr sz="900" spc="-5" dirty="0">
                <a:latin typeface="Calibri"/>
                <a:cs typeface="Calibri"/>
              </a:rPr>
              <a:t>Выручка,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тыс.</a:t>
            </a:r>
            <a:r>
              <a:rPr sz="900" spc="-2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долл.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США</a:t>
            </a:r>
            <a:endParaRPr sz="9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Месторасположение</a:t>
            </a:r>
            <a:r>
              <a:rPr sz="900" b="1" spc="-1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проекта</a:t>
            </a:r>
            <a:endParaRPr sz="900" dirty="0">
              <a:solidFill>
                <a:srgbClr val="C00000"/>
              </a:solidFill>
              <a:latin typeface="Calibri"/>
              <a:cs typeface="Calibri"/>
            </a:endParaRPr>
          </a:p>
        </p:txBody>
      </p:sp>
      <p:pic>
        <p:nvPicPr>
          <p:cNvPr id="65" name="object 6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391917" y="4341685"/>
            <a:ext cx="243839" cy="73532"/>
          </a:xfrm>
          <a:prstGeom prst="rect">
            <a:avLst/>
          </a:prstGeom>
        </p:spPr>
      </p:pic>
      <p:sp>
        <p:nvSpPr>
          <p:cNvPr id="66" name="object 66"/>
          <p:cNvSpPr txBox="1"/>
          <p:nvPr/>
        </p:nvSpPr>
        <p:spPr>
          <a:xfrm>
            <a:off x="2648839" y="4284979"/>
            <a:ext cx="147066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"/>
                <a:cs typeface="Calibri"/>
              </a:rPr>
              <a:t>Рентабельность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по</a:t>
            </a:r>
            <a:r>
              <a:rPr sz="900" spc="-5" dirty="0">
                <a:latin typeface="Calibri"/>
                <a:cs typeface="Calibri"/>
              </a:rPr>
              <a:t> EBITDA</a:t>
            </a:r>
            <a:r>
              <a:rPr sz="900" spc="-30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,</a:t>
            </a:r>
            <a:r>
              <a:rPr sz="900" spc="-10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67" name="object 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24" name="object 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25" name="object 6"/>
          <p:cNvSpPr txBox="1"/>
          <p:nvPr/>
        </p:nvSpPr>
        <p:spPr>
          <a:xfrm>
            <a:off x="9753600" y="410701"/>
            <a:ext cx="1295400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kk-KZ" sz="900" i="1" kern="0" spc="-20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Химическая Промышленность </a:t>
            </a:r>
            <a:endParaRPr lang="ru-RU" sz="900" i="1" kern="0" spc="-20" dirty="0">
              <a:solidFill>
                <a:srgbClr val="C0000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026" name="Прямоугольник 1025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27" name="Блок-схема: задержка 1026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28" name="object 8"/>
          <p:cNvSpPr txBox="1">
            <a:spLocks/>
          </p:cNvSpPr>
          <p:nvPr/>
        </p:nvSpPr>
        <p:spPr>
          <a:xfrm>
            <a:off x="8213814" y="6226770"/>
            <a:ext cx="397818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ru-RU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ХИМИЧЕСКАЯ ПРОМЫШЛЕННОСТЬ</a:t>
            </a:r>
          </a:p>
        </p:txBody>
      </p:sp>
      <p:pic>
        <p:nvPicPr>
          <p:cNvPr id="1029" name="Рисунок 1028"/>
          <p:cNvPicPr>
            <a:picLocks noChangeAspect="1"/>
          </p:cNvPicPr>
          <p:nvPr/>
        </p:nvPicPr>
        <p:blipFill>
          <a:blip r:embed="rId11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65048" y="6079790"/>
            <a:ext cx="553648" cy="5536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3463988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5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1036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7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8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9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0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1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2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3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4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5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6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7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8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9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0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1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2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3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4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5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6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7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8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9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0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1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2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3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4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5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6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7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8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9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0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1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2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3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4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5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6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7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8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9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0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1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2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3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4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5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6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7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8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9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0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1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2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3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4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5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6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7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8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9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0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1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2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3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4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5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6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7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8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9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0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1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2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3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4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5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6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7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8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9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0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1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2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3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4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5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6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7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8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9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0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1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2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3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4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5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6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7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8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9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0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1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2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3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4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5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6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7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8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9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0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1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2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3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4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5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6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7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8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9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0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1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2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3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4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5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6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7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8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9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0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1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2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3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4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5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6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7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8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9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0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1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2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3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4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5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6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7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8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9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0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1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2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3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4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5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6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7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8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9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0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1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2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3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4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5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6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7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8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9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0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1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2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3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4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5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6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7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8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9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0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1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2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3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4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5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6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7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8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9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0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1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2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3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4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5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6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7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8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9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0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1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2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3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4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5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6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7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8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9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0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1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2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3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4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5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6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7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8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9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0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1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2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3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4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5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6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7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8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9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0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1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2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3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4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5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6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7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8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9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0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1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2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3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4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5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6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7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8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9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0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1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2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3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4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5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6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7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8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9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0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1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2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3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4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5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6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7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8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9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0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1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2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3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4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5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6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7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8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9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0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1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2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3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4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5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6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7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8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9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0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1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2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3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4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5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6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7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8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9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0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1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2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3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4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5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6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7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8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9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0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1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2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3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4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5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6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7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8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9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0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1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2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3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4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5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6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7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8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9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0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1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2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3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4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5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6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7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8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9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0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1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2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3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4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5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6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7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8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9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0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1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2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3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4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5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6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7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8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9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0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1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2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3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4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5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6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7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8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9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0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1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2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3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4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5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6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7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8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9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0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1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2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3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4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5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6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7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8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9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0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1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2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3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4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5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6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7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8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9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0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1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2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3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4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5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6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7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8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9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0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1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2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3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4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5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6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7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8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9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0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1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2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3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4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5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6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7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8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9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0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1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2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3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4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5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6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7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8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9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0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1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2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3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4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5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6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7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8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9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0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1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2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3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4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5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6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7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8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9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0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1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2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3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4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5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6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7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8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9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0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1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2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3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4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5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6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7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8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9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0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1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2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3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4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5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6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7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8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9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0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1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2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3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4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5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6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7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8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9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0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1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2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3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4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5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6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7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8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9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0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1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2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3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4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5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6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7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8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9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0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1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2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3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4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5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6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7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8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9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0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1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2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3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4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5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6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7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8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9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0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1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2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3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4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5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6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7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8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9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0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1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2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3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4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5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6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7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8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9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0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1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2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3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4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5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6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7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8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9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0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1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2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3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4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5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6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7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8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9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0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1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2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3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4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5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6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7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8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9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0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1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2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3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4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5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6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7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8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9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0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1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2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3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4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5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6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7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8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9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0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1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2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3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4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5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6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7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8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9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0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1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2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3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4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5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6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7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8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9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0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1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2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3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4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5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6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7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8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9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0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1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2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3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4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5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6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7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8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9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0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1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2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3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4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5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6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7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8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9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0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1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2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3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4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5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6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7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8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9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0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1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2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3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4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5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6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7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8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9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0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1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2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3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4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5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6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7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8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9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0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1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2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3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4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5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6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7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8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9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0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1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2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3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4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5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6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7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8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9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0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1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2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3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4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5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6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7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8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9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0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1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2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3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4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5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6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7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8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9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0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1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2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3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4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5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6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7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8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9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0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1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2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3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4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5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6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7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8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9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0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1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2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3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4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5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6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7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8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9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0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1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2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3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4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5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6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7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8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9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0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1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2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3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4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5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6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7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8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9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0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1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2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3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4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5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6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7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8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9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0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1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2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3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4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5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6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7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8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9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0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1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2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3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4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5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6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7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8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9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0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1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2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3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4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5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6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7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8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9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0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1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2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3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4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5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6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7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8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9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0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1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2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3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4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5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6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7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8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9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0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1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2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3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4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5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6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7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8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9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0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1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2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3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4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5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6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7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8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9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0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1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2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3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4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5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6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7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8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9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0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1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2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3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4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5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6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7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8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9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0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1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2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3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4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5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6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7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8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9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0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1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2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3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4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5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6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7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8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9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0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1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2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3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4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5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6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7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8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9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0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1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2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3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4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5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6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7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8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9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0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1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2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3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4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5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6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7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8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9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0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1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2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3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4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5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6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7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8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9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0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1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2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3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4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5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6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7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8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498449" y="2640279"/>
            <a:ext cx="1290065" cy="15196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Р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900" b="1" spc="5" dirty="0">
                <a:solidFill>
                  <a:srgbClr val="85BB24"/>
                </a:solidFill>
                <a:latin typeface="Calibri"/>
                <a:cs typeface="Calibri"/>
              </a:rPr>
              <a:t>н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абе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ль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но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ст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ь</a:t>
            </a:r>
            <a:r>
              <a:rPr sz="900" b="1" spc="-4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проект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а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549423" y="1391019"/>
            <a:ext cx="3618229" cy="408445"/>
          </a:xfrm>
          <a:prstGeom prst="rect">
            <a:avLst/>
          </a:prstGeom>
          <a:noFill/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Продукция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>
              <a:lnSpc>
                <a:spcPts val="1000"/>
              </a:lnSpc>
              <a:spcBef>
                <a:spcPts val="10"/>
              </a:spcBef>
            </a:pPr>
            <a:r>
              <a:rPr lang="ru-RU" sz="900" spc="-10" dirty="0">
                <a:latin typeface="Century Gothic" pitchFamily="34" charset="0"/>
                <a:cs typeface="Calibri Light"/>
              </a:rPr>
              <a:t>Планируется</a:t>
            </a:r>
            <a:r>
              <a:rPr lang="ru-RU" sz="900" spc="3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реализация</a:t>
            </a:r>
            <a:r>
              <a:rPr lang="ru-RU" sz="900" spc="4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клубники</a:t>
            </a:r>
            <a:r>
              <a:rPr lang="ru-RU" sz="900" spc="2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в</a:t>
            </a:r>
            <a:r>
              <a:rPr lang="ru-RU" sz="90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объеме</a:t>
            </a:r>
            <a:r>
              <a:rPr lang="ru-RU" sz="900" spc="6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870</a:t>
            </a:r>
            <a:r>
              <a:rPr lang="ru-RU" sz="900" spc="2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тонн</a:t>
            </a:r>
            <a:r>
              <a:rPr lang="ru-RU" sz="900" spc="3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в </a:t>
            </a:r>
            <a:r>
              <a:rPr lang="ru-RU" sz="900" spc="-21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год</a:t>
            </a:r>
            <a:r>
              <a:rPr lang="ru-RU" sz="900" spc="1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через</a:t>
            </a:r>
            <a:r>
              <a:rPr lang="ru-RU" sz="900" spc="4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сегмент</a:t>
            </a:r>
            <a:r>
              <a:rPr lang="ru-RU" sz="900" spc="4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 err="1">
                <a:latin typeface="Century Gothic" pitchFamily="34" charset="0"/>
                <a:cs typeface="Calibri Light"/>
              </a:rPr>
              <a:t>HoReCa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505968" y="547736"/>
            <a:ext cx="6998970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b="1" spc="-20" dirty="0">
                <a:latin typeface="Century Gothic" pitchFamily="34" charset="0"/>
                <a:cs typeface="Arial" panose="020B0604020202020204" pitchFamily="34" charset="0"/>
              </a:rPr>
              <a:t>Тепличное выращивание клубники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4549423" y="1782324"/>
            <a:ext cx="439522" cy="15196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роект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540249" y="1935900"/>
            <a:ext cx="3435985" cy="7181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497840" algn="just">
              <a:lnSpc>
                <a:spcPts val="1080"/>
              </a:lnSpc>
              <a:spcBef>
                <a:spcPts val="320"/>
              </a:spcBef>
            </a:pP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Строительство</a:t>
            </a:r>
            <a:r>
              <a:rPr lang="ru-RU" sz="900" spc="4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агропромышленного</a:t>
            </a:r>
            <a:r>
              <a:rPr lang="ru-RU" sz="900" spc="5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комплекса </a:t>
            </a:r>
            <a:r>
              <a:rPr lang="ru-RU" sz="900" spc="-2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тепличного</a:t>
            </a:r>
            <a:r>
              <a:rPr lang="en-US" sz="900" spc="-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типа</a:t>
            </a:r>
            <a:r>
              <a:rPr lang="ru-RU" sz="900" spc="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по производству</a:t>
            </a:r>
            <a:r>
              <a:rPr lang="ru-RU" sz="900" spc="6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клубники</a:t>
            </a:r>
            <a:r>
              <a:rPr lang="ru-RU" sz="900" spc="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с производительностью</a:t>
            </a:r>
            <a:r>
              <a:rPr lang="ru-RU" sz="900" spc="3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870</a:t>
            </a:r>
            <a:r>
              <a:rPr lang="ru-RU" sz="900" spc="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тонн в</a:t>
            </a:r>
            <a:r>
              <a:rPr lang="ru-RU" sz="900" spc="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год.</a:t>
            </a:r>
            <a:r>
              <a:rPr lang="ru-RU" sz="900" spc="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Реализация 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проекта</a:t>
            </a:r>
            <a:r>
              <a:rPr lang="ru-RU" sz="900" spc="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создаст</a:t>
            </a:r>
            <a:r>
              <a:rPr lang="ru-RU" sz="900" spc="3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более</a:t>
            </a:r>
            <a:r>
              <a:rPr lang="ru-RU" sz="900" spc="3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100</a:t>
            </a:r>
            <a:r>
              <a:rPr lang="ru-RU" sz="900" spc="20" dirty="0">
                <a:latin typeface="Century Gothic" pitchFamily="34" charset="0"/>
                <a:cs typeface="Calibri" pitchFamily="34" charset="0"/>
              </a:rPr>
              <a:t> п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остоянных</a:t>
            </a:r>
            <a:r>
              <a:rPr lang="ru-RU" sz="900" spc="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рабочих</a:t>
            </a:r>
            <a:r>
              <a:rPr lang="ru-RU" sz="900" spc="3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мест.</a:t>
            </a:r>
            <a:endParaRPr lang="ru-RU" sz="900" dirty="0">
              <a:latin typeface="Century Gothic" pitchFamily="34" charset="0"/>
              <a:cs typeface="Calibri" pitchFamily="34" charset="0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540249" y="2837469"/>
            <a:ext cx="3512820" cy="54989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90100"/>
              </a:lnSpc>
              <a:spcBef>
                <a:spcPts val="300"/>
              </a:spcBef>
            </a:pP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Планируется</a:t>
            </a:r>
            <a:r>
              <a:rPr lang="ru-RU" sz="900" spc="3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реализация</a:t>
            </a:r>
            <a:r>
              <a:rPr lang="ru-RU" sz="900" spc="4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клубники</a:t>
            </a:r>
            <a:r>
              <a:rPr lang="ru-RU" sz="900" spc="2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в</a:t>
            </a:r>
            <a:r>
              <a:rPr lang="ru-RU" sz="90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объеме</a:t>
            </a:r>
            <a:r>
              <a:rPr lang="ru-RU" sz="900" spc="60" dirty="0">
                <a:latin typeface="Century Gothic" pitchFamily="34" charset="0"/>
                <a:cs typeface="Calibri" pitchFamily="34" charset="0"/>
              </a:rPr>
              <a:t> через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сегмент</a:t>
            </a:r>
            <a:r>
              <a:rPr lang="ru-RU" sz="900" spc="4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en-US" sz="900" spc="-10" dirty="0" err="1">
                <a:latin typeface="Century Gothic" pitchFamily="34" charset="0"/>
                <a:cs typeface="Calibri" pitchFamily="34" charset="0"/>
              </a:rPr>
              <a:t>HoReCa</a:t>
            </a:r>
            <a:r>
              <a:rPr lang="en-US" sz="900" spc="-10" dirty="0">
                <a:latin typeface="Century Gothic" pitchFamily="34" charset="0"/>
                <a:cs typeface="Calibri" pitchFamily="34" charset="0"/>
              </a:rPr>
              <a:t>,</a:t>
            </a:r>
            <a:r>
              <a:rPr lang="en-US" sz="900" spc="4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а</a:t>
            </a:r>
            <a:r>
              <a:rPr lang="ru-RU" sz="900" spc="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также</a:t>
            </a:r>
            <a:r>
              <a:rPr lang="ru-RU" sz="900" spc="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в крупных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торговых 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сетях</a:t>
            </a:r>
            <a:r>
              <a:rPr lang="ru-RU" sz="900" spc="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5" dirty="0">
                <a:latin typeface="Century Gothic" pitchFamily="34" charset="0"/>
                <a:cs typeface="Calibri" pitchFamily="34" charset="0"/>
              </a:rPr>
              <a:t>и</a:t>
            </a:r>
            <a:r>
              <a:rPr lang="ru-RU" sz="900" spc="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гипермаркетах</a:t>
            </a:r>
            <a:r>
              <a:rPr lang="ru-RU" sz="900" spc="55" dirty="0">
                <a:latin typeface="Century Gothic" pitchFamily="34" charset="0"/>
                <a:cs typeface="Calibri" pitchFamily="34" charset="0"/>
              </a:rPr>
              <a:t> к</a:t>
            </a:r>
            <a:r>
              <a:rPr lang="ru-RU" sz="900" spc="-10" dirty="0">
                <a:latin typeface="Century Gothic" pitchFamily="34" charset="0"/>
                <a:cs typeface="Calibri" pitchFamily="34" charset="0"/>
              </a:rPr>
              <a:t>ак</a:t>
            </a:r>
            <a:r>
              <a:rPr lang="en-US" sz="900" spc="4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en-US" sz="900" spc="-5" dirty="0">
                <a:latin typeface="Century Gothic" pitchFamily="34" charset="0"/>
                <a:cs typeface="Calibri" pitchFamily="34" charset="0"/>
              </a:rPr>
              <a:t>Magnum,</a:t>
            </a:r>
            <a:r>
              <a:rPr lang="en-US" sz="900" spc="5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en-US" sz="900" spc="-5" dirty="0">
                <a:latin typeface="Century Gothic" pitchFamily="34" charset="0"/>
                <a:cs typeface="Calibri" pitchFamily="34" charset="0"/>
              </a:rPr>
              <a:t>SMALL</a:t>
            </a:r>
            <a:r>
              <a:rPr lang="kk-KZ" sz="900" spc="-5" dirty="0">
                <a:latin typeface="Century Gothic" pitchFamily="34" charset="0"/>
                <a:cs typeface="Calibri" pitchFamily="34" charset="0"/>
              </a:rPr>
              <a:t>,</a:t>
            </a:r>
            <a:r>
              <a:rPr lang="en-US" sz="900" spc="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en-US" sz="900" spc="5" dirty="0" err="1">
                <a:latin typeface="Century Gothic" pitchFamily="34" charset="0"/>
                <a:cs typeface="Calibri" pitchFamily="34" charset="0"/>
              </a:rPr>
              <a:t>Qyzylorda</a:t>
            </a:r>
            <a:r>
              <a:rPr lang="en-US" sz="900" spc="-5" dirty="0" smtClean="0">
                <a:latin typeface="Century Gothic" pitchFamily="34" charset="0"/>
                <a:cs typeface="Calibri" pitchFamily="34" charset="0"/>
              </a:rPr>
              <a:t>.</a:t>
            </a:r>
            <a:endParaRPr lang="kk-KZ" sz="900" spc="-5" dirty="0" smtClean="0">
              <a:latin typeface="Century Gothic" pitchFamily="34" charset="0"/>
              <a:cs typeface="Calibri" pitchFamily="34" charset="0"/>
            </a:endParaRPr>
          </a:p>
          <a:p>
            <a:pPr marL="12700" marR="5080">
              <a:lnSpc>
                <a:spcPct val="90100"/>
              </a:lnSpc>
              <a:spcBef>
                <a:spcPts val="300"/>
              </a:spcBef>
            </a:pPr>
            <a:endParaRPr lang="en-US" sz="900" dirty="0">
              <a:latin typeface="Century Gothic" pitchFamily="34" charset="0"/>
              <a:cs typeface="Calibri" pitchFamily="34" charset="0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540249" y="4110878"/>
            <a:ext cx="346646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521737" y="4333578"/>
            <a:ext cx="3492500" cy="142346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1295" marR="377825" indent="-189230" algn="just">
              <a:lnSpc>
                <a:spcPts val="900"/>
              </a:lnSpc>
              <a:spcBef>
                <a:spcPts val="28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lang="ru-RU" sz="900" b="1" spc="-5" dirty="0">
                <a:latin typeface="Century Gothic" pitchFamily="34" charset="0"/>
                <a:cs typeface="Calibri"/>
              </a:rPr>
              <a:t>Выгодное местоположение. </a:t>
            </a:r>
            <a:r>
              <a:rPr lang="ru-RU" sz="900" spc="-5" dirty="0">
                <a:latin typeface="Century Gothic" pitchFamily="34" charset="0"/>
                <a:cs typeface="Calibri"/>
              </a:rPr>
              <a:t>Размещение производства </a:t>
            </a:r>
            <a:r>
              <a:rPr lang="ru-RU" sz="900" dirty="0">
                <a:latin typeface="Century Gothic" pitchFamily="34" charset="0"/>
                <a:cs typeface="Calibri"/>
              </a:rPr>
              <a:t>в </a:t>
            </a:r>
            <a:r>
              <a:rPr lang="ru-RU" sz="900" spc="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 err="1">
                <a:latin typeface="Century Gothic" pitchFamily="34" charset="0"/>
                <a:cs typeface="Calibri"/>
              </a:rPr>
              <a:t>Кызылординской</a:t>
            </a:r>
            <a:r>
              <a:rPr lang="ru-RU" sz="900" spc="-5" dirty="0">
                <a:latin typeface="Century Gothic" pitchFamily="34" charset="0"/>
                <a:cs typeface="Calibri"/>
              </a:rPr>
              <a:t> области обеспечивает доступ </a:t>
            </a:r>
            <a:r>
              <a:rPr lang="ru-RU" sz="900" dirty="0">
                <a:latin typeface="Century Gothic" pitchFamily="34" charset="0"/>
                <a:cs typeface="Calibri"/>
              </a:rPr>
              <a:t>к </a:t>
            </a:r>
            <a:r>
              <a:rPr lang="ru-RU" sz="900" spc="-5" dirty="0">
                <a:latin typeface="Century Gothic" pitchFamily="34" charset="0"/>
                <a:cs typeface="Calibri"/>
              </a:rPr>
              <a:t>развитой </a:t>
            </a:r>
            <a:r>
              <a:rPr lang="ru-RU" sz="900" dirty="0">
                <a:latin typeface="Century Gothic" pitchFamily="34" charset="0"/>
                <a:cs typeface="Calibri"/>
              </a:rPr>
              <a:t>и </a:t>
            </a:r>
            <a:r>
              <a:rPr lang="ru-RU" sz="900" spc="-19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разветвленной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системе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железных</a:t>
            </a:r>
            <a:r>
              <a:rPr lang="ru-RU" sz="900" dirty="0">
                <a:latin typeface="Century Gothic" pitchFamily="34" charset="0"/>
                <a:cs typeface="Calibri"/>
              </a:rPr>
              <a:t> и</a:t>
            </a:r>
            <a:r>
              <a:rPr lang="ru-RU" sz="900" spc="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автомобильных</a:t>
            </a:r>
            <a:r>
              <a:rPr lang="ru-RU" sz="900" spc="-4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дорог,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201295" algn="just">
              <a:lnSpc>
                <a:spcPts val="810"/>
              </a:lnSpc>
            </a:pPr>
            <a:r>
              <a:rPr lang="ru-RU" sz="900" spc="-5" dirty="0">
                <a:latin typeface="Century Gothic" pitchFamily="34" charset="0"/>
                <a:cs typeface="Calibri"/>
              </a:rPr>
              <a:t>позволяющей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организовать</a:t>
            </a:r>
            <a:r>
              <a:rPr lang="ru-RU" sz="900" spc="-3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как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поставку</a:t>
            </a:r>
            <a:r>
              <a:rPr lang="ru-RU" sz="900" spc="-3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сырья, так </a:t>
            </a:r>
            <a:r>
              <a:rPr lang="ru-RU" sz="900" dirty="0">
                <a:latin typeface="Century Gothic" pitchFamily="34" charset="0"/>
                <a:cs typeface="Calibri"/>
              </a:rPr>
              <a:t>и</a:t>
            </a:r>
            <a:r>
              <a:rPr lang="ru-RU" sz="900" spc="-5" dirty="0">
                <a:latin typeface="Century Gothic" pitchFamily="34" charset="0"/>
                <a:cs typeface="Calibri"/>
              </a:rPr>
              <a:t> доставку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201295" algn="just">
              <a:lnSpc>
                <a:spcPts val="990"/>
              </a:lnSpc>
            </a:pPr>
            <a:r>
              <a:rPr lang="ru-RU" sz="900" dirty="0">
                <a:latin typeface="Century Gothic" pitchFamily="34" charset="0"/>
                <a:cs typeface="Calibri"/>
              </a:rPr>
              <a:t>готовой</a:t>
            </a:r>
            <a:r>
              <a:rPr lang="ru-RU" sz="900" spc="-2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продукции</a:t>
            </a:r>
            <a:r>
              <a:rPr lang="ru-RU" sz="900" spc="-3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в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соседние</a:t>
            </a:r>
            <a:r>
              <a:rPr lang="ru-RU" sz="900" spc="-2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области</a:t>
            </a:r>
            <a:r>
              <a:rPr lang="ru-RU" sz="900" spc="-2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и</a:t>
            </a:r>
            <a:r>
              <a:rPr lang="ru-RU" sz="900" spc="-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в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страны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СНГ.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201295" marR="5080" indent="-18923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lang="ru-RU" sz="900" b="1" spc="-5" dirty="0">
                <a:latin typeface="Century Gothic" pitchFamily="34" charset="0"/>
                <a:cs typeface="Calibri"/>
              </a:rPr>
              <a:t>Полный </a:t>
            </a:r>
            <a:r>
              <a:rPr lang="ru-RU" sz="900" b="1" dirty="0">
                <a:latin typeface="Century Gothic" pitchFamily="34" charset="0"/>
                <a:cs typeface="Calibri"/>
              </a:rPr>
              <a:t>цикл</a:t>
            </a:r>
            <a:r>
              <a:rPr lang="ru-RU" sz="900" b="1" spc="-10" dirty="0">
                <a:latin typeface="Century Gothic" pitchFamily="34" charset="0"/>
                <a:cs typeface="Calibri"/>
              </a:rPr>
              <a:t> </a:t>
            </a:r>
            <a:r>
              <a:rPr lang="ru-RU" sz="900" b="1" spc="-5" dirty="0">
                <a:latin typeface="Century Gothic" pitchFamily="34" charset="0"/>
                <a:cs typeface="Calibri"/>
              </a:rPr>
              <a:t>производства</a:t>
            </a:r>
            <a:r>
              <a:rPr lang="ru-RU" sz="900" b="1" spc="25" dirty="0">
                <a:latin typeface="Century Gothic" pitchFamily="34" charset="0"/>
                <a:cs typeface="Calibri"/>
              </a:rPr>
              <a:t> </a:t>
            </a:r>
            <a:r>
              <a:rPr lang="ru-RU" sz="900" b="1" dirty="0">
                <a:latin typeface="Century Gothic" pitchFamily="34" charset="0"/>
                <a:cs typeface="Calibri"/>
              </a:rPr>
              <a:t>и</a:t>
            </a:r>
            <a:r>
              <a:rPr lang="ru-RU" sz="900" b="1" spc="-10" dirty="0">
                <a:latin typeface="Century Gothic" pitchFamily="34" charset="0"/>
                <a:cs typeface="Calibri"/>
              </a:rPr>
              <a:t> </a:t>
            </a:r>
            <a:r>
              <a:rPr lang="ru-RU" sz="900" b="1" spc="-5" dirty="0">
                <a:latin typeface="Century Gothic" pitchFamily="34" charset="0"/>
                <a:cs typeface="Calibri"/>
              </a:rPr>
              <a:t>долгий срок</a:t>
            </a:r>
            <a:r>
              <a:rPr lang="ru-RU" sz="900" b="1" spc="20" dirty="0">
                <a:latin typeface="Century Gothic" pitchFamily="34" charset="0"/>
                <a:cs typeface="Calibri"/>
              </a:rPr>
              <a:t> </a:t>
            </a:r>
            <a:r>
              <a:rPr lang="ru-RU" sz="900" b="1" spc="-5" dirty="0">
                <a:latin typeface="Century Gothic" pitchFamily="34" charset="0"/>
                <a:cs typeface="Calibri"/>
              </a:rPr>
              <a:t>хранения</a:t>
            </a:r>
            <a:r>
              <a:rPr lang="ru-RU" sz="900" spc="-5" dirty="0">
                <a:latin typeface="Century Gothic" pitchFamily="34" charset="0"/>
                <a:cs typeface="Calibri"/>
              </a:rPr>
              <a:t>.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Полный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цикл </a:t>
            </a:r>
            <a:r>
              <a:rPr lang="ru-RU" sz="900" spc="-19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lang="ru-RU" sz="900" spc="-5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продукции</a:t>
            </a:r>
            <a:r>
              <a:rPr lang="ru-RU" sz="900" spc="-2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позволяет</a:t>
            </a:r>
            <a:r>
              <a:rPr lang="ru-RU" sz="900" spc="-2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осуществлять</a:t>
            </a:r>
            <a:r>
              <a:rPr lang="ru-RU" sz="900" spc="-2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более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201295" marR="27305" algn="just">
              <a:lnSpc>
                <a:spcPts val="900"/>
              </a:lnSpc>
            </a:pPr>
            <a:r>
              <a:rPr lang="ru-RU" sz="900" dirty="0">
                <a:latin typeface="Century Gothic" pitchFamily="34" charset="0"/>
                <a:cs typeface="Calibri"/>
              </a:rPr>
              <a:t>эффективный </a:t>
            </a:r>
            <a:r>
              <a:rPr lang="ru-RU" sz="900" spc="-5" dirty="0">
                <a:latin typeface="Century Gothic" pitchFamily="34" charset="0"/>
                <a:cs typeface="Calibri"/>
              </a:rPr>
              <a:t>контроль </a:t>
            </a:r>
            <a:r>
              <a:rPr lang="ru-RU" sz="900" dirty="0">
                <a:latin typeface="Century Gothic" pitchFamily="34" charset="0"/>
                <a:cs typeface="Calibri"/>
              </a:rPr>
              <a:t>над </a:t>
            </a:r>
            <a:r>
              <a:rPr lang="ru-RU" sz="900" spc="-5" dirty="0">
                <a:latin typeface="Century Gothic" pitchFamily="34" charset="0"/>
                <a:cs typeface="Calibri"/>
              </a:rPr>
              <a:t>затратами Проекта </a:t>
            </a:r>
            <a:r>
              <a:rPr lang="ru-RU" sz="900" dirty="0">
                <a:latin typeface="Century Gothic" pitchFamily="34" charset="0"/>
                <a:cs typeface="Calibri"/>
              </a:rPr>
              <a:t>по </a:t>
            </a:r>
            <a:r>
              <a:rPr lang="ru-RU" sz="900" spc="-5" dirty="0">
                <a:latin typeface="Century Gothic" pitchFamily="34" charset="0"/>
                <a:cs typeface="Calibri"/>
              </a:rPr>
              <a:t>доставке сырья </a:t>
            </a:r>
            <a:r>
              <a:rPr lang="ru-RU" sz="900" dirty="0">
                <a:latin typeface="Century Gothic" pitchFamily="34" charset="0"/>
                <a:cs typeface="Calibri"/>
              </a:rPr>
              <a:t>в </a:t>
            </a:r>
            <a:r>
              <a:rPr lang="ru-RU" sz="900" spc="-19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производственные</a:t>
            </a:r>
            <a:r>
              <a:rPr lang="ru-RU" sz="900" spc="-4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помещения.</a:t>
            </a:r>
            <a:r>
              <a:rPr lang="ru-RU" sz="900" spc="-25" dirty="0">
                <a:latin typeface="Century Gothic" pitchFamily="34" charset="0"/>
                <a:cs typeface="Calibri"/>
              </a:rPr>
              <a:t> 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334497" y="1518507"/>
            <a:ext cx="3466465" cy="469265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>
              <a:lnSpc>
                <a:spcPct val="101099"/>
              </a:lnSpc>
              <a:spcBef>
                <a:spcPts val="10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 реализации Проекта требуется финансирование </a:t>
            </a:r>
            <a:r>
              <a:rPr sz="900" dirty="0">
                <a:latin typeface="Century Gothic" pitchFamily="34" charset="0"/>
                <a:cs typeface="Calibri"/>
              </a:rPr>
              <a:t>на </a:t>
            </a:r>
            <a:r>
              <a:rPr sz="900" dirty="0" err="1">
                <a:latin typeface="Century Gothic" pitchFamily="34" charset="0"/>
                <a:cs typeface="Calibri"/>
              </a:rPr>
              <a:t>сумму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8 207</a:t>
            </a:r>
            <a:r>
              <a:rPr lang="ru-RU" sz="900" dirty="0">
                <a:solidFill>
                  <a:srgbClr val="FF0000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тыс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США,</a:t>
            </a:r>
            <a:r>
              <a:rPr sz="900" dirty="0">
                <a:latin typeface="Century Gothic" pitchFamily="34" charset="0"/>
                <a:cs typeface="Calibri"/>
              </a:rPr>
              <a:t> из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которых: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353737" y="2002616"/>
            <a:ext cx="3188335" cy="584712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84785" marR="5080" indent="-172720">
              <a:lnSpc>
                <a:spcPct val="102400"/>
              </a:lnSpc>
              <a:spcBef>
                <a:spcPts val="7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7</a:t>
            </a:r>
            <a:r>
              <a:rPr lang="en-US" sz="900" spc="-5" dirty="0">
                <a:latin typeface="Century Gothic" pitchFamily="34" charset="0"/>
                <a:cs typeface="Calibri"/>
              </a:rPr>
              <a:t>4</a:t>
            </a:r>
            <a:r>
              <a:rPr sz="900" spc="-5" dirty="0">
                <a:latin typeface="Century Gothic" pitchFamily="34" charset="0"/>
                <a:cs typeface="Calibri"/>
              </a:rPr>
              <a:t>%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</a:t>
            </a:r>
            <a:r>
              <a:rPr lang="en-US" sz="900" dirty="0">
                <a:latin typeface="Century Gothic" pitchFamily="34" charset="0"/>
                <a:cs typeface="Calibri"/>
              </a:rPr>
              <a:t>6 100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 долговое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при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наличии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залогового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обеспечения;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 err="1">
                <a:latin typeface="Century Gothic" pitchFamily="34" charset="0"/>
                <a:cs typeface="Calibri"/>
              </a:rPr>
              <a:t>от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lang="en-US" sz="900" spc="-5" dirty="0">
                <a:latin typeface="Century Gothic" pitchFamily="34" charset="0"/>
                <a:cs typeface="Calibri"/>
              </a:rPr>
              <a:t>22</a:t>
            </a:r>
            <a:r>
              <a:rPr sz="900" spc="-5" dirty="0">
                <a:latin typeface="Century Gothic" pitchFamily="34" charset="0"/>
                <a:cs typeface="Calibri"/>
              </a:rPr>
              <a:t>%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</a:t>
            </a:r>
            <a:r>
              <a:rPr lang="en-US" sz="900" dirty="0">
                <a:latin typeface="Century Gothic" pitchFamily="34" charset="0"/>
                <a:cs typeface="Calibri"/>
              </a:rPr>
              <a:t>1 800 </a:t>
            </a:r>
            <a:r>
              <a:rPr sz="900" spc="-5" dirty="0" err="1">
                <a:latin typeface="Century Gothic" pitchFamily="34" charset="0"/>
                <a:cs typeface="Calibri"/>
              </a:rPr>
              <a:t>тыс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dirty="0">
                <a:latin typeface="Century Gothic" pitchFamily="34" charset="0"/>
                <a:cs typeface="Calibri"/>
              </a:rPr>
              <a:t> 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участие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Инвестора.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339449" y="2627255"/>
            <a:ext cx="3456560" cy="85658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 algn="just">
              <a:lnSpc>
                <a:spcPct val="102200"/>
              </a:lnSpc>
              <a:spcBef>
                <a:spcPts val="7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меры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финальная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359410" algn="just">
              <a:lnSpc>
                <a:spcPts val="1100"/>
              </a:lnSpc>
              <a:spcBef>
                <a:spcPts val="3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финансирования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долей </a:t>
            </a:r>
            <a:r>
              <a:rPr sz="900" dirty="0">
                <a:latin typeface="Century Gothic" pitchFamily="34" charset="0"/>
                <a:cs typeface="Calibri"/>
              </a:rPr>
              <a:t>участия в </a:t>
            </a:r>
            <a:r>
              <a:rPr sz="9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521737" y="3267544"/>
            <a:ext cx="2997221" cy="795282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12700" marR="5080" algn="just">
              <a:lnSpc>
                <a:spcPct val="113100"/>
              </a:lnSpc>
              <a:spcBef>
                <a:spcPts val="80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ц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о</a:t>
            </a:r>
            <a:r>
              <a:rPr sz="900" b="1" spc="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ная</a:t>
            </a:r>
            <a:r>
              <a:rPr sz="900" b="1" spc="-3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л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ек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тел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ь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ность</a:t>
            </a:r>
            <a:r>
              <a:rPr sz="900" b="1" spc="-2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т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а:  </a:t>
            </a:r>
            <a:endParaRPr lang="kk-KZ" sz="900" b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13100"/>
              </a:lnSpc>
              <a:spcBef>
                <a:spcPts val="80"/>
              </a:spcBef>
            </a:pPr>
            <a:r>
              <a:rPr sz="900" spc="-5" dirty="0" err="1">
                <a:latin typeface="Century Gothic" pitchFamily="34" charset="0"/>
                <a:cs typeface="Calibri"/>
              </a:rPr>
              <a:t>Капитальные</a:t>
            </a:r>
            <a:r>
              <a:rPr sz="900" spc="-5" dirty="0">
                <a:latin typeface="Century Gothic" pitchFamily="34" charset="0"/>
                <a:cs typeface="Calibri"/>
              </a:rPr>
              <a:t> затраты: </a:t>
            </a:r>
            <a:r>
              <a:rPr lang="kk-KZ" sz="900" dirty="0">
                <a:latin typeface="Century Gothic" pitchFamily="34" charset="0"/>
                <a:cs typeface="Calibri"/>
              </a:rPr>
              <a:t>8 207 </a:t>
            </a:r>
            <a:r>
              <a:rPr sz="900" spc="-5" dirty="0" err="1">
                <a:latin typeface="Century Gothic" pitchFamily="34" charset="0"/>
                <a:cs typeface="Calibri"/>
              </a:rPr>
              <a:t>тыс</a:t>
            </a:r>
            <a:r>
              <a:rPr sz="900" spc="-5" dirty="0">
                <a:latin typeface="Century Gothic" pitchFamily="34" charset="0"/>
                <a:cs typeface="Calibri"/>
              </a:rPr>
              <a:t>. долл. США </a:t>
            </a:r>
            <a:r>
              <a:rPr sz="900" dirty="0">
                <a:latin typeface="Century Gothic" pitchFamily="34" charset="0"/>
                <a:cs typeface="Calibri"/>
              </a:rPr>
              <a:t> NPV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lang="kk-KZ" sz="900" dirty="0">
                <a:latin typeface="Century Gothic" pitchFamily="34" charset="0"/>
                <a:cs typeface="Calibri"/>
              </a:rPr>
              <a:t>5 995 </a:t>
            </a:r>
            <a:r>
              <a:rPr sz="900" spc="-5" dirty="0" err="1">
                <a:latin typeface="Century Gothic" pitchFamily="34" charset="0"/>
                <a:cs typeface="Calibri"/>
              </a:rPr>
              <a:t>тыс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30"/>
              </a:spcBef>
            </a:pPr>
            <a:r>
              <a:rPr sz="900" dirty="0">
                <a:latin typeface="Century Gothic" pitchFamily="34" charset="0"/>
                <a:cs typeface="Calibri"/>
              </a:rPr>
              <a:t>IRR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lang="kk-KZ" sz="900" dirty="0">
                <a:latin typeface="Century Gothic" pitchFamily="34" charset="0"/>
                <a:cs typeface="Calibri"/>
              </a:rPr>
              <a:t>20,1</a:t>
            </a:r>
            <a:r>
              <a:rPr sz="900" dirty="0">
                <a:latin typeface="Century Gothic" pitchFamily="34" charset="0"/>
                <a:cs typeface="Calibri"/>
              </a:rPr>
              <a:t>%</a:t>
            </a:r>
          </a:p>
          <a:p>
            <a:pPr marL="12700" algn="just">
              <a:lnSpc>
                <a:spcPct val="100000"/>
              </a:lnSpc>
              <a:spcBef>
                <a:spcPts val="14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lang="kk-KZ" sz="900" dirty="0">
                <a:latin typeface="Century Gothic" pitchFamily="34" charset="0"/>
                <a:cs typeface="Calibri"/>
              </a:rPr>
              <a:t>6,0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98449" y="4436065"/>
            <a:ext cx="346837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Ме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сторас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по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л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о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ж</a:t>
            </a:r>
            <a:r>
              <a:rPr sz="900" b="1" spc="-10" dirty="0" err="1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н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и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900" b="1" spc="-5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проек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а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66" name="object 10"/>
          <p:cNvSpPr txBox="1"/>
          <p:nvPr/>
        </p:nvSpPr>
        <p:spPr>
          <a:xfrm>
            <a:off x="4521737" y="2652656"/>
            <a:ext cx="736347" cy="15196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kk-KZ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sz="800" dirty="0">
              <a:latin typeface="Century Gothic" pitchFamily="34" charset="0"/>
              <a:cs typeface="Calibri"/>
            </a:endParaRPr>
          </a:p>
        </p:txBody>
      </p:sp>
      <p:sp>
        <p:nvSpPr>
          <p:cNvPr id="82" name="object 29"/>
          <p:cNvSpPr txBox="1"/>
          <p:nvPr/>
        </p:nvSpPr>
        <p:spPr>
          <a:xfrm>
            <a:off x="4559309" y="3558515"/>
            <a:ext cx="230832" cy="24750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 Light"/>
                <a:cs typeface="Calibri Light"/>
              </a:rPr>
              <a:t>169</a:t>
            </a:r>
            <a:r>
              <a:rPr sz="8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 Light"/>
                <a:cs typeface="Calibri Light"/>
              </a:rPr>
              <a:t>795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96" name="object 7"/>
          <p:cNvSpPr txBox="1"/>
          <p:nvPr/>
        </p:nvSpPr>
        <p:spPr>
          <a:xfrm>
            <a:off x="4540249" y="1066800"/>
            <a:ext cx="3618229" cy="28020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kk-KZ"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Инициатор проекта</a:t>
            </a:r>
          </a:p>
          <a:p>
            <a:pPr marL="12700" marR="5080">
              <a:lnSpc>
                <a:spcPts val="1000"/>
              </a:lnSpc>
              <a:spcBef>
                <a:spcPts val="10"/>
              </a:spcBef>
            </a:pPr>
            <a:r>
              <a:rPr lang="kk-KZ" sz="900" spc="-5" dirty="0">
                <a:latin typeface="Century Gothic" pitchFamily="34" charset="0"/>
                <a:cs typeface="Calibri"/>
              </a:rPr>
              <a:t>Акимат Кызылординской области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grpSp>
        <p:nvGrpSpPr>
          <p:cNvPr id="106" name="object 23"/>
          <p:cNvGrpSpPr/>
          <p:nvPr/>
        </p:nvGrpSpPr>
        <p:grpSpPr>
          <a:xfrm>
            <a:off x="709359" y="2860209"/>
            <a:ext cx="3405441" cy="822057"/>
            <a:chOff x="4069079" y="5426964"/>
            <a:chExt cx="2240280" cy="939165"/>
          </a:xfrm>
        </p:grpSpPr>
        <p:sp>
          <p:nvSpPr>
            <p:cNvPr id="107" name="object 24"/>
            <p:cNvSpPr/>
            <p:nvPr/>
          </p:nvSpPr>
          <p:spPr>
            <a:xfrm>
              <a:off x="4649724" y="5672327"/>
              <a:ext cx="1511935" cy="654050"/>
            </a:xfrm>
            <a:custGeom>
              <a:avLst/>
              <a:gdLst/>
              <a:ahLst/>
              <a:cxnLst/>
              <a:rect l="l" t="t" r="r" b="b"/>
              <a:pathLst>
                <a:path w="1511935" h="654050">
                  <a:moveTo>
                    <a:pt x="216408" y="152400"/>
                  </a:moveTo>
                  <a:lnTo>
                    <a:pt x="0" y="152400"/>
                  </a:lnTo>
                  <a:lnTo>
                    <a:pt x="0" y="653796"/>
                  </a:lnTo>
                  <a:lnTo>
                    <a:pt x="216408" y="653796"/>
                  </a:lnTo>
                  <a:lnTo>
                    <a:pt x="216408" y="152400"/>
                  </a:lnTo>
                  <a:close/>
                </a:path>
                <a:path w="1511935" h="654050">
                  <a:moveTo>
                    <a:pt x="647700" y="53340"/>
                  </a:moveTo>
                  <a:lnTo>
                    <a:pt x="431292" y="53340"/>
                  </a:lnTo>
                  <a:lnTo>
                    <a:pt x="431292" y="653796"/>
                  </a:lnTo>
                  <a:lnTo>
                    <a:pt x="647700" y="653796"/>
                  </a:lnTo>
                  <a:lnTo>
                    <a:pt x="647700" y="53340"/>
                  </a:lnTo>
                  <a:close/>
                </a:path>
                <a:path w="1511935" h="654050">
                  <a:moveTo>
                    <a:pt x="1078992" y="16764"/>
                  </a:moveTo>
                  <a:lnTo>
                    <a:pt x="864108" y="16764"/>
                  </a:lnTo>
                  <a:lnTo>
                    <a:pt x="864108" y="653796"/>
                  </a:lnTo>
                  <a:lnTo>
                    <a:pt x="1078992" y="653796"/>
                  </a:lnTo>
                  <a:lnTo>
                    <a:pt x="1078992" y="16764"/>
                  </a:lnTo>
                  <a:close/>
                </a:path>
                <a:path w="1511935" h="654050">
                  <a:moveTo>
                    <a:pt x="1511808" y="0"/>
                  </a:moveTo>
                  <a:lnTo>
                    <a:pt x="1295400" y="0"/>
                  </a:lnTo>
                  <a:lnTo>
                    <a:pt x="1295400" y="653796"/>
                  </a:lnTo>
                  <a:lnTo>
                    <a:pt x="1511808" y="653796"/>
                  </a:lnTo>
                  <a:lnTo>
                    <a:pt x="1511808" y="0"/>
                  </a:lnTo>
                  <a:close/>
                </a:path>
              </a:pathLst>
            </a:custGeom>
            <a:solidFill>
              <a:srgbClr val="007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25"/>
            <p:cNvSpPr/>
            <p:nvPr/>
          </p:nvSpPr>
          <p:spPr>
            <a:xfrm>
              <a:off x="4069079" y="5431536"/>
              <a:ext cx="2240280" cy="934719"/>
            </a:xfrm>
            <a:custGeom>
              <a:avLst/>
              <a:gdLst/>
              <a:ahLst/>
              <a:cxnLst/>
              <a:rect l="l" t="t" r="r" b="b"/>
              <a:pathLst>
                <a:path w="2240279" h="934720">
                  <a:moveTo>
                    <a:pt x="2199132" y="894588"/>
                  </a:moveTo>
                  <a:lnTo>
                    <a:pt x="2199132" y="0"/>
                  </a:lnTo>
                </a:path>
                <a:path w="2240279" h="934720">
                  <a:moveTo>
                    <a:pt x="2199132" y="894588"/>
                  </a:moveTo>
                  <a:lnTo>
                    <a:pt x="2240280" y="894588"/>
                  </a:lnTo>
                </a:path>
                <a:path w="2240279" h="934720">
                  <a:moveTo>
                    <a:pt x="2199132" y="595884"/>
                  </a:moveTo>
                  <a:lnTo>
                    <a:pt x="2240280" y="595884"/>
                  </a:lnTo>
                </a:path>
                <a:path w="2240279" h="934720">
                  <a:moveTo>
                    <a:pt x="2199132" y="298703"/>
                  </a:moveTo>
                  <a:lnTo>
                    <a:pt x="2240280" y="298703"/>
                  </a:lnTo>
                </a:path>
                <a:path w="2240279" h="934720">
                  <a:moveTo>
                    <a:pt x="2199132" y="0"/>
                  </a:moveTo>
                  <a:lnTo>
                    <a:pt x="2240280" y="0"/>
                  </a:lnTo>
                </a:path>
                <a:path w="2240279" h="934720">
                  <a:moveTo>
                    <a:pt x="41148" y="894588"/>
                  </a:moveTo>
                  <a:lnTo>
                    <a:pt x="41148" y="0"/>
                  </a:lnTo>
                </a:path>
                <a:path w="2240279" h="934720">
                  <a:moveTo>
                    <a:pt x="0" y="894588"/>
                  </a:moveTo>
                  <a:lnTo>
                    <a:pt x="41148" y="894588"/>
                  </a:lnTo>
                </a:path>
                <a:path w="2240279" h="934720">
                  <a:moveTo>
                    <a:pt x="0" y="670560"/>
                  </a:moveTo>
                  <a:lnTo>
                    <a:pt x="41148" y="670560"/>
                  </a:lnTo>
                </a:path>
                <a:path w="2240279" h="934720">
                  <a:moveTo>
                    <a:pt x="0" y="446531"/>
                  </a:moveTo>
                  <a:lnTo>
                    <a:pt x="41148" y="446531"/>
                  </a:lnTo>
                </a:path>
                <a:path w="2240279" h="934720">
                  <a:moveTo>
                    <a:pt x="0" y="224027"/>
                  </a:moveTo>
                  <a:lnTo>
                    <a:pt x="41148" y="224027"/>
                  </a:lnTo>
                </a:path>
                <a:path w="2240279" h="934720">
                  <a:moveTo>
                    <a:pt x="0" y="0"/>
                  </a:moveTo>
                  <a:lnTo>
                    <a:pt x="41148" y="0"/>
                  </a:lnTo>
                </a:path>
                <a:path w="2240279" h="934720">
                  <a:moveTo>
                    <a:pt x="41148" y="894588"/>
                  </a:moveTo>
                  <a:lnTo>
                    <a:pt x="2199132" y="894588"/>
                  </a:lnTo>
                </a:path>
                <a:path w="2240279" h="934720">
                  <a:moveTo>
                    <a:pt x="41148" y="894588"/>
                  </a:moveTo>
                  <a:lnTo>
                    <a:pt x="41148" y="934212"/>
                  </a:lnTo>
                </a:path>
                <a:path w="2240279" h="934720">
                  <a:moveTo>
                    <a:pt x="472440" y="894588"/>
                  </a:moveTo>
                  <a:lnTo>
                    <a:pt x="472440" y="934212"/>
                  </a:lnTo>
                </a:path>
                <a:path w="2240279" h="934720">
                  <a:moveTo>
                    <a:pt x="903732" y="894588"/>
                  </a:moveTo>
                  <a:lnTo>
                    <a:pt x="903732" y="934212"/>
                  </a:lnTo>
                </a:path>
                <a:path w="2240279" h="934720">
                  <a:moveTo>
                    <a:pt x="1336548" y="894588"/>
                  </a:moveTo>
                  <a:lnTo>
                    <a:pt x="1336548" y="934212"/>
                  </a:lnTo>
                </a:path>
                <a:path w="2240279" h="934720">
                  <a:moveTo>
                    <a:pt x="1767840" y="894588"/>
                  </a:moveTo>
                  <a:lnTo>
                    <a:pt x="1767840" y="934212"/>
                  </a:lnTo>
                </a:path>
                <a:path w="2240279" h="934720">
                  <a:moveTo>
                    <a:pt x="2199132" y="894588"/>
                  </a:moveTo>
                  <a:lnTo>
                    <a:pt x="2199132" y="934212"/>
                  </a:lnTo>
                </a:path>
              </a:pathLst>
            </a:custGeom>
            <a:ln w="914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26"/>
            <p:cNvSpPr/>
            <p:nvPr/>
          </p:nvSpPr>
          <p:spPr>
            <a:xfrm>
              <a:off x="4325873" y="5635401"/>
              <a:ext cx="1727200" cy="690245"/>
            </a:xfrm>
            <a:custGeom>
              <a:avLst/>
              <a:gdLst/>
              <a:ahLst/>
              <a:cxnLst/>
              <a:rect l="l" t="t" r="r" b="b"/>
              <a:pathLst>
                <a:path w="1727200" h="690245">
                  <a:moveTo>
                    <a:pt x="0" y="689960"/>
                  </a:moveTo>
                  <a:lnTo>
                    <a:pt x="26979" y="648613"/>
                  </a:lnTo>
                  <a:lnTo>
                    <a:pt x="53959" y="605226"/>
                  </a:lnTo>
                  <a:lnTo>
                    <a:pt x="80938" y="560271"/>
                  </a:lnTo>
                  <a:lnTo>
                    <a:pt x="107918" y="514218"/>
                  </a:lnTo>
                  <a:lnTo>
                    <a:pt x="134897" y="467538"/>
                  </a:lnTo>
                  <a:lnTo>
                    <a:pt x="161877" y="420701"/>
                  </a:lnTo>
                  <a:lnTo>
                    <a:pt x="188856" y="374178"/>
                  </a:lnTo>
                  <a:lnTo>
                    <a:pt x="215836" y="328439"/>
                  </a:lnTo>
                  <a:lnTo>
                    <a:pt x="242816" y="283955"/>
                  </a:lnTo>
                  <a:lnTo>
                    <a:pt x="269795" y="241195"/>
                  </a:lnTo>
                  <a:lnTo>
                    <a:pt x="296775" y="200631"/>
                  </a:lnTo>
                  <a:lnTo>
                    <a:pt x="323754" y="162734"/>
                  </a:lnTo>
                  <a:lnTo>
                    <a:pt x="350734" y="127973"/>
                  </a:lnTo>
                  <a:lnTo>
                    <a:pt x="377713" y="96819"/>
                  </a:lnTo>
                  <a:lnTo>
                    <a:pt x="404693" y="69742"/>
                  </a:lnTo>
                  <a:lnTo>
                    <a:pt x="474840" y="21198"/>
                  </a:lnTo>
                  <a:lnTo>
                    <a:pt x="518007" y="6102"/>
                  </a:lnTo>
                  <a:lnTo>
                    <a:pt x="561174" y="0"/>
                  </a:lnTo>
                  <a:lnTo>
                    <a:pt x="604342" y="963"/>
                  </a:lnTo>
                  <a:lnTo>
                    <a:pt x="647509" y="7066"/>
                  </a:lnTo>
                  <a:lnTo>
                    <a:pt x="690676" y="16380"/>
                  </a:lnTo>
                  <a:lnTo>
                    <a:pt x="733844" y="26979"/>
                  </a:lnTo>
                  <a:lnTo>
                    <a:pt x="777011" y="36936"/>
                  </a:lnTo>
                  <a:lnTo>
                    <a:pt x="820178" y="44323"/>
                  </a:lnTo>
                  <a:lnTo>
                    <a:pt x="863346" y="47213"/>
                  </a:lnTo>
                  <a:lnTo>
                    <a:pt x="917305" y="47255"/>
                  </a:lnTo>
                  <a:lnTo>
                    <a:pt x="971264" y="47287"/>
                  </a:lnTo>
                  <a:lnTo>
                    <a:pt x="1025223" y="47309"/>
                  </a:lnTo>
                  <a:lnTo>
                    <a:pt x="1079182" y="47325"/>
                  </a:lnTo>
                  <a:lnTo>
                    <a:pt x="1133141" y="47334"/>
                  </a:lnTo>
                  <a:lnTo>
                    <a:pt x="1187100" y="47338"/>
                  </a:lnTo>
                  <a:lnTo>
                    <a:pt x="1241059" y="47340"/>
                  </a:lnTo>
                  <a:lnTo>
                    <a:pt x="1295018" y="47340"/>
                  </a:lnTo>
                  <a:lnTo>
                    <a:pt x="1348978" y="47340"/>
                  </a:lnTo>
                  <a:lnTo>
                    <a:pt x="1402937" y="47340"/>
                  </a:lnTo>
                  <a:lnTo>
                    <a:pt x="1672732" y="47340"/>
                  </a:lnTo>
                  <a:lnTo>
                    <a:pt x="1726691" y="47340"/>
                  </a:lnTo>
                </a:path>
              </a:pathLst>
            </a:custGeom>
            <a:ln w="28955">
              <a:solidFill>
                <a:srgbClr val="6EC2B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0" name="object 2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88535" y="6289040"/>
              <a:ext cx="73151" cy="73152"/>
            </a:xfrm>
            <a:prstGeom prst="rect">
              <a:avLst/>
            </a:prstGeom>
          </p:spPr>
        </p:pic>
        <p:pic>
          <p:nvPicPr>
            <p:cNvPr id="111" name="object 2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21351" y="5645912"/>
              <a:ext cx="73152" cy="73151"/>
            </a:xfrm>
            <a:prstGeom prst="rect">
              <a:avLst/>
            </a:prstGeom>
          </p:spPr>
        </p:pic>
        <p:pic>
          <p:nvPicPr>
            <p:cNvPr id="112" name="object 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152643" y="5645912"/>
              <a:ext cx="73152" cy="73151"/>
            </a:xfrm>
            <a:prstGeom prst="rect">
              <a:avLst/>
            </a:prstGeom>
          </p:spPr>
        </p:pic>
        <p:pic>
          <p:nvPicPr>
            <p:cNvPr id="113" name="object 3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583935" y="5645912"/>
              <a:ext cx="73151" cy="73151"/>
            </a:xfrm>
            <a:prstGeom prst="rect">
              <a:avLst/>
            </a:prstGeom>
          </p:spPr>
        </p:pic>
        <p:pic>
          <p:nvPicPr>
            <p:cNvPr id="114" name="object 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016751" y="5645912"/>
              <a:ext cx="73152" cy="73151"/>
            </a:xfrm>
            <a:prstGeom prst="rect">
              <a:avLst/>
            </a:prstGeom>
          </p:spPr>
        </p:pic>
      </p:grpSp>
      <p:sp>
        <p:nvSpPr>
          <p:cNvPr id="115" name="object 33"/>
          <p:cNvSpPr txBox="1"/>
          <p:nvPr/>
        </p:nvSpPr>
        <p:spPr>
          <a:xfrm>
            <a:off x="2362200" y="3123243"/>
            <a:ext cx="128240" cy="435272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 Light"/>
                <a:cs typeface="Calibri Light"/>
              </a:rPr>
              <a:t>4</a:t>
            </a:r>
            <a:r>
              <a:rPr sz="10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 Light"/>
                <a:cs typeface="Calibri Light"/>
              </a:rPr>
              <a:t>485</a:t>
            </a:r>
            <a:r>
              <a:rPr lang="kk-KZ" sz="1000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endParaRPr sz="1000" dirty="0">
              <a:latin typeface="Calibri Light"/>
              <a:cs typeface="Calibri Light"/>
            </a:endParaRPr>
          </a:p>
        </p:txBody>
      </p:sp>
      <p:sp>
        <p:nvSpPr>
          <p:cNvPr id="116" name="object 34"/>
          <p:cNvSpPr txBox="1"/>
          <p:nvPr/>
        </p:nvSpPr>
        <p:spPr>
          <a:xfrm>
            <a:off x="2945497" y="3159470"/>
            <a:ext cx="128240" cy="42193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 Light"/>
                <a:cs typeface="Calibri Light"/>
              </a:rPr>
              <a:t>5</a:t>
            </a:r>
            <a:r>
              <a:rPr sz="10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 Light"/>
                <a:cs typeface="Calibri Light"/>
              </a:rPr>
              <a:t>367</a:t>
            </a:r>
            <a:endParaRPr sz="1000" dirty="0">
              <a:latin typeface="Calibri Light"/>
              <a:cs typeface="Calibri Light"/>
            </a:endParaRPr>
          </a:p>
        </p:txBody>
      </p:sp>
      <p:sp>
        <p:nvSpPr>
          <p:cNvPr id="117" name="object 35"/>
          <p:cNvSpPr txBox="1"/>
          <p:nvPr/>
        </p:nvSpPr>
        <p:spPr>
          <a:xfrm>
            <a:off x="3681760" y="3124200"/>
            <a:ext cx="128240" cy="377292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 Light"/>
                <a:cs typeface="Calibri Light"/>
              </a:rPr>
              <a:t>5</a:t>
            </a:r>
            <a:r>
              <a:rPr sz="10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 Light"/>
                <a:cs typeface="Calibri Light"/>
              </a:rPr>
              <a:t>701</a:t>
            </a:r>
            <a:endParaRPr sz="1000" dirty="0">
              <a:latin typeface="Calibri Light"/>
              <a:cs typeface="Calibri Light"/>
            </a:endParaRPr>
          </a:p>
        </p:txBody>
      </p:sp>
      <p:sp>
        <p:nvSpPr>
          <p:cNvPr id="118" name="object 36"/>
          <p:cNvSpPr txBox="1"/>
          <p:nvPr/>
        </p:nvSpPr>
        <p:spPr>
          <a:xfrm>
            <a:off x="1680720" y="3159470"/>
            <a:ext cx="128240" cy="464216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 Light"/>
                <a:cs typeface="Calibri Light"/>
              </a:rPr>
              <a:t>5</a:t>
            </a:r>
            <a:r>
              <a:rPr sz="10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 Light"/>
                <a:cs typeface="Calibri Light"/>
              </a:rPr>
              <a:t>844</a:t>
            </a:r>
            <a:endParaRPr sz="1000" dirty="0">
              <a:latin typeface="Calibri Light"/>
              <a:cs typeface="Calibri Light"/>
            </a:endParaRPr>
          </a:p>
        </p:txBody>
      </p:sp>
      <p:sp>
        <p:nvSpPr>
          <p:cNvPr id="119" name="object 38"/>
          <p:cNvSpPr txBox="1"/>
          <p:nvPr/>
        </p:nvSpPr>
        <p:spPr>
          <a:xfrm>
            <a:off x="1608102" y="2856252"/>
            <a:ext cx="2735298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4500" algn="l"/>
                <a:tab pos="876300" algn="l"/>
                <a:tab pos="1308100" algn="l"/>
              </a:tabLst>
            </a:pPr>
            <a:r>
              <a:rPr sz="1000" spc="-10" dirty="0">
                <a:latin typeface="Calibri Light"/>
                <a:cs typeface="Calibri Light"/>
              </a:rPr>
              <a:t>43</a:t>
            </a:r>
            <a:r>
              <a:rPr sz="1000" spc="-5" dirty="0">
                <a:latin typeface="Calibri Light"/>
                <a:cs typeface="Calibri Light"/>
              </a:rPr>
              <a:t>%</a:t>
            </a:r>
            <a:r>
              <a:rPr sz="1000" dirty="0">
                <a:latin typeface="Calibri Light"/>
                <a:cs typeface="Calibri Light"/>
              </a:rPr>
              <a:t>	</a:t>
            </a:r>
            <a:r>
              <a:rPr lang="ru-RU" sz="1000" dirty="0">
                <a:latin typeface="Calibri Light"/>
                <a:cs typeface="Calibri Light"/>
              </a:rPr>
              <a:t>         </a:t>
            </a:r>
            <a:r>
              <a:rPr sz="1000" spc="-10" dirty="0">
                <a:latin typeface="Calibri Light"/>
                <a:cs typeface="Calibri Light"/>
              </a:rPr>
              <a:t>43</a:t>
            </a:r>
            <a:r>
              <a:rPr sz="1000" spc="-5" dirty="0">
                <a:latin typeface="Calibri Light"/>
                <a:cs typeface="Calibri Light"/>
              </a:rPr>
              <a:t>%</a:t>
            </a:r>
            <a:r>
              <a:rPr sz="1000" dirty="0">
                <a:latin typeface="Calibri Light"/>
                <a:cs typeface="Calibri Light"/>
              </a:rPr>
              <a:t>	</a:t>
            </a:r>
            <a:r>
              <a:rPr lang="ru-RU" sz="1000" dirty="0">
                <a:latin typeface="Calibri Light"/>
                <a:cs typeface="Calibri Light"/>
              </a:rPr>
              <a:t>   </a:t>
            </a:r>
            <a:r>
              <a:rPr sz="1000" spc="-10" dirty="0">
                <a:latin typeface="Calibri Light"/>
                <a:cs typeface="Calibri Light"/>
              </a:rPr>
              <a:t>43</a:t>
            </a:r>
            <a:r>
              <a:rPr sz="1000" spc="-5" dirty="0">
                <a:latin typeface="Calibri Light"/>
                <a:cs typeface="Calibri Light"/>
              </a:rPr>
              <a:t>%</a:t>
            </a:r>
            <a:r>
              <a:rPr sz="1000" dirty="0">
                <a:latin typeface="Calibri Light"/>
                <a:cs typeface="Calibri Light"/>
              </a:rPr>
              <a:t>	</a:t>
            </a:r>
            <a:r>
              <a:rPr lang="ru-RU" sz="1000" dirty="0">
                <a:latin typeface="Calibri Light"/>
                <a:cs typeface="Calibri Light"/>
              </a:rPr>
              <a:t>      </a:t>
            </a:r>
            <a:r>
              <a:rPr sz="1000" spc="-10" dirty="0">
                <a:latin typeface="Calibri Light"/>
                <a:cs typeface="Calibri Light"/>
              </a:rPr>
              <a:t>43%</a:t>
            </a:r>
            <a:endParaRPr sz="1000" dirty="0">
              <a:latin typeface="Calibri Light"/>
              <a:cs typeface="Calibri Light"/>
            </a:endParaRPr>
          </a:p>
        </p:txBody>
      </p:sp>
      <p:sp>
        <p:nvSpPr>
          <p:cNvPr id="120" name="object 39"/>
          <p:cNvSpPr txBox="1"/>
          <p:nvPr/>
        </p:nvSpPr>
        <p:spPr>
          <a:xfrm>
            <a:off x="4114800" y="3415329"/>
            <a:ext cx="318347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10" dirty="0">
                <a:latin typeface="Calibri Light"/>
                <a:cs typeface="Calibri Light"/>
              </a:rPr>
              <a:t>0%</a:t>
            </a:r>
            <a:endParaRPr sz="1000">
              <a:latin typeface="Calibri Light"/>
              <a:cs typeface="Calibri Light"/>
            </a:endParaRPr>
          </a:p>
        </p:txBody>
      </p:sp>
      <p:sp>
        <p:nvSpPr>
          <p:cNvPr id="121" name="object 40"/>
          <p:cNvSpPr txBox="1"/>
          <p:nvPr/>
        </p:nvSpPr>
        <p:spPr>
          <a:xfrm>
            <a:off x="4114801" y="3208885"/>
            <a:ext cx="434622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 Light"/>
                <a:cs typeface="Calibri Light"/>
              </a:rPr>
              <a:t>2</a:t>
            </a:r>
            <a:r>
              <a:rPr sz="1000" dirty="0">
                <a:latin typeface="Calibri Light"/>
                <a:cs typeface="Calibri Light"/>
              </a:rPr>
              <a:t>0</a:t>
            </a:r>
            <a:r>
              <a:rPr sz="1000" spc="-5" dirty="0">
                <a:latin typeface="Calibri Light"/>
                <a:cs typeface="Calibri Light"/>
              </a:rPr>
              <a:t>%</a:t>
            </a:r>
            <a:endParaRPr sz="1000" dirty="0">
              <a:latin typeface="Calibri Light"/>
              <a:cs typeface="Calibri Light"/>
            </a:endParaRPr>
          </a:p>
        </p:txBody>
      </p:sp>
      <p:sp>
        <p:nvSpPr>
          <p:cNvPr id="122" name="object 41"/>
          <p:cNvSpPr txBox="1"/>
          <p:nvPr/>
        </p:nvSpPr>
        <p:spPr>
          <a:xfrm>
            <a:off x="4114801" y="3002794"/>
            <a:ext cx="434622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 Light"/>
                <a:cs typeface="Calibri Light"/>
              </a:rPr>
              <a:t>4</a:t>
            </a:r>
            <a:r>
              <a:rPr sz="1000" dirty="0">
                <a:latin typeface="Calibri Light"/>
                <a:cs typeface="Calibri Light"/>
              </a:rPr>
              <a:t>0</a:t>
            </a:r>
            <a:r>
              <a:rPr sz="1000" spc="-5" dirty="0">
                <a:latin typeface="Calibri Light"/>
                <a:cs typeface="Calibri Light"/>
              </a:rPr>
              <a:t>%</a:t>
            </a:r>
            <a:endParaRPr sz="1000" dirty="0">
              <a:latin typeface="Calibri Light"/>
              <a:cs typeface="Calibri Light"/>
            </a:endParaRPr>
          </a:p>
        </p:txBody>
      </p:sp>
      <p:sp>
        <p:nvSpPr>
          <p:cNvPr id="123" name="object 42"/>
          <p:cNvSpPr txBox="1"/>
          <p:nvPr/>
        </p:nvSpPr>
        <p:spPr>
          <a:xfrm>
            <a:off x="4114801" y="2796613"/>
            <a:ext cx="434622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 Light"/>
                <a:cs typeface="Calibri Light"/>
              </a:rPr>
              <a:t>6</a:t>
            </a:r>
            <a:r>
              <a:rPr sz="1000" dirty="0">
                <a:latin typeface="Calibri Light"/>
                <a:cs typeface="Calibri Light"/>
              </a:rPr>
              <a:t>0</a:t>
            </a:r>
            <a:r>
              <a:rPr sz="1000" spc="-5" dirty="0">
                <a:latin typeface="Calibri Light"/>
                <a:cs typeface="Calibri Light"/>
              </a:rPr>
              <a:t>%</a:t>
            </a:r>
            <a:endParaRPr sz="1000" dirty="0">
              <a:latin typeface="Calibri Light"/>
              <a:cs typeface="Calibri Light"/>
            </a:endParaRPr>
          </a:p>
        </p:txBody>
      </p:sp>
      <p:sp>
        <p:nvSpPr>
          <p:cNvPr id="124" name="object 44"/>
          <p:cNvSpPr txBox="1"/>
          <p:nvPr/>
        </p:nvSpPr>
        <p:spPr>
          <a:xfrm>
            <a:off x="370976" y="2743200"/>
            <a:ext cx="508000" cy="931024"/>
          </a:xfrm>
          <a:prstGeom prst="rect">
            <a:avLst/>
          </a:prstGeom>
        </p:spPr>
        <p:txBody>
          <a:bodyPr vert="horz" wrap="square" lIns="0" tIns="8382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660"/>
              </a:spcBef>
            </a:pPr>
            <a:r>
              <a:rPr sz="1000" spc="-5" dirty="0">
                <a:latin typeface="Calibri Light"/>
                <a:cs typeface="Calibri Light"/>
              </a:rPr>
              <a:t>8 000</a:t>
            </a:r>
            <a:endParaRPr sz="10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555"/>
              </a:spcBef>
            </a:pPr>
            <a:r>
              <a:rPr sz="1000" spc="-5" dirty="0">
                <a:latin typeface="Calibri Light"/>
                <a:cs typeface="Calibri Light"/>
              </a:rPr>
              <a:t>6 000</a:t>
            </a:r>
            <a:endParaRPr sz="10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560"/>
              </a:spcBef>
            </a:pPr>
            <a:r>
              <a:rPr sz="1000" spc="-5" dirty="0">
                <a:latin typeface="Calibri Light"/>
                <a:cs typeface="Calibri Light"/>
              </a:rPr>
              <a:t>4 000</a:t>
            </a:r>
            <a:endParaRPr sz="10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560"/>
              </a:spcBef>
            </a:pPr>
            <a:r>
              <a:rPr sz="1000" spc="-5" dirty="0">
                <a:latin typeface="Calibri Light"/>
                <a:cs typeface="Calibri Light"/>
              </a:rPr>
              <a:t>2 000</a:t>
            </a:r>
            <a:endParaRPr sz="1000">
              <a:latin typeface="Calibri Light"/>
              <a:cs typeface="Calibri Light"/>
            </a:endParaRPr>
          </a:p>
        </p:txBody>
      </p:sp>
      <p:sp>
        <p:nvSpPr>
          <p:cNvPr id="125" name="object 45"/>
          <p:cNvSpPr txBox="1"/>
          <p:nvPr/>
        </p:nvSpPr>
        <p:spPr>
          <a:xfrm>
            <a:off x="176560" y="2718406"/>
            <a:ext cx="128240" cy="93919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spc="-10" dirty="0">
                <a:latin typeface="Calibri Light"/>
                <a:cs typeface="Calibri Light"/>
              </a:rPr>
              <a:t>тыс.</a:t>
            </a:r>
            <a:r>
              <a:rPr sz="1000" spc="-25" dirty="0">
                <a:latin typeface="Calibri Light"/>
                <a:cs typeface="Calibri Light"/>
              </a:rPr>
              <a:t> </a:t>
            </a:r>
            <a:r>
              <a:rPr sz="1000" spc="-5" dirty="0">
                <a:latin typeface="Calibri Light"/>
                <a:cs typeface="Calibri Light"/>
              </a:rPr>
              <a:t>долл.</a:t>
            </a:r>
            <a:r>
              <a:rPr sz="1000" spc="-25" dirty="0">
                <a:latin typeface="Calibri Light"/>
                <a:cs typeface="Calibri Light"/>
              </a:rPr>
              <a:t> </a:t>
            </a:r>
            <a:r>
              <a:rPr sz="1000" spc="-10" dirty="0">
                <a:latin typeface="Calibri Light"/>
                <a:cs typeface="Calibri Light"/>
              </a:rPr>
              <a:t>США</a:t>
            </a:r>
            <a:endParaRPr sz="1000">
              <a:latin typeface="Calibri Light"/>
              <a:cs typeface="Calibri Light"/>
            </a:endParaRPr>
          </a:p>
        </p:txBody>
      </p:sp>
      <p:sp>
        <p:nvSpPr>
          <p:cNvPr id="126" name="object 48"/>
          <p:cNvSpPr txBox="1"/>
          <p:nvPr/>
        </p:nvSpPr>
        <p:spPr>
          <a:xfrm>
            <a:off x="685801" y="3642544"/>
            <a:ext cx="3302838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235585">
              <a:lnSpc>
                <a:spcPct val="150400"/>
              </a:lnSpc>
              <a:spcBef>
                <a:spcPts val="100"/>
              </a:spcBef>
              <a:tabLst>
                <a:tab pos="680085" algn="l"/>
                <a:tab pos="927735" algn="l"/>
                <a:tab pos="1111885" algn="l"/>
              </a:tabLst>
            </a:pPr>
            <a:r>
              <a:rPr sz="1000" spc="-5" dirty="0">
                <a:latin typeface="Calibri Light"/>
                <a:cs typeface="Calibri Light"/>
              </a:rPr>
              <a:t>Год</a:t>
            </a:r>
            <a:r>
              <a:rPr sz="1000" spc="-10" dirty="0">
                <a:latin typeface="Calibri Light"/>
                <a:cs typeface="Calibri Light"/>
              </a:rPr>
              <a:t> </a:t>
            </a:r>
            <a:r>
              <a:rPr sz="1000" spc="-5" dirty="0">
                <a:latin typeface="Calibri Light"/>
                <a:cs typeface="Calibri Light"/>
              </a:rPr>
              <a:t>1	</a:t>
            </a:r>
            <a:r>
              <a:rPr lang="kk-KZ" sz="1000" spc="-5" dirty="0">
                <a:latin typeface="Calibri Light"/>
                <a:cs typeface="Calibri Light"/>
              </a:rPr>
              <a:t>   </a:t>
            </a:r>
            <a:r>
              <a:rPr sz="1000" spc="-5" dirty="0" err="1">
                <a:latin typeface="Calibri Light"/>
                <a:cs typeface="Calibri Light"/>
              </a:rPr>
              <a:t>Год</a:t>
            </a:r>
            <a:r>
              <a:rPr sz="1000" spc="-10" dirty="0">
                <a:latin typeface="Calibri Light"/>
                <a:cs typeface="Calibri Light"/>
              </a:rPr>
              <a:t> </a:t>
            </a:r>
            <a:r>
              <a:rPr sz="1000" spc="-5" dirty="0">
                <a:latin typeface="Calibri Light"/>
                <a:cs typeface="Calibri Light"/>
              </a:rPr>
              <a:t>5	</a:t>
            </a:r>
            <a:r>
              <a:rPr lang="kk-KZ" sz="1000" spc="-5" dirty="0">
                <a:latin typeface="Calibri Light"/>
                <a:cs typeface="Calibri Light"/>
              </a:rPr>
              <a:t>            </a:t>
            </a:r>
            <a:r>
              <a:rPr sz="1000" spc="-5" dirty="0" err="1">
                <a:latin typeface="Calibri Light"/>
                <a:cs typeface="Calibri Light"/>
              </a:rPr>
              <a:t>Год</a:t>
            </a:r>
            <a:r>
              <a:rPr sz="1000" spc="-5" dirty="0">
                <a:latin typeface="Calibri Light"/>
                <a:cs typeface="Calibri Light"/>
              </a:rPr>
              <a:t> 9</a:t>
            </a:r>
            <a:r>
              <a:rPr sz="1000" dirty="0">
                <a:latin typeface="Calibri Light"/>
                <a:cs typeface="Calibri Light"/>
              </a:rPr>
              <a:t> </a:t>
            </a:r>
            <a:r>
              <a:rPr lang="kk-KZ" sz="1000" dirty="0">
                <a:latin typeface="Calibri Light"/>
                <a:cs typeface="Calibri Light"/>
              </a:rPr>
              <a:t>           </a:t>
            </a:r>
            <a:r>
              <a:rPr sz="1000" spc="-5" dirty="0" err="1">
                <a:latin typeface="Calibri Light"/>
                <a:cs typeface="Calibri Light"/>
              </a:rPr>
              <a:t>Год</a:t>
            </a:r>
            <a:r>
              <a:rPr sz="1000" spc="-5" dirty="0">
                <a:latin typeface="Calibri Light"/>
                <a:cs typeface="Calibri Light"/>
              </a:rPr>
              <a:t> 11</a:t>
            </a:r>
            <a:r>
              <a:rPr sz="1000" dirty="0">
                <a:latin typeface="Calibri Light"/>
                <a:cs typeface="Calibri Light"/>
              </a:rPr>
              <a:t> </a:t>
            </a:r>
            <a:r>
              <a:rPr lang="kk-KZ" sz="1000" dirty="0">
                <a:latin typeface="Calibri Light"/>
                <a:cs typeface="Calibri Light"/>
              </a:rPr>
              <a:t>         </a:t>
            </a:r>
            <a:r>
              <a:rPr sz="1000" spc="-5" dirty="0" err="1">
                <a:latin typeface="Calibri Light"/>
                <a:cs typeface="Calibri Light"/>
              </a:rPr>
              <a:t>Год</a:t>
            </a:r>
            <a:r>
              <a:rPr sz="1000" spc="-5" dirty="0">
                <a:latin typeface="Calibri Light"/>
                <a:cs typeface="Calibri Light"/>
              </a:rPr>
              <a:t> 12</a:t>
            </a:r>
            <a:endParaRPr sz="1000" dirty="0">
              <a:latin typeface="Calibri Light"/>
              <a:cs typeface="Calibri Light"/>
            </a:endParaRPr>
          </a:p>
        </p:txBody>
      </p:sp>
      <p:sp>
        <p:nvSpPr>
          <p:cNvPr id="127" name="object 48"/>
          <p:cNvSpPr txBox="1"/>
          <p:nvPr/>
        </p:nvSpPr>
        <p:spPr>
          <a:xfrm>
            <a:off x="1279881" y="3847339"/>
            <a:ext cx="929919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235585">
              <a:lnSpc>
                <a:spcPct val="150400"/>
              </a:lnSpc>
              <a:spcBef>
                <a:spcPts val="100"/>
              </a:spcBef>
              <a:tabLst>
                <a:tab pos="680085" algn="l"/>
                <a:tab pos="927735" algn="l"/>
                <a:tab pos="1111885" algn="l"/>
              </a:tabLst>
            </a:pPr>
            <a:r>
              <a:rPr sz="1000" spc="-5" dirty="0" err="1">
                <a:latin typeface="Calibri Light"/>
                <a:cs typeface="Calibri Light"/>
              </a:rPr>
              <a:t>Выручк</a:t>
            </a:r>
            <a:r>
              <a:rPr lang="kk-KZ" sz="1000" spc="-5" dirty="0">
                <a:latin typeface="Calibri Light"/>
                <a:cs typeface="Calibri Light"/>
              </a:rPr>
              <a:t>а</a:t>
            </a:r>
            <a:endParaRPr sz="1000" dirty="0">
              <a:latin typeface="Calibri Light"/>
              <a:cs typeface="Calibri Light"/>
            </a:endParaRPr>
          </a:p>
        </p:txBody>
      </p:sp>
      <p:sp>
        <p:nvSpPr>
          <p:cNvPr id="128" name="object 48"/>
          <p:cNvSpPr txBox="1"/>
          <p:nvPr/>
        </p:nvSpPr>
        <p:spPr>
          <a:xfrm>
            <a:off x="2457090" y="3847339"/>
            <a:ext cx="1752600" cy="2436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235585">
              <a:lnSpc>
                <a:spcPct val="150400"/>
              </a:lnSpc>
              <a:spcBef>
                <a:spcPts val="100"/>
              </a:spcBef>
              <a:tabLst>
                <a:tab pos="680085" algn="l"/>
                <a:tab pos="927735" algn="l"/>
                <a:tab pos="1111885" algn="l"/>
              </a:tabLst>
            </a:pPr>
            <a:r>
              <a:rPr sz="1000" spc="-5" dirty="0" err="1">
                <a:latin typeface="Calibri Light"/>
                <a:cs typeface="Calibri Light"/>
              </a:rPr>
              <a:t>Рентабельность</a:t>
            </a:r>
            <a:r>
              <a:rPr sz="1000" spc="-10" dirty="0">
                <a:latin typeface="Calibri Light"/>
                <a:cs typeface="Calibri Light"/>
              </a:rPr>
              <a:t> </a:t>
            </a:r>
            <a:r>
              <a:rPr sz="1000" spc="-5" dirty="0" err="1">
                <a:latin typeface="Calibri Light"/>
                <a:cs typeface="Calibri Light"/>
              </a:rPr>
              <a:t>по</a:t>
            </a:r>
            <a:r>
              <a:rPr sz="1000" spc="-25" dirty="0">
                <a:latin typeface="Calibri Light"/>
                <a:cs typeface="Calibri Light"/>
              </a:rPr>
              <a:t> </a:t>
            </a:r>
            <a:r>
              <a:rPr sz="1000" spc="-10" dirty="0">
                <a:latin typeface="Calibri Light"/>
                <a:cs typeface="Calibri Light"/>
              </a:rPr>
              <a:t>EBITDA</a:t>
            </a:r>
            <a:endParaRPr sz="1000" dirty="0">
              <a:latin typeface="Calibri Light"/>
              <a:cs typeface="Calibri Light"/>
            </a:endParaRPr>
          </a:p>
        </p:txBody>
      </p:sp>
      <p:sp>
        <p:nvSpPr>
          <p:cNvPr id="130" name="object 46"/>
          <p:cNvSpPr/>
          <p:nvPr/>
        </p:nvSpPr>
        <p:spPr>
          <a:xfrm>
            <a:off x="1520953" y="3887256"/>
            <a:ext cx="433493" cy="48797"/>
          </a:xfrm>
          <a:custGeom>
            <a:avLst/>
            <a:gdLst/>
            <a:ahLst/>
            <a:cxnLst/>
            <a:rect l="l" t="t" r="r" b="b"/>
            <a:pathLst>
              <a:path w="243839" h="70484">
                <a:moveTo>
                  <a:pt x="243839" y="0"/>
                </a:moveTo>
                <a:lnTo>
                  <a:pt x="0" y="0"/>
                </a:lnTo>
                <a:lnTo>
                  <a:pt x="0" y="70104"/>
                </a:lnTo>
                <a:lnTo>
                  <a:pt x="243839" y="70104"/>
                </a:lnTo>
                <a:lnTo>
                  <a:pt x="243839" y="0"/>
                </a:lnTo>
                <a:close/>
              </a:path>
            </a:pathLst>
          </a:custGeom>
          <a:solidFill>
            <a:srgbClr val="00768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31" name="object 4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147908" y="3886200"/>
            <a:ext cx="433492" cy="50644"/>
          </a:xfrm>
          <a:prstGeom prst="rect">
            <a:avLst/>
          </a:prstGeom>
        </p:spPr>
      </p:pic>
      <p:pic>
        <p:nvPicPr>
          <p:cNvPr id="47" name="object 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989" name="object 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990" name="Блок-схема: задержка 1989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991" name="Прямоугольник 1990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993" name="Рисунок 1992"/>
          <p:cNvPicPr>
            <a:picLocks noChangeAspect="1"/>
          </p:cNvPicPr>
          <p:nvPr/>
        </p:nvPicPr>
        <p:blipFill rotWithShape="1">
          <a:blip r:embed="rId8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pic>
        <p:nvPicPr>
          <p:cNvPr id="1994" name="Рисунок 1993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2829" y="1056262"/>
            <a:ext cx="3036159" cy="1393756"/>
          </a:xfrm>
          <a:prstGeom prst="rect">
            <a:avLst/>
          </a:prstGeom>
        </p:spPr>
      </p:pic>
      <p:sp>
        <p:nvSpPr>
          <p:cNvPr id="1995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996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33034412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65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4" name="object 4"/>
          <p:cNvSpPr txBox="1"/>
          <p:nvPr/>
        </p:nvSpPr>
        <p:spPr>
          <a:xfrm>
            <a:off x="498449" y="2611323"/>
            <a:ext cx="123761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4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проекта</a:t>
            </a:r>
            <a:endParaRPr sz="900" dirty="0">
              <a:solidFill>
                <a:srgbClr val="C00000"/>
              </a:solidFill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490973" y="914400"/>
            <a:ext cx="3627754" cy="5627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lnSpc>
                <a:spcPts val="990"/>
              </a:lnSpc>
              <a:spcBef>
                <a:spcPts val="100"/>
              </a:spcBef>
            </a:pPr>
            <a:r>
              <a:rPr sz="8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Продукция</a:t>
            </a:r>
            <a:endParaRPr sz="800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83400"/>
              </a:lnSpc>
              <a:spcBef>
                <a:spcPts val="90"/>
              </a:spcBef>
            </a:pPr>
            <a:r>
              <a:rPr sz="800" spc="-5" dirty="0">
                <a:latin typeface="Century Gothic" pitchFamily="34" charset="0"/>
                <a:cs typeface="Calibri"/>
              </a:rPr>
              <a:t>Компания планирует перерабатывать 45,8 тыс. </a:t>
            </a:r>
            <a:r>
              <a:rPr sz="800" dirty="0">
                <a:latin typeface="Century Gothic" pitchFamily="34" charset="0"/>
                <a:cs typeface="Calibri"/>
              </a:rPr>
              <a:t>куб. м </a:t>
            </a:r>
            <a:r>
              <a:rPr sz="800" spc="-5" dirty="0">
                <a:latin typeface="Century Gothic" pitchFamily="34" charset="0"/>
                <a:cs typeface="Calibri"/>
              </a:rPr>
              <a:t>нефтяных отходов </a:t>
            </a:r>
            <a:r>
              <a:rPr sz="800" dirty="0">
                <a:latin typeface="Century Gothic" pitchFamily="34" charset="0"/>
                <a:cs typeface="Calibri"/>
              </a:rPr>
              <a:t>в </a:t>
            </a:r>
            <a:r>
              <a:rPr sz="800" spc="-19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год </a:t>
            </a:r>
            <a:r>
              <a:rPr sz="800" spc="-5" dirty="0">
                <a:latin typeface="Century Gothic" pitchFamily="34" charset="0"/>
                <a:cs typeface="Calibri"/>
              </a:rPr>
              <a:t>при выходе </a:t>
            </a:r>
            <a:r>
              <a:rPr sz="800" dirty="0">
                <a:latin typeface="Century Gothic" pitchFamily="34" charset="0"/>
                <a:cs typeface="Calibri"/>
              </a:rPr>
              <a:t>на </a:t>
            </a:r>
            <a:r>
              <a:rPr sz="800" spc="-5" dirty="0">
                <a:latin typeface="Century Gothic" pitchFamily="34" charset="0"/>
                <a:cs typeface="Calibri"/>
              </a:rPr>
              <a:t>полную проектную мощность. </a:t>
            </a:r>
            <a:r>
              <a:rPr sz="800" dirty="0">
                <a:latin typeface="Century Gothic" pitchFamily="34" charset="0"/>
                <a:cs typeface="Calibri"/>
              </a:rPr>
              <a:t>Компания </a:t>
            </a:r>
            <a:r>
              <a:rPr sz="800" spc="-5" dirty="0">
                <a:latin typeface="Century Gothic" pitchFamily="34" charset="0"/>
                <a:cs typeface="Calibri"/>
              </a:rPr>
              <a:t>намерена 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занять </a:t>
            </a:r>
            <a:r>
              <a:rPr sz="800" dirty="0">
                <a:latin typeface="Century Gothic" pitchFamily="34" charset="0"/>
                <a:cs typeface="Calibri"/>
              </a:rPr>
              <a:t>не </a:t>
            </a:r>
            <a:r>
              <a:rPr sz="800" spc="-5" dirty="0">
                <a:latin typeface="Century Gothic" pitchFamily="34" charset="0"/>
                <a:cs typeface="Calibri"/>
              </a:rPr>
              <a:t>менее </a:t>
            </a:r>
            <a:r>
              <a:rPr sz="800" dirty="0">
                <a:latin typeface="Century Gothic" pitchFamily="34" charset="0"/>
                <a:cs typeface="Calibri"/>
              </a:rPr>
              <a:t>30% </a:t>
            </a:r>
            <a:r>
              <a:rPr sz="800" spc="-5" dirty="0">
                <a:latin typeface="Century Gothic" pitchFamily="34" charset="0"/>
                <a:cs typeface="Calibri"/>
              </a:rPr>
              <a:t>внутреннего рынка переработки нефтесодержащих 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отходов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и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тяжелого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нефтяного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сырья.</a:t>
            </a:r>
            <a:endParaRPr sz="800" dirty="0">
              <a:latin typeface="Century Gothic" pitchFamily="34" charset="0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530826" y="457200"/>
            <a:ext cx="8384573" cy="5668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5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Переработка</a:t>
            </a:r>
            <a:r>
              <a:rPr sz="1800" b="1" spc="5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10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нефтесодержащих</a:t>
            </a:r>
            <a:r>
              <a:rPr sz="1800" b="1" spc="10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20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отходов</a:t>
            </a:r>
            <a:r>
              <a:rPr sz="1800" b="1" spc="-15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по</a:t>
            </a:r>
            <a:r>
              <a:rPr sz="1800" b="1" spc="-5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 инновационной</a:t>
            </a:r>
            <a:r>
              <a:rPr sz="1800" b="1" spc="30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10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технологии</a:t>
            </a:r>
            <a:endParaRPr sz="1800" b="1" dirty="0">
              <a:solidFill>
                <a:srgbClr val="C0000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600694" y="5913161"/>
            <a:ext cx="3421648" cy="830996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8415" algn="just">
              <a:lnSpc>
                <a:spcPct val="100000"/>
              </a:lnSpc>
              <a:spcBef>
                <a:spcPts val="219"/>
              </a:spcBef>
            </a:pPr>
            <a:r>
              <a:rPr sz="8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Инвестиционная привлекательность</a:t>
            </a:r>
            <a:r>
              <a:rPr sz="800" b="1" spc="3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проекта:</a:t>
            </a:r>
            <a:endParaRPr sz="800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  <a:p>
            <a:pPr marL="18415" algn="just">
              <a:lnSpc>
                <a:spcPct val="100000"/>
              </a:lnSpc>
              <a:spcBef>
                <a:spcPts val="120"/>
              </a:spcBef>
            </a:pPr>
            <a:r>
              <a:rPr sz="800" spc="-5" dirty="0">
                <a:latin typeface="Century Gothic" pitchFamily="34" charset="0"/>
                <a:cs typeface="Calibri"/>
              </a:rPr>
              <a:t>Сумма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инвестиций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–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3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009</a:t>
            </a:r>
            <a:r>
              <a:rPr sz="800" spc="-3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тыс.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долл.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США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15" algn="just">
              <a:lnSpc>
                <a:spcPct val="100000"/>
              </a:lnSpc>
              <a:spcBef>
                <a:spcPts val="120"/>
              </a:spcBef>
            </a:pPr>
            <a:r>
              <a:rPr sz="800" spc="-5" dirty="0">
                <a:latin typeface="Century Gothic" pitchFamily="34" charset="0"/>
                <a:cs typeface="Calibri"/>
              </a:rPr>
              <a:t>NPV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–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4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442</a:t>
            </a:r>
            <a:r>
              <a:rPr sz="800" spc="-3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тыс.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долл.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США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15" algn="just">
              <a:lnSpc>
                <a:spcPct val="100000"/>
              </a:lnSpc>
              <a:spcBef>
                <a:spcPts val="120"/>
              </a:spcBef>
            </a:pPr>
            <a:r>
              <a:rPr sz="800" dirty="0">
                <a:latin typeface="Century Gothic" pitchFamily="34" charset="0"/>
                <a:cs typeface="Calibri"/>
              </a:rPr>
              <a:t>IRR</a:t>
            </a:r>
            <a:r>
              <a:rPr sz="800" spc="-4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–</a:t>
            </a:r>
            <a:r>
              <a:rPr sz="800" spc="-3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45,1%</a:t>
            </a:r>
          </a:p>
          <a:p>
            <a:pPr marL="18415" algn="just">
              <a:lnSpc>
                <a:spcPct val="100000"/>
              </a:lnSpc>
              <a:spcBef>
                <a:spcPts val="120"/>
              </a:spcBef>
            </a:pPr>
            <a:r>
              <a:rPr sz="800" spc="-5" dirty="0">
                <a:latin typeface="Century Gothic" pitchFamily="34" charset="0"/>
                <a:cs typeface="Calibri"/>
              </a:rPr>
              <a:t>Срок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окупаемости</a:t>
            </a:r>
            <a:r>
              <a:rPr sz="800" spc="-4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Проекта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–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3,8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лет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15" algn="just">
              <a:lnSpc>
                <a:spcPct val="100000"/>
              </a:lnSpc>
              <a:spcBef>
                <a:spcPts val="120"/>
              </a:spcBef>
            </a:pPr>
            <a:r>
              <a:rPr sz="8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sz="800" spc="-4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срок</a:t>
            </a:r>
            <a:r>
              <a:rPr sz="800" spc="-3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окупаемости</a:t>
            </a:r>
            <a:r>
              <a:rPr sz="800" spc="-3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–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4,6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spc="-5" dirty="0" err="1">
                <a:latin typeface="Century Gothic" pitchFamily="34" charset="0"/>
                <a:cs typeface="Calibri"/>
              </a:rPr>
              <a:t>лет</a:t>
            </a:r>
            <a:endParaRPr lang="kk-KZ" sz="800" dirty="0">
              <a:latin typeface="Century Gothic" pitchFamily="34" charset="0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490973" y="1502466"/>
            <a:ext cx="3597275" cy="2462854"/>
          </a:xfrm>
          <a:prstGeom prst="rect">
            <a:avLst/>
          </a:prstGeom>
        </p:spPr>
        <p:txBody>
          <a:bodyPr vert="horz" wrap="square" lIns="0" tIns="2857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25"/>
              </a:spcBef>
            </a:pPr>
            <a:r>
              <a:rPr lang="ru-RU" sz="8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Проект</a:t>
            </a:r>
            <a:endParaRPr lang="ru-RU" sz="800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ts val="900"/>
              </a:lnSpc>
              <a:spcBef>
                <a:spcPts val="300"/>
              </a:spcBef>
            </a:pPr>
            <a:r>
              <a:rPr lang="ru-RU" sz="800" spc="-5" dirty="0">
                <a:latin typeface="Century Gothic" pitchFamily="34" charset="0"/>
                <a:cs typeface="Calibri"/>
              </a:rPr>
              <a:t>Проектом предусмотрена переработка </a:t>
            </a:r>
            <a:r>
              <a:rPr lang="ru-RU" sz="800" dirty="0">
                <a:latin typeface="Century Gothic" pitchFamily="34" charset="0"/>
                <a:cs typeface="Calibri"/>
              </a:rPr>
              <a:t>и </a:t>
            </a:r>
            <a:r>
              <a:rPr lang="ru-RU" sz="800" spc="-5" dirty="0">
                <a:latin typeface="Century Gothic" pitchFamily="34" charset="0"/>
                <a:cs typeface="Calibri"/>
              </a:rPr>
              <a:t>повышение качества сложного </a:t>
            </a:r>
            <a:r>
              <a:rPr lang="ru-RU" sz="800" dirty="0">
                <a:latin typeface="Century Gothic" pitchFamily="34" charset="0"/>
                <a:cs typeface="Calibri"/>
              </a:rPr>
              <a:t> </a:t>
            </a:r>
            <a:r>
              <a:rPr lang="ru-RU" sz="800" spc="-5" dirty="0">
                <a:latin typeface="Century Gothic" pitchFamily="34" charset="0"/>
                <a:cs typeface="Calibri"/>
              </a:rPr>
              <a:t>нефтяного сырья </a:t>
            </a:r>
            <a:r>
              <a:rPr lang="ru-RU" sz="800" dirty="0">
                <a:latin typeface="Century Gothic" pitchFamily="34" charset="0"/>
                <a:cs typeface="Calibri"/>
              </a:rPr>
              <a:t>с </a:t>
            </a:r>
            <a:r>
              <a:rPr lang="ru-RU" sz="800" spc="-5" dirty="0">
                <a:latin typeface="Century Gothic" pitchFamily="34" charset="0"/>
                <a:cs typeface="Calibri"/>
              </a:rPr>
              <a:t>использованием единой центробежной технологии. </a:t>
            </a:r>
            <a:r>
              <a:rPr lang="ru-RU" sz="800" dirty="0">
                <a:latin typeface="Century Gothic" pitchFamily="34" charset="0"/>
                <a:cs typeface="Calibri"/>
              </a:rPr>
              <a:t>В </a:t>
            </a:r>
            <a:r>
              <a:rPr lang="ru-RU" sz="800" spc="-190" dirty="0">
                <a:latin typeface="Century Gothic" pitchFamily="34" charset="0"/>
                <a:cs typeface="Calibri"/>
              </a:rPr>
              <a:t> </a:t>
            </a:r>
            <a:r>
              <a:rPr lang="ru-RU" sz="800" spc="-5" dirty="0">
                <a:latin typeface="Century Gothic" pitchFamily="34" charset="0"/>
                <a:cs typeface="Calibri"/>
              </a:rPr>
              <a:t>рамках Проекта </a:t>
            </a:r>
            <a:r>
              <a:rPr lang="ru-RU" sz="800" dirty="0">
                <a:latin typeface="Century Gothic" pitchFamily="34" charset="0"/>
                <a:cs typeface="Calibri"/>
              </a:rPr>
              <a:t>будут </a:t>
            </a:r>
            <a:r>
              <a:rPr lang="ru-RU" sz="800" spc="-5" dirty="0">
                <a:latin typeface="Century Gothic" pitchFamily="34" charset="0"/>
                <a:cs typeface="Calibri"/>
              </a:rPr>
              <a:t>предоставляться услуги </a:t>
            </a:r>
            <a:r>
              <a:rPr lang="ru-RU" sz="800" dirty="0">
                <a:latin typeface="Century Gothic" pitchFamily="34" charset="0"/>
                <a:cs typeface="Calibri"/>
              </a:rPr>
              <a:t>по </a:t>
            </a:r>
            <a:r>
              <a:rPr lang="ru-RU" sz="800" spc="-5" dirty="0">
                <a:latin typeface="Century Gothic" pitchFamily="34" charset="0"/>
                <a:cs typeface="Calibri"/>
              </a:rPr>
              <a:t>переработке </a:t>
            </a:r>
            <a:r>
              <a:rPr lang="ru-RU" sz="800" dirty="0">
                <a:latin typeface="Century Gothic" pitchFamily="34" charset="0"/>
                <a:cs typeface="Calibri"/>
              </a:rPr>
              <a:t>опасных </a:t>
            </a:r>
            <a:r>
              <a:rPr lang="ru-RU" sz="800" spc="5" dirty="0">
                <a:latin typeface="Century Gothic" pitchFamily="34" charset="0"/>
                <a:cs typeface="Calibri"/>
              </a:rPr>
              <a:t> </a:t>
            </a:r>
            <a:r>
              <a:rPr lang="ru-RU" sz="800" spc="-5" dirty="0">
                <a:latin typeface="Century Gothic" pitchFamily="34" charset="0"/>
                <a:cs typeface="Calibri"/>
              </a:rPr>
              <a:t>отходов </a:t>
            </a:r>
            <a:r>
              <a:rPr lang="ru-RU" sz="800" dirty="0">
                <a:latin typeface="Century Gothic" pitchFamily="34" charset="0"/>
                <a:cs typeface="Calibri"/>
              </a:rPr>
              <a:t>как </a:t>
            </a:r>
            <a:r>
              <a:rPr lang="ru-RU" sz="800" spc="-5" dirty="0">
                <a:latin typeface="Century Gothic" pitchFamily="34" charset="0"/>
                <a:cs typeface="Calibri"/>
              </a:rPr>
              <a:t>шламы нефти </a:t>
            </a:r>
            <a:r>
              <a:rPr lang="ru-RU" sz="800" dirty="0">
                <a:latin typeface="Century Gothic" pitchFamily="34" charset="0"/>
                <a:cs typeface="Calibri"/>
              </a:rPr>
              <a:t>и </a:t>
            </a:r>
            <a:r>
              <a:rPr lang="ru-RU" sz="800" spc="-5" dirty="0">
                <a:latin typeface="Century Gothic" pitchFamily="34" charset="0"/>
                <a:cs typeface="Calibri"/>
              </a:rPr>
              <a:t>нефтепродуктов, буровые шламы </a:t>
            </a:r>
            <a:r>
              <a:rPr lang="ru-RU" sz="800" dirty="0">
                <a:latin typeface="Century Gothic" pitchFamily="34" charset="0"/>
                <a:cs typeface="Calibri"/>
              </a:rPr>
              <a:t>и </a:t>
            </a:r>
            <a:r>
              <a:rPr lang="ru-RU" sz="800" spc="-5" dirty="0">
                <a:latin typeface="Century Gothic" pitchFamily="34" charset="0"/>
                <a:cs typeface="Calibri"/>
              </a:rPr>
              <a:t>прочие </a:t>
            </a:r>
            <a:r>
              <a:rPr lang="ru-RU" sz="800" dirty="0">
                <a:latin typeface="Century Gothic" pitchFamily="34" charset="0"/>
                <a:cs typeface="Calibri"/>
              </a:rPr>
              <a:t> </a:t>
            </a:r>
            <a:r>
              <a:rPr lang="ru-RU" sz="800" spc="-5" dirty="0">
                <a:latin typeface="Century Gothic" pitchFamily="34" charset="0"/>
                <a:cs typeface="Calibri"/>
              </a:rPr>
              <a:t>отходы нефтепереработки. </a:t>
            </a:r>
            <a:r>
              <a:rPr lang="ru-RU" sz="800" dirty="0">
                <a:latin typeface="Century Gothic" pitchFamily="34" charset="0"/>
                <a:cs typeface="Calibri"/>
              </a:rPr>
              <a:t>На </a:t>
            </a:r>
            <a:r>
              <a:rPr lang="ru-RU" sz="800" spc="-5" dirty="0">
                <a:latin typeface="Century Gothic" pitchFamily="34" charset="0"/>
                <a:cs typeface="Calibri"/>
              </a:rPr>
              <a:t>данный момент </a:t>
            </a:r>
            <a:r>
              <a:rPr lang="ru-RU" sz="800" dirty="0">
                <a:latin typeface="Century Gothic" pitchFamily="34" charset="0"/>
                <a:cs typeface="Calibri"/>
              </a:rPr>
              <a:t>Компанией </a:t>
            </a:r>
            <a:r>
              <a:rPr lang="ru-RU" sz="800" spc="-5" dirty="0">
                <a:latin typeface="Century Gothic" pitchFamily="34" charset="0"/>
                <a:cs typeface="Calibri"/>
              </a:rPr>
              <a:t>изготовлена </a:t>
            </a:r>
            <a:r>
              <a:rPr lang="ru-RU" sz="800" dirty="0">
                <a:latin typeface="Century Gothic" pitchFamily="34" charset="0"/>
                <a:cs typeface="Calibri"/>
              </a:rPr>
              <a:t> </a:t>
            </a:r>
            <a:r>
              <a:rPr lang="ru-RU" sz="800" spc="-5" dirty="0">
                <a:latin typeface="Century Gothic" pitchFamily="34" charset="0"/>
                <a:cs typeface="Calibri"/>
              </a:rPr>
              <a:t>промышленная установка </a:t>
            </a:r>
            <a:r>
              <a:rPr lang="ru-RU" sz="800" dirty="0">
                <a:latin typeface="Century Gothic" pitchFamily="34" charset="0"/>
                <a:cs typeface="Calibri"/>
              </a:rPr>
              <a:t>и </a:t>
            </a:r>
            <a:r>
              <a:rPr lang="ru-RU" sz="800" spc="-5" dirty="0">
                <a:latin typeface="Century Gothic" pitchFamily="34" charset="0"/>
                <a:cs typeface="Calibri"/>
              </a:rPr>
              <a:t>достигнуто </a:t>
            </a:r>
            <a:r>
              <a:rPr lang="ru-RU" sz="800" dirty="0">
                <a:latin typeface="Century Gothic" pitchFamily="34" charset="0"/>
                <a:cs typeface="Calibri"/>
              </a:rPr>
              <a:t>глубокое </a:t>
            </a:r>
            <a:r>
              <a:rPr lang="ru-RU" sz="800" spc="-5" dirty="0">
                <a:latin typeface="Century Gothic" pitchFamily="34" charset="0"/>
                <a:cs typeface="Calibri"/>
              </a:rPr>
              <a:t>извлечение нефти </a:t>
            </a:r>
            <a:r>
              <a:rPr lang="ru-RU" sz="800" dirty="0">
                <a:latin typeface="Century Gothic" pitchFamily="34" charset="0"/>
                <a:cs typeface="Calibri"/>
              </a:rPr>
              <a:t>в </a:t>
            </a:r>
            <a:r>
              <a:rPr lang="ru-RU" sz="800" spc="5" dirty="0">
                <a:latin typeface="Century Gothic" pitchFamily="34" charset="0"/>
                <a:cs typeface="Calibri"/>
              </a:rPr>
              <a:t> </a:t>
            </a:r>
            <a:r>
              <a:rPr lang="ru-RU" sz="800" spc="-5" dirty="0">
                <a:latin typeface="Century Gothic" pitchFamily="34" charset="0"/>
                <a:cs typeface="Calibri"/>
              </a:rPr>
              <a:t>товарную</a:t>
            </a:r>
            <a:r>
              <a:rPr lang="ru-RU" sz="800" spc="-20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форму - </a:t>
            </a:r>
            <a:r>
              <a:rPr lang="ru-RU" sz="800" spc="-5" dirty="0">
                <a:latin typeface="Century Gothic" pitchFamily="34" charset="0"/>
                <a:cs typeface="Calibri"/>
              </a:rPr>
              <a:t>более </a:t>
            </a:r>
            <a:r>
              <a:rPr lang="ru-RU" sz="800" dirty="0">
                <a:latin typeface="Century Gothic" pitchFamily="34" charset="0"/>
                <a:cs typeface="Calibri"/>
              </a:rPr>
              <a:t>98%</a:t>
            </a:r>
            <a:r>
              <a:rPr lang="ru-RU" sz="800" spc="-20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от</a:t>
            </a:r>
            <a:r>
              <a:rPr lang="ru-RU" sz="800" spc="-15" dirty="0">
                <a:latin typeface="Century Gothic" pitchFamily="34" charset="0"/>
                <a:cs typeface="Calibri"/>
              </a:rPr>
              <a:t> </a:t>
            </a:r>
            <a:r>
              <a:rPr lang="ru-RU" sz="800" spc="-5" dirty="0">
                <a:latin typeface="Century Gothic" pitchFamily="34" charset="0"/>
                <a:cs typeface="Calibri"/>
              </a:rPr>
              <a:t>потенциала.</a:t>
            </a:r>
            <a:endParaRPr lang="ru-RU" sz="8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20"/>
              </a:spcBef>
            </a:pPr>
            <a:r>
              <a:rPr lang="ru-RU" sz="8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Компания</a:t>
            </a:r>
            <a:endParaRPr lang="ru-RU" sz="800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  <a:p>
            <a:pPr marL="12700" marR="112395" algn="just">
              <a:lnSpc>
                <a:spcPts val="900"/>
              </a:lnSpc>
              <a:spcBef>
                <a:spcPts val="300"/>
              </a:spcBef>
            </a:pPr>
            <a:r>
              <a:rPr lang="ru-RU" sz="800" dirty="0">
                <a:latin typeface="Century Gothic" pitchFamily="34" charset="0"/>
                <a:cs typeface="Calibri"/>
              </a:rPr>
              <a:t>ТОО </a:t>
            </a:r>
            <a:r>
              <a:rPr lang="ru-RU" sz="800" spc="-5" dirty="0">
                <a:latin typeface="Century Gothic" pitchFamily="34" charset="0"/>
                <a:cs typeface="Calibri"/>
              </a:rPr>
              <a:t>«Фрак </a:t>
            </a:r>
            <a:r>
              <a:rPr lang="ru-RU" sz="800" spc="-5" dirty="0" err="1">
                <a:latin typeface="Century Gothic" pitchFamily="34" charset="0"/>
                <a:cs typeface="Calibri"/>
              </a:rPr>
              <a:t>Джет</a:t>
            </a:r>
            <a:r>
              <a:rPr lang="ru-RU" sz="800" spc="-5" dirty="0">
                <a:latin typeface="Century Gothic" pitchFamily="34" charset="0"/>
                <a:cs typeface="Calibri"/>
              </a:rPr>
              <a:t>» работает </a:t>
            </a:r>
            <a:r>
              <a:rPr lang="ru-RU" sz="800" dirty="0">
                <a:latin typeface="Century Gothic" pitchFamily="34" charset="0"/>
                <a:cs typeface="Calibri"/>
              </a:rPr>
              <a:t>в </a:t>
            </a:r>
            <a:r>
              <a:rPr lang="ru-RU" sz="800" spc="-5" dirty="0">
                <a:latin typeface="Century Gothic" pitchFamily="34" charset="0"/>
                <a:cs typeface="Calibri"/>
              </a:rPr>
              <a:t>нефтяном секторе </a:t>
            </a:r>
            <a:r>
              <a:rPr lang="ru-RU" sz="800" dirty="0">
                <a:latin typeface="Century Gothic" pitchFamily="34" charset="0"/>
                <a:cs typeface="Calibri"/>
              </a:rPr>
              <a:t>с 2004 г.</a:t>
            </a:r>
            <a:r>
              <a:rPr lang="ru-RU" sz="800" spc="-5" dirty="0">
                <a:latin typeface="Century Gothic" pitchFamily="34" charset="0"/>
                <a:cs typeface="Calibri"/>
              </a:rPr>
              <a:t>. </a:t>
            </a:r>
            <a:r>
              <a:rPr lang="ru-RU" sz="800" dirty="0">
                <a:latin typeface="Century Gothic" pitchFamily="34" charset="0"/>
                <a:cs typeface="Calibri"/>
              </a:rPr>
              <a:t>На </a:t>
            </a:r>
            <a:r>
              <a:rPr lang="ru-RU" sz="800" spc="-5" dirty="0">
                <a:latin typeface="Century Gothic" pitchFamily="34" charset="0"/>
                <a:cs typeface="Calibri"/>
              </a:rPr>
              <a:t>сегодняшний день </a:t>
            </a:r>
            <a:r>
              <a:rPr lang="ru-RU" sz="800" dirty="0">
                <a:latin typeface="Century Gothic" pitchFamily="34" charset="0"/>
                <a:cs typeface="Calibri"/>
              </a:rPr>
              <a:t>Компания </a:t>
            </a:r>
            <a:r>
              <a:rPr lang="ru-RU" sz="800" spc="-190" dirty="0">
                <a:latin typeface="Century Gothic" pitchFamily="34" charset="0"/>
                <a:cs typeface="Calibri"/>
              </a:rPr>
              <a:t> </a:t>
            </a:r>
            <a:r>
              <a:rPr lang="ru-RU" sz="800" spc="-5" dirty="0">
                <a:latin typeface="Century Gothic" pitchFamily="34" charset="0"/>
                <a:cs typeface="Calibri"/>
              </a:rPr>
              <a:t>перерабатывает</a:t>
            </a:r>
            <a:r>
              <a:rPr lang="ru-RU" sz="800" spc="-10" dirty="0">
                <a:latin typeface="Century Gothic" pitchFamily="34" charset="0"/>
                <a:cs typeface="Calibri"/>
              </a:rPr>
              <a:t> </a:t>
            </a:r>
            <a:r>
              <a:rPr lang="ru-RU" sz="800" spc="-5" dirty="0">
                <a:latin typeface="Century Gothic" pitchFamily="34" charset="0"/>
                <a:cs typeface="Calibri"/>
              </a:rPr>
              <a:t>нефтяные отходы  АО «</a:t>
            </a:r>
            <a:r>
              <a:rPr lang="ru-RU" sz="800" spc="-5" dirty="0" err="1">
                <a:latin typeface="Century Gothic" pitchFamily="34" charset="0"/>
                <a:cs typeface="Calibri"/>
              </a:rPr>
              <a:t>ПетроКазахстанКумкольРесорсиз</a:t>
            </a:r>
            <a:r>
              <a:rPr lang="ru-RU" sz="800" spc="-5" dirty="0">
                <a:latin typeface="Century Gothic" pitchFamily="34" charset="0"/>
                <a:cs typeface="Calibri"/>
              </a:rPr>
              <a:t>»,</a:t>
            </a:r>
            <a:r>
              <a:rPr lang="ru-RU" sz="800" spc="-15" dirty="0">
                <a:latin typeface="Century Gothic" pitchFamily="34" charset="0"/>
                <a:cs typeface="Calibri"/>
              </a:rPr>
              <a:t> </a:t>
            </a:r>
            <a:r>
              <a:rPr lang="ru-RU" sz="800" spc="-5" dirty="0">
                <a:latin typeface="Century Gothic" pitchFamily="34" charset="0"/>
                <a:cs typeface="Calibri"/>
              </a:rPr>
              <a:t>получая товарную</a:t>
            </a:r>
            <a:r>
              <a:rPr lang="ru-RU" sz="800" spc="-15" dirty="0">
                <a:latin typeface="Century Gothic" pitchFamily="34" charset="0"/>
                <a:cs typeface="Calibri"/>
              </a:rPr>
              <a:t> </a:t>
            </a:r>
            <a:r>
              <a:rPr lang="ru-RU" sz="800" spc="-5" dirty="0">
                <a:latin typeface="Century Gothic" pitchFamily="34" charset="0"/>
                <a:cs typeface="Calibri"/>
              </a:rPr>
              <a:t>нефть</a:t>
            </a:r>
            <a:r>
              <a:rPr lang="ru-RU" sz="800" spc="15" dirty="0">
                <a:latin typeface="Century Gothic" pitchFamily="34" charset="0"/>
                <a:cs typeface="Calibri"/>
              </a:rPr>
              <a:t> </a:t>
            </a:r>
            <a:r>
              <a:rPr lang="ru-RU" sz="800" spc="-5" dirty="0">
                <a:latin typeface="Century Gothic" pitchFamily="34" charset="0"/>
                <a:cs typeface="Calibri"/>
              </a:rPr>
              <a:t>первой категории, очищенную воду </a:t>
            </a:r>
            <a:r>
              <a:rPr lang="ru-RU" sz="800" dirty="0">
                <a:latin typeface="Century Gothic" pitchFamily="34" charset="0"/>
                <a:cs typeface="Calibri"/>
              </a:rPr>
              <a:t>и </a:t>
            </a:r>
            <a:r>
              <a:rPr lang="ru-RU" sz="800" spc="-5" dirty="0">
                <a:latin typeface="Century Gothic" pitchFamily="34" charset="0"/>
                <a:cs typeface="Calibri"/>
              </a:rPr>
              <a:t>отвал твердой </a:t>
            </a:r>
            <a:r>
              <a:rPr lang="ru-RU" sz="800" dirty="0">
                <a:latin typeface="Century Gothic" pitchFamily="34" charset="0"/>
                <a:cs typeface="Calibri"/>
              </a:rPr>
              <a:t>фазы. В </a:t>
            </a:r>
            <a:r>
              <a:rPr lang="ru-RU" sz="800" spc="-5" dirty="0">
                <a:latin typeface="Century Gothic" pitchFamily="34" charset="0"/>
                <a:cs typeface="Calibri"/>
              </a:rPr>
              <a:t>рамках первого </a:t>
            </a:r>
            <a:r>
              <a:rPr lang="ru-RU" sz="800" spc="-190" dirty="0">
                <a:latin typeface="Century Gothic" pitchFamily="34" charset="0"/>
                <a:cs typeface="Calibri"/>
              </a:rPr>
              <a:t> </a:t>
            </a:r>
            <a:r>
              <a:rPr lang="ru-RU" sz="800" spc="-5" dirty="0">
                <a:latin typeface="Century Gothic" pitchFamily="34" charset="0"/>
                <a:cs typeface="Calibri"/>
              </a:rPr>
              <a:t>заказа,</a:t>
            </a:r>
            <a:r>
              <a:rPr lang="ru-RU" sz="800" spc="-40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в</a:t>
            </a:r>
            <a:r>
              <a:rPr lang="ru-RU" sz="800" spc="-20" dirty="0">
                <a:latin typeface="Century Gothic" pitchFamily="34" charset="0"/>
                <a:cs typeface="Calibri"/>
              </a:rPr>
              <a:t> </a:t>
            </a:r>
            <a:r>
              <a:rPr lang="ru-RU" sz="800" spc="-5" dirty="0">
                <a:latin typeface="Century Gothic" pitchFamily="34" charset="0"/>
                <a:cs typeface="Calibri"/>
              </a:rPr>
              <a:t>период</a:t>
            </a:r>
            <a:r>
              <a:rPr lang="ru-RU" sz="800" spc="-20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с</a:t>
            </a:r>
            <a:r>
              <a:rPr lang="ru-RU" sz="800" spc="-10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1</a:t>
            </a:r>
            <a:r>
              <a:rPr lang="ru-RU" sz="800" spc="-20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октября</a:t>
            </a:r>
            <a:r>
              <a:rPr lang="ru-RU" sz="800" spc="-25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2021</a:t>
            </a:r>
            <a:r>
              <a:rPr lang="ru-RU" sz="800" spc="-40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г.</a:t>
            </a:r>
            <a:r>
              <a:rPr lang="ru-RU" sz="800" spc="-5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по</a:t>
            </a:r>
            <a:r>
              <a:rPr lang="ru-RU" sz="800" spc="-10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30</a:t>
            </a:r>
            <a:r>
              <a:rPr lang="ru-RU" sz="800" spc="-25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октября</a:t>
            </a:r>
            <a:r>
              <a:rPr lang="ru-RU" sz="800" spc="-25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2022</a:t>
            </a:r>
            <a:r>
              <a:rPr lang="ru-RU" sz="800" spc="-30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г.</a:t>
            </a:r>
            <a:r>
              <a:rPr lang="ru-RU" sz="800" spc="-15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Компания </a:t>
            </a:r>
            <a:r>
              <a:rPr lang="ru-RU" sz="800" spc="-5" dirty="0">
                <a:latin typeface="Century Gothic" pitchFamily="34" charset="0"/>
                <a:cs typeface="Calibri"/>
              </a:rPr>
              <a:t>переработала</a:t>
            </a:r>
            <a:r>
              <a:rPr lang="ru-RU" sz="800" spc="-15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4</a:t>
            </a:r>
            <a:r>
              <a:rPr lang="ru-RU" sz="800" spc="5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505</a:t>
            </a:r>
            <a:r>
              <a:rPr lang="ru-RU" sz="800" spc="-20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куб.</a:t>
            </a:r>
            <a:r>
              <a:rPr lang="ru-RU" sz="800" spc="-10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м</a:t>
            </a:r>
            <a:r>
              <a:rPr lang="ru-RU" sz="800" spc="-5" dirty="0">
                <a:latin typeface="Century Gothic" pitchFamily="34" charset="0"/>
                <a:cs typeface="Calibri"/>
              </a:rPr>
              <a:t> </a:t>
            </a:r>
            <a:r>
              <a:rPr lang="ru-RU" sz="800" spc="-5" dirty="0" err="1">
                <a:latin typeface="Century Gothic" pitchFamily="34" charset="0"/>
                <a:cs typeface="Calibri"/>
              </a:rPr>
              <a:t>нефтешлама</a:t>
            </a:r>
            <a:r>
              <a:rPr lang="ru-RU" sz="800" spc="-5" dirty="0">
                <a:latin typeface="Century Gothic" pitchFamily="34" charset="0"/>
                <a:cs typeface="Calibri"/>
              </a:rPr>
              <a:t>, </a:t>
            </a:r>
            <a:r>
              <a:rPr lang="ru-RU" sz="800" dirty="0">
                <a:latin typeface="Century Gothic" pitchFamily="34" charset="0"/>
                <a:cs typeface="Calibri"/>
              </a:rPr>
              <a:t>из</a:t>
            </a:r>
            <a:r>
              <a:rPr lang="ru-RU" sz="800" spc="-25" dirty="0">
                <a:latin typeface="Century Gothic" pitchFamily="34" charset="0"/>
                <a:cs typeface="Calibri"/>
              </a:rPr>
              <a:t> </a:t>
            </a:r>
            <a:r>
              <a:rPr lang="ru-RU" sz="800" spc="-5" dirty="0">
                <a:latin typeface="Century Gothic" pitchFamily="34" charset="0"/>
                <a:cs typeface="Calibri"/>
              </a:rPr>
              <a:t>которого получила очищенную</a:t>
            </a:r>
            <a:r>
              <a:rPr lang="ru-RU" sz="800" dirty="0">
                <a:latin typeface="Century Gothic" pitchFamily="34" charset="0"/>
                <a:cs typeface="Calibri"/>
              </a:rPr>
              <a:t> </a:t>
            </a:r>
            <a:r>
              <a:rPr lang="ru-RU" sz="800" spc="-5" dirty="0">
                <a:latin typeface="Century Gothic" pitchFamily="34" charset="0"/>
                <a:cs typeface="Calibri"/>
              </a:rPr>
              <a:t>нефть </a:t>
            </a:r>
            <a:r>
              <a:rPr lang="ru-RU" sz="800" dirty="0">
                <a:latin typeface="Century Gothic" pitchFamily="34" charset="0"/>
                <a:cs typeface="Calibri"/>
              </a:rPr>
              <a:t>в</a:t>
            </a:r>
            <a:r>
              <a:rPr lang="ru-RU" sz="800" spc="-15" dirty="0">
                <a:latin typeface="Century Gothic" pitchFamily="34" charset="0"/>
                <a:cs typeface="Calibri"/>
              </a:rPr>
              <a:t> </a:t>
            </a:r>
            <a:r>
              <a:rPr lang="ru-RU" sz="800" spc="-5" dirty="0">
                <a:latin typeface="Century Gothic" pitchFamily="34" charset="0"/>
                <a:cs typeface="Calibri"/>
              </a:rPr>
              <a:t>объеме</a:t>
            </a:r>
            <a:r>
              <a:rPr lang="ru-RU" sz="800" spc="5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2</a:t>
            </a:r>
            <a:r>
              <a:rPr lang="ru-RU" sz="800" spc="-15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110</a:t>
            </a:r>
            <a:r>
              <a:rPr lang="ru-RU" sz="800" spc="-25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куб.</a:t>
            </a:r>
            <a:r>
              <a:rPr lang="ru-RU" sz="800" spc="-15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м.</a:t>
            </a:r>
            <a:r>
              <a:rPr lang="ru-RU" sz="800" spc="-5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Компания</a:t>
            </a:r>
            <a:r>
              <a:rPr lang="ru-RU" sz="800" spc="-35" dirty="0">
                <a:latin typeface="Century Gothic" pitchFamily="34" charset="0"/>
                <a:cs typeface="Calibri"/>
              </a:rPr>
              <a:t> </a:t>
            </a:r>
            <a:r>
              <a:rPr lang="ru-RU" sz="800" spc="-5" dirty="0">
                <a:latin typeface="Century Gothic" pitchFamily="34" charset="0"/>
                <a:cs typeface="Calibri"/>
              </a:rPr>
              <a:t>сотрудничает</a:t>
            </a:r>
            <a:r>
              <a:rPr lang="ru-RU" sz="800" spc="-15" dirty="0">
                <a:latin typeface="Century Gothic" pitchFamily="34" charset="0"/>
                <a:cs typeface="Calibri"/>
              </a:rPr>
              <a:t> </a:t>
            </a:r>
            <a:r>
              <a:rPr lang="ru-RU" sz="800" dirty="0">
                <a:latin typeface="Century Gothic" pitchFamily="34" charset="0"/>
                <a:cs typeface="Calibri"/>
              </a:rPr>
              <a:t>с </a:t>
            </a:r>
            <a:r>
              <a:rPr lang="ru-RU" sz="800" spc="-5" dirty="0">
                <a:latin typeface="Century Gothic" pitchFamily="34" charset="0"/>
                <a:cs typeface="Calibri"/>
              </a:rPr>
              <a:t>университетом </a:t>
            </a:r>
            <a:r>
              <a:rPr lang="ru-RU" sz="800" spc="-5" dirty="0" err="1">
                <a:latin typeface="Century Gothic" pitchFamily="34" charset="0"/>
                <a:cs typeface="Calibri"/>
              </a:rPr>
              <a:t>Коркыт</a:t>
            </a:r>
            <a:r>
              <a:rPr lang="ru-RU" sz="800" spc="-5" dirty="0">
                <a:latin typeface="Century Gothic" pitchFamily="34" charset="0"/>
                <a:cs typeface="Calibri"/>
              </a:rPr>
              <a:t> </a:t>
            </a:r>
            <a:r>
              <a:rPr lang="ru-RU" sz="800" spc="-5" dirty="0" err="1">
                <a:latin typeface="Century Gothic" pitchFamily="34" charset="0"/>
                <a:cs typeface="Calibri"/>
              </a:rPr>
              <a:t>ата</a:t>
            </a:r>
            <a:r>
              <a:rPr lang="ru-RU" sz="800" spc="-5" dirty="0">
                <a:latin typeface="Century Gothic" pitchFamily="34" charset="0"/>
                <a:cs typeface="Calibri"/>
              </a:rPr>
              <a:t>, АО «СПК «Байконур»  а также с Национальной академией наук.</a:t>
            </a:r>
            <a:endParaRPr lang="ru-RU" sz="800" dirty="0"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endParaRPr lang="ru-RU" sz="800" dirty="0">
              <a:latin typeface="Century Gothic" pitchFamily="34" charset="0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490973" y="3799762"/>
            <a:ext cx="3641090" cy="2113399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065" marR="5080" algn="just">
              <a:lnSpc>
                <a:spcPts val="900"/>
              </a:lnSpc>
              <a:spcBef>
                <a:spcPts val="280"/>
              </a:spcBef>
              <a:tabLst>
                <a:tab pos="184785" algn="l"/>
                <a:tab pos="185420" algn="l"/>
              </a:tabLst>
            </a:pPr>
            <a:r>
              <a:rPr lang="ru-RU" sz="8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Рынок</a:t>
            </a:r>
            <a:endParaRPr lang="kk-KZ" sz="800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  <a:p>
            <a:pPr marL="184785" marR="5080" indent="-172720" algn="just">
              <a:lnSpc>
                <a:spcPts val="900"/>
              </a:lnSpc>
              <a:spcBef>
                <a:spcPts val="28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800" dirty="0" err="1">
                <a:latin typeface="Century Gothic" pitchFamily="34" charset="0"/>
                <a:cs typeface="Calibri"/>
              </a:rPr>
              <a:t>По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оценкам Министерства энергетики </a:t>
            </a:r>
            <a:r>
              <a:rPr sz="800" dirty="0">
                <a:latin typeface="Century Gothic" pitchFamily="34" charset="0"/>
                <a:cs typeface="Calibri"/>
              </a:rPr>
              <a:t>РК, общие </a:t>
            </a:r>
            <a:r>
              <a:rPr sz="800" spc="-5" dirty="0">
                <a:latin typeface="Century Gothic" pitchFamily="34" charset="0"/>
                <a:cs typeface="Calibri"/>
              </a:rPr>
              <a:t>геологические </a:t>
            </a:r>
            <a:r>
              <a:rPr sz="800" dirty="0">
                <a:latin typeface="Century Gothic" pitchFamily="34" charset="0"/>
                <a:cs typeface="Calibri"/>
              </a:rPr>
              <a:t> запасы </a:t>
            </a:r>
            <a:r>
              <a:rPr sz="800" spc="-5" dirty="0">
                <a:latin typeface="Century Gothic" pitchFamily="34" charset="0"/>
                <a:cs typeface="Calibri"/>
              </a:rPr>
              <a:t>нефти </a:t>
            </a:r>
            <a:r>
              <a:rPr sz="800" dirty="0">
                <a:latin typeface="Century Gothic" pitchFamily="34" charset="0"/>
                <a:cs typeface="Calibri"/>
              </a:rPr>
              <a:t>в </a:t>
            </a:r>
            <a:r>
              <a:rPr sz="800" spc="-5" dirty="0">
                <a:latin typeface="Century Gothic" pitchFamily="34" charset="0"/>
                <a:cs typeface="Calibri"/>
              </a:rPr>
              <a:t>стране составляют порядка </a:t>
            </a:r>
            <a:r>
              <a:rPr sz="800" dirty="0">
                <a:latin typeface="Century Gothic" pitchFamily="34" charset="0"/>
                <a:cs typeface="Calibri"/>
              </a:rPr>
              <a:t>13,2 </a:t>
            </a:r>
            <a:r>
              <a:rPr sz="800" spc="-5" dirty="0">
                <a:latin typeface="Century Gothic" pitchFamily="34" charset="0"/>
                <a:cs typeface="Calibri"/>
              </a:rPr>
              <a:t>млрд тонн, </a:t>
            </a:r>
            <a:r>
              <a:rPr sz="800" dirty="0">
                <a:latin typeface="Century Gothic" pitchFamily="34" charset="0"/>
                <a:cs typeface="Calibri"/>
              </a:rPr>
              <a:t>из </a:t>
            </a:r>
            <a:r>
              <a:rPr sz="800" spc="-5" dirty="0">
                <a:latin typeface="Century Gothic" pitchFamily="34" charset="0"/>
                <a:cs typeface="Calibri"/>
              </a:rPr>
              <a:t>которых </a:t>
            </a:r>
            <a:r>
              <a:rPr sz="800" spc="-19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извлекаемые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запасы</a:t>
            </a:r>
            <a:r>
              <a:rPr sz="800" spc="-5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составляют</a:t>
            </a:r>
            <a:r>
              <a:rPr sz="800" spc="-4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3,3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млрд тонн.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785" marR="26034" indent="-17272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800" dirty="0">
                <a:latin typeface="Century Gothic" pitchFamily="34" charset="0"/>
                <a:cs typeface="Calibri"/>
              </a:rPr>
              <a:t>В </a:t>
            </a:r>
            <a:r>
              <a:rPr sz="800" spc="-5" dirty="0">
                <a:latin typeface="Century Gothic" pitchFamily="34" charset="0"/>
                <a:cs typeface="Calibri"/>
              </a:rPr>
              <a:t>течение </a:t>
            </a:r>
            <a:r>
              <a:rPr sz="800" dirty="0">
                <a:latin typeface="Century Gothic" pitchFamily="34" charset="0"/>
                <a:cs typeface="Calibri"/>
              </a:rPr>
              <a:t>2021 г. из </a:t>
            </a:r>
            <a:r>
              <a:rPr sz="800" spc="-5" dirty="0">
                <a:latin typeface="Century Gothic" pitchFamily="34" charset="0"/>
                <a:cs typeface="Calibri"/>
              </a:rPr>
              <a:t>общего объема нефтешлама </a:t>
            </a:r>
            <a:r>
              <a:rPr sz="800" dirty="0">
                <a:latin typeface="Century Gothic" pitchFamily="34" charset="0"/>
                <a:cs typeface="Calibri"/>
              </a:rPr>
              <a:t>было </a:t>
            </a:r>
            <a:r>
              <a:rPr sz="800" spc="-5" dirty="0">
                <a:latin typeface="Century Gothic" pitchFamily="34" charset="0"/>
                <a:cs typeface="Calibri"/>
              </a:rPr>
              <a:t>переработано </a:t>
            </a:r>
            <a:r>
              <a:rPr sz="800" dirty="0">
                <a:latin typeface="Century Gothic" pitchFamily="34" charset="0"/>
                <a:cs typeface="Calibri"/>
              </a:rPr>
              <a:t> и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повторно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использовано</a:t>
            </a:r>
            <a:r>
              <a:rPr sz="800" spc="-4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118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тыс.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тонн.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В</a:t>
            </a:r>
            <a:r>
              <a:rPr sz="800" spc="-5" dirty="0">
                <a:latin typeface="Century Gothic" pitchFamily="34" charset="0"/>
                <a:cs typeface="Calibri"/>
              </a:rPr>
              <a:t> том</a:t>
            </a:r>
            <a:r>
              <a:rPr sz="800" dirty="0">
                <a:latin typeface="Century Gothic" pitchFamily="34" charset="0"/>
                <a:cs typeface="Calibri"/>
              </a:rPr>
              <a:t> же</a:t>
            </a:r>
            <a:r>
              <a:rPr sz="800" spc="-5" dirty="0">
                <a:latin typeface="Century Gothic" pitchFamily="34" charset="0"/>
                <a:cs typeface="Calibri"/>
              </a:rPr>
              <a:t> году,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в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РК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из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общего </a:t>
            </a:r>
            <a:r>
              <a:rPr sz="800" spc="-18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объема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прочих отходов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нефтепереработки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было обезврежено,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785" marR="149225" algn="just">
              <a:lnSpc>
                <a:spcPts val="900"/>
              </a:lnSpc>
            </a:pPr>
            <a:r>
              <a:rPr sz="800" spc="-5" dirty="0">
                <a:latin typeface="Century Gothic" pitchFamily="34" charset="0"/>
                <a:cs typeface="Calibri"/>
              </a:rPr>
              <a:t>переработано </a:t>
            </a:r>
            <a:r>
              <a:rPr sz="800" dirty="0">
                <a:latin typeface="Century Gothic" pitchFamily="34" charset="0"/>
                <a:cs typeface="Calibri"/>
              </a:rPr>
              <a:t>и повторно </a:t>
            </a:r>
            <a:r>
              <a:rPr sz="800" spc="-5" dirty="0">
                <a:latin typeface="Century Gothic" pitchFamily="34" charset="0"/>
                <a:cs typeface="Calibri"/>
              </a:rPr>
              <a:t>использовано </a:t>
            </a:r>
            <a:r>
              <a:rPr sz="800" dirty="0">
                <a:latin typeface="Century Gothic" pitchFamily="34" charset="0"/>
                <a:cs typeface="Calibri"/>
              </a:rPr>
              <a:t>208 </a:t>
            </a:r>
            <a:r>
              <a:rPr sz="800" spc="-5" dirty="0">
                <a:latin typeface="Century Gothic" pitchFamily="34" charset="0"/>
                <a:cs typeface="Calibri"/>
              </a:rPr>
              <a:t>тыс. тонн. Основная </a:t>
            </a:r>
            <a:r>
              <a:rPr sz="800" dirty="0">
                <a:latin typeface="Century Gothic" pitchFamily="34" charset="0"/>
                <a:cs typeface="Calibri"/>
              </a:rPr>
              <a:t> масса </a:t>
            </a:r>
            <a:r>
              <a:rPr sz="800" spc="-5" dirty="0">
                <a:latin typeface="Century Gothic" pitchFamily="34" charset="0"/>
                <a:cs typeface="Calibri"/>
              </a:rPr>
              <a:t>отходов находилась </a:t>
            </a:r>
            <a:r>
              <a:rPr sz="800" dirty="0">
                <a:latin typeface="Century Gothic" pitchFamily="34" charset="0"/>
                <a:cs typeface="Calibri"/>
              </a:rPr>
              <a:t>на </a:t>
            </a:r>
            <a:r>
              <a:rPr sz="800" spc="-5" dirty="0">
                <a:latin typeface="Century Gothic" pitchFamily="34" charset="0"/>
                <a:cs typeface="Calibri"/>
              </a:rPr>
              <a:t>объектах Мангистауской </a:t>
            </a:r>
            <a:r>
              <a:rPr sz="800" dirty="0">
                <a:latin typeface="Century Gothic" pitchFamily="34" charset="0"/>
                <a:cs typeface="Calibri"/>
              </a:rPr>
              <a:t>обл (42%), 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Кызылординской </a:t>
            </a:r>
            <a:r>
              <a:rPr sz="800" dirty="0">
                <a:latin typeface="Century Gothic" pitchFamily="34" charset="0"/>
                <a:cs typeface="Calibri"/>
              </a:rPr>
              <a:t>(26,7 </a:t>
            </a:r>
            <a:r>
              <a:rPr sz="800" spc="-5" dirty="0">
                <a:latin typeface="Century Gothic" pitchFamily="34" charset="0"/>
                <a:cs typeface="Calibri"/>
              </a:rPr>
              <a:t>тыс. тонн или </a:t>
            </a:r>
            <a:r>
              <a:rPr sz="800" dirty="0">
                <a:latin typeface="Century Gothic" pitchFamily="34" charset="0"/>
                <a:cs typeface="Calibri"/>
              </a:rPr>
              <a:t>14%) и </a:t>
            </a:r>
            <a:r>
              <a:rPr sz="800" spc="-5" dirty="0">
                <a:latin typeface="Century Gothic" pitchFamily="34" charset="0"/>
                <a:cs typeface="Calibri"/>
              </a:rPr>
              <a:t>Западно-Казахстанской </a:t>
            </a:r>
            <a:r>
              <a:rPr sz="800" spc="-19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областей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(5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тыс.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тонн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или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2%).</a:t>
            </a:r>
          </a:p>
          <a:p>
            <a:pPr marL="184785" indent="-172720" algn="just">
              <a:lnSpc>
                <a:spcPts val="99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800" dirty="0">
                <a:latin typeface="Century Gothic" pitchFamily="34" charset="0"/>
                <a:cs typeface="Calibri"/>
              </a:rPr>
              <a:t>По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данным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МЭ РК,</a:t>
            </a:r>
            <a:r>
              <a:rPr sz="800" spc="-5" dirty="0">
                <a:latin typeface="Century Gothic" pitchFamily="34" charset="0"/>
                <a:cs typeface="Calibri"/>
              </a:rPr>
              <a:t> наибольшую</a:t>
            </a:r>
            <a:r>
              <a:rPr sz="800" spc="-2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долю</a:t>
            </a:r>
            <a:r>
              <a:rPr sz="800" spc="-1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образующихся</a:t>
            </a:r>
            <a:r>
              <a:rPr sz="800" spc="-1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отходов</a:t>
            </a:r>
            <a:endParaRPr sz="800" dirty="0">
              <a:latin typeface="Century Gothic" pitchFamily="34" charset="0"/>
              <a:cs typeface="Calibri"/>
            </a:endParaRPr>
          </a:p>
          <a:p>
            <a:pPr marL="184785" marR="106680" algn="just">
              <a:lnSpc>
                <a:spcPts val="900"/>
              </a:lnSpc>
              <a:spcBef>
                <a:spcPts val="90"/>
              </a:spcBef>
            </a:pPr>
            <a:r>
              <a:rPr sz="800" spc="-5" dirty="0">
                <a:latin typeface="Century Gothic" pitchFamily="34" charset="0"/>
                <a:cs typeface="Calibri"/>
              </a:rPr>
              <a:t>нефтепереработки </a:t>
            </a:r>
            <a:r>
              <a:rPr sz="800" dirty="0">
                <a:latin typeface="Century Gothic" pitchFamily="34" charset="0"/>
                <a:cs typeface="Calibri"/>
              </a:rPr>
              <a:t>занимают </a:t>
            </a:r>
            <a:r>
              <a:rPr sz="800" spc="-5" dirty="0">
                <a:latin typeface="Century Gothic" pitchFamily="34" charset="0"/>
                <a:cs typeface="Calibri"/>
              </a:rPr>
              <a:t>донные шламы </a:t>
            </a:r>
            <a:r>
              <a:rPr sz="800" dirty="0">
                <a:latin typeface="Century Gothic" pitchFamily="34" charset="0"/>
                <a:cs typeface="Calibri"/>
              </a:rPr>
              <a:t>(119,4 </a:t>
            </a:r>
            <a:r>
              <a:rPr sz="800" spc="-5" dirty="0">
                <a:latin typeface="Century Gothic" pitchFamily="34" charset="0"/>
                <a:cs typeface="Calibri"/>
              </a:rPr>
              <a:t>тыс. тонн) </a:t>
            </a:r>
            <a:r>
              <a:rPr sz="800" dirty="0">
                <a:latin typeface="Century Gothic" pitchFamily="34" charset="0"/>
                <a:cs typeface="Calibri"/>
              </a:rPr>
              <a:t>и </a:t>
            </a:r>
            <a:r>
              <a:rPr sz="800" spc="5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шламы </a:t>
            </a:r>
            <a:r>
              <a:rPr sz="800" dirty="0">
                <a:latin typeface="Century Gothic" pitchFamily="34" charset="0"/>
                <a:cs typeface="Calibri"/>
              </a:rPr>
              <a:t>от </a:t>
            </a:r>
            <a:r>
              <a:rPr sz="800" spc="-5" dirty="0">
                <a:latin typeface="Century Gothic" pitchFamily="34" charset="0"/>
                <a:cs typeface="Calibri"/>
              </a:rPr>
              <a:t>обработки сточных </a:t>
            </a:r>
            <a:r>
              <a:rPr sz="800" dirty="0">
                <a:latin typeface="Century Gothic" pitchFamily="34" charset="0"/>
                <a:cs typeface="Calibri"/>
              </a:rPr>
              <a:t>вод (31,1 </a:t>
            </a:r>
            <a:r>
              <a:rPr sz="800" spc="-5" dirty="0">
                <a:latin typeface="Century Gothic" pitchFamily="34" charset="0"/>
                <a:cs typeface="Calibri"/>
              </a:rPr>
              <a:t>тыс. тонн). Мангистауская, </a:t>
            </a:r>
            <a:r>
              <a:rPr sz="80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Актюбинская </a:t>
            </a:r>
            <a:r>
              <a:rPr sz="800" dirty="0">
                <a:latin typeface="Century Gothic" pitchFamily="34" charset="0"/>
                <a:cs typeface="Calibri"/>
              </a:rPr>
              <a:t>и </a:t>
            </a:r>
            <a:r>
              <a:rPr sz="800" spc="-5" dirty="0">
                <a:latin typeface="Century Gothic" pitchFamily="34" charset="0"/>
                <a:cs typeface="Calibri"/>
              </a:rPr>
              <a:t>Атырауская области </a:t>
            </a:r>
            <a:r>
              <a:rPr sz="800" dirty="0">
                <a:latin typeface="Century Gothic" pitchFamily="34" charset="0"/>
                <a:cs typeface="Calibri"/>
              </a:rPr>
              <a:t>являются основными </a:t>
            </a:r>
            <a:r>
              <a:rPr sz="800" spc="-5" dirty="0">
                <a:latin typeface="Century Gothic" pitchFamily="34" charset="0"/>
                <a:cs typeface="Calibri"/>
              </a:rPr>
              <a:t>регионами </a:t>
            </a:r>
            <a:r>
              <a:rPr sz="800" spc="-19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загрязнения</a:t>
            </a:r>
            <a:r>
              <a:rPr sz="800" spc="-50" dirty="0">
                <a:latin typeface="Century Gothic" pitchFamily="34" charset="0"/>
                <a:cs typeface="Calibri"/>
              </a:rPr>
              <a:t> </a:t>
            </a:r>
            <a:r>
              <a:rPr sz="800" spc="-5" dirty="0">
                <a:latin typeface="Century Gothic" pitchFamily="34" charset="0"/>
                <a:cs typeface="Calibri"/>
              </a:rPr>
              <a:t>донными</a:t>
            </a:r>
            <a:r>
              <a:rPr sz="800" spc="-20" dirty="0">
                <a:latin typeface="Century Gothic" pitchFamily="34" charset="0"/>
                <a:cs typeface="Calibri"/>
              </a:rPr>
              <a:t> </a:t>
            </a:r>
            <a:r>
              <a:rPr sz="800" dirty="0">
                <a:latin typeface="Century Gothic" pitchFamily="34" charset="0"/>
                <a:cs typeface="Calibri"/>
              </a:rPr>
              <a:t>шламами.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318696" y="1084307"/>
            <a:ext cx="3399154" cy="32188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4785" indent="-172720" algn="just">
              <a:lnSpc>
                <a:spcPts val="990"/>
              </a:lnSpc>
              <a:spcBef>
                <a:spcPts val="1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Положительный</a:t>
            </a:r>
            <a:r>
              <a:rPr sz="900" b="1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экологический</a:t>
            </a:r>
            <a:r>
              <a:rPr sz="900" b="1" dirty="0">
                <a:latin typeface="Century Gothic" pitchFamily="34" charset="0"/>
                <a:cs typeface="Calibri"/>
              </a:rPr>
              <a:t> эффект.</a:t>
            </a:r>
            <a:r>
              <a:rPr sz="900" b="1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данным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288925" algn="just">
              <a:lnSpc>
                <a:spcPts val="900"/>
              </a:lnSpc>
              <a:spcBef>
                <a:spcPts val="9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Министерства </a:t>
            </a:r>
            <a:r>
              <a:rPr sz="900" dirty="0">
                <a:latin typeface="Century Gothic" pitchFamily="34" charset="0"/>
                <a:cs typeface="Calibri"/>
              </a:rPr>
              <a:t>Экологии РК, в </a:t>
            </a:r>
            <a:r>
              <a:rPr sz="900" spc="-5" dirty="0">
                <a:latin typeface="Century Gothic" pitchFamily="34" charset="0"/>
                <a:cs typeface="Calibri"/>
              </a:rPr>
              <a:t>стране загрязнение нефтью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нефтепродуктами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отмечается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площади более </a:t>
            </a:r>
            <a:r>
              <a:rPr sz="900" dirty="0">
                <a:latin typeface="Century Gothic" pitchFamily="34" charset="0"/>
                <a:cs typeface="Calibri"/>
              </a:rPr>
              <a:t>1,5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млн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га.</a:t>
            </a:r>
          </a:p>
          <a:p>
            <a:pPr marL="184785" algn="just">
              <a:lnSpc>
                <a:spcPts val="81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Осуществление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данного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способствует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значительному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5080" algn="just">
              <a:lnSpc>
                <a:spcPts val="900"/>
              </a:lnSpc>
              <a:spcBef>
                <a:spcPts val="9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улучшению неблагоприятной экологической ситуации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регионах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активной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нефтедобычи.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5080" indent="-17272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Государственная поддержка. </a:t>
            </a:r>
            <a:r>
              <a:rPr sz="900" dirty="0">
                <a:latin typeface="Century Gothic" pitchFamily="34" charset="0"/>
                <a:cs typeface="Calibri"/>
              </a:rPr>
              <a:t>С 1 </a:t>
            </a:r>
            <a:r>
              <a:rPr sz="900" spc="-5" dirty="0">
                <a:latin typeface="Century Gothic" pitchFamily="34" charset="0"/>
                <a:cs typeface="Calibri"/>
              </a:rPr>
              <a:t>июля </a:t>
            </a:r>
            <a:r>
              <a:rPr sz="900" dirty="0">
                <a:latin typeface="Century Gothic" pitchFamily="34" charset="0"/>
                <a:cs typeface="Calibri"/>
              </a:rPr>
              <a:t>2021 г. в РК </a:t>
            </a:r>
            <a:r>
              <a:rPr sz="900" spc="-5" dirty="0">
                <a:latin typeface="Century Gothic" pitchFamily="34" charset="0"/>
                <a:cs typeface="Calibri"/>
              </a:rPr>
              <a:t>принят </a:t>
            </a:r>
            <a:r>
              <a:rPr sz="900" dirty="0">
                <a:latin typeface="Century Gothic" pitchFamily="34" charset="0"/>
                <a:cs typeface="Calibri"/>
              </a:rPr>
              <a:t>новый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Экологический кодекс, устанавливающий более жесткие лимиты </a:t>
            </a:r>
            <a:r>
              <a:rPr sz="900" dirty="0">
                <a:latin typeface="Century Gothic" pitchFamily="34" charset="0"/>
                <a:cs typeface="Calibri"/>
              </a:rPr>
              <a:t> на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допустимые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уровни накопления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захоронения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отходов,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48260" algn="just">
              <a:lnSpc>
                <a:spcPts val="9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включая нефтесодержащих отходов. </a:t>
            </a:r>
            <a:r>
              <a:rPr sz="900" dirty="0">
                <a:latin typeface="Century Gothic" pitchFamily="34" charset="0"/>
                <a:cs typeface="Calibri"/>
              </a:rPr>
              <a:t>Таким </a:t>
            </a:r>
            <a:r>
              <a:rPr sz="900" spc="-5" dirty="0">
                <a:latin typeface="Century Gothic" pitchFamily="34" charset="0"/>
                <a:cs typeface="Calibri"/>
              </a:rPr>
              <a:t>образом, создана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законодательно инфраструктура для значительного увеличения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спроса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услуги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5" dirty="0">
                <a:latin typeface="Century Gothic" pitchFamily="34" charset="0"/>
                <a:cs typeface="Calibri"/>
              </a:rPr>
              <a:t> утилизации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 переработке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опасных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отходов.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263525" indent="-17272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Наличие</a:t>
            </a:r>
            <a:r>
              <a:rPr sz="900" b="1" spc="-10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опыта</a:t>
            </a:r>
            <a:r>
              <a:rPr sz="900" b="1" spc="15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Инициатора.</a:t>
            </a:r>
            <a:r>
              <a:rPr sz="900" b="1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Мобильное</a:t>
            </a:r>
            <a:r>
              <a:rPr sz="900" dirty="0">
                <a:latin typeface="Century Gothic" pitchFamily="34" charset="0"/>
                <a:cs typeface="Calibri"/>
              </a:rPr>
              <a:t> (в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контейнерах) </a:t>
            </a:r>
            <a:r>
              <a:rPr sz="900" dirty="0">
                <a:latin typeface="Century Gothic" pitchFamily="34" charset="0"/>
                <a:cs typeface="Calibri"/>
              </a:rPr>
              <a:t> оборудование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способно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перерабатывать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нефтесодержащие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139065" algn="just">
              <a:lnSpc>
                <a:spcPts val="9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отходы</a:t>
            </a:r>
            <a:r>
              <a:rPr sz="900" spc="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территории</a:t>
            </a:r>
            <a:r>
              <a:rPr sz="900" spc="6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потенциального</a:t>
            </a:r>
            <a:r>
              <a:rPr sz="900" spc="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заказчика.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5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период</a:t>
            </a:r>
            <a:r>
              <a:rPr sz="900" spc="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октября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2021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30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октября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рамках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первого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заказа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Компания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переработала </a:t>
            </a:r>
            <a:r>
              <a:rPr sz="900" dirty="0">
                <a:latin typeface="Century Gothic" pitchFamily="34" charset="0"/>
                <a:cs typeface="Calibri"/>
              </a:rPr>
              <a:t>4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505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куб.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 </a:t>
            </a:r>
            <a:r>
              <a:rPr sz="900" spc="-5" dirty="0">
                <a:latin typeface="Century Gothic" pitchFamily="34" charset="0"/>
                <a:cs typeface="Calibri"/>
              </a:rPr>
              <a:t>нефтешлама,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из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которого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109855" algn="just">
              <a:lnSpc>
                <a:spcPts val="9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получила </a:t>
            </a:r>
            <a:r>
              <a:rPr sz="900" dirty="0">
                <a:latin typeface="Century Gothic" pitchFamily="34" charset="0"/>
                <a:cs typeface="Calibri"/>
              </a:rPr>
              <a:t>2 110 куб. м. </a:t>
            </a:r>
            <a:r>
              <a:rPr sz="900" spc="-5" dirty="0">
                <a:latin typeface="Century Gothic" pitchFamily="34" charset="0"/>
                <a:cs typeface="Calibri"/>
              </a:rPr>
              <a:t>очищенной нефти. Получен патент </a:t>
            </a:r>
            <a:r>
              <a:rPr sz="900" dirty="0">
                <a:latin typeface="Century Gothic" pitchFamily="34" charset="0"/>
                <a:cs typeface="Calibri"/>
              </a:rPr>
              <a:t>РК на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изоб</a:t>
            </a:r>
            <a:r>
              <a:rPr sz="900" spc="-5" dirty="0">
                <a:latin typeface="Century Gothic" pitchFamily="34" charset="0"/>
                <a:cs typeface="Calibri"/>
              </a:rPr>
              <a:t>рете</a:t>
            </a:r>
            <a:r>
              <a:rPr sz="900" dirty="0">
                <a:latin typeface="Century Gothic" pitchFamily="34" charset="0"/>
                <a:cs typeface="Calibri"/>
              </a:rPr>
              <a:t>ние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№33883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от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25.07.2</a:t>
            </a:r>
            <a:r>
              <a:rPr sz="900" spc="-15" dirty="0">
                <a:latin typeface="Century Gothic" pitchFamily="34" charset="0"/>
                <a:cs typeface="Calibri"/>
              </a:rPr>
              <a:t>0</a:t>
            </a:r>
            <a:r>
              <a:rPr sz="900" dirty="0">
                <a:latin typeface="Century Gothic" pitchFamily="34" charset="0"/>
                <a:cs typeface="Calibri"/>
              </a:rPr>
              <a:t>18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способ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</a:t>
            </a:r>
            <a:r>
              <a:rPr sz="900" spc="-5" dirty="0">
                <a:latin typeface="Century Gothic" pitchFamily="34" charset="0"/>
                <a:cs typeface="Calibri"/>
              </a:rPr>
              <a:t>ерер</a:t>
            </a:r>
            <a:r>
              <a:rPr sz="900" dirty="0">
                <a:latin typeface="Century Gothic" pitchFamily="34" charset="0"/>
                <a:cs typeface="Calibri"/>
              </a:rPr>
              <a:t>аб</a:t>
            </a:r>
            <a:r>
              <a:rPr sz="900" spc="5" dirty="0">
                <a:latin typeface="Century Gothic" pitchFamily="34" charset="0"/>
                <a:cs typeface="Calibri"/>
              </a:rPr>
              <a:t>о</a:t>
            </a:r>
            <a:r>
              <a:rPr sz="900" spc="-5" dirty="0">
                <a:latin typeface="Century Gothic" pitchFamily="34" charset="0"/>
                <a:cs typeface="Calibri"/>
              </a:rPr>
              <a:t>тки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9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нефтесодержащих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отходов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456460" y="4329683"/>
            <a:ext cx="3658099" cy="1715853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2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  <a:p>
            <a:pPr marL="12700" marR="241935" algn="just">
              <a:lnSpc>
                <a:spcPts val="900"/>
              </a:lnSpc>
              <a:spcBef>
                <a:spcPts val="3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 реализации Проекта требуется финансирование </a:t>
            </a:r>
            <a:r>
              <a:rPr sz="900" dirty="0">
                <a:latin typeface="Century Gothic" pitchFamily="34" charset="0"/>
                <a:cs typeface="Calibri"/>
              </a:rPr>
              <a:t>на сумму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009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</a:t>
            </a:r>
            <a:r>
              <a:rPr sz="900" dirty="0">
                <a:latin typeface="Century Gothic" pitchFamily="34" charset="0"/>
                <a:cs typeface="Calibri"/>
              </a:rPr>
              <a:t> (по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курсу 449,17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тенге), </a:t>
            </a:r>
            <a:r>
              <a:rPr sz="900" dirty="0">
                <a:latin typeface="Century Gothic" pitchFamily="34" charset="0"/>
                <a:cs typeface="Calibri"/>
              </a:rPr>
              <a:t>из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которых: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ts val="99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70%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(2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106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долговое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(при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99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наличии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залогового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обеспечения);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от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30%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(903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США)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 участие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инвестора.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ts val="900"/>
              </a:lnSpc>
              <a:spcBef>
                <a:spcPts val="3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меры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финальная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структура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финансирования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долей </a:t>
            </a:r>
            <a:r>
              <a:rPr sz="900" dirty="0">
                <a:latin typeface="Century Gothic" pitchFamily="34" charset="0"/>
                <a:cs typeface="Calibri"/>
              </a:rPr>
              <a:t>участия в </a:t>
            </a:r>
            <a:r>
              <a:rPr sz="9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5" dirty="0">
                <a:latin typeface="Century Gothic" pitchFamily="34" charset="0"/>
                <a:cs typeface="Calibri"/>
              </a:rPr>
              <a:t> 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92963" y="4419345"/>
            <a:ext cx="1494155" cy="228268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sz="900" b="1" spc="-5" dirty="0" err="1">
                <a:solidFill>
                  <a:srgbClr val="C00000"/>
                </a:solidFill>
                <a:latin typeface="Calibri"/>
                <a:cs typeface="Calibri"/>
              </a:rPr>
              <a:t>Месторасположение</a:t>
            </a:r>
            <a:r>
              <a:rPr sz="900" b="1" spc="-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900" b="1" spc="-5" dirty="0" err="1">
                <a:solidFill>
                  <a:srgbClr val="C00000"/>
                </a:solidFill>
                <a:latin typeface="Calibri"/>
                <a:cs typeface="Calibri"/>
              </a:rPr>
              <a:t>проекта</a:t>
            </a:r>
            <a:endParaRPr sz="900" dirty="0">
              <a:solidFill>
                <a:srgbClr val="C00000"/>
              </a:solidFill>
              <a:latin typeface="Calibri"/>
              <a:cs typeface="Calibri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1123188" y="2907601"/>
            <a:ext cx="2757170" cy="1026160"/>
            <a:chOff x="1123188" y="2907601"/>
            <a:chExt cx="2757170" cy="1026160"/>
          </a:xfrm>
        </p:grpSpPr>
        <p:sp>
          <p:nvSpPr>
            <p:cNvPr id="26" name="object 26"/>
            <p:cNvSpPr/>
            <p:nvPr/>
          </p:nvSpPr>
          <p:spPr>
            <a:xfrm>
              <a:off x="1556004" y="3183635"/>
              <a:ext cx="2249805" cy="713740"/>
            </a:xfrm>
            <a:custGeom>
              <a:avLst/>
              <a:gdLst/>
              <a:ahLst/>
              <a:cxnLst/>
              <a:rect l="l" t="t" r="r" b="b"/>
              <a:pathLst>
                <a:path w="2249804" h="713739">
                  <a:moveTo>
                    <a:pt x="102108" y="355092"/>
                  </a:moveTo>
                  <a:lnTo>
                    <a:pt x="0" y="355092"/>
                  </a:lnTo>
                  <a:lnTo>
                    <a:pt x="0" y="713232"/>
                  </a:lnTo>
                  <a:lnTo>
                    <a:pt x="102108" y="713232"/>
                  </a:lnTo>
                  <a:lnTo>
                    <a:pt x="102108" y="355092"/>
                  </a:lnTo>
                  <a:close/>
                </a:path>
                <a:path w="2249804" h="713739">
                  <a:moveTo>
                    <a:pt x="280416" y="259080"/>
                  </a:moveTo>
                  <a:lnTo>
                    <a:pt x="178308" y="259080"/>
                  </a:lnTo>
                  <a:lnTo>
                    <a:pt x="178308" y="713232"/>
                  </a:lnTo>
                  <a:lnTo>
                    <a:pt x="280416" y="713232"/>
                  </a:lnTo>
                  <a:lnTo>
                    <a:pt x="280416" y="259080"/>
                  </a:lnTo>
                  <a:close/>
                </a:path>
                <a:path w="2249804" h="713739">
                  <a:moveTo>
                    <a:pt x="460248" y="205740"/>
                  </a:moveTo>
                  <a:lnTo>
                    <a:pt x="358140" y="205740"/>
                  </a:lnTo>
                  <a:lnTo>
                    <a:pt x="358140" y="713232"/>
                  </a:lnTo>
                  <a:lnTo>
                    <a:pt x="460248" y="713232"/>
                  </a:lnTo>
                  <a:lnTo>
                    <a:pt x="460248" y="205740"/>
                  </a:lnTo>
                  <a:close/>
                </a:path>
                <a:path w="2249804" h="713739">
                  <a:moveTo>
                    <a:pt x="638556" y="181356"/>
                  </a:moveTo>
                  <a:lnTo>
                    <a:pt x="536448" y="181356"/>
                  </a:lnTo>
                  <a:lnTo>
                    <a:pt x="536448" y="713232"/>
                  </a:lnTo>
                  <a:lnTo>
                    <a:pt x="638556" y="713232"/>
                  </a:lnTo>
                  <a:lnTo>
                    <a:pt x="638556" y="181356"/>
                  </a:lnTo>
                  <a:close/>
                </a:path>
                <a:path w="2249804" h="713739">
                  <a:moveTo>
                    <a:pt x="818388" y="163068"/>
                  </a:moveTo>
                  <a:lnTo>
                    <a:pt x="714756" y="163068"/>
                  </a:lnTo>
                  <a:lnTo>
                    <a:pt x="714756" y="713232"/>
                  </a:lnTo>
                  <a:lnTo>
                    <a:pt x="818388" y="713232"/>
                  </a:lnTo>
                  <a:lnTo>
                    <a:pt x="818388" y="163068"/>
                  </a:lnTo>
                  <a:close/>
                </a:path>
                <a:path w="2249804" h="713739">
                  <a:moveTo>
                    <a:pt x="996696" y="140208"/>
                  </a:moveTo>
                  <a:lnTo>
                    <a:pt x="894588" y="140208"/>
                  </a:lnTo>
                  <a:lnTo>
                    <a:pt x="894588" y="713232"/>
                  </a:lnTo>
                  <a:lnTo>
                    <a:pt x="996696" y="713232"/>
                  </a:lnTo>
                  <a:lnTo>
                    <a:pt x="996696" y="140208"/>
                  </a:lnTo>
                  <a:close/>
                </a:path>
                <a:path w="2249804" h="713739">
                  <a:moveTo>
                    <a:pt x="1175004" y="118872"/>
                  </a:moveTo>
                  <a:lnTo>
                    <a:pt x="1072896" y="118872"/>
                  </a:lnTo>
                  <a:lnTo>
                    <a:pt x="1072896" y="713232"/>
                  </a:lnTo>
                  <a:lnTo>
                    <a:pt x="1175004" y="713232"/>
                  </a:lnTo>
                  <a:lnTo>
                    <a:pt x="1175004" y="118872"/>
                  </a:lnTo>
                  <a:close/>
                </a:path>
                <a:path w="2249804" h="713739">
                  <a:moveTo>
                    <a:pt x="1354836" y="97536"/>
                  </a:moveTo>
                  <a:lnTo>
                    <a:pt x="1252728" y="97536"/>
                  </a:lnTo>
                  <a:lnTo>
                    <a:pt x="1252728" y="713232"/>
                  </a:lnTo>
                  <a:lnTo>
                    <a:pt x="1354836" y="713232"/>
                  </a:lnTo>
                  <a:lnTo>
                    <a:pt x="1354836" y="97536"/>
                  </a:lnTo>
                  <a:close/>
                </a:path>
                <a:path w="2249804" h="713739">
                  <a:moveTo>
                    <a:pt x="1533144" y="79248"/>
                  </a:moveTo>
                  <a:lnTo>
                    <a:pt x="1431036" y="79248"/>
                  </a:lnTo>
                  <a:lnTo>
                    <a:pt x="1431036" y="713232"/>
                  </a:lnTo>
                  <a:lnTo>
                    <a:pt x="1533144" y="713232"/>
                  </a:lnTo>
                  <a:lnTo>
                    <a:pt x="1533144" y="79248"/>
                  </a:lnTo>
                  <a:close/>
                </a:path>
                <a:path w="2249804" h="713739">
                  <a:moveTo>
                    <a:pt x="1712963" y="59436"/>
                  </a:moveTo>
                  <a:lnTo>
                    <a:pt x="1610868" y="59436"/>
                  </a:lnTo>
                  <a:lnTo>
                    <a:pt x="1610868" y="713232"/>
                  </a:lnTo>
                  <a:lnTo>
                    <a:pt x="1712963" y="713232"/>
                  </a:lnTo>
                  <a:lnTo>
                    <a:pt x="1712963" y="59436"/>
                  </a:lnTo>
                  <a:close/>
                </a:path>
                <a:path w="2249804" h="713739">
                  <a:moveTo>
                    <a:pt x="1891284" y="38100"/>
                  </a:moveTo>
                  <a:lnTo>
                    <a:pt x="1789176" y="38100"/>
                  </a:lnTo>
                  <a:lnTo>
                    <a:pt x="1789176" y="713232"/>
                  </a:lnTo>
                  <a:lnTo>
                    <a:pt x="1891284" y="713232"/>
                  </a:lnTo>
                  <a:lnTo>
                    <a:pt x="1891284" y="38100"/>
                  </a:lnTo>
                  <a:close/>
                </a:path>
                <a:path w="2249804" h="713739">
                  <a:moveTo>
                    <a:pt x="2071116" y="15240"/>
                  </a:moveTo>
                  <a:lnTo>
                    <a:pt x="1967484" y="15240"/>
                  </a:lnTo>
                  <a:lnTo>
                    <a:pt x="1967484" y="713232"/>
                  </a:lnTo>
                  <a:lnTo>
                    <a:pt x="2071116" y="713232"/>
                  </a:lnTo>
                  <a:lnTo>
                    <a:pt x="2071116" y="15240"/>
                  </a:lnTo>
                  <a:close/>
                </a:path>
                <a:path w="2249804" h="713739">
                  <a:moveTo>
                    <a:pt x="2249424" y="0"/>
                  </a:moveTo>
                  <a:lnTo>
                    <a:pt x="2147316" y="0"/>
                  </a:lnTo>
                  <a:lnTo>
                    <a:pt x="2147316" y="713232"/>
                  </a:lnTo>
                  <a:lnTo>
                    <a:pt x="2249424" y="713232"/>
                  </a:lnTo>
                  <a:lnTo>
                    <a:pt x="2249424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123188" y="2912364"/>
              <a:ext cx="2757170" cy="1021080"/>
            </a:xfrm>
            <a:custGeom>
              <a:avLst/>
              <a:gdLst/>
              <a:ahLst/>
              <a:cxnLst/>
              <a:rect l="l" t="t" r="r" b="b"/>
              <a:pathLst>
                <a:path w="2757170" h="1021079">
                  <a:moveTo>
                    <a:pt x="2720340" y="984504"/>
                  </a:moveTo>
                  <a:lnTo>
                    <a:pt x="2720340" y="0"/>
                  </a:lnTo>
                </a:path>
                <a:path w="2757170" h="1021079">
                  <a:moveTo>
                    <a:pt x="2720340" y="984504"/>
                  </a:moveTo>
                  <a:lnTo>
                    <a:pt x="2756916" y="984504"/>
                  </a:lnTo>
                </a:path>
                <a:path w="2757170" h="1021079">
                  <a:moveTo>
                    <a:pt x="2720340" y="656844"/>
                  </a:moveTo>
                  <a:lnTo>
                    <a:pt x="2756916" y="656844"/>
                  </a:lnTo>
                </a:path>
                <a:path w="2757170" h="1021079">
                  <a:moveTo>
                    <a:pt x="2720340" y="327660"/>
                  </a:moveTo>
                  <a:lnTo>
                    <a:pt x="2756916" y="327660"/>
                  </a:lnTo>
                </a:path>
                <a:path w="2757170" h="1021079">
                  <a:moveTo>
                    <a:pt x="2720340" y="0"/>
                  </a:moveTo>
                  <a:lnTo>
                    <a:pt x="2756916" y="0"/>
                  </a:lnTo>
                </a:path>
                <a:path w="2757170" h="1021079">
                  <a:moveTo>
                    <a:pt x="36575" y="984504"/>
                  </a:moveTo>
                  <a:lnTo>
                    <a:pt x="36575" y="0"/>
                  </a:lnTo>
                </a:path>
                <a:path w="2757170" h="1021079">
                  <a:moveTo>
                    <a:pt x="0" y="984504"/>
                  </a:moveTo>
                  <a:lnTo>
                    <a:pt x="36575" y="984504"/>
                  </a:lnTo>
                </a:path>
                <a:path w="2757170" h="1021079">
                  <a:moveTo>
                    <a:pt x="0" y="656844"/>
                  </a:moveTo>
                  <a:lnTo>
                    <a:pt x="36575" y="656844"/>
                  </a:lnTo>
                </a:path>
                <a:path w="2757170" h="1021079">
                  <a:moveTo>
                    <a:pt x="0" y="327660"/>
                  </a:moveTo>
                  <a:lnTo>
                    <a:pt x="36575" y="327660"/>
                  </a:lnTo>
                </a:path>
                <a:path w="2757170" h="1021079">
                  <a:moveTo>
                    <a:pt x="0" y="0"/>
                  </a:moveTo>
                  <a:lnTo>
                    <a:pt x="36575" y="0"/>
                  </a:lnTo>
                </a:path>
                <a:path w="2757170" h="1021079">
                  <a:moveTo>
                    <a:pt x="36575" y="984504"/>
                  </a:moveTo>
                  <a:lnTo>
                    <a:pt x="2720340" y="984504"/>
                  </a:lnTo>
                </a:path>
                <a:path w="2757170" h="1021079">
                  <a:moveTo>
                    <a:pt x="36575" y="984504"/>
                  </a:moveTo>
                  <a:lnTo>
                    <a:pt x="36575" y="1021080"/>
                  </a:lnTo>
                </a:path>
                <a:path w="2757170" h="1021079">
                  <a:moveTo>
                    <a:pt x="214884" y="984504"/>
                  </a:moveTo>
                  <a:lnTo>
                    <a:pt x="214884" y="1021080"/>
                  </a:lnTo>
                </a:path>
                <a:path w="2757170" h="1021079">
                  <a:moveTo>
                    <a:pt x="393192" y="984504"/>
                  </a:moveTo>
                  <a:lnTo>
                    <a:pt x="393192" y="1021080"/>
                  </a:lnTo>
                </a:path>
                <a:path w="2757170" h="1021079">
                  <a:moveTo>
                    <a:pt x="573024" y="984504"/>
                  </a:moveTo>
                  <a:lnTo>
                    <a:pt x="573024" y="1021080"/>
                  </a:lnTo>
                </a:path>
                <a:path w="2757170" h="1021079">
                  <a:moveTo>
                    <a:pt x="751332" y="984504"/>
                  </a:moveTo>
                  <a:lnTo>
                    <a:pt x="751332" y="1021080"/>
                  </a:lnTo>
                </a:path>
                <a:path w="2757170" h="1021079">
                  <a:moveTo>
                    <a:pt x="931163" y="984504"/>
                  </a:moveTo>
                  <a:lnTo>
                    <a:pt x="931163" y="1021080"/>
                  </a:lnTo>
                </a:path>
                <a:path w="2757170" h="1021079">
                  <a:moveTo>
                    <a:pt x="1109472" y="984504"/>
                  </a:moveTo>
                  <a:lnTo>
                    <a:pt x="1109472" y="1021080"/>
                  </a:lnTo>
                </a:path>
                <a:path w="2757170" h="1021079">
                  <a:moveTo>
                    <a:pt x="1289304" y="984504"/>
                  </a:moveTo>
                  <a:lnTo>
                    <a:pt x="1289304" y="1021080"/>
                  </a:lnTo>
                </a:path>
                <a:path w="2757170" h="1021079">
                  <a:moveTo>
                    <a:pt x="1467612" y="984504"/>
                  </a:moveTo>
                  <a:lnTo>
                    <a:pt x="1467612" y="1021080"/>
                  </a:lnTo>
                </a:path>
                <a:path w="2757170" h="1021079">
                  <a:moveTo>
                    <a:pt x="1647444" y="984504"/>
                  </a:moveTo>
                  <a:lnTo>
                    <a:pt x="1647444" y="1021080"/>
                  </a:lnTo>
                </a:path>
                <a:path w="2757170" h="1021079">
                  <a:moveTo>
                    <a:pt x="1825752" y="984504"/>
                  </a:moveTo>
                  <a:lnTo>
                    <a:pt x="1825752" y="1021080"/>
                  </a:lnTo>
                </a:path>
                <a:path w="2757170" h="1021079">
                  <a:moveTo>
                    <a:pt x="2004060" y="984504"/>
                  </a:moveTo>
                  <a:lnTo>
                    <a:pt x="2004060" y="1021080"/>
                  </a:lnTo>
                </a:path>
                <a:path w="2757170" h="1021079">
                  <a:moveTo>
                    <a:pt x="2183891" y="984504"/>
                  </a:moveTo>
                  <a:lnTo>
                    <a:pt x="2183891" y="1021080"/>
                  </a:lnTo>
                </a:path>
                <a:path w="2757170" h="1021079">
                  <a:moveTo>
                    <a:pt x="2362200" y="984504"/>
                  </a:moveTo>
                  <a:lnTo>
                    <a:pt x="2362200" y="1021080"/>
                  </a:lnTo>
                </a:path>
                <a:path w="2757170" h="1021079">
                  <a:moveTo>
                    <a:pt x="2542032" y="984504"/>
                  </a:moveTo>
                  <a:lnTo>
                    <a:pt x="2542032" y="1021080"/>
                  </a:lnTo>
                </a:path>
                <a:path w="2757170" h="1021079">
                  <a:moveTo>
                    <a:pt x="2720340" y="984504"/>
                  </a:moveTo>
                  <a:lnTo>
                    <a:pt x="2720340" y="1021080"/>
                  </a:lnTo>
                </a:path>
              </a:pathLst>
            </a:custGeom>
            <a:ln w="9525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cstate="print"/>
            <a:stretch>
              <a:fillRect/>
            </a:stretch>
          </p:blipFill>
          <p:spPr>
            <a:xfrm>
              <a:off x="1211503" y="3533076"/>
              <a:ext cx="73545" cy="73533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91348" y="3533076"/>
              <a:ext cx="73532" cy="73533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69656" y="3188652"/>
              <a:ext cx="73532" cy="73533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49488" y="3173412"/>
              <a:ext cx="73532" cy="73533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927796" y="3168840"/>
              <a:ext cx="73533" cy="73533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07628" y="3167316"/>
              <a:ext cx="73532" cy="73533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85936" y="3168840"/>
              <a:ext cx="73532" cy="73533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64244" y="3168840"/>
              <a:ext cx="73532" cy="73533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44076" y="3170364"/>
              <a:ext cx="73533" cy="73533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22384" y="3170364"/>
              <a:ext cx="73532" cy="7353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02216" y="3170364"/>
              <a:ext cx="73532" cy="73533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180524" y="3170364"/>
              <a:ext cx="73532" cy="73533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60356" y="3170364"/>
              <a:ext cx="73532" cy="73533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38664" y="3170364"/>
              <a:ext cx="73533" cy="73533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16972" y="3170364"/>
              <a:ext cx="73532" cy="73533"/>
            </a:xfrm>
            <a:prstGeom prst="rect">
              <a:avLst/>
            </a:prstGeom>
          </p:spPr>
        </p:pic>
      </p:grpSp>
      <p:sp>
        <p:nvSpPr>
          <p:cNvPr id="43" name="object 43"/>
          <p:cNvSpPr txBox="1"/>
          <p:nvPr/>
        </p:nvSpPr>
        <p:spPr>
          <a:xfrm>
            <a:off x="1184147" y="3523660"/>
            <a:ext cx="2658110" cy="31115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sz="1000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185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765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10"/>
              </a:spcBef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3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092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10"/>
              </a:spcBef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3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244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10"/>
              </a:spcBef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3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355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10"/>
              </a:spcBef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3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488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10"/>
              </a:spcBef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3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620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3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756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3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866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3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985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10"/>
              </a:spcBef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4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114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10"/>
              </a:spcBef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4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257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10"/>
              </a:spcBef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4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349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184147" y="3294611"/>
            <a:ext cx="330835" cy="1803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0%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sz="1000" u="heavy" spc="-5" dirty="0">
                <a:solidFill>
                  <a:srgbClr val="0D0D0D"/>
                </a:solidFill>
                <a:uFill>
                  <a:solidFill>
                    <a:srgbClr val="E2E38D"/>
                  </a:solidFill>
                </a:uFill>
                <a:latin typeface="Calibri"/>
                <a:cs typeface="Calibri"/>
              </a:rPr>
              <a:t>0</a:t>
            </a: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542288" y="2865732"/>
            <a:ext cx="2299970" cy="2647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spc="-10" dirty="0">
                <a:solidFill>
                  <a:srgbClr val="0D0D0D"/>
                </a:solidFill>
                <a:latin typeface="Calibri"/>
                <a:cs typeface="Calibri"/>
              </a:rPr>
              <a:t>52%</a:t>
            </a:r>
            <a:endParaRPr sz="1000" dirty="0">
              <a:latin typeface="Calibri"/>
              <a:cs typeface="Calibri"/>
            </a:endParaRPr>
          </a:p>
          <a:p>
            <a:pPr marL="27305">
              <a:lnSpc>
                <a:spcPct val="100000"/>
              </a:lnSpc>
              <a:spcBef>
                <a:spcPts val="209"/>
              </a:spcBef>
            </a:pPr>
            <a:r>
              <a:rPr sz="1000" spc="-10" dirty="0">
                <a:solidFill>
                  <a:srgbClr val="0D0D0D"/>
                </a:solidFill>
                <a:latin typeface="Calibri"/>
                <a:cs typeface="Calibri"/>
              </a:rPr>
              <a:t>55%</a:t>
            </a:r>
            <a:endParaRPr sz="1000" dirty="0">
              <a:latin typeface="Calibri"/>
              <a:cs typeface="Calibri"/>
            </a:endParaRPr>
          </a:p>
          <a:p>
            <a:pPr marL="32384">
              <a:lnSpc>
                <a:spcPct val="100000"/>
              </a:lnSpc>
              <a:spcBef>
                <a:spcPts val="204"/>
              </a:spcBef>
            </a:pP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55%</a:t>
            </a:r>
            <a:endParaRPr sz="1000" dirty="0">
              <a:latin typeface="Calibri"/>
              <a:cs typeface="Calibri"/>
            </a:endParaRPr>
          </a:p>
          <a:p>
            <a:pPr marL="33020">
              <a:lnSpc>
                <a:spcPct val="100000"/>
              </a:lnSpc>
              <a:spcBef>
                <a:spcPts val="210"/>
              </a:spcBef>
            </a:pP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56%</a:t>
            </a:r>
            <a:endParaRPr sz="1000" dirty="0">
              <a:latin typeface="Calibri"/>
              <a:cs typeface="Calibri"/>
            </a:endParaRPr>
          </a:p>
          <a:p>
            <a:pPr marL="31750">
              <a:lnSpc>
                <a:spcPct val="100000"/>
              </a:lnSpc>
              <a:spcBef>
                <a:spcPts val="210"/>
              </a:spcBef>
            </a:pP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55%</a:t>
            </a:r>
            <a:endParaRPr sz="1000" dirty="0">
              <a:latin typeface="Calibri"/>
              <a:cs typeface="Calibri"/>
            </a:endParaRPr>
          </a:p>
          <a:p>
            <a:pPr marL="31115">
              <a:lnSpc>
                <a:spcPct val="100000"/>
              </a:lnSpc>
              <a:spcBef>
                <a:spcPts val="210"/>
              </a:spcBef>
            </a:pP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55%</a:t>
            </a:r>
            <a:endParaRPr sz="1000" dirty="0">
              <a:latin typeface="Calibri"/>
              <a:cs typeface="Calibri"/>
            </a:endParaRPr>
          </a:p>
          <a:p>
            <a:pPr marL="31115">
              <a:lnSpc>
                <a:spcPct val="100000"/>
              </a:lnSpc>
              <a:spcBef>
                <a:spcPts val="210"/>
              </a:spcBef>
            </a:pP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55%</a:t>
            </a:r>
            <a:endParaRPr sz="1000" dirty="0">
              <a:latin typeface="Calibri"/>
              <a:cs typeface="Calibri"/>
            </a:endParaRPr>
          </a:p>
          <a:p>
            <a:pPr marL="31115">
              <a:lnSpc>
                <a:spcPct val="100000"/>
              </a:lnSpc>
              <a:spcBef>
                <a:spcPts val="209"/>
              </a:spcBef>
            </a:pP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55%</a:t>
            </a:r>
            <a:endParaRPr sz="1000" dirty="0">
              <a:latin typeface="Calibri"/>
              <a:cs typeface="Calibri"/>
            </a:endParaRPr>
          </a:p>
          <a:p>
            <a:pPr marL="30480">
              <a:lnSpc>
                <a:spcPct val="100000"/>
              </a:lnSpc>
              <a:spcBef>
                <a:spcPts val="209"/>
              </a:spcBef>
            </a:pPr>
            <a:r>
              <a:rPr sz="1000" spc="-10" dirty="0">
                <a:solidFill>
                  <a:srgbClr val="0D0D0D"/>
                </a:solidFill>
                <a:latin typeface="Calibri"/>
                <a:cs typeface="Calibri"/>
              </a:rPr>
              <a:t>55%</a:t>
            </a:r>
            <a:endParaRPr sz="1000" dirty="0">
              <a:latin typeface="Calibri"/>
              <a:cs typeface="Calibri"/>
            </a:endParaRPr>
          </a:p>
          <a:p>
            <a:pPr marL="29845">
              <a:lnSpc>
                <a:spcPct val="100000"/>
              </a:lnSpc>
              <a:spcBef>
                <a:spcPts val="209"/>
              </a:spcBef>
            </a:pPr>
            <a:r>
              <a:rPr sz="1000" spc="-10" dirty="0">
                <a:solidFill>
                  <a:srgbClr val="0D0D0D"/>
                </a:solidFill>
                <a:latin typeface="Calibri"/>
                <a:cs typeface="Calibri"/>
              </a:rPr>
              <a:t>55%</a:t>
            </a:r>
            <a:endParaRPr sz="1000" dirty="0">
              <a:latin typeface="Calibri"/>
              <a:cs typeface="Calibri"/>
            </a:endParaRPr>
          </a:p>
          <a:p>
            <a:pPr marL="29845">
              <a:lnSpc>
                <a:spcPct val="100000"/>
              </a:lnSpc>
              <a:spcBef>
                <a:spcPts val="204"/>
              </a:spcBef>
            </a:pPr>
            <a:r>
              <a:rPr sz="1000" spc="-10" dirty="0">
                <a:solidFill>
                  <a:srgbClr val="0D0D0D"/>
                </a:solidFill>
                <a:latin typeface="Calibri"/>
                <a:cs typeface="Calibri"/>
              </a:rPr>
              <a:t>55%</a:t>
            </a:r>
            <a:endParaRPr sz="1000" dirty="0">
              <a:latin typeface="Calibri"/>
              <a:cs typeface="Calibri"/>
            </a:endParaRPr>
          </a:p>
          <a:p>
            <a:pPr marL="30480">
              <a:lnSpc>
                <a:spcPct val="100000"/>
              </a:lnSpc>
              <a:spcBef>
                <a:spcPts val="210"/>
              </a:spcBef>
            </a:pPr>
            <a:r>
              <a:rPr sz="1000" spc="-10" dirty="0">
                <a:solidFill>
                  <a:srgbClr val="0D0D0D"/>
                </a:solidFill>
                <a:latin typeface="Calibri"/>
                <a:cs typeface="Calibri"/>
              </a:rPr>
              <a:t>55%</a:t>
            </a:r>
            <a:endParaRPr sz="1000" dirty="0">
              <a:latin typeface="Calibri"/>
              <a:cs typeface="Calibri"/>
            </a:endParaRPr>
          </a:p>
          <a:p>
            <a:pPr marL="30480">
              <a:lnSpc>
                <a:spcPct val="100000"/>
              </a:lnSpc>
              <a:spcBef>
                <a:spcPts val="210"/>
              </a:spcBef>
            </a:pPr>
            <a:r>
              <a:rPr sz="1000" spc="-10" dirty="0">
                <a:solidFill>
                  <a:srgbClr val="0D0D0D"/>
                </a:solidFill>
                <a:latin typeface="Calibri"/>
                <a:cs typeface="Calibri"/>
              </a:rPr>
              <a:t>55%</a:t>
            </a:r>
            <a:endParaRPr sz="1000" dirty="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937508" y="3802760"/>
            <a:ext cx="25844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-50%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937508" y="3474465"/>
            <a:ext cx="16510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937508" y="3146297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50%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937508" y="2818003"/>
            <a:ext cx="2813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100%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982776" y="3802760"/>
            <a:ext cx="838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783132" y="3474465"/>
            <a:ext cx="2832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2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783132" y="3146297"/>
            <a:ext cx="2832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4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783132" y="2818003"/>
            <a:ext cx="2832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6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188719" y="3956430"/>
            <a:ext cx="2646045" cy="25844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2023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2024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2025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2026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2027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4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2028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2029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2030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2031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2032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2033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2034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2035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2036</a:t>
            </a:r>
            <a:endParaRPr sz="900">
              <a:latin typeface="Calibri"/>
              <a:cs typeface="Calibri"/>
            </a:endParaRPr>
          </a:p>
          <a:p>
            <a:pPr marL="30480">
              <a:lnSpc>
                <a:spcPct val="100000"/>
              </a:lnSpc>
              <a:spcBef>
                <a:spcPts val="325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ППП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542569" y="3148451"/>
            <a:ext cx="139700" cy="7696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latin typeface="Calibri"/>
                <a:cs typeface="Calibri"/>
              </a:rPr>
              <a:t>тыс.</a:t>
            </a:r>
            <a:r>
              <a:rPr sz="900" spc="-3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долл.</a:t>
            </a:r>
            <a:r>
              <a:rPr sz="900" spc="-4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США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612648" y="4294632"/>
            <a:ext cx="243840" cy="70485"/>
          </a:xfrm>
          <a:custGeom>
            <a:avLst/>
            <a:gdLst/>
            <a:ahLst/>
            <a:cxnLst/>
            <a:rect l="l" t="t" r="r" b="b"/>
            <a:pathLst>
              <a:path w="243840" h="70485">
                <a:moveTo>
                  <a:pt x="243839" y="0"/>
                </a:moveTo>
                <a:lnTo>
                  <a:pt x="0" y="0"/>
                </a:lnTo>
                <a:lnTo>
                  <a:pt x="0" y="70104"/>
                </a:lnTo>
                <a:lnTo>
                  <a:pt x="243839" y="70104"/>
                </a:lnTo>
                <a:lnTo>
                  <a:pt x="243839" y="0"/>
                </a:lnTo>
                <a:close/>
              </a:path>
            </a:pathLst>
          </a:custGeom>
          <a:solidFill>
            <a:srgbClr val="046A3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 txBox="1"/>
          <p:nvPr/>
        </p:nvSpPr>
        <p:spPr>
          <a:xfrm>
            <a:off x="870000" y="4227398"/>
            <a:ext cx="1369695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"/>
                <a:cs typeface="Calibri"/>
              </a:rPr>
              <a:t>Выручка,</a:t>
            </a:r>
            <a:r>
              <a:rPr sz="1000" spc="-15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тыс.</a:t>
            </a:r>
            <a:r>
              <a:rPr sz="1000" spc="-15" dirty="0">
                <a:latin typeface="Calibri"/>
                <a:cs typeface="Calibri"/>
              </a:rPr>
              <a:t> </a:t>
            </a:r>
            <a:r>
              <a:rPr sz="1000" spc="-10" dirty="0">
                <a:latin typeface="Calibri"/>
                <a:cs typeface="Calibri"/>
              </a:rPr>
              <a:t>долл.</a:t>
            </a:r>
            <a:r>
              <a:rPr sz="1000" spc="5" dirty="0">
                <a:latin typeface="Calibri"/>
                <a:cs typeface="Calibri"/>
              </a:rPr>
              <a:t> </a:t>
            </a:r>
            <a:r>
              <a:rPr sz="1000" spc="-10" dirty="0">
                <a:latin typeface="Calibri"/>
                <a:cs typeface="Calibri"/>
              </a:rPr>
              <a:t>США</a:t>
            </a:r>
            <a:endParaRPr sz="1000">
              <a:latin typeface="Calibri"/>
              <a:cs typeface="Calibri"/>
            </a:endParaRPr>
          </a:p>
        </p:txBody>
      </p:sp>
      <p:pic>
        <p:nvPicPr>
          <p:cNvPr id="58" name="object 5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323338" y="4292917"/>
            <a:ext cx="243839" cy="73532"/>
          </a:xfrm>
          <a:prstGeom prst="rect">
            <a:avLst/>
          </a:prstGeom>
        </p:spPr>
      </p:pic>
      <p:sp>
        <p:nvSpPr>
          <p:cNvPr id="59" name="object 59"/>
          <p:cNvSpPr txBox="1"/>
          <p:nvPr/>
        </p:nvSpPr>
        <p:spPr>
          <a:xfrm>
            <a:off x="2579877" y="4227398"/>
            <a:ext cx="1603375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10" dirty="0">
                <a:latin typeface="Calibri"/>
                <a:cs typeface="Calibri"/>
              </a:rPr>
              <a:t>Рентабельность</a:t>
            </a:r>
            <a:r>
              <a:rPr sz="1000" spc="3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по EBITDA,</a:t>
            </a:r>
            <a:r>
              <a:rPr sz="1000" spc="5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>
              <a:latin typeface="Calibri"/>
              <a:cs typeface="Calibri"/>
            </a:endParaRPr>
          </a:p>
        </p:txBody>
      </p:sp>
      <p:pic>
        <p:nvPicPr>
          <p:cNvPr id="63" name="object 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18" name="object 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19" name="object 6"/>
          <p:cNvSpPr txBox="1"/>
          <p:nvPr/>
        </p:nvSpPr>
        <p:spPr>
          <a:xfrm>
            <a:off x="9753600" y="410701"/>
            <a:ext cx="1295400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kk-KZ" sz="900" i="1" kern="0" spc="-20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Химическая Промышленность </a:t>
            </a:r>
            <a:endParaRPr lang="ru-RU" sz="900" i="1" kern="0" spc="-20" dirty="0">
              <a:solidFill>
                <a:srgbClr val="C0000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020" name="Прямоугольник 1019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21" name="Блок-схема: задержка 1020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22" name="object 8"/>
          <p:cNvSpPr txBox="1">
            <a:spLocks/>
          </p:cNvSpPr>
          <p:nvPr/>
        </p:nvSpPr>
        <p:spPr>
          <a:xfrm>
            <a:off x="8213814" y="6226770"/>
            <a:ext cx="397818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ru-RU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ХИМИЧЕСКАЯ ПРОМЫШЛЕННОСТЬ</a:t>
            </a:r>
          </a:p>
        </p:txBody>
      </p:sp>
      <p:pic>
        <p:nvPicPr>
          <p:cNvPr id="1023" name="Рисунок 1022"/>
          <p:cNvPicPr>
            <a:picLocks noChangeAspect="1"/>
          </p:cNvPicPr>
          <p:nvPr/>
        </p:nvPicPr>
        <p:blipFill>
          <a:blip r:embed="rId9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65048" y="6079790"/>
            <a:ext cx="553648" cy="553648"/>
          </a:xfrm>
          <a:prstGeom prst="rect">
            <a:avLst/>
          </a:prstGeom>
        </p:spPr>
      </p:pic>
      <p:sp>
        <p:nvSpPr>
          <p:cNvPr id="2" name="Прямоугольник 1"/>
          <p:cNvSpPr/>
          <p:nvPr/>
        </p:nvSpPr>
        <p:spPr>
          <a:xfrm>
            <a:off x="8301680" y="871535"/>
            <a:ext cx="227947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18415">
              <a:lnSpc>
                <a:spcPct val="100000"/>
              </a:lnSpc>
              <a:spcBef>
                <a:spcPts val="120"/>
              </a:spcBef>
            </a:pPr>
            <a:r>
              <a:rPr lang="ru-RU" sz="9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В</a:t>
            </a:r>
            <a:r>
              <a:rPr lang="ru-RU" sz="900" b="1" spc="-3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9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чем</a:t>
            </a:r>
            <a:r>
              <a:rPr lang="ru-RU" sz="900" b="1" spc="-3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9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lang="ru-RU" sz="900" b="1" spc="1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9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проекта?</a:t>
            </a:r>
            <a:endParaRPr lang="ru-RU" sz="900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2963" y="1084307"/>
            <a:ext cx="3702990" cy="15270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2580242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oogle Shape;2346;p86"/>
          <p:cNvGrpSpPr/>
          <p:nvPr/>
        </p:nvGrpSpPr>
        <p:grpSpPr>
          <a:xfrm>
            <a:off x="1009244" y="959114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56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7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8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9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0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1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2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3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4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5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6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7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8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9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0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1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2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3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4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5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6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7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8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9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0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1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2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3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4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5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6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7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8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9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60" name="Прямоугольник 59"/>
          <p:cNvSpPr/>
          <p:nvPr/>
        </p:nvSpPr>
        <p:spPr>
          <a:xfrm>
            <a:off x="685799" y="304800"/>
            <a:ext cx="9067801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ru-RU" b="1" spc="-10" dirty="0">
                <a:solidFill>
                  <a:srgbClr val="C00000"/>
                </a:solidFill>
                <a:latin typeface="Arial" pitchFamily="34" charset="0"/>
                <a:cs typeface="Arial" pitchFamily="34" charset="0"/>
              </a:rPr>
              <a:t>Производство сельскохозяйственных удобрений на базе месторождении глауконитовых песков «</a:t>
            </a:r>
            <a:r>
              <a:rPr lang="ru-RU" b="1" spc="-10" dirty="0" err="1">
                <a:solidFill>
                  <a:srgbClr val="C00000"/>
                </a:solidFill>
                <a:latin typeface="Arial" pitchFamily="34" charset="0"/>
                <a:cs typeface="Arial" pitchFamily="34" charset="0"/>
              </a:rPr>
              <a:t>Байхожа</a:t>
            </a:r>
            <a:r>
              <a:rPr lang="ru-RU" b="1" spc="-10" dirty="0">
                <a:solidFill>
                  <a:srgbClr val="C00000"/>
                </a:solidFill>
                <a:latin typeface="Arial" pitchFamily="34" charset="0"/>
                <a:cs typeface="Arial" pitchFamily="34" charset="0"/>
              </a:rPr>
              <a:t>»</a:t>
            </a:r>
          </a:p>
        </p:txBody>
      </p:sp>
      <p:sp>
        <p:nvSpPr>
          <p:cNvPr id="107" name="object 13"/>
          <p:cNvSpPr txBox="1"/>
          <p:nvPr/>
        </p:nvSpPr>
        <p:spPr>
          <a:xfrm>
            <a:off x="3922908" y="1071352"/>
            <a:ext cx="3791577" cy="3142527"/>
          </a:xfrm>
          <a:prstGeom prst="rect">
            <a:avLst/>
          </a:prstGeom>
          <a:noFill/>
          <a:ln>
            <a:noFill/>
          </a:ln>
        </p:spPr>
        <p:txBody>
          <a:bodyPr vert="horz" wrap="square" lIns="0" tIns="13335" rIns="0" bIns="0" rtlCol="0">
            <a:spAutoFit/>
          </a:bodyPr>
          <a:lstStyle/>
          <a:p>
            <a:pPr marL="12700" algn="just">
              <a:spcBef>
                <a:spcPts val="105"/>
              </a:spcBef>
            </a:pP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Проект</a:t>
            </a:r>
            <a:endParaRPr sz="1000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  <a:p>
            <a:pPr marL="12700" algn="just"/>
            <a:r>
              <a:rPr sz="1000" dirty="0" err="1">
                <a:latin typeface="Century Gothic" pitchFamily="34" charset="0"/>
                <a:cs typeface="Calibri"/>
              </a:rPr>
              <a:t>Настоящим</a:t>
            </a:r>
            <a:r>
              <a:rPr sz="1000" spc="-7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инвестиционным</a:t>
            </a:r>
            <a:r>
              <a:rPr sz="1000" spc="-6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проектом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(далее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-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«</a:t>
            </a:r>
            <a:r>
              <a:rPr sz="1000" dirty="0" err="1">
                <a:latin typeface="Century Gothic" pitchFamily="34" charset="0"/>
                <a:cs typeface="Calibri"/>
              </a:rPr>
              <a:t>Проект</a:t>
            </a:r>
            <a:r>
              <a:rPr sz="1000" dirty="0">
                <a:latin typeface="Century Gothic" pitchFamily="34" charset="0"/>
                <a:cs typeface="Calibri"/>
              </a:rPr>
              <a:t>»)</a:t>
            </a:r>
          </a:p>
          <a:p>
            <a:pPr marL="12700" marR="5080" algn="just">
              <a:spcBef>
                <a:spcPts val="95"/>
              </a:spcBef>
            </a:pPr>
            <a:r>
              <a:rPr sz="1000" spc="5" dirty="0">
                <a:latin typeface="Century Gothic" pitchFamily="34" charset="0"/>
                <a:cs typeface="Calibri"/>
              </a:rPr>
              <a:t>п</a:t>
            </a:r>
            <a:r>
              <a:rPr sz="1000" spc="-5" dirty="0">
                <a:latin typeface="Century Gothic" pitchFamily="34" charset="0"/>
                <a:cs typeface="Calibri"/>
              </a:rPr>
              <a:t>л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10" dirty="0">
                <a:latin typeface="Century Gothic" pitchFamily="34" charset="0"/>
                <a:cs typeface="Calibri"/>
              </a:rPr>
              <a:t>н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ру</a:t>
            </a:r>
            <a:r>
              <a:rPr sz="1000" spc="5" dirty="0">
                <a:latin typeface="Century Gothic" pitchFamily="34" charset="0"/>
                <a:cs typeface="Calibri"/>
              </a:rPr>
              <a:t>е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dirty="0">
                <a:latin typeface="Century Gothic" pitchFamily="34" charset="0"/>
                <a:cs typeface="Calibri"/>
              </a:rPr>
              <a:t>ся</a:t>
            </a:r>
            <a:r>
              <a:rPr sz="1000" spc="-6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соз</a:t>
            </a:r>
            <a:r>
              <a:rPr sz="1000" spc="-10" dirty="0" err="1">
                <a:latin typeface="Century Gothic" pitchFamily="34" charset="0"/>
                <a:cs typeface="Calibri"/>
              </a:rPr>
              <a:t>д</a:t>
            </a:r>
            <a:r>
              <a:rPr sz="1000" dirty="0" err="1">
                <a:latin typeface="Century Gothic" pitchFamily="34" charset="0"/>
                <a:cs typeface="Calibri"/>
              </a:rPr>
              <a:t>а</a:t>
            </a:r>
            <a:r>
              <a:rPr sz="1000" spc="-10" dirty="0" err="1">
                <a:latin typeface="Century Gothic" pitchFamily="34" charset="0"/>
                <a:cs typeface="Calibri"/>
              </a:rPr>
              <a:t>н</a:t>
            </a:r>
            <a:r>
              <a:rPr sz="1000" spc="5" dirty="0" err="1">
                <a:latin typeface="Century Gothic" pitchFamily="34" charset="0"/>
                <a:cs typeface="Calibri"/>
              </a:rPr>
              <a:t>ие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spc="-30" dirty="0">
                <a:latin typeface="Century Gothic" pitchFamily="34" charset="0"/>
                <a:cs typeface="Calibri"/>
              </a:rPr>
              <a:t>производства сельскохозяйственных удобрений на базе месторождения глауконитовых песков «</a:t>
            </a:r>
            <a:r>
              <a:rPr lang="ru-RU" sz="1000" spc="-30" dirty="0" err="1">
                <a:latin typeface="Century Gothic" pitchFamily="34" charset="0"/>
                <a:cs typeface="Calibri"/>
              </a:rPr>
              <a:t>Байхожа</a:t>
            </a:r>
            <a:r>
              <a:rPr lang="ru-RU" sz="1000" spc="-30" dirty="0">
                <a:latin typeface="Century Gothic" pitchFamily="34" charset="0"/>
                <a:cs typeface="Calibri"/>
              </a:rPr>
              <a:t>»</a:t>
            </a:r>
            <a:r>
              <a:rPr sz="1000" spc="-5" dirty="0">
                <a:latin typeface="Century Gothic" pitchFamily="34" charset="0"/>
                <a:cs typeface="Calibri"/>
              </a:rPr>
              <a:t>,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расположенное в Казалинском районе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/>
            <a:r>
              <a:rPr sz="1000" spc="5" dirty="0">
                <a:latin typeface="Century Gothic" pitchFamily="34" charset="0"/>
                <a:cs typeface="Calibri"/>
              </a:rPr>
              <a:t>Ры</a:t>
            </a:r>
            <a:r>
              <a:rPr sz="1000" spc="-15" dirty="0">
                <a:latin typeface="Century Gothic" pitchFamily="34" charset="0"/>
                <a:cs typeface="Calibri"/>
              </a:rPr>
              <a:t>н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dirty="0">
                <a:latin typeface="Century Gothic" pitchFamily="34" charset="0"/>
                <a:cs typeface="Calibri"/>
              </a:rPr>
              <a:t>к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с</a:t>
            </a:r>
            <a:r>
              <a:rPr sz="1000" spc="-10" dirty="0">
                <a:latin typeface="Century Gothic" pitchFamily="34" charset="0"/>
                <a:cs typeface="Calibri"/>
              </a:rPr>
              <a:t>б</a:t>
            </a:r>
            <a:r>
              <a:rPr sz="1000" spc="5" dirty="0">
                <a:latin typeface="Century Gothic" pitchFamily="34" charset="0"/>
                <a:cs typeface="Calibri"/>
              </a:rPr>
              <a:t>ы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</a:t>
            </a:r>
            <a:r>
              <a:rPr sz="1000" spc="-5" dirty="0">
                <a:latin typeface="Century Gothic" pitchFamily="34" charset="0"/>
                <a:cs typeface="Calibri"/>
              </a:rPr>
              <a:t>ро</a:t>
            </a:r>
            <a:r>
              <a:rPr sz="1000" spc="-10" dirty="0">
                <a:latin typeface="Century Gothic" pitchFamily="34" charset="0"/>
                <a:cs typeface="Calibri"/>
              </a:rPr>
              <a:t>д</a:t>
            </a:r>
            <a:r>
              <a:rPr sz="1000" dirty="0">
                <a:latin typeface="Century Gothic" pitchFamily="34" charset="0"/>
                <a:cs typeface="Calibri"/>
              </a:rPr>
              <a:t>у</a:t>
            </a:r>
            <a:r>
              <a:rPr sz="1000" spc="-10" dirty="0">
                <a:latin typeface="Century Gothic" pitchFamily="34" charset="0"/>
                <a:cs typeface="Calibri"/>
              </a:rPr>
              <a:t>к</a:t>
            </a:r>
            <a:r>
              <a:rPr sz="1000" spc="5" dirty="0">
                <a:latin typeface="Century Gothic" pitchFamily="34" charset="0"/>
                <a:cs typeface="Calibri"/>
              </a:rPr>
              <a:t>ци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9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Р</a:t>
            </a:r>
            <a:r>
              <a:rPr sz="1000" dirty="0">
                <a:latin typeface="Century Gothic" pitchFamily="34" charset="0"/>
                <a:cs typeface="Calibri"/>
              </a:rPr>
              <a:t>К.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Це</a:t>
            </a:r>
            <a:r>
              <a:rPr sz="1000" spc="-10" dirty="0">
                <a:latin typeface="Century Gothic" pitchFamily="34" charset="0"/>
                <a:cs typeface="Calibri"/>
              </a:rPr>
              <a:t>л</a:t>
            </a:r>
            <a:r>
              <a:rPr sz="1000" dirty="0">
                <a:latin typeface="Century Gothic" pitchFamily="34" charset="0"/>
                <a:cs typeface="Calibri"/>
              </a:rPr>
              <a:t>евы</a:t>
            </a:r>
            <a:r>
              <a:rPr sz="1000" spc="-5" dirty="0">
                <a:latin typeface="Century Gothic" pitchFamily="34" charset="0"/>
                <a:cs typeface="Calibri"/>
              </a:rPr>
              <a:t>м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75" dirty="0">
                <a:latin typeface="Century Gothic" pitchFamily="34" charset="0"/>
                <a:cs typeface="Calibri"/>
              </a:rPr>
              <a:t> </a:t>
            </a:r>
            <a:r>
              <a:rPr sz="1000" spc="10" dirty="0">
                <a:latin typeface="Century Gothic" pitchFamily="34" charset="0"/>
                <a:cs typeface="Calibri"/>
              </a:rPr>
              <a:t>г</a:t>
            </a:r>
            <a:r>
              <a:rPr sz="1000" spc="-5" dirty="0">
                <a:latin typeface="Century Gothic" pitchFamily="34" charset="0"/>
                <a:cs typeface="Calibri"/>
              </a:rPr>
              <a:t>руп</a:t>
            </a:r>
            <a:r>
              <a:rPr sz="1000" dirty="0">
                <a:latin typeface="Century Gothic" pitchFamily="34" charset="0"/>
                <a:cs typeface="Calibri"/>
              </a:rPr>
              <a:t>па</a:t>
            </a:r>
            <a:r>
              <a:rPr sz="1000" spc="-10" dirty="0">
                <a:latin typeface="Century Gothic" pitchFamily="34" charset="0"/>
                <a:cs typeface="Calibri"/>
              </a:rPr>
              <a:t>м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по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5" dirty="0" err="1">
                <a:latin typeface="Century Gothic" pitchFamily="34" charset="0"/>
                <a:cs typeface="Calibri"/>
              </a:rPr>
              <a:t>с</a:t>
            </a:r>
            <a:r>
              <a:rPr sz="1000" spc="-10" dirty="0" err="1">
                <a:latin typeface="Century Gothic" pitchFamily="34" charset="0"/>
                <a:cs typeface="Calibri"/>
              </a:rPr>
              <a:t>б</a:t>
            </a:r>
            <a:r>
              <a:rPr sz="1000" spc="5" dirty="0" err="1">
                <a:latin typeface="Century Gothic" pitchFamily="34" charset="0"/>
                <a:cs typeface="Calibri"/>
              </a:rPr>
              <a:t>ы</a:t>
            </a:r>
            <a:r>
              <a:rPr sz="1000" spc="-10" dirty="0" err="1">
                <a:latin typeface="Century Gothic" pitchFamily="34" charset="0"/>
                <a:cs typeface="Calibri"/>
              </a:rPr>
              <a:t>т</a:t>
            </a:r>
            <a:r>
              <a:rPr sz="1000" dirty="0" err="1">
                <a:latin typeface="Century Gothic" pitchFamily="34" charset="0"/>
                <a:cs typeface="Calibri"/>
              </a:rPr>
              <a:t>у</a:t>
            </a:r>
            <a:r>
              <a:rPr lang="kk-KZ" sz="100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продукции</a:t>
            </a:r>
            <a:r>
              <a:rPr sz="1000" spc="-10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являются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lang="ru-RU" sz="1000" dirty="0" err="1">
                <a:latin typeface="Century Gothic" pitchFamily="34" charset="0"/>
                <a:cs typeface="Calibri"/>
              </a:rPr>
              <a:t>предпринятия</a:t>
            </a:r>
            <a:r>
              <a:rPr lang="ru-RU" sz="1000" dirty="0">
                <a:latin typeface="Century Gothic" pitchFamily="34" charset="0"/>
                <a:cs typeface="Calibri"/>
              </a:rPr>
              <a:t> сельского и лесного хозяйства</a:t>
            </a:r>
            <a:r>
              <a:rPr sz="1000" spc="5" dirty="0">
                <a:latin typeface="Century Gothic" pitchFamily="34" charset="0"/>
                <a:cs typeface="Calibri"/>
              </a:rPr>
              <a:t>.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endParaRPr lang="ru-RU" sz="1000" spc="-45" dirty="0">
              <a:latin typeface="Century Gothic" pitchFamily="34" charset="0"/>
              <a:cs typeface="Calibri"/>
            </a:endParaRPr>
          </a:p>
          <a:p>
            <a:pPr marL="12700" marR="107314" algn="just">
              <a:spcBef>
                <a:spcPts val="120"/>
              </a:spcBef>
            </a:pPr>
            <a:endParaRPr lang="ru-RU" sz="1000" b="1" spc="-5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algn="just"/>
            <a:r>
              <a:rPr sz="1000" b="1" dirty="0" err="1">
                <a:solidFill>
                  <a:srgbClr val="C00000"/>
                </a:solidFill>
                <a:latin typeface="Century Gothic" pitchFamily="34" charset="0"/>
                <a:cs typeface="Calibri"/>
              </a:rPr>
              <a:t>Рынок</a:t>
            </a:r>
            <a:endParaRPr sz="1000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  <a:p>
            <a:pPr marL="12700" marR="43815" indent="-173990" algn="just">
              <a:spcBef>
                <a:spcPts val="120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lang="ru-RU" sz="1000" dirty="0">
                <a:latin typeface="Century Gothic" pitchFamily="34" charset="0"/>
                <a:cs typeface="Calibri"/>
              </a:rPr>
              <a:t>Глауконитовый песок используется для производства, как экологически чистое удобрение с уникальным свойствами. </a:t>
            </a:r>
          </a:p>
          <a:p>
            <a:pPr marL="12700" marR="43815" indent="-173990" algn="just">
              <a:spcBef>
                <a:spcPts val="120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lang="ru-RU" sz="1000" dirty="0">
                <a:latin typeface="Century Gothic" pitchFamily="34" charset="0"/>
                <a:cs typeface="Calibri"/>
              </a:rPr>
              <a:t>Глауконит обра­зуется при осаждении  морских отложений в прибрежных  участках. Он встречается в песках и песчаниках, в кремнистых и карбонатно-мергелистых поро­дах. Наиболее распространенные пески кварц-глауконитового состава в ка­честве дополнительной примеси содержат заметное количе­ство  фосфоритов.</a:t>
            </a:r>
          </a:p>
        </p:txBody>
      </p:sp>
      <p:sp>
        <p:nvSpPr>
          <p:cNvPr id="108" name="object 14"/>
          <p:cNvSpPr txBox="1"/>
          <p:nvPr/>
        </p:nvSpPr>
        <p:spPr>
          <a:xfrm>
            <a:off x="8299646" y="1058629"/>
            <a:ext cx="2853563" cy="16735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-2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1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ч</a:t>
            </a:r>
            <a:r>
              <a:rPr sz="10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spc="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м</a:t>
            </a:r>
            <a:r>
              <a:rPr sz="1000" b="1" spc="-6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</a:t>
            </a:r>
            <a:r>
              <a:rPr sz="1000" b="1" spc="1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р</a:t>
            </a:r>
            <a:r>
              <a:rPr sz="1000" b="1" spc="-1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и</a:t>
            </a: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вл</a:t>
            </a:r>
            <a:r>
              <a:rPr sz="10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к</a:t>
            </a:r>
            <a:r>
              <a:rPr sz="1000" b="1" spc="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а</a:t>
            </a:r>
            <a:r>
              <a:rPr sz="1000" b="1" spc="-1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spc="-3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ль</a:t>
            </a:r>
            <a:r>
              <a:rPr sz="1000" b="1" spc="-2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н</a:t>
            </a:r>
            <a:r>
              <a:rPr sz="1000" b="1" spc="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spc="-1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с</a:t>
            </a:r>
            <a:r>
              <a:rPr sz="1000" b="1" spc="-3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ь</a:t>
            </a:r>
            <a:r>
              <a:rPr sz="1000" b="1" spc="-5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</a:t>
            </a:r>
            <a:r>
              <a:rPr sz="1000" b="1" spc="1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р</a:t>
            </a:r>
            <a:r>
              <a:rPr sz="1000" b="1" spc="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к</a:t>
            </a:r>
            <a:r>
              <a:rPr sz="1000" b="1" spc="-1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spc="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а</a:t>
            </a: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?</a:t>
            </a:r>
            <a:endParaRPr sz="1000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9" name="object 15"/>
          <p:cNvSpPr txBox="1"/>
          <p:nvPr/>
        </p:nvSpPr>
        <p:spPr>
          <a:xfrm>
            <a:off x="8041872" y="1225983"/>
            <a:ext cx="3676994" cy="128304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065" algn="just">
              <a:spcBef>
                <a:spcPts val="105"/>
              </a:spcBef>
              <a:tabLst>
                <a:tab pos="186055" algn="l"/>
                <a:tab pos="186690" algn="l"/>
              </a:tabLst>
            </a:pPr>
            <a:r>
              <a:rPr sz="1000" b="1" dirty="0" err="1">
                <a:latin typeface="Century Gothic" pitchFamily="34" charset="0"/>
                <a:cs typeface="Calibri"/>
              </a:rPr>
              <a:t>Наличие</a:t>
            </a:r>
            <a:r>
              <a:rPr sz="1000" b="1" spc="-85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собственной</a:t>
            </a:r>
            <a:r>
              <a:rPr lang="ru-RU" sz="1000" b="1" spc="-60" dirty="0">
                <a:latin typeface="Century Gothic" pitchFamily="34" charset="0"/>
                <a:cs typeface="Calibri"/>
              </a:rPr>
              <a:t> </a:t>
            </a:r>
            <a:r>
              <a:rPr sz="1000" b="1" dirty="0" err="1">
                <a:latin typeface="Century Gothic" pitchFamily="34" charset="0"/>
                <a:cs typeface="Calibri"/>
              </a:rPr>
              <a:t>сырьевой</a:t>
            </a:r>
            <a:r>
              <a:rPr sz="1000" b="1" spc="-60" dirty="0"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latin typeface="Century Gothic" pitchFamily="34" charset="0"/>
                <a:cs typeface="Calibri"/>
              </a:rPr>
              <a:t>базы</a:t>
            </a:r>
            <a:r>
              <a:rPr sz="1000" b="1" spc="-25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позволит</a:t>
            </a:r>
            <a:r>
              <a:rPr sz="1000" spc="-6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снизить</a:t>
            </a:r>
            <a:endParaRPr lang="kk-KZ" sz="1000" dirty="0">
              <a:latin typeface="Century Gothic" pitchFamily="34" charset="0"/>
              <a:cs typeface="Calibri"/>
            </a:endParaRPr>
          </a:p>
          <a:p>
            <a:pPr marL="12065" algn="just">
              <a:spcBef>
                <a:spcPts val="105"/>
              </a:spcBef>
              <a:tabLst>
                <a:tab pos="186055" algn="l"/>
                <a:tab pos="186690" algn="l"/>
              </a:tabLst>
            </a:pPr>
            <a:r>
              <a:rPr sz="1000" spc="-5" dirty="0" err="1">
                <a:latin typeface="Century Gothic" pitchFamily="34" charset="0"/>
                <a:cs typeface="Calibri"/>
              </a:rPr>
              <a:t>производственную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себестоимость,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издержки</a:t>
            </a:r>
            <a:r>
              <a:rPr sz="1000" spc="-7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производства</a:t>
            </a:r>
            <a:r>
              <a:rPr sz="1000" spc="-8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lang="ru-RU"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транспортные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расходы, а </a:t>
            </a:r>
            <a:r>
              <a:rPr sz="1000" spc="-5" dirty="0">
                <a:latin typeface="Century Gothic" pitchFamily="34" charset="0"/>
                <a:cs typeface="Calibri"/>
              </a:rPr>
              <a:t>также </a:t>
            </a:r>
            <a:r>
              <a:rPr sz="1000" dirty="0">
                <a:latin typeface="Century Gothic" pitchFamily="34" charset="0"/>
                <a:cs typeface="Calibri"/>
              </a:rPr>
              <a:t>обеспечить </a:t>
            </a:r>
            <a:r>
              <a:rPr sz="1000" spc="-5" dirty="0">
                <a:latin typeface="Century Gothic" pitchFamily="34" charset="0"/>
                <a:cs typeface="Calibri"/>
              </a:rPr>
              <a:t>контроль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должного </a:t>
            </a:r>
            <a:r>
              <a:rPr sz="1000" dirty="0">
                <a:latin typeface="Century Gothic" pitchFamily="34" charset="0"/>
                <a:cs typeface="Calibri"/>
              </a:rPr>
              <a:t>качества</a:t>
            </a:r>
            <a:r>
              <a:rPr sz="1000" spc="-6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продукции</a:t>
            </a:r>
            <a:r>
              <a:rPr sz="1000" spc="-10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Завода.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endParaRPr lang="kk-KZ" sz="1000" spc="-50" dirty="0">
              <a:latin typeface="Century Gothic" pitchFamily="34" charset="0"/>
              <a:cs typeface="Calibri"/>
            </a:endParaRPr>
          </a:p>
          <a:p>
            <a:pPr marL="12065" marR="193040" algn="just">
              <a:spcBef>
                <a:spcPts val="190"/>
              </a:spcBef>
              <a:tabLst>
                <a:tab pos="186055" algn="l"/>
                <a:tab pos="186690" algn="l"/>
              </a:tabLst>
            </a:pPr>
            <a:r>
              <a:rPr sz="1000" b="1" spc="-10" dirty="0" err="1">
                <a:latin typeface="Century Gothic" pitchFamily="34" charset="0"/>
                <a:cs typeface="Calibri"/>
              </a:rPr>
              <a:t>Ст</a:t>
            </a:r>
            <a:r>
              <a:rPr sz="1000" b="1" spc="5" dirty="0" err="1">
                <a:latin typeface="Century Gothic" pitchFamily="34" charset="0"/>
                <a:cs typeface="Calibri"/>
              </a:rPr>
              <a:t>а</a:t>
            </a:r>
            <a:r>
              <a:rPr sz="1000" b="1" spc="-10" dirty="0" err="1">
                <a:latin typeface="Century Gothic" pitchFamily="34" charset="0"/>
                <a:cs typeface="Calibri"/>
              </a:rPr>
              <a:t>би</a:t>
            </a:r>
            <a:r>
              <a:rPr sz="1000" b="1" dirty="0" err="1">
                <a:latin typeface="Century Gothic" pitchFamily="34" charset="0"/>
                <a:cs typeface="Calibri"/>
              </a:rPr>
              <a:t>льный</a:t>
            </a:r>
            <a:r>
              <a:rPr sz="1000" b="1" spc="-15" dirty="0">
                <a:latin typeface="Century Gothic" pitchFamily="34" charset="0"/>
                <a:cs typeface="Calibri"/>
              </a:rPr>
              <a:t> </a:t>
            </a:r>
            <a:r>
              <a:rPr sz="1000" b="1" spc="5" dirty="0">
                <a:latin typeface="Century Gothic" pitchFamily="34" charset="0"/>
                <a:cs typeface="Calibri"/>
              </a:rPr>
              <a:t>с</a:t>
            </a:r>
            <a:r>
              <a:rPr sz="1000" b="1" spc="-15" dirty="0">
                <a:latin typeface="Century Gothic" pitchFamily="34" charset="0"/>
                <a:cs typeface="Calibri"/>
              </a:rPr>
              <a:t>п</a:t>
            </a:r>
            <a:r>
              <a:rPr sz="1000" b="1" spc="10" dirty="0">
                <a:latin typeface="Century Gothic" pitchFamily="34" charset="0"/>
                <a:cs typeface="Calibri"/>
              </a:rPr>
              <a:t>р</a:t>
            </a:r>
            <a:r>
              <a:rPr sz="1000" b="1" spc="5" dirty="0">
                <a:latin typeface="Century Gothic" pitchFamily="34" charset="0"/>
                <a:cs typeface="Calibri"/>
              </a:rPr>
              <a:t>о</a:t>
            </a:r>
            <a:r>
              <a:rPr sz="1000" b="1" dirty="0">
                <a:latin typeface="Century Gothic" pitchFamily="34" charset="0"/>
                <a:cs typeface="Calibri"/>
              </a:rPr>
              <a:t>с</a:t>
            </a:r>
            <a:r>
              <a:rPr sz="1000" b="1" spc="-95" dirty="0"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latin typeface="Century Gothic" pitchFamily="34" charset="0"/>
                <a:cs typeface="Calibri"/>
              </a:rPr>
              <a:t>на</a:t>
            </a:r>
            <a:r>
              <a:rPr sz="1000" b="1" spc="-30" dirty="0">
                <a:latin typeface="Century Gothic" pitchFamily="34" charset="0"/>
                <a:cs typeface="Calibri"/>
              </a:rPr>
              <a:t> </a:t>
            </a:r>
            <a:r>
              <a:rPr sz="1000" b="1" spc="-15" dirty="0">
                <a:latin typeface="Century Gothic" pitchFamily="34" charset="0"/>
                <a:cs typeface="Calibri"/>
              </a:rPr>
              <a:t>п</a:t>
            </a:r>
            <a:r>
              <a:rPr sz="1000" b="1" spc="10" dirty="0">
                <a:latin typeface="Century Gothic" pitchFamily="34" charset="0"/>
                <a:cs typeface="Calibri"/>
              </a:rPr>
              <a:t>р</a:t>
            </a:r>
            <a:r>
              <a:rPr sz="1000" b="1" spc="5" dirty="0">
                <a:latin typeface="Century Gothic" pitchFamily="34" charset="0"/>
                <a:cs typeface="Calibri"/>
              </a:rPr>
              <a:t>о</a:t>
            </a:r>
            <a:r>
              <a:rPr sz="1000" b="1" spc="-15" dirty="0">
                <a:latin typeface="Century Gothic" pitchFamily="34" charset="0"/>
                <a:cs typeface="Calibri"/>
              </a:rPr>
              <a:t>д</a:t>
            </a:r>
            <a:r>
              <a:rPr sz="1000" b="1" dirty="0">
                <a:latin typeface="Century Gothic" pitchFamily="34" charset="0"/>
                <a:cs typeface="Calibri"/>
              </a:rPr>
              <a:t>у</a:t>
            </a:r>
            <a:r>
              <a:rPr sz="1000" b="1" spc="5" dirty="0">
                <a:latin typeface="Century Gothic" pitchFamily="34" charset="0"/>
                <a:cs typeface="Calibri"/>
              </a:rPr>
              <a:t>кц</a:t>
            </a:r>
            <a:r>
              <a:rPr sz="1000" b="1" spc="-10" dirty="0">
                <a:latin typeface="Century Gothic" pitchFamily="34" charset="0"/>
                <a:cs typeface="Calibri"/>
              </a:rPr>
              <a:t>ию</a:t>
            </a:r>
            <a:r>
              <a:rPr sz="1000" b="1" dirty="0">
                <a:latin typeface="Century Gothic" pitchFamily="34" charset="0"/>
                <a:cs typeface="Calibri"/>
              </a:rPr>
              <a:t>.</a:t>
            </a:r>
            <a:r>
              <a:rPr sz="1000" b="1" spc="-35" dirty="0">
                <a:latin typeface="Century Gothic" pitchFamily="34" charset="0"/>
                <a:cs typeface="Calibri"/>
              </a:rPr>
              <a:t> </a:t>
            </a:r>
            <a:r>
              <a:rPr lang="ru-RU" sz="1000" spc="5" dirty="0">
                <a:latin typeface="Century Gothic" pitchFamily="34" charset="0"/>
                <a:cs typeface="Calibri"/>
              </a:rPr>
              <a:t>Площади посевов сельскохозяйственных культур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Кызылординской</a:t>
            </a:r>
            <a:r>
              <a:rPr sz="1000" spc="-6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области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демонстрируют</a:t>
            </a:r>
            <a:r>
              <a:rPr lang="ru-RU"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по</a:t>
            </a:r>
            <a:r>
              <a:rPr sz="1000" spc="-10" dirty="0" err="1">
                <a:latin typeface="Century Gothic" pitchFamily="34" charset="0"/>
                <a:cs typeface="Calibri"/>
              </a:rPr>
              <a:t>л</a:t>
            </a:r>
            <a:r>
              <a:rPr sz="1000" spc="-5" dirty="0" err="1">
                <a:latin typeface="Century Gothic" pitchFamily="34" charset="0"/>
                <a:cs typeface="Calibri"/>
              </a:rPr>
              <a:t>о</a:t>
            </a:r>
            <a:r>
              <a:rPr sz="1000" spc="5" dirty="0" err="1">
                <a:latin typeface="Century Gothic" pitchFamily="34" charset="0"/>
                <a:cs typeface="Calibri"/>
              </a:rPr>
              <a:t>жи</a:t>
            </a:r>
            <a:r>
              <a:rPr sz="1000" spc="-10" dirty="0" err="1">
                <a:latin typeface="Century Gothic" pitchFamily="34" charset="0"/>
                <a:cs typeface="Calibri"/>
              </a:rPr>
              <a:t>т</a:t>
            </a:r>
            <a:r>
              <a:rPr sz="1000" dirty="0" err="1">
                <a:latin typeface="Century Gothic" pitchFamily="34" charset="0"/>
                <a:cs typeface="Calibri"/>
              </a:rPr>
              <a:t>е</a:t>
            </a:r>
            <a:r>
              <a:rPr sz="1000" spc="-10" dirty="0" err="1">
                <a:latin typeface="Century Gothic" pitchFamily="34" charset="0"/>
                <a:cs typeface="Calibri"/>
              </a:rPr>
              <a:t>л</a:t>
            </a:r>
            <a:r>
              <a:rPr sz="1000" spc="5" dirty="0" err="1">
                <a:latin typeface="Century Gothic" pitchFamily="34" charset="0"/>
                <a:cs typeface="Calibri"/>
              </a:rPr>
              <a:t>ь</a:t>
            </a:r>
            <a:r>
              <a:rPr sz="1000" spc="-15" dirty="0" err="1">
                <a:latin typeface="Century Gothic" pitchFamily="34" charset="0"/>
                <a:cs typeface="Calibri"/>
              </a:rPr>
              <a:t>н</a:t>
            </a:r>
            <a:r>
              <a:rPr sz="1000" dirty="0" err="1">
                <a:latin typeface="Century Gothic" pitchFamily="34" charset="0"/>
                <a:cs typeface="Calibri"/>
              </a:rPr>
              <a:t>ую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15" dirty="0" err="1">
                <a:latin typeface="Century Gothic" pitchFamily="34" charset="0"/>
                <a:cs typeface="Calibri"/>
              </a:rPr>
              <a:t>д</a:t>
            </a:r>
            <a:r>
              <a:rPr sz="1000" spc="5" dirty="0" err="1">
                <a:latin typeface="Century Gothic" pitchFamily="34" charset="0"/>
                <a:cs typeface="Calibri"/>
              </a:rPr>
              <a:t>и</a:t>
            </a:r>
            <a:r>
              <a:rPr sz="1000" spc="-15" dirty="0" err="1">
                <a:latin typeface="Century Gothic" pitchFamily="34" charset="0"/>
                <a:cs typeface="Calibri"/>
              </a:rPr>
              <a:t>н</a:t>
            </a:r>
            <a:r>
              <a:rPr sz="1000" dirty="0" err="1">
                <a:latin typeface="Century Gothic" pitchFamily="34" charset="0"/>
                <a:cs typeface="Calibri"/>
              </a:rPr>
              <a:t>а</a:t>
            </a:r>
            <a:r>
              <a:rPr sz="1000" spc="-10" dirty="0" err="1">
                <a:latin typeface="Century Gothic" pitchFamily="34" charset="0"/>
                <a:cs typeface="Calibri"/>
              </a:rPr>
              <a:t>м</a:t>
            </a:r>
            <a:r>
              <a:rPr sz="1000" spc="5" dirty="0" err="1">
                <a:latin typeface="Century Gothic" pitchFamily="34" charset="0"/>
                <a:cs typeface="Calibri"/>
              </a:rPr>
              <a:t>и</a:t>
            </a:r>
            <a:r>
              <a:rPr sz="1000" spc="-15" dirty="0" err="1">
                <a:latin typeface="Century Gothic" pitchFamily="34" charset="0"/>
                <a:cs typeface="Calibri"/>
              </a:rPr>
              <a:t>к</a:t>
            </a:r>
            <a:r>
              <a:rPr sz="1000" dirty="0" err="1">
                <a:latin typeface="Century Gothic" pitchFamily="34" charset="0"/>
                <a:cs typeface="Calibri"/>
              </a:rPr>
              <a:t>у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10" name="object 16"/>
          <p:cNvSpPr txBox="1"/>
          <p:nvPr/>
        </p:nvSpPr>
        <p:spPr>
          <a:xfrm>
            <a:off x="8041872" y="2643801"/>
            <a:ext cx="3801972" cy="1842811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12700" algn="just">
              <a:spcBef>
                <a:spcPts val="409"/>
              </a:spcBef>
            </a:pPr>
            <a:r>
              <a:rPr sz="1050" b="1" dirty="0">
                <a:solidFill>
                  <a:srgbClr val="C00000"/>
                </a:solidFill>
                <a:latin typeface="Century Gothic" pitchFamily="34" charset="0"/>
              </a:rPr>
              <a:t>Инвестиционное предложение</a:t>
            </a:r>
          </a:p>
          <a:p>
            <a:pPr marL="12700" marR="59055" algn="just">
              <a:spcBef>
                <a:spcPts val="505"/>
              </a:spcBef>
            </a:pPr>
            <a:r>
              <a:rPr sz="1000" dirty="0">
                <a:latin typeface="Century Gothic" pitchFamily="34" charset="0"/>
              </a:rPr>
              <a:t>Для реализации Проекта требуется финансирование в </a:t>
            </a:r>
            <a:r>
              <a:rPr sz="1000" dirty="0" err="1">
                <a:latin typeface="Century Gothic" pitchFamily="34" charset="0"/>
              </a:rPr>
              <a:t>размере</a:t>
            </a:r>
            <a:r>
              <a:rPr sz="1000" dirty="0">
                <a:latin typeface="Century Gothic" pitchFamily="34" charset="0"/>
              </a:rPr>
              <a:t>  </a:t>
            </a:r>
            <a:r>
              <a:rPr lang="ru-RU" sz="1000" dirty="0">
                <a:latin typeface="Century Gothic" pitchFamily="34" charset="0"/>
              </a:rPr>
              <a:t>1 млн</a:t>
            </a:r>
            <a:r>
              <a:rPr sz="1000" dirty="0">
                <a:latin typeface="Century Gothic" pitchFamily="34" charset="0"/>
              </a:rPr>
              <a:t>. долл. США, в том числе:</a:t>
            </a:r>
          </a:p>
          <a:p>
            <a:pPr marL="186055" marR="53975" indent="-173990" algn="just">
              <a:spcBef>
                <a:spcPts val="160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1000" dirty="0">
                <a:latin typeface="Century Gothic" pitchFamily="34" charset="0"/>
              </a:rPr>
              <a:t>70%– долговое финансирование при  наличии залогового обеспечения;</a:t>
            </a:r>
          </a:p>
          <a:p>
            <a:pPr marL="186055" indent="-173990" algn="just"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1000" dirty="0">
                <a:latin typeface="Century Gothic" pitchFamily="34" charset="0"/>
              </a:rPr>
              <a:t>от 30 % - участие инвестора.</a:t>
            </a:r>
          </a:p>
          <a:p>
            <a:pPr marL="12700" algn="just"/>
            <a:r>
              <a:rPr sz="1000" dirty="0">
                <a:latin typeface="Century Gothic" pitchFamily="34" charset="0"/>
              </a:rPr>
              <a:t>Предлагаемая структура финансирования и </a:t>
            </a:r>
            <a:r>
              <a:rPr sz="1000" dirty="0" err="1">
                <a:latin typeface="Century Gothic" pitchFamily="34" charset="0"/>
              </a:rPr>
              <a:t>меры</a:t>
            </a:r>
            <a:r>
              <a:rPr lang="kk-KZ" sz="1000" dirty="0">
                <a:latin typeface="Century Gothic" pitchFamily="34" charset="0"/>
              </a:rPr>
              <a:t> </a:t>
            </a:r>
            <a:r>
              <a:rPr sz="1000" dirty="0" err="1">
                <a:latin typeface="Century Gothic" pitchFamily="34" charset="0"/>
              </a:rPr>
              <a:t>государственной</a:t>
            </a:r>
            <a:r>
              <a:rPr sz="1000" dirty="0">
                <a:latin typeface="Century Gothic" pitchFamily="34" charset="0"/>
              </a:rPr>
              <a:t> </a:t>
            </a:r>
            <a:r>
              <a:rPr sz="1000" dirty="0" err="1">
                <a:latin typeface="Century Gothic" pitchFamily="34" charset="0"/>
              </a:rPr>
              <a:t>поддержки</a:t>
            </a:r>
            <a:r>
              <a:rPr sz="1000" dirty="0">
                <a:latin typeface="Century Gothic" pitchFamily="34" charset="0"/>
              </a:rPr>
              <a:t> </a:t>
            </a:r>
            <a:r>
              <a:rPr sz="1000" dirty="0" err="1">
                <a:latin typeface="Century Gothic" pitchFamily="34" charset="0"/>
              </a:rPr>
              <a:t>являются</a:t>
            </a:r>
            <a:r>
              <a:rPr lang="ru-RU" sz="1000" dirty="0">
                <a:latin typeface="Century Gothic" pitchFamily="34" charset="0"/>
              </a:rPr>
              <a:t> </a:t>
            </a:r>
            <a:r>
              <a:rPr sz="1000" dirty="0" err="1">
                <a:latin typeface="Century Gothic" pitchFamily="34" charset="0"/>
              </a:rPr>
              <a:t>индикативными</a:t>
            </a:r>
            <a:r>
              <a:rPr sz="1000" dirty="0">
                <a:latin typeface="Century Gothic" pitchFamily="34" charset="0"/>
              </a:rPr>
              <a:t>,  </a:t>
            </a:r>
            <a:r>
              <a:rPr lang="kk-KZ" sz="1000" dirty="0">
                <a:latin typeface="Century Gothic" pitchFamily="34" charset="0"/>
              </a:rPr>
              <a:t> </a:t>
            </a:r>
            <a:r>
              <a:rPr sz="1000" dirty="0" err="1">
                <a:latin typeface="Century Gothic" pitchFamily="34" charset="0"/>
              </a:rPr>
              <a:t>финальная</a:t>
            </a:r>
            <a:r>
              <a:rPr sz="1000" dirty="0">
                <a:latin typeface="Century Gothic" pitchFamily="34" charset="0"/>
              </a:rPr>
              <a:t> </a:t>
            </a:r>
            <a:r>
              <a:rPr sz="1000" dirty="0" err="1">
                <a:latin typeface="Century Gothic" pitchFamily="34" charset="0"/>
              </a:rPr>
              <a:t>структура</a:t>
            </a:r>
            <a:r>
              <a:rPr lang="ru-RU" sz="1000" dirty="0">
                <a:latin typeface="Century Gothic" pitchFamily="34" charset="0"/>
              </a:rPr>
              <a:t> </a:t>
            </a:r>
            <a:r>
              <a:rPr sz="1000" dirty="0" err="1">
                <a:latin typeface="Century Gothic" pitchFamily="34" charset="0"/>
              </a:rPr>
              <a:t>финансирования</a:t>
            </a:r>
            <a:r>
              <a:rPr sz="1000" dirty="0">
                <a:latin typeface="Century Gothic" pitchFamily="34" charset="0"/>
              </a:rPr>
              <a:t> и долей участия в</a:t>
            </a:r>
          </a:p>
          <a:p>
            <a:pPr marL="12700" marR="5080" algn="just">
              <a:spcBef>
                <a:spcPts val="35"/>
              </a:spcBef>
            </a:pPr>
            <a:r>
              <a:rPr sz="1000" dirty="0">
                <a:latin typeface="Century Gothic" pitchFamily="34" charset="0"/>
              </a:rPr>
              <a:t>Проекте определятся по результатам совместных переговоров с  инвестором.</a:t>
            </a:r>
          </a:p>
        </p:txBody>
      </p:sp>
      <p:sp>
        <p:nvSpPr>
          <p:cNvPr id="111" name="object 17"/>
          <p:cNvSpPr txBox="1"/>
          <p:nvPr/>
        </p:nvSpPr>
        <p:spPr>
          <a:xfrm>
            <a:off x="3941958" y="4334435"/>
            <a:ext cx="3276600" cy="4751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5"/>
              </a:spcBef>
            </a:pPr>
            <a:r>
              <a:rPr sz="1000" b="1" dirty="0" err="1">
                <a:solidFill>
                  <a:srgbClr val="C00000"/>
                </a:solidFill>
                <a:latin typeface="Century Gothic" pitchFamily="34" charset="0"/>
              </a:rPr>
              <a:t>Инвестиционная</a:t>
            </a:r>
            <a:r>
              <a:rPr lang="en-US" sz="1000" b="1" dirty="0">
                <a:solidFill>
                  <a:srgbClr val="C00000"/>
                </a:solidFill>
                <a:latin typeface="Century Gothic" pitchFamily="34" charset="0"/>
              </a:rPr>
              <a:t> </a:t>
            </a:r>
            <a:r>
              <a:rPr sz="1000" b="1" dirty="0" err="1">
                <a:solidFill>
                  <a:srgbClr val="C00000"/>
                </a:solidFill>
                <a:latin typeface="Century Gothic" pitchFamily="34" charset="0"/>
              </a:rPr>
              <a:t>привлекательность</a:t>
            </a:r>
            <a:r>
              <a:rPr sz="1000" b="1" dirty="0">
                <a:solidFill>
                  <a:srgbClr val="C00000"/>
                </a:solidFill>
                <a:latin typeface="Century Gothic" pitchFamily="34" charset="0"/>
              </a:rPr>
              <a:t> проекта:</a:t>
            </a:r>
          </a:p>
          <a:p>
            <a:pPr marL="12700"/>
            <a:r>
              <a:rPr sz="1000" dirty="0">
                <a:latin typeface="Century Gothic" pitchFamily="34" charset="0"/>
              </a:rPr>
              <a:t>Сумма инвестиций – </a:t>
            </a:r>
            <a:r>
              <a:rPr lang="ru-RU" sz="1000" dirty="0">
                <a:latin typeface="Century Gothic" pitchFamily="34" charset="0"/>
              </a:rPr>
              <a:t>1 млн</a:t>
            </a:r>
            <a:r>
              <a:rPr sz="1000" dirty="0">
                <a:latin typeface="Century Gothic" pitchFamily="34" charset="0"/>
              </a:rPr>
              <a:t>. долл. США</a:t>
            </a:r>
          </a:p>
          <a:p>
            <a:pPr marL="12700"/>
            <a:r>
              <a:rPr sz="1000" dirty="0" err="1">
                <a:latin typeface="Century Gothic" pitchFamily="34" charset="0"/>
              </a:rPr>
              <a:t>Срок</a:t>
            </a:r>
            <a:r>
              <a:rPr sz="1000" dirty="0">
                <a:latin typeface="Century Gothic" pitchFamily="34" charset="0"/>
              </a:rPr>
              <a:t> окупаемости Проекта – 4,8 </a:t>
            </a:r>
            <a:r>
              <a:rPr sz="1000" dirty="0" err="1">
                <a:latin typeface="Century Gothic" pitchFamily="34" charset="0"/>
              </a:rPr>
              <a:t>лет</a:t>
            </a:r>
            <a:r>
              <a:rPr lang="kk-KZ" sz="1000" dirty="0">
                <a:latin typeface="Century Gothic" pitchFamily="34" charset="0"/>
              </a:rPr>
              <a:t>.</a:t>
            </a:r>
            <a:endParaRPr sz="1000" dirty="0">
              <a:latin typeface="Century Gothic" pitchFamily="34" charset="0"/>
            </a:endParaRPr>
          </a:p>
        </p:txBody>
      </p:sp>
      <p:pic>
        <p:nvPicPr>
          <p:cNvPr id="54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sp>
        <p:nvSpPr>
          <p:cNvPr id="1066" name="object 6"/>
          <p:cNvSpPr txBox="1"/>
          <p:nvPr/>
        </p:nvSpPr>
        <p:spPr>
          <a:xfrm>
            <a:off x="9753600" y="410701"/>
            <a:ext cx="1295400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kk-KZ" sz="900" i="1" kern="0" spc="-20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Химическая Промышленность </a:t>
            </a:r>
            <a:endParaRPr lang="ru-RU" sz="900" i="1" kern="0" spc="-20" dirty="0">
              <a:solidFill>
                <a:srgbClr val="C0000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pic>
        <p:nvPicPr>
          <p:cNvPr id="3" name="Рисунок 2">
            <a:extLst>
              <a:ext uri="{FF2B5EF4-FFF2-40B4-BE49-F238E27FC236}">
                <a16:creationId xmlns="" xmlns:a16="http://schemas.microsoft.com/office/drawing/2014/main" id="{93967BDE-9D9F-FA53-8847-7E9BFA20A9F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600" y="2642615"/>
            <a:ext cx="3048000" cy="1441376"/>
          </a:xfrm>
          <a:prstGeom prst="rect">
            <a:avLst/>
          </a:prstGeom>
        </p:spPr>
      </p:pic>
      <p:sp>
        <p:nvSpPr>
          <p:cNvPr id="1060" name="Прямоугольник 1059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61" name="Блок-схема: задержка 1060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62" name="object 8"/>
          <p:cNvSpPr txBox="1">
            <a:spLocks/>
          </p:cNvSpPr>
          <p:nvPr/>
        </p:nvSpPr>
        <p:spPr>
          <a:xfrm>
            <a:off x="8213814" y="6226770"/>
            <a:ext cx="397818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ru-RU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ХИМИЧЕСКАЯ ПРОМЫШЛЕННОСТЬ</a:t>
            </a:r>
          </a:p>
        </p:txBody>
      </p:sp>
      <p:pic>
        <p:nvPicPr>
          <p:cNvPr id="1063" name="Рисунок 1062"/>
          <p:cNvPicPr>
            <a:picLocks noChangeAspect="1"/>
          </p:cNvPicPr>
          <p:nvPr/>
        </p:nvPicPr>
        <p:blipFill>
          <a:blip r:embed="rId4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65048" y="6079790"/>
            <a:ext cx="553648" cy="553648"/>
          </a:xfrm>
          <a:prstGeom prst="rect">
            <a:avLst/>
          </a:prstGeom>
        </p:spPr>
      </p:pic>
      <p:sp>
        <p:nvSpPr>
          <p:cNvPr id="1064" name="object 24"/>
          <p:cNvSpPr txBox="1"/>
          <p:nvPr/>
        </p:nvSpPr>
        <p:spPr>
          <a:xfrm>
            <a:off x="492963" y="4419345"/>
            <a:ext cx="1910159" cy="243656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sz="1000" b="1" spc="-5" dirty="0" err="1">
                <a:solidFill>
                  <a:srgbClr val="C00000"/>
                </a:solidFill>
                <a:latin typeface="Calibri"/>
                <a:cs typeface="Calibri"/>
              </a:rPr>
              <a:t>Месторасположение</a:t>
            </a:r>
            <a:r>
              <a:rPr sz="1000" b="1" spc="-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00" b="1" spc="-5" dirty="0" err="1">
                <a:solidFill>
                  <a:srgbClr val="C00000"/>
                </a:solidFill>
                <a:latin typeface="Calibri"/>
                <a:cs typeface="Calibri"/>
              </a:rPr>
              <a:t>проекта</a:t>
            </a:r>
            <a:endParaRPr sz="1000" dirty="0">
              <a:solidFill>
                <a:srgbClr val="C00000"/>
              </a:solidFill>
              <a:latin typeface="Calibri"/>
              <a:cs typeface="Calibri"/>
            </a:endParaRPr>
          </a:p>
        </p:txBody>
      </p:sp>
      <p:pic>
        <p:nvPicPr>
          <p:cNvPr id="1065" name="object 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pic>
        <p:nvPicPr>
          <p:cNvPr id="2" name="Picture 2" descr="Глауконит, 4-5 см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1090867"/>
            <a:ext cx="3048000" cy="13249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3351884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56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7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8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9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0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1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2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3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4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5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6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7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8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9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0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1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2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3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4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5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6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7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8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9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0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1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2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3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4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5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6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7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8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9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60" name="Прямоугольник 59"/>
          <p:cNvSpPr/>
          <p:nvPr/>
        </p:nvSpPr>
        <p:spPr>
          <a:xfrm>
            <a:off x="685799" y="304800"/>
            <a:ext cx="856481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ru-RU" b="1" spc="-10" dirty="0">
                <a:solidFill>
                  <a:srgbClr val="C00000"/>
                </a:solidFill>
                <a:latin typeface="Arial" pitchFamily="34" charset="0"/>
                <a:cs typeface="Arial" pitchFamily="34" charset="0"/>
              </a:rPr>
              <a:t>Производство минерально-активированного порошка на известняковом месторождении «</a:t>
            </a:r>
            <a:r>
              <a:rPr lang="ru-RU" b="1" spc="-10" dirty="0" err="1">
                <a:solidFill>
                  <a:srgbClr val="C00000"/>
                </a:solidFill>
                <a:latin typeface="Arial" pitchFamily="34" charset="0"/>
                <a:cs typeface="Arial" pitchFamily="34" charset="0"/>
              </a:rPr>
              <a:t>Косуйенки</a:t>
            </a:r>
            <a:r>
              <a:rPr lang="ru-RU" b="1" spc="-10" dirty="0">
                <a:solidFill>
                  <a:srgbClr val="C00000"/>
                </a:solidFill>
                <a:latin typeface="Arial" pitchFamily="34" charset="0"/>
                <a:cs typeface="Arial" pitchFamily="34" charset="0"/>
              </a:rPr>
              <a:t>»</a:t>
            </a:r>
          </a:p>
        </p:txBody>
      </p:sp>
      <p:sp>
        <p:nvSpPr>
          <p:cNvPr id="107" name="object 13"/>
          <p:cNvSpPr txBox="1"/>
          <p:nvPr/>
        </p:nvSpPr>
        <p:spPr>
          <a:xfrm>
            <a:off x="4199125" y="1042780"/>
            <a:ext cx="3515360" cy="4234621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just">
              <a:lnSpc>
                <a:spcPts val="1150"/>
              </a:lnSpc>
              <a:spcBef>
                <a:spcPts val="105"/>
              </a:spcBef>
            </a:pP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Проект</a:t>
            </a:r>
            <a:endParaRPr sz="1000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50"/>
              </a:lnSpc>
            </a:pPr>
            <a:r>
              <a:rPr lang="kk-KZ" sz="100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Настоящим</a:t>
            </a:r>
            <a:r>
              <a:rPr sz="1000" spc="-7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инвестиционным</a:t>
            </a:r>
            <a:r>
              <a:rPr sz="1000" spc="-6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проектом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(далее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-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«</a:t>
            </a:r>
            <a:r>
              <a:rPr sz="1000" dirty="0" err="1">
                <a:latin typeface="Century Gothic" pitchFamily="34" charset="0"/>
                <a:cs typeface="Calibri"/>
              </a:rPr>
              <a:t>Проект</a:t>
            </a:r>
            <a:r>
              <a:rPr sz="1000" dirty="0">
                <a:latin typeface="Century Gothic" pitchFamily="34" charset="0"/>
                <a:cs typeface="Calibri"/>
              </a:rPr>
              <a:t>»)</a:t>
            </a:r>
            <a:r>
              <a:rPr lang="kk-KZ" sz="1000" dirty="0">
                <a:latin typeface="Century Gothic" pitchFamily="34" charset="0"/>
                <a:cs typeface="Calibri"/>
              </a:rPr>
              <a:t> </a:t>
            </a:r>
            <a:r>
              <a:rPr sz="1000" spc="5" dirty="0" err="1">
                <a:latin typeface="Century Gothic" pitchFamily="34" charset="0"/>
                <a:cs typeface="Calibri"/>
              </a:rPr>
              <a:t>п</a:t>
            </a:r>
            <a:r>
              <a:rPr sz="1000" spc="-5" dirty="0" err="1">
                <a:latin typeface="Century Gothic" pitchFamily="34" charset="0"/>
                <a:cs typeface="Calibri"/>
              </a:rPr>
              <a:t>л</a:t>
            </a:r>
            <a:r>
              <a:rPr sz="1000" dirty="0" err="1">
                <a:latin typeface="Century Gothic" pitchFamily="34" charset="0"/>
                <a:cs typeface="Calibri"/>
              </a:rPr>
              <a:t>а</a:t>
            </a:r>
            <a:r>
              <a:rPr sz="1000" spc="-10" dirty="0" err="1">
                <a:latin typeface="Century Gothic" pitchFamily="34" charset="0"/>
                <a:cs typeface="Calibri"/>
              </a:rPr>
              <a:t>н</a:t>
            </a:r>
            <a:r>
              <a:rPr sz="1000" spc="5" dirty="0" err="1">
                <a:latin typeface="Century Gothic" pitchFamily="34" charset="0"/>
                <a:cs typeface="Calibri"/>
              </a:rPr>
              <a:t>и</a:t>
            </a:r>
            <a:r>
              <a:rPr sz="1000" dirty="0" err="1">
                <a:latin typeface="Century Gothic" pitchFamily="34" charset="0"/>
                <a:cs typeface="Calibri"/>
              </a:rPr>
              <a:t>ру</a:t>
            </a:r>
            <a:r>
              <a:rPr sz="1000" spc="5" dirty="0" err="1">
                <a:latin typeface="Century Gothic" pitchFamily="34" charset="0"/>
                <a:cs typeface="Calibri"/>
              </a:rPr>
              <a:t>е</a:t>
            </a:r>
            <a:r>
              <a:rPr sz="1000" spc="-10" dirty="0" err="1">
                <a:latin typeface="Century Gothic" pitchFamily="34" charset="0"/>
                <a:cs typeface="Calibri"/>
              </a:rPr>
              <a:t>т</a:t>
            </a:r>
            <a:r>
              <a:rPr sz="1000" dirty="0" err="1">
                <a:latin typeface="Century Gothic" pitchFamily="34" charset="0"/>
                <a:cs typeface="Calibri"/>
              </a:rPr>
              <a:t>ся</a:t>
            </a:r>
            <a:r>
              <a:rPr sz="1000" spc="-6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соз</a:t>
            </a:r>
            <a:r>
              <a:rPr sz="1000" spc="-10" dirty="0" err="1">
                <a:latin typeface="Century Gothic" pitchFamily="34" charset="0"/>
                <a:cs typeface="Calibri"/>
              </a:rPr>
              <a:t>д</a:t>
            </a:r>
            <a:r>
              <a:rPr sz="1000" dirty="0" err="1">
                <a:latin typeface="Century Gothic" pitchFamily="34" charset="0"/>
                <a:cs typeface="Calibri"/>
              </a:rPr>
              <a:t>а</a:t>
            </a:r>
            <a:r>
              <a:rPr sz="1000" spc="-10" dirty="0" err="1">
                <a:latin typeface="Century Gothic" pitchFamily="34" charset="0"/>
                <a:cs typeface="Calibri"/>
              </a:rPr>
              <a:t>н</a:t>
            </a:r>
            <a:r>
              <a:rPr sz="1000" spc="5" dirty="0" err="1">
                <a:latin typeface="Century Gothic" pitchFamily="34" charset="0"/>
                <a:cs typeface="Calibri"/>
              </a:rPr>
              <a:t>ие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spc="-30" dirty="0">
                <a:latin typeface="Century Gothic" pitchFamily="34" charset="0"/>
                <a:cs typeface="Calibri"/>
              </a:rPr>
              <a:t>производства минерально-активированного порошка на базе месторождения </a:t>
            </a:r>
            <a:r>
              <a:rPr lang="ru-RU" sz="1000" dirty="0">
                <a:latin typeface="Century Gothic" pitchFamily="34" charset="0"/>
                <a:cs typeface="Calibri"/>
              </a:rPr>
              <a:t>известняка </a:t>
            </a:r>
            <a:r>
              <a:rPr sz="1000" spc="-5" dirty="0">
                <a:latin typeface="Century Gothic" pitchFamily="34" charset="0"/>
                <a:cs typeface="Calibri"/>
              </a:rPr>
              <a:t>«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Косуйенки</a:t>
            </a:r>
            <a:r>
              <a:rPr sz="1000" spc="-5" dirty="0">
                <a:latin typeface="Century Gothic" pitchFamily="34" charset="0"/>
                <a:cs typeface="Calibri"/>
              </a:rPr>
              <a:t>»,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расположенное в Шиелийском районе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80"/>
              </a:lnSpc>
            </a:pPr>
            <a:r>
              <a:rPr sz="1000" spc="5" dirty="0">
                <a:latin typeface="Century Gothic" pitchFamily="34" charset="0"/>
                <a:cs typeface="Calibri"/>
              </a:rPr>
              <a:t>Ры</a:t>
            </a:r>
            <a:r>
              <a:rPr sz="1000" spc="-15" dirty="0">
                <a:latin typeface="Century Gothic" pitchFamily="34" charset="0"/>
                <a:cs typeface="Calibri"/>
              </a:rPr>
              <a:t>н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dirty="0">
                <a:latin typeface="Century Gothic" pitchFamily="34" charset="0"/>
                <a:cs typeface="Calibri"/>
              </a:rPr>
              <a:t>к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с</a:t>
            </a:r>
            <a:r>
              <a:rPr sz="1000" spc="-10" dirty="0">
                <a:latin typeface="Century Gothic" pitchFamily="34" charset="0"/>
                <a:cs typeface="Calibri"/>
              </a:rPr>
              <a:t>б</a:t>
            </a:r>
            <a:r>
              <a:rPr sz="1000" spc="5" dirty="0">
                <a:latin typeface="Century Gothic" pitchFamily="34" charset="0"/>
                <a:cs typeface="Calibri"/>
              </a:rPr>
              <a:t>ы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</a:t>
            </a:r>
            <a:r>
              <a:rPr sz="1000" spc="-5" dirty="0">
                <a:latin typeface="Century Gothic" pitchFamily="34" charset="0"/>
                <a:cs typeface="Calibri"/>
              </a:rPr>
              <a:t>ро</a:t>
            </a:r>
            <a:r>
              <a:rPr sz="1000" spc="-10" dirty="0">
                <a:latin typeface="Century Gothic" pitchFamily="34" charset="0"/>
                <a:cs typeface="Calibri"/>
              </a:rPr>
              <a:t>д</a:t>
            </a:r>
            <a:r>
              <a:rPr sz="1000" dirty="0">
                <a:latin typeface="Century Gothic" pitchFamily="34" charset="0"/>
                <a:cs typeface="Calibri"/>
              </a:rPr>
              <a:t>у</a:t>
            </a:r>
            <a:r>
              <a:rPr sz="1000" spc="-10" dirty="0">
                <a:latin typeface="Century Gothic" pitchFamily="34" charset="0"/>
                <a:cs typeface="Calibri"/>
              </a:rPr>
              <a:t>к</a:t>
            </a:r>
            <a:r>
              <a:rPr sz="1000" spc="5" dirty="0">
                <a:latin typeface="Century Gothic" pitchFamily="34" charset="0"/>
                <a:cs typeface="Calibri"/>
              </a:rPr>
              <a:t>ци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9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Р</a:t>
            </a:r>
            <a:r>
              <a:rPr sz="1000" dirty="0">
                <a:latin typeface="Century Gothic" pitchFamily="34" charset="0"/>
                <a:cs typeface="Calibri"/>
              </a:rPr>
              <a:t>К.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Це</a:t>
            </a:r>
            <a:r>
              <a:rPr sz="1000" spc="-10" dirty="0">
                <a:latin typeface="Century Gothic" pitchFamily="34" charset="0"/>
                <a:cs typeface="Calibri"/>
              </a:rPr>
              <a:t>л</a:t>
            </a:r>
            <a:r>
              <a:rPr sz="1000" dirty="0">
                <a:latin typeface="Century Gothic" pitchFamily="34" charset="0"/>
                <a:cs typeface="Calibri"/>
              </a:rPr>
              <a:t>евы</a:t>
            </a:r>
            <a:r>
              <a:rPr sz="1000" spc="-5" dirty="0">
                <a:latin typeface="Century Gothic" pitchFamily="34" charset="0"/>
                <a:cs typeface="Calibri"/>
              </a:rPr>
              <a:t>м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75" dirty="0">
                <a:latin typeface="Century Gothic" pitchFamily="34" charset="0"/>
                <a:cs typeface="Calibri"/>
              </a:rPr>
              <a:t> </a:t>
            </a:r>
            <a:r>
              <a:rPr sz="1000" spc="10" dirty="0">
                <a:latin typeface="Century Gothic" pitchFamily="34" charset="0"/>
                <a:cs typeface="Calibri"/>
              </a:rPr>
              <a:t>г</a:t>
            </a:r>
            <a:r>
              <a:rPr sz="1000" spc="-5" dirty="0">
                <a:latin typeface="Century Gothic" pitchFamily="34" charset="0"/>
                <a:cs typeface="Calibri"/>
              </a:rPr>
              <a:t>руп</a:t>
            </a:r>
            <a:r>
              <a:rPr sz="1000" dirty="0">
                <a:latin typeface="Century Gothic" pitchFamily="34" charset="0"/>
                <a:cs typeface="Calibri"/>
              </a:rPr>
              <a:t>па</a:t>
            </a:r>
            <a:r>
              <a:rPr sz="1000" spc="-10" dirty="0">
                <a:latin typeface="Century Gothic" pitchFamily="34" charset="0"/>
                <a:cs typeface="Calibri"/>
              </a:rPr>
              <a:t>м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по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5" dirty="0" err="1">
                <a:latin typeface="Century Gothic" pitchFamily="34" charset="0"/>
                <a:cs typeface="Calibri"/>
              </a:rPr>
              <a:t>с</a:t>
            </a:r>
            <a:r>
              <a:rPr sz="1000" spc="-10" dirty="0" err="1">
                <a:latin typeface="Century Gothic" pitchFamily="34" charset="0"/>
                <a:cs typeface="Calibri"/>
              </a:rPr>
              <a:t>б</a:t>
            </a:r>
            <a:r>
              <a:rPr sz="1000" spc="5" dirty="0" err="1">
                <a:latin typeface="Century Gothic" pitchFamily="34" charset="0"/>
                <a:cs typeface="Calibri"/>
              </a:rPr>
              <a:t>ы</a:t>
            </a:r>
            <a:r>
              <a:rPr sz="1000" spc="-10" dirty="0" err="1">
                <a:latin typeface="Century Gothic" pitchFamily="34" charset="0"/>
                <a:cs typeface="Calibri"/>
              </a:rPr>
              <a:t>т</a:t>
            </a:r>
            <a:r>
              <a:rPr sz="1000" dirty="0" err="1">
                <a:latin typeface="Century Gothic" pitchFamily="34" charset="0"/>
                <a:cs typeface="Calibri"/>
              </a:rPr>
              <a:t>у</a:t>
            </a:r>
            <a:r>
              <a:rPr lang="kk-KZ" sz="100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продукции</a:t>
            </a:r>
            <a:r>
              <a:rPr sz="1000" spc="-10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являются</a:t>
            </a:r>
            <a:r>
              <a:rPr sz="1000" dirty="0">
                <a:latin typeface="Century Gothic" pitchFamily="34" charset="0"/>
                <a:cs typeface="Calibri"/>
              </a:rPr>
              <a:t> строительные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организации,</a:t>
            </a:r>
            <a:r>
              <a:rPr sz="1000" spc="-85" dirty="0">
                <a:latin typeface="Century Gothic" pitchFamily="34" charset="0"/>
                <a:cs typeface="Calibri"/>
              </a:rPr>
              <a:t> </a:t>
            </a:r>
            <a:r>
              <a:rPr lang="ru-RU" sz="1000" spc="-85" dirty="0">
                <a:latin typeface="Century Gothic" pitchFamily="34" charset="0"/>
                <a:cs typeface="Calibri"/>
              </a:rPr>
              <a:t>дорожностроительные организации</a:t>
            </a:r>
            <a:r>
              <a:rPr sz="1000" spc="5" dirty="0">
                <a:latin typeface="Century Gothic" pitchFamily="34" charset="0"/>
                <a:cs typeface="Calibri"/>
              </a:rPr>
              <a:t>.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endParaRPr lang="ru-RU" sz="1000" spc="-45" dirty="0">
              <a:latin typeface="Century Gothic" pitchFamily="34" charset="0"/>
              <a:cs typeface="Calibri"/>
            </a:endParaRPr>
          </a:p>
          <a:p>
            <a:pPr marL="12700" marR="107314" algn="just">
              <a:lnSpc>
                <a:spcPts val="1100"/>
              </a:lnSpc>
              <a:spcBef>
                <a:spcPts val="120"/>
              </a:spcBef>
            </a:pPr>
            <a:endParaRPr lang="ru-RU" sz="1000" b="1" spc="-5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marR="107314" algn="just">
              <a:lnSpc>
                <a:spcPts val="1100"/>
              </a:lnSpc>
              <a:spcBef>
                <a:spcPts val="120"/>
              </a:spcBef>
            </a:pPr>
            <a:r>
              <a:rPr lang="ru-RU" sz="10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Компания</a:t>
            </a:r>
            <a:endParaRPr sz="1000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  <a:p>
            <a:pPr marL="12700" marR="43815" algn="just">
              <a:lnSpc>
                <a:spcPts val="1100"/>
              </a:lnSpc>
              <a:spcBef>
                <a:spcPts val="120"/>
              </a:spcBef>
            </a:pPr>
            <a:r>
              <a:rPr sz="1000" dirty="0" err="1">
                <a:latin typeface="Century Gothic" pitchFamily="34" charset="0"/>
                <a:cs typeface="Calibri"/>
              </a:rPr>
              <a:t>Инициатором</a:t>
            </a:r>
            <a:r>
              <a:rPr sz="1000" spc="-114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является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ТОО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«</a:t>
            </a:r>
            <a:r>
              <a:rPr lang="en-US" sz="1000" dirty="0" err="1">
                <a:latin typeface="Century Gothic" pitchFamily="34" charset="0"/>
                <a:cs typeface="Calibri"/>
              </a:rPr>
              <a:t>Kazchinnur</a:t>
            </a:r>
            <a:r>
              <a:rPr sz="1000" spc="-5" dirty="0">
                <a:latin typeface="Century Gothic" pitchFamily="34" charset="0"/>
                <a:cs typeface="Calibri"/>
              </a:rPr>
              <a:t>»,</a:t>
            </a:r>
            <a:r>
              <a:rPr sz="1000" spc="-6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основной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деятельностью </a:t>
            </a:r>
            <a:r>
              <a:rPr sz="1000" spc="-5" dirty="0">
                <a:latin typeface="Century Gothic" pitchFamily="34" charset="0"/>
                <a:cs typeface="Calibri"/>
              </a:rPr>
              <a:t>которого является </a:t>
            </a:r>
            <a:r>
              <a:rPr sz="1000" dirty="0" err="1">
                <a:latin typeface="Century Gothic" pitchFamily="34" charset="0"/>
                <a:cs typeface="Calibri"/>
              </a:rPr>
              <a:t>добыча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известняка. </a:t>
            </a:r>
            <a:r>
              <a:rPr sz="1000" dirty="0" err="1">
                <a:latin typeface="Century Gothic" pitchFamily="34" charset="0"/>
                <a:cs typeface="Calibri"/>
              </a:rPr>
              <a:t>Инициатор</a:t>
            </a:r>
            <a:r>
              <a:rPr sz="1000" spc="-1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обладает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правом</a:t>
            </a:r>
            <a:r>
              <a:rPr sz="1000" spc="-7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добычу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spc="-15" dirty="0" err="1">
                <a:latin typeface="Century Gothic" pitchFamily="34" charset="0"/>
                <a:cs typeface="Calibri"/>
              </a:rPr>
              <a:t>д</a:t>
            </a:r>
            <a:r>
              <a:rPr sz="1000" dirty="0" err="1">
                <a:latin typeface="Century Gothic" pitchFamily="34" charset="0"/>
                <a:cs typeface="Calibri"/>
              </a:rPr>
              <a:t>о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20</a:t>
            </a:r>
            <a:r>
              <a:rPr lang="kk-KZ" sz="1000" spc="-10" dirty="0">
                <a:latin typeface="Century Gothic" pitchFamily="34" charset="0"/>
                <a:cs typeface="Calibri"/>
              </a:rPr>
              <a:t>41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10" dirty="0">
                <a:latin typeface="Century Gothic" pitchFamily="34" charset="0"/>
                <a:cs typeface="Calibri"/>
              </a:rPr>
              <a:t>г.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50"/>
              </a:lnSpc>
            </a:pPr>
            <a:endParaRPr lang="ru-RU" sz="1000" b="1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50"/>
              </a:lnSpc>
            </a:pPr>
            <a:r>
              <a:rPr sz="1000" b="1" dirty="0" err="1">
                <a:solidFill>
                  <a:srgbClr val="C00000"/>
                </a:solidFill>
                <a:latin typeface="Century Gothic" pitchFamily="34" charset="0"/>
                <a:cs typeface="Calibri"/>
              </a:rPr>
              <a:t>Рынок</a:t>
            </a:r>
            <a:endParaRPr lang="kk-KZ" sz="1000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50"/>
              </a:lnSpc>
            </a:pPr>
            <a:r>
              <a:rPr lang="ru-RU" sz="1000" dirty="0">
                <a:latin typeface="Century Gothic" pitchFamily="34" charset="0"/>
                <a:cs typeface="Calibri"/>
              </a:rPr>
              <a:t>Порошок минеральный является важной активной структурной составной частью асфальтобетона. Благодаря своей развитой поверхности, адсорбирующей на себя большую часть битума, минеральный порошок придаёт асфальтобетону необходимые свойства, т. е. механическую прочность, способность к упругим и пластическим деформациям, что существенно улучшает качества дорожного покрытия, увеличивает срок его службы и дает значительную экономию при эксплуатации. Срок годности минерального порошка не ограничен.  </a:t>
            </a:r>
          </a:p>
        </p:txBody>
      </p:sp>
      <p:sp>
        <p:nvSpPr>
          <p:cNvPr id="108" name="object 14"/>
          <p:cNvSpPr txBox="1"/>
          <p:nvPr/>
        </p:nvSpPr>
        <p:spPr>
          <a:xfrm>
            <a:off x="8382000" y="1051846"/>
            <a:ext cx="2853563" cy="16735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-2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1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ч</a:t>
            </a:r>
            <a:r>
              <a:rPr sz="10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spc="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м</a:t>
            </a:r>
            <a:r>
              <a:rPr sz="1000" b="1" spc="-6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</a:t>
            </a:r>
            <a:r>
              <a:rPr sz="1000" b="1" spc="1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р</a:t>
            </a:r>
            <a:r>
              <a:rPr sz="1000" b="1" spc="-1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и</a:t>
            </a: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вл</a:t>
            </a:r>
            <a:r>
              <a:rPr sz="10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к</a:t>
            </a:r>
            <a:r>
              <a:rPr sz="1000" b="1" spc="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а</a:t>
            </a:r>
            <a:r>
              <a:rPr sz="1000" b="1" spc="-1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spc="-3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ль</a:t>
            </a:r>
            <a:r>
              <a:rPr sz="1000" b="1" spc="-2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н</a:t>
            </a:r>
            <a:r>
              <a:rPr sz="1000" b="1" spc="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spc="-1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с</a:t>
            </a:r>
            <a:r>
              <a:rPr sz="1000" b="1" spc="-3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ь</a:t>
            </a:r>
            <a:r>
              <a:rPr sz="1000" b="1" spc="-5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</a:t>
            </a:r>
            <a:r>
              <a:rPr sz="1000" b="1" spc="1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р</a:t>
            </a:r>
            <a:r>
              <a:rPr sz="1000" b="1" spc="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к</a:t>
            </a:r>
            <a:r>
              <a:rPr sz="1000" b="1" spc="-1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spc="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а</a:t>
            </a: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?</a:t>
            </a:r>
            <a:endParaRPr sz="1000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9" name="object 15"/>
          <p:cNvSpPr txBox="1"/>
          <p:nvPr/>
        </p:nvSpPr>
        <p:spPr>
          <a:xfrm>
            <a:off x="8213812" y="1219200"/>
            <a:ext cx="3475819" cy="289887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86055" indent="-173990" algn="just">
              <a:lnSpc>
                <a:spcPts val="1150"/>
              </a:lnSpc>
              <a:spcBef>
                <a:spcPts val="105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1000" b="1" dirty="0">
                <a:latin typeface="Century Gothic" pitchFamily="34" charset="0"/>
                <a:cs typeface="Calibri"/>
              </a:rPr>
              <a:t>Наличие</a:t>
            </a:r>
            <a:r>
              <a:rPr sz="1000" b="1" spc="-85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собственной</a:t>
            </a:r>
            <a:r>
              <a:rPr sz="1000" b="1" spc="-60" dirty="0"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latin typeface="Century Gothic" pitchFamily="34" charset="0"/>
                <a:cs typeface="Calibri"/>
              </a:rPr>
              <a:t>сырьевой</a:t>
            </a:r>
            <a:r>
              <a:rPr sz="1000" b="1" spc="-60" dirty="0"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latin typeface="Century Gothic" pitchFamily="34" charset="0"/>
                <a:cs typeface="Calibri"/>
              </a:rPr>
              <a:t>базы</a:t>
            </a:r>
            <a:r>
              <a:rPr sz="1000" b="1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позволит</a:t>
            </a:r>
            <a:r>
              <a:rPr sz="1000" spc="-6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снизить</a:t>
            </a:r>
          </a:p>
          <a:p>
            <a:pPr marL="186055" algn="just">
              <a:lnSpc>
                <a:spcPts val="1055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производственную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себестоимость,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издержки</a:t>
            </a:r>
            <a:r>
              <a:rPr sz="1000" spc="-7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производства</a:t>
            </a:r>
            <a:r>
              <a:rPr sz="1000" spc="-8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lang="ru-RU"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транспортные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расходы, а </a:t>
            </a:r>
            <a:r>
              <a:rPr sz="1000" spc="-5" dirty="0">
                <a:latin typeface="Century Gothic" pitchFamily="34" charset="0"/>
                <a:cs typeface="Calibri"/>
              </a:rPr>
              <a:t>также </a:t>
            </a:r>
            <a:r>
              <a:rPr sz="1000" dirty="0">
                <a:latin typeface="Century Gothic" pitchFamily="34" charset="0"/>
                <a:cs typeface="Calibri"/>
              </a:rPr>
              <a:t>обеспечить </a:t>
            </a:r>
            <a:r>
              <a:rPr sz="1000" spc="-5" dirty="0">
                <a:latin typeface="Century Gothic" pitchFamily="34" charset="0"/>
                <a:cs typeface="Calibri"/>
              </a:rPr>
              <a:t>контроль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должного </a:t>
            </a:r>
            <a:r>
              <a:rPr sz="1000" dirty="0">
                <a:latin typeface="Century Gothic" pitchFamily="34" charset="0"/>
                <a:cs typeface="Calibri"/>
              </a:rPr>
              <a:t>качества</a:t>
            </a:r>
            <a:r>
              <a:rPr sz="1000" spc="-6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продукции</a:t>
            </a:r>
            <a:r>
              <a:rPr sz="1000" spc="-10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Завода.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endParaRPr lang="kk-KZ" sz="1000" spc="-50" dirty="0">
              <a:latin typeface="Century Gothic" pitchFamily="34" charset="0"/>
              <a:cs typeface="Calibri"/>
            </a:endParaRPr>
          </a:p>
          <a:p>
            <a:pPr marL="186055" algn="just">
              <a:lnSpc>
                <a:spcPts val="1055"/>
              </a:lnSpc>
            </a:pPr>
            <a:endParaRPr lang="kk-KZ" sz="1000" spc="-50" dirty="0">
              <a:latin typeface="Century Gothic" pitchFamily="34" charset="0"/>
              <a:cs typeface="Calibri"/>
            </a:endParaRPr>
          </a:p>
          <a:p>
            <a:pPr marL="186055" algn="just">
              <a:lnSpc>
                <a:spcPts val="1055"/>
              </a:lnSpc>
            </a:pPr>
            <a:r>
              <a:rPr sz="1000" b="1" spc="5" dirty="0" err="1">
                <a:latin typeface="Century Gothic" pitchFamily="34" charset="0"/>
                <a:cs typeface="Calibri"/>
              </a:rPr>
              <a:t>Вы</a:t>
            </a:r>
            <a:r>
              <a:rPr sz="1000" b="1" spc="10" dirty="0" err="1">
                <a:latin typeface="Century Gothic" pitchFamily="34" charset="0"/>
                <a:cs typeface="Calibri"/>
              </a:rPr>
              <a:t>с</a:t>
            </a:r>
            <a:r>
              <a:rPr sz="1000" b="1" spc="5" dirty="0" err="1">
                <a:latin typeface="Century Gothic" pitchFamily="34" charset="0"/>
                <a:cs typeface="Calibri"/>
              </a:rPr>
              <a:t>о</a:t>
            </a:r>
            <a:r>
              <a:rPr sz="1000" b="1" dirty="0" err="1">
                <a:latin typeface="Century Gothic" pitchFamily="34" charset="0"/>
                <a:cs typeface="Calibri"/>
              </a:rPr>
              <a:t>к</a:t>
            </a:r>
            <a:r>
              <a:rPr sz="1000" b="1" spc="-15" dirty="0" err="1">
                <a:latin typeface="Century Gothic" pitchFamily="34" charset="0"/>
                <a:cs typeface="Calibri"/>
              </a:rPr>
              <a:t>о</a:t>
            </a:r>
            <a:r>
              <a:rPr sz="1000" b="1" spc="114" dirty="0" err="1">
                <a:latin typeface="Century Gothic" pitchFamily="34" charset="0"/>
                <a:cs typeface="Calibri"/>
              </a:rPr>
              <a:t>е</a:t>
            </a:r>
            <a:r>
              <a:rPr sz="1000" b="1" spc="5" dirty="0" err="1">
                <a:latin typeface="Century Gothic" pitchFamily="34" charset="0"/>
                <a:cs typeface="Calibri"/>
              </a:rPr>
              <a:t>ка</a:t>
            </a:r>
            <a:r>
              <a:rPr sz="1000" b="1" spc="10" dirty="0" err="1">
                <a:latin typeface="Century Gothic" pitchFamily="34" charset="0"/>
                <a:cs typeface="Calibri"/>
              </a:rPr>
              <a:t>ч</a:t>
            </a:r>
            <a:r>
              <a:rPr sz="1000" b="1" spc="-5" dirty="0" err="1">
                <a:latin typeface="Century Gothic" pitchFamily="34" charset="0"/>
                <a:cs typeface="Calibri"/>
              </a:rPr>
              <a:t>е</a:t>
            </a:r>
            <a:r>
              <a:rPr sz="1000" b="1" spc="10" dirty="0" err="1">
                <a:latin typeface="Century Gothic" pitchFamily="34" charset="0"/>
                <a:cs typeface="Calibri"/>
              </a:rPr>
              <a:t>с</a:t>
            </a:r>
            <a:r>
              <a:rPr sz="1000" b="1" spc="-10" dirty="0" err="1">
                <a:latin typeface="Century Gothic" pitchFamily="34" charset="0"/>
                <a:cs typeface="Calibri"/>
              </a:rPr>
              <a:t>т</a:t>
            </a:r>
            <a:r>
              <a:rPr sz="1000" b="1" spc="-20" dirty="0" err="1">
                <a:latin typeface="Century Gothic" pitchFamily="34" charset="0"/>
                <a:cs typeface="Calibri"/>
              </a:rPr>
              <a:t>в</a:t>
            </a:r>
            <a:r>
              <a:rPr sz="1000" b="1" dirty="0" err="1">
                <a:latin typeface="Century Gothic" pitchFamily="34" charset="0"/>
                <a:cs typeface="Calibri"/>
              </a:rPr>
              <a:t>о</a:t>
            </a:r>
            <a:r>
              <a:rPr sz="1000" b="1" spc="-85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10" dirty="0">
                <a:latin typeface="Century Gothic" pitchFamily="34" charset="0"/>
                <a:cs typeface="Calibri"/>
              </a:rPr>
              <a:t>известняка</a:t>
            </a:r>
            <a:r>
              <a:rPr sz="1000" b="1" dirty="0">
                <a:latin typeface="Century Gothic" pitchFamily="34" charset="0"/>
                <a:cs typeface="Calibri"/>
              </a:rPr>
              <a:t>.</a:t>
            </a:r>
            <a:r>
              <a:rPr sz="1000" b="1" spc="-6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В</a:t>
            </a:r>
            <a:r>
              <a:rPr lang="ru-RU"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spc="5" dirty="0">
                <a:latin typeface="Century Gothic" pitchFamily="34" charset="0"/>
                <a:cs typeface="Calibri"/>
              </a:rPr>
              <a:t>с</a:t>
            </a:r>
            <a:r>
              <a:rPr lang="ru-RU" sz="1000" spc="-5" dirty="0">
                <a:latin typeface="Century Gothic" pitchFamily="34" charset="0"/>
                <a:cs typeface="Calibri"/>
              </a:rPr>
              <a:t>о</a:t>
            </a:r>
            <a:r>
              <a:rPr lang="ru-RU" sz="1000" spc="5" dirty="0">
                <a:latin typeface="Century Gothic" pitchFamily="34" charset="0"/>
                <a:cs typeface="Calibri"/>
              </a:rPr>
              <a:t>с</a:t>
            </a:r>
            <a:r>
              <a:rPr lang="ru-RU" sz="1000" spc="-10" dirty="0">
                <a:latin typeface="Century Gothic" pitchFamily="34" charset="0"/>
                <a:cs typeface="Calibri"/>
              </a:rPr>
              <a:t>т</a:t>
            </a:r>
            <a:r>
              <a:rPr lang="ru-RU" sz="1000" dirty="0">
                <a:latin typeface="Century Gothic" pitchFamily="34" charset="0"/>
                <a:cs typeface="Calibri"/>
              </a:rPr>
              <a:t>а</a:t>
            </a:r>
            <a:r>
              <a:rPr lang="ru-RU" sz="1000" spc="-10" dirty="0">
                <a:latin typeface="Century Gothic" pitchFamily="34" charset="0"/>
                <a:cs typeface="Calibri"/>
              </a:rPr>
              <a:t>в</a:t>
            </a:r>
            <a:r>
              <a:rPr lang="ru-RU" sz="1000" dirty="0">
                <a:latin typeface="Century Gothic" pitchFamily="34" charset="0"/>
                <a:cs typeface="Calibri"/>
              </a:rPr>
              <a:t>е</a:t>
            </a:r>
            <a:r>
              <a:rPr lang="ru-RU" sz="1000" spc="-55" dirty="0">
                <a:latin typeface="Century Gothic" pitchFamily="34" charset="0"/>
                <a:cs typeface="Calibri"/>
              </a:rPr>
              <a:t> </a:t>
            </a:r>
            <a:r>
              <a:rPr lang="ru-RU" sz="1000" spc="5" dirty="0">
                <a:latin typeface="Century Gothic" pitchFamily="34" charset="0"/>
                <a:cs typeface="Calibri"/>
              </a:rPr>
              <a:t>из</a:t>
            </a:r>
            <a:r>
              <a:rPr lang="ru-RU" sz="1000" dirty="0">
                <a:latin typeface="Century Gothic" pitchFamily="34" charset="0"/>
                <a:cs typeface="Calibri"/>
              </a:rPr>
              <a:t>вес</a:t>
            </a:r>
            <a:r>
              <a:rPr lang="ru-RU" sz="1000" spc="-10" dirty="0">
                <a:latin typeface="Century Gothic" pitchFamily="34" charset="0"/>
                <a:cs typeface="Calibri"/>
              </a:rPr>
              <a:t>т</a:t>
            </a:r>
            <a:r>
              <a:rPr lang="ru-RU" sz="1000" spc="-15" dirty="0">
                <a:latin typeface="Century Gothic" pitchFamily="34" charset="0"/>
                <a:cs typeface="Calibri"/>
              </a:rPr>
              <a:t>н</a:t>
            </a:r>
            <a:r>
              <a:rPr lang="ru-RU" sz="1000" spc="-5" dirty="0">
                <a:latin typeface="Century Gothic" pitchFamily="34" charset="0"/>
                <a:cs typeface="Calibri"/>
              </a:rPr>
              <a:t>я</a:t>
            </a:r>
            <a:r>
              <a:rPr lang="ru-RU" sz="1000" spc="-10" dirty="0">
                <a:latin typeface="Century Gothic" pitchFamily="34" charset="0"/>
                <a:cs typeface="Calibri"/>
              </a:rPr>
              <a:t>к</a:t>
            </a:r>
            <a:r>
              <a:rPr lang="ru-RU" sz="1000" dirty="0">
                <a:latin typeface="Century Gothic" pitchFamily="34" charset="0"/>
                <a:cs typeface="Calibri"/>
              </a:rPr>
              <a:t>а</a:t>
            </a:r>
          </a:p>
          <a:p>
            <a:pPr marL="186055" marR="134620" algn="just">
              <a:lnSpc>
                <a:spcPts val="1010"/>
              </a:lnSpc>
              <a:spcBef>
                <a:spcPts val="145"/>
              </a:spcBef>
            </a:pPr>
            <a:r>
              <a:rPr lang="ru-RU" sz="1000" dirty="0">
                <a:latin typeface="Century Gothic" pitchFamily="34" charset="0"/>
                <a:cs typeface="Calibri"/>
              </a:rPr>
              <a:t>месторождения</a:t>
            </a:r>
            <a:r>
              <a:rPr lang="ru-RU" sz="1000" spc="-5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«</a:t>
            </a:r>
            <a:r>
              <a:rPr lang="ru-RU" sz="1000" dirty="0" err="1">
                <a:latin typeface="Century Gothic" pitchFamily="34" charset="0"/>
                <a:cs typeface="Calibri"/>
              </a:rPr>
              <a:t>Косуйенки</a:t>
            </a:r>
            <a:r>
              <a:rPr lang="ru-RU" sz="1000" dirty="0">
                <a:latin typeface="Century Gothic" pitchFamily="34" charset="0"/>
                <a:cs typeface="Calibri"/>
              </a:rPr>
              <a:t>»</a:t>
            </a:r>
            <a:r>
              <a:rPr lang="ru-RU" sz="1000" spc="-9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содержится</a:t>
            </a:r>
            <a:r>
              <a:rPr lang="ru-RU" sz="1000" spc="-8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в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среднем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96-98% </a:t>
            </a:r>
            <a:r>
              <a:rPr lang="ru-RU" sz="1000" spc="-2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карбонатов, </a:t>
            </a:r>
            <a:r>
              <a:rPr lang="ru-RU" sz="1000" dirty="0">
                <a:latin typeface="Century Gothic" pitchFamily="34" charset="0"/>
                <a:cs typeface="Calibri"/>
              </a:rPr>
              <a:t>что позволяет без </a:t>
            </a:r>
            <a:r>
              <a:rPr lang="ru-RU" sz="1000" spc="-5" dirty="0">
                <a:latin typeface="Century Gothic" pitchFamily="34" charset="0"/>
                <a:cs typeface="Calibri"/>
              </a:rPr>
              <a:t>дополнительной </a:t>
            </a:r>
            <a:r>
              <a:rPr lang="ru-RU" sz="1000" dirty="0">
                <a:latin typeface="Century Gothic" pitchFamily="34" charset="0"/>
                <a:cs typeface="Calibri"/>
              </a:rPr>
              <a:t> </a:t>
            </a:r>
            <a:r>
              <a:rPr lang="ru-RU" sz="1000" spc="-15" dirty="0">
                <a:latin typeface="Century Gothic" pitchFamily="34" charset="0"/>
                <a:cs typeface="Calibri"/>
              </a:rPr>
              <a:t>д</a:t>
            </a:r>
            <a:r>
              <a:rPr lang="ru-RU" sz="1000" spc="-5" dirty="0">
                <a:latin typeface="Century Gothic" pitchFamily="34" charset="0"/>
                <a:cs typeface="Calibri"/>
              </a:rPr>
              <a:t>оро</a:t>
            </a:r>
            <a:r>
              <a:rPr lang="ru-RU" sz="1000" spc="10" dirty="0">
                <a:latin typeface="Century Gothic" pitchFamily="34" charset="0"/>
                <a:cs typeface="Calibri"/>
              </a:rPr>
              <a:t>г</a:t>
            </a:r>
            <a:r>
              <a:rPr lang="ru-RU" sz="1000" spc="-5" dirty="0">
                <a:latin typeface="Century Gothic" pitchFamily="34" charset="0"/>
                <a:cs typeface="Calibri"/>
              </a:rPr>
              <a:t>о</a:t>
            </a:r>
            <a:r>
              <a:rPr lang="ru-RU" sz="1000" spc="-20" dirty="0">
                <a:latin typeface="Century Gothic" pitchFamily="34" charset="0"/>
                <a:cs typeface="Calibri"/>
              </a:rPr>
              <a:t>с</a:t>
            </a:r>
            <a:r>
              <a:rPr lang="ru-RU" sz="1000" spc="-10" dirty="0">
                <a:latin typeface="Century Gothic" pitchFamily="34" charset="0"/>
                <a:cs typeface="Calibri"/>
              </a:rPr>
              <a:t>т</a:t>
            </a:r>
            <a:r>
              <a:rPr lang="ru-RU" sz="1000" spc="-5" dirty="0">
                <a:latin typeface="Century Gothic" pitchFamily="34" charset="0"/>
                <a:cs typeface="Calibri"/>
              </a:rPr>
              <a:t>о</a:t>
            </a:r>
            <a:r>
              <a:rPr lang="ru-RU" sz="1000" spc="-25" dirty="0">
                <a:latin typeface="Century Gothic" pitchFamily="34" charset="0"/>
                <a:cs typeface="Calibri"/>
              </a:rPr>
              <a:t>я</a:t>
            </a:r>
            <a:r>
              <a:rPr lang="ru-RU" sz="1000" spc="-10" dirty="0">
                <a:latin typeface="Century Gothic" pitchFamily="34" charset="0"/>
                <a:cs typeface="Calibri"/>
              </a:rPr>
              <a:t>щ</a:t>
            </a:r>
            <a:r>
              <a:rPr lang="ru-RU" sz="1000" spc="-25" dirty="0">
                <a:latin typeface="Century Gothic" pitchFamily="34" charset="0"/>
                <a:cs typeface="Calibri"/>
              </a:rPr>
              <a:t>е</a:t>
            </a:r>
            <a:r>
              <a:rPr lang="ru-RU" sz="1000" dirty="0">
                <a:latin typeface="Century Gothic" pitchFamily="34" charset="0"/>
                <a:cs typeface="Calibri"/>
              </a:rPr>
              <a:t>й</a:t>
            </a:r>
            <a:r>
              <a:rPr lang="ru-RU" sz="1000" spc="-5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</a:t>
            </a:r>
            <a:r>
              <a:rPr lang="ru-RU" sz="1000" spc="5" dirty="0">
                <a:latin typeface="Century Gothic" pitchFamily="34" charset="0"/>
                <a:cs typeface="Calibri"/>
              </a:rPr>
              <a:t>чис</a:t>
            </a:r>
            <a:r>
              <a:rPr lang="ru-RU" sz="1000" spc="-10" dirty="0">
                <a:latin typeface="Century Gothic" pitchFamily="34" charset="0"/>
                <a:cs typeface="Calibri"/>
              </a:rPr>
              <a:t>т</a:t>
            </a:r>
            <a:r>
              <a:rPr lang="ru-RU" sz="1000" spc="-15" dirty="0">
                <a:latin typeface="Century Gothic" pitchFamily="34" charset="0"/>
                <a:cs typeface="Calibri"/>
              </a:rPr>
              <a:t>к</a:t>
            </a:r>
            <a:r>
              <a:rPr lang="ru-RU" sz="1000" dirty="0">
                <a:latin typeface="Century Gothic" pitchFamily="34" charset="0"/>
                <a:cs typeface="Calibri"/>
              </a:rPr>
              <a:t>и</a:t>
            </a:r>
            <a:r>
              <a:rPr lang="ru-RU" sz="1000" spc="-75" dirty="0">
                <a:latin typeface="Century Gothic" pitchFamily="34" charset="0"/>
                <a:cs typeface="Calibri"/>
              </a:rPr>
              <a:t> </a:t>
            </a:r>
            <a:r>
              <a:rPr lang="ru-RU" sz="1000" spc="5" dirty="0">
                <a:latin typeface="Century Gothic" pitchFamily="34" charset="0"/>
                <a:cs typeface="Calibri"/>
              </a:rPr>
              <a:t>ис</a:t>
            </a:r>
            <a:r>
              <a:rPr lang="ru-RU" sz="1000" dirty="0">
                <a:latin typeface="Century Gothic" pitchFamily="34" charset="0"/>
                <a:cs typeface="Calibri"/>
              </a:rPr>
              <a:t>по</a:t>
            </a:r>
            <a:r>
              <a:rPr lang="ru-RU" sz="1000" spc="-10" dirty="0">
                <a:latin typeface="Century Gothic" pitchFamily="34" charset="0"/>
                <a:cs typeface="Calibri"/>
              </a:rPr>
              <a:t>л</a:t>
            </a:r>
            <a:r>
              <a:rPr lang="ru-RU" sz="1000" spc="5" dirty="0">
                <a:latin typeface="Century Gothic" pitchFamily="34" charset="0"/>
                <a:cs typeface="Calibri"/>
              </a:rPr>
              <a:t>ьз</a:t>
            </a:r>
            <a:r>
              <a:rPr lang="ru-RU" sz="1000" spc="-5" dirty="0">
                <a:latin typeface="Century Gothic" pitchFamily="34" charset="0"/>
                <a:cs typeface="Calibri"/>
              </a:rPr>
              <a:t>о</a:t>
            </a:r>
            <a:r>
              <a:rPr lang="ru-RU" sz="1000" dirty="0">
                <a:latin typeface="Century Gothic" pitchFamily="34" charset="0"/>
                <a:cs typeface="Calibri"/>
              </a:rPr>
              <a:t>в</a:t>
            </a:r>
            <a:r>
              <a:rPr lang="ru-RU" sz="1000" spc="-30" dirty="0">
                <a:latin typeface="Century Gothic" pitchFamily="34" charset="0"/>
                <a:cs typeface="Calibri"/>
              </a:rPr>
              <a:t>а</a:t>
            </a:r>
            <a:r>
              <a:rPr lang="ru-RU" sz="1000" spc="-10" dirty="0">
                <a:latin typeface="Century Gothic" pitchFamily="34" charset="0"/>
                <a:cs typeface="Calibri"/>
              </a:rPr>
              <a:t>т</a:t>
            </a:r>
            <a:r>
              <a:rPr lang="ru-RU" sz="1000" dirty="0">
                <a:latin typeface="Century Gothic" pitchFamily="34" charset="0"/>
                <a:cs typeface="Calibri"/>
              </a:rPr>
              <a:t>ь</a:t>
            </a:r>
            <a:r>
              <a:rPr lang="ru-RU" sz="1000" spc="-50" dirty="0">
                <a:latin typeface="Century Gothic" pitchFamily="34" charset="0"/>
                <a:cs typeface="Calibri"/>
              </a:rPr>
              <a:t> </a:t>
            </a:r>
            <a:r>
              <a:rPr lang="ru-RU" sz="1000" spc="5" dirty="0">
                <a:latin typeface="Century Gothic" pitchFamily="34" charset="0"/>
                <a:cs typeface="Calibri"/>
              </a:rPr>
              <a:t>с</a:t>
            </a:r>
            <a:r>
              <a:rPr lang="ru-RU" sz="1000" dirty="0">
                <a:latin typeface="Century Gothic" pitchFamily="34" charset="0"/>
                <a:cs typeface="Calibri"/>
              </a:rPr>
              <a:t>ыр</a:t>
            </a:r>
            <a:r>
              <a:rPr lang="ru-RU" sz="1000" spc="5" dirty="0">
                <a:latin typeface="Century Gothic" pitchFamily="34" charset="0"/>
                <a:cs typeface="Calibri"/>
              </a:rPr>
              <a:t>ь</a:t>
            </a:r>
            <a:r>
              <a:rPr lang="ru-RU" sz="1000" dirty="0">
                <a:latin typeface="Century Gothic" pitchFamily="34" charset="0"/>
                <a:cs typeface="Calibri"/>
              </a:rPr>
              <a:t>е</a:t>
            </a:r>
            <a:r>
              <a:rPr lang="ru-RU" sz="1000" spc="-55" dirty="0">
                <a:latin typeface="Century Gothic" pitchFamily="34" charset="0"/>
                <a:cs typeface="Calibri"/>
              </a:rPr>
              <a:t> </a:t>
            </a:r>
            <a:r>
              <a:rPr lang="ru-RU" sz="1000" spc="-15" dirty="0">
                <a:latin typeface="Century Gothic" pitchFamily="34" charset="0"/>
                <a:cs typeface="Calibri"/>
              </a:rPr>
              <a:t>для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186055" algn="just">
              <a:lnSpc>
                <a:spcPts val="1005"/>
              </a:lnSpc>
            </a:pPr>
            <a:r>
              <a:rPr lang="ru-RU" sz="1000" dirty="0">
                <a:latin typeface="Century Gothic" pitchFamily="34" charset="0"/>
                <a:cs typeface="Calibri"/>
              </a:rPr>
              <a:t>прои</a:t>
            </a:r>
            <a:r>
              <a:rPr lang="ru-RU" sz="1000" spc="5" dirty="0">
                <a:latin typeface="Century Gothic" pitchFamily="34" charset="0"/>
                <a:cs typeface="Calibri"/>
              </a:rPr>
              <a:t>з</a:t>
            </a:r>
            <a:r>
              <a:rPr lang="ru-RU" sz="1000" dirty="0">
                <a:latin typeface="Century Gothic" pitchFamily="34" charset="0"/>
                <a:cs typeface="Calibri"/>
              </a:rPr>
              <a:t>в</a:t>
            </a:r>
            <a:r>
              <a:rPr lang="ru-RU" sz="1000" spc="-10" dirty="0">
                <a:latin typeface="Century Gothic" pitchFamily="34" charset="0"/>
                <a:cs typeface="Calibri"/>
              </a:rPr>
              <a:t>о</a:t>
            </a:r>
            <a:r>
              <a:rPr lang="ru-RU" sz="1000" spc="-15" dirty="0">
                <a:latin typeface="Century Gothic" pitchFamily="34" charset="0"/>
                <a:cs typeface="Calibri"/>
              </a:rPr>
              <a:t>д</a:t>
            </a:r>
            <a:r>
              <a:rPr lang="ru-RU" sz="1000" spc="5" dirty="0">
                <a:latin typeface="Century Gothic" pitchFamily="34" charset="0"/>
                <a:cs typeface="Calibri"/>
              </a:rPr>
              <a:t>с</a:t>
            </a:r>
            <a:r>
              <a:rPr lang="ru-RU" sz="1000" spc="-10" dirty="0">
                <a:latin typeface="Century Gothic" pitchFamily="34" charset="0"/>
                <a:cs typeface="Calibri"/>
              </a:rPr>
              <a:t>т</a:t>
            </a:r>
            <a:r>
              <a:rPr lang="ru-RU" sz="1000" spc="-30" dirty="0">
                <a:latin typeface="Century Gothic" pitchFamily="34" charset="0"/>
                <a:cs typeface="Calibri"/>
              </a:rPr>
              <a:t>в</a:t>
            </a:r>
            <a:r>
              <a:rPr lang="ru-RU" sz="1000" dirty="0">
                <a:latin typeface="Century Gothic" pitchFamily="34" charset="0"/>
                <a:cs typeface="Calibri"/>
              </a:rPr>
              <a:t>а</a:t>
            </a:r>
            <a:r>
              <a:rPr lang="ru-RU" sz="1000" spc="-85" dirty="0">
                <a:latin typeface="Century Gothic" pitchFamily="34" charset="0"/>
                <a:cs typeface="Calibri"/>
              </a:rPr>
              <a:t> </a:t>
            </a:r>
            <a:r>
              <a:rPr lang="ru-RU" sz="1000" spc="5" dirty="0">
                <a:latin typeface="Century Gothic" pitchFamily="34" charset="0"/>
                <a:cs typeface="Calibri"/>
              </a:rPr>
              <a:t>из</a:t>
            </a:r>
            <a:r>
              <a:rPr lang="ru-RU" sz="1000" dirty="0">
                <a:latin typeface="Century Gothic" pitchFamily="34" charset="0"/>
                <a:cs typeface="Calibri"/>
              </a:rPr>
              <a:t>вес</a:t>
            </a:r>
            <a:r>
              <a:rPr lang="ru-RU" sz="1000" spc="-10" dirty="0">
                <a:latin typeface="Century Gothic" pitchFamily="34" charset="0"/>
                <a:cs typeface="Calibri"/>
              </a:rPr>
              <a:t>т</a:t>
            </a:r>
            <a:r>
              <a:rPr lang="ru-RU" sz="1000" dirty="0">
                <a:latin typeface="Century Gothic" pitchFamily="34" charset="0"/>
                <a:cs typeface="Calibri"/>
              </a:rPr>
              <a:t>и</a:t>
            </a:r>
            <a:r>
              <a:rPr lang="ru-RU" sz="1000" spc="-7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и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spc="5" dirty="0">
                <a:latin typeface="Century Gothic" pitchFamily="34" charset="0"/>
                <a:cs typeface="Calibri"/>
              </a:rPr>
              <a:t>с</a:t>
            </a:r>
            <a:r>
              <a:rPr lang="ru-RU" sz="1000" spc="-10" dirty="0">
                <a:latin typeface="Century Gothic" pitchFamily="34" charset="0"/>
                <a:cs typeface="Calibri"/>
              </a:rPr>
              <a:t>т</a:t>
            </a:r>
            <a:r>
              <a:rPr lang="ru-RU" sz="1000" spc="-5" dirty="0">
                <a:latin typeface="Century Gothic" pitchFamily="34" charset="0"/>
                <a:cs typeface="Calibri"/>
              </a:rPr>
              <a:t>ро</a:t>
            </a:r>
            <a:r>
              <a:rPr lang="ru-RU" sz="1000" spc="5" dirty="0">
                <a:latin typeface="Century Gothic" pitchFamily="34" charset="0"/>
                <a:cs typeface="Calibri"/>
              </a:rPr>
              <a:t>и</a:t>
            </a:r>
            <a:r>
              <a:rPr lang="ru-RU" sz="1000" spc="-10" dirty="0">
                <a:latin typeface="Century Gothic" pitchFamily="34" charset="0"/>
                <a:cs typeface="Calibri"/>
              </a:rPr>
              <a:t>т</a:t>
            </a:r>
            <a:r>
              <a:rPr lang="ru-RU" sz="1000" dirty="0">
                <a:latin typeface="Century Gothic" pitchFamily="34" charset="0"/>
                <a:cs typeface="Calibri"/>
              </a:rPr>
              <a:t>е</a:t>
            </a:r>
            <a:r>
              <a:rPr lang="ru-RU" sz="1000" spc="-10" dirty="0">
                <a:latin typeface="Century Gothic" pitchFamily="34" charset="0"/>
                <a:cs typeface="Calibri"/>
              </a:rPr>
              <a:t>л</a:t>
            </a:r>
            <a:r>
              <a:rPr lang="ru-RU" sz="1000" spc="5" dirty="0">
                <a:latin typeface="Century Gothic" pitchFamily="34" charset="0"/>
                <a:cs typeface="Calibri"/>
              </a:rPr>
              <a:t>ь</a:t>
            </a:r>
            <a:r>
              <a:rPr lang="ru-RU" sz="1000" spc="-15" dirty="0">
                <a:latin typeface="Century Gothic" pitchFamily="34" charset="0"/>
                <a:cs typeface="Calibri"/>
              </a:rPr>
              <a:t>н</a:t>
            </a:r>
            <a:r>
              <a:rPr lang="ru-RU" sz="1000" dirty="0">
                <a:latin typeface="Century Gothic" pitchFamily="34" charset="0"/>
                <a:cs typeface="Calibri"/>
              </a:rPr>
              <a:t>ых</a:t>
            </a:r>
            <a:r>
              <a:rPr lang="ru-RU" sz="1000" spc="-3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м</a:t>
            </a:r>
            <a:r>
              <a:rPr lang="ru-RU" sz="1000" dirty="0">
                <a:latin typeface="Century Gothic" pitchFamily="34" charset="0"/>
                <a:cs typeface="Calibri"/>
              </a:rPr>
              <a:t>а</a:t>
            </a:r>
            <a:r>
              <a:rPr lang="ru-RU" sz="1000" spc="-10" dirty="0">
                <a:latin typeface="Century Gothic" pitchFamily="34" charset="0"/>
                <a:cs typeface="Calibri"/>
              </a:rPr>
              <a:t>т</a:t>
            </a:r>
            <a:r>
              <a:rPr lang="ru-RU" sz="1000" dirty="0">
                <a:latin typeface="Century Gothic" pitchFamily="34" charset="0"/>
                <a:cs typeface="Calibri"/>
              </a:rPr>
              <a:t>ер</a:t>
            </a:r>
            <a:r>
              <a:rPr lang="ru-RU" sz="1000" spc="5" dirty="0">
                <a:latin typeface="Century Gothic" pitchFamily="34" charset="0"/>
                <a:cs typeface="Calibri"/>
              </a:rPr>
              <a:t>и</a:t>
            </a:r>
            <a:r>
              <a:rPr lang="ru-RU" sz="1000" dirty="0">
                <a:latin typeface="Century Gothic" pitchFamily="34" charset="0"/>
                <a:cs typeface="Calibri"/>
              </a:rPr>
              <a:t>а</a:t>
            </a:r>
            <a:r>
              <a:rPr lang="ru-RU" sz="1000" spc="-15" dirty="0">
                <a:latin typeface="Century Gothic" pitchFamily="34" charset="0"/>
                <a:cs typeface="Calibri"/>
              </a:rPr>
              <a:t>л</a:t>
            </a:r>
            <a:r>
              <a:rPr lang="ru-RU" sz="1000" spc="-5" dirty="0">
                <a:latin typeface="Century Gothic" pitchFamily="34" charset="0"/>
                <a:cs typeface="Calibri"/>
              </a:rPr>
              <a:t>о</a:t>
            </a:r>
            <a:r>
              <a:rPr lang="ru-RU" sz="1000" dirty="0">
                <a:latin typeface="Century Gothic" pitchFamily="34" charset="0"/>
                <a:cs typeface="Calibri"/>
              </a:rPr>
              <a:t>в.</a:t>
            </a:r>
          </a:p>
          <a:p>
            <a:pPr marL="186055" marR="134620" algn="just">
              <a:lnSpc>
                <a:spcPts val="1010"/>
              </a:lnSpc>
              <a:spcBef>
                <a:spcPts val="145"/>
              </a:spcBef>
            </a:pPr>
            <a:r>
              <a:rPr lang="ru-RU" sz="1000" dirty="0" err="1">
                <a:latin typeface="Century Gothic" pitchFamily="34" charset="0"/>
                <a:cs typeface="Calibri"/>
              </a:rPr>
              <a:t>войствам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6055" marR="193040" indent="-173990" algn="just">
              <a:lnSpc>
                <a:spcPts val="1010"/>
              </a:lnSpc>
              <a:spcBef>
                <a:spcPts val="190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1000" b="1" spc="-10" dirty="0">
                <a:latin typeface="Century Gothic" pitchFamily="34" charset="0"/>
                <a:cs typeface="Calibri"/>
              </a:rPr>
              <a:t>Ст</a:t>
            </a:r>
            <a:r>
              <a:rPr sz="1000" b="1" spc="5" dirty="0">
                <a:latin typeface="Century Gothic" pitchFamily="34" charset="0"/>
                <a:cs typeface="Calibri"/>
              </a:rPr>
              <a:t>а</a:t>
            </a:r>
            <a:r>
              <a:rPr sz="1000" b="1" spc="-10" dirty="0">
                <a:latin typeface="Century Gothic" pitchFamily="34" charset="0"/>
                <a:cs typeface="Calibri"/>
              </a:rPr>
              <a:t>би</a:t>
            </a:r>
            <a:r>
              <a:rPr sz="1000" b="1" dirty="0">
                <a:latin typeface="Century Gothic" pitchFamily="34" charset="0"/>
                <a:cs typeface="Calibri"/>
              </a:rPr>
              <a:t>льный</a:t>
            </a:r>
            <a:r>
              <a:rPr sz="1000" b="1" spc="-15" dirty="0">
                <a:latin typeface="Century Gothic" pitchFamily="34" charset="0"/>
                <a:cs typeface="Calibri"/>
              </a:rPr>
              <a:t> </a:t>
            </a:r>
            <a:r>
              <a:rPr sz="1000" b="1" spc="5" dirty="0">
                <a:latin typeface="Century Gothic" pitchFamily="34" charset="0"/>
                <a:cs typeface="Calibri"/>
              </a:rPr>
              <a:t>с</a:t>
            </a:r>
            <a:r>
              <a:rPr sz="1000" b="1" spc="-15" dirty="0">
                <a:latin typeface="Century Gothic" pitchFamily="34" charset="0"/>
                <a:cs typeface="Calibri"/>
              </a:rPr>
              <a:t>п</a:t>
            </a:r>
            <a:r>
              <a:rPr sz="1000" b="1" spc="10" dirty="0">
                <a:latin typeface="Century Gothic" pitchFamily="34" charset="0"/>
                <a:cs typeface="Calibri"/>
              </a:rPr>
              <a:t>р</a:t>
            </a:r>
            <a:r>
              <a:rPr sz="1000" b="1" spc="5" dirty="0">
                <a:latin typeface="Century Gothic" pitchFamily="34" charset="0"/>
                <a:cs typeface="Calibri"/>
              </a:rPr>
              <a:t>о</a:t>
            </a:r>
            <a:r>
              <a:rPr sz="1000" b="1" dirty="0">
                <a:latin typeface="Century Gothic" pitchFamily="34" charset="0"/>
                <a:cs typeface="Calibri"/>
              </a:rPr>
              <a:t>с</a:t>
            </a:r>
            <a:r>
              <a:rPr sz="1000" b="1" spc="-95" dirty="0"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latin typeface="Century Gothic" pitchFamily="34" charset="0"/>
                <a:cs typeface="Calibri"/>
              </a:rPr>
              <a:t>на</a:t>
            </a:r>
            <a:r>
              <a:rPr sz="1000" b="1" spc="-30" dirty="0">
                <a:latin typeface="Century Gothic" pitchFamily="34" charset="0"/>
                <a:cs typeface="Calibri"/>
              </a:rPr>
              <a:t> </a:t>
            </a:r>
            <a:r>
              <a:rPr sz="1000" b="1" spc="-15" dirty="0">
                <a:latin typeface="Century Gothic" pitchFamily="34" charset="0"/>
                <a:cs typeface="Calibri"/>
              </a:rPr>
              <a:t>п</a:t>
            </a:r>
            <a:r>
              <a:rPr sz="1000" b="1" spc="10" dirty="0">
                <a:latin typeface="Century Gothic" pitchFamily="34" charset="0"/>
                <a:cs typeface="Calibri"/>
              </a:rPr>
              <a:t>р</a:t>
            </a:r>
            <a:r>
              <a:rPr sz="1000" b="1" spc="5" dirty="0">
                <a:latin typeface="Century Gothic" pitchFamily="34" charset="0"/>
                <a:cs typeface="Calibri"/>
              </a:rPr>
              <a:t>о</a:t>
            </a:r>
            <a:r>
              <a:rPr sz="1000" b="1" spc="-15" dirty="0">
                <a:latin typeface="Century Gothic" pitchFamily="34" charset="0"/>
                <a:cs typeface="Calibri"/>
              </a:rPr>
              <a:t>д</a:t>
            </a:r>
            <a:r>
              <a:rPr sz="1000" b="1" dirty="0">
                <a:latin typeface="Century Gothic" pitchFamily="34" charset="0"/>
                <a:cs typeface="Calibri"/>
              </a:rPr>
              <a:t>у</a:t>
            </a:r>
            <a:r>
              <a:rPr sz="1000" b="1" spc="5" dirty="0">
                <a:latin typeface="Century Gothic" pitchFamily="34" charset="0"/>
                <a:cs typeface="Calibri"/>
              </a:rPr>
              <a:t>кц</a:t>
            </a:r>
            <a:r>
              <a:rPr sz="1000" b="1" spc="-10" dirty="0">
                <a:latin typeface="Century Gothic" pitchFamily="34" charset="0"/>
                <a:cs typeface="Calibri"/>
              </a:rPr>
              <a:t>ию</a:t>
            </a:r>
            <a:r>
              <a:rPr sz="1000" b="1" dirty="0">
                <a:latin typeface="Century Gothic" pitchFamily="34" charset="0"/>
                <a:cs typeface="Calibri"/>
              </a:rPr>
              <a:t>.</a:t>
            </a:r>
            <a:r>
              <a:rPr sz="1000" b="1" spc="-35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О</a:t>
            </a:r>
            <a:r>
              <a:rPr sz="1000" spc="-10" dirty="0">
                <a:latin typeface="Century Gothic" pitchFamily="34" charset="0"/>
                <a:cs typeface="Calibri"/>
              </a:rPr>
              <a:t>б</a:t>
            </a:r>
            <a:r>
              <a:rPr sz="1000" spc="10" dirty="0">
                <a:latin typeface="Century Gothic" pitchFamily="34" charset="0"/>
                <a:cs typeface="Calibri"/>
              </a:rPr>
              <a:t>ъ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  <a:r>
              <a:rPr sz="1000" spc="-5" dirty="0">
                <a:latin typeface="Century Gothic" pitchFamily="34" charset="0"/>
                <a:cs typeface="Calibri"/>
              </a:rPr>
              <a:t>м</a:t>
            </a:r>
            <a:r>
              <a:rPr sz="1000" spc="5" dirty="0">
                <a:latin typeface="Century Gothic" pitchFamily="34" charset="0"/>
                <a:cs typeface="Calibri"/>
              </a:rPr>
              <a:t>ы</a:t>
            </a:r>
            <a:r>
              <a:rPr sz="1000" spc="-85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с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spc="-5" dirty="0">
                <a:latin typeface="Century Gothic" pitchFamily="34" charset="0"/>
                <a:cs typeface="Calibri"/>
              </a:rPr>
              <a:t>ро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  <a:r>
              <a:rPr sz="1000" spc="-10" dirty="0">
                <a:latin typeface="Century Gothic" pitchFamily="34" charset="0"/>
                <a:cs typeface="Calibri"/>
              </a:rPr>
              <a:t>л</a:t>
            </a:r>
            <a:r>
              <a:rPr sz="1000" spc="5" dirty="0">
                <a:latin typeface="Century Gothic" pitchFamily="34" charset="0"/>
                <a:cs typeface="Calibri"/>
              </a:rPr>
              <a:t>ь</a:t>
            </a:r>
            <a:r>
              <a:rPr sz="1000" spc="-15" dirty="0">
                <a:latin typeface="Century Gothic" pitchFamily="34" charset="0"/>
                <a:cs typeface="Calibri"/>
              </a:rPr>
              <a:t>н</a:t>
            </a:r>
            <a:r>
              <a:rPr sz="1000" dirty="0">
                <a:latin typeface="Century Gothic" pitchFamily="34" charset="0"/>
                <a:cs typeface="Calibri"/>
              </a:rPr>
              <a:t>ых  </a:t>
            </a:r>
            <a:r>
              <a:rPr sz="1000" spc="-5" dirty="0">
                <a:latin typeface="Century Gothic" pitchFamily="34" charset="0"/>
                <a:cs typeface="Calibri"/>
              </a:rPr>
              <a:t>работ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Казахстане </a:t>
            </a:r>
            <a:r>
              <a:rPr sz="1000" spc="-5" dirty="0" err="1">
                <a:latin typeface="Century Gothic" pitchFamily="34" charset="0"/>
                <a:cs typeface="Calibri"/>
              </a:rPr>
              <a:t>демонстрируют</a:t>
            </a:r>
            <a:r>
              <a:rPr lang="ru-RU"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по</a:t>
            </a:r>
            <a:r>
              <a:rPr sz="1000" spc="-10" dirty="0" err="1">
                <a:latin typeface="Century Gothic" pitchFamily="34" charset="0"/>
                <a:cs typeface="Calibri"/>
              </a:rPr>
              <a:t>л</a:t>
            </a:r>
            <a:r>
              <a:rPr sz="1000" spc="-5" dirty="0" err="1">
                <a:latin typeface="Century Gothic" pitchFamily="34" charset="0"/>
                <a:cs typeface="Calibri"/>
              </a:rPr>
              <a:t>о</a:t>
            </a:r>
            <a:r>
              <a:rPr sz="1000" spc="5" dirty="0" err="1">
                <a:latin typeface="Century Gothic" pitchFamily="34" charset="0"/>
                <a:cs typeface="Calibri"/>
              </a:rPr>
              <a:t>жи</a:t>
            </a:r>
            <a:r>
              <a:rPr sz="1000" spc="-10" dirty="0" err="1">
                <a:latin typeface="Century Gothic" pitchFamily="34" charset="0"/>
                <a:cs typeface="Calibri"/>
              </a:rPr>
              <a:t>т</a:t>
            </a:r>
            <a:r>
              <a:rPr sz="1000" dirty="0" err="1">
                <a:latin typeface="Century Gothic" pitchFamily="34" charset="0"/>
                <a:cs typeface="Calibri"/>
              </a:rPr>
              <a:t>е</a:t>
            </a:r>
            <a:r>
              <a:rPr sz="1000" spc="-10" dirty="0" err="1">
                <a:latin typeface="Century Gothic" pitchFamily="34" charset="0"/>
                <a:cs typeface="Calibri"/>
              </a:rPr>
              <a:t>л</a:t>
            </a:r>
            <a:r>
              <a:rPr sz="1000" spc="5" dirty="0" err="1">
                <a:latin typeface="Century Gothic" pitchFamily="34" charset="0"/>
                <a:cs typeface="Calibri"/>
              </a:rPr>
              <a:t>ь</a:t>
            </a:r>
            <a:r>
              <a:rPr sz="1000" spc="-15" dirty="0" err="1">
                <a:latin typeface="Century Gothic" pitchFamily="34" charset="0"/>
                <a:cs typeface="Calibri"/>
              </a:rPr>
              <a:t>н</a:t>
            </a:r>
            <a:r>
              <a:rPr sz="1000" dirty="0" err="1">
                <a:latin typeface="Century Gothic" pitchFamily="34" charset="0"/>
                <a:cs typeface="Calibri"/>
              </a:rPr>
              <a:t>ую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15" dirty="0">
                <a:latin typeface="Century Gothic" pitchFamily="34" charset="0"/>
                <a:cs typeface="Calibri"/>
              </a:rPr>
              <a:t>д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spc="-15" dirty="0">
                <a:latin typeface="Century Gothic" pitchFamily="34" charset="0"/>
                <a:cs typeface="Calibri"/>
              </a:rPr>
              <a:t>н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10" dirty="0">
                <a:latin typeface="Century Gothic" pitchFamily="34" charset="0"/>
                <a:cs typeface="Calibri"/>
              </a:rPr>
              <a:t>м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spc="-15" dirty="0">
                <a:latin typeface="Century Gothic" pitchFamily="34" charset="0"/>
                <a:cs typeface="Calibri"/>
              </a:rPr>
              <a:t>к</a:t>
            </a:r>
            <a:r>
              <a:rPr sz="1000" dirty="0">
                <a:latin typeface="Century Gothic" pitchFamily="34" charset="0"/>
                <a:cs typeface="Calibri"/>
              </a:rPr>
              <a:t>у</a:t>
            </a:r>
            <a:r>
              <a:rPr sz="1000" spc="-6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(</a:t>
            </a:r>
            <a:r>
              <a:rPr sz="1000" spc="-10" dirty="0">
                <a:latin typeface="Century Gothic" pitchFamily="34" charset="0"/>
                <a:cs typeface="Calibri"/>
              </a:rPr>
              <a:t>CA</a:t>
            </a:r>
            <a:r>
              <a:rPr sz="1000" spc="15" dirty="0">
                <a:latin typeface="Century Gothic" pitchFamily="34" charset="0"/>
                <a:cs typeface="Calibri"/>
              </a:rPr>
              <a:t>G</a:t>
            </a:r>
            <a:r>
              <a:rPr sz="1000" dirty="0">
                <a:latin typeface="Century Gothic" pitchFamily="34" charset="0"/>
                <a:cs typeface="Calibri"/>
              </a:rPr>
              <a:t>R</a:t>
            </a:r>
            <a:r>
              <a:rPr sz="1000" spc="-75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з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2016</a:t>
            </a:r>
            <a:r>
              <a:rPr sz="1000" dirty="0">
                <a:latin typeface="Century Gothic" pitchFamily="34" charset="0"/>
                <a:cs typeface="Calibri"/>
              </a:rPr>
              <a:t>-</a:t>
            </a:r>
            <a:r>
              <a:rPr sz="1000" spc="-10" dirty="0">
                <a:latin typeface="Century Gothic" pitchFamily="34" charset="0"/>
                <a:cs typeface="Calibri"/>
              </a:rPr>
              <a:t>202</a:t>
            </a:r>
            <a:r>
              <a:rPr sz="1000" dirty="0">
                <a:latin typeface="Century Gothic" pitchFamily="34" charset="0"/>
                <a:cs typeface="Calibri"/>
              </a:rPr>
              <a:t>0</a:t>
            </a:r>
            <a:r>
              <a:rPr sz="1000" spc="55" dirty="0">
                <a:latin typeface="Century Gothic" pitchFamily="34" charset="0"/>
                <a:cs typeface="Calibri"/>
              </a:rPr>
              <a:t> </a:t>
            </a:r>
            <a:r>
              <a:rPr sz="1000" spc="10" dirty="0">
                <a:latin typeface="Century Gothic" pitchFamily="34" charset="0"/>
                <a:cs typeface="Calibri"/>
              </a:rPr>
              <a:t>гг</a:t>
            </a:r>
            <a:r>
              <a:rPr sz="1000" dirty="0">
                <a:latin typeface="Century Gothic" pitchFamily="34" charset="0"/>
                <a:cs typeface="Calibri"/>
              </a:rPr>
              <a:t>.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9</a:t>
            </a:r>
            <a:r>
              <a:rPr sz="1000" spc="-15" dirty="0">
                <a:latin typeface="Century Gothic" pitchFamily="34" charset="0"/>
                <a:cs typeface="Calibri"/>
              </a:rPr>
              <a:t>,</a:t>
            </a:r>
            <a:r>
              <a:rPr sz="1000" spc="-10" dirty="0">
                <a:latin typeface="Century Gothic" pitchFamily="34" charset="0"/>
                <a:cs typeface="Calibri"/>
              </a:rPr>
              <a:t>2</a:t>
            </a:r>
            <a:r>
              <a:rPr sz="1000" spc="5" dirty="0">
                <a:latin typeface="Century Gothic" pitchFamily="34" charset="0"/>
                <a:cs typeface="Calibri"/>
              </a:rPr>
              <a:t>%)</a:t>
            </a:r>
            <a:r>
              <a:rPr sz="1000" dirty="0">
                <a:latin typeface="Century Gothic" pitchFamily="34" charset="0"/>
                <a:cs typeface="Calibri"/>
              </a:rPr>
              <a:t>.</a:t>
            </a:r>
            <a:r>
              <a:rPr lang="ru-RU"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Средний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объем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рынка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строительных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работ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области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достиг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264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млн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за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период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2016-2020</a:t>
            </a:r>
            <a:r>
              <a:rPr sz="1000" spc="50" dirty="0">
                <a:latin typeface="Century Gothic" pitchFamily="34" charset="0"/>
                <a:cs typeface="Calibri"/>
              </a:rPr>
              <a:t> </a:t>
            </a:r>
            <a:r>
              <a:rPr sz="1000" spc="10" dirty="0">
                <a:latin typeface="Century Gothic" pitchFamily="34" charset="0"/>
                <a:cs typeface="Calibri"/>
              </a:rPr>
              <a:t>гг.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10" name="object 16"/>
          <p:cNvSpPr txBox="1"/>
          <p:nvPr/>
        </p:nvSpPr>
        <p:spPr>
          <a:xfrm>
            <a:off x="8391525" y="4077961"/>
            <a:ext cx="3307631" cy="2001829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409"/>
              </a:spcBef>
            </a:pPr>
            <a:r>
              <a:rPr sz="10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Ин</a:t>
            </a:r>
            <a:r>
              <a:rPr sz="1000" b="1" spc="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spc="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с</a:t>
            </a:r>
            <a:r>
              <a:rPr sz="1000" b="1" spc="-1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ти</a:t>
            </a:r>
            <a:r>
              <a:rPr sz="1000" b="1" spc="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ц</a:t>
            </a:r>
            <a:r>
              <a:rPr sz="1000" b="1" spc="-1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и</a:t>
            </a:r>
            <a:r>
              <a:rPr sz="1000" b="1" spc="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spc="-2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н</a:t>
            </a:r>
            <a:r>
              <a:rPr sz="10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н</a:t>
            </a:r>
            <a:r>
              <a:rPr sz="1000" b="1" spc="-1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spc="-5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</a:t>
            </a:r>
            <a:r>
              <a:rPr sz="1000" b="1" spc="1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р</a:t>
            </a:r>
            <a:r>
              <a:rPr sz="10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spc="-1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д</a:t>
            </a: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л</a:t>
            </a:r>
            <a:r>
              <a:rPr sz="1000" b="1" spc="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жен</a:t>
            </a:r>
            <a:r>
              <a:rPr sz="1000" b="1" spc="-1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и</a:t>
            </a: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е</a:t>
            </a:r>
            <a:endParaRPr sz="1000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  <a:p>
            <a:pPr marL="12700" marR="59055" algn="just">
              <a:lnSpc>
                <a:spcPts val="1010"/>
              </a:lnSpc>
              <a:spcBef>
                <a:spcPts val="505"/>
              </a:spcBef>
            </a:pPr>
            <a:r>
              <a:rPr sz="1000" spc="5" dirty="0">
                <a:latin typeface="Century Gothic" pitchFamily="34" charset="0"/>
                <a:cs typeface="Calibri"/>
              </a:rPr>
              <a:t>Д</a:t>
            </a:r>
            <a:r>
              <a:rPr sz="1000" spc="-15" dirty="0">
                <a:latin typeface="Century Gothic" pitchFamily="34" charset="0"/>
                <a:cs typeface="Calibri"/>
              </a:rPr>
              <a:t>л</a:t>
            </a:r>
            <a:r>
              <a:rPr sz="1000" dirty="0">
                <a:latin typeface="Century Gothic" pitchFamily="34" charset="0"/>
                <a:cs typeface="Calibri"/>
              </a:rPr>
              <a:t>я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реа</a:t>
            </a:r>
            <a:r>
              <a:rPr sz="1000" spc="-15" dirty="0">
                <a:latin typeface="Century Gothic" pitchFamily="34" charset="0"/>
                <a:cs typeface="Calibri"/>
              </a:rPr>
              <a:t>л</a:t>
            </a:r>
            <a:r>
              <a:rPr sz="1000" spc="5" dirty="0">
                <a:latin typeface="Century Gothic" pitchFamily="34" charset="0"/>
                <a:cs typeface="Calibri"/>
              </a:rPr>
              <a:t>из</a:t>
            </a:r>
            <a:r>
              <a:rPr sz="1000" dirty="0">
                <a:latin typeface="Century Gothic" pitchFamily="34" charset="0"/>
                <a:cs typeface="Calibri"/>
              </a:rPr>
              <a:t>ац</a:t>
            </a:r>
            <a:r>
              <a:rPr sz="1000" spc="-15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7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П</a:t>
            </a:r>
            <a:r>
              <a:rPr sz="1000" spc="-5" dirty="0">
                <a:latin typeface="Century Gothic" pitchFamily="34" charset="0"/>
                <a:cs typeface="Calibri"/>
              </a:rPr>
              <a:t>ро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  <a:r>
              <a:rPr sz="1000" spc="-10" dirty="0">
                <a:latin typeface="Century Gothic" pitchFamily="34" charset="0"/>
                <a:cs typeface="Calibri"/>
              </a:rPr>
              <a:t>кт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6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spc="-5" dirty="0">
                <a:latin typeface="Century Gothic" pitchFamily="34" charset="0"/>
                <a:cs typeface="Calibri"/>
              </a:rPr>
              <a:t>ре</a:t>
            </a:r>
            <a:r>
              <a:rPr sz="1000" spc="-10" dirty="0">
                <a:latin typeface="Century Gothic" pitchFamily="34" charset="0"/>
                <a:cs typeface="Calibri"/>
              </a:rPr>
              <a:t>б</a:t>
            </a:r>
            <a:r>
              <a:rPr sz="1000" dirty="0">
                <a:latin typeface="Century Gothic" pitchFamily="34" charset="0"/>
                <a:cs typeface="Calibri"/>
              </a:rPr>
              <a:t>уе</a:t>
            </a:r>
            <a:r>
              <a:rPr sz="1000" spc="-5" dirty="0">
                <a:latin typeface="Century Gothic" pitchFamily="34" charset="0"/>
                <a:cs typeface="Calibri"/>
              </a:rPr>
              <a:t>т</a:t>
            </a:r>
            <a:r>
              <a:rPr sz="1000" spc="5" dirty="0">
                <a:latin typeface="Century Gothic" pitchFamily="34" charset="0"/>
                <a:cs typeface="Calibri"/>
              </a:rPr>
              <a:t>с</a:t>
            </a:r>
            <a:r>
              <a:rPr sz="1000" dirty="0">
                <a:latin typeface="Century Gothic" pitchFamily="34" charset="0"/>
                <a:cs typeface="Calibri"/>
              </a:rPr>
              <a:t>я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фи</a:t>
            </a:r>
            <a:r>
              <a:rPr sz="1000" spc="-10" dirty="0">
                <a:latin typeface="Century Gothic" pitchFamily="34" charset="0"/>
                <a:cs typeface="Calibri"/>
              </a:rPr>
              <a:t>н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10" dirty="0">
                <a:latin typeface="Century Gothic" pitchFamily="34" charset="0"/>
                <a:cs typeface="Calibri"/>
              </a:rPr>
              <a:t>н</a:t>
            </a:r>
            <a:r>
              <a:rPr sz="1000" spc="5" dirty="0">
                <a:latin typeface="Century Gothic" pitchFamily="34" charset="0"/>
                <a:cs typeface="Calibri"/>
              </a:rPr>
              <a:t>си</a:t>
            </a:r>
            <a:r>
              <a:rPr sz="1000" spc="-5" dirty="0">
                <a:latin typeface="Century Gothic" pitchFamily="34" charset="0"/>
                <a:cs typeface="Calibri"/>
              </a:rPr>
              <a:t>рова</a:t>
            </a:r>
            <a:r>
              <a:rPr sz="1000" spc="-10" dirty="0">
                <a:latin typeface="Century Gothic" pitchFamily="34" charset="0"/>
                <a:cs typeface="Calibri"/>
              </a:rPr>
              <a:t>н</a:t>
            </a:r>
            <a:r>
              <a:rPr sz="1000" spc="-15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  <a:r>
              <a:rPr sz="1000" spc="-8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ра</a:t>
            </a:r>
            <a:r>
              <a:rPr sz="1000" spc="5" dirty="0" err="1">
                <a:latin typeface="Century Gothic" pitchFamily="34" charset="0"/>
                <a:cs typeface="Calibri"/>
              </a:rPr>
              <a:t>з</a:t>
            </a:r>
            <a:r>
              <a:rPr sz="1000" spc="-5" dirty="0" err="1">
                <a:latin typeface="Century Gothic" pitchFamily="34" charset="0"/>
                <a:cs typeface="Calibri"/>
              </a:rPr>
              <a:t>м</a:t>
            </a:r>
            <a:r>
              <a:rPr sz="1000" dirty="0" err="1">
                <a:latin typeface="Century Gothic" pitchFamily="34" charset="0"/>
                <a:cs typeface="Calibri"/>
              </a:rPr>
              <a:t>ере</a:t>
            </a:r>
            <a:r>
              <a:rPr sz="1000" dirty="0">
                <a:latin typeface="Century Gothic" pitchFamily="34" charset="0"/>
                <a:cs typeface="Calibri"/>
              </a:rPr>
              <a:t>  </a:t>
            </a:r>
            <a:r>
              <a:rPr lang="ru-RU" sz="1000" dirty="0">
                <a:latin typeface="Century Gothic" pitchFamily="34" charset="0"/>
                <a:cs typeface="Calibri"/>
              </a:rPr>
              <a:t>210 </a:t>
            </a:r>
            <a:r>
              <a:rPr sz="1000" dirty="0" err="1">
                <a:latin typeface="Century Gothic" pitchFamily="34" charset="0"/>
                <a:cs typeface="Calibri"/>
              </a:rPr>
              <a:t>тыс</a:t>
            </a:r>
            <a:r>
              <a:rPr sz="1000" dirty="0">
                <a:latin typeface="Century Gothic" pitchFamily="34" charset="0"/>
                <a:cs typeface="Calibri"/>
              </a:rPr>
              <a:t>.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долл.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США,</a:t>
            </a:r>
            <a:r>
              <a:rPr sz="1000" dirty="0">
                <a:latin typeface="Century Gothic" pitchFamily="34" charset="0"/>
                <a:cs typeface="Calibri"/>
              </a:rPr>
              <a:t> в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том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числе:</a:t>
            </a:r>
          </a:p>
          <a:p>
            <a:pPr marL="186055" marR="53975" indent="-173990" algn="just">
              <a:lnSpc>
                <a:spcPts val="1010"/>
              </a:lnSpc>
              <a:spcBef>
                <a:spcPts val="160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70%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5" dirty="0">
                <a:latin typeface="Century Gothic" pitchFamily="34" charset="0"/>
                <a:cs typeface="Calibri"/>
              </a:rPr>
              <a:t> долговое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1000" spc="-7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при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15" dirty="0">
                <a:latin typeface="Century Gothic" pitchFamily="34" charset="0"/>
                <a:cs typeface="Calibri"/>
              </a:rPr>
              <a:t>н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15" dirty="0">
                <a:latin typeface="Century Gothic" pitchFamily="34" charset="0"/>
                <a:cs typeface="Calibri"/>
              </a:rPr>
              <a:t>л</a:t>
            </a:r>
            <a:r>
              <a:rPr sz="1000" spc="5" dirty="0">
                <a:latin typeface="Century Gothic" pitchFamily="34" charset="0"/>
                <a:cs typeface="Calibri"/>
              </a:rPr>
              <a:t>ичи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75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з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-10" dirty="0">
                <a:latin typeface="Century Gothic" pitchFamily="34" charset="0"/>
                <a:cs typeface="Calibri"/>
              </a:rPr>
              <a:t>л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spc="10" dirty="0">
                <a:latin typeface="Century Gothic" pitchFamily="34" charset="0"/>
                <a:cs typeface="Calibri"/>
              </a:rPr>
              <a:t>г</a:t>
            </a:r>
            <a:r>
              <a:rPr sz="1000" spc="-5" dirty="0">
                <a:latin typeface="Century Gothic" pitchFamily="34" charset="0"/>
                <a:cs typeface="Calibri"/>
              </a:rPr>
              <a:t>ово</a:t>
            </a:r>
            <a:r>
              <a:rPr sz="1000" spc="5" dirty="0">
                <a:latin typeface="Century Gothic" pitchFamily="34" charset="0"/>
                <a:cs typeface="Calibri"/>
              </a:rPr>
              <a:t>г</a:t>
            </a:r>
            <a:r>
              <a:rPr sz="1000" dirty="0">
                <a:latin typeface="Century Gothic" pitchFamily="34" charset="0"/>
                <a:cs typeface="Calibri"/>
              </a:rPr>
              <a:t>о</a:t>
            </a:r>
            <a:r>
              <a:rPr sz="1000" spc="-1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spc="-10" dirty="0">
                <a:latin typeface="Century Gothic" pitchFamily="34" charset="0"/>
                <a:cs typeface="Calibri"/>
              </a:rPr>
              <a:t>б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  <a:r>
              <a:rPr sz="1000" spc="5" dirty="0">
                <a:latin typeface="Century Gothic" pitchFamily="34" charset="0"/>
                <a:cs typeface="Calibri"/>
              </a:rPr>
              <a:t>с</a:t>
            </a:r>
            <a:r>
              <a:rPr sz="1000" dirty="0">
                <a:latin typeface="Century Gothic" pitchFamily="34" charset="0"/>
                <a:cs typeface="Calibri"/>
              </a:rPr>
              <a:t>пе</a:t>
            </a:r>
            <a:r>
              <a:rPr sz="1000" spc="5" dirty="0">
                <a:latin typeface="Century Gothic" pitchFamily="34" charset="0"/>
                <a:cs typeface="Calibri"/>
              </a:rPr>
              <a:t>ч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  <a:r>
              <a:rPr sz="1000" spc="-10" dirty="0">
                <a:latin typeface="Century Gothic" pitchFamily="34" charset="0"/>
                <a:cs typeface="Calibri"/>
              </a:rPr>
              <a:t>н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spc="-5" dirty="0">
                <a:latin typeface="Century Gothic" pitchFamily="34" charset="0"/>
                <a:cs typeface="Calibri"/>
              </a:rPr>
              <a:t>я;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6055" indent="-173990" algn="just">
              <a:lnSpc>
                <a:spcPts val="1100"/>
              </a:lnSpc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dirty="0">
                <a:latin typeface="Century Gothic" pitchFamily="34" charset="0"/>
                <a:cs typeface="Calibri"/>
              </a:rPr>
              <a:t>т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3</a:t>
            </a:r>
            <a:r>
              <a:rPr sz="1000" dirty="0">
                <a:latin typeface="Century Gothic" pitchFamily="34" charset="0"/>
                <a:cs typeface="Calibri"/>
              </a:rPr>
              <a:t>0</a:t>
            </a:r>
            <a:r>
              <a:rPr sz="1000" spc="5" dirty="0">
                <a:latin typeface="Century Gothic" pitchFamily="34" charset="0"/>
                <a:cs typeface="Calibri"/>
              </a:rPr>
              <a:t> %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-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у</a:t>
            </a:r>
            <a:r>
              <a:rPr sz="1000" spc="10" dirty="0">
                <a:latin typeface="Century Gothic" pitchFamily="34" charset="0"/>
                <a:cs typeface="Calibri"/>
              </a:rPr>
              <a:t>ч</a:t>
            </a:r>
            <a:r>
              <a:rPr sz="1000" dirty="0">
                <a:latin typeface="Century Gothic" pitchFamily="34" charset="0"/>
                <a:cs typeface="Calibri"/>
              </a:rPr>
              <a:t>а</a:t>
            </a:r>
            <a:r>
              <a:rPr sz="1000" spc="5" dirty="0">
                <a:latin typeface="Century Gothic" pitchFamily="34" charset="0"/>
                <a:cs typeface="Calibri"/>
              </a:rPr>
              <a:t>с</a:t>
            </a:r>
            <a:r>
              <a:rPr sz="1000" spc="-5" dirty="0">
                <a:latin typeface="Century Gothic" pitchFamily="34" charset="0"/>
                <a:cs typeface="Calibri"/>
              </a:rPr>
              <a:t>т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е</a:t>
            </a:r>
            <a:r>
              <a:rPr sz="1000" spc="-9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spc="-15" dirty="0">
                <a:latin typeface="Century Gothic" pitchFamily="34" charset="0"/>
                <a:cs typeface="Calibri"/>
              </a:rPr>
              <a:t>н</a:t>
            </a:r>
            <a:r>
              <a:rPr sz="1000" dirty="0">
                <a:latin typeface="Century Gothic" pitchFamily="34" charset="0"/>
                <a:cs typeface="Calibri"/>
              </a:rPr>
              <a:t>вес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spc="-5" dirty="0">
                <a:latin typeface="Century Gothic" pitchFamily="34" charset="0"/>
                <a:cs typeface="Calibri"/>
              </a:rPr>
              <a:t>ора</a:t>
            </a:r>
            <a:r>
              <a:rPr sz="1000" dirty="0">
                <a:latin typeface="Century Gothic" pitchFamily="34" charset="0"/>
                <a:cs typeface="Calibri"/>
              </a:rPr>
              <a:t>.</a:t>
            </a:r>
          </a:p>
          <a:p>
            <a:pPr marL="12700" algn="just">
              <a:lnSpc>
                <a:spcPts val="1155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</a:t>
            </a:r>
            <a:r>
              <a:rPr sz="1000" spc="-6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1000" spc="-75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меры</a:t>
            </a:r>
            <a:r>
              <a:rPr lang="kk-KZ"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государственной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поддержки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являются</a:t>
            </a:r>
            <a:r>
              <a:rPr lang="ru-RU"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индикативными</a:t>
            </a:r>
            <a:r>
              <a:rPr sz="1000" spc="-5" dirty="0">
                <a:latin typeface="Century Gothic" pitchFamily="34" charset="0"/>
                <a:cs typeface="Calibri"/>
              </a:rPr>
              <a:t>,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lang="kk-KZ"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финальная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структура</a:t>
            </a:r>
            <a:r>
              <a:rPr lang="ru-RU"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финансирования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5" dirty="0">
                <a:latin typeface="Century Gothic" pitchFamily="34" charset="0"/>
                <a:cs typeface="Calibri"/>
              </a:rPr>
              <a:t> долей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участия</a:t>
            </a:r>
            <a:r>
              <a:rPr sz="1000" spc="-7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lang="kk-KZ"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Проекте</a:t>
            </a:r>
            <a:r>
              <a:rPr sz="1000" spc="-6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определятся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результатам</a:t>
            </a:r>
            <a:r>
              <a:rPr sz="1000" spc="-6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совместных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1000" spc="-8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инвестором.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11" name="object 17"/>
          <p:cNvSpPr txBox="1"/>
          <p:nvPr/>
        </p:nvSpPr>
        <p:spPr>
          <a:xfrm>
            <a:off x="4199125" y="5229843"/>
            <a:ext cx="3276600" cy="46230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ts val="1150"/>
              </a:lnSpc>
              <a:spcBef>
                <a:spcPts val="105"/>
              </a:spcBef>
            </a:pPr>
            <a:r>
              <a:rPr sz="10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Инвестиционная</a:t>
            </a:r>
            <a:r>
              <a:rPr sz="1000" b="1" spc="-50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-45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проекта:</a:t>
            </a:r>
            <a:endParaRPr sz="1000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  <a:p>
            <a:pPr marL="12700">
              <a:lnSpc>
                <a:spcPts val="1105"/>
              </a:lnSpc>
            </a:pPr>
            <a:r>
              <a:rPr sz="1000" spc="-10" dirty="0">
                <a:latin typeface="Century Gothic" pitchFamily="34" charset="0"/>
                <a:cs typeface="Calibri"/>
              </a:rPr>
              <a:t>С</a:t>
            </a:r>
            <a:r>
              <a:rPr sz="1000" dirty="0">
                <a:latin typeface="Century Gothic" pitchFamily="34" charset="0"/>
                <a:cs typeface="Calibri"/>
              </a:rPr>
              <a:t>у</a:t>
            </a:r>
            <a:r>
              <a:rPr sz="1000" spc="-10" dirty="0">
                <a:latin typeface="Century Gothic" pitchFamily="34" charset="0"/>
                <a:cs typeface="Calibri"/>
              </a:rPr>
              <a:t>мм</a:t>
            </a:r>
            <a:r>
              <a:rPr sz="1000" spc="5" dirty="0">
                <a:latin typeface="Century Gothic" pitchFamily="34" charset="0"/>
                <a:cs typeface="Calibri"/>
              </a:rPr>
              <a:t>а</a:t>
            </a:r>
            <a:r>
              <a:rPr sz="1000" spc="-65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и</a:t>
            </a:r>
            <a:r>
              <a:rPr sz="1000" spc="-10" dirty="0">
                <a:latin typeface="Century Gothic" pitchFamily="34" charset="0"/>
                <a:cs typeface="Calibri"/>
              </a:rPr>
              <a:t>н</a:t>
            </a:r>
            <a:r>
              <a:rPr sz="1000" dirty="0">
                <a:latin typeface="Century Gothic" pitchFamily="34" charset="0"/>
                <a:cs typeface="Calibri"/>
              </a:rPr>
              <a:t>вес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spc="5" dirty="0">
                <a:latin typeface="Century Gothic" pitchFamily="34" charset="0"/>
                <a:cs typeface="Calibri"/>
              </a:rPr>
              <a:t>иц</a:t>
            </a:r>
            <a:r>
              <a:rPr sz="1000" spc="-15" dirty="0">
                <a:latin typeface="Century Gothic" pitchFamily="34" charset="0"/>
                <a:cs typeface="Calibri"/>
              </a:rPr>
              <a:t>и</a:t>
            </a:r>
            <a:r>
              <a:rPr sz="1000" spc="5" dirty="0">
                <a:latin typeface="Century Gothic" pitchFamily="34" charset="0"/>
                <a:cs typeface="Calibri"/>
              </a:rPr>
              <a:t>й</a:t>
            </a:r>
            <a:r>
              <a:rPr sz="1000" spc="-70" dirty="0">
                <a:latin typeface="Century Gothic" pitchFamily="34" charset="0"/>
                <a:cs typeface="Calibri"/>
              </a:rPr>
              <a:t> </a:t>
            </a:r>
            <a:r>
              <a:rPr sz="1000" spc="5" dirty="0">
                <a:latin typeface="Century Gothic" pitchFamily="34" charset="0"/>
                <a:cs typeface="Calibri"/>
              </a:rPr>
              <a:t>–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5" dirty="0">
                <a:latin typeface="Century Gothic" pitchFamily="34" charset="0"/>
                <a:cs typeface="Calibri"/>
              </a:rPr>
              <a:t>210 </a:t>
            </a:r>
            <a:r>
              <a:rPr sz="1000" spc="-10" dirty="0" err="1">
                <a:latin typeface="Century Gothic" pitchFamily="34" charset="0"/>
                <a:cs typeface="Calibri"/>
              </a:rPr>
              <a:t>т</a:t>
            </a:r>
            <a:r>
              <a:rPr sz="1000" dirty="0" err="1">
                <a:latin typeface="Century Gothic" pitchFamily="34" charset="0"/>
                <a:cs typeface="Calibri"/>
              </a:rPr>
              <a:t>ыс</a:t>
            </a:r>
            <a:r>
              <a:rPr sz="1000" dirty="0">
                <a:latin typeface="Century Gothic" pitchFamily="34" charset="0"/>
                <a:cs typeface="Calibri"/>
              </a:rPr>
              <a:t>.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</a:t>
            </a:r>
            <a:r>
              <a:rPr sz="1000" dirty="0">
                <a:latin typeface="Century Gothic" pitchFamily="34" charset="0"/>
                <a:cs typeface="Calibri"/>
              </a:rPr>
              <a:t>о</a:t>
            </a:r>
            <a:r>
              <a:rPr sz="1000" spc="-10" dirty="0">
                <a:latin typeface="Century Gothic" pitchFamily="34" charset="0"/>
                <a:cs typeface="Calibri"/>
              </a:rPr>
              <a:t>лл</a:t>
            </a:r>
            <a:r>
              <a:rPr sz="1000" dirty="0">
                <a:latin typeface="Century Gothic" pitchFamily="34" charset="0"/>
                <a:cs typeface="Calibri"/>
              </a:rPr>
              <a:t>. </a:t>
            </a:r>
            <a:r>
              <a:rPr sz="1000" spc="-10" dirty="0">
                <a:latin typeface="Century Gothic" pitchFamily="34" charset="0"/>
                <a:cs typeface="Calibri"/>
              </a:rPr>
              <a:t>СШ</a:t>
            </a:r>
            <a:r>
              <a:rPr sz="1000" spc="5" dirty="0">
                <a:latin typeface="Century Gothic" pitchFamily="34" charset="0"/>
                <a:cs typeface="Calibri"/>
              </a:rPr>
              <a:t>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>
              <a:lnSpc>
                <a:spcPts val="1185"/>
              </a:lnSpc>
            </a:pPr>
            <a:r>
              <a:rPr sz="1000" spc="-10" dirty="0" err="1">
                <a:latin typeface="Century Gothic" pitchFamily="34" charset="0"/>
                <a:cs typeface="Calibri"/>
              </a:rPr>
              <a:t>С</a:t>
            </a:r>
            <a:r>
              <a:rPr sz="1000" spc="-5" dirty="0" err="1">
                <a:latin typeface="Century Gothic" pitchFamily="34" charset="0"/>
                <a:cs typeface="Calibri"/>
              </a:rPr>
              <a:t>ро</a:t>
            </a:r>
            <a:r>
              <a:rPr sz="1000" dirty="0" err="1">
                <a:latin typeface="Century Gothic" pitchFamily="34" charset="0"/>
                <a:cs typeface="Calibri"/>
              </a:rPr>
              <a:t>к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</a:t>
            </a:r>
            <a:r>
              <a:rPr sz="1000" spc="-15" dirty="0">
                <a:latin typeface="Century Gothic" pitchFamily="34" charset="0"/>
                <a:cs typeface="Calibri"/>
              </a:rPr>
              <a:t>к</a:t>
            </a:r>
            <a:r>
              <a:rPr sz="1000" dirty="0">
                <a:latin typeface="Century Gothic" pitchFamily="34" charset="0"/>
                <a:cs typeface="Calibri"/>
              </a:rPr>
              <a:t>упае</a:t>
            </a:r>
            <a:r>
              <a:rPr sz="1000" spc="-5" dirty="0">
                <a:latin typeface="Century Gothic" pitchFamily="34" charset="0"/>
                <a:cs typeface="Calibri"/>
              </a:rPr>
              <a:t>мо</a:t>
            </a:r>
            <a:r>
              <a:rPr sz="1000" spc="5" dirty="0">
                <a:latin typeface="Century Gothic" pitchFamily="34" charset="0"/>
                <a:cs typeface="Calibri"/>
              </a:rPr>
              <a:t>с</a:t>
            </a:r>
            <a:r>
              <a:rPr sz="1000" spc="-10" dirty="0">
                <a:latin typeface="Century Gothic" pitchFamily="34" charset="0"/>
                <a:cs typeface="Calibri"/>
              </a:rPr>
              <a:t>т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100" dirty="0">
                <a:latin typeface="Century Gothic" pitchFamily="34" charset="0"/>
                <a:cs typeface="Calibri"/>
              </a:rPr>
              <a:t> </a:t>
            </a:r>
            <a:r>
              <a:rPr sz="1000" spc="5" dirty="0" err="1">
                <a:latin typeface="Century Gothic" pitchFamily="34" charset="0"/>
                <a:cs typeface="Calibri"/>
              </a:rPr>
              <a:t>П</a:t>
            </a:r>
            <a:r>
              <a:rPr sz="1000" spc="-5" dirty="0" err="1">
                <a:latin typeface="Century Gothic" pitchFamily="34" charset="0"/>
                <a:cs typeface="Calibri"/>
              </a:rPr>
              <a:t>ро</a:t>
            </a:r>
            <a:r>
              <a:rPr sz="1000" dirty="0" err="1">
                <a:latin typeface="Century Gothic" pitchFamily="34" charset="0"/>
                <a:cs typeface="Calibri"/>
              </a:rPr>
              <a:t>е</a:t>
            </a:r>
            <a:r>
              <a:rPr sz="1000" spc="-10" dirty="0" err="1">
                <a:latin typeface="Century Gothic" pitchFamily="34" charset="0"/>
                <a:cs typeface="Calibri"/>
              </a:rPr>
              <a:t>кт</a:t>
            </a:r>
            <a:r>
              <a:rPr sz="1000" dirty="0" err="1">
                <a:latin typeface="Century Gothic" pitchFamily="34" charset="0"/>
                <a:cs typeface="Calibri"/>
              </a:rPr>
              <a:t>а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lang="ru-RU" sz="1000" dirty="0">
                <a:latin typeface="Century Gothic" pitchFamily="34" charset="0"/>
                <a:cs typeface="Calibri"/>
              </a:rPr>
              <a:t> 2 года.</a:t>
            </a:r>
            <a:endParaRPr sz="1000" b="1" dirty="0">
              <a:solidFill>
                <a:srgbClr val="FF0000"/>
              </a:solidFill>
              <a:latin typeface="Century Gothic" pitchFamily="34" charset="0"/>
              <a:cs typeface="Calibri"/>
            </a:endParaRPr>
          </a:p>
        </p:txBody>
      </p:sp>
      <p:pic>
        <p:nvPicPr>
          <p:cNvPr id="54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3" name="Рисунок 2">
            <a:extLst>
              <a:ext uri="{FF2B5EF4-FFF2-40B4-BE49-F238E27FC236}">
                <a16:creationId xmlns="" xmlns:a16="http://schemas.microsoft.com/office/drawing/2014/main" id="{75851384-C907-2C45-B978-2F5837ACF20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3520" y="1064865"/>
            <a:ext cx="2874079" cy="1470957"/>
          </a:xfrm>
          <a:prstGeom prst="rect">
            <a:avLst/>
          </a:prstGeom>
        </p:spPr>
      </p:pic>
      <p:sp>
        <p:nvSpPr>
          <p:cNvPr id="1060" name="object 6"/>
          <p:cNvSpPr txBox="1"/>
          <p:nvPr/>
        </p:nvSpPr>
        <p:spPr>
          <a:xfrm>
            <a:off x="9753600" y="410701"/>
            <a:ext cx="1295400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kk-KZ" sz="900" i="1" kern="0" spc="-20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Химическая Промышленность </a:t>
            </a:r>
            <a:endParaRPr lang="ru-RU" sz="900" i="1" kern="0" spc="-20" dirty="0">
              <a:solidFill>
                <a:srgbClr val="C0000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061" name="object 24"/>
          <p:cNvSpPr txBox="1"/>
          <p:nvPr/>
        </p:nvSpPr>
        <p:spPr>
          <a:xfrm>
            <a:off x="492963" y="4419345"/>
            <a:ext cx="2555037" cy="243656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sz="1000" b="1" spc="-5" dirty="0" err="1">
                <a:solidFill>
                  <a:srgbClr val="C00000"/>
                </a:solidFill>
                <a:latin typeface="Calibri"/>
                <a:cs typeface="Calibri"/>
              </a:rPr>
              <a:t>Месторасположение</a:t>
            </a:r>
            <a:r>
              <a:rPr sz="1000" b="1" spc="-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000" b="1" spc="-5" dirty="0" err="1">
                <a:solidFill>
                  <a:srgbClr val="C00000"/>
                </a:solidFill>
                <a:latin typeface="Calibri"/>
                <a:cs typeface="Calibri"/>
              </a:rPr>
              <a:t>проекта</a:t>
            </a:r>
            <a:endParaRPr sz="1000" dirty="0">
              <a:solidFill>
                <a:srgbClr val="C00000"/>
              </a:solidFill>
              <a:latin typeface="Calibri"/>
              <a:cs typeface="Calibri"/>
            </a:endParaRPr>
          </a:p>
        </p:txBody>
      </p:sp>
      <p:pic>
        <p:nvPicPr>
          <p:cNvPr id="1062" name="object 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63" name="Прямоугольник 1062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64" name="Блок-схема: задержка 1063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65" name="object 8"/>
          <p:cNvSpPr txBox="1">
            <a:spLocks/>
          </p:cNvSpPr>
          <p:nvPr/>
        </p:nvSpPr>
        <p:spPr>
          <a:xfrm>
            <a:off x="8213814" y="6226770"/>
            <a:ext cx="3978186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ru-RU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ХИМИЧЕСКАЯ ПРОМЫШЛЕННОСТЬ</a:t>
            </a:r>
          </a:p>
        </p:txBody>
      </p:sp>
      <p:pic>
        <p:nvPicPr>
          <p:cNvPr id="1067" name="Рисунок 1066"/>
          <p:cNvPicPr>
            <a:picLocks noChangeAspect="1"/>
          </p:cNvPicPr>
          <p:nvPr/>
        </p:nvPicPr>
        <p:blipFill>
          <a:blip r:embed="rId6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65048" y="6079790"/>
            <a:ext cx="553648" cy="553648"/>
          </a:xfrm>
          <a:prstGeom prst="rect">
            <a:avLst/>
          </a:prstGeom>
        </p:spPr>
      </p:pic>
      <p:pic>
        <p:nvPicPr>
          <p:cNvPr id="2050" name="Picture 2" descr="Активация минерального порошка от компании &quot;ТПК-Минералс&quot; - Тула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3006" y="2668635"/>
            <a:ext cx="2894594" cy="15285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55633163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bject 6"/>
          <p:cNvSpPr txBox="1"/>
          <p:nvPr/>
        </p:nvSpPr>
        <p:spPr>
          <a:xfrm>
            <a:off x="581994" y="2649290"/>
            <a:ext cx="1552692" cy="16735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95"/>
              </a:spcBef>
            </a:pPr>
            <a:r>
              <a:rPr sz="1000" b="1" spc="-5" dirty="0">
                <a:solidFill>
                  <a:srgbClr val="002060"/>
                </a:solidFill>
                <a:latin typeface="Calibri"/>
                <a:cs typeface="Calibri"/>
              </a:rPr>
              <a:t>Рентабельность проекта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4258744" y="1425798"/>
            <a:ext cx="3568639" cy="1136850"/>
          </a:xfrm>
          <a:prstGeom prst="rect">
            <a:avLst/>
          </a:prstGeom>
          <a:noFill/>
        </p:spPr>
        <p:txBody>
          <a:bodyPr vert="horz" wrap="square" lIns="0" tIns="13335" rIns="0" bIns="0" rtlCol="0">
            <a:spAutoFit/>
          </a:bodyPr>
          <a:lstStyle/>
          <a:p>
            <a:pPr marL="12700" algn="just">
              <a:lnSpc>
                <a:spcPts val="1150"/>
              </a:lnSpc>
              <a:spcBef>
                <a:spcPts val="105"/>
              </a:spcBef>
            </a:pPr>
            <a:r>
              <a:rPr sz="9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Продукция</a:t>
            </a:r>
          </a:p>
          <a:p>
            <a:pPr algn="just"/>
            <a:r>
              <a:rPr lang="ru-RU" sz="900" spc="-10" dirty="0">
                <a:latin typeface="Century Gothic" pitchFamily="34" charset="0"/>
                <a:cs typeface="Calibri Light"/>
              </a:rPr>
              <a:t>Производство лакокрасочной продукции планируется направить на реализацию на внутренний рынок в объёме 10 тонн в месяц (120 тонн в год), а также частично — на экспорт в страны ближнего зарубежья. Выход на полную проектную мощность предполагается на второй год после запуска производства, после завершения пуско-наладочных работ и формирования стабильной клиентской базы</a:t>
            </a:r>
            <a:r>
              <a:rPr lang="ru-RU" sz="900" dirty="0"/>
              <a:t>.</a:t>
            </a: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505968" y="547736"/>
            <a:ext cx="6998970" cy="2186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R="56515" algn="l" rtl="0">
              <a:lnSpc>
                <a:spcPts val="1630"/>
              </a:lnSpc>
              <a:spcBef>
                <a:spcPts val="515"/>
              </a:spcBef>
            </a:pPr>
            <a:r>
              <a:rPr lang="kk-KZ" b="1" kern="1200" spc="-5" dirty="0">
                <a:solidFill>
                  <a:srgbClr val="C00000"/>
                </a:solidFill>
                <a:latin typeface="Century Gothic" pitchFamily="34" charset="0"/>
                <a:ea typeface="+mn-ea"/>
                <a:cs typeface="Arial" panose="020B0604020202020204" pitchFamily="34" charset="0"/>
              </a:rPr>
              <a:t>Производство лакокрасочной продукции </a:t>
            </a:r>
            <a:endParaRPr lang="ru-RU" b="1" kern="1200" spc="-5" dirty="0">
              <a:solidFill>
                <a:srgbClr val="C00000"/>
              </a:solidFill>
              <a:latin typeface="Century Gothic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267200" y="2782936"/>
            <a:ext cx="545266" cy="15196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20320">
              <a:spcBef>
                <a:spcPts val="195"/>
              </a:spcBef>
            </a:pPr>
            <a:r>
              <a:rPr sz="9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Проект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4279534" y="2978533"/>
            <a:ext cx="3568639" cy="1120820"/>
          </a:xfrm>
          <a:prstGeom prst="rect">
            <a:avLst/>
          </a:prstGeom>
          <a:noFill/>
        </p:spPr>
        <p:txBody>
          <a:bodyPr vert="horz" wrap="square" lIns="0" tIns="12700" rIns="0" bIns="0" rtlCol="0">
            <a:spAutoFit/>
          </a:bodyPr>
          <a:lstStyle/>
          <a:p>
            <a:pPr algn="just"/>
            <a:r>
              <a:rPr lang="ru-RU" sz="900" spc="-10" dirty="0">
                <a:latin typeface="Century Gothic" pitchFamily="34" charset="0"/>
                <a:cs typeface="Calibri Light"/>
              </a:rPr>
              <a:t> В </a:t>
            </a:r>
            <a:r>
              <a:rPr lang="ru-RU" sz="900" spc="-10" dirty="0" err="1">
                <a:latin typeface="Century Gothic" pitchFamily="34" charset="0"/>
                <a:cs typeface="Calibri Light"/>
              </a:rPr>
              <a:t>словиях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 Казахстана лакокрасочные изделия для окраски стен находят широкое применение как в жилищном, так и в промышленном строительстве, при этом важную роль играет выбор материалов, устойчивых к резким климатическим перепадам и пылевым нагрузкам; развитие отечественного производства и повышение требований к </a:t>
            </a:r>
            <a:r>
              <a:rPr lang="ru-RU" sz="900" spc="-10" dirty="0" err="1">
                <a:latin typeface="Century Gothic" pitchFamily="34" charset="0"/>
                <a:cs typeface="Calibri Light"/>
              </a:rPr>
              <a:t>экологичности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 продукции стимулируют спрос на современные, качественные и безопасные лакокрасочные материалы.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4267200" y="4535597"/>
            <a:ext cx="3512820" cy="1538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102235" algn="just">
              <a:lnSpc>
                <a:spcPts val="1080"/>
              </a:lnSpc>
              <a:spcBef>
                <a:spcPts val="320"/>
              </a:spcBef>
            </a:pPr>
            <a:r>
              <a:rPr lang="ru-RU" sz="900" spc="-10" dirty="0">
                <a:latin typeface="Century Gothic" pitchFamily="34" charset="0"/>
                <a:cs typeface="Calibri Light"/>
              </a:rPr>
              <a:t>Внутренний рынок, экспорт в РФ</a:t>
            </a:r>
            <a:endParaRPr lang="ru-RU" sz="900" dirty="0">
              <a:latin typeface="Century Gothic" pitchFamily="34" charset="0"/>
              <a:cs typeface="Calibri Ligh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383929" y="943958"/>
            <a:ext cx="2298066" cy="15536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13100"/>
              </a:lnSpc>
              <a:spcBef>
                <a:spcPts val="80"/>
              </a:spcBef>
            </a:pPr>
            <a:r>
              <a:rPr sz="9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В чем привлекательность проекта?</a:t>
            </a:r>
          </a:p>
        </p:txBody>
      </p:sp>
      <p:sp>
        <p:nvSpPr>
          <p:cNvPr id="14" name="object 14"/>
          <p:cNvSpPr txBox="1"/>
          <p:nvPr/>
        </p:nvSpPr>
        <p:spPr>
          <a:xfrm>
            <a:off x="8365239" y="1319613"/>
            <a:ext cx="3492500" cy="142346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1295" marR="377825" indent="-189230" algn="just">
              <a:lnSpc>
                <a:spcPts val="900"/>
              </a:lnSpc>
              <a:spcBef>
                <a:spcPts val="28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lang="ru-RU" sz="900" b="1" spc="-5" dirty="0">
                <a:latin typeface="Century Gothic" pitchFamily="34" charset="0"/>
                <a:cs typeface="Calibri"/>
              </a:rPr>
              <a:t>Выгодное местоположение. </a:t>
            </a:r>
            <a:r>
              <a:rPr lang="ru-RU" sz="900" spc="-5" dirty="0">
                <a:latin typeface="Century Gothic" pitchFamily="34" charset="0"/>
                <a:cs typeface="Calibri"/>
              </a:rPr>
              <a:t>Размещение производства </a:t>
            </a:r>
            <a:r>
              <a:rPr lang="ru-RU" sz="900" dirty="0">
                <a:latin typeface="Century Gothic" pitchFamily="34" charset="0"/>
                <a:cs typeface="Calibri"/>
              </a:rPr>
              <a:t>в </a:t>
            </a:r>
            <a:r>
              <a:rPr lang="ru-RU" sz="900" spc="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 err="1">
                <a:latin typeface="Century Gothic" pitchFamily="34" charset="0"/>
                <a:cs typeface="Calibri"/>
              </a:rPr>
              <a:t>Кызылординской</a:t>
            </a:r>
            <a:r>
              <a:rPr lang="ru-RU" sz="900" spc="-5" dirty="0">
                <a:latin typeface="Century Gothic" pitchFamily="34" charset="0"/>
                <a:cs typeface="Calibri"/>
              </a:rPr>
              <a:t> области обеспечивает доступ </a:t>
            </a:r>
            <a:r>
              <a:rPr lang="ru-RU" sz="900" dirty="0">
                <a:latin typeface="Century Gothic" pitchFamily="34" charset="0"/>
                <a:cs typeface="Calibri"/>
              </a:rPr>
              <a:t>к </a:t>
            </a:r>
            <a:r>
              <a:rPr lang="ru-RU" sz="900" spc="-5" dirty="0">
                <a:latin typeface="Century Gothic" pitchFamily="34" charset="0"/>
                <a:cs typeface="Calibri"/>
              </a:rPr>
              <a:t>развитой </a:t>
            </a:r>
            <a:r>
              <a:rPr lang="ru-RU" sz="900" dirty="0">
                <a:latin typeface="Century Gothic" pitchFamily="34" charset="0"/>
                <a:cs typeface="Calibri"/>
              </a:rPr>
              <a:t>и </a:t>
            </a:r>
            <a:r>
              <a:rPr lang="ru-RU" sz="900" spc="-19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разветвленной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системе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железных</a:t>
            </a:r>
            <a:r>
              <a:rPr lang="ru-RU" sz="900" dirty="0">
                <a:latin typeface="Century Gothic" pitchFamily="34" charset="0"/>
                <a:cs typeface="Calibri"/>
              </a:rPr>
              <a:t> и</a:t>
            </a:r>
            <a:r>
              <a:rPr lang="ru-RU" sz="900" spc="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автомобильных</a:t>
            </a:r>
            <a:r>
              <a:rPr lang="ru-RU" sz="900" spc="-4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дорог,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201295" algn="just">
              <a:lnSpc>
                <a:spcPts val="810"/>
              </a:lnSpc>
            </a:pPr>
            <a:r>
              <a:rPr lang="ru-RU" sz="900" spc="-5" dirty="0">
                <a:latin typeface="Century Gothic" pitchFamily="34" charset="0"/>
                <a:cs typeface="Calibri"/>
              </a:rPr>
              <a:t>позволяющей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организовать</a:t>
            </a:r>
            <a:r>
              <a:rPr lang="ru-RU" sz="900" spc="-3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как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поставку</a:t>
            </a:r>
            <a:r>
              <a:rPr lang="ru-RU" sz="900" spc="-3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сырья, так </a:t>
            </a:r>
            <a:r>
              <a:rPr lang="ru-RU" sz="900" dirty="0">
                <a:latin typeface="Century Gothic" pitchFamily="34" charset="0"/>
                <a:cs typeface="Calibri"/>
              </a:rPr>
              <a:t>и</a:t>
            </a:r>
            <a:r>
              <a:rPr lang="ru-RU" sz="900" spc="-5" dirty="0">
                <a:latin typeface="Century Gothic" pitchFamily="34" charset="0"/>
                <a:cs typeface="Calibri"/>
              </a:rPr>
              <a:t> доставку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201295" algn="just">
              <a:lnSpc>
                <a:spcPts val="990"/>
              </a:lnSpc>
            </a:pPr>
            <a:r>
              <a:rPr lang="ru-RU" sz="900" dirty="0">
                <a:latin typeface="Century Gothic" pitchFamily="34" charset="0"/>
                <a:cs typeface="Calibri"/>
              </a:rPr>
              <a:t>готовой</a:t>
            </a:r>
            <a:r>
              <a:rPr lang="ru-RU" sz="900" spc="-2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продукции</a:t>
            </a:r>
            <a:r>
              <a:rPr lang="ru-RU" sz="900" spc="-3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в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соседние</a:t>
            </a:r>
            <a:r>
              <a:rPr lang="ru-RU" sz="900" spc="-2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области</a:t>
            </a:r>
            <a:r>
              <a:rPr lang="ru-RU" sz="900" spc="-2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и</a:t>
            </a:r>
            <a:r>
              <a:rPr lang="ru-RU" sz="900" spc="-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в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страны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СНГ.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201295" marR="5080" indent="-18923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lang="ru-RU" sz="900" b="1" spc="-5" dirty="0">
                <a:latin typeface="Century Gothic" pitchFamily="34" charset="0"/>
                <a:cs typeface="Calibri"/>
              </a:rPr>
              <a:t>Полный </a:t>
            </a:r>
            <a:r>
              <a:rPr lang="ru-RU" sz="900" b="1" dirty="0">
                <a:latin typeface="Century Gothic" pitchFamily="34" charset="0"/>
                <a:cs typeface="Calibri"/>
              </a:rPr>
              <a:t>цикл</a:t>
            </a:r>
            <a:r>
              <a:rPr lang="ru-RU" sz="900" b="1" spc="-10" dirty="0">
                <a:latin typeface="Century Gothic" pitchFamily="34" charset="0"/>
                <a:cs typeface="Calibri"/>
              </a:rPr>
              <a:t> </a:t>
            </a:r>
            <a:r>
              <a:rPr lang="ru-RU" sz="900" b="1" spc="-5" dirty="0">
                <a:latin typeface="Century Gothic" pitchFamily="34" charset="0"/>
                <a:cs typeface="Calibri"/>
              </a:rPr>
              <a:t>производства</a:t>
            </a:r>
            <a:r>
              <a:rPr lang="ru-RU" sz="900" b="1" spc="25" dirty="0">
                <a:latin typeface="Century Gothic" pitchFamily="34" charset="0"/>
                <a:cs typeface="Calibri"/>
              </a:rPr>
              <a:t> </a:t>
            </a:r>
            <a:r>
              <a:rPr lang="ru-RU" sz="900" b="1" dirty="0">
                <a:latin typeface="Century Gothic" pitchFamily="34" charset="0"/>
                <a:cs typeface="Calibri"/>
              </a:rPr>
              <a:t>и</a:t>
            </a:r>
            <a:r>
              <a:rPr lang="ru-RU" sz="900" b="1" spc="-10" dirty="0">
                <a:latin typeface="Century Gothic" pitchFamily="34" charset="0"/>
                <a:cs typeface="Calibri"/>
              </a:rPr>
              <a:t> </a:t>
            </a:r>
            <a:r>
              <a:rPr lang="ru-RU" sz="900" b="1" spc="-5" dirty="0">
                <a:latin typeface="Century Gothic" pitchFamily="34" charset="0"/>
                <a:cs typeface="Calibri"/>
              </a:rPr>
              <a:t>долгий срок</a:t>
            </a:r>
            <a:r>
              <a:rPr lang="ru-RU" sz="900" b="1" spc="20" dirty="0">
                <a:latin typeface="Century Gothic" pitchFamily="34" charset="0"/>
                <a:cs typeface="Calibri"/>
              </a:rPr>
              <a:t> </a:t>
            </a:r>
            <a:r>
              <a:rPr lang="ru-RU" sz="900" b="1" spc="-5" dirty="0">
                <a:latin typeface="Century Gothic" pitchFamily="34" charset="0"/>
                <a:cs typeface="Calibri"/>
              </a:rPr>
              <a:t>хранения</a:t>
            </a:r>
            <a:r>
              <a:rPr lang="ru-RU" sz="900" spc="-5" dirty="0">
                <a:latin typeface="Century Gothic" pitchFamily="34" charset="0"/>
                <a:cs typeface="Calibri"/>
              </a:rPr>
              <a:t>.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Полный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цикл </a:t>
            </a:r>
            <a:r>
              <a:rPr lang="ru-RU" sz="900" spc="-19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lang="ru-RU" sz="900" spc="-5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продукции</a:t>
            </a:r>
            <a:r>
              <a:rPr lang="ru-RU" sz="900" spc="-2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позволяет</a:t>
            </a:r>
            <a:r>
              <a:rPr lang="ru-RU" sz="900" spc="-2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осуществлять</a:t>
            </a:r>
            <a:r>
              <a:rPr lang="ru-RU" sz="900" spc="-2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более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201295" marR="27305" algn="just">
              <a:lnSpc>
                <a:spcPts val="900"/>
              </a:lnSpc>
            </a:pPr>
            <a:r>
              <a:rPr lang="ru-RU" sz="900" dirty="0">
                <a:latin typeface="Century Gothic" pitchFamily="34" charset="0"/>
                <a:cs typeface="Calibri"/>
              </a:rPr>
              <a:t>эффективный </a:t>
            </a:r>
            <a:r>
              <a:rPr lang="ru-RU" sz="900" spc="-5" dirty="0">
                <a:latin typeface="Century Gothic" pitchFamily="34" charset="0"/>
                <a:cs typeface="Calibri"/>
              </a:rPr>
              <a:t>контроль </a:t>
            </a:r>
            <a:r>
              <a:rPr lang="ru-RU" sz="900" dirty="0">
                <a:latin typeface="Century Gothic" pitchFamily="34" charset="0"/>
                <a:cs typeface="Calibri"/>
              </a:rPr>
              <a:t>над </a:t>
            </a:r>
            <a:r>
              <a:rPr lang="ru-RU" sz="900" spc="-5" dirty="0">
                <a:latin typeface="Century Gothic" pitchFamily="34" charset="0"/>
                <a:cs typeface="Calibri"/>
              </a:rPr>
              <a:t>затратами Проекта </a:t>
            </a:r>
            <a:r>
              <a:rPr lang="ru-RU" sz="900" dirty="0">
                <a:latin typeface="Century Gothic" pitchFamily="34" charset="0"/>
                <a:cs typeface="Calibri"/>
              </a:rPr>
              <a:t>по </a:t>
            </a:r>
            <a:r>
              <a:rPr lang="ru-RU" sz="900" spc="-5" dirty="0">
                <a:latin typeface="Century Gothic" pitchFamily="34" charset="0"/>
                <a:cs typeface="Calibri"/>
              </a:rPr>
              <a:t>доставке сырья </a:t>
            </a:r>
            <a:r>
              <a:rPr lang="ru-RU" sz="900" dirty="0">
                <a:latin typeface="Century Gothic" pitchFamily="34" charset="0"/>
                <a:cs typeface="Calibri"/>
              </a:rPr>
              <a:t>в </a:t>
            </a:r>
            <a:r>
              <a:rPr lang="ru-RU" sz="900" spc="-19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производственные</a:t>
            </a:r>
            <a:r>
              <a:rPr lang="ru-RU" sz="900" spc="-4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помещения.</a:t>
            </a:r>
            <a:r>
              <a:rPr lang="ru-RU" sz="900" spc="-25" dirty="0">
                <a:latin typeface="Century Gothic" pitchFamily="34" charset="0"/>
                <a:cs typeface="Calibri"/>
              </a:rPr>
              <a:t> 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257186" y="4911451"/>
            <a:ext cx="3226369" cy="777264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20320" marR="5080">
              <a:spcBef>
                <a:spcPts val="195"/>
              </a:spcBef>
            </a:pPr>
            <a:r>
              <a:rPr sz="9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Инвестиционная привлекательность проекта:  </a:t>
            </a:r>
            <a:endParaRPr lang="kk-KZ" sz="900" b="1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  <a:p>
            <a:pPr marL="12700" marR="5080">
              <a:lnSpc>
                <a:spcPct val="113100"/>
              </a:lnSpc>
              <a:spcBef>
                <a:spcPts val="80"/>
              </a:spcBef>
            </a:pPr>
            <a:r>
              <a:rPr sz="900" spc="-5" dirty="0" err="1">
                <a:latin typeface="Century Gothic" pitchFamily="34" charset="0"/>
                <a:cs typeface="Calibri"/>
              </a:rPr>
              <a:t>Капитальные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затраты</a:t>
            </a:r>
            <a:r>
              <a:rPr lang="ru-RU" sz="800" spc="-40" dirty="0">
                <a:solidFill>
                  <a:srgbClr val="051D40"/>
                </a:solidFill>
                <a:latin typeface="Century Gothic" pitchFamily="34" charset="0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– 5  млн</a:t>
            </a:r>
            <a:r>
              <a:rPr lang="ru-RU" sz="800" spc="-40" dirty="0">
                <a:solidFill>
                  <a:srgbClr val="051D40"/>
                </a:solidFill>
                <a:latin typeface="Century Gothic" pitchFamily="34" charset="0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. </a:t>
            </a:r>
            <a:r>
              <a:rPr sz="900" spc="-5" dirty="0" err="1">
                <a:latin typeface="Century Gothic" pitchFamily="34" charset="0"/>
                <a:cs typeface="Calibri"/>
              </a:rPr>
              <a:t>долл</a:t>
            </a:r>
            <a:r>
              <a:rPr sz="900" spc="-5" dirty="0">
                <a:latin typeface="Century Gothic" pitchFamily="34" charset="0"/>
                <a:cs typeface="Calibri"/>
              </a:rPr>
              <a:t>. США </a:t>
            </a:r>
            <a:r>
              <a:rPr sz="900" dirty="0">
                <a:latin typeface="Century Gothic" pitchFamily="34" charset="0"/>
                <a:cs typeface="Calibri"/>
              </a:rPr>
              <a:t> NPV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 </a:t>
            </a:r>
            <a:r>
              <a:rPr lang="kk-KZ" sz="900" dirty="0">
                <a:latin typeface="Century Gothic" pitchFamily="34" charset="0"/>
                <a:cs typeface="Calibri"/>
              </a:rPr>
              <a:t>1,2</a:t>
            </a:r>
            <a:r>
              <a:rPr lang="en-US" sz="900" dirty="0">
                <a:latin typeface="Century Gothic" pitchFamily="34" charset="0"/>
                <a:cs typeface="Calibri"/>
              </a:rPr>
              <a:t> </a:t>
            </a:r>
            <a:r>
              <a:rPr lang="kk-KZ" sz="900" dirty="0">
                <a:latin typeface="Century Gothic" pitchFamily="34" charset="0"/>
                <a:cs typeface="Calibri"/>
              </a:rPr>
              <a:t>млл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долл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900" dirty="0">
                <a:latin typeface="Century Gothic" pitchFamily="34" charset="0"/>
                <a:cs typeface="Calibri"/>
              </a:rPr>
              <a:t>IRR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lang="kk-KZ" sz="900" dirty="0">
                <a:latin typeface="Century Gothic" pitchFamily="34" charset="0"/>
                <a:cs typeface="Calibri"/>
              </a:rPr>
              <a:t>17,3</a:t>
            </a:r>
            <a:r>
              <a:rPr sz="900" dirty="0">
                <a:latin typeface="Century Gothic" pitchFamily="34" charset="0"/>
                <a:cs typeface="Calibri"/>
              </a:rPr>
              <a:t>%</a:t>
            </a:r>
          </a:p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sz="900" spc="-5" dirty="0" err="1">
                <a:latin typeface="Century Gothic" pitchFamily="34" charset="0"/>
                <a:cs typeface="Calibri"/>
              </a:rPr>
              <a:t>Срок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15" dirty="0">
                <a:latin typeface="Century Gothic" pitchFamily="34" charset="0"/>
                <a:cs typeface="Calibri"/>
              </a:rPr>
              <a:t>4 </a:t>
            </a:r>
            <a:r>
              <a:rPr lang="ru-RU" sz="900" spc="-15" dirty="0" err="1">
                <a:latin typeface="Century Gothic" pitchFamily="34" charset="0"/>
                <a:cs typeface="Calibri"/>
              </a:rPr>
              <a:t>ле</a:t>
            </a:r>
            <a:r>
              <a:rPr sz="900" spc="-5" dirty="0">
                <a:latin typeface="Century Gothic" pitchFamily="34" charset="0"/>
                <a:cs typeface="Calibri"/>
              </a:rPr>
              <a:t>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66" name="object 10"/>
          <p:cNvSpPr txBox="1"/>
          <p:nvPr/>
        </p:nvSpPr>
        <p:spPr>
          <a:xfrm>
            <a:off x="4267200" y="4358857"/>
            <a:ext cx="1193547" cy="15196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20320">
              <a:lnSpc>
                <a:spcPct val="100000"/>
              </a:lnSpc>
              <a:spcBef>
                <a:spcPts val="195"/>
              </a:spcBef>
            </a:pPr>
            <a:r>
              <a:rPr lang="kk-KZ" sz="9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Рынок</a:t>
            </a:r>
            <a:endParaRPr sz="900" b="1" dirty="0">
              <a:solidFill>
                <a:srgbClr val="C0000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96" name="object 7"/>
          <p:cNvSpPr txBox="1"/>
          <p:nvPr/>
        </p:nvSpPr>
        <p:spPr>
          <a:xfrm>
            <a:off x="4267200" y="981848"/>
            <a:ext cx="3618229" cy="29559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just">
              <a:lnSpc>
                <a:spcPts val="1150"/>
              </a:lnSpc>
              <a:spcBef>
                <a:spcPts val="105"/>
              </a:spcBef>
            </a:pPr>
            <a:r>
              <a:rPr lang="kk-KZ" sz="9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Инициатор проекта</a:t>
            </a:r>
          </a:p>
          <a:p>
            <a:pPr marL="12700" marR="5080">
              <a:lnSpc>
                <a:spcPts val="1000"/>
              </a:lnSpc>
              <a:spcBef>
                <a:spcPts val="10"/>
              </a:spcBef>
            </a:pPr>
            <a:r>
              <a:rPr lang="kk-KZ" sz="900" spc="-5" dirty="0">
                <a:latin typeface="Century Gothic" pitchFamily="34" charset="0"/>
                <a:cs typeface="Calibri"/>
              </a:rPr>
              <a:t>Акимат Кызылординской области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50" name="object 15"/>
          <p:cNvSpPr txBox="1"/>
          <p:nvPr/>
        </p:nvSpPr>
        <p:spPr>
          <a:xfrm>
            <a:off x="8379616" y="2893056"/>
            <a:ext cx="3024704" cy="614654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ts val="1150"/>
              </a:lnSpc>
              <a:spcBef>
                <a:spcPts val="105"/>
              </a:spcBef>
            </a:pPr>
            <a:r>
              <a:rPr sz="900" b="1" dirty="0">
                <a:solidFill>
                  <a:srgbClr val="C00000"/>
                </a:solidFill>
                <a:latin typeface="Century Gothic" pitchFamily="34" charset="0"/>
                <a:cs typeface="Calibri"/>
              </a:rPr>
              <a:t>Инвестиционное предложение</a:t>
            </a:r>
          </a:p>
          <a:p>
            <a:pPr marL="12700" marR="5080" algn="just">
              <a:lnSpc>
                <a:spcPct val="101099"/>
              </a:lnSpc>
              <a:spcBef>
                <a:spcPts val="10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 реализации Проекта требуется финансирование </a:t>
            </a:r>
            <a:r>
              <a:rPr sz="900" dirty="0">
                <a:latin typeface="Century Gothic" pitchFamily="34" charset="0"/>
                <a:cs typeface="Calibri"/>
              </a:rPr>
              <a:t>на </a:t>
            </a:r>
            <a:r>
              <a:rPr sz="900" dirty="0" err="1">
                <a:latin typeface="Century Gothic" pitchFamily="34" charset="0"/>
                <a:cs typeface="Calibri"/>
              </a:rPr>
              <a:t>сумму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/>
            </a:r>
            <a:br>
              <a:rPr lang="ru-RU" sz="900" dirty="0">
                <a:latin typeface="Century Gothic" pitchFamily="34" charset="0"/>
                <a:cs typeface="Calibri"/>
              </a:rPr>
            </a:br>
            <a:r>
              <a:rPr lang="ru-RU" sz="900" dirty="0">
                <a:latin typeface="Century Gothic" pitchFamily="34" charset="0"/>
                <a:cs typeface="Calibri"/>
              </a:rPr>
              <a:t>50 293 </a:t>
            </a:r>
            <a:r>
              <a:rPr sz="900" spc="-5" dirty="0" err="1">
                <a:latin typeface="Century Gothic" pitchFamily="34" charset="0"/>
                <a:cs typeface="Calibri"/>
              </a:rPr>
              <a:t>тыс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США,</a:t>
            </a:r>
            <a:r>
              <a:rPr sz="900" dirty="0">
                <a:latin typeface="Century Gothic" pitchFamily="34" charset="0"/>
                <a:cs typeface="Calibri"/>
              </a:rPr>
              <a:t> из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которых: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51" name="object 16"/>
          <p:cNvSpPr txBox="1"/>
          <p:nvPr/>
        </p:nvSpPr>
        <p:spPr>
          <a:xfrm>
            <a:off x="8365239" y="3557838"/>
            <a:ext cx="3188335" cy="1177182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84785" marR="5080" indent="-172720" algn="just">
              <a:lnSpc>
                <a:spcPct val="102400"/>
              </a:lnSpc>
              <a:spcBef>
                <a:spcPts val="7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900" spc="-5" dirty="0">
                <a:latin typeface="Century Gothic" pitchFamily="34" charset="0"/>
                <a:cs typeface="Calibri"/>
              </a:rPr>
              <a:t>70</a:t>
            </a:r>
            <a:r>
              <a:rPr sz="900" spc="-5" dirty="0">
                <a:latin typeface="Century Gothic" pitchFamily="34" charset="0"/>
                <a:cs typeface="Calibri"/>
              </a:rPr>
              <a:t>%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</a:t>
            </a:r>
            <a:r>
              <a:rPr lang="ru-RU" sz="900" dirty="0">
                <a:latin typeface="Century Gothic" pitchFamily="34" charset="0"/>
                <a:cs typeface="Calibri"/>
              </a:rPr>
              <a:t>35 200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 долговое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при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наличии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залогового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обеспечения;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900" spc="-20" dirty="0">
                <a:latin typeface="Century Gothic" pitchFamily="34" charset="0"/>
                <a:cs typeface="Calibri"/>
              </a:rPr>
              <a:t>15,3</a:t>
            </a:r>
            <a:r>
              <a:rPr sz="900" spc="-5" dirty="0">
                <a:latin typeface="Century Gothic" pitchFamily="34" charset="0"/>
                <a:cs typeface="Calibri"/>
              </a:rPr>
              <a:t>%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</a:t>
            </a:r>
            <a:r>
              <a:rPr lang="ru-RU" sz="900" dirty="0">
                <a:latin typeface="Century Gothic" pitchFamily="34" charset="0"/>
                <a:cs typeface="Calibri"/>
              </a:rPr>
              <a:t>7 700 </a:t>
            </a:r>
            <a:r>
              <a:rPr sz="900" spc="-5" dirty="0" err="1">
                <a:latin typeface="Century Gothic" pitchFamily="34" charset="0"/>
                <a:cs typeface="Calibri"/>
              </a:rPr>
              <a:t>тыс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dirty="0">
                <a:latin typeface="Century Gothic" pitchFamily="34" charset="0"/>
                <a:cs typeface="Calibri"/>
              </a:rPr>
              <a:t> 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участие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lang="kk-KZ" sz="900" spc="-5" dirty="0">
                <a:latin typeface="Century Gothic" pitchFamily="34" charset="0"/>
                <a:cs typeface="Calibri"/>
              </a:rPr>
              <a:t>Инициатора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endParaRPr lang="kk-KZ" sz="900" spc="-5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kk-KZ" sz="900" spc="-5" dirty="0">
                <a:latin typeface="Century Gothic" pitchFamily="34" charset="0"/>
                <a:cs typeface="Calibri"/>
              </a:rPr>
              <a:t>7,5% (3 800 тыс. долл. США) – участие Инвестора </a:t>
            </a:r>
          </a:p>
          <a:p>
            <a:pPr marL="184785" indent="-172720" algn="just"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900" spc="-5" dirty="0">
                <a:latin typeface="Century Gothic" pitchFamily="34" charset="0"/>
                <a:cs typeface="Calibri"/>
              </a:rPr>
              <a:t>до 7,2% (3 600 </a:t>
            </a:r>
            <a:r>
              <a:rPr lang="ru-RU" sz="900" spc="-5" dirty="0" err="1">
                <a:latin typeface="Century Gothic" pitchFamily="34" charset="0"/>
                <a:cs typeface="Calibri"/>
              </a:rPr>
              <a:t>тыс.долл.США</a:t>
            </a:r>
            <a:r>
              <a:rPr lang="ru-RU" sz="900" spc="-5" dirty="0">
                <a:latin typeface="Century Gothic" pitchFamily="34" charset="0"/>
                <a:cs typeface="Calibri"/>
              </a:rPr>
              <a:t>) - возможное участие  инвестиционного фонда</a:t>
            </a:r>
            <a:endParaRPr lang="kk-KZ" sz="900" spc="-5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endParaRPr lang="en-US" sz="900" spc="-5" dirty="0">
              <a:latin typeface="Century Gothic" pitchFamily="34" charset="0"/>
              <a:cs typeface="Calibri"/>
            </a:endParaRPr>
          </a:p>
        </p:txBody>
      </p:sp>
      <p:sp>
        <p:nvSpPr>
          <p:cNvPr id="52" name="object 17"/>
          <p:cNvSpPr txBox="1"/>
          <p:nvPr/>
        </p:nvSpPr>
        <p:spPr>
          <a:xfrm>
            <a:off x="8365239" y="4603646"/>
            <a:ext cx="3304540" cy="706219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 algn="just">
              <a:lnSpc>
                <a:spcPct val="102200"/>
              </a:lnSpc>
              <a:spcBef>
                <a:spcPts val="7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меры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финальная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структура</a:t>
            </a:r>
            <a:r>
              <a:rPr lang="en-US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финансирования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долей </a:t>
            </a:r>
            <a:r>
              <a:rPr sz="900" dirty="0">
                <a:latin typeface="Century Gothic" pitchFamily="34" charset="0"/>
                <a:cs typeface="Calibri"/>
              </a:rPr>
              <a:t>участия в </a:t>
            </a:r>
            <a:r>
              <a:rPr sz="9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19" name="object 94"/>
          <p:cNvSpPr txBox="1"/>
          <p:nvPr/>
        </p:nvSpPr>
        <p:spPr>
          <a:xfrm>
            <a:off x="408432" y="4235309"/>
            <a:ext cx="1365915" cy="185306"/>
          </a:xfrm>
          <a:prstGeom prst="rect">
            <a:avLst/>
          </a:prstGeom>
        </p:spPr>
        <p:txBody>
          <a:bodyPr vert="horz" wrap="square" lIns="0" tIns="61594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390"/>
              </a:spcBef>
              <a:tabLst>
                <a:tab pos="1433195" algn="l"/>
              </a:tabLst>
            </a:pPr>
            <a:r>
              <a:rPr sz="800" dirty="0" err="1">
                <a:latin typeface="Calibri Light"/>
                <a:cs typeface="Calibri Light"/>
              </a:rPr>
              <a:t>Выручка</a:t>
            </a:r>
            <a:r>
              <a:rPr sz="800" dirty="0">
                <a:latin typeface="Calibri Light"/>
                <a:cs typeface="Calibri Light"/>
              </a:rPr>
              <a:t>,</a:t>
            </a:r>
            <a:r>
              <a:rPr sz="800" spc="-25" dirty="0">
                <a:latin typeface="Calibri Light"/>
                <a:cs typeface="Calibri Light"/>
              </a:rPr>
              <a:t> </a:t>
            </a:r>
            <a:r>
              <a:rPr sz="800" dirty="0">
                <a:latin typeface="Calibri Light"/>
                <a:cs typeface="Calibri Light"/>
              </a:rPr>
              <a:t>тыс.</a:t>
            </a:r>
            <a:r>
              <a:rPr sz="800" spc="-15" dirty="0">
                <a:latin typeface="Calibri Light"/>
                <a:cs typeface="Calibri Light"/>
              </a:rPr>
              <a:t> </a:t>
            </a:r>
            <a:r>
              <a:rPr sz="800" dirty="0">
                <a:latin typeface="Calibri Light"/>
                <a:cs typeface="Calibri Light"/>
              </a:rPr>
              <a:t>долл.</a:t>
            </a:r>
            <a:r>
              <a:rPr sz="800" spc="-25" dirty="0">
                <a:latin typeface="Calibri Light"/>
                <a:cs typeface="Calibri Light"/>
              </a:rPr>
              <a:t> </a:t>
            </a:r>
            <a:r>
              <a:rPr sz="800" spc="-5" dirty="0">
                <a:latin typeface="Calibri Light"/>
                <a:cs typeface="Calibri Light"/>
              </a:rPr>
              <a:t>США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27" name="object 94"/>
          <p:cNvSpPr txBox="1"/>
          <p:nvPr/>
        </p:nvSpPr>
        <p:spPr>
          <a:xfrm>
            <a:off x="2073653" y="4236480"/>
            <a:ext cx="1365915" cy="185306"/>
          </a:xfrm>
          <a:prstGeom prst="rect">
            <a:avLst/>
          </a:prstGeom>
        </p:spPr>
        <p:txBody>
          <a:bodyPr vert="horz" wrap="square" lIns="0" tIns="61594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390"/>
              </a:spcBef>
              <a:tabLst>
                <a:tab pos="1433195" algn="l"/>
              </a:tabLst>
            </a:pPr>
            <a:r>
              <a:rPr lang="ru-RU" sz="800" spc="-5" dirty="0">
                <a:latin typeface="Calibri Light"/>
                <a:cs typeface="Calibri Light"/>
              </a:rPr>
              <a:t>Рентабельность</a:t>
            </a:r>
            <a:r>
              <a:rPr lang="ru-RU" sz="800" spc="-45" dirty="0">
                <a:latin typeface="Calibri Light"/>
                <a:cs typeface="Calibri Light"/>
              </a:rPr>
              <a:t> </a:t>
            </a:r>
            <a:r>
              <a:rPr lang="ru-RU" sz="800" spc="-5" dirty="0">
                <a:latin typeface="Calibri Light"/>
                <a:cs typeface="Calibri Light"/>
              </a:rPr>
              <a:t>по</a:t>
            </a:r>
            <a:r>
              <a:rPr lang="ru-RU" sz="800" spc="5" dirty="0">
                <a:latin typeface="Calibri Light"/>
                <a:cs typeface="Calibri Light"/>
              </a:rPr>
              <a:t> </a:t>
            </a:r>
            <a:r>
              <a:rPr lang="en-US" sz="800" spc="-5" dirty="0">
                <a:latin typeface="Calibri Light"/>
                <a:cs typeface="Calibri Light"/>
              </a:rPr>
              <a:t>EBITDA,</a:t>
            </a:r>
            <a:r>
              <a:rPr lang="en-US" sz="800" spc="-15" dirty="0">
                <a:latin typeface="Calibri Light"/>
                <a:cs typeface="Calibri Light"/>
              </a:rPr>
              <a:t> </a:t>
            </a:r>
            <a:r>
              <a:rPr lang="en-US" sz="800" dirty="0">
                <a:latin typeface="Calibri Light"/>
                <a:cs typeface="Calibri Light"/>
              </a:rPr>
              <a:t>%</a:t>
            </a:r>
          </a:p>
        </p:txBody>
      </p:sp>
      <p:sp>
        <p:nvSpPr>
          <p:cNvPr id="132" name="object 63"/>
          <p:cNvSpPr txBox="1"/>
          <p:nvPr/>
        </p:nvSpPr>
        <p:spPr>
          <a:xfrm>
            <a:off x="636300" y="3718169"/>
            <a:ext cx="230832" cy="21409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 Light"/>
                <a:cs typeface="Calibri Light"/>
              </a:rPr>
              <a:t>10</a:t>
            </a:r>
            <a:r>
              <a:rPr sz="800" spc="-10" dirty="0">
                <a:solidFill>
                  <a:srgbClr val="FFFFFF"/>
                </a:solidFill>
                <a:latin typeface="Calibri Light"/>
                <a:cs typeface="Calibri Light"/>
              </a:rPr>
              <a:t>,</a:t>
            </a:r>
            <a:r>
              <a:rPr sz="800" dirty="0">
                <a:solidFill>
                  <a:srgbClr val="FFFFFF"/>
                </a:solidFill>
                <a:latin typeface="Calibri Light"/>
                <a:cs typeface="Calibri Light"/>
              </a:rPr>
              <a:t>983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33" name="object 64"/>
          <p:cNvSpPr txBox="1"/>
          <p:nvPr/>
        </p:nvSpPr>
        <p:spPr>
          <a:xfrm>
            <a:off x="1050403" y="3699518"/>
            <a:ext cx="230832" cy="2143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 Light"/>
                <a:cs typeface="Calibri Light"/>
              </a:rPr>
              <a:t>24</a:t>
            </a:r>
            <a:r>
              <a:rPr sz="800" spc="-5" dirty="0">
                <a:solidFill>
                  <a:srgbClr val="FFFFFF"/>
                </a:solidFill>
                <a:latin typeface="Calibri Light"/>
                <a:cs typeface="Calibri Light"/>
              </a:rPr>
              <a:t>,</a:t>
            </a:r>
            <a:r>
              <a:rPr sz="800" dirty="0">
                <a:solidFill>
                  <a:srgbClr val="FFFFFF"/>
                </a:solidFill>
                <a:latin typeface="Calibri Light"/>
                <a:cs typeface="Calibri Light"/>
              </a:rPr>
              <a:t>217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34" name="object 65"/>
          <p:cNvSpPr txBox="1"/>
          <p:nvPr/>
        </p:nvSpPr>
        <p:spPr>
          <a:xfrm>
            <a:off x="1476211" y="3709579"/>
            <a:ext cx="230832" cy="21409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 Light"/>
                <a:cs typeface="Calibri Light"/>
              </a:rPr>
              <a:t>27</a:t>
            </a:r>
            <a:r>
              <a:rPr sz="800" spc="-5" dirty="0">
                <a:solidFill>
                  <a:srgbClr val="FFFFFF"/>
                </a:solidFill>
                <a:latin typeface="Calibri Light"/>
                <a:cs typeface="Calibri Light"/>
              </a:rPr>
              <a:t>,</a:t>
            </a:r>
            <a:r>
              <a:rPr sz="800" dirty="0">
                <a:solidFill>
                  <a:srgbClr val="FFFFFF"/>
                </a:solidFill>
                <a:latin typeface="Calibri Light"/>
                <a:cs typeface="Calibri Light"/>
              </a:rPr>
              <a:t>155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35" name="object 66"/>
          <p:cNvSpPr txBox="1"/>
          <p:nvPr/>
        </p:nvSpPr>
        <p:spPr>
          <a:xfrm>
            <a:off x="1872059" y="3737909"/>
            <a:ext cx="230832" cy="21409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 Light"/>
                <a:cs typeface="Calibri Light"/>
              </a:rPr>
              <a:t>29</a:t>
            </a:r>
            <a:r>
              <a:rPr sz="800" spc="-5" dirty="0">
                <a:solidFill>
                  <a:srgbClr val="FFFFFF"/>
                </a:solidFill>
                <a:latin typeface="Calibri Light"/>
                <a:cs typeface="Calibri Light"/>
              </a:rPr>
              <a:t>,</a:t>
            </a:r>
            <a:r>
              <a:rPr sz="800" dirty="0">
                <a:solidFill>
                  <a:srgbClr val="FFFFFF"/>
                </a:solidFill>
                <a:latin typeface="Calibri Light"/>
                <a:cs typeface="Calibri Light"/>
              </a:rPr>
              <a:t>838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36" name="object 67"/>
          <p:cNvSpPr txBox="1"/>
          <p:nvPr/>
        </p:nvSpPr>
        <p:spPr>
          <a:xfrm>
            <a:off x="2279134" y="3716175"/>
            <a:ext cx="230832" cy="21409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 Light"/>
                <a:cs typeface="Calibri Light"/>
              </a:rPr>
              <a:t>31</a:t>
            </a:r>
            <a:r>
              <a:rPr sz="800" spc="-5" dirty="0">
                <a:solidFill>
                  <a:srgbClr val="FFFFFF"/>
                </a:solidFill>
                <a:latin typeface="Calibri Light"/>
                <a:cs typeface="Calibri Light"/>
              </a:rPr>
              <a:t>,</a:t>
            </a:r>
            <a:r>
              <a:rPr sz="800" dirty="0">
                <a:solidFill>
                  <a:srgbClr val="FFFFFF"/>
                </a:solidFill>
                <a:latin typeface="Calibri Light"/>
                <a:cs typeface="Calibri Light"/>
              </a:rPr>
              <a:t>800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37" name="object 68"/>
          <p:cNvSpPr txBox="1"/>
          <p:nvPr/>
        </p:nvSpPr>
        <p:spPr>
          <a:xfrm>
            <a:off x="2730692" y="3687923"/>
            <a:ext cx="230832" cy="21409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 Light"/>
                <a:cs typeface="Calibri Light"/>
              </a:rPr>
              <a:t>33</a:t>
            </a:r>
            <a:r>
              <a:rPr sz="800" spc="-5" dirty="0">
                <a:solidFill>
                  <a:srgbClr val="FFFFFF"/>
                </a:solidFill>
                <a:latin typeface="Calibri Light"/>
                <a:cs typeface="Calibri Light"/>
              </a:rPr>
              <a:t>,</a:t>
            </a:r>
            <a:r>
              <a:rPr sz="800" dirty="0">
                <a:solidFill>
                  <a:srgbClr val="FFFFFF"/>
                </a:solidFill>
                <a:latin typeface="Calibri Light"/>
                <a:cs typeface="Calibri Light"/>
              </a:rPr>
              <a:t>941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38" name="object 69"/>
          <p:cNvSpPr txBox="1"/>
          <p:nvPr/>
        </p:nvSpPr>
        <p:spPr>
          <a:xfrm>
            <a:off x="3107086" y="3680783"/>
            <a:ext cx="230832" cy="21409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 Light"/>
                <a:cs typeface="Calibri Light"/>
              </a:rPr>
              <a:t>36</a:t>
            </a:r>
            <a:r>
              <a:rPr sz="800" spc="-5" dirty="0">
                <a:solidFill>
                  <a:srgbClr val="FFFFFF"/>
                </a:solidFill>
                <a:latin typeface="Calibri Light"/>
                <a:cs typeface="Calibri Light"/>
              </a:rPr>
              <a:t>,</a:t>
            </a:r>
            <a:r>
              <a:rPr sz="800" dirty="0">
                <a:solidFill>
                  <a:srgbClr val="FFFFFF"/>
                </a:solidFill>
                <a:latin typeface="Calibri Light"/>
                <a:cs typeface="Calibri Light"/>
              </a:rPr>
              <a:t>314</a:t>
            </a:r>
            <a:endParaRPr sz="800" dirty="0">
              <a:latin typeface="Calibri Light"/>
              <a:cs typeface="Calibri Light"/>
            </a:endParaRPr>
          </a:p>
        </p:txBody>
      </p:sp>
      <p:pic>
        <p:nvPicPr>
          <p:cNvPr id="84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2048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2053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kk-KZ" sz="1000" i="1" kern="0" spc="-20" dirty="0">
                <a:solidFill>
                  <a:srgbClr val="C00000"/>
                </a:solidFill>
                <a:latin typeface="Century Gothic" pitchFamily="34" charset="0"/>
                <a:cs typeface="Arial" panose="020B0604020202020204" pitchFamily="34" charset="0"/>
              </a:rPr>
              <a:t>Химическая Промышленность </a:t>
            </a:r>
            <a:endParaRPr lang="ru-RU" sz="1000" i="1" kern="0" spc="-20" dirty="0">
              <a:solidFill>
                <a:srgbClr val="C00000"/>
              </a:solidFill>
              <a:latin typeface="Century Gothic" pitchFamily="34" charset="0"/>
              <a:cs typeface="Arial" panose="020B0604020202020204" pitchFamily="34" charset="0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2054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pic>
        <p:nvPicPr>
          <p:cNvPr id="1043" name="Picture 10" descr="лкм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450" y="968855"/>
            <a:ext cx="3540150" cy="1542130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44" name="Группа 1043"/>
          <p:cNvGrpSpPr/>
          <p:nvPr/>
        </p:nvGrpSpPr>
        <p:grpSpPr>
          <a:xfrm>
            <a:off x="408432" y="2880961"/>
            <a:ext cx="3630168" cy="1183473"/>
            <a:chOff x="252760" y="2352828"/>
            <a:chExt cx="4268890" cy="1918593"/>
          </a:xfrm>
        </p:grpSpPr>
        <p:sp>
          <p:nvSpPr>
            <p:cNvPr id="1046" name="object 33"/>
            <p:cNvSpPr txBox="1"/>
            <p:nvPr/>
          </p:nvSpPr>
          <p:spPr>
            <a:xfrm>
              <a:off x="2256324" y="3123243"/>
              <a:ext cx="256480" cy="296277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>
              <a:defPPr>
                <a:defRPr kern="0"/>
              </a:defPPr>
            </a:lstStyle>
            <a:p>
              <a:pPr marL="12700">
                <a:lnSpc>
                  <a:spcPts val="1045"/>
                </a:lnSpc>
              </a:pPr>
              <a:r>
                <a:rPr sz="1000" dirty="0">
                  <a:solidFill>
                    <a:srgbClr val="FFFFFF"/>
                  </a:solidFill>
                  <a:latin typeface="Calibri Light"/>
                  <a:cs typeface="Calibri Light"/>
                </a:rPr>
                <a:t>4</a:t>
              </a:r>
              <a:r>
                <a:rPr sz="1000" spc="-5" dirty="0">
                  <a:solidFill>
                    <a:srgbClr val="FFFFFF"/>
                  </a:solidFill>
                  <a:latin typeface="Calibri Light"/>
                  <a:cs typeface="Calibri Light"/>
                </a:rPr>
                <a:t> </a:t>
              </a:r>
              <a:r>
                <a:rPr sz="1000" dirty="0">
                  <a:solidFill>
                    <a:srgbClr val="FFFFFF"/>
                  </a:solidFill>
                  <a:latin typeface="Calibri Light"/>
                  <a:cs typeface="Calibri Light"/>
                </a:rPr>
                <a:t>485</a:t>
              </a:r>
              <a:r>
                <a:rPr lang="kk-KZ" sz="1000" dirty="0">
                  <a:solidFill>
                    <a:srgbClr val="FFFFFF"/>
                  </a:solidFill>
                  <a:latin typeface="Calibri Light"/>
                  <a:cs typeface="Calibri Light"/>
                </a:rPr>
                <a:t> </a:t>
              </a:r>
              <a:endParaRPr sz="1000" dirty="0">
                <a:latin typeface="Calibri Light"/>
                <a:cs typeface="Calibri Light"/>
              </a:endParaRPr>
            </a:p>
          </p:txBody>
        </p:sp>
        <p:sp>
          <p:nvSpPr>
            <p:cNvPr id="1047" name="object 34"/>
            <p:cNvSpPr txBox="1"/>
            <p:nvPr/>
          </p:nvSpPr>
          <p:spPr>
            <a:xfrm>
              <a:off x="2945497" y="3159470"/>
              <a:ext cx="256480" cy="260050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>
              <a:defPPr>
                <a:defRPr kern="0"/>
              </a:defPPr>
            </a:lstStyle>
            <a:p>
              <a:pPr marL="12700">
                <a:lnSpc>
                  <a:spcPts val="1045"/>
                </a:lnSpc>
              </a:pPr>
              <a:r>
                <a:rPr sz="1000" dirty="0">
                  <a:solidFill>
                    <a:srgbClr val="FFFFFF"/>
                  </a:solidFill>
                  <a:latin typeface="Calibri Light"/>
                  <a:cs typeface="Calibri Light"/>
                </a:rPr>
                <a:t>5</a:t>
              </a:r>
              <a:r>
                <a:rPr sz="1000" spc="-5" dirty="0">
                  <a:solidFill>
                    <a:srgbClr val="FFFFFF"/>
                  </a:solidFill>
                  <a:latin typeface="Calibri Light"/>
                  <a:cs typeface="Calibri Light"/>
                </a:rPr>
                <a:t> </a:t>
              </a:r>
              <a:r>
                <a:rPr sz="1000" dirty="0">
                  <a:solidFill>
                    <a:srgbClr val="FFFFFF"/>
                  </a:solidFill>
                  <a:latin typeface="Calibri Light"/>
                  <a:cs typeface="Calibri Light"/>
                </a:rPr>
                <a:t>367</a:t>
              </a:r>
              <a:endParaRPr sz="1000" dirty="0">
                <a:latin typeface="Calibri Light"/>
                <a:cs typeface="Calibri Light"/>
              </a:endParaRPr>
            </a:p>
          </p:txBody>
        </p:sp>
        <p:grpSp>
          <p:nvGrpSpPr>
            <p:cNvPr id="1048" name="object 3"/>
            <p:cNvGrpSpPr/>
            <p:nvPr/>
          </p:nvGrpSpPr>
          <p:grpSpPr>
            <a:xfrm>
              <a:off x="806953" y="2898766"/>
              <a:ext cx="3231647" cy="959241"/>
              <a:chOff x="4152900" y="5256275"/>
              <a:chExt cx="2125980" cy="1385570"/>
            </a:xfrm>
          </p:grpSpPr>
          <p:sp>
            <p:nvSpPr>
              <p:cNvPr id="1070" name="object 5"/>
              <p:cNvSpPr/>
              <p:nvPr/>
            </p:nvSpPr>
            <p:spPr>
              <a:xfrm>
                <a:off x="4152900" y="5256275"/>
                <a:ext cx="2125980" cy="1385570"/>
              </a:xfrm>
              <a:custGeom>
                <a:avLst/>
                <a:gdLst/>
                <a:ahLst/>
                <a:cxnLst/>
                <a:rect l="l" t="t" r="r" b="b"/>
                <a:pathLst>
                  <a:path w="2125979" h="1385570">
                    <a:moveTo>
                      <a:pt x="2089403" y="1348739"/>
                    </a:moveTo>
                    <a:lnTo>
                      <a:pt x="2089403" y="0"/>
                    </a:lnTo>
                  </a:path>
                  <a:path w="2125979" h="1385570">
                    <a:moveTo>
                      <a:pt x="2089403" y="1348739"/>
                    </a:moveTo>
                    <a:lnTo>
                      <a:pt x="2125979" y="1348739"/>
                    </a:lnTo>
                  </a:path>
                  <a:path w="2125979" h="1385570">
                    <a:moveTo>
                      <a:pt x="2089403" y="1156715"/>
                    </a:moveTo>
                    <a:lnTo>
                      <a:pt x="2125979" y="1156715"/>
                    </a:lnTo>
                  </a:path>
                  <a:path w="2125979" h="1385570">
                    <a:moveTo>
                      <a:pt x="2089403" y="963168"/>
                    </a:moveTo>
                    <a:lnTo>
                      <a:pt x="2125979" y="963168"/>
                    </a:lnTo>
                  </a:path>
                  <a:path w="2125979" h="1385570">
                    <a:moveTo>
                      <a:pt x="2089403" y="771144"/>
                    </a:moveTo>
                    <a:lnTo>
                      <a:pt x="2125979" y="771144"/>
                    </a:lnTo>
                  </a:path>
                  <a:path w="2125979" h="1385570">
                    <a:moveTo>
                      <a:pt x="2089403" y="577596"/>
                    </a:moveTo>
                    <a:lnTo>
                      <a:pt x="2125979" y="577596"/>
                    </a:lnTo>
                  </a:path>
                  <a:path w="2125979" h="1385570">
                    <a:moveTo>
                      <a:pt x="2089403" y="385572"/>
                    </a:moveTo>
                    <a:lnTo>
                      <a:pt x="2125979" y="385572"/>
                    </a:lnTo>
                  </a:path>
                  <a:path w="2125979" h="1385570">
                    <a:moveTo>
                      <a:pt x="2089403" y="193548"/>
                    </a:moveTo>
                    <a:lnTo>
                      <a:pt x="2125979" y="193548"/>
                    </a:lnTo>
                  </a:path>
                  <a:path w="2125979" h="1385570">
                    <a:moveTo>
                      <a:pt x="2089403" y="0"/>
                    </a:moveTo>
                    <a:lnTo>
                      <a:pt x="2125979" y="0"/>
                    </a:lnTo>
                  </a:path>
                  <a:path w="2125979" h="1385570">
                    <a:moveTo>
                      <a:pt x="36575" y="1348739"/>
                    </a:moveTo>
                    <a:lnTo>
                      <a:pt x="36575" y="0"/>
                    </a:lnTo>
                  </a:path>
                  <a:path w="2125979" h="1385570">
                    <a:moveTo>
                      <a:pt x="0" y="1348739"/>
                    </a:moveTo>
                    <a:lnTo>
                      <a:pt x="36575" y="1348739"/>
                    </a:lnTo>
                  </a:path>
                  <a:path w="2125979" h="1385570">
                    <a:moveTo>
                      <a:pt x="0" y="1011936"/>
                    </a:moveTo>
                    <a:lnTo>
                      <a:pt x="36575" y="1011936"/>
                    </a:lnTo>
                  </a:path>
                  <a:path w="2125979" h="1385570">
                    <a:moveTo>
                      <a:pt x="0" y="675132"/>
                    </a:moveTo>
                    <a:lnTo>
                      <a:pt x="36575" y="675132"/>
                    </a:lnTo>
                  </a:path>
                  <a:path w="2125979" h="1385570">
                    <a:moveTo>
                      <a:pt x="0" y="336803"/>
                    </a:moveTo>
                    <a:lnTo>
                      <a:pt x="36575" y="336803"/>
                    </a:lnTo>
                  </a:path>
                  <a:path w="2125979" h="1385570">
                    <a:moveTo>
                      <a:pt x="0" y="0"/>
                    </a:moveTo>
                    <a:lnTo>
                      <a:pt x="36575" y="0"/>
                    </a:lnTo>
                  </a:path>
                  <a:path w="2125979" h="1385570">
                    <a:moveTo>
                      <a:pt x="36575" y="1348739"/>
                    </a:moveTo>
                    <a:lnTo>
                      <a:pt x="2089403" y="1348739"/>
                    </a:lnTo>
                  </a:path>
                  <a:path w="2125979" h="1385570">
                    <a:moveTo>
                      <a:pt x="36575" y="1348739"/>
                    </a:moveTo>
                    <a:lnTo>
                      <a:pt x="36575" y="1385315"/>
                    </a:lnTo>
                  </a:path>
                  <a:path w="2125979" h="1385570">
                    <a:moveTo>
                      <a:pt x="448055" y="1348739"/>
                    </a:moveTo>
                    <a:lnTo>
                      <a:pt x="448055" y="1385315"/>
                    </a:lnTo>
                  </a:path>
                  <a:path w="2125979" h="1385570">
                    <a:moveTo>
                      <a:pt x="858012" y="1348739"/>
                    </a:moveTo>
                    <a:lnTo>
                      <a:pt x="858012" y="1385315"/>
                    </a:lnTo>
                  </a:path>
                  <a:path w="2125979" h="1385570">
                    <a:moveTo>
                      <a:pt x="1267967" y="1348739"/>
                    </a:moveTo>
                    <a:lnTo>
                      <a:pt x="1267967" y="1385315"/>
                    </a:lnTo>
                  </a:path>
                  <a:path w="2125979" h="1385570">
                    <a:moveTo>
                      <a:pt x="1679448" y="1348739"/>
                    </a:moveTo>
                    <a:lnTo>
                      <a:pt x="1679448" y="1385315"/>
                    </a:lnTo>
                  </a:path>
                  <a:path w="2125979" h="1385570">
                    <a:moveTo>
                      <a:pt x="2089403" y="1348739"/>
                    </a:moveTo>
                    <a:lnTo>
                      <a:pt x="2089403" y="1385315"/>
                    </a:lnTo>
                  </a:path>
                </a:pathLst>
              </a:custGeom>
              <a:ln w="9144">
                <a:solidFill>
                  <a:srgbClr val="A6A6A6"/>
                </a:solidFill>
              </a:ln>
            </p:spPr>
            <p:txBody>
              <a:bodyPr wrap="square" lIns="0" tIns="0" rIns="0" bIns="0" rtlCol="0"/>
              <a:lstStyle>
                <a:defPPr>
                  <a:defRPr kern="0"/>
                </a:defPPr>
              </a:lstStyle>
              <a:p>
                <a:endParaRPr/>
              </a:p>
            </p:txBody>
          </p:sp>
          <p:pic>
            <p:nvPicPr>
              <p:cNvPr id="1072" name="object 7"/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4359147" y="6392671"/>
                <a:ext cx="73151" cy="73151"/>
              </a:xfrm>
              <a:prstGeom prst="rect">
                <a:avLst/>
              </a:prstGeom>
            </p:spPr>
          </p:pic>
          <p:pic>
            <p:nvPicPr>
              <p:cNvPr id="1073" name="object 8"/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4769104" y="5452363"/>
                <a:ext cx="73152" cy="73152"/>
              </a:xfrm>
              <a:prstGeom prst="rect">
                <a:avLst/>
              </a:prstGeom>
            </p:spPr>
          </p:pic>
          <p:pic>
            <p:nvPicPr>
              <p:cNvPr id="1074" name="object 9"/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5180583" y="5450839"/>
                <a:ext cx="73152" cy="73152"/>
              </a:xfrm>
              <a:prstGeom prst="rect">
                <a:avLst/>
              </a:prstGeom>
            </p:spPr>
          </p:pic>
          <p:pic>
            <p:nvPicPr>
              <p:cNvPr id="1075" name="object 10"/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5590539" y="5452363"/>
                <a:ext cx="73152" cy="73152"/>
              </a:xfrm>
              <a:prstGeom prst="rect">
                <a:avLst/>
              </a:prstGeom>
            </p:spPr>
          </p:pic>
          <p:pic>
            <p:nvPicPr>
              <p:cNvPr id="1076" name="object 11"/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6002020" y="5452363"/>
                <a:ext cx="73152" cy="73152"/>
              </a:xfrm>
              <a:prstGeom prst="rect">
                <a:avLst/>
              </a:prstGeom>
            </p:spPr>
          </p:pic>
        </p:grpSp>
        <p:sp>
          <p:nvSpPr>
            <p:cNvPr id="1049" name="object 12"/>
            <p:cNvSpPr txBox="1"/>
            <p:nvPr/>
          </p:nvSpPr>
          <p:spPr>
            <a:xfrm>
              <a:off x="1700561" y="3353320"/>
              <a:ext cx="582185" cy="350160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>
              <a:defPPr>
                <a:defRPr kern="0"/>
              </a:defPPr>
            </a:lstStyle>
            <a:p>
              <a:pPr marL="12700">
                <a:lnSpc>
                  <a:spcPts val="955"/>
                </a:lnSpc>
              </a:pPr>
              <a:r>
                <a:rPr lang="kk-KZ" sz="900" dirty="0">
                  <a:solidFill>
                    <a:srgbClr val="FFFFFF"/>
                  </a:solidFill>
                  <a:latin typeface="Calibri Light"/>
                  <a:cs typeface="Calibri Light"/>
                </a:rPr>
                <a:t>1 457</a:t>
              </a:r>
              <a:r>
                <a:rPr sz="900" spc="-5" dirty="0">
                  <a:solidFill>
                    <a:srgbClr val="FFFFFF"/>
                  </a:solidFill>
                  <a:latin typeface="Calibri Light"/>
                  <a:cs typeface="Calibri Light"/>
                </a:rPr>
                <a:t> </a:t>
              </a:r>
              <a:r>
                <a:rPr sz="900" spc="-25" dirty="0">
                  <a:solidFill>
                    <a:srgbClr val="FFFFFF"/>
                  </a:solidFill>
                  <a:latin typeface="Calibri Light"/>
                  <a:cs typeface="Calibri Light"/>
                </a:rPr>
                <a:t>058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1050" name="object 13"/>
            <p:cNvSpPr txBox="1"/>
            <p:nvPr/>
          </p:nvSpPr>
          <p:spPr>
            <a:xfrm>
              <a:off x="2386361" y="3312929"/>
              <a:ext cx="194061" cy="470996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>
              <a:defPPr>
                <a:defRPr kern="0"/>
              </a:defPPr>
            </a:lstStyle>
            <a:p>
              <a:pPr marL="12700">
                <a:lnSpc>
                  <a:spcPts val="955"/>
                </a:lnSpc>
              </a:pPr>
              <a:r>
                <a:rPr lang="kk-KZ" sz="900" spc="-25" dirty="0">
                  <a:solidFill>
                    <a:srgbClr val="FFFFFF"/>
                  </a:solidFill>
                  <a:latin typeface="Calibri Light"/>
                  <a:cs typeface="Calibri Light"/>
                </a:rPr>
                <a:t>2 564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1051" name="object 14"/>
            <p:cNvSpPr txBox="1"/>
            <p:nvPr/>
          </p:nvSpPr>
          <p:spPr>
            <a:xfrm>
              <a:off x="2995960" y="3230816"/>
              <a:ext cx="194061" cy="553109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>
              <a:defPPr>
                <a:defRPr kern="0"/>
              </a:defPPr>
            </a:lstStyle>
            <a:p>
              <a:pPr marL="12700">
                <a:lnSpc>
                  <a:spcPts val="955"/>
                </a:lnSpc>
              </a:pPr>
              <a:r>
                <a:rPr lang="kk-KZ" sz="900" dirty="0">
                  <a:solidFill>
                    <a:srgbClr val="FFFFFF"/>
                  </a:solidFill>
                  <a:latin typeface="Calibri Light"/>
                  <a:cs typeface="Calibri Light"/>
                </a:rPr>
                <a:t>2 857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1052" name="object 15"/>
            <p:cNvSpPr txBox="1"/>
            <p:nvPr/>
          </p:nvSpPr>
          <p:spPr>
            <a:xfrm>
              <a:off x="3605560" y="3204108"/>
              <a:ext cx="194061" cy="579817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>
              <a:defPPr>
                <a:defRPr kern="0"/>
              </a:defPPr>
            </a:lstStyle>
            <a:p>
              <a:pPr marL="12700">
                <a:lnSpc>
                  <a:spcPts val="955"/>
                </a:lnSpc>
              </a:pP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1053" name="object 16"/>
            <p:cNvSpPr txBox="1"/>
            <p:nvPr/>
          </p:nvSpPr>
          <p:spPr>
            <a:xfrm>
              <a:off x="4265170" y="3547852"/>
              <a:ext cx="256480" cy="236073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>
              <a:defPPr>
                <a:defRPr kern="0"/>
              </a:defPPr>
            </a:lstStyle>
            <a:p>
              <a:pPr marL="12700">
                <a:lnSpc>
                  <a:spcPts val="955"/>
                </a:lnSpc>
              </a:pPr>
              <a:r>
                <a:rPr sz="900" dirty="0">
                  <a:solidFill>
                    <a:srgbClr val="FFFFFF"/>
                  </a:solidFill>
                  <a:latin typeface="Calibri Light"/>
                  <a:cs typeface="Calibri Light"/>
                </a:rPr>
                <a:t>17</a:t>
              </a:r>
              <a:r>
                <a:rPr sz="900" spc="-5" dirty="0">
                  <a:solidFill>
                    <a:srgbClr val="FFFFFF"/>
                  </a:solidFill>
                  <a:latin typeface="Calibri Light"/>
                  <a:cs typeface="Calibri Light"/>
                </a:rPr>
                <a:t> </a:t>
              </a:r>
              <a:r>
                <a:rPr sz="900" spc="-25" dirty="0">
                  <a:solidFill>
                    <a:srgbClr val="FFFFFF"/>
                  </a:solidFill>
                  <a:latin typeface="Calibri Light"/>
                  <a:cs typeface="Calibri Light"/>
                </a:rPr>
                <a:t>924</a:t>
              </a:r>
              <a:endParaRPr sz="900">
                <a:latin typeface="Calibri Light"/>
                <a:cs typeface="Calibri Light"/>
              </a:endParaRPr>
            </a:p>
          </p:txBody>
        </p:sp>
        <p:sp>
          <p:nvSpPr>
            <p:cNvPr id="1054" name="object 17"/>
            <p:cNvSpPr txBox="1"/>
            <p:nvPr/>
          </p:nvSpPr>
          <p:spPr>
            <a:xfrm>
              <a:off x="1257359" y="3331481"/>
              <a:ext cx="395111" cy="151323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>
              <a:defPPr>
                <a:defRPr kern="0"/>
              </a:defPPr>
            </a:lstStyle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25" dirty="0">
                  <a:solidFill>
                    <a:srgbClr val="404040"/>
                  </a:solidFill>
                  <a:latin typeface="Calibri Light"/>
                  <a:cs typeface="Calibri Light"/>
                </a:rPr>
                <a:t>23%</a:t>
              </a:r>
              <a:endParaRPr sz="900">
                <a:latin typeface="Calibri Light"/>
                <a:cs typeface="Calibri Light"/>
              </a:endParaRPr>
            </a:p>
          </p:txBody>
        </p:sp>
        <p:sp>
          <p:nvSpPr>
            <p:cNvPr id="1055" name="object 18"/>
            <p:cNvSpPr txBox="1"/>
            <p:nvPr/>
          </p:nvSpPr>
          <p:spPr>
            <a:xfrm>
              <a:off x="1545512" y="3092441"/>
              <a:ext cx="395112" cy="151323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>
              <a:defPPr>
                <a:defRPr kern="0"/>
              </a:defPPr>
            </a:lstStyle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25" dirty="0">
                  <a:solidFill>
                    <a:srgbClr val="404040"/>
                  </a:solidFill>
                  <a:latin typeface="Calibri Light"/>
                  <a:cs typeface="Calibri Light"/>
                </a:rPr>
                <a:t>37%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1056" name="object 19"/>
            <p:cNvSpPr txBox="1"/>
            <p:nvPr/>
          </p:nvSpPr>
          <p:spPr>
            <a:xfrm>
              <a:off x="2220393" y="3067465"/>
              <a:ext cx="395112" cy="151323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>
              <a:defPPr>
                <a:defRPr kern="0"/>
              </a:defPPr>
            </a:lstStyle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25" dirty="0">
                  <a:solidFill>
                    <a:srgbClr val="404040"/>
                  </a:solidFill>
                  <a:latin typeface="Calibri Light"/>
                  <a:cs typeface="Calibri Light"/>
                </a:rPr>
                <a:t>37%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1057" name="object 20"/>
            <p:cNvSpPr txBox="1"/>
            <p:nvPr/>
          </p:nvSpPr>
          <p:spPr>
            <a:xfrm>
              <a:off x="2943113" y="2986430"/>
              <a:ext cx="395112" cy="151323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>
              <a:defPPr>
                <a:defRPr kern="0"/>
              </a:defPPr>
            </a:lstStyle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25" dirty="0">
                  <a:solidFill>
                    <a:srgbClr val="404040"/>
                  </a:solidFill>
                  <a:latin typeface="Calibri Light"/>
                  <a:cs typeface="Calibri Light"/>
                </a:rPr>
                <a:t>37%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1058" name="object 21"/>
            <p:cNvSpPr txBox="1"/>
            <p:nvPr/>
          </p:nvSpPr>
          <p:spPr>
            <a:xfrm>
              <a:off x="3626419" y="2978336"/>
              <a:ext cx="395112" cy="151323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>
              <a:defPPr>
                <a:defRPr kern="0"/>
              </a:defPPr>
            </a:lstStyle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25" dirty="0">
                  <a:solidFill>
                    <a:srgbClr val="404040"/>
                  </a:solidFill>
                  <a:latin typeface="Calibri Light"/>
                  <a:cs typeface="Calibri Light"/>
                </a:rPr>
                <a:t>37%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1059" name="object 22"/>
            <p:cNvSpPr txBox="1"/>
            <p:nvPr/>
          </p:nvSpPr>
          <p:spPr>
            <a:xfrm>
              <a:off x="3998299" y="2352828"/>
              <a:ext cx="395111" cy="1874194"/>
            </a:xfrm>
            <a:prstGeom prst="rect">
              <a:avLst/>
            </a:prstGeom>
          </p:spPr>
          <p:txBody>
            <a:bodyPr vert="horz" wrap="square" lIns="0" tIns="67945" rIns="0" bIns="0" rtlCol="0">
              <a:spAutoFit/>
            </a:bodyPr>
            <a:lstStyle>
              <a:defPPr>
                <a:defRPr kern="0"/>
              </a:defPPr>
            </a:lstStyle>
            <a:p>
              <a:pPr marL="12700">
                <a:lnSpc>
                  <a:spcPct val="100000"/>
                </a:lnSpc>
                <a:spcBef>
                  <a:spcPts val="535"/>
                </a:spcBef>
              </a:pPr>
              <a:endParaRPr sz="900" dirty="0">
                <a:latin typeface="Calibri Light"/>
                <a:cs typeface="Calibri Light"/>
              </a:endParaRPr>
            </a:p>
            <a:p>
              <a:pPr marL="12700">
                <a:lnSpc>
                  <a:spcPct val="100000"/>
                </a:lnSpc>
                <a:spcBef>
                  <a:spcPts val="434"/>
                </a:spcBef>
              </a:pPr>
              <a:r>
                <a:rPr lang="kk-KZ" sz="900" spc="-25" dirty="0">
                  <a:latin typeface="Calibri Light"/>
                  <a:cs typeface="Calibri Light"/>
                </a:rPr>
                <a:t>25</a:t>
              </a:r>
              <a:r>
                <a:rPr sz="900" spc="-25" dirty="0">
                  <a:latin typeface="Calibri Light"/>
                  <a:cs typeface="Calibri Light"/>
                </a:rPr>
                <a:t>%</a:t>
              </a:r>
              <a:endParaRPr sz="900" dirty="0">
                <a:latin typeface="Calibri Light"/>
                <a:cs typeface="Calibri Light"/>
              </a:endParaRPr>
            </a:p>
            <a:p>
              <a:pPr marL="12700">
                <a:lnSpc>
                  <a:spcPct val="100000"/>
                </a:lnSpc>
                <a:spcBef>
                  <a:spcPts val="439"/>
                </a:spcBef>
              </a:pPr>
              <a:r>
                <a:rPr sz="900" spc="-25" dirty="0">
                  <a:latin typeface="Calibri Light"/>
                  <a:cs typeface="Calibri Light"/>
                </a:rPr>
                <a:t>2</a:t>
              </a:r>
              <a:r>
                <a:rPr lang="kk-KZ" sz="900" spc="-25" dirty="0">
                  <a:latin typeface="Calibri Light"/>
                  <a:cs typeface="Calibri Light"/>
                </a:rPr>
                <a:t>0</a:t>
              </a:r>
              <a:r>
                <a:rPr sz="900" spc="-25" dirty="0">
                  <a:latin typeface="Calibri Light"/>
                  <a:cs typeface="Calibri Light"/>
                </a:rPr>
                <a:t>%</a:t>
              </a:r>
              <a:endParaRPr sz="900" dirty="0">
                <a:latin typeface="Calibri Light"/>
                <a:cs typeface="Calibri Light"/>
              </a:endParaRPr>
            </a:p>
            <a:p>
              <a:pPr marL="12700">
                <a:lnSpc>
                  <a:spcPct val="100000"/>
                </a:lnSpc>
                <a:spcBef>
                  <a:spcPts val="434"/>
                </a:spcBef>
              </a:pPr>
              <a:r>
                <a:rPr lang="kk-KZ" sz="900" spc="-25" dirty="0">
                  <a:latin typeface="Calibri Light"/>
                  <a:cs typeface="Calibri Light"/>
                </a:rPr>
                <a:t>15</a:t>
              </a:r>
              <a:r>
                <a:rPr sz="900" spc="-25" dirty="0">
                  <a:latin typeface="Calibri Light"/>
                  <a:cs typeface="Calibri Light"/>
                </a:rPr>
                <a:t>%</a:t>
              </a:r>
              <a:endParaRPr sz="900" dirty="0">
                <a:latin typeface="Calibri Light"/>
                <a:cs typeface="Calibri Light"/>
              </a:endParaRPr>
            </a:p>
            <a:p>
              <a:pPr marL="12700">
                <a:lnSpc>
                  <a:spcPct val="100000"/>
                </a:lnSpc>
                <a:spcBef>
                  <a:spcPts val="434"/>
                </a:spcBef>
              </a:pPr>
              <a:r>
                <a:rPr lang="kk-KZ" sz="900" spc="-25" dirty="0">
                  <a:latin typeface="Calibri Light"/>
                  <a:cs typeface="Calibri Light"/>
                </a:rPr>
                <a:t>10</a:t>
              </a:r>
              <a:r>
                <a:rPr sz="900" spc="-25" dirty="0">
                  <a:latin typeface="Calibri Light"/>
                  <a:cs typeface="Calibri Light"/>
                </a:rPr>
                <a:t>%</a:t>
              </a:r>
              <a:endParaRPr sz="900" dirty="0">
                <a:latin typeface="Calibri Light"/>
                <a:cs typeface="Calibri Light"/>
              </a:endParaRPr>
            </a:p>
            <a:p>
              <a:pPr marL="12700">
                <a:lnSpc>
                  <a:spcPct val="100000"/>
                </a:lnSpc>
                <a:spcBef>
                  <a:spcPts val="440"/>
                </a:spcBef>
              </a:pPr>
              <a:r>
                <a:rPr lang="kk-KZ" sz="900" spc="-25" dirty="0">
                  <a:latin typeface="Calibri Light"/>
                  <a:cs typeface="Calibri Light"/>
                </a:rPr>
                <a:t>0</a:t>
              </a:r>
              <a:r>
                <a:rPr sz="900" spc="-25" dirty="0">
                  <a:latin typeface="Calibri Light"/>
                  <a:cs typeface="Calibri Light"/>
                </a:rPr>
                <a:t>%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1060" name="object 23"/>
            <p:cNvSpPr txBox="1"/>
            <p:nvPr/>
          </p:nvSpPr>
          <p:spPr>
            <a:xfrm>
              <a:off x="457200" y="3779623"/>
              <a:ext cx="149013" cy="151323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>
              <a:defPPr>
                <a:defRPr kern="0"/>
              </a:defPPr>
            </a:lstStyle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50" dirty="0">
                  <a:latin typeface="Calibri Light"/>
                  <a:cs typeface="Calibri Light"/>
                </a:rPr>
                <a:t>0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1061" name="object 24"/>
            <p:cNvSpPr txBox="1"/>
            <p:nvPr/>
          </p:nvSpPr>
          <p:spPr>
            <a:xfrm>
              <a:off x="487116" y="3546277"/>
              <a:ext cx="503483" cy="245318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>
              <a:defPPr>
                <a:defRPr kern="0"/>
              </a:defPPr>
            </a:lstStyle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lang="kk-KZ" sz="900" dirty="0">
                  <a:latin typeface="Calibri Light"/>
                  <a:cs typeface="Calibri Light"/>
                </a:rPr>
                <a:t>1</a:t>
              </a:r>
              <a:r>
                <a:rPr sz="900" spc="-5" dirty="0">
                  <a:latin typeface="Calibri Light"/>
                  <a:cs typeface="Calibri Light"/>
                </a:rPr>
                <a:t> </a:t>
              </a:r>
              <a:r>
                <a:rPr lang="kk-KZ" sz="900" spc="-25" dirty="0">
                  <a:latin typeface="Calibri Light"/>
                  <a:cs typeface="Calibri Light"/>
                </a:rPr>
                <a:t>000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1062" name="object 25"/>
            <p:cNvSpPr txBox="1"/>
            <p:nvPr/>
          </p:nvSpPr>
          <p:spPr>
            <a:xfrm>
              <a:off x="460587" y="3312929"/>
              <a:ext cx="606213" cy="245318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>
              <a:defPPr>
                <a:defRPr kern="0"/>
              </a:defPPr>
            </a:lstStyle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lang="kk-KZ" sz="900" dirty="0">
                  <a:latin typeface="Calibri Light"/>
                  <a:cs typeface="Calibri Light"/>
                </a:rPr>
                <a:t>1 500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1063" name="object 26"/>
            <p:cNvSpPr txBox="1"/>
            <p:nvPr/>
          </p:nvSpPr>
          <p:spPr>
            <a:xfrm>
              <a:off x="460587" y="3079493"/>
              <a:ext cx="606213" cy="245318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>
              <a:defPPr>
                <a:defRPr kern="0"/>
              </a:defPPr>
            </a:lstStyle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lang="kk-KZ" sz="900" dirty="0">
                  <a:latin typeface="Calibri Light"/>
                  <a:cs typeface="Calibri Light"/>
                </a:rPr>
                <a:t>2 000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1064" name="object 27"/>
            <p:cNvSpPr txBox="1"/>
            <p:nvPr/>
          </p:nvSpPr>
          <p:spPr>
            <a:xfrm>
              <a:off x="460587" y="2846145"/>
              <a:ext cx="606213" cy="245318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>
              <a:defPPr>
                <a:defRPr kern="0"/>
              </a:defPPr>
            </a:lstStyle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dirty="0">
                  <a:latin typeface="Calibri Light"/>
                  <a:cs typeface="Calibri Light"/>
                </a:rPr>
                <a:t>2</a:t>
              </a:r>
              <a:r>
                <a:rPr sz="900" spc="-5" dirty="0">
                  <a:latin typeface="Calibri Light"/>
                  <a:cs typeface="Calibri Light"/>
                </a:rPr>
                <a:t> </a:t>
              </a:r>
              <a:r>
                <a:rPr lang="kk-KZ" sz="900" spc="-25" dirty="0">
                  <a:latin typeface="Calibri Light"/>
                  <a:cs typeface="Calibri Light"/>
                </a:rPr>
                <a:t>500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1065" name="object 28"/>
            <p:cNvSpPr txBox="1"/>
            <p:nvPr/>
          </p:nvSpPr>
          <p:spPr>
            <a:xfrm>
              <a:off x="252760" y="2836198"/>
              <a:ext cx="194061" cy="1435223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>
              <a:defPPr>
                <a:defRPr kern="0"/>
              </a:defPPr>
            </a:lstStyle>
            <a:p>
              <a:pPr marL="12700">
                <a:lnSpc>
                  <a:spcPts val="1045"/>
                </a:lnSpc>
              </a:pPr>
              <a:r>
                <a:rPr sz="1000" dirty="0">
                  <a:latin typeface="Calibri Light"/>
                  <a:cs typeface="Calibri Light"/>
                </a:rPr>
                <a:t>тыс.</a:t>
              </a:r>
              <a:r>
                <a:rPr sz="1000" spc="-45" dirty="0">
                  <a:latin typeface="Calibri Light"/>
                  <a:cs typeface="Calibri Light"/>
                </a:rPr>
                <a:t> </a:t>
              </a:r>
              <a:r>
                <a:rPr sz="1000" dirty="0">
                  <a:latin typeface="Calibri Light"/>
                  <a:cs typeface="Calibri Light"/>
                </a:rPr>
                <a:t>долл.</a:t>
              </a:r>
              <a:r>
                <a:rPr sz="1000" spc="-45" dirty="0">
                  <a:latin typeface="Calibri Light"/>
                  <a:cs typeface="Calibri Light"/>
                </a:rPr>
                <a:t> </a:t>
              </a:r>
              <a:r>
                <a:rPr sz="1000" spc="-25" dirty="0">
                  <a:latin typeface="Calibri Light"/>
                  <a:cs typeface="Calibri Light"/>
                </a:rPr>
                <a:t>США</a:t>
              </a:r>
              <a:endParaRPr sz="1000" dirty="0">
                <a:latin typeface="Calibri Light"/>
                <a:cs typeface="Calibri Light"/>
              </a:endParaRPr>
            </a:p>
          </p:txBody>
        </p:sp>
        <p:sp>
          <p:nvSpPr>
            <p:cNvPr id="1068" name="object 29"/>
            <p:cNvSpPr txBox="1"/>
            <p:nvPr/>
          </p:nvSpPr>
          <p:spPr>
            <a:xfrm>
              <a:off x="1066802" y="3123244"/>
              <a:ext cx="174655" cy="663394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>
              <a:defPPr>
                <a:defRPr kern="0"/>
              </a:defPPr>
            </a:lstStyle>
            <a:p>
              <a:pPr marL="12700">
                <a:lnSpc>
                  <a:spcPts val="865"/>
                </a:lnSpc>
              </a:pPr>
              <a:r>
                <a:rPr lang="kk-KZ" sz="800" dirty="0">
                  <a:solidFill>
                    <a:schemeClr val="tx1"/>
                  </a:solidFill>
                  <a:latin typeface="Calibri Light"/>
                  <a:cs typeface="Calibri Light"/>
                </a:rPr>
                <a:t>555</a:t>
              </a:r>
              <a:endParaRPr sz="800" dirty="0">
                <a:solidFill>
                  <a:schemeClr val="tx1"/>
                </a:solidFill>
                <a:latin typeface="Calibri Light"/>
                <a:cs typeface="Calibri Light"/>
              </a:endParaRPr>
            </a:p>
          </p:txBody>
        </p:sp>
      </p:grpSp>
      <p:sp>
        <p:nvSpPr>
          <p:cNvPr id="74" name="object 63"/>
          <p:cNvSpPr/>
          <p:nvPr/>
        </p:nvSpPr>
        <p:spPr>
          <a:xfrm>
            <a:off x="823012" y="4225550"/>
            <a:ext cx="548587" cy="45719"/>
          </a:xfrm>
          <a:custGeom>
            <a:avLst/>
            <a:gdLst/>
            <a:ahLst/>
            <a:cxnLst/>
            <a:rect l="l" t="t" r="r" b="b"/>
            <a:pathLst>
              <a:path w="243840" h="70485">
                <a:moveTo>
                  <a:pt x="243840" y="0"/>
                </a:moveTo>
                <a:lnTo>
                  <a:pt x="0" y="0"/>
                </a:lnTo>
                <a:lnTo>
                  <a:pt x="0" y="70104"/>
                </a:lnTo>
                <a:lnTo>
                  <a:pt x="243840" y="70104"/>
                </a:lnTo>
                <a:lnTo>
                  <a:pt x="243840" y="0"/>
                </a:lnTo>
                <a:close/>
              </a:path>
            </a:pathLst>
          </a:custGeom>
          <a:solidFill>
            <a:srgbClr val="0076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63"/>
          <p:cNvSpPr/>
          <p:nvPr/>
        </p:nvSpPr>
        <p:spPr>
          <a:xfrm>
            <a:off x="2419087" y="4191886"/>
            <a:ext cx="548587" cy="45719"/>
          </a:xfrm>
          <a:custGeom>
            <a:avLst/>
            <a:gdLst/>
            <a:ahLst/>
            <a:cxnLst/>
            <a:rect l="l" t="t" r="r" b="b"/>
            <a:pathLst>
              <a:path w="243840" h="70485">
                <a:moveTo>
                  <a:pt x="243840" y="0"/>
                </a:moveTo>
                <a:lnTo>
                  <a:pt x="0" y="0"/>
                </a:lnTo>
                <a:lnTo>
                  <a:pt x="0" y="70104"/>
                </a:lnTo>
                <a:lnTo>
                  <a:pt x="243840" y="70104"/>
                </a:lnTo>
                <a:lnTo>
                  <a:pt x="243840" y="0"/>
                </a:lnTo>
                <a:close/>
              </a:path>
            </a:pathLst>
          </a:custGeom>
          <a:solidFill>
            <a:srgbClr val="0076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37"/>
          <p:cNvSpPr/>
          <p:nvPr/>
        </p:nvSpPr>
        <p:spPr>
          <a:xfrm>
            <a:off x="936498" y="3400806"/>
            <a:ext cx="2726690" cy="130093"/>
          </a:xfrm>
          <a:custGeom>
            <a:avLst/>
            <a:gdLst/>
            <a:ahLst/>
            <a:cxnLst/>
            <a:rect l="l" t="t" r="r" b="b"/>
            <a:pathLst>
              <a:path w="2726690" h="500379">
                <a:moveTo>
                  <a:pt x="0" y="499825"/>
                </a:moveTo>
                <a:lnTo>
                  <a:pt x="35408" y="461790"/>
                </a:lnTo>
                <a:lnTo>
                  <a:pt x="70817" y="421862"/>
                </a:lnTo>
                <a:lnTo>
                  <a:pt x="106226" y="380752"/>
                </a:lnTo>
                <a:lnTo>
                  <a:pt x="141635" y="339166"/>
                </a:lnTo>
                <a:lnTo>
                  <a:pt x="177044" y="297815"/>
                </a:lnTo>
                <a:lnTo>
                  <a:pt x="212454" y="257406"/>
                </a:lnTo>
                <a:lnTo>
                  <a:pt x="247864" y="218650"/>
                </a:lnTo>
                <a:lnTo>
                  <a:pt x="283274" y="182253"/>
                </a:lnTo>
                <a:lnTo>
                  <a:pt x="318685" y="148926"/>
                </a:lnTo>
                <a:lnTo>
                  <a:pt x="354097" y="119377"/>
                </a:lnTo>
                <a:lnTo>
                  <a:pt x="389509" y="94314"/>
                </a:lnTo>
                <a:lnTo>
                  <a:pt x="438181" y="67096"/>
                </a:lnTo>
                <a:lnTo>
                  <a:pt x="486856" y="46753"/>
                </a:lnTo>
                <a:lnTo>
                  <a:pt x="535533" y="32101"/>
                </a:lnTo>
                <a:lnTo>
                  <a:pt x="584215" y="21956"/>
                </a:lnTo>
                <a:lnTo>
                  <a:pt x="632903" y="15133"/>
                </a:lnTo>
                <a:lnTo>
                  <a:pt x="681599" y="10447"/>
                </a:lnTo>
                <a:lnTo>
                  <a:pt x="730303" y="6713"/>
                </a:lnTo>
                <a:lnTo>
                  <a:pt x="779018" y="2747"/>
                </a:lnTo>
                <a:lnTo>
                  <a:pt x="827690" y="0"/>
                </a:lnTo>
                <a:lnTo>
                  <a:pt x="876365" y="219"/>
                </a:lnTo>
                <a:lnTo>
                  <a:pt x="925042" y="2671"/>
                </a:lnTo>
                <a:lnTo>
                  <a:pt x="973724" y="6621"/>
                </a:lnTo>
                <a:lnTo>
                  <a:pt x="1022412" y="11332"/>
                </a:lnTo>
                <a:lnTo>
                  <a:pt x="1071108" y="16070"/>
                </a:lnTo>
                <a:lnTo>
                  <a:pt x="1119812" y="20100"/>
                </a:lnTo>
                <a:lnTo>
                  <a:pt x="1168527" y="22686"/>
                </a:lnTo>
                <a:lnTo>
                  <a:pt x="1217199" y="24167"/>
                </a:lnTo>
                <a:lnTo>
                  <a:pt x="1265872" y="25318"/>
                </a:lnTo>
                <a:lnTo>
                  <a:pt x="1314545" y="26200"/>
                </a:lnTo>
                <a:lnTo>
                  <a:pt x="1363218" y="26877"/>
                </a:lnTo>
                <a:lnTo>
                  <a:pt x="1411890" y="27412"/>
                </a:lnTo>
                <a:lnTo>
                  <a:pt x="1460563" y="27866"/>
                </a:lnTo>
                <a:lnTo>
                  <a:pt x="1509236" y="28302"/>
                </a:lnTo>
                <a:lnTo>
                  <a:pt x="1557909" y="28782"/>
                </a:lnTo>
                <a:lnTo>
                  <a:pt x="1606623" y="29444"/>
                </a:lnTo>
                <a:lnTo>
                  <a:pt x="1655327" y="30219"/>
                </a:lnTo>
                <a:lnTo>
                  <a:pt x="1704023" y="31006"/>
                </a:lnTo>
                <a:lnTo>
                  <a:pt x="1752711" y="31703"/>
                </a:lnTo>
                <a:lnTo>
                  <a:pt x="1801393" y="32210"/>
                </a:lnTo>
                <a:lnTo>
                  <a:pt x="1850070" y="32426"/>
                </a:lnTo>
                <a:lnTo>
                  <a:pt x="1898745" y="32248"/>
                </a:lnTo>
                <a:lnTo>
                  <a:pt x="1947418" y="31576"/>
                </a:lnTo>
                <a:lnTo>
                  <a:pt x="1996132" y="30197"/>
                </a:lnTo>
                <a:lnTo>
                  <a:pt x="2044836" y="28116"/>
                </a:lnTo>
                <a:lnTo>
                  <a:pt x="2093532" y="25558"/>
                </a:lnTo>
                <a:lnTo>
                  <a:pt x="2142220" y="22750"/>
                </a:lnTo>
                <a:lnTo>
                  <a:pt x="2190902" y="19918"/>
                </a:lnTo>
                <a:lnTo>
                  <a:pt x="2239579" y="17289"/>
                </a:lnTo>
                <a:lnTo>
                  <a:pt x="2288254" y="15088"/>
                </a:lnTo>
                <a:lnTo>
                  <a:pt x="2336927" y="13542"/>
                </a:lnTo>
                <a:lnTo>
                  <a:pt x="2385605" y="12667"/>
                </a:lnTo>
                <a:lnTo>
                  <a:pt x="2434292" y="12256"/>
                </a:lnTo>
                <a:lnTo>
                  <a:pt x="2482985" y="12203"/>
                </a:lnTo>
                <a:lnTo>
                  <a:pt x="2531681" y="12399"/>
                </a:lnTo>
                <a:lnTo>
                  <a:pt x="2580377" y="12739"/>
                </a:lnTo>
                <a:lnTo>
                  <a:pt x="2629070" y="13114"/>
                </a:lnTo>
                <a:lnTo>
                  <a:pt x="2677757" y="13417"/>
                </a:lnTo>
                <a:lnTo>
                  <a:pt x="2726436" y="13542"/>
                </a:lnTo>
              </a:path>
            </a:pathLst>
          </a:custGeom>
          <a:ln w="28575">
            <a:solidFill>
              <a:srgbClr val="C9E8E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35"/>
          <p:cNvSpPr/>
          <p:nvPr/>
        </p:nvSpPr>
        <p:spPr>
          <a:xfrm>
            <a:off x="1257681" y="3420032"/>
            <a:ext cx="2177126" cy="309573"/>
          </a:xfrm>
          <a:custGeom>
            <a:avLst/>
            <a:gdLst/>
            <a:ahLst/>
            <a:cxnLst/>
            <a:rect l="l" t="t" r="r" b="b"/>
            <a:pathLst>
              <a:path w="2926079" h="730250">
                <a:moveTo>
                  <a:pt x="199644" y="515112"/>
                </a:moveTo>
                <a:lnTo>
                  <a:pt x="0" y="515112"/>
                </a:lnTo>
                <a:lnTo>
                  <a:pt x="0" y="729996"/>
                </a:lnTo>
                <a:lnTo>
                  <a:pt x="199644" y="729996"/>
                </a:lnTo>
                <a:lnTo>
                  <a:pt x="199644" y="515112"/>
                </a:lnTo>
                <a:close/>
              </a:path>
              <a:path w="2926079" h="730250">
                <a:moveTo>
                  <a:pt x="588264" y="239268"/>
                </a:moveTo>
                <a:lnTo>
                  <a:pt x="388620" y="239268"/>
                </a:lnTo>
                <a:lnTo>
                  <a:pt x="388620" y="729996"/>
                </a:lnTo>
                <a:lnTo>
                  <a:pt x="588264" y="729996"/>
                </a:lnTo>
                <a:lnTo>
                  <a:pt x="588264" y="239268"/>
                </a:lnTo>
                <a:close/>
              </a:path>
              <a:path w="2926079" h="730250">
                <a:moveTo>
                  <a:pt x="978408" y="185928"/>
                </a:moveTo>
                <a:lnTo>
                  <a:pt x="778764" y="185928"/>
                </a:lnTo>
                <a:lnTo>
                  <a:pt x="778764" y="729996"/>
                </a:lnTo>
                <a:lnTo>
                  <a:pt x="978408" y="729996"/>
                </a:lnTo>
                <a:lnTo>
                  <a:pt x="978408" y="185928"/>
                </a:lnTo>
                <a:close/>
              </a:path>
              <a:path w="2926079" h="730250">
                <a:moveTo>
                  <a:pt x="1367028" y="143256"/>
                </a:moveTo>
                <a:lnTo>
                  <a:pt x="1167384" y="143256"/>
                </a:lnTo>
                <a:lnTo>
                  <a:pt x="1167384" y="729996"/>
                </a:lnTo>
                <a:lnTo>
                  <a:pt x="1367028" y="729996"/>
                </a:lnTo>
                <a:lnTo>
                  <a:pt x="1367028" y="143256"/>
                </a:lnTo>
                <a:close/>
              </a:path>
              <a:path w="2926079" h="730250">
                <a:moveTo>
                  <a:pt x="1757172" y="99060"/>
                </a:moveTo>
                <a:lnTo>
                  <a:pt x="1557528" y="99060"/>
                </a:lnTo>
                <a:lnTo>
                  <a:pt x="1557528" y="729996"/>
                </a:lnTo>
                <a:lnTo>
                  <a:pt x="1757172" y="729996"/>
                </a:lnTo>
                <a:lnTo>
                  <a:pt x="1757172" y="99060"/>
                </a:lnTo>
                <a:close/>
              </a:path>
              <a:path w="2926079" h="730250">
                <a:moveTo>
                  <a:pt x="2147316" y="59436"/>
                </a:moveTo>
                <a:lnTo>
                  <a:pt x="1947672" y="59436"/>
                </a:lnTo>
                <a:lnTo>
                  <a:pt x="1947672" y="729996"/>
                </a:lnTo>
                <a:lnTo>
                  <a:pt x="2147316" y="729996"/>
                </a:lnTo>
                <a:lnTo>
                  <a:pt x="2147316" y="59436"/>
                </a:lnTo>
                <a:close/>
              </a:path>
              <a:path w="2926079" h="730250">
                <a:moveTo>
                  <a:pt x="2535936" y="15240"/>
                </a:moveTo>
                <a:lnTo>
                  <a:pt x="2336292" y="15240"/>
                </a:lnTo>
                <a:lnTo>
                  <a:pt x="2336292" y="729996"/>
                </a:lnTo>
                <a:lnTo>
                  <a:pt x="2535936" y="729996"/>
                </a:lnTo>
                <a:lnTo>
                  <a:pt x="2535936" y="15240"/>
                </a:lnTo>
                <a:close/>
              </a:path>
              <a:path w="2926079" h="730250">
                <a:moveTo>
                  <a:pt x="2926080" y="0"/>
                </a:moveTo>
                <a:lnTo>
                  <a:pt x="2726436" y="0"/>
                </a:lnTo>
                <a:lnTo>
                  <a:pt x="2726436" y="729996"/>
                </a:lnTo>
                <a:lnTo>
                  <a:pt x="2926080" y="729996"/>
                </a:lnTo>
                <a:lnTo>
                  <a:pt x="2926080" y="0"/>
                </a:lnTo>
                <a:close/>
              </a:path>
            </a:pathLst>
          </a:custGeom>
          <a:solidFill>
            <a:srgbClr val="0076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Прямоугольник 77">
            <a:extLst>
              <a:ext uri="{FF2B5EF4-FFF2-40B4-BE49-F238E27FC236}">
                <a16:creationId xmlns="" xmlns:a16="http://schemas.microsoft.com/office/drawing/2014/main" id="{44658233-7D40-07D3-1044-871BA11CA2F2}"/>
              </a:ext>
            </a:extLst>
          </p:cNvPr>
          <p:cNvSpPr/>
          <p:nvPr/>
        </p:nvSpPr>
        <p:spPr>
          <a:xfrm>
            <a:off x="8205590" y="6089913"/>
            <a:ext cx="3978186" cy="533400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2700" algn="ctr">
              <a:spcBef>
                <a:spcPts val="105"/>
              </a:spcBef>
            </a:pPr>
            <a:r>
              <a:rPr lang="ru-RU" sz="1600" b="1" kern="0" spc="-20" dirty="0">
                <a:solidFill>
                  <a:schemeClr val="bg1"/>
                </a:solidFill>
                <a:latin typeface="Century Gothic" pitchFamily="34" charset="0"/>
                <a:ea typeface="+mj-ea"/>
                <a:cs typeface="Arial" panose="020B0604020202020204" pitchFamily="34" charset="0"/>
              </a:rPr>
              <a:t>ХИМИЧЕСКАЯ ПРОМЫШЛЕННОСТЬ</a:t>
            </a:r>
          </a:p>
        </p:txBody>
      </p:sp>
      <p:sp>
        <p:nvSpPr>
          <p:cNvPr id="79" name="Блок-схема: задержка 78">
            <a:extLst>
              <a:ext uri="{FF2B5EF4-FFF2-40B4-BE49-F238E27FC236}">
                <a16:creationId xmlns="" xmlns:a16="http://schemas.microsoft.com/office/drawing/2014/main" id="{657A490A-F129-ACED-B3F6-783C95CFD008}"/>
              </a:ext>
            </a:extLst>
          </p:cNvPr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80" name="Рисунок 79">
            <a:extLst>
              <a:ext uri="{FF2B5EF4-FFF2-40B4-BE49-F238E27FC236}">
                <a16:creationId xmlns="" xmlns:a16="http://schemas.microsoft.com/office/drawing/2014/main" id="{AD46C46B-DCD3-A49D-9F80-D4CB470CAFA5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47325" y="6055588"/>
            <a:ext cx="553648" cy="5536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31836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70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4" name="object 4"/>
          <p:cNvSpPr txBox="1"/>
          <p:nvPr/>
        </p:nvSpPr>
        <p:spPr>
          <a:xfrm>
            <a:off x="487476" y="2612262"/>
            <a:ext cx="1374140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002060"/>
                </a:solidFill>
                <a:latin typeface="Calibri"/>
                <a:cs typeface="Calibri"/>
              </a:rPr>
              <a:t>Рентабельность</a:t>
            </a:r>
            <a:r>
              <a:rPr sz="1000" b="1" spc="-2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alibri"/>
                <a:cs typeface="Calibri"/>
              </a:rPr>
              <a:t>проекта</a:t>
            </a:r>
            <a:endParaRPr sz="1000" dirty="0">
              <a:solidFill>
                <a:srgbClr val="002060"/>
              </a:solidFill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482846" y="850391"/>
            <a:ext cx="3641725" cy="2393347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20320" algn="just">
              <a:lnSpc>
                <a:spcPct val="100000"/>
              </a:lnSpc>
              <a:spcBef>
                <a:spcPts val="195"/>
              </a:spcBef>
            </a:pPr>
            <a:r>
              <a:rPr sz="9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Продукция</a:t>
            </a:r>
            <a:endParaRPr sz="900" dirty="0">
              <a:solidFill>
                <a:srgbClr val="002060"/>
              </a:solidFill>
              <a:latin typeface="Century Gothic" pitchFamily="34" charset="0"/>
              <a:cs typeface="Calibri"/>
            </a:endParaRPr>
          </a:p>
          <a:p>
            <a:pPr marL="20320" algn="just">
              <a:lnSpc>
                <a:spcPts val="1100"/>
              </a:lnSpc>
              <a:spcBef>
                <a:spcPts val="95"/>
              </a:spcBef>
            </a:pPr>
            <a:r>
              <a:rPr sz="900" spc="-5" dirty="0" err="1">
                <a:latin typeface="Century Gothic" pitchFamily="34" charset="0"/>
                <a:cs typeface="Calibri"/>
              </a:rPr>
              <a:t>При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выходе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полную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мощность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ежегодные</a:t>
            </a:r>
            <a:r>
              <a:rPr sz="900" spc="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объемы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составят: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полипропиленовые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мешки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- 2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029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тонн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год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 ЗВВ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- 220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тонн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год.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Планируется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реализация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продукции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следующих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размеров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плотности</a:t>
            </a:r>
            <a:r>
              <a:rPr sz="900" spc="-5" dirty="0">
                <a:latin typeface="Century Gothic" pitchFamily="34" charset="0"/>
                <a:cs typeface="Calibri"/>
              </a:rPr>
              <a:t>:</a:t>
            </a:r>
            <a:r>
              <a:rPr lang="ru-RU" sz="900" dirty="0">
                <a:latin typeface="Century Gothic" pitchFamily="34" charset="0"/>
                <a:cs typeface="Calibri"/>
              </a:rPr>
              <a:t> </a:t>
            </a:r>
            <a:r>
              <a:rPr sz="900" spc="-10" dirty="0" err="1">
                <a:latin typeface="Century Gothic" pitchFamily="34" charset="0"/>
                <a:cs typeface="Calibri"/>
              </a:rPr>
              <a:t>мешки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-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45х75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(60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г/кв.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м), 56х96</a:t>
            </a:r>
            <a:r>
              <a:rPr sz="900" spc="4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(74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г/кв. м),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56х92</a:t>
            </a:r>
            <a:r>
              <a:rPr sz="900" spc="4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(74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г/кв. м),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50х64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(74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г/кв. м),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60х60х10х15</a:t>
            </a:r>
            <a:r>
              <a:rPr sz="900" spc="6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(65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г/кв. м) 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ЗВВ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-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13х3х2,5</a:t>
            </a:r>
            <a:r>
              <a:rPr sz="900" spc="5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м.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315"/>
              </a:spcBef>
            </a:pPr>
            <a:r>
              <a:rPr sz="9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Проект</a:t>
            </a:r>
            <a:endParaRPr sz="900" dirty="0">
              <a:solidFill>
                <a:srgbClr val="002060"/>
              </a:solidFill>
              <a:latin typeface="Century Gothic" pitchFamily="34" charset="0"/>
              <a:cs typeface="Calibri"/>
            </a:endParaRPr>
          </a:p>
          <a:p>
            <a:pPr marL="12700" marR="80010" algn="just">
              <a:lnSpc>
                <a:spcPct val="83500"/>
              </a:lnSpc>
              <a:spcBef>
                <a:spcPts val="290"/>
              </a:spcBef>
            </a:pP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Настоящий</a:t>
            </a:r>
            <a:r>
              <a:rPr sz="900" spc="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инвестиционный</a:t>
            </a:r>
            <a:r>
              <a:rPr sz="900" spc="3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проект</a:t>
            </a:r>
            <a:r>
              <a:rPr sz="9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(«Проект»)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предусматривает </a:t>
            </a:r>
            <a:r>
              <a:rPr sz="900" spc="-2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строительство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завода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производству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полипропиленовых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10" dirty="0" err="1">
                <a:latin typeface="Century Gothic" pitchFamily="34" charset="0"/>
                <a:cs typeface="Calibri"/>
              </a:rPr>
              <a:t>мешков</a:t>
            </a:r>
            <a:r>
              <a:rPr lang="ru-RU" sz="900" dirty="0">
                <a:latin typeface="Century Gothic" pitchFamily="34" charset="0"/>
                <a:cs typeface="Calibri"/>
              </a:rPr>
              <a:t>. </a:t>
            </a:r>
            <a:r>
              <a:rPr sz="900" spc="-5" dirty="0" err="1">
                <a:latin typeface="Century Gothic" pitchFamily="34" charset="0"/>
                <a:cs typeface="Calibri"/>
              </a:rPr>
              <a:t>Завод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будет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расположен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на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территории</a:t>
            </a:r>
            <a:r>
              <a:rPr lang="kk-KZ"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З</a:t>
            </a:r>
            <a:r>
              <a:rPr sz="900" spc="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«</a:t>
            </a:r>
            <a:r>
              <a:rPr lang="kk-KZ"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Өндіріс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»</a:t>
            </a:r>
            <a:r>
              <a:rPr sz="900" spc="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в </a:t>
            </a:r>
            <a:r>
              <a:rPr lang="kk-KZ"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Кызылординской </a:t>
            </a:r>
            <a:r>
              <a:rPr sz="900" spc="-5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области</a:t>
            </a:r>
            <a:r>
              <a:rPr sz="9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.</a:t>
            </a:r>
            <a:r>
              <a:rPr sz="900" spc="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Готовую продукцию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планируется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реализовывать 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Казахстане.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 </a:t>
            </a:r>
            <a:r>
              <a:rPr sz="900" spc="-5" dirty="0" err="1">
                <a:latin typeface="Century Gothic" pitchFamily="34" charset="0"/>
                <a:cs typeface="Calibri"/>
              </a:rPr>
              <a:t>направлен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на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создание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около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lang="kk-KZ" sz="900" spc="-5" dirty="0">
                <a:latin typeface="Century Gothic" pitchFamily="34" charset="0"/>
                <a:cs typeface="Calibri"/>
              </a:rPr>
              <a:t>200 </a:t>
            </a:r>
            <a:r>
              <a:rPr sz="900" spc="-5" dirty="0" err="1">
                <a:latin typeface="Century Gothic" pitchFamily="34" charset="0"/>
                <a:cs typeface="Calibri"/>
              </a:rPr>
              <a:t>новых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рабочих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мест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производство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экспортно-ориентированной продукции.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15"/>
              </a:spcBef>
            </a:pPr>
            <a:r>
              <a:rPr lang="kk-KZ" sz="900" b="1" spc="-10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Инициатор </a:t>
            </a:r>
            <a:r>
              <a:rPr lang="kk-KZ" sz="900" spc="-10" dirty="0">
                <a:latin typeface="Century Gothic" pitchFamily="34" charset="0"/>
                <a:cs typeface="Calibri"/>
              </a:rPr>
              <a:t>Акимат Кызылординской области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530351" y="378238"/>
            <a:ext cx="10976609" cy="284052"/>
          </a:xfrm>
          <a:prstGeom prst="rect">
            <a:avLst/>
          </a:prstGeom>
        </p:spPr>
        <p:txBody>
          <a:bodyPr vert="horz" wrap="square" lIns="0" tIns="65405" rIns="0" bIns="0" rtlCol="0">
            <a:spAutoFit/>
          </a:bodyPr>
          <a:lstStyle/>
          <a:p>
            <a:pPr marR="5080">
              <a:lnSpc>
                <a:spcPts val="1730"/>
              </a:lnSpc>
              <a:spcBef>
                <a:spcPts val="515"/>
              </a:spcBef>
            </a:pPr>
            <a:r>
              <a:rPr sz="1800" b="1" spc="-5" dirty="0">
                <a:solidFill>
                  <a:srgbClr val="002060"/>
                </a:solidFill>
                <a:latin typeface="Century Gothic" pitchFamily="34" charset="0"/>
                <a:cs typeface="Arial" panose="020B0604020202020204" pitchFamily="34" charset="0"/>
              </a:rPr>
              <a:t>Организация</a:t>
            </a:r>
            <a:r>
              <a:rPr sz="1800" b="1" spc="-15" dirty="0">
                <a:solidFill>
                  <a:srgbClr val="00206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5" dirty="0">
                <a:solidFill>
                  <a:srgbClr val="002060"/>
                </a:solidFill>
                <a:latin typeface="Century Gothic" pitchFamily="34" charset="0"/>
                <a:cs typeface="Arial" panose="020B0604020202020204" pitchFamily="34" charset="0"/>
              </a:rPr>
              <a:t>производства</a:t>
            </a:r>
            <a:r>
              <a:rPr sz="1800" b="1" spc="5" dirty="0">
                <a:solidFill>
                  <a:srgbClr val="00206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5" dirty="0" err="1">
                <a:solidFill>
                  <a:srgbClr val="002060"/>
                </a:solidFill>
                <a:latin typeface="Century Gothic" pitchFamily="34" charset="0"/>
                <a:cs typeface="Arial" panose="020B0604020202020204" pitchFamily="34" charset="0"/>
              </a:rPr>
              <a:t>полипропиленовых</a:t>
            </a:r>
            <a:r>
              <a:rPr sz="1800" b="1" spc="5" dirty="0">
                <a:solidFill>
                  <a:srgbClr val="00206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5" dirty="0" err="1">
                <a:solidFill>
                  <a:srgbClr val="002060"/>
                </a:solidFill>
                <a:latin typeface="Century Gothic" pitchFamily="34" charset="0"/>
                <a:cs typeface="Arial" panose="020B0604020202020204" pitchFamily="34" charset="0"/>
              </a:rPr>
              <a:t>плет</a:t>
            </a:r>
            <a:r>
              <a:rPr lang="ru-RU" sz="1800" b="1" spc="-5" dirty="0">
                <a:solidFill>
                  <a:srgbClr val="002060"/>
                </a:solidFill>
                <a:latin typeface="Century Gothic" pitchFamily="34" charset="0"/>
                <a:cs typeface="Arial" panose="020B0604020202020204" pitchFamily="34" charset="0"/>
              </a:rPr>
              <a:t>е</a:t>
            </a:r>
            <a:r>
              <a:rPr sz="1800" b="1" spc="-5" dirty="0" err="1">
                <a:solidFill>
                  <a:srgbClr val="002060"/>
                </a:solidFill>
                <a:latin typeface="Century Gothic" pitchFamily="34" charset="0"/>
                <a:cs typeface="Arial" panose="020B0604020202020204" pitchFamily="34" charset="0"/>
              </a:rPr>
              <a:t>ных</a:t>
            </a:r>
            <a:r>
              <a:rPr sz="1800" b="1" spc="-15" dirty="0">
                <a:solidFill>
                  <a:srgbClr val="00206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5" dirty="0" err="1">
                <a:solidFill>
                  <a:srgbClr val="002060"/>
                </a:solidFill>
                <a:latin typeface="Century Gothic" pitchFamily="34" charset="0"/>
                <a:cs typeface="Arial" panose="020B0604020202020204" pitchFamily="34" charset="0"/>
              </a:rPr>
              <a:t>мешков</a:t>
            </a:r>
            <a:endParaRPr sz="1800" b="1" dirty="0">
              <a:solidFill>
                <a:srgbClr val="00206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481119" y="5705476"/>
            <a:ext cx="3664906" cy="679032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95"/>
              </a:spcBef>
            </a:pP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Инвестиционная</a:t>
            </a:r>
            <a:r>
              <a:rPr sz="1000" b="1" spc="30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2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проекта:</a:t>
            </a:r>
            <a:endParaRPr sz="1000" dirty="0">
              <a:solidFill>
                <a:srgbClr val="002060"/>
              </a:solidFill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10" dirty="0">
                <a:latin typeface="Century Gothic" pitchFamily="34" charset="0"/>
                <a:cs typeface="Calibri"/>
              </a:rPr>
              <a:t>Сумма</a:t>
            </a:r>
            <a:r>
              <a:rPr sz="1000" spc="-5" dirty="0">
                <a:latin typeface="Century Gothic" pitchFamily="34" charset="0"/>
                <a:cs typeface="Calibri"/>
              </a:rPr>
              <a:t> инвестиций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4 286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США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NPV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8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236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США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MIRR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24,6%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199394" y="1408366"/>
            <a:ext cx="3542029" cy="1910138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195"/>
              </a:spcBef>
            </a:pP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-1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чем</a:t>
            </a:r>
            <a:r>
              <a:rPr sz="1000" b="1" spc="-2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2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проекта?</a:t>
            </a:r>
            <a:endParaRPr sz="1000" dirty="0">
              <a:solidFill>
                <a:srgbClr val="00206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00"/>
              </a:lnSpc>
              <a:spcBef>
                <a:spcPts val="95"/>
              </a:spcBef>
            </a:pPr>
            <a:r>
              <a:rPr sz="1000" b="1" spc="-5" dirty="0">
                <a:latin typeface="Century Gothic" pitchFamily="34" charset="0"/>
                <a:cs typeface="Calibri"/>
              </a:rPr>
              <a:t>Наличие</a:t>
            </a:r>
            <a:r>
              <a:rPr sz="1000" b="1" spc="-10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развитой</a:t>
            </a:r>
            <a:r>
              <a:rPr sz="1000" b="1" spc="15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инфраструктуры.</a:t>
            </a:r>
            <a:r>
              <a:rPr sz="1000" b="1" spc="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Для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обеспечения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388620" algn="just">
              <a:lnSpc>
                <a:spcPts val="1010"/>
              </a:lnSpc>
              <a:spcBef>
                <a:spcPts val="90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бесперебойной</a:t>
            </a:r>
            <a:r>
              <a:rPr sz="1000" spc="5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работы</a:t>
            </a:r>
            <a:r>
              <a:rPr sz="1000" spc="-10" dirty="0">
                <a:latin typeface="Century Gothic" pitchFamily="34" charset="0"/>
                <a:cs typeface="Calibri"/>
              </a:rPr>
              <a:t> промышленного</a:t>
            </a:r>
            <a:r>
              <a:rPr sz="1000" spc="5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объекта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создана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соответствующая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инфраструктура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(водоснабжение,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89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электричество,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теплоснабжение,</a:t>
            </a:r>
            <a:r>
              <a:rPr sz="1000" spc="5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водоотведение).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Развита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также</a:t>
            </a:r>
            <a:r>
              <a:rPr lang="kk-KZ"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транспортная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инфраструктура: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территории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lang="kk-KZ" sz="1000" spc="-10" dirty="0">
                <a:latin typeface="Century Gothic" pitchFamily="34" charset="0"/>
                <a:cs typeface="Calibri"/>
              </a:rPr>
              <a:t>ИЗ </a:t>
            </a:r>
            <a:r>
              <a:rPr sz="1000" spc="-5" dirty="0" err="1">
                <a:latin typeface="Century Gothic" pitchFamily="34" charset="0"/>
                <a:cs typeface="Calibri"/>
              </a:rPr>
              <a:t>подведены</a:t>
            </a:r>
            <a:r>
              <a:rPr lang="kk-KZ"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железнодорожные</a:t>
            </a:r>
            <a:r>
              <a:rPr sz="1000" spc="-5" dirty="0">
                <a:latin typeface="Century Gothic" pitchFamily="34" charset="0"/>
                <a:cs typeface="Calibri"/>
              </a:rPr>
              <a:t> пути и автомобильные дороги с выходом в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близлежащие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регионы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Казахстана и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Кыргызстана.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90"/>
              </a:spcBef>
            </a:pPr>
            <a:r>
              <a:rPr sz="1000" b="1" spc="-5" dirty="0" err="1">
                <a:solidFill>
                  <a:srgbClr val="002060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1000" b="1" spc="1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1000" dirty="0">
              <a:solidFill>
                <a:srgbClr val="00206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00"/>
              </a:lnSpc>
              <a:spcBef>
                <a:spcPts val="110"/>
              </a:spcBef>
            </a:pPr>
            <a:r>
              <a:rPr sz="1000" spc="-10" dirty="0">
                <a:latin typeface="Century Gothic" pitchFamily="34" charset="0"/>
                <a:cs typeface="Calibri"/>
              </a:rPr>
              <a:t>Для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реализации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Проекта требуется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сумму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0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4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286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США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(по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курсу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449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тенге):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195779" y="3359119"/>
            <a:ext cx="3509645" cy="754694"/>
          </a:xfrm>
          <a:prstGeom prst="rect">
            <a:avLst/>
          </a:prstGeom>
        </p:spPr>
        <p:txBody>
          <a:bodyPr vert="horz" wrap="square" lIns="0" tIns="36195" rIns="0" bIns="0" rtlCol="0">
            <a:spAutoFit/>
          </a:bodyPr>
          <a:lstStyle/>
          <a:p>
            <a:pPr marL="184785" marR="5080" indent="-172720">
              <a:lnSpc>
                <a:spcPts val="1010"/>
              </a:lnSpc>
              <a:spcBef>
                <a:spcPts val="28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55%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(2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357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долл.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США)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долговое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(при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наличии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залогового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обеспечения);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720">
              <a:lnSpc>
                <a:spcPct val="100000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30%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(1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286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долл.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США)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участие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инвестора;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720">
              <a:lnSpc>
                <a:spcPct val="100000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15%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(643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США) – средства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Инициатора.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242651" y="4195029"/>
            <a:ext cx="3521710" cy="804707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ts val="1100"/>
              </a:lnSpc>
              <a:spcBef>
                <a:spcPts val="9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 финансирования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меры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83400"/>
              </a:lnSpc>
              <a:spcBef>
                <a:spcPts val="9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государственной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поддержки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являются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индикативными,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финальная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долей</a:t>
            </a:r>
            <a:r>
              <a:rPr sz="1000" spc="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участия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Проекте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определятся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инвестором.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инвестиций: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242651" y="5109674"/>
            <a:ext cx="2892425" cy="821378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marL="184785" indent="-172720">
              <a:lnSpc>
                <a:spcPct val="100000"/>
              </a:lnSpc>
              <a:spcBef>
                <a:spcPts val="204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73%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(3 142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долл.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США)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оборудование;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720">
              <a:lnSpc>
                <a:spcPct val="100000"/>
              </a:lnSpc>
              <a:spcBef>
                <a:spcPts val="11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16%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(698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США)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прочие;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720">
              <a:lnSpc>
                <a:spcPct val="100000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10%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(446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США) – здания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 сооружения.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482846" y="3380865"/>
            <a:ext cx="3614420" cy="232461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065" algn="just">
              <a:lnSpc>
                <a:spcPts val="1100"/>
              </a:lnSpc>
              <a:spcBef>
                <a:spcPts val="95"/>
              </a:spcBef>
              <a:tabLst>
                <a:tab pos="184785" algn="l"/>
                <a:tab pos="185420" algn="l"/>
              </a:tabLst>
            </a:pPr>
            <a:r>
              <a:rPr lang="ru-RU" sz="1000" b="1" spc="-10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Рынок</a:t>
            </a:r>
            <a:endParaRPr lang="ru-RU" sz="1000" dirty="0">
              <a:solidFill>
                <a:srgbClr val="002060"/>
              </a:solidFill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ts val="1100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2021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объем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мирового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рынка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упаковки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составил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41275" algn="just">
              <a:lnSpc>
                <a:spcPct val="83500"/>
              </a:lnSpc>
              <a:spcBef>
                <a:spcPts val="9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1 002,5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млрд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прогнозам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Mordor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Intelligence,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2027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r>
              <a:rPr sz="1000" spc="-10" dirty="0">
                <a:latin typeface="Century Gothic" pitchFamily="34" charset="0"/>
                <a:cs typeface="Calibri"/>
              </a:rPr>
              <a:t> данный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показатель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достигнет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1 275,1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млрд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США,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увеличившись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21,3%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сравнению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 2022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5080" indent="-172720" algn="just">
              <a:lnSpc>
                <a:spcPts val="1010"/>
              </a:lnSpc>
              <a:spcBef>
                <a:spcPts val="29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2020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объем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полипропиленовых</a:t>
            </a:r>
            <a:r>
              <a:rPr sz="1000" spc="5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мешков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РК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составил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720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-5" dirty="0">
                <a:latin typeface="Century Gothic" pitchFamily="34" charset="0"/>
                <a:cs typeface="Calibri"/>
              </a:rPr>
              <a:t> штук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 натуральном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выражении,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99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снизившись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 54%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сравнению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2017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ts val="1105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Среднегодовой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темп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роста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объемов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импорта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339090" algn="just">
              <a:lnSpc>
                <a:spcPts val="1000"/>
              </a:lnSpc>
              <a:spcBef>
                <a:spcPts val="10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полипропиленовых</a:t>
            </a:r>
            <a:r>
              <a:rPr sz="1000" spc="4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мешков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 РК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период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2018-2022</a:t>
            </a:r>
            <a:r>
              <a:rPr sz="1000" spc="6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гг.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составил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22,5%.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2022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объем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импорта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РК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достиг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894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39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млн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2022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данная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продукция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226060" algn="just">
              <a:lnSpc>
                <a:spcPts val="1000"/>
              </a:lnSpc>
              <a:spcBef>
                <a:spcPts val="10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импортировалась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РК, в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основном,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из Китая </a:t>
            </a:r>
            <a:r>
              <a:rPr sz="1000" spc="-10" dirty="0">
                <a:latin typeface="Century Gothic" pitchFamily="34" charset="0"/>
                <a:cs typeface="Calibri"/>
              </a:rPr>
              <a:t>(41%),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Турции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(31%)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РФ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(5%).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pic>
        <p:nvPicPr>
          <p:cNvPr id="33" name="object 3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30351" y="850391"/>
            <a:ext cx="3736848" cy="1728215"/>
          </a:xfrm>
          <a:prstGeom prst="rect">
            <a:avLst/>
          </a:prstGeom>
        </p:spPr>
      </p:pic>
      <p:grpSp>
        <p:nvGrpSpPr>
          <p:cNvPr id="34" name="object 34"/>
          <p:cNvGrpSpPr/>
          <p:nvPr/>
        </p:nvGrpSpPr>
        <p:grpSpPr>
          <a:xfrm>
            <a:off x="701040" y="2903029"/>
            <a:ext cx="3197860" cy="1040130"/>
            <a:chOff x="701040" y="2903029"/>
            <a:chExt cx="3197860" cy="1040130"/>
          </a:xfrm>
        </p:grpSpPr>
        <p:sp>
          <p:nvSpPr>
            <p:cNvPr id="35" name="object 35"/>
            <p:cNvSpPr/>
            <p:nvPr/>
          </p:nvSpPr>
          <p:spPr>
            <a:xfrm>
              <a:off x="836676" y="3182111"/>
              <a:ext cx="2926080" cy="730250"/>
            </a:xfrm>
            <a:custGeom>
              <a:avLst/>
              <a:gdLst/>
              <a:ahLst/>
              <a:cxnLst/>
              <a:rect l="l" t="t" r="r" b="b"/>
              <a:pathLst>
                <a:path w="2926079" h="730250">
                  <a:moveTo>
                    <a:pt x="199644" y="515112"/>
                  </a:moveTo>
                  <a:lnTo>
                    <a:pt x="0" y="515112"/>
                  </a:lnTo>
                  <a:lnTo>
                    <a:pt x="0" y="729996"/>
                  </a:lnTo>
                  <a:lnTo>
                    <a:pt x="199644" y="729996"/>
                  </a:lnTo>
                  <a:lnTo>
                    <a:pt x="199644" y="515112"/>
                  </a:lnTo>
                  <a:close/>
                </a:path>
                <a:path w="2926079" h="730250">
                  <a:moveTo>
                    <a:pt x="588264" y="239268"/>
                  </a:moveTo>
                  <a:lnTo>
                    <a:pt x="388620" y="239268"/>
                  </a:lnTo>
                  <a:lnTo>
                    <a:pt x="388620" y="729996"/>
                  </a:lnTo>
                  <a:lnTo>
                    <a:pt x="588264" y="729996"/>
                  </a:lnTo>
                  <a:lnTo>
                    <a:pt x="588264" y="239268"/>
                  </a:lnTo>
                  <a:close/>
                </a:path>
                <a:path w="2926079" h="730250">
                  <a:moveTo>
                    <a:pt x="978408" y="185928"/>
                  </a:moveTo>
                  <a:lnTo>
                    <a:pt x="778764" y="185928"/>
                  </a:lnTo>
                  <a:lnTo>
                    <a:pt x="778764" y="729996"/>
                  </a:lnTo>
                  <a:lnTo>
                    <a:pt x="978408" y="729996"/>
                  </a:lnTo>
                  <a:lnTo>
                    <a:pt x="978408" y="185928"/>
                  </a:lnTo>
                  <a:close/>
                </a:path>
                <a:path w="2926079" h="730250">
                  <a:moveTo>
                    <a:pt x="1367028" y="143256"/>
                  </a:moveTo>
                  <a:lnTo>
                    <a:pt x="1167384" y="143256"/>
                  </a:lnTo>
                  <a:lnTo>
                    <a:pt x="1167384" y="729996"/>
                  </a:lnTo>
                  <a:lnTo>
                    <a:pt x="1367028" y="729996"/>
                  </a:lnTo>
                  <a:lnTo>
                    <a:pt x="1367028" y="143256"/>
                  </a:lnTo>
                  <a:close/>
                </a:path>
                <a:path w="2926079" h="730250">
                  <a:moveTo>
                    <a:pt x="1757172" y="99060"/>
                  </a:moveTo>
                  <a:lnTo>
                    <a:pt x="1557528" y="99060"/>
                  </a:lnTo>
                  <a:lnTo>
                    <a:pt x="1557528" y="729996"/>
                  </a:lnTo>
                  <a:lnTo>
                    <a:pt x="1757172" y="729996"/>
                  </a:lnTo>
                  <a:lnTo>
                    <a:pt x="1757172" y="99060"/>
                  </a:lnTo>
                  <a:close/>
                </a:path>
                <a:path w="2926079" h="730250">
                  <a:moveTo>
                    <a:pt x="2147316" y="59436"/>
                  </a:moveTo>
                  <a:lnTo>
                    <a:pt x="1947672" y="59436"/>
                  </a:lnTo>
                  <a:lnTo>
                    <a:pt x="1947672" y="729996"/>
                  </a:lnTo>
                  <a:lnTo>
                    <a:pt x="2147316" y="729996"/>
                  </a:lnTo>
                  <a:lnTo>
                    <a:pt x="2147316" y="59436"/>
                  </a:lnTo>
                  <a:close/>
                </a:path>
                <a:path w="2926079" h="730250">
                  <a:moveTo>
                    <a:pt x="2535936" y="15240"/>
                  </a:moveTo>
                  <a:lnTo>
                    <a:pt x="2336292" y="15240"/>
                  </a:lnTo>
                  <a:lnTo>
                    <a:pt x="2336292" y="729996"/>
                  </a:lnTo>
                  <a:lnTo>
                    <a:pt x="2535936" y="729996"/>
                  </a:lnTo>
                  <a:lnTo>
                    <a:pt x="2535936" y="15240"/>
                  </a:lnTo>
                  <a:close/>
                </a:path>
                <a:path w="2926079" h="730250">
                  <a:moveTo>
                    <a:pt x="2926080" y="0"/>
                  </a:moveTo>
                  <a:lnTo>
                    <a:pt x="2726436" y="0"/>
                  </a:lnTo>
                  <a:lnTo>
                    <a:pt x="2726436" y="729996"/>
                  </a:lnTo>
                  <a:lnTo>
                    <a:pt x="2926080" y="729996"/>
                  </a:lnTo>
                  <a:lnTo>
                    <a:pt x="2926080" y="0"/>
                  </a:lnTo>
                  <a:close/>
                </a:path>
              </a:pathLst>
            </a:custGeom>
            <a:solidFill>
              <a:srgbClr val="007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701040" y="2907792"/>
              <a:ext cx="3197860" cy="1035050"/>
            </a:xfrm>
            <a:custGeom>
              <a:avLst/>
              <a:gdLst/>
              <a:ahLst/>
              <a:cxnLst/>
              <a:rect l="l" t="t" r="r" b="b"/>
              <a:pathLst>
                <a:path w="3197860" h="1035050">
                  <a:moveTo>
                    <a:pt x="3156204" y="1004316"/>
                  </a:moveTo>
                  <a:lnTo>
                    <a:pt x="3156204" y="0"/>
                  </a:lnTo>
                </a:path>
                <a:path w="3197860" h="1035050">
                  <a:moveTo>
                    <a:pt x="3156204" y="1004316"/>
                  </a:moveTo>
                  <a:lnTo>
                    <a:pt x="3197352" y="1004316"/>
                  </a:lnTo>
                </a:path>
                <a:path w="3197860" h="1035050">
                  <a:moveTo>
                    <a:pt x="3156204" y="752856"/>
                  </a:moveTo>
                  <a:lnTo>
                    <a:pt x="3197352" y="752856"/>
                  </a:lnTo>
                </a:path>
                <a:path w="3197860" h="1035050">
                  <a:moveTo>
                    <a:pt x="3156204" y="501396"/>
                  </a:moveTo>
                  <a:lnTo>
                    <a:pt x="3197352" y="501396"/>
                  </a:lnTo>
                </a:path>
                <a:path w="3197860" h="1035050">
                  <a:moveTo>
                    <a:pt x="3156204" y="249936"/>
                  </a:moveTo>
                  <a:lnTo>
                    <a:pt x="3197352" y="249936"/>
                  </a:lnTo>
                </a:path>
                <a:path w="3197860" h="1035050">
                  <a:moveTo>
                    <a:pt x="3156204" y="0"/>
                  </a:moveTo>
                  <a:lnTo>
                    <a:pt x="3197352" y="0"/>
                  </a:lnTo>
                </a:path>
                <a:path w="3197860" h="1035050">
                  <a:moveTo>
                    <a:pt x="39623" y="1004316"/>
                  </a:moveTo>
                  <a:lnTo>
                    <a:pt x="39623" y="0"/>
                  </a:lnTo>
                </a:path>
                <a:path w="3197860" h="1035050">
                  <a:moveTo>
                    <a:pt x="0" y="1004316"/>
                  </a:moveTo>
                  <a:lnTo>
                    <a:pt x="39623" y="1004316"/>
                  </a:lnTo>
                </a:path>
                <a:path w="3197860" h="1035050">
                  <a:moveTo>
                    <a:pt x="0" y="752856"/>
                  </a:moveTo>
                  <a:lnTo>
                    <a:pt x="39623" y="752856"/>
                  </a:lnTo>
                </a:path>
                <a:path w="3197860" h="1035050">
                  <a:moveTo>
                    <a:pt x="0" y="501396"/>
                  </a:moveTo>
                  <a:lnTo>
                    <a:pt x="39623" y="501396"/>
                  </a:lnTo>
                </a:path>
                <a:path w="3197860" h="1035050">
                  <a:moveTo>
                    <a:pt x="0" y="249936"/>
                  </a:moveTo>
                  <a:lnTo>
                    <a:pt x="39623" y="249936"/>
                  </a:lnTo>
                </a:path>
                <a:path w="3197860" h="1035050">
                  <a:moveTo>
                    <a:pt x="0" y="0"/>
                  </a:moveTo>
                  <a:lnTo>
                    <a:pt x="39623" y="0"/>
                  </a:lnTo>
                </a:path>
                <a:path w="3197860" h="1035050">
                  <a:moveTo>
                    <a:pt x="39623" y="1004316"/>
                  </a:moveTo>
                  <a:lnTo>
                    <a:pt x="3156204" y="1004316"/>
                  </a:lnTo>
                </a:path>
                <a:path w="3197860" h="1035050">
                  <a:moveTo>
                    <a:pt x="234696" y="1004316"/>
                  </a:moveTo>
                  <a:lnTo>
                    <a:pt x="234696" y="1034796"/>
                  </a:lnTo>
                </a:path>
                <a:path w="3197860" h="1035050">
                  <a:moveTo>
                    <a:pt x="624840" y="1004316"/>
                  </a:moveTo>
                  <a:lnTo>
                    <a:pt x="624840" y="1034796"/>
                  </a:lnTo>
                </a:path>
                <a:path w="3197860" h="1035050">
                  <a:moveTo>
                    <a:pt x="1013460" y="1004316"/>
                  </a:moveTo>
                  <a:lnTo>
                    <a:pt x="1013460" y="1034796"/>
                  </a:lnTo>
                </a:path>
                <a:path w="3197860" h="1035050">
                  <a:moveTo>
                    <a:pt x="1403604" y="1004316"/>
                  </a:moveTo>
                  <a:lnTo>
                    <a:pt x="1403604" y="1034796"/>
                  </a:lnTo>
                </a:path>
                <a:path w="3197860" h="1035050">
                  <a:moveTo>
                    <a:pt x="1793748" y="1004316"/>
                  </a:moveTo>
                  <a:lnTo>
                    <a:pt x="1793748" y="1034796"/>
                  </a:lnTo>
                </a:path>
                <a:path w="3197860" h="1035050">
                  <a:moveTo>
                    <a:pt x="2182367" y="1004316"/>
                  </a:moveTo>
                  <a:lnTo>
                    <a:pt x="2182367" y="1034796"/>
                  </a:lnTo>
                </a:path>
                <a:path w="3197860" h="1035050">
                  <a:moveTo>
                    <a:pt x="2572512" y="1004316"/>
                  </a:moveTo>
                  <a:lnTo>
                    <a:pt x="2572512" y="1034796"/>
                  </a:lnTo>
                </a:path>
                <a:path w="3197860" h="1035050">
                  <a:moveTo>
                    <a:pt x="2961132" y="1004316"/>
                  </a:moveTo>
                  <a:lnTo>
                    <a:pt x="2961132" y="1034796"/>
                  </a:lnTo>
                </a:path>
                <a:path w="3197860" h="1035050">
                  <a:moveTo>
                    <a:pt x="3156204" y="1004316"/>
                  </a:moveTo>
                  <a:lnTo>
                    <a:pt x="3156204" y="1034796"/>
                  </a:lnTo>
                </a:path>
              </a:pathLst>
            </a:custGeom>
            <a:ln w="9525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936498" y="3030520"/>
              <a:ext cx="2726690" cy="500380"/>
            </a:xfrm>
            <a:custGeom>
              <a:avLst/>
              <a:gdLst/>
              <a:ahLst/>
              <a:cxnLst/>
              <a:rect l="l" t="t" r="r" b="b"/>
              <a:pathLst>
                <a:path w="2726690" h="500379">
                  <a:moveTo>
                    <a:pt x="0" y="499825"/>
                  </a:moveTo>
                  <a:lnTo>
                    <a:pt x="35408" y="461790"/>
                  </a:lnTo>
                  <a:lnTo>
                    <a:pt x="70817" y="421862"/>
                  </a:lnTo>
                  <a:lnTo>
                    <a:pt x="106226" y="380752"/>
                  </a:lnTo>
                  <a:lnTo>
                    <a:pt x="141635" y="339166"/>
                  </a:lnTo>
                  <a:lnTo>
                    <a:pt x="177044" y="297815"/>
                  </a:lnTo>
                  <a:lnTo>
                    <a:pt x="212454" y="257406"/>
                  </a:lnTo>
                  <a:lnTo>
                    <a:pt x="247864" y="218650"/>
                  </a:lnTo>
                  <a:lnTo>
                    <a:pt x="283274" y="182253"/>
                  </a:lnTo>
                  <a:lnTo>
                    <a:pt x="318685" y="148926"/>
                  </a:lnTo>
                  <a:lnTo>
                    <a:pt x="354097" y="119377"/>
                  </a:lnTo>
                  <a:lnTo>
                    <a:pt x="389509" y="94314"/>
                  </a:lnTo>
                  <a:lnTo>
                    <a:pt x="438181" y="67096"/>
                  </a:lnTo>
                  <a:lnTo>
                    <a:pt x="486856" y="46753"/>
                  </a:lnTo>
                  <a:lnTo>
                    <a:pt x="535533" y="32101"/>
                  </a:lnTo>
                  <a:lnTo>
                    <a:pt x="584215" y="21956"/>
                  </a:lnTo>
                  <a:lnTo>
                    <a:pt x="632903" y="15133"/>
                  </a:lnTo>
                  <a:lnTo>
                    <a:pt x="681599" y="10447"/>
                  </a:lnTo>
                  <a:lnTo>
                    <a:pt x="730303" y="6713"/>
                  </a:lnTo>
                  <a:lnTo>
                    <a:pt x="779018" y="2747"/>
                  </a:lnTo>
                  <a:lnTo>
                    <a:pt x="827690" y="0"/>
                  </a:lnTo>
                  <a:lnTo>
                    <a:pt x="876365" y="219"/>
                  </a:lnTo>
                  <a:lnTo>
                    <a:pt x="925042" y="2671"/>
                  </a:lnTo>
                  <a:lnTo>
                    <a:pt x="973724" y="6621"/>
                  </a:lnTo>
                  <a:lnTo>
                    <a:pt x="1022412" y="11332"/>
                  </a:lnTo>
                  <a:lnTo>
                    <a:pt x="1071108" y="16070"/>
                  </a:lnTo>
                  <a:lnTo>
                    <a:pt x="1119812" y="20100"/>
                  </a:lnTo>
                  <a:lnTo>
                    <a:pt x="1168527" y="22686"/>
                  </a:lnTo>
                  <a:lnTo>
                    <a:pt x="1217199" y="24167"/>
                  </a:lnTo>
                  <a:lnTo>
                    <a:pt x="1265872" y="25318"/>
                  </a:lnTo>
                  <a:lnTo>
                    <a:pt x="1314545" y="26200"/>
                  </a:lnTo>
                  <a:lnTo>
                    <a:pt x="1363218" y="26877"/>
                  </a:lnTo>
                  <a:lnTo>
                    <a:pt x="1411890" y="27412"/>
                  </a:lnTo>
                  <a:lnTo>
                    <a:pt x="1460563" y="27866"/>
                  </a:lnTo>
                  <a:lnTo>
                    <a:pt x="1509236" y="28302"/>
                  </a:lnTo>
                  <a:lnTo>
                    <a:pt x="1557909" y="28782"/>
                  </a:lnTo>
                  <a:lnTo>
                    <a:pt x="1606623" y="29444"/>
                  </a:lnTo>
                  <a:lnTo>
                    <a:pt x="1655327" y="30219"/>
                  </a:lnTo>
                  <a:lnTo>
                    <a:pt x="1704023" y="31006"/>
                  </a:lnTo>
                  <a:lnTo>
                    <a:pt x="1752711" y="31703"/>
                  </a:lnTo>
                  <a:lnTo>
                    <a:pt x="1801393" y="32210"/>
                  </a:lnTo>
                  <a:lnTo>
                    <a:pt x="1850070" y="32426"/>
                  </a:lnTo>
                  <a:lnTo>
                    <a:pt x="1898745" y="32248"/>
                  </a:lnTo>
                  <a:lnTo>
                    <a:pt x="1947418" y="31576"/>
                  </a:lnTo>
                  <a:lnTo>
                    <a:pt x="1996132" y="30197"/>
                  </a:lnTo>
                  <a:lnTo>
                    <a:pt x="2044836" y="28116"/>
                  </a:lnTo>
                  <a:lnTo>
                    <a:pt x="2093532" y="25558"/>
                  </a:lnTo>
                  <a:lnTo>
                    <a:pt x="2142220" y="22750"/>
                  </a:lnTo>
                  <a:lnTo>
                    <a:pt x="2190902" y="19918"/>
                  </a:lnTo>
                  <a:lnTo>
                    <a:pt x="2239579" y="17289"/>
                  </a:lnTo>
                  <a:lnTo>
                    <a:pt x="2288254" y="15088"/>
                  </a:lnTo>
                  <a:lnTo>
                    <a:pt x="2336927" y="13542"/>
                  </a:lnTo>
                  <a:lnTo>
                    <a:pt x="2385605" y="12667"/>
                  </a:lnTo>
                  <a:lnTo>
                    <a:pt x="2434292" y="12256"/>
                  </a:lnTo>
                  <a:lnTo>
                    <a:pt x="2482985" y="12203"/>
                  </a:lnTo>
                  <a:lnTo>
                    <a:pt x="2531681" y="12399"/>
                  </a:lnTo>
                  <a:lnTo>
                    <a:pt x="2580377" y="12739"/>
                  </a:lnTo>
                  <a:lnTo>
                    <a:pt x="2629070" y="13114"/>
                  </a:lnTo>
                  <a:lnTo>
                    <a:pt x="2677757" y="13417"/>
                  </a:lnTo>
                  <a:lnTo>
                    <a:pt x="2726436" y="13542"/>
                  </a:lnTo>
                </a:path>
              </a:pathLst>
            </a:custGeom>
            <a:ln w="28575">
              <a:solidFill>
                <a:srgbClr val="C9E8E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98207" y="3493960"/>
              <a:ext cx="73533" cy="73532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88351" y="3087052"/>
              <a:ext cx="73533" cy="73533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76971" y="2995612"/>
              <a:ext cx="73533" cy="73533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067115" y="3015424"/>
              <a:ext cx="73533" cy="73533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57259" y="3021520"/>
              <a:ext cx="73532" cy="73532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845879" y="3024568"/>
              <a:ext cx="73532" cy="73533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36023" y="3006280"/>
              <a:ext cx="73533" cy="73533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624643" y="3006280"/>
              <a:ext cx="73533" cy="73533"/>
            </a:xfrm>
            <a:prstGeom prst="rect">
              <a:avLst/>
            </a:prstGeom>
          </p:spPr>
        </p:pic>
      </p:grpSp>
      <p:sp>
        <p:nvSpPr>
          <p:cNvPr id="46" name="object 46"/>
          <p:cNvSpPr txBox="1"/>
          <p:nvPr/>
        </p:nvSpPr>
        <p:spPr>
          <a:xfrm>
            <a:off x="871448" y="3509309"/>
            <a:ext cx="152400" cy="31115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latin typeface="Calibri"/>
                <a:cs typeface="Calibri"/>
              </a:rPr>
              <a:t>4</a:t>
            </a:r>
            <a:r>
              <a:rPr sz="1000" spc="-5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275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260983" y="3509309"/>
            <a:ext cx="152400" cy="31115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9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777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650491" y="3444903"/>
            <a:ext cx="152400" cy="3752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10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840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2040001" y="3444903"/>
            <a:ext cx="152400" cy="3752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686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2429636" y="3444903"/>
            <a:ext cx="152400" cy="3752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12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548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819400" y="3444903"/>
            <a:ext cx="152400" cy="3752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13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350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3208908" y="3444903"/>
            <a:ext cx="152400" cy="3752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14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224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598545" y="3444903"/>
            <a:ext cx="152400" cy="3752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14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"/>
                <a:cs typeface="Calibri"/>
              </a:rPr>
              <a:t>530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759053" y="3328542"/>
            <a:ext cx="340360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"/>
                <a:cs typeface="Calibri"/>
              </a:rPr>
              <a:t>27,5%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148892" y="2921888"/>
            <a:ext cx="340360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"/>
                <a:cs typeface="Calibri"/>
              </a:rPr>
              <a:t>29,1%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513077" y="2840862"/>
            <a:ext cx="2338705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1500" spc="-7" baseline="5555" dirty="0">
                <a:latin typeface="Calibri"/>
                <a:cs typeface="Calibri"/>
              </a:rPr>
              <a:t>29,5%</a:t>
            </a:r>
            <a:r>
              <a:rPr sz="1500" spc="540" baseline="5555" dirty="0">
                <a:latin typeface="Calibri"/>
                <a:cs typeface="Calibri"/>
              </a:rPr>
              <a:t> </a:t>
            </a:r>
            <a:r>
              <a:rPr sz="1500" spc="-7" baseline="-2777" dirty="0">
                <a:latin typeface="Calibri"/>
                <a:cs typeface="Calibri"/>
              </a:rPr>
              <a:t>29,4%</a:t>
            </a:r>
            <a:r>
              <a:rPr sz="1500" spc="540" baseline="-2777" dirty="0">
                <a:latin typeface="Calibri"/>
                <a:cs typeface="Calibri"/>
              </a:rPr>
              <a:t> </a:t>
            </a:r>
            <a:r>
              <a:rPr sz="1500" spc="-7" baseline="-5555" dirty="0">
                <a:latin typeface="Calibri"/>
                <a:cs typeface="Calibri"/>
              </a:rPr>
              <a:t>29,4%</a:t>
            </a:r>
            <a:r>
              <a:rPr sz="1500" spc="540" baseline="-5555" dirty="0">
                <a:latin typeface="Calibri"/>
                <a:cs typeface="Calibri"/>
              </a:rPr>
              <a:t> </a:t>
            </a:r>
            <a:r>
              <a:rPr sz="1500" spc="-7" baseline="-8333" dirty="0">
                <a:latin typeface="Calibri"/>
                <a:cs typeface="Calibri"/>
              </a:rPr>
              <a:t>29,4%</a:t>
            </a:r>
            <a:r>
              <a:rPr sz="1500" spc="540" baseline="-8333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29,5%</a:t>
            </a:r>
            <a:r>
              <a:rPr sz="1000" spc="365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29,5%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3963161" y="3809746"/>
            <a:ext cx="245745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"/>
                <a:cs typeface="Calibri"/>
              </a:rPr>
              <a:t>2</a:t>
            </a:r>
            <a:r>
              <a:rPr sz="1000" dirty="0">
                <a:latin typeface="Calibri"/>
                <a:cs typeface="Calibri"/>
              </a:rPr>
              <a:t>6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963161" y="3558666"/>
            <a:ext cx="245745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"/>
                <a:cs typeface="Calibri"/>
              </a:rPr>
              <a:t>2</a:t>
            </a:r>
            <a:r>
              <a:rPr sz="1000" dirty="0">
                <a:latin typeface="Calibri"/>
                <a:cs typeface="Calibri"/>
              </a:rPr>
              <a:t>7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3963161" y="3307207"/>
            <a:ext cx="245745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"/>
                <a:cs typeface="Calibri"/>
              </a:rPr>
              <a:t>2</a:t>
            </a:r>
            <a:r>
              <a:rPr sz="1000" dirty="0">
                <a:latin typeface="Calibri"/>
                <a:cs typeface="Calibri"/>
              </a:rPr>
              <a:t>8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3963161" y="3055747"/>
            <a:ext cx="245745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"/>
                <a:cs typeface="Calibri"/>
              </a:rPr>
              <a:t>2</a:t>
            </a:r>
            <a:r>
              <a:rPr sz="1000" dirty="0">
                <a:latin typeface="Calibri"/>
                <a:cs typeface="Calibri"/>
              </a:rPr>
              <a:t>9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963161" y="2804541"/>
            <a:ext cx="245745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"/>
                <a:cs typeface="Calibri"/>
              </a:rPr>
              <a:t>3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30072" y="2996076"/>
            <a:ext cx="152400" cy="8534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spc="-10" dirty="0">
                <a:latin typeface="Calibri"/>
                <a:cs typeface="Calibri"/>
              </a:rPr>
              <a:t>тыс.</a:t>
            </a:r>
            <a:r>
              <a:rPr sz="1000" spc="-2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долл.</a:t>
            </a:r>
            <a:r>
              <a:rPr sz="1000" spc="-20" dirty="0">
                <a:latin typeface="Calibri"/>
                <a:cs typeface="Calibri"/>
              </a:rPr>
              <a:t> </a:t>
            </a:r>
            <a:r>
              <a:rPr sz="1000" spc="-10" dirty="0">
                <a:latin typeface="Calibri"/>
                <a:cs typeface="Calibri"/>
              </a:rPr>
              <a:t>США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598931" y="4245864"/>
            <a:ext cx="243840" cy="70485"/>
          </a:xfrm>
          <a:custGeom>
            <a:avLst/>
            <a:gdLst/>
            <a:ahLst/>
            <a:cxnLst/>
            <a:rect l="l" t="t" r="r" b="b"/>
            <a:pathLst>
              <a:path w="243840" h="70485">
                <a:moveTo>
                  <a:pt x="243840" y="0"/>
                </a:moveTo>
                <a:lnTo>
                  <a:pt x="0" y="0"/>
                </a:lnTo>
                <a:lnTo>
                  <a:pt x="0" y="70104"/>
                </a:lnTo>
                <a:lnTo>
                  <a:pt x="243840" y="70104"/>
                </a:lnTo>
                <a:lnTo>
                  <a:pt x="243840" y="0"/>
                </a:lnTo>
                <a:close/>
              </a:path>
            </a:pathLst>
          </a:custGeom>
          <a:solidFill>
            <a:srgbClr val="00768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4" name="object 64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291333" y="4242625"/>
            <a:ext cx="243840" cy="73532"/>
          </a:xfrm>
          <a:prstGeom prst="rect">
            <a:avLst/>
          </a:prstGeom>
        </p:spPr>
      </p:pic>
      <p:sp>
        <p:nvSpPr>
          <p:cNvPr id="65" name="object 65"/>
          <p:cNvSpPr txBox="1"/>
          <p:nvPr/>
        </p:nvSpPr>
        <p:spPr>
          <a:xfrm>
            <a:off x="794410" y="3923436"/>
            <a:ext cx="3357879" cy="432434"/>
          </a:xfrm>
          <a:prstGeom prst="rect">
            <a:avLst/>
          </a:prstGeom>
        </p:spPr>
        <p:txBody>
          <a:bodyPr vert="horz" wrap="square" lIns="0" tIns="635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00"/>
              </a:spcBef>
              <a:tabLst>
                <a:tab pos="401955" algn="l"/>
                <a:tab pos="791845" algn="l"/>
                <a:tab pos="1181100" algn="l"/>
                <a:tab pos="1570990" algn="l"/>
                <a:tab pos="1960245" algn="l"/>
                <a:tab pos="2350135" algn="l"/>
                <a:tab pos="2749550" algn="l"/>
              </a:tabLst>
            </a:pPr>
            <a:r>
              <a:rPr sz="1000" spc="-5" dirty="0">
                <a:latin typeface="Calibri"/>
                <a:cs typeface="Calibri"/>
              </a:rPr>
              <a:t>2024	2026	2028	2030	2032	2034	2036	ППП</a:t>
            </a:r>
            <a:endParaRPr sz="1000">
              <a:latin typeface="Calibri"/>
              <a:cs typeface="Calibri"/>
            </a:endParaRPr>
          </a:p>
          <a:p>
            <a:pPr marL="73660">
              <a:lnSpc>
                <a:spcPct val="100000"/>
              </a:lnSpc>
              <a:spcBef>
                <a:spcPts val="400"/>
              </a:spcBef>
              <a:tabLst>
                <a:tab pos="1766570" algn="l"/>
              </a:tabLst>
            </a:pPr>
            <a:r>
              <a:rPr sz="1000" spc="-5" dirty="0">
                <a:latin typeface="Calibri"/>
                <a:cs typeface="Calibri"/>
              </a:rPr>
              <a:t>Выручка,</a:t>
            </a:r>
            <a:r>
              <a:rPr sz="1000" spc="5" dirty="0">
                <a:latin typeface="Calibri"/>
                <a:cs typeface="Calibri"/>
              </a:rPr>
              <a:t> </a:t>
            </a:r>
            <a:r>
              <a:rPr sz="1000" spc="-10" dirty="0">
                <a:latin typeface="Calibri"/>
                <a:cs typeface="Calibri"/>
              </a:rPr>
              <a:t>тыс.</a:t>
            </a:r>
            <a:r>
              <a:rPr sz="1000" spc="1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долл.</a:t>
            </a:r>
            <a:r>
              <a:rPr sz="1000" spc="35" dirty="0">
                <a:latin typeface="Calibri"/>
                <a:cs typeface="Calibri"/>
              </a:rPr>
              <a:t> </a:t>
            </a:r>
            <a:r>
              <a:rPr sz="1000" spc="-10" dirty="0">
                <a:latin typeface="Calibri"/>
                <a:cs typeface="Calibri"/>
              </a:rPr>
              <a:t>США	Рентабельность</a:t>
            </a:r>
            <a:r>
              <a:rPr sz="1000" spc="4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по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EBITDA,</a:t>
            </a:r>
            <a:r>
              <a:rPr sz="1000" spc="5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>
              <a:latin typeface="Calibri"/>
              <a:cs typeface="Calibri"/>
            </a:endParaRPr>
          </a:p>
        </p:txBody>
      </p:sp>
      <p:pic>
        <p:nvPicPr>
          <p:cNvPr id="66" name="object 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23" name="object 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24" name="object 6"/>
          <p:cNvSpPr txBox="1"/>
          <p:nvPr/>
        </p:nvSpPr>
        <p:spPr>
          <a:xfrm>
            <a:off x="9753600" y="410701"/>
            <a:ext cx="1295400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kk-KZ" sz="900" i="1" kern="0" spc="-20" dirty="0">
                <a:solidFill>
                  <a:srgbClr val="002060"/>
                </a:solidFill>
                <a:latin typeface="Century Gothic" pitchFamily="34" charset="0"/>
                <a:cs typeface="Arial" panose="020B0604020202020204" pitchFamily="34" charset="0"/>
              </a:rPr>
              <a:t>Легкая Промышленность </a:t>
            </a:r>
            <a:endParaRPr lang="ru-RU" sz="900" i="1" kern="0" spc="-20" dirty="0">
              <a:solidFill>
                <a:srgbClr val="00206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8180056" y="990600"/>
            <a:ext cx="4267200" cy="4129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ru-RU" sz="1000" spc="-5" dirty="0">
                <a:latin typeface="Century Gothic" pitchFamily="34" charset="0"/>
                <a:cs typeface="Calibri"/>
              </a:rPr>
              <a:t>Срок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окупаемости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–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3,98</a:t>
            </a:r>
            <a:r>
              <a:rPr lang="ru-RU" sz="1000" spc="10" dirty="0">
                <a:latin typeface="Century Gothic" pitchFamily="34" charset="0"/>
                <a:cs typeface="Calibri"/>
              </a:rPr>
              <a:t> </a:t>
            </a:r>
            <a:r>
              <a:rPr lang="ru-RU" sz="1000" spc="-10" dirty="0">
                <a:latin typeface="Century Gothic" pitchFamily="34" charset="0"/>
                <a:cs typeface="Calibri"/>
              </a:rPr>
              <a:t>лет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ru-RU" sz="10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lang="ru-RU" sz="1000" spc="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срок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окупаемости</a:t>
            </a:r>
            <a:r>
              <a:rPr lang="ru-RU" sz="1000" spc="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–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4,70</a:t>
            </a:r>
            <a:r>
              <a:rPr lang="ru-RU" sz="1000" spc="20" dirty="0">
                <a:latin typeface="Century Gothic" pitchFamily="34" charset="0"/>
                <a:cs typeface="Calibri"/>
              </a:rPr>
              <a:t> </a:t>
            </a:r>
            <a:r>
              <a:rPr lang="ru-RU" sz="1000" spc="-10" dirty="0">
                <a:latin typeface="Century Gothic" pitchFamily="34" charset="0"/>
                <a:cs typeface="Calibri"/>
              </a:rPr>
              <a:t>лет</a:t>
            </a:r>
            <a:endParaRPr lang="ru-RU" sz="1000" dirty="0">
              <a:latin typeface="Century Gothic" pitchFamily="34" charset="0"/>
              <a:cs typeface="Calibri"/>
            </a:endParaRPr>
          </a:p>
        </p:txBody>
      </p:sp>
      <p:sp>
        <p:nvSpPr>
          <p:cNvPr id="1025" name="Прямоугольник 1024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26" name="Блок-схема: задержка 1025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27" name="Рисунок 1026"/>
          <p:cNvPicPr>
            <a:picLocks noChangeAspect="1"/>
          </p:cNvPicPr>
          <p:nvPr/>
        </p:nvPicPr>
        <p:blipFill>
          <a:blip r:embed="rId11" cstate="print">
            <a:biLevel thresh="25000"/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3799" y="6180543"/>
            <a:ext cx="727406" cy="357590"/>
          </a:xfrm>
          <a:prstGeom prst="rect">
            <a:avLst/>
          </a:prstGeom>
        </p:spPr>
      </p:pic>
      <p:sp>
        <p:nvSpPr>
          <p:cNvPr id="1028" name="object 8"/>
          <p:cNvSpPr txBox="1">
            <a:spLocks/>
          </p:cNvSpPr>
          <p:nvPr/>
        </p:nvSpPr>
        <p:spPr>
          <a:xfrm>
            <a:off x="8388132" y="6226770"/>
            <a:ext cx="3376229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ЛЕГКАЯ ПРОМЫШЛЕННОСТЬ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029" name="object 5"/>
          <p:cNvSpPr txBox="1"/>
          <p:nvPr/>
        </p:nvSpPr>
        <p:spPr>
          <a:xfrm>
            <a:off x="530072" y="4431312"/>
            <a:ext cx="1654810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002060"/>
                </a:solidFill>
                <a:latin typeface="Calibri"/>
                <a:cs typeface="Calibri"/>
              </a:rPr>
              <a:t>Месторасположение</a:t>
            </a:r>
            <a:r>
              <a:rPr sz="1000" b="1" spc="-4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alibri"/>
                <a:cs typeface="Calibri"/>
              </a:rPr>
              <a:t>проекта</a:t>
            </a:r>
            <a:endParaRPr sz="1000" dirty="0">
              <a:solidFill>
                <a:srgbClr val="002060"/>
              </a:solidFill>
              <a:latin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76746173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" name="Google Shape;2346;p86"/>
          <p:cNvGrpSpPr/>
          <p:nvPr/>
        </p:nvGrpSpPr>
        <p:grpSpPr>
          <a:xfrm>
            <a:off x="1183018" y="8387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70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4" name="object 4"/>
          <p:cNvSpPr txBox="1"/>
          <p:nvPr/>
        </p:nvSpPr>
        <p:spPr>
          <a:xfrm>
            <a:off x="487476" y="2612262"/>
            <a:ext cx="1374140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002060"/>
                </a:solidFill>
                <a:latin typeface="Calibri"/>
                <a:cs typeface="Calibri"/>
              </a:rPr>
              <a:t>Рентабельность</a:t>
            </a:r>
            <a:r>
              <a:rPr sz="1000" b="1" spc="-2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alibri"/>
                <a:cs typeface="Calibri"/>
              </a:rPr>
              <a:t>проекта</a:t>
            </a:r>
            <a:endParaRPr sz="1000" dirty="0">
              <a:solidFill>
                <a:srgbClr val="002060"/>
              </a:solidFill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504300" y="839415"/>
            <a:ext cx="3641725" cy="2457981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20320" algn="just">
              <a:lnSpc>
                <a:spcPct val="100000"/>
              </a:lnSpc>
              <a:spcBef>
                <a:spcPts val="195"/>
              </a:spcBef>
            </a:pP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Продукция</a:t>
            </a:r>
            <a:endParaRPr sz="1000" dirty="0">
              <a:solidFill>
                <a:srgbClr val="002060"/>
              </a:solidFill>
              <a:latin typeface="Century Gothic" pitchFamily="34" charset="0"/>
              <a:cs typeface="Calibri"/>
            </a:endParaRPr>
          </a:p>
          <a:p>
            <a:pPr marL="20320" algn="just">
              <a:lnSpc>
                <a:spcPts val="1100"/>
              </a:lnSpc>
              <a:spcBef>
                <a:spcPts val="95"/>
              </a:spcBef>
            </a:pPr>
            <a:r>
              <a:rPr sz="1000" spc="-5" dirty="0" err="1">
                <a:latin typeface="Century Gothic" pitchFamily="34" charset="0"/>
                <a:cs typeface="Calibri"/>
              </a:rPr>
              <a:t>При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выходе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полную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мощность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ежегодные</a:t>
            </a:r>
            <a:r>
              <a:rPr sz="1000" spc="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объемы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составят: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lang="kk-KZ" sz="1000" spc="-5" dirty="0">
                <a:latin typeface="Century Gothic" pitchFamily="34" charset="0"/>
                <a:cs typeface="Calibri"/>
              </a:rPr>
              <a:t>стаканы </a:t>
            </a:r>
            <a:r>
              <a:rPr lang="ru-RU" sz="1000" spc="-5" dirty="0">
                <a:latin typeface="Century Gothic" pitchFamily="34" charset="0"/>
                <a:cs typeface="Calibri"/>
              </a:rPr>
              <a:t>–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lang="kk-KZ" sz="1000" spc="-5" dirty="0">
                <a:latin typeface="Century Gothic" pitchFamily="34" charset="0"/>
                <a:cs typeface="Calibri"/>
              </a:rPr>
              <a:t>3  000 000 шт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год</a:t>
            </a:r>
            <a:r>
              <a:rPr lang="kk-KZ" sz="1000" spc="10" dirty="0">
                <a:latin typeface="Century Gothic" pitchFamily="34" charset="0"/>
                <a:cs typeface="Calibri"/>
              </a:rPr>
              <a:t>, кухонные принадлежности – 1 500 000 шт в год</a:t>
            </a:r>
            <a:r>
              <a:rPr lang="ru-RU" sz="1000" spc="10" dirty="0">
                <a:latin typeface="Century Gothic" pitchFamily="34" charset="0"/>
                <a:cs typeface="Calibri"/>
              </a:rPr>
              <a:t>, ложки – 3 000 000 </a:t>
            </a:r>
            <a:r>
              <a:rPr lang="ru-RU" sz="1000" spc="10" dirty="0" err="1">
                <a:latin typeface="Century Gothic" pitchFamily="34" charset="0"/>
                <a:cs typeface="Calibri"/>
              </a:rPr>
              <a:t>шт</a:t>
            </a:r>
            <a:r>
              <a:rPr lang="ru-RU" sz="1000" spc="10" dirty="0">
                <a:latin typeface="Century Gothic" pitchFamily="34" charset="0"/>
                <a:cs typeface="Calibri"/>
              </a:rPr>
              <a:t> в год</a:t>
            </a:r>
          </a:p>
          <a:p>
            <a:pPr marL="12700" algn="just">
              <a:lnSpc>
                <a:spcPct val="100000"/>
              </a:lnSpc>
              <a:spcBef>
                <a:spcPts val="315"/>
              </a:spcBef>
            </a:pPr>
            <a:r>
              <a:rPr sz="1000" b="1" spc="-5" dirty="0" err="1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Проект</a:t>
            </a:r>
            <a:endParaRPr sz="1000" dirty="0">
              <a:solidFill>
                <a:srgbClr val="002060"/>
              </a:solidFill>
              <a:latin typeface="Century Gothic" pitchFamily="34" charset="0"/>
              <a:cs typeface="Calibri"/>
            </a:endParaRPr>
          </a:p>
          <a:p>
            <a:pPr marL="12700" marR="80010" algn="just">
              <a:lnSpc>
                <a:spcPct val="83500"/>
              </a:lnSpc>
              <a:spcBef>
                <a:spcPts val="290"/>
              </a:spcBef>
            </a:pP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Настоящий</a:t>
            </a:r>
            <a:r>
              <a:rPr sz="1000" spc="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инвестиционный</a:t>
            </a:r>
            <a:r>
              <a:rPr sz="1000" spc="3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проект</a:t>
            </a:r>
            <a:r>
              <a:rPr sz="100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(«Проект»)</a:t>
            </a:r>
            <a:r>
              <a:rPr sz="10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предусматривает </a:t>
            </a:r>
            <a:r>
              <a:rPr sz="1000" spc="-21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строительство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завода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производству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одноразовых посуд</a:t>
            </a:r>
            <a:r>
              <a:rPr lang="ru-RU" sz="1000" dirty="0">
                <a:latin typeface="Century Gothic" pitchFamily="34" charset="0"/>
                <a:cs typeface="Calibri"/>
              </a:rPr>
              <a:t>. </a:t>
            </a:r>
            <a:r>
              <a:rPr sz="1000" spc="-5" dirty="0" err="1">
                <a:latin typeface="Century Gothic" pitchFamily="34" charset="0"/>
                <a:cs typeface="Calibri"/>
              </a:rPr>
              <a:t>Завод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будет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расположен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на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территории</a:t>
            </a:r>
            <a:r>
              <a:rPr lang="kk-KZ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И</a:t>
            </a:r>
            <a:r>
              <a:rPr sz="1000" spc="-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З</a:t>
            </a:r>
            <a:r>
              <a:rPr sz="1000" spc="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«</a:t>
            </a:r>
            <a:r>
              <a:rPr lang="kk-KZ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Өндіріс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»</a:t>
            </a:r>
            <a:r>
              <a:rPr sz="1000" spc="1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в </a:t>
            </a:r>
            <a:r>
              <a:rPr lang="kk-KZ"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Кызылординской </a:t>
            </a:r>
            <a:r>
              <a:rPr sz="1000" spc="-5" dirty="0" err="1">
                <a:solidFill>
                  <a:srgbClr val="0D0D0D"/>
                </a:solidFill>
                <a:latin typeface="Century Gothic" pitchFamily="34" charset="0"/>
                <a:cs typeface="Calibri"/>
              </a:rPr>
              <a:t>области</a:t>
            </a:r>
            <a:r>
              <a:rPr sz="1000" spc="-5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.</a:t>
            </a:r>
            <a:r>
              <a:rPr sz="1000" spc="20" dirty="0">
                <a:solidFill>
                  <a:srgbClr val="0D0D0D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Готовую продукцию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планируется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реализовывать 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Казахстане</a:t>
            </a:r>
            <a:r>
              <a:rPr lang="ru-RU" sz="1000" spc="-5" dirty="0">
                <a:latin typeface="Century Gothic" pitchFamily="34" charset="0"/>
                <a:cs typeface="Calibri"/>
              </a:rPr>
              <a:t>, в частности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Кызылординской</a:t>
            </a:r>
            <a:r>
              <a:rPr lang="ru-RU" sz="1000" spc="-5" dirty="0">
                <a:latin typeface="Century Gothic" pitchFamily="34" charset="0"/>
                <a:cs typeface="Calibri"/>
              </a:rPr>
              <a:t> области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 </a:t>
            </a:r>
            <a:r>
              <a:rPr sz="1000" spc="-5" dirty="0" err="1">
                <a:latin typeface="Century Gothic" pitchFamily="34" charset="0"/>
                <a:cs typeface="Calibri"/>
              </a:rPr>
              <a:t>направлен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на</a:t>
            </a:r>
            <a:r>
              <a:rPr lang="kk-KZ"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создание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около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lang="kk-KZ" sz="1000" spc="-5" dirty="0">
                <a:latin typeface="Century Gothic" pitchFamily="34" charset="0"/>
                <a:cs typeface="Calibri"/>
              </a:rPr>
              <a:t>200 </a:t>
            </a:r>
            <a:r>
              <a:rPr sz="1000" spc="-5" dirty="0" err="1">
                <a:latin typeface="Century Gothic" pitchFamily="34" charset="0"/>
                <a:cs typeface="Calibri"/>
              </a:rPr>
              <a:t>новых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рабочих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мест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производство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0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экспортно-ориентированной </a:t>
            </a:r>
            <a:r>
              <a:rPr sz="1000" spc="-5" dirty="0" err="1">
                <a:latin typeface="Century Gothic" pitchFamily="34" charset="0"/>
                <a:cs typeface="Calibri"/>
              </a:rPr>
              <a:t>продукции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15"/>
              </a:spcBef>
            </a:pPr>
            <a:r>
              <a:rPr lang="kk-KZ" sz="1000" b="1" spc="-10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Инициатор </a:t>
            </a:r>
            <a:r>
              <a:rPr lang="kk-KZ" sz="1000" spc="-10" dirty="0">
                <a:latin typeface="Century Gothic" pitchFamily="34" charset="0"/>
                <a:cs typeface="Calibri"/>
              </a:rPr>
              <a:t>Акимат Кызылординской области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530351" y="378238"/>
            <a:ext cx="10976609" cy="284052"/>
          </a:xfrm>
          <a:prstGeom prst="rect">
            <a:avLst/>
          </a:prstGeom>
        </p:spPr>
        <p:txBody>
          <a:bodyPr vert="horz" wrap="square" lIns="0" tIns="65405" rIns="0" bIns="0" rtlCol="0">
            <a:spAutoFit/>
          </a:bodyPr>
          <a:lstStyle/>
          <a:p>
            <a:pPr marR="5080">
              <a:lnSpc>
                <a:spcPts val="1730"/>
              </a:lnSpc>
              <a:spcBef>
                <a:spcPts val="515"/>
              </a:spcBef>
            </a:pPr>
            <a:r>
              <a:rPr lang="kk-KZ" b="1" spc="-5" dirty="0">
                <a:solidFill>
                  <a:srgbClr val="002060"/>
                </a:solidFill>
                <a:latin typeface="Century Gothic" pitchFamily="34" charset="0"/>
                <a:cs typeface="Arial" panose="020B0604020202020204" pitchFamily="34" charset="0"/>
              </a:rPr>
              <a:t>Производство</a:t>
            </a:r>
            <a:r>
              <a:rPr sz="1800" b="1" spc="5" dirty="0">
                <a:solidFill>
                  <a:srgbClr val="00206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kk-KZ" sz="1800" b="1" spc="5" dirty="0">
                <a:solidFill>
                  <a:srgbClr val="002060"/>
                </a:solidFill>
                <a:latin typeface="Century Gothic" pitchFamily="34" charset="0"/>
                <a:cs typeface="Arial" panose="020B0604020202020204" pitchFamily="34" charset="0"/>
              </a:rPr>
              <a:t>биоразлагаемых пластиков</a:t>
            </a:r>
            <a:endParaRPr sz="1800" b="1" dirty="0">
              <a:solidFill>
                <a:srgbClr val="00206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558433" y="5291833"/>
            <a:ext cx="3664906" cy="1179169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195"/>
              </a:spcBef>
            </a:pP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Инвестиционная</a:t>
            </a:r>
            <a:r>
              <a:rPr sz="1000" b="1" spc="30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2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проекта:</a:t>
            </a:r>
            <a:endParaRPr sz="1000" dirty="0">
              <a:solidFill>
                <a:srgbClr val="00206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1000" spc="-10" dirty="0">
                <a:latin typeface="Century Gothic" pitchFamily="34" charset="0"/>
                <a:cs typeface="Calibri"/>
              </a:rPr>
              <a:t>Сумма</a:t>
            </a:r>
            <a:r>
              <a:rPr sz="1000" spc="-5" dirty="0">
                <a:latin typeface="Century Gothic" pitchFamily="34" charset="0"/>
                <a:cs typeface="Calibri"/>
              </a:rPr>
              <a:t> инвестиций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2 100 </a:t>
            </a:r>
            <a:r>
              <a:rPr sz="1000" spc="-10" dirty="0" err="1">
                <a:latin typeface="Century Gothic" pitchFamily="34" charset="0"/>
                <a:cs typeface="Calibri"/>
              </a:rPr>
              <a:t>тыс</a:t>
            </a:r>
            <a:r>
              <a:rPr sz="1000" spc="-10" dirty="0">
                <a:latin typeface="Century Gothic" pitchFamily="34" charset="0"/>
                <a:cs typeface="Calibri"/>
              </a:rPr>
              <a:t>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США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NPV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6 458 </a:t>
            </a:r>
            <a:r>
              <a:rPr sz="1000" spc="-10" dirty="0" err="1">
                <a:latin typeface="Century Gothic" pitchFamily="34" charset="0"/>
                <a:cs typeface="Calibri"/>
              </a:rPr>
              <a:t>тыс</a:t>
            </a:r>
            <a:r>
              <a:rPr sz="1000" spc="-10" dirty="0">
                <a:latin typeface="Century Gothic" pitchFamily="34" charset="0"/>
                <a:cs typeface="Calibri"/>
              </a:rPr>
              <a:t>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США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10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MIRR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24,6%</a:t>
            </a:r>
            <a:endParaRPr lang="kk-KZ" sz="1000" spc="-5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lang="ru-RU" sz="1000" spc="-5" dirty="0">
                <a:latin typeface="Century Gothic" pitchFamily="34" charset="0"/>
                <a:cs typeface="Calibri"/>
              </a:rPr>
              <a:t>Срок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окупаемости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–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2 года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lang="ru-RU" sz="10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lang="ru-RU" sz="1000" spc="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срок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окупаемости</a:t>
            </a:r>
            <a:r>
              <a:rPr lang="ru-RU" sz="1000" spc="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–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3,8</a:t>
            </a:r>
            <a:r>
              <a:rPr lang="ru-RU" sz="1000" spc="20" dirty="0">
                <a:latin typeface="Century Gothic" pitchFamily="34" charset="0"/>
                <a:cs typeface="Calibri"/>
              </a:rPr>
              <a:t> </a:t>
            </a:r>
            <a:r>
              <a:rPr lang="ru-RU" sz="1000" spc="-10" dirty="0">
                <a:latin typeface="Century Gothic" pitchFamily="34" charset="0"/>
                <a:cs typeface="Calibri"/>
              </a:rPr>
              <a:t>лет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213814" y="839415"/>
            <a:ext cx="3764006" cy="313868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195"/>
              </a:spcBef>
            </a:pP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-1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чем</a:t>
            </a:r>
            <a:r>
              <a:rPr sz="1000" b="1" spc="-2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2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проекта?</a:t>
            </a:r>
            <a:endParaRPr sz="1000" dirty="0">
              <a:solidFill>
                <a:srgbClr val="00206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00"/>
              </a:lnSpc>
              <a:spcBef>
                <a:spcPts val="95"/>
              </a:spcBef>
            </a:pPr>
            <a:r>
              <a:rPr sz="1000" b="1" spc="-5" dirty="0">
                <a:latin typeface="Century Gothic" pitchFamily="34" charset="0"/>
                <a:cs typeface="Calibri"/>
              </a:rPr>
              <a:t>Наличие</a:t>
            </a:r>
            <a:r>
              <a:rPr sz="1000" b="1" spc="-10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развитой</a:t>
            </a:r>
            <a:r>
              <a:rPr sz="1000" b="1" spc="15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инфраструктуры.</a:t>
            </a:r>
            <a:r>
              <a:rPr sz="1000" b="1" spc="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Для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обеспечения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388620" algn="just">
              <a:lnSpc>
                <a:spcPts val="1010"/>
              </a:lnSpc>
              <a:spcBef>
                <a:spcPts val="90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бесперебойной</a:t>
            </a:r>
            <a:r>
              <a:rPr sz="1000" spc="5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работы</a:t>
            </a:r>
            <a:r>
              <a:rPr sz="1000" spc="-10" dirty="0">
                <a:latin typeface="Century Gothic" pitchFamily="34" charset="0"/>
                <a:cs typeface="Calibri"/>
              </a:rPr>
              <a:t> промышленного</a:t>
            </a:r>
            <a:r>
              <a:rPr sz="1000" spc="5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объекта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создана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соответствующая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инфраструктура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(водоснабжение,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89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электричество,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теплоснабжение,</a:t>
            </a:r>
            <a:r>
              <a:rPr sz="1000" spc="5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водоотведение).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Развита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также</a:t>
            </a:r>
            <a:r>
              <a:rPr lang="kk-KZ"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транспортная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инфраструктура: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территории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lang="kk-KZ" sz="1000" spc="-10" dirty="0">
                <a:latin typeface="Century Gothic" pitchFamily="34" charset="0"/>
                <a:cs typeface="Calibri"/>
              </a:rPr>
              <a:t>ИЗ </a:t>
            </a:r>
            <a:r>
              <a:rPr sz="1000" spc="-5" dirty="0" err="1">
                <a:latin typeface="Century Gothic" pitchFamily="34" charset="0"/>
                <a:cs typeface="Calibri"/>
              </a:rPr>
              <a:t>подведены</a:t>
            </a:r>
            <a:r>
              <a:rPr lang="kk-KZ"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железнодорожные</a:t>
            </a:r>
            <a:r>
              <a:rPr sz="1000" spc="-5" dirty="0">
                <a:latin typeface="Century Gothic" pitchFamily="34" charset="0"/>
                <a:cs typeface="Calibri"/>
              </a:rPr>
              <a:t> пути и автомобильные дороги с выходом в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близлежащие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регионы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Казахстана и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Кыргызстана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endParaRPr lang="ru-RU" sz="1000" spc="-5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890"/>
              </a:lnSpc>
            </a:pPr>
            <a:r>
              <a:rPr lang="ru-RU" sz="1000" dirty="0">
                <a:latin typeface="Century Gothic" pitchFamily="34" charset="0"/>
                <a:cs typeface="Calibri"/>
              </a:rPr>
              <a:t>Также, на сегодняшний день Европейские страны производят разные продукции из тростника. С 2020 года ненужные в регионе растения тростника экспортируются в страны Европы, так за последние  3 года экспортировано на сумму 2,8 миллиона. 7,2 тыс. тонн тростника. В настоящее время в регионе простаивают два завод по переработке тростника в качестве сырья - целлюлозно-картонный комбинат. </a:t>
            </a:r>
          </a:p>
          <a:p>
            <a:pPr marL="12700" algn="just">
              <a:lnSpc>
                <a:spcPts val="890"/>
              </a:lnSpc>
            </a:pPr>
            <a:r>
              <a:rPr lang="ru-RU" sz="1000" dirty="0">
                <a:latin typeface="Century Gothic" pitchFamily="34" charset="0"/>
                <a:cs typeface="Calibri"/>
              </a:rPr>
              <a:t>В производстве применялся камыш вдоль реки  Сырдарья и произведено 70 тыс. целлюлозы и картона, а местная продукция экспортировалась в соседние страны.</a:t>
            </a:r>
          </a:p>
          <a:p>
            <a:pPr marL="12700" algn="just">
              <a:lnSpc>
                <a:spcPts val="890"/>
              </a:lnSpc>
            </a:pP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90"/>
              </a:spcBef>
            </a:pPr>
            <a:r>
              <a:rPr sz="1000" b="1" spc="-5" dirty="0" err="1">
                <a:solidFill>
                  <a:srgbClr val="002060"/>
                </a:solidFill>
                <a:latin typeface="Century Gothic" pitchFamily="34" charset="0"/>
                <a:cs typeface="Calibri"/>
              </a:rPr>
              <a:t>Инвстиционное</a:t>
            </a:r>
            <a:r>
              <a:rPr sz="1000" b="1" spc="1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1000" dirty="0">
              <a:solidFill>
                <a:srgbClr val="00206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00"/>
              </a:lnSpc>
              <a:spcBef>
                <a:spcPts val="110"/>
              </a:spcBef>
            </a:pPr>
            <a:r>
              <a:rPr sz="1000" spc="-10" dirty="0">
                <a:latin typeface="Century Gothic" pitchFamily="34" charset="0"/>
                <a:cs typeface="Calibri"/>
              </a:rPr>
              <a:t>Для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реализации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Проекта требуется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на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сумму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2 100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США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(по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курсу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449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тенге):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213813" y="4876800"/>
            <a:ext cx="3909031" cy="626454"/>
          </a:xfrm>
          <a:prstGeom prst="rect">
            <a:avLst/>
          </a:prstGeom>
        </p:spPr>
        <p:txBody>
          <a:bodyPr vert="horz" wrap="square" lIns="0" tIns="36195" rIns="0" bIns="0" rtlCol="0">
            <a:spAutoFit/>
          </a:bodyPr>
          <a:lstStyle/>
          <a:p>
            <a:pPr marL="184785" marR="5080" indent="-172720" algn="just">
              <a:lnSpc>
                <a:spcPts val="1010"/>
              </a:lnSpc>
              <a:spcBef>
                <a:spcPts val="28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55%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(2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357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долл.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США)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долговое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(при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наличии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залогового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обеспечения);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30%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(1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286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долл.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США)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участие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инвестора;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15%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(643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США) – средства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Инициатора.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200127" y="4072093"/>
            <a:ext cx="3521710" cy="804707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ts val="1100"/>
              </a:lnSpc>
              <a:spcBef>
                <a:spcPts val="9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 финансирования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меры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83400"/>
              </a:lnSpc>
              <a:spcBef>
                <a:spcPts val="9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государственной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поддержки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являются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индикативными,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финальная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долей</a:t>
            </a:r>
            <a:r>
              <a:rPr sz="1000" spc="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участия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Проекте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определятся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инвестором.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инвестиций: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213814" y="5508364"/>
            <a:ext cx="3915342" cy="513601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marL="184785" indent="-172720" algn="just">
              <a:lnSpc>
                <a:spcPct val="100000"/>
              </a:lnSpc>
              <a:spcBef>
                <a:spcPts val="204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73%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(3 142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долл.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США)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оборудование;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1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16%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(698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США)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прочие;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10%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(446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США) – здания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 сооружения.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504300" y="3380516"/>
            <a:ext cx="3459849" cy="187166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065" algn="just">
              <a:lnSpc>
                <a:spcPts val="1100"/>
              </a:lnSpc>
              <a:spcBef>
                <a:spcPts val="95"/>
              </a:spcBef>
              <a:tabLst>
                <a:tab pos="184785" algn="l"/>
                <a:tab pos="185420" algn="l"/>
              </a:tabLst>
            </a:pPr>
            <a:r>
              <a:rPr lang="ru-RU" sz="1000" b="1" spc="-10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Рынок</a:t>
            </a:r>
            <a:endParaRPr lang="ru-RU" sz="1000" dirty="0">
              <a:solidFill>
                <a:srgbClr val="002060"/>
              </a:solidFill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ts val="1100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2021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объем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мирового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рынка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одноразовой посуды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составил</a:t>
            </a:r>
            <a:r>
              <a:rPr lang="ru-RU" sz="1000" spc="-5" dirty="0">
                <a:latin typeface="Century Gothic" pitchFamily="34" charset="0"/>
                <a:cs typeface="Calibri"/>
              </a:rPr>
              <a:t> 2</a:t>
            </a:r>
            <a:r>
              <a:rPr sz="1000" spc="-5" dirty="0">
                <a:latin typeface="Century Gothic" pitchFamily="34" charset="0"/>
                <a:cs typeface="Calibri"/>
              </a:rPr>
              <a:t> 00</a:t>
            </a:r>
            <a:r>
              <a:rPr lang="ru-RU" sz="1000" spc="-5" dirty="0">
                <a:latin typeface="Century Gothic" pitchFamily="34" charset="0"/>
                <a:cs typeface="Calibri"/>
              </a:rPr>
              <a:t>0</a:t>
            </a:r>
            <a:r>
              <a:rPr sz="1000" spc="-5" dirty="0">
                <a:latin typeface="Century Gothic" pitchFamily="34" charset="0"/>
                <a:cs typeface="Calibri"/>
              </a:rPr>
              <a:t>,</a:t>
            </a:r>
            <a:r>
              <a:rPr lang="ru-RU" sz="1000" spc="-5" dirty="0">
                <a:latin typeface="Century Gothic" pitchFamily="34" charset="0"/>
                <a:cs typeface="Calibri"/>
              </a:rPr>
              <a:t>8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млрд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прогнозам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Mordor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Intelligence,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2027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r>
              <a:rPr sz="1000" spc="-10" dirty="0">
                <a:latin typeface="Century Gothic" pitchFamily="34" charset="0"/>
                <a:cs typeface="Calibri"/>
              </a:rPr>
              <a:t> данный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показатель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достигнет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2 587,6 </a:t>
            </a:r>
            <a:r>
              <a:rPr sz="1000" spc="-10" dirty="0" err="1">
                <a:latin typeface="Century Gothic" pitchFamily="34" charset="0"/>
                <a:cs typeface="Calibri"/>
              </a:rPr>
              <a:t>млрд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США,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увеличившись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на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</a:t>
            </a:r>
            <a:r>
              <a:rPr lang="ru-RU" sz="1000" spc="-5" dirty="0">
                <a:latin typeface="Century Gothic" pitchFamily="34" charset="0"/>
                <a:cs typeface="Calibri"/>
              </a:rPr>
              <a:t>3</a:t>
            </a:r>
            <a:r>
              <a:rPr sz="1000" spc="-5" dirty="0">
                <a:latin typeface="Century Gothic" pitchFamily="34" charset="0"/>
                <a:cs typeface="Calibri"/>
              </a:rPr>
              <a:t>%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сравнению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 2022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5080" indent="-172720" algn="just">
              <a:lnSpc>
                <a:spcPts val="1010"/>
              </a:lnSpc>
              <a:spcBef>
                <a:spcPts val="29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lang="ru-RU" sz="1000" spc="10" dirty="0">
                <a:latin typeface="Century Gothic" pitchFamily="34" charset="0"/>
                <a:cs typeface="Calibri"/>
              </a:rPr>
              <a:t>Казахстане нет предприятий по производству одноразовых посуд</a:t>
            </a:r>
          </a:p>
          <a:p>
            <a:pPr marL="184785" marR="5080" indent="-172720" algn="just">
              <a:lnSpc>
                <a:spcPts val="1010"/>
              </a:lnSpc>
              <a:spcBef>
                <a:spcPts val="29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 err="1">
                <a:latin typeface="Century Gothic" pitchFamily="34" charset="0"/>
                <a:cs typeface="Calibri"/>
              </a:rPr>
              <a:t>Среднегодовой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темп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роста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объемов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импорта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339090" algn="just">
              <a:lnSpc>
                <a:spcPts val="1000"/>
              </a:lnSpc>
              <a:spcBef>
                <a:spcPts val="105"/>
              </a:spcBef>
            </a:pPr>
            <a:r>
              <a:rPr lang="ru-RU" sz="1000" spc="-5" dirty="0">
                <a:latin typeface="Century Gothic" pitchFamily="34" charset="0"/>
                <a:cs typeface="Calibri"/>
              </a:rPr>
              <a:t>одноразовой посуды </a:t>
            </a:r>
            <a:r>
              <a:rPr sz="1000" spc="-5" dirty="0">
                <a:latin typeface="Century Gothic" pitchFamily="34" charset="0"/>
                <a:cs typeface="Calibri"/>
              </a:rPr>
              <a:t>в РК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период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201</a:t>
            </a:r>
            <a:r>
              <a:rPr lang="en-US" sz="1000" spc="-5" dirty="0">
                <a:latin typeface="Century Gothic" pitchFamily="34" charset="0"/>
                <a:cs typeface="Calibri"/>
              </a:rPr>
              <a:t>5</a:t>
            </a:r>
            <a:r>
              <a:rPr sz="1000" spc="-5" dirty="0">
                <a:latin typeface="Century Gothic" pitchFamily="34" charset="0"/>
                <a:cs typeface="Calibri"/>
              </a:rPr>
              <a:t>-2022</a:t>
            </a:r>
            <a:r>
              <a:rPr sz="1000" spc="6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гг.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составил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18</a:t>
            </a:r>
            <a:r>
              <a:rPr sz="1000" spc="-5" dirty="0">
                <a:latin typeface="Century Gothic" pitchFamily="34" charset="0"/>
                <a:cs typeface="Calibri"/>
              </a:rPr>
              <a:t>,5</a:t>
            </a:r>
            <a:r>
              <a:rPr lang="ru-RU" sz="1000" spc="-10" dirty="0">
                <a:latin typeface="Century Gothic" pitchFamily="34" charset="0"/>
                <a:cs typeface="Calibri"/>
              </a:rPr>
              <a:t>%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2022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данная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продукция</a:t>
            </a:r>
            <a:r>
              <a:rPr lang="ru-RU"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импортировалась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РК, в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основном,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из Китая </a:t>
            </a:r>
            <a:r>
              <a:rPr sz="1000" spc="-10" dirty="0">
                <a:latin typeface="Century Gothic" pitchFamily="34" charset="0"/>
                <a:cs typeface="Calibri"/>
              </a:rPr>
              <a:t>(41%)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РФ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(5%).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grpSp>
        <p:nvGrpSpPr>
          <p:cNvPr id="34" name="object 34"/>
          <p:cNvGrpSpPr/>
          <p:nvPr/>
        </p:nvGrpSpPr>
        <p:grpSpPr>
          <a:xfrm>
            <a:off x="701040" y="2907792"/>
            <a:ext cx="3197860" cy="1035050"/>
            <a:chOff x="701040" y="2907792"/>
            <a:chExt cx="3197860" cy="1035050"/>
          </a:xfrm>
        </p:grpSpPr>
        <p:sp>
          <p:nvSpPr>
            <p:cNvPr id="35" name="object 35"/>
            <p:cNvSpPr/>
            <p:nvPr/>
          </p:nvSpPr>
          <p:spPr>
            <a:xfrm>
              <a:off x="836676" y="3485007"/>
              <a:ext cx="2926080" cy="427353"/>
            </a:xfrm>
            <a:custGeom>
              <a:avLst/>
              <a:gdLst/>
              <a:ahLst/>
              <a:cxnLst/>
              <a:rect l="l" t="t" r="r" b="b"/>
              <a:pathLst>
                <a:path w="2926079" h="730250">
                  <a:moveTo>
                    <a:pt x="199644" y="515112"/>
                  </a:moveTo>
                  <a:lnTo>
                    <a:pt x="0" y="515112"/>
                  </a:lnTo>
                  <a:lnTo>
                    <a:pt x="0" y="729996"/>
                  </a:lnTo>
                  <a:lnTo>
                    <a:pt x="199644" y="729996"/>
                  </a:lnTo>
                  <a:lnTo>
                    <a:pt x="199644" y="515112"/>
                  </a:lnTo>
                  <a:close/>
                </a:path>
                <a:path w="2926079" h="730250">
                  <a:moveTo>
                    <a:pt x="588264" y="239268"/>
                  </a:moveTo>
                  <a:lnTo>
                    <a:pt x="388620" y="239268"/>
                  </a:lnTo>
                  <a:lnTo>
                    <a:pt x="388620" y="729996"/>
                  </a:lnTo>
                  <a:lnTo>
                    <a:pt x="588264" y="729996"/>
                  </a:lnTo>
                  <a:lnTo>
                    <a:pt x="588264" y="239268"/>
                  </a:lnTo>
                  <a:close/>
                </a:path>
                <a:path w="2926079" h="730250">
                  <a:moveTo>
                    <a:pt x="978408" y="185928"/>
                  </a:moveTo>
                  <a:lnTo>
                    <a:pt x="778764" y="185928"/>
                  </a:lnTo>
                  <a:lnTo>
                    <a:pt x="778764" y="729996"/>
                  </a:lnTo>
                  <a:lnTo>
                    <a:pt x="978408" y="729996"/>
                  </a:lnTo>
                  <a:lnTo>
                    <a:pt x="978408" y="185928"/>
                  </a:lnTo>
                  <a:close/>
                </a:path>
                <a:path w="2926079" h="730250">
                  <a:moveTo>
                    <a:pt x="1367028" y="143256"/>
                  </a:moveTo>
                  <a:lnTo>
                    <a:pt x="1167384" y="143256"/>
                  </a:lnTo>
                  <a:lnTo>
                    <a:pt x="1167384" y="729996"/>
                  </a:lnTo>
                  <a:lnTo>
                    <a:pt x="1367028" y="729996"/>
                  </a:lnTo>
                  <a:lnTo>
                    <a:pt x="1367028" y="143256"/>
                  </a:lnTo>
                  <a:close/>
                </a:path>
                <a:path w="2926079" h="730250">
                  <a:moveTo>
                    <a:pt x="1757172" y="99060"/>
                  </a:moveTo>
                  <a:lnTo>
                    <a:pt x="1557528" y="99060"/>
                  </a:lnTo>
                  <a:lnTo>
                    <a:pt x="1557528" y="729996"/>
                  </a:lnTo>
                  <a:lnTo>
                    <a:pt x="1757172" y="729996"/>
                  </a:lnTo>
                  <a:lnTo>
                    <a:pt x="1757172" y="99060"/>
                  </a:lnTo>
                  <a:close/>
                </a:path>
                <a:path w="2926079" h="730250">
                  <a:moveTo>
                    <a:pt x="2147316" y="59436"/>
                  </a:moveTo>
                  <a:lnTo>
                    <a:pt x="1947672" y="59436"/>
                  </a:lnTo>
                  <a:lnTo>
                    <a:pt x="1947672" y="729996"/>
                  </a:lnTo>
                  <a:lnTo>
                    <a:pt x="2147316" y="729996"/>
                  </a:lnTo>
                  <a:lnTo>
                    <a:pt x="2147316" y="59436"/>
                  </a:lnTo>
                  <a:close/>
                </a:path>
                <a:path w="2926079" h="730250">
                  <a:moveTo>
                    <a:pt x="2535936" y="15240"/>
                  </a:moveTo>
                  <a:lnTo>
                    <a:pt x="2336292" y="15240"/>
                  </a:lnTo>
                  <a:lnTo>
                    <a:pt x="2336292" y="729996"/>
                  </a:lnTo>
                  <a:lnTo>
                    <a:pt x="2535936" y="729996"/>
                  </a:lnTo>
                  <a:lnTo>
                    <a:pt x="2535936" y="15240"/>
                  </a:lnTo>
                  <a:close/>
                </a:path>
                <a:path w="2926079" h="730250">
                  <a:moveTo>
                    <a:pt x="2926080" y="0"/>
                  </a:moveTo>
                  <a:lnTo>
                    <a:pt x="2726436" y="0"/>
                  </a:lnTo>
                  <a:lnTo>
                    <a:pt x="2726436" y="729996"/>
                  </a:lnTo>
                  <a:lnTo>
                    <a:pt x="2926080" y="729996"/>
                  </a:lnTo>
                  <a:lnTo>
                    <a:pt x="2926080" y="0"/>
                  </a:lnTo>
                  <a:close/>
                </a:path>
              </a:pathLst>
            </a:custGeom>
            <a:solidFill>
              <a:srgbClr val="007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701040" y="2907792"/>
              <a:ext cx="3197860" cy="1035050"/>
            </a:xfrm>
            <a:custGeom>
              <a:avLst/>
              <a:gdLst/>
              <a:ahLst/>
              <a:cxnLst/>
              <a:rect l="l" t="t" r="r" b="b"/>
              <a:pathLst>
                <a:path w="3197860" h="1035050">
                  <a:moveTo>
                    <a:pt x="3156204" y="1004316"/>
                  </a:moveTo>
                  <a:lnTo>
                    <a:pt x="3156204" y="0"/>
                  </a:lnTo>
                </a:path>
                <a:path w="3197860" h="1035050">
                  <a:moveTo>
                    <a:pt x="3156204" y="1004316"/>
                  </a:moveTo>
                  <a:lnTo>
                    <a:pt x="3197352" y="1004316"/>
                  </a:lnTo>
                </a:path>
                <a:path w="3197860" h="1035050">
                  <a:moveTo>
                    <a:pt x="3156204" y="752856"/>
                  </a:moveTo>
                  <a:lnTo>
                    <a:pt x="3197352" y="752856"/>
                  </a:lnTo>
                </a:path>
                <a:path w="3197860" h="1035050">
                  <a:moveTo>
                    <a:pt x="3156204" y="501396"/>
                  </a:moveTo>
                  <a:lnTo>
                    <a:pt x="3197352" y="501396"/>
                  </a:lnTo>
                </a:path>
                <a:path w="3197860" h="1035050">
                  <a:moveTo>
                    <a:pt x="3156204" y="249936"/>
                  </a:moveTo>
                  <a:lnTo>
                    <a:pt x="3197352" y="249936"/>
                  </a:lnTo>
                </a:path>
                <a:path w="3197860" h="1035050">
                  <a:moveTo>
                    <a:pt x="3156204" y="0"/>
                  </a:moveTo>
                  <a:lnTo>
                    <a:pt x="3197352" y="0"/>
                  </a:lnTo>
                </a:path>
                <a:path w="3197860" h="1035050">
                  <a:moveTo>
                    <a:pt x="39623" y="1004316"/>
                  </a:moveTo>
                  <a:lnTo>
                    <a:pt x="39623" y="0"/>
                  </a:lnTo>
                </a:path>
                <a:path w="3197860" h="1035050">
                  <a:moveTo>
                    <a:pt x="0" y="1004316"/>
                  </a:moveTo>
                  <a:lnTo>
                    <a:pt x="39623" y="1004316"/>
                  </a:lnTo>
                </a:path>
                <a:path w="3197860" h="1035050">
                  <a:moveTo>
                    <a:pt x="0" y="752856"/>
                  </a:moveTo>
                  <a:lnTo>
                    <a:pt x="39623" y="752856"/>
                  </a:lnTo>
                </a:path>
                <a:path w="3197860" h="1035050">
                  <a:moveTo>
                    <a:pt x="0" y="501396"/>
                  </a:moveTo>
                  <a:lnTo>
                    <a:pt x="39623" y="501396"/>
                  </a:lnTo>
                </a:path>
                <a:path w="3197860" h="1035050">
                  <a:moveTo>
                    <a:pt x="0" y="249936"/>
                  </a:moveTo>
                  <a:lnTo>
                    <a:pt x="39623" y="249936"/>
                  </a:lnTo>
                </a:path>
                <a:path w="3197860" h="1035050">
                  <a:moveTo>
                    <a:pt x="0" y="0"/>
                  </a:moveTo>
                  <a:lnTo>
                    <a:pt x="39623" y="0"/>
                  </a:lnTo>
                </a:path>
                <a:path w="3197860" h="1035050">
                  <a:moveTo>
                    <a:pt x="39623" y="1004316"/>
                  </a:moveTo>
                  <a:lnTo>
                    <a:pt x="3156204" y="1004316"/>
                  </a:lnTo>
                </a:path>
                <a:path w="3197860" h="1035050">
                  <a:moveTo>
                    <a:pt x="234696" y="1004316"/>
                  </a:moveTo>
                  <a:lnTo>
                    <a:pt x="234696" y="1034796"/>
                  </a:lnTo>
                </a:path>
                <a:path w="3197860" h="1035050">
                  <a:moveTo>
                    <a:pt x="624840" y="1004316"/>
                  </a:moveTo>
                  <a:lnTo>
                    <a:pt x="624840" y="1034796"/>
                  </a:lnTo>
                </a:path>
                <a:path w="3197860" h="1035050">
                  <a:moveTo>
                    <a:pt x="1013460" y="1004316"/>
                  </a:moveTo>
                  <a:lnTo>
                    <a:pt x="1013460" y="1034796"/>
                  </a:lnTo>
                </a:path>
                <a:path w="3197860" h="1035050">
                  <a:moveTo>
                    <a:pt x="1403604" y="1004316"/>
                  </a:moveTo>
                  <a:lnTo>
                    <a:pt x="1403604" y="1034796"/>
                  </a:lnTo>
                </a:path>
                <a:path w="3197860" h="1035050">
                  <a:moveTo>
                    <a:pt x="1793748" y="1004316"/>
                  </a:moveTo>
                  <a:lnTo>
                    <a:pt x="1793748" y="1034796"/>
                  </a:lnTo>
                </a:path>
                <a:path w="3197860" h="1035050">
                  <a:moveTo>
                    <a:pt x="2182367" y="1004316"/>
                  </a:moveTo>
                  <a:lnTo>
                    <a:pt x="2182367" y="1034796"/>
                  </a:lnTo>
                </a:path>
                <a:path w="3197860" h="1035050">
                  <a:moveTo>
                    <a:pt x="2572512" y="1004316"/>
                  </a:moveTo>
                  <a:lnTo>
                    <a:pt x="2572512" y="1034796"/>
                  </a:lnTo>
                </a:path>
                <a:path w="3197860" h="1035050">
                  <a:moveTo>
                    <a:pt x="2961132" y="1004316"/>
                  </a:moveTo>
                  <a:lnTo>
                    <a:pt x="2961132" y="1034796"/>
                  </a:lnTo>
                </a:path>
                <a:path w="3197860" h="1035050">
                  <a:moveTo>
                    <a:pt x="3156204" y="1004316"/>
                  </a:moveTo>
                  <a:lnTo>
                    <a:pt x="3156204" y="1034796"/>
                  </a:lnTo>
                </a:path>
              </a:pathLst>
            </a:custGeom>
            <a:ln w="9525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936498" y="3030520"/>
              <a:ext cx="2726690" cy="500380"/>
            </a:xfrm>
            <a:custGeom>
              <a:avLst/>
              <a:gdLst/>
              <a:ahLst/>
              <a:cxnLst/>
              <a:rect l="l" t="t" r="r" b="b"/>
              <a:pathLst>
                <a:path w="2726690" h="500379">
                  <a:moveTo>
                    <a:pt x="0" y="499825"/>
                  </a:moveTo>
                  <a:lnTo>
                    <a:pt x="35408" y="461790"/>
                  </a:lnTo>
                  <a:lnTo>
                    <a:pt x="70817" y="421862"/>
                  </a:lnTo>
                  <a:lnTo>
                    <a:pt x="106226" y="380752"/>
                  </a:lnTo>
                  <a:lnTo>
                    <a:pt x="141635" y="339166"/>
                  </a:lnTo>
                  <a:lnTo>
                    <a:pt x="177044" y="297815"/>
                  </a:lnTo>
                  <a:lnTo>
                    <a:pt x="212454" y="257406"/>
                  </a:lnTo>
                  <a:lnTo>
                    <a:pt x="247864" y="218650"/>
                  </a:lnTo>
                  <a:lnTo>
                    <a:pt x="283274" y="182253"/>
                  </a:lnTo>
                  <a:lnTo>
                    <a:pt x="318685" y="148926"/>
                  </a:lnTo>
                  <a:lnTo>
                    <a:pt x="354097" y="119377"/>
                  </a:lnTo>
                  <a:lnTo>
                    <a:pt x="389509" y="94314"/>
                  </a:lnTo>
                  <a:lnTo>
                    <a:pt x="438181" y="67096"/>
                  </a:lnTo>
                  <a:lnTo>
                    <a:pt x="486856" y="46753"/>
                  </a:lnTo>
                  <a:lnTo>
                    <a:pt x="535533" y="32101"/>
                  </a:lnTo>
                  <a:lnTo>
                    <a:pt x="584215" y="21956"/>
                  </a:lnTo>
                  <a:lnTo>
                    <a:pt x="632903" y="15133"/>
                  </a:lnTo>
                  <a:lnTo>
                    <a:pt x="681599" y="10447"/>
                  </a:lnTo>
                  <a:lnTo>
                    <a:pt x="730303" y="6713"/>
                  </a:lnTo>
                  <a:lnTo>
                    <a:pt x="779018" y="2747"/>
                  </a:lnTo>
                  <a:lnTo>
                    <a:pt x="827690" y="0"/>
                  </a:lnTo>
                  <a:lnTo>
                    <a:pt x="876365" y="219"/>
                  </a:lnTo>
                  <a:lnTo>
                    <a:pt x="925042" y="2671"/>
                  </a:lnTo>
                  <a:lnTo>
                    <a:pt x="973724" y="6621"/>
                  </a:lnTo>
                  <a:lnTo>
                    <a:pt x="1022412" y="11332"/>
                  </a:lnTo>
                  <a:lnTo>
                    <a:pt x="1071108" y="16070"/>
                  </a:lnTo>
                  <a:lnTo>
                    <a:pt x="1119812" y="20100"/>
                  </a:lnTo>
                  <a:lnTo>
                    <a:pt x="1168527" y="22686"/>
                  </a:lnTo>
                  <a:lnTo>
                    <a:pt x="1217199" y="24167"/>
                  </a:lnTo>
                  <a:lnTo>
                    <a:pt x="1265872" y="25318"/>
                  </a:lnTo>
                  <a:lnTo>
                    <a:pt x="1314545" y="26200"/>
                  </a:lnTo>
                  <a:lnTo>
                    <a:pt x="1363218" y="26877"/>
                  </a:lnTo>
                  <a:lnTo>
                    <a:pt x="1411890" y="27412"/>
                  </a:lnTo>
                  <a:lnTo>
                    <a:pt x="1460563" y="27866"/>
                  </a:lnTo>
                  <a:lnTo>
                    <a:pt x="1509236" y="28302"/>
                  </a:lnTo>
                  <a:lnTo>
                    <a:pt x="1557909" y="28782"/>
                  </a:lnTo>
                  <a:lnTo>
                    <a:pt x="1606623" y="29444"/>
                  </a:lnTo>
                  <a:lnTo>
                    <a:pt x="1655327" y="30219"/>
                  </a:lnTo>
                  <a:lnTo>
                    <a:pt x="1704023" y="31006"/>
                  </a:lnTo>
                  <a:lnTo>
                    <a:pt x="1752711" y="31703"/>
                  </a:lnTo>
                  <a:lnTo>
                    <a:pt x="1801393" y="32210"/>
                  </a:lnTo>
                  <a:lnTo>
                    <a:pt x="1850070" y="32426"/>
                  </a:lnTo>
                  <a:lnTo>
                    <a:pt x="1898745" y="32248"/>
                  </a:lnTo>
                  <a:lnTo>
                    <a:pt x="1947418" y="31576"/>
                  </a:lnTo>
                  <a:lnTo>
                    <a:pt x="1996132" y="30197"/>
                  </a:lnTo>
                  <a:lnTo>
                    <a:pt x="2044836" y="28116"/>
                  </a:lnTo>
                  <a:lnTo>
                    <a:pt x="2093532" y="25558"/>
                  </a:lnTo>
                  <a:lnTo>
                    <a:pt x="2142220" y="22750"/>
                  </a:lnTo>
                  <a:lnTo>
                    <a:pt x="2190902" y="19918"/>
                  </a:lnTo>
                  <a:lnTo>
                    <a:pt x="2239579" y="17289"/>
                  </a:lnTo>
                  <a:lnTo>
                    <a:pt x="2288254" y="15088"/>
                  </a:lnTo>
                  <a:lnTo>
                    <a:pt x="2336927" y="13542"/>
                  </a:lnTo>
                  <a:lnTo>
                    <a:pt x="2385605" y="12667"/>
                  </a:lnTo>
                  <a:lnTo>
                    <a:pt x="2434292" y="12256"/>
                  </a:lnTo>
                  <a:lnTo>
                    <a:pt x="2482985" y="12203"/>
                  </a:lnTo>
                  <a:lnTo>
                    <a:pt x="2531681" y="12399"/>
                  </a:lnTo>
                  <a:lnTo>
                    <a:pt x="2580377" y="12739"/>
                  </a:lnTo>
                  <a:lnTo>
                    <a:pt x="2629070" y="13114"/>
                  </a:lnTo>
                  <a:lnTo>
                    <a:pt x="2677757" y="13417"/>
                  </a:lnTo>
                  <a:lnTo>
                    <a:pt x="2726436" y="13542"/>
                  </a:lnTo>
                </a:path>
              </a:pathLst>
            </a:custGeom>
            <a:ln w="28575">
              <a:solidFill>
                <a:srgbClr val="C9E8E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98207" y="3493960"/>
              <a:ext cx="73533" cy="73532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88351" y="3087052"/>
              <a:ext cx="73533" cy="73533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76971" y="2995612"/>
              <a:ext cx="73533" cy="73533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067115" y="3015424"/>
              <a:ext cx="73533" cy="73533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57259" y="3021520"/>
              <a:ext cx="73532" cy="73532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45879" y="3024568"/>
              <a:ext cx="73532" cy="73533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236023" y="3006280"/>
              <a:ext cx="73533" cy="73533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24643" y="3006280"/>
              <a:ext cx="73533" cy="73533"/>
            </a:xfrm>
            <a:prstGeom prst="rect">
              <a:avLst/>
            </a:prstGeom>
          </p:spPr>
        </p:pic>
      </p:grpSp>
      <p:sp>
        <p:nvSpPr>
          <p:cNvPr id="57" name="object 57"/>
          <p:cNvSpPr txBox="1"/>
          <p:nvPr/>
        </p:nvSpPr>
        <p:spPr>
          <a:xfrm>
            <a:off x="3963161" y="3809746"/>
            <a:ext cx="245745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en-US"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6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 dirty="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3963161" y="3575984"/>
            <a:ext cx="245745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en-US"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7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 dirty="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3963161" y="3307207"/>
            <a:ext cx="245745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en-US"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8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 dirty="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3963161" y="3055747"/>
            <a:ext cx="245745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en-US"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9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 dirty="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963161" y="2804541"/>
            <a:ext cx="245745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en-US" sz="1000" spc="-5" dirty="0">
                <a:latin typeface="Calibri"/>
                <a:cs typeface="Calibri"/>
              </a:rPr>
              <a:t>2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 dirty="0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30072" y="2996076"/>
            <a:ext cx="152400" cy="8534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spc="-10" dirty="0">
                <a:latin typeface="Calibri"/>
                <a:cs typeface="Calibri"/>
              </a:rPr>
              <a:t>тыс.</a:t>
            </a:r>
            <a:r>
              <a:rPr sz="1000" spc="-2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долл.</a:t>
            </a:r>
            <a:r>
              <a:rPr sz="1000" spc="-20" dirty="0">
                <a:latin typeface="Calibri"/>
                <a:cs typeface="Calibri"/>
              </a:rPr>
              <a:t> </a:t>
            </a:r>
            <a:r>
              <a:rPr sz="1000" spc="-10" dirty="0">
                <a:latin typeface="Calibri"/>
                <a:cs typeface="Calibri"/>
              </a:rPr>
              <a:t>США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530072" y="4245864"/>
            <a:ext cx="243840" cy="70485"/>
          </a:xfrm>
          <a:custGeom>
            <a:avLst/>
            <a:gdLst/>
            <a:ahLst/>
            <a:cxnLst/>
            <a:rect l="l" t="t" r="r" b="b"/>
            <a:pathLst>
              <a:path w="243840" h="70485">
                <a:moveTo>
                  <a:pt x="243840" y="0"/>
                </a:moveTo>
                <a:lnTo>
                  <a:pt x="0" y="0"/>
                </a:lnTo>
                <a:lnTo>
                  <a:pt x="0" y="70104"/>
                </a:lnTo>
                <a:lnTo>
                  <a:pt x="243840" y="70104"/>
                </a:lnTo>
                <a:lnTo>
                  <a:pt x="243840" y="0"/>
                </a:lnTo>
                <a:close/>
              </a:path>
            </a:pathLst>
          </a:custGeom>
          <a:solidFill>
            <a:srgbClr val="00768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4" name="object 64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291333" y="4242625"/>
            <a:ext cx="243840" cy="73532"/>
          </a:xfrm>
          <a:prstGeom prst="rect">
            <a:avLst/>
          </a:prstGeom>
        </p:spPr>
      </p:pic>
      <p:sp>
        <p:nvSpPr>
          <p:cNvPr id="65" name="object 65"/>
          <p:cNvSpPr txBox="1"/>
          <p:nvPr/>
        </p:nvSpPr>
        <p:spPr>
          <a:xfrm>
            <a:off x="851027" y="3923436"/>
            <a:ext cx="3357879" cy="436017"/>
          </a:xfrm>
          <a:prstGeom prst="rect">
            <a:avLst/>
          </a:prstGeom>
        </p:spPr>
        <p:txBody>
          <a:bodyPr vert="horz" wrap="square" lIns="0" tIns="635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00"/>
              </a:spcBef>
              <a:tabLst>
                <a:tab pos="401955" algn="l"/>
                <a:tab pos="791845" algn="l"/>
                <a:tab pos="1181100" algn="l"/>
                <a:tab pos="1570990" algn="l"/>
                <a:tab pos="1960245" algn="l"/>
                <a:tab pos="2350135" algn="l"/>
                <a:tab pos="2749550" algn="l"/>
              </a:tabLst>
            </a:pPr>
            <a:r>
              <a:rPr lang="en-US" sz="1000" spc="-5" dirty="0">
                <a:latin typeface="Calibri"/>
                <a:cs typeface="Calibri"/>
              </a:rPr>
              <a:t>2015</a:t>
            </a:r>
            <a:r>
              <a:rPr sz="1000" spc="-5" dirty="0">
                <a:latin typeface="Calibri"/>
                <a:cs typeface="Calibri"/>
              </a:rPr>
              <a:t>	</a:t>
            </a:r>
            <a:r>
              <a:rPr lang="ru-RU" sz="1000" spc="-5" dirty="0">
                <a:cs typeface="Calibri"/>
              </a:rPr>
              <a:t>2016	2017	2018	2019	2020	2021</a:t>
            </a:r>
            <a:r>
              <a:rPr sz="1000" spc="-5" dirty="0">
                <a:latin typeface="Calibri"/>
                <a:cs typeface="Calibri"/>
              </a:rPr>
              <a:t>	</a:t>
            </a:r>
            <a:r>
              <a:rPr lang="ru-RU" sz="1000" spc="-5" dirty="0">
                <a:cs typeface="Calibri"/>
              </a:rPr>
              <a:t>2022</a:t>
            </a:r>
            <a:endParaRPr lang="en-US" sz="1000" spc="-5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00"/>
              </a:spcBef>
              <a:tabLst>
                <a:tab pos="401955" algn="l"/>
                <a:tab pos="791845" algn="l"/>
                <a:tab pos="1181100" algn="l"/>
                <a:tab pos="1570990" algn="l"/>
                <a:tab pos="1960245" algn="l"/>
                <a:tab pos="2350135" algn="l"/>
                <a:tab pos="2749550" algn="l"/>
              </a:tabLst>
            </a:pPr>
            <a:r>
              <a:rPr sz="1000" spc="-5" dirty="0" err="1">
                <a:latin typeface="Calibri"/>
                <a:cs typeface="Calibri"/>
              </a:rPr>
              <a:t>Выручка</a:t>
            </a:r>
            <a:r>
              <a:rPr sz="1000" spc="-5" dirty="0">
                <a:latin typeface="Calibri"/>
                <a:cs typeface="Calibri"/>
              </a:rPr>
              <a:t>,</a:t>
            </a:r>
            <a:r>
              <a:rPr sz="1000" spc="5" dirty="0">
                <a:latin typeface="Calibri"/>
                <a:cs typeface="Calibri"/>
              </a:rPr>
              <a:t> </a:t>
            </a:r>
            <a:r>
              <a:rPr sz="1000" spc="-10" dirty="0">
                <a:latin typeface="Calibri"/>
                <a:cs typeface="Calibri"/>
              </a:rPr>
              <a:t>тыс.</a:t>
            </a:r>
            <a:r>
              <a:rPr sz="1000" spc="1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долл.</a:t>
            </a:r>
            <a:r>
              <a:rPr sz="1000" spc="35" dirty="0">
                <a:latin typeface="Calibri"/>
                <a:cs typeface="Calibri"/>
              </a:rPr>
              <a:t> </a:t>
            </a:r>
            <a:r>
              <a:rPr sz="1000" spc="-10" dirty="0">
                <a:latin typeface="Calibri"/>
                <a:cs typeface="Calibri"/>
              </a:rPr>
              <a:t>США	Рентабельность</a:t>
            </a:r>
            <a:r>
              <a:rPr sz="1000" spc="4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по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EBITDA,</a:t>
            </a:r>
            <a:r>
              <a:rPr sz="1000" spc="5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 dirty="0">
              <a:latin typeface="Calibri"/>
              <a:cs typeface="Calibri"/>
            </a:endParaRPr>
          </a:p>
        </p:txBody>
      </p:sp>
      <p:pic>
        <p:nvPicPr>
          <p:cNvPr id="66" name="object 7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23" name="object 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24" name="object 6"/>
          <p:cNvSpPr txBox="1"/>
          <p:nvPr/>
        </p:nvSpPr>
        <p:spPr>
          <a:xfrm>
            <a:off x="9753600" y="410701"/>
            <a:ext cx="1295400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kk-KZ" sz="900" i="1" kern="0" spc="-20" dirty="0">
                <a:solidFill>
                  <a:srgbClr val="002060"/>
                </a:solidFill>
                <a:latin typeface="Century Gothic" pitchFamily="34" charset="0"/>
                <a:cs typeface="Arial" panose="020B0604020202020204" pitchFamily="34" charset="0"/>
              </a:rPr>
              <a:t>Легкая Промышленность </a:t>
            </a:r>
            <a:endParaRPr lang="ru-RU" sz="900" i="1" kern="0" spc="-20" dirty="0">
              <a:solidFill>
                <a:srgbClr val="00206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025" name="Прямоугольник 1024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26" name="Блок-схема: задержка 1025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27" name="Рисунок 1026"/>
          <p:cNvPicPr>
            <a:picLocks noChangeAspect="1"/>
          </p:cNvPicPr>
          <p:nvPr/>
        </p:nvPicPr>
        <p:blipFill>
          <a:blip r:embed="rId10" cstate="print">
            <a:biLevel thresh="25000"/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36424" y="6189568"/>
            <a:ext cx="727406" cy="357590"/>
          </a:xfrm>
          <a:prstGeom prst="rect">
            <a:avLst/>
          </a:prstGeom>
        </p:spPr>
      </p:pic>
      <p:sp>
        <p:nvSpPr>
          <p:cNvPr id="1028" name="object 8"/>
          <p:cNvSpPr txBox="1">
            <a:spLocks/>
          </p:cNvSpPr>
          <p:nvPr/>
        </p:nvSpPr>
        <p:spPr>
          <a:xfrm>
            <a:off x="8388132" y="6226770"/>
            <a:ext cx="3376229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ЛЕГКАЯ ПРОМЫШЛЕННОСТЬ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029" name="object 5"/>
          <p:cNvSpPr txBox="1"/>
          <p:nvPr/>
        </p:nvSpPr>
        <p:spPr>
          <a:xfrm>
            <a:off x="530072" y="4431312"/>
            <a:ext cx="1654810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002060"/>
                </a:solidFill>
                <a:latin typeface="Calibri"/>
                <a:cs typeface="Calibri"/>
              </a:rPr>
              <a:t>Месторасположение</a:t>
            </a:r>
            <a:r>
              <a:rPr sz="1000" b="1" spc="-4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alibri"/>
                <a:cs typeface="Calibri"/>
              </a:rPr>
              <a:t>проекта</a:t>
            </a:r>
            <a:endParaRPr sz="1000" dirty="0">
              <a:solidFill>
                <a:srgbClr val="002060"/>
              </a:solidFill>
              <a:latin typeface="Calibri"/>
              <a:cs typeface="Calibri"/>
            </a:endParaRPr>
          </a:p>
        </p:txBody>
      </p:sp>
      <p:pic>
        <p:nvPicPr>
          <p:cNvPr id="3" name="Picture 2" descr="C:\Users\d.shaikhan\Desktop\12345\view4688464age.jpg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232" y="762000"/>
            <a:ext cx="2978202" cy="18809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3891605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2346;p86"/>
          <p:cNvGrpSpPr/>
          <p:nvPr/>
        </p:nvGrpSpPr>
        <p:grpSpPr>
          <a:xfrm>
            <a:off x="1139053" y="898474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77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7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8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9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0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1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2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3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4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5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6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7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8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9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0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1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2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3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4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5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6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7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8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9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0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1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2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3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4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5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6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7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8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9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0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1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2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3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4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5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6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7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8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9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0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1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2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3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4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5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6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7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8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9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0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1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2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3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4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5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6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4" name="object 4"/>
          <p:cNvSpPr txBox="1"/>
          <p:nvPr/>
        </p:nvSpPr>
        <p:spPr>
          <a:xfrm>
            <a:off x="515213" y="2361692"/>
            <a:ext cx="1374140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002060"/>
                </a:solidFill>
                <a:latin typeface="Calibri"/>
                <a:cs typeface="Calibri"/>
              </a:rPr>
              <a:t>Рентабельность</a:t>
            </a:r>
            <a:r>
              <a:rPr sz="1000" b="1" spc="-20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alibri"/>
                <a:cs typeface="Calibri"/>
              </a:rPr>
              <a:t>проекта</a:t>
            </a:r>
            <a:endParaRPr sz="1000" dirty="0">
              <a:solidFill>
                <a:srgbClr val="002060"/>
              </a:solidFill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19176" y="4286758"/>
            <a:ext cx="1654810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002060"/>
                </a:solidFill>
                <a:latin typeface="Calibri"/>
                <a:cs typeface="Calibri"/>
              </a:rPr>
              <a:t>Месторасположение</a:t>
            </a:r>
            <a:r>
              <a:rPr sz="1000" b="1" spc="-45" dirty="0">
                <a:solidFill>
                  <a:srgbClr val="002060"/>
                </a:solidFill>
                <a:latin typeface="Calibri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alibri"/>
                <a:cs typeface="Calibri"/>
              </a:rPr>
              <a:t>проекта</a:t>
            </a:r>
            <a:endParaRPr sz="1000" dirty="0">
              <a:solidFill>
                <a:srgbClr val="002060"/>
              </a:solidFill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519176" y="381660"/>
            <a:ext cx="9364979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b="1" spc="-25" dirty="0">
                <a:solidFill>
                  <a:srgbClr val="002060"/>
                </a:solidFill>
                <a:latin typeface="Century Gothic" pitchFamily="34" charset="0"/>
                <a:cs typeface="Arial" panose="020B0604020202020204" pitchFamily="34" charset="0"/>
              </a:rPr>
              <a:t>Производство нетканого материала </a:t>
            </a:r>
          </a:p>
        </p:txBody>
      </p:sp>
      <p:sp>
        <p:nvSpPr>
          <p:cNvPr id="8" name="object 8"/>
          <p:cNvSpPr txBox="1"/>
          <p:nvPr/>
        </p:nvSpPr>
        <p:spPr>
          <a:xfrm>
            <a:off x="4566966" y="1945815"/>
            <a:ext cx="3569335" cy="1169550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spcBef>
                <a:spcPts val="219"/>
              </a:spcBef>
            </a:pPr>
            <a:r>
              <a:rPr sz="1000" b="1" spc="-5" dirty="0" err="1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Проект</a:t>
            </a:r>
            <a:endParaRPr lang="kk-KZ" sz="1000" dirty="0">
              <a:solidFill>
                <a:srgbClr val="002060"/>
              </a:solidFill>
              <a:latin typeface="Century Gothic" pitchFamily="34" charset="0"/>
              <a:cs typeface="Calibri"/>
            </a:endParaRPr>
          </a:p>
          <a:p>
            <a:pPr marL="12700" algn="just">
              <a:spcBef>
                <a:spcPts val="219"/>
              </a:spcBef>
            </a:pPr>
            <a:r>
              <a:rPr lang="ru-RU" sz="1000" dirty="0">
                <a:latin typeface="Century Gothic" pitchFamily="34" charset="0"/>
                <a:cs typeface="Calibri" pitchFamily="34" charset="0"/>
              </a:rPr>
              <a:t>При</a:t>
            </a:r>
            <a:r>
              <a:rPr lang="ru-RU" sz="1000" spc="-4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dirty="0">
                <a:latin typeface="Century Gothic" pitchFamily="34" charset="0"/>
                <a:cs typeface="Calibri" pitchFamily="34" charset="0"/>
              </a:rPr>
              <a:t>выходе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dirty="0">
                <a:latin typeface="Century Gothic" pitchFamily="34" charset="0"/>
                <a:cs typeface="Calibri" pitchFamily="34" charset="0"/>
              </a:rPr>
              <a:t>на</a:t>
            </a:r>
            <a:r>
              <a:rPr lang="ru-RU" sz="1000" spc="-3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проектную</a:t>
            </a:r>
            <a:r>
              <a:rPr lang="ru-RU" sz="1000" spc="50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dirty="0">
                <a:latin typeface="Century Gothic" pitchFamily="34" charset="0"/>
                <a:cs typeface="Calibri" pitchFamily="34" charset="0"/>
              </a:rPr>
              <a:t>мощность</a:t>
            </a:r>
            <a:r>
              <a:rPr lang="ru-RU" sz="1000" spc="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dirty="0">
                <a:latin typeface="Century Gothic" pitchFamily="34" charset="0"/>
                <a:cs typeface="Calibri" pitchFamily="34" charset="0"/>
              </a:rPr>
              <a:t>c 2024</a:t>
            </a:r>
            <a:r>
              <a:rPr lang="ru-RU" sz="1000" spc="-2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dirty="0">
                <a:latin typeface="Century Gothic" pitchFamily="34" charset="0"/>
                <a:cs typeface="Calibri" pitchFamily="34" charset="0"/>
              </a:rPr>
              <a:t>г. 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планируется</a:t>
            </a:r>
            <a:r>
              <a:rPr lang="ru-RU" sz="1000" spc="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производить</a:t>
            </a:r>
            <a:r>
              <a:rPr lang="ru-RU" sz="1000" dirty="0">
                <a:latin typeface="Century Gothic" pitchFamily="34" charset="0"/>
                <a:cs typeface="Calibri" pitchFamily="34" charset="0"/>
              </a:rPr>
              <a:t> 2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dirty="0">
                <a:latin typeface="Century Gothic" pitchFamily="34" charset="0"/>
                <a:cs typeface="Calibri" pitchFamily="34" charset="0"/>
              </a:rPr>
              <a:t>300</a:t>
            </a:r>
            <a:r>
              <a:rPr lang="ru-RU" sz="1000" spc="-20" dirty="0">
                <a:latin typeface="Century Gothic" pitchFamily="34" charset="0"/>
                <a:cs typeface="Calibri" pitchFamily="34" charset="0"/>
              </a:rPr>
              <a:t> тонн</a:t>
            </a:r>
            <a:r>
              <a:rPr lang="ru-RU" sz="1000" spc="50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нетканого</a:t>
            </a:r>
            <a:r>
              <a:rPr lang="ru-RU" sz="1000" spc="-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dirty="0">
                <a:latin typeface="Century Gothic" pitchFamily="34" charset="0"/>
                <a:cs typeface="Calibri" pitchFamily="34" charset="0"/>
              </a:rPr>
              <a:t>материала 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ежегодно.</a:t>
            </a:r>
            <a:endParaRPr lang="ru-RU" sz="1000" dirty="0">
              <a:latin typeface="Century Gothic" pitchFamily="34" charset="0"/>
              <a:cs typeface="Calibri" pitchFamily="34" charset="0"/>
            </a:endParaRPr>
          </a:p>
          <a:p>
            <a:pPr marL="12700" algn="just">
              <a:spcBef>
                <a:spcPts val="120"/>
              </a:spcBef>
            </a:pPr>
            <a:r>
              <a:rPr sz="1000" b="1" spc="-5" dirty="0" err="1">
                <a:solidFill>
                  <a:srgbClr val="002060"/>
                </a:solidFill>
                <a:latin typeface="Century Gothic" pitchFamily="34" charset="0"/>
                <a:cs typeface="Calibri" pitchFamily="34" charset="0"/>
              </a:rPr>
              <a:t>Компания</a:t>
            </a:r>
            <a:endParaRPr sz="1000" dirty="0">
              <a:solidFill>
                <a:srgbClr val="002060"/>
              </a:solidFill>
              <a:latin typeface="Century Gothic" pitchFamily="34" charset="0"/>
              <a:cs typeface="Calibri" pitchFamily="34" charset="0"/>
            </a:endParaRPr>
          </a:p>
          <a:p>
            <a:pPr marL="12700" marR="40005" algn="just">
              <a:spcBef>
                <a:spcPts val="200"/>
              </a:spcBef>
            </a:pPr>
            <a:r>
              <a:rPr lang="kk-KZ" sz="1000" dirty="0">
                <a:latin typeface="Century Gothic" pitchFamily="34" charset="0"/>
                <a:cs typeface="Calibri"/>
              </a:rPr>
              <a:t>Инициатором проекта является Акимат Кызылординской области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565697" y="3165581"/>
            <a:ext cx="3551554" cy="34624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" algn="just">
              <a:spcBef>
                <a:spcPts val="100"/>
              </a:spcBef>
              <a:tabLst>
                <a:tab pos="185420" algn="l"/>
              </a:tabLst>
            </a:pPr>
            <a:r>
              <a:rPr lang="ru-RU"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Рынок</a:t>
            </a:r>
            <a:endParaRPr lang="ru-RU" sz="1000" dirty="0">
              <a:solidFill>
                <a:srgbClr val="002060"/>
              </a:solidFill>
              <a:latin typeface="Century Gothic" pitchFamily="34" charset="0"/>
              <a:cs typeface="Calibri"/>
            </a:endParaRPr>
          </a:p>
          <a:p>
            <a:pPr marL="23495" algn="just">
              <a:spcBef>
                <a:spcPts val="204"/>
              </a:spcBef>
            </a:pPr>
            <a:r>
              <a:rPr lang="ru-RU" sz="1000" dirty="0">
                <a:latin typeface="Century Gothic" pitchFamily="34" charset="0"/>
                <a:cs typeface="Calibri" pitchFamily="34" charset="0"/>
              </a:rPr>
              <a:t>Внутренний рынок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8573136" y="1732905"/>
            <a:ext cx="2475864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-30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чем</a:t>
            </a:r>
            <a:r>
              <a:rPr sz="1000" b="1" spc="-30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1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проекта?</a:t>
            </a:r>
            <a:endParaRPr sz="1000" dirty="0">
              <a:solidFill>
                <a:srgbClr val="00206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571205" y="2030196"/>
            <a:ext cx="3492404" cy="15773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4785" marR="227965" indent="-172720" algn="just">
              <a:spcBef>
                <a:spcPts val="2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b="1" spc="-5" dirty="0" err="1">
                <a:latin typeface="Century Gothic" pitchFamily="34" charset="0"/>
                <a:cs typeface="Calibri"/>
              </a:rPr>
              <a:t>Выгодное</a:t>
            </a:r>
            <a:r>
              <a:rPr sz="1000" b="1" spc="-5" dirty="0">
                <a:latin typeface="Century Gothic" pitchFamily="34" charset="0"/>
                <a:cs typeface="Calibri"/>
              </a:rPr>
              <a:t> местоположение. </a:t>
            </a:r>
            <a:r>
              <a:rPr sz="1000" dirty="0">
                <a:latin typeface="Century Gothic" pitchFamily="34" charset="0"/>
                <a:cs typeface="Calibri"/>
              </a:rPr>
              <a:t>В </a:t>
            </a:r>
            <a:r>
              <a:rPr lang="kk-KZ" sz="1000" spc="-5" dirty="0">
                <a:latin typeface="Century Gothic" pitchFamily="34" charset="0"/>
                <a:cs typeface="Calibri"/>
              </a:rPr>
              <a:t>Кызылординской </a:t>
            </a:r>
            <a:r>
              <a:rPr sz="1000" spc="-5" dirty="0" err="1">
                <a:latin typeface="Century Gothic" pitchFamily="34" charset="0"/>
                <a:cs typeface="Calibri"/>
              </a:rPr>
              <a:t>области</a:t>
            </a:r>
            <a:r>
              <a:rPr sz="1000" spc="-5" dirty="0">
                <a:latin typeface="Century Gothic" pitchFamily="34" charset="0"/>
                <a:cs typeface="Calibri"/>
              </a:rPr>
              <a:t> имеется </a:t>
            </a:r>
            <a:r>
              <a:rPr sz="1000" spc="-19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сырьевая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база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для производства.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Собственная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сырьевая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база</a:t>
            </a:r>
            <a:r>
              <a:rPr lang="kk-KZ" sz="100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позволит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снизить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себестоимость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производства.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720" algn="just"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b="1" spc="-5" dirty="0" err="1">
                <a:latin typeface="Century Gothic" pitchFamily="34" charset="0"/>
                <a:cs typeface="Calibri"/>
              </a:rPr>
              <a:t>Государственная</a:t>
            </a:r>
            <a:r>
              <a:rPr sz="1000" b="1" spc="15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поддержка.</a:t>
            </a:r>
            <a:r>
              <a:rPr sz="1000" b="1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включен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перечень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5080" algn="just">
              <a:spcBef>
                <a:spcPts val="4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приоритетных отраслей для оказания государственной поддержки, </a:t>
            </a:r>
            <a:r>
              <a:rPr sz="1000" dirty="0">
                <a:latin typeface="Century Gothic" pitchFamily="34" charset="0"/>
                <a:cs typeface="Calibri"/>
              </a:rPr>
              <a:t>в </a:t>
            </a:r>
            <a:r>
              <a:rPr sz="1000" spc="-19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рамках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программ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которой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можно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получить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ряд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льгот,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преференций </a:t>
            </a:r>
            <a:r>
              <a:rPr sz="1000" dirty="0">
                <a:latin typeface="Century Gothic" pitchFamily="34" charset="0"/>
                <a:cs typeface="Calibri"/>
              </a:rPr>
              <a:t> и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натурных грантов.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564995" y="3675037"/>
            <a:ext cx="2704464" cy="3206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Инвестиционная привлекательность</a:t>
            </a:r>
            <a:r>
              <a:rPr sz="1000" b="1" spc="3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проекта:</a:t>
            </a:r>
            <a:endParaRPr sz="1000" dirty="0">
              <a:solidFill>
                <a:srgbClr val="00206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566966" y="4012063"/>
            <a:ext cx="3379104" cy="82073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32130" algn="just">
              <a:spcBef>
                <a:spcPts val="100"/>
              </a:spcBef>
            </a:pPr>
            <a:r>
              <a:rPr lang="ru-RU" sz="1000" spc="-5" dirty="0">
                <a:latin typeface="Century Gothic" pitchFamily="34" charset="0"/>
                <a:cs typeface="Calibri"/>
              </a:rPr>
              <a:t>Инвестиции – 8 522 тыс. долл. США;</a:t>
            </a:r>
          </a:p>
          <a:p>
            <a:pPr marL="12700" marR="532130" algn="just">
              <a:spcBef>
                <a:spcPts val="100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NPV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Проекта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10" dirty="0">
                <a:latin typeface="Century Gothic" pitchFamily="34" charset="0"/>
                <a:cs typeface="Calibri"/>
              </a:rPr>
              <a:t>5 475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тыс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долл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США; </a:t>
            </a:r>
            <a:r>
              <a:rPr sz="1000" spc="-19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IRR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19,6</a:t>
            </a:r>
            <a:r>
              <a:rPr sz="1000" dirty="0">
                <a:latin typeface="Century Gothic" pitchFamily="34" charset="0"/>
                <a:cs typeface="Calibri"/>
              </a:rPr>
              <a:t>%;</a:t>
            </a:r>
          </a:p>
          <a:p>
            <a:pPr marL="12700" algn="just">
              <a:spcBef>
                <a:spcPts val="120"/>
              </a:spcBef>
            </a:pPr>
            <a:r>
              <a:rPr sz="1000" spc="-5" dirty="0" err="1">
                <a:latin typeface="Century Gothic" pitchFamily="34" charset="0"/>
                <a:cs typeface="Calibri"/>
              </a:rPr>
              <a:t>Срок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окупаемости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spc="-20" dirty="0">
                <a:latin typeface="Century Gothic" pitchFamily="34" charset="0"/>
                <a:cs typeface="Calibri"/>
              </a:rPr>
              <a:t>6,8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лет;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spcBef>
                <a:spcPts val="120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срок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окупаемости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15" dirty="0">
                <a:latin typeface="Century Gothic" pitchFamily="34" charset="0"/>
                <a:cs typeface="Calibri"/>
              </a:rPr>
              <a:t>10,8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лет.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572000" y="916957"/>
            <a:ext cx="806704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Продукция</a:t>
            </a:r>
            <a:endParaRPr sz="900" dirty="0">
              <a:solidFill>
                <a:srgbClr val="00206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564995" y="1068279"/>
            <a:ext cx="3512205" cy="797653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23495" marR="5080" algn="just">
              <a:spcBef>
                <a:spcPts val="320"/>
              </a:spcBef>
            </a:pPr>
            <a:r>
              <a:rPr lang="ru-RU" sz="1000" dirty="0">
                <a:latin typeface="Century Gothic" pitchFamily="34" charset="0"/>
                <a:cs typeface="Calibri" pitchFamily="34" charset="0"/>
              </a:rPr>
              <a:t>В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dirty="0">
                <a:latin typeface="Century Gothic" pitchFamily="34" charset="0"/>
                <a:cs typeface="Calibri" pitchFamily="34" charset="0"/>
              </a:rPr>
              <a:t>рамках</a:t>
            </a:r>
            <a:r>
              <a:rPr lang="ru-RU" sz="1000" spc="-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dirty="0">
                <a:latin typeface="Century Gothic" pitchFamily="34" charset="0"/>
                <a:cs typeface="Calibri" pitchFamily="34" charset="0"/>
              </a:rPr>
              <a:t>Проекта</a:t>
            </a:r>
            <a:r>
              <a:rPr lang="ru-RU" sz="1000" spc="-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предполагается</a:t>
            </a:r>
            <a:r>
              <a:rPr lang="ru-RU" sz="1000" spc="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строительство</a:t>
            </a:r>
            <a:r>
              <a:rPr lang="ru-RU" sz="1000" spc="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dirty="0">
                <a:latin typeface="Century Gothic" pitchFamily="34" charset="0"/>
                <a:cs typeface="Calibri" pitchFamily="34" charset="0"/>
              </a:rPr>
              <a:t>завода</a:t>
            </a:r>
            <a:r>
              <a:rPr lang="ru-RU" sz="1000" spc="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spc="-25" dirty="0">
                <a:latin typeface="Century Gothic" pitchFamily="34" charset="0"/>
                <a:cs typeface="Calibri" pitchFamily="34" charset="0"/>
              </a:rPr>
              <a:t>по</a:t>
            </a:r>
            <a:r>
              <a:rPr lang="ru-RU" sz="1000" spc="50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производству</a:t>
            </a:r>
            <a:r>
              <a:rPr lang="ru-RU" sz="1000" spc="2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нетканого</a:t>
            </a:r>
            <a:r>
              <a:rPr lang="ru-RU" sz="1000" spc="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dirty="0">
                <a:latin typeface="Century Gothic" pitchFamily="34" charset="0"/>
                <a:cs typeface="Calibri" pitchFamily="34" charset="0"/>
              </a:rPr>
              <a:t>материала</a:t>
            </a:r>
            <a:r>
              <a:rPr lang="ru-RU" sz="1000" spc="1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мощностью</a:t>
            </a:r>
            <a:r>
              <a:rPr lang="ru-RU" sz="1000" spc="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dirty="0">
                <a:latin typeface="Century Gothic" pitchFamily="34" charset="0"/>
                <a:cs typeface="Calibri" pitchFamily="34" charset="0"/>
              </a:rPr>
              <a:t>2</a:t>
            </a:r>
            <a:r>
              <a:rPr lang="ru-RU" sz="1000" spc="-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dirty="0">
                <a:latin typeface="Century Gothic" pitchFamily="34" charset="0"/>
                <a:cs typeface="Calibri" pitchFamily="34" charset="0"/>
              </a:rPr>
              <a:t>300</a:t>
            </a:r>
            <a:r>
              <a:rPr lang="ru-RU" sz="1000" spc="-20" dirty="0">
                <a:latin typeface="Century Gothic" pitchFamily="34" charset="0"/>
                <a:cs typeface="Calibri" pitchFamily="34" charset="0"/>
              </a:rPr>
              <a:t> тонн</a:t>
            </a:r>
            <a:r>
              <a:rPr lang="ru-RU" sz="1000" spc="50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продукции </a:t>
            </a:r>
            <a:r>
              <a:rPr lang="ru-RU" sz="1000" dirty="0">
                <a:latin typeface="Century Gothic" pitchFamily="34" charset="0"/>
                <a:cs typeface="Calibri" pitchFamily="34" charset="0"/>
              </a:rPr>
              <a:t>ежегодно,</a:t>
            </a:r>
            <a:r>
              <a:rPr lang="ru-RU" sz="1000" spc="3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dirty="0">
                <a:latin typeface="Century Gothic" pitchFamily="34" charset="0"/>
                <a:cs typeface="Calibri" pitchFamily="34" charset="0"/>
              </a:rPr>
              <a:t>а</a:t>
            </a:r>
            <a:r>
              <a:rPr lang="ru-RU" sz="1000" spc="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dirty="0">
                <a:latin typeface="Century Gothic" pitchFamily="34" charset="0"/>
                <a:cs typeface="Calibri" pitchFamily="34" charset="0"/>
              </a:rPr>
              <a:t>также</a:t>
            </a:r>
            <a:r>
              <a:rPr lang="ru-RU" sz="1000" spc="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медицинских</a:t>
            </a:r>
            <a:r>
              <a:rPr lang="ru-RU" sz="1000" spc="-2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изделий</a:t>
            </a:r>
            <a:r>
              <a:rPr lang="ru-RU" sz="1000" spc="-2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spc="-50" dirty="0">
                <a:latin typeface="Century Gothic" pitchFamily="34" charset="0"/>
                <a:cs typeface="Calibri" pitchFamily="34" charset="0"/>
              </a:rPr>
              <a:t>в</a:t>
            </a:r>
            <a:r>
              <a:rPr lang="ru-RU" sz="1000" spc="50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дальнейшем.</a:t>
            </a:r>
            <a:r>
              <a:rPr lang="ru-RU" sz="1000" spc="3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Проект</a:t>
            </a:r>
            <a:r>
              <a:rPr lang="ru-RU" sz="1000" spc="5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предусматривает</a:t>
            </a:r>
            <a:r>
              <a:rPr lang="ru-RU" sz="1000" spc="50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создание </a:t>
            </a:r>
            <a:r>
              <a:rPr lang="ru-RU" sz="1000" dirty="0">
                <a:latin typeface="Century Gothic" pitchFamily="34" charset="0"/>
                <a:cs typeface="Calibri" pitchFamily="34" charset="0"/>
              </a:rPr>
              <a:t>54</a:t>
            </a:r>
            <a:r>
              <a:rPr lang="ru-RU" sz="1000" spc="-10" dirty="0">
                <a:latin typeface="Century Gothic" pitchFamily="34" charset="0"/>
                <a:cs typeface="Calibri" pitchFamily="34" charset="0"/>
              </a:rPr>
              <a:t> </a:t>
            </a:r>
            <a:r>
              <a:rPr lang="ru-RU" sz="1000" dirty="0">
                <a:latin typeface="Century Gothic" pitchFamily="34" charset="0"/>
                <a:cs typeface="Calibri" pitchFamily="34" charset="0"/>
              </a:rPr>
              <a:t>рабочих </a:t>
            </a:r>
            <a:r>
              <a:rPr lang="ru-RU" sz="1000" spc="-20" dirty="0">
                <a:latin typeface="Century Gothic" pitchFamily="34" charset="0"/>
                <a:cs typeface="Calibri" pitchFamily="34" charset="0"/>
              </a:rPr>
              <a:t>мест.</a:t>
            </a:r>
            <a:endParaRPr lang="ru-RU" sz="1000" dirty="0">
              <a:latin typeface="Century Gothic" pitchFamily="34" charset="0"/>
              <a:cs typeface="Calibri" pitchFamily="34" charset="0"/>
            </a:endParaRPr>
          </a:p>
        </p:txBody>
      </p:sp>
      <p:sp>
        <p:nvSpPr>
          <p:cNvPr id="83" name="object 12"/>
          <p:cNvSpPr txBox="1"/>
          <p:nvPr/>
        </p:nvSpPr>
        <p:spPr>
          <a:xfrm>
            <a:off x="4574190" y="4920771"/>
            <a:ext cx="3304540" cy="951542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marR="5080" algn="just">
              <a:spcBef>
                <a:spcPts val="100"/>
              </a:spcBef>
              <a:tabLst>
                <a:tab pos="184785" algn="l"/>
                <a:tab pos="185420" algn="l"/>
              </a:tabLst>
            </a:pPr>
            <a:r>
              <a:rPr sz="1000" spc="-5" dirty="0" err="1">
                <a:latin typeface="Century Gothic" pitchFamily="34" charset="0"/>
                <a:cs typeface="Calibri"/>
              </a:rPr>
              <a:t>Предлагаемая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меры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1000" spc="-19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поддержки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являются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финальная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359410" algn="just">
              <a:spcBef>
                <a:spcPts val="30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финансирования </a:t>
            </a:r>
            <a:r>
              <a:rPr sz="1000" dirty="0">
                <a:latin typeface="Century Gothic" pitchFamily="34" charset="0"/>
                <a:cs typeface="Calibri"/>
              </a:rPr>
              <a:t>и </a:t>
            </a:r>
            <a:r>
              <a:rPr sz="1000" spc="-5" dirty="0">
                <a:latin typeface="Century Gothic" pitchFamily="34" charset="0"/>
                <a:cs typeface="Calibri"/>
              </a:rPr>
              <a:t>долей </a:t>
            </a:r>
            <a:r>
              <a:rPr sz="1000" dirty="0">
                <a:latin typeface="Century Gothic" pitchFamily="34" charset="0"/>
                <a:cs typeface="Calibri"/>
              </a:rPr>
              <a:t>участия в </a:t>
            </a:r>
            <a:r>
              <a:rPr sz="1000" spc="-5" dirty="0" err="1">
                <a:latin typeface="Century Gothic" pitchFamily="34" charset="0"/>
                <a:cs typeface="Calibri"/>
              </a:rPr>
              <a:t>Проекте</a:t>
            </a:r>
            <a:r>
              <a:rPr lang="kk-KZ"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определятся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 </a:t>
            </a:r>
            <a:r>
              <a:rPr sz="1000" spc="-19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результатам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совместных</a:t>
            </a:r>
            <a:r>
              <a:rPr lang="kk-KZ"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переговоров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</a:t>
            </a:r>
            <a:r>
              <a:rPr sz="1000" spc="-5" dirty="0">
                <a:latin typeface="Century Gothic" pitchFamily="34" charset="0"/>
                <a:cs typeface="Calibri"/>
              </a:rPr>
              <a:t> инвестором.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grpSp>
        <p:nvGrpSpPr>
          <p:cNvPr id="84" name="object 44"/>
          <p:cNvGrpSpPr/>
          <p:nvPr/>
        </p:nvGrpSpPr>
        <p:grpSpPr>
          <a:xfrm>
            <a:off x="609600" y="2669490"/>
            <a:ext cx="3276600" cy="1019468"/>
            <a:chOff x="3976115" y="5073396"/>
            <a:chExt cx="2380615" cy="1472565"/>
          </a:xfrm>
        </p:grpSpPr>
        <p:sp>
          <p:nvSpPr>
            <p:cNvPr id="85" name="object 45"/>
            <p:cNvSpPr/>
            <p:nvPr/>
          </p:nvSpPr>
          <p:spPr>
            <a:xfrm>
              <a:off x="4323588" y="5266943"/>
              <a:ext cx="1945005" cy="1242060"/>
            </a:xfrm>
            <a:custGeom>
              <a:avLst/>
              <a:gdLst/>
              <a:ahLst/>
              <a:cxnLst/>
              <a:rect l="l" t="t" r="r" b="b"/>
              <a:pathLst>
                <a:path w="1945004" h="1242059">
                  <a:moveTo>
                    <a:pt x="143256" y="618744"/>
                  </a:moveTo>
                  <a:lnTo>
                    <a:pt x="0" y="618744"/>
                  </a:lnTo>
                  <a:lnTo>
                    <a:pt x="0" y="1242060"/>
                  </a:lnTo>
                  <a:lnTo>
                    <a:pt x="143256" y="1242060"/>
                  </a:lnTo>
                  <a:lnTo>
                    <a:pt x="143256" y="618744"/>
                  </a:lnTo>
                  <a:close/>
                </a:path>
                <a:path w="1945004" h="1242059">
                  <a:moveTo>
                    <a:pt x="400812" y="364236"/>
                  </a:moveTo>
                  <a:lnTo>
                    <a:pt x="257556" y="364236"/>
                  </a:lnTo>
                  <a:lnTo>
                    <a:pt x="257556" y="1242060"/>
                  </a:lnTo>
                  <a:lnTo>
                    <a:pt x="400812" y="1242060"/>
                  </a:lnTo>
                  <a:lnTo>
                    <a:pt x="400812" y="364236"/>
                  </a:lnTo>
                  <a:close/>
                </a:path>
                <a:path w="1945004" h="1242059">
                  <a:moveTo>
                    <a:pt x="658368" y="281940"/>
                  </a:moveTo>
                  <a:lnTo>
                    <a:pt x="515112" y="281940"/>
                  </a:lnTo>
                  <a:lnTo>
                    <a:pt x="515112" y="1242060"/>
                  </a:lnTo>
                  <a:lnTo>
                    <a:pt x="658368" y="1242060"/>
                  </a:lnTo>
                  <a:lnTo>
                    <a:pt x="658368" y="281940"/>
                  </a:lnTo>
                  <a:close/>
                </a:path>
                <a:path w="1945004" h="1242059">
                  <a:moveTo>
                    <a:pt x="914400" y="192024"/>
                  </a:moveTo>
                  <a:lnTo>
                    <a:pt x="772668" y="192024"/>
                  </a:lnTo>
                  <a:lnTo>
                    <a:pt x="772668" y="1242060"/>
                  </a:lnTo>
                  <a:lnTo>
                    <a:pt x="914400" y="1242060"/>
                  </a:lnTo>
                  <a:lnTo>
                    <a:pt x="914400" y="192024"/>
                  </a:lnTo>
                  <a:close/>
                </a:path>
                <a:path w="1945004" h="1242059">
                  <a:moveTo>
                    <a:pt x="1171956" y="126492"/>
                  </a:moveTo>
                  <a:lnTo>
                    <a:pt x="1028700" y="126492"/>
                  </a:lnTo>
                  <a:lnTo>
                    <a:pt x="1028700" y="1242060"/>
                  </a:lnTo>
                  <a:lnTo>
                    <a:pt x="1171956" y="1242060"/>
                  </a:lnTo>
                  <a:lnTo>
                    <a:pt x="1171956" y="126492"/>
                  </a:lnTo>
                  <a:close/>
                </a:path>
                <a:path w="1945004" h="1242059">
                  <a:moveTo>
                    <a:pt x="1429512" y="80772"/>
                  </a:moveTo>
                  <a:lnTo>
                    <a:pt x="1286256" y="80772"/>
                  </a:lnTo>
                  <a:lnTo>
                    <a:pt x="1286256" y="1242060"/>
                  </a:lnTo>
                  <a:lnTo>
                    <a:pt x="1429512" y="1242060"/>
                  </a:lnTo>
                  <a:lnTo>
                    <a:pt x="1429512" y="80772"/>
                  </a:lnTo>
                  <a:close/>
                </a:path>
                <a:path w="1945004" h="1242059">
                  <a:moveTo>
                    <a:pt x="1687068" y="27432"/>
                  </a:moveTo>
                  <a:lnTo>
                    <a:pt x="1543812" y="27432"/>
                  </a:lnTo>
                  <a:lnTo>
                    <a:pt x="1543812" y="1242060"/>
                  </a:lnTo>
                  <a:lnTo>
                    <a:pt x="1687068" y="1242060"/>
                  </a:lnTo>
                  <a:lnTo>
                    <a:pt x="1687068" y="27432"/>
                  </a:lnTo>
                  <a:close/>
                </a:path>
                <a:path w="1945004" h="1242059">
                  <a:moveTo>
                    <a:pt x="1944624" y="0"/>
                  </a:moveTo>
                  <a:lnTo>
                    <a:pt x="1801368" y="0"/>
                  </a:lnTo>
                  <a:lnTo>
                    <a:pt x="1801368" y="1242060"/>
                  </a:lnTo>
                  <a:lnTo>
                    <a:pt x="1944624" y="1242060"/>
                  </a:lnTo>
                  <a:lnTo>
                    <a:pt x="1944624" y="0"/>
                  </a:lnTo>
                  <a:close/>
                </a:path>
              </a:pathLst>
            </a:custGeom>
            <a:solidFill>
              <a:srgbClr val="001F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46"/>
            <p:cNvSpPr/>
            <p:nvPr/>
          </p:nvSpPr>
          <p:spPr>
            <a:xfrm>
              <a:off x="3976115" y="5077968"/>
              <a:ext cx="2380615" cy="1463040"/>
            </a:xfrm>
            <a:custGeom>
              <a:avLst/>
              <a:gdLst/>
              <a:ahLst/>
              <a:cxnLst/>
              <a:rect l="l" t="t" r="r" b="b"/>
              <a:pathLst>
                <a:path w="2380615" h="1463040">
                  <a:moveTo>
                    <a:pt x="2348484" y="1431036"/>
                  </a:moveTo>
                  <a:lnTo>
                    <a:pt x="2348484" y="0"/>
                  </a:lnTo>
                </a:path>
                <a:path w="2380615" h="1463040">
                  <a:moveTo>
                    <a:pt x="2348484" y="1431036"/>
                  </a:moveTo>
                  <a:lnTo>
                    <a:pt x="2380488" y="1431036"/>
                  </a:lnTo>
                </a:path>
                <a:path w="2380615" h="1463040">
                  <a:moveTo>
                    <a:pt x="2348484" y="1226820"/>
                  </a:moveTo>
                  <a:lnTo>
                    <a:pt x="2380488" y="1226820"/>
                  </a:lnTo>
                </a:path>
                <a:path w="2380615" h="1463040">
                  <a:moveTo>
                    <a:pt x="2348484" y="1022604"/>
                  </a:moveTo>
                  <a:lnTo>
                    <a:pt x="2380488" y="1022604"/>
                  </a:lnTo>
                </a:path>
                <a:path w="2380615" h="1463040">
                  <a:moveTo>
                    <a:pt x="2348484" y="816864"/>
                  </a:moveTo>
                  <a:lnTo>
                    <a:pt x="2380488" y="816864"/>
                  </a:lnTo>
                </a:path>
                <a:path w="2380615" h="1463040">
                  <a:moveTo>
                    <a:pt x="2348484" y="612648"/>
                  </a:moveTo>
                  <a:lnTo>
                    <a:pt x="2380488" y="612648"/>
                  </a:lnTo>
                </a:path>
                <a:path w="2380615" h="1463040">
                  <a:moveTo>
                    <a:pt x="2348484" y="408432"/>
                  </a:moveTo>
                  <a:lnTo>
                    <a:pt x="2380488" y="408432"/>
                  </a:lnTo>
                </a:path>
                <a:path w="2380615" h="1463040">
                  <a:moveTo>
                    <a:pt x="2348484" y="204216"/>
                  </a:moveTo>
                  <a:lnTo>
                    <a:pt x="2380488" y="204216"/>
                  </a:lnTo>
                </a:path>
                <a:path w="2380615" h="1463040">
                  <a:moveTo>
                    <a:pt x="2348484" y="0"/>
                  </a:moveTo>
                  <a:lnTo>
                    <a:pt x="2380488" y="0"/>
                  </a:lnTo>
                </a:path>
                <a:path w="2380615" h="1463040">
                  <a:moveTo>
                    <a:pt x="33528" y="1431036"/>
                  </a:moveTo>
                  <a:lnTo>
                    <a:pt x="33528" y="0"/>
                  </a:lnTo>
                </a:path>
                <a:path w="2380615" h="1463040">
                  <a:moveTo>
                    <a:pt x="0" y="1431036"/>
                  </a:moveTo>
                  <a:lnTo>
                    <a:pt x="33528" y="1431036"/>
                  </a:lnTo>
                </a:path>
                <a:path w="2380615" h="1463040">
                  <a:moveTo>
                    <a:pt x="0" y="1287780"/>
                  </a:moveTo>
                  <a:lnTo>
                    <a:pt x="33528" y="1287780"/>
                  </a:lnTo>
                </a:path>
                <a:path w="2380615" h="1463040">
                  <a:moveTo>
                    <a:pt x="0" y="1144524"/>
                  </a:moveTo>
                  <a:lnTo>
                    <a:pt x="33528" y="1144524"/>
                  </a:lnTo>
                </a:path>
                <a:path w="2380615" h="1463040">
                  <a:moveTo>
                    <a:pt x="0" y="1001268"/>
                  </a:moveTo>
                  <a:lnTo>
                    <a:pt x="33528" y="1001268"/>
                  </a:lnTo>
                </a:path>
                <a:path w="2380615" h="1463040">
                  <a:moveTo>
                    <a:pt x="0" y="858012"/>
                  </a:moveTo>
                  <a:lnTo>
                    <a:pt x="33528" y="858012"/>
                  </a:lnTo>
                </a:path>
                <a:path w="2380615" h="1463040">
                  <a:moveTo>
                    <a:pt x="0" y="714756"/>
                  </a:moveTo>
                  <a:lnTo>
                    <a:pt x="33528" y="714756"/>
                  </a:lnTo>
                </a:path>
                <a:path w="2380615" h="1463040">
                  <a:moveTo>
                    <a:pt x="0" y="571500"/>
                  </a:moveTo>
                  <a:lnTo>
                    <a:pt x="33528" y="571500"/>
                  </a:lnTo>
                </a:path>
                <a:path w="2380615" h="1463040">
                  <a:moveTo>
                    <a:pt x="0" y="428244"/>
                  </a:moveTo>
                  <a:lnTo>
                    <a:pt x="33528" y="428244"/>
                  </a:lnTo>
                </a:path>
                <a:path w="2380615" h="1463040">
                  <a:moveTo>
                    <a:pt x="0" y="284988"/>
                  </a:moveTo>
                  <a:lnTo>
                    <a:pt x="33528" y="284988"/>
                  </a:lnTo>
                </a:path>
                <a:path w="2380615" h="1463040">
                  <a:moveTo>
                    <a:pt x="0" y="143256"/>
                  </a:moveTo>
                  <a:lnTo>
                    <a:pt x="33528" y="143256"/>
                  </a:lnTo>
                </a:path>
                <a:path w="2380615" h="1463040">
                  <a:moveTo>
                    <a:pt x="0" y="0"/>
                  </a:moveTo>
                  <a:lnTo>
                    <a:pt x="33528" y="0"/>
                  </a:lnTo>
                </a:path>
                <a:path w="2380615" h="1463040">
                  <a:moveTo>
                    <a:pt x="33528" y="1431036"/>
                  </a:moveTo>
                  <a:lnTo>
                    <a:pt x="2348484" y="1431036"/>
                  </a:lnTo>
                </a:path>
                <a:path w="2380615" h="1463040">
                  <a:moveTo>
                    <a:pt x="33528" y="1431036"/>
                  </a:moveTo>
                  <a:lnTo>
                    <a:pt x="33528" y="1463040"/>
                  </a:lnTo>
                </a:path>
                <a:path w="2380615" h="1463040">
                  <a:moveTo>
                    <a:pt x="289560" y="1431036"/>
                  </a:moveTo>
                  <a:lnTo>
                    <a:pt x="289560" y="1463040"/>
                  </a:lnTo>
                </a:path>
                <a:path w="2380615" h="1463040">
                  <a:moveTo>
                    <a:pt x="547116" y="1431036"/>
                  </a:moveTo>
                  <a:lnTo>
                    <a:pt x="547116" y="1463040"/>
                  </a:lnTo>
                </a:path>
                <a:path w="2380615" h="1463040">
                  <a:moveTo>
                    <a:pt x="804672" y="1431036"/>
                  </a:moveTo>
                  <a:lnTo>
                    <a:pt x="804672" y="1463040"/>
                  </a:lnTo>
                </a:path>
                <a:path w="2380615" h="1463040">
                  <a:moveTo>
                    <a:pt x="1062228" y="1431036"/>
                  </a:moveTo>
                  <a:lnTo>
                    <a:pt x="1062228" y="1463040"/>
                  </a:lnTo>
                </a:path>
                <a:path w="2380615" h="1463040">
                  <a:moveTo>
                    <a:pt x="1319784" y="1431036"/>
                  </a:moveTo>
                  <a:lnTo>
                    <a:pt x="1319784" y="1463040"/>
                  </a:lnTo>
                </a:path>
                <a:path w="2380615" h="1463040">
                  <a:moveTo>
                    <a:pt x="1577339" y="1431036"/>
                  </a:moveTo>
                  <a:lnTo>
                    <a:pt x="1577339" y="1463040"/>
                  </a:lnTo>
                </a:path>
                <a:path w="2380615" h="1463040">
                  <a:moveTo>
                    <a:pt x="1834896" y="1431036"/>
                  </a:moveTo>
                  <a:lnTo>
                    <a:pt x="1834896" y="1463040"/>
                  </a:lnTo>
                </a:path>
                <a:path w="2380615" h="1463040">
                  <a:moveTo>
                    <a:pt x="2090928" y="1431036"/>
                  </a:moveTo>
                  <a:lnTo>
                    <a:pt x="2090928" y="1463040"/>
                  </a:lnTo>
                </a:path>
                <a:path w="2380615" h="1463040">
                  <a:moveTo>
                    <a:pt x="2348484" y="1431036"/>
                  </a:moveTo>
                  <a:lnTo>
                    <a:pt x="2348484" y="1463040"/>
                  </a:lnTo>
                </a:path>
              </a:pathLst>
            </a:custGeom>
            <a:ln w="914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47"/>
            <p:cNvSpPr/>
            <p:nvPr/>
          </p:nvSpPr>
          <p:spPr>
            <a:xfrm>
              <a:off x="4138421" y="5216241"/>
              <a:ext cx="2057400" cy="1292225"/>
            </a:xfrm>
            <a:custGeom>
              <a:avLst/>
              <a:gdLst/>
              <a:ahLst/>
              <a:cxnLst/>
              <a:rect l="l" t="t" r="r" b="b"/>
              <a:pathLst>
                <a:path w="2057400" h="1292225">
                  <a:moveTo>
                    <a:pt x="0" y="1292000"/>
                  </a:moveTo>
                  <a:lnTo>
                    <a:pt x="14287" y="1241491"/>
                  </a:lnTo>
                  <a:lnTo>
                    <a:pt x="28575" y="1189104"/>
                  </a:lnTo>
                  <a:lnTo>
                    <a:pt x="42862" y="1135214"/>
                  </a:lnTo>
                  <a:lnTo>
                    <a:pt x="57150" y="1080198"/>
                  </a:lnTo>
                  <a:lnTo>
                    <a:pt x="71437" y="1024430"/>
                  </a:lnTo>
                  <a:lnTo>
                    <a:pt x="85725" y="968286"/>
                  </a:lnTo>
                  <a:lnTo>
                    <a:pt x="100012" y="912142"/>
                  </a:lnTo>
                  <a:lnTo>
                    <a:pt x="114300" y="856371"/>
                  </a:lnTo>
                  <a:lnTo>
                    <a:pt x="128587" y="801351"/>
                  </a:lnTo>
                  <a:lnTo>
                    <a:pt x="142875" y="747457"/>
                  </a:lnTo>
                  <a:lnTo>
                    <a:pt x="157162" y="695062"/>
                  </a:lnTo>
                  <a:lnTo>
                    <a:pt x="171450" y="644545"/>
                  </a:lnTo>
                  <a:lnTo>
                    <a:pt x="185737" y="596278"/>
                  </a:lnTo>
                  <a:lnTo>
                    <a:pt x="200025" y="550639"/>
                  </a:lnTo>
                  <a:lnTo>
                    <a:pt x="214312" y="508001"/>
                  </a:lnTo>
                  <a:lnTo>
                    <a:pt x="228600" y="468742"/>
                  </a:lnTo>
                  <a:lnTo>
                    <a:pt x="242887" y="433235"/>
                  </a:lnTo>
                  <a:lnTo>
                    <a:pt x="288915" y="351650"/>
                  </a:lnTo>
                  <a:lnTo>
                    <a:pt x="325655" y="315670"/>
                  </a:lnTo>
                  <a:lnTo>
                    <a:pt x="365393" y="290836"/>
                  </a:lnTo>
                  <a:lnTo>
                    <a:pt x="406131" y="274066"/>
                  </a:lnTo>
                  <a:lnTo>
                    <a:pt x="445869" y="262279"/>
                  </a:lnTo>
                  <a:lnTo>
                    <a:pt x="482609" y="252394"/>
                  </a:lnTo>
                  <a:lnTo>
                    <a:pt x="514350" y="241329"/>
                  </a:lnTo>
                  <a:lnTo>
                    <a:pt x="565785" y="222314"/>
                  </a:lnTo>
                  <a:lnTo>
                    <a:pt x="617220" y="208992"/>
                  </a:lnTo>
                  <a:lnTo>
                    <a:pt x="668655" y="198370"/>
                  </a:lnTo>
                  <a:lnTo>
                    <a:pt x="720090" y="187457"/>
                  </a:lnTo>
                  <a:lnTo>
                    <a:pt x="771525" y="173257"/>
                  </a:lnTo>
                  <a:lnTo>
                    <a:pt x="822960" y="154458"/>
                  </a:lnTo>
                  <a:lnTo>
                    <a:pt x="874395" y="133050"/>
                  </a:lnTo>
                  <a:lnTo>
                    <a:pt x="925830" y="110995"/>
                  </a:lnTo>
                  <a:lnTo>
                    <a:pt x="977265" y="90258"/>
                  </a:lnTo>
                  <a:lnTo>
                    <a:pt x="1028700" y="72800"/>
                  </a:lnTo>
                  <a:lnTo>
                    <a:pt x="1080135" y="58918"/>
                  </a:lnTo>
                  <a:lnTo>
                    <a:pt x="1131570" y="47304"/>
                  </a:lnTo>
                  <a:lnTo>
                    <a:pt x="1183005" y="37513"/>
                  </a:lnTo>
                  <a:lnTo>
                    <a:pt x="1234440" y="29100"/>
                  </a:lnTo>
                  <a:lnTo>
                    <a:pt x="1285875" y="21619"/>
                  </a:lnTo>
                  <a:lnTo>
                    <a:pt x="1337310" y="15313"/>
                  </a:lnTo>
                  <a:lnTo>
                    <a:pt x="1388745" y="10396"/>
                  </a:lnTo>
                  <a:lnTo>
                    <a:pt x="1440180" y="6614"/>
                  </a:lnTo>
                  <a:lnTo>
                    <a:pt x="1491615" y="3709"/>
                  </a:lnTo>
                  <a:lnTo>
                    <a:pt x="1543050" y="1426"/>
                  </a:lnTo>
                  <a:lnTo>
                    <a:pt x="1594485" y="158"/>
                  </a:lnTo>
                  <a:lnTo>
                    <a:pt x="1645920" y="0"/>
                  </a:lnTo>
                  <a:lnTo>
                    <a:pt x="1697355" y="475"/>
                  </a:lnTo>
                  <a:lnTo>
                    <a:pt x="1748790" y="1109"/>
                  </a:lnTo>
                  <a:lnTo>
                    <a:pt x="1800225" y="1426"/>
                  </a:lnTo>
                  <a:lnTo>
                    <a:pt x="1851660" y="1426"/>
                  </a:lnTo>
                  <a:lnTo>
                    <a:pt x="1903095" y="1426"/>
                  </a:lnTo>
                  <a:lnTo>
                    <a:pt x="1954530" y="1426"/>
                  </a:lnTo>
                  <a:lnTo>
                    <a:pt x="2005965" y="1426"/>
                  </a:lnTo>
                  <a:lnTo>
                    <a:pt x="2057400" y="1426"/>
                  </a:lnTo>
                </a:path>
              </a:pathLst>
            </a:custGeom>
            <a:ln w="28956">
              <a:solidFill>
                <a:srgbClr val="BBEB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4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101083" y="6472809"/>
              <a:ext cx="73152" cy="73152"/>
            </a:xfrm>
            <a:prstGeom prst="rect">
              <a:avLst/>
            </a:prstGeom>
          </p:spPr>
        </p:pic>
        <p:pic>
          <p:nvPicPr>
            <p:cNvPr id="89" name="object 4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58639" y="5582793"/>
              <a:ext cx="73152" cy="73152"/>
            </a:xfrm>
            <a:prstGeom prst="rect">
              <a:avLst/>
            </a:prstGeom>
          </p:spPr>
        </p:pic>
        <p:pic>
          <p:nvPicPr>
            <p:cNvPr id="90" name="object 5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16195" y="5421249"/>
              <a:ext cx="73152" cy="73151"/>
            </a:xfrm>
            <a:prstGeom prst="rect">
              <a:avLst/>
            </a:prstGeom>
          </p:spPr>
        </p:pic>
        <p:pic>
          <p:nvPicPr>
            <p:cNvPr id="95" name="object 5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873751" y="5352669"/>
              <a:ext cx="73152" cy="73152"/>
            </a:xfrm>
            <a:prstGeom prst="rect">
              <a:avLst/>
            </a:prstGeom>
          </p:spPr>
        </p:pic>
        <p:pic>
          <p:nvPicPr>
            <p:cNvPr id="96" name="object 5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29783" y="5253609"/>
              <a:ext cx="73152" cy="73152"/>
            </a:xfrm>
            <a:prstGeom prst="rect">
              <a:avLst/>
            </a:prstGeom>
          </p:spPr>
        </p:pic>
        <p:pic>
          <p:nvPicPr>
            <p:cNvPr id="97" name="object 5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387339" y="5201793"/>
              <a:ext cx="73152" cy="73152"/>
            </a:xfrm>
            <a:prstGeom prst="rect">
              <a:avLst/>
            </a:prstGeom>
          </p:spPr>
        </p:pic>
        <p:pic>
          <p:nvPicPr>
            <p:cNvPr id="98" name="object 5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644895" y="5181981"/>
              <a:ext cx="73152" cy="73152"/>
            </a:xfrm>
            <a:prstGeom prst="rect">
              <a:avLst/>
            </a:prstGeom>
          </p:spPr>
        </p:pic>
        <p:pic>
          <p:nvPicPr>
            <p:cNvPr id="99" name="object 5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902451" y="5181981"/>
              <a:ext cx="73152" cy="73152"/>
            </a:xfrm>
            <a:prstGeom prst="rect">
              <a:avLst/>
            </a:prstGeom>
          </p:spPr>
        </p:pic>
        <p:pic>
          <p:nvPicPr>
            <p:cNvPr id="100" name="object 5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160007" y="5181981"/>
              <a:ext cx="73152" cy="73152"/>
            </a:xfrm>
            <a:prstGeom prst="rect">
              <a:avLst/>
            </a:prstGeom>
          </p:spPr>
        </p:pic>
      </p:grpSp>
      <p:sp>
        <p:nvSpPr>
          <p:cNvPr id="101" name="object 68"/>
          <p:cNvSpPr txBox="1"/>
          <p:nvPr/>
        </p:nvSpPr>
        <p:spPr>
          <a:xfrm>
            <a:off x="264219" y="2590800"/>
            <a:ext cx="726381" cy="1644681"/>
          </a:xfrm>
          <a:prstGeom prst="rect">
            <a:avLst/>
          </a:prstGeom>
        </p:spPr>
        <p:txBody>
          <a:bodyPr vert="horz" wrap="square" lIns="0" tIns="3365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sz="800" spc="-10" dirty="0">
                <a:latin typeface="Calibri Light"/>
                <a:cs typeface="Calibri Light"/>
              </a:rPr>
              <a:t>10,000</a:t>
            </a:r>
            <a:endParaRPr sz="800" dirty="0">
              <a:latin typeface="Calibri Light"/>
              <a:cs typeface="Calibri Light"/>
            </a:endParaRPr>
          </a:p>
          <a:p>
            <a:pPr marL="64135">
              <a:lnSpc>
                <a:spcPct val="100000"/>
              </a:lnSpc>
              <a:spcBef>
                <a:spcPts val="170"/>
              </a:spcBef>
            </a:pPr>
            <a:r>
              <a:rPr sz="800" spc="-10" dirty="0">
                <a:latin typeface="Calibri Light"/>
                <a:cs typeface="Calibri Light"/>
              </a:rPr>
              <a:t>9,000</a:t>
            </a:r>
            <a:endParaRPr sz="800" dirty="0">
              <a:latin typeface="Calibri Light"/>
              <a:cs typeface="Calibri Light"/>
            </a:endParaRPr>
          </a:p>
          <a:p>
            <a:pPr marL="64135">
              <a:lnSpc>
                <a:spcPct val="100000"/>
              </a:lnSpc>
              <a:spcBef>
                <a:spcPts val="165"/>
              </a:spcBef>
            </a:pPr>
            <a:r>
              <a:rPr sz="800" spc="-10" dirty="0">
                <a:latin typeface="Calibri Light"/>
                <a:cs typeface="Calibri Light"/>
              </a:rPr>
              <a:t>8,000</a:t>
            </a:r>
            <a:endParaRPr sz="800" dirty="0">
              <a:latin typeface="Calibri Light"/>
              <a:cs typeface="Calibri Light"/>
            </a:endParaRPr>
          </a:p>
          <a:p>
            <a:pPr marL="64135">
              <a:lnSpc>
                <a:spcPct val="100000"/>
              </a:lnSpc>
              <a:spcBef>
                <a:spcPts val="170"/>
              </a:spcBef>
            </a:pPr>
            <a:r>
              <a:rPr sz="800" spc="-10" dirty="0">
                <a:latin typeface="Calibri Light"/>
                <a:cs typeface="Calibri Light"/>
              </a:rPr>
              <a:t>7,000</a:t>
            </a:r>
            <a:endParaRPr sz="800" dirty="0">
              <a:latin typeface="Calibri Light"/>
              <a:cs typeface="Calibri Light"/>
            </a:endParaRPr>
          </a:p>
          <a:p>
            <a:pPr marL="64135">
              <a:lnSpc>
                <a:spcPct val="100000"/>
              </a:lnSpc>
              <a:spcBef>
                <a:spcPts val="170"/>
              </a:spcBef>
            </a:pPr>
            <a:r>
              <a:rPr sz="800" spc="-10" dirty="0">
                <a:latin typeface="Calibri Light"/>
                <a:cs typeface="Calibri Light"/>
              </a:rPr>
              <a:t>6,000</a:t>
            </a:r>
            <a:endParaRPr sz="800" dirty="0">
              <a:latin typeface="Calibri Light"/>
              <a:cs typeface="Calibri Light"/>
            </a:endParaRPr>
          </a:p>
          <a:p>
            <a:pPr marL="64135">
              <a:lnSpc>
                <a:spcPct val="100000"/>
              </a:lnSpc>
              <a:spcBef>
                <a:spcPts val="165"/>
              </a:spcBef>
            </a:pPr>
            <a:r>
              <a:rPr sz="800" spc="-10" dirty="0">
                <a:latin typeface="Calibri Light"/>
                <a:cs typeface="Calibri Light"/>
              </a:rPr>
              <a:t>5,000</a:t>
            </a:r>
            <a:endParaRPr sz="800" dirty="0">
              <a:latin typeface="Calibri Light"/>
              <a:cs typeface="Calibri Light"/>
            </a:endParaRPr>
          </a:p>
          <a:p>
            <a:pPr marL="64135">
              <a:lnSpc>
                <a:spcPct val="100000"/>
              </a:lnSpc>
              <a:spcBef>
                <a:spcPts val="165"/>
              </a:spcBef>
            </a:pPr>
            <a:r>
              <a:rPr sz="800" spc="-10" dirty="0">
                <a:latin typeface="Calibri Light"/>
                <a:cs typeface="Calibri Light"/>
              </a:rPr>
              <a:t>4,000</a:t>
            </a:r>
            <a:endParaRPr sz="800" dirty="0">
              <a:latin typeface="Calibri Light"/>
              <a:cs typeface="Calibri Light"/>
            </a:endParaRPr>
          </a:p>
          <a:p>
            <a:pPr marL="64135">
              <a:lnSpc>
                <a:spcPct val="100000"/>
              </a:lnSpc>
              <a:spcBef>
                <a:spcPts val="170"/>
              </a:spcBef>
            </a:pPr>
            <a:r>
              <a:rPr sz="800" spc="-10" dirty="0">
                <a:latin typeface="Calibri Light"/>
                <a:cs typeface="Calibri Light"/>
              </a:rPr>
              <a:t>3,000</a:t>
            </a:r>
            <a:endParaRPr sz="800" dirty="0">
              <a:latin typeface="Calibri Light"/>
              <a:cs typeface="Calibri Light"/>
            </a:endParaRPr>
          </a:p>
          <a:p>
            <a:pPr marL="64135">
              <a:lnSpc>
                <a:spcPct val="100000"/>
              </a:lnSpc>
              <a:spcBef>
                <a:spcPts val="170"/>
              </a:spcBef>
            </a:pPr>
            <a:r>
              <a:rPr sz="800" spc="-10" dirty="0">
                <a:latin typeface="Calibri Light"/>
                <a:cs typeface="Calibri Light"/>
              </a:rPr>
              <a:t>2,000</a:t>
            </a:r>
            <a:endParaRPr sz="800" dirty="0">
              <a:latin typeface="Calibri Light"/>
              <a:cs typeface="Calibri Light"/>
            </a:endParaRPr>
          </a:p>
          <a:p>
            <a:pPr marL="64135">
              <a:lnSpc>
                <a:spcPct val="100000"/>
              </a:lnSpc>
              <a:spcBef>
                <a:spcPts val="165"/>
              </a:spcBef>
              <a:tabLst>
                <a:tab pos="455930" algn="l"/>
              </a:tabLst>
            </a:pPr>
            <a:r>
              <a:rPr sz="800" spc="-10" dirty="0">
                <a:latin typeface="Calibri Light"/>
                <a:cs typeface="Calibri Light"/>
              </a:rPr>
              <a:t>1,000</a:t>
            </a:r>
            <a:r>
              <a:rPr sz="800" dirty="0">
                <a:latin typeface="Calibri Light"/>
                <a:cs typeface="Calibri Light"/>
              </a:rPr>
              <a:t>	</a:t>
            </a:r>
          </a:p>
          <a:p>
            <a:pPr marL="243204">
              <a:lnSpc>
                <a:spcPct val="100000"/>
              </a:lnSpc>
              <a:spcBef>
                <a:spcPts val="165"/>
              </a:spcBef>
            </a:pPr>
            <a:r>
              <a:rPr sz="800" spc="-50" dirty="0">
                <a:latin typeface="Calibri Light"/>
                <a:cs typeface="Calibri Light"/>
              </a:rPr>
              <a:t>0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02" name="object 78"/>
          <p:cNvSpPr txBox="1"/>
          <p:nvPr/>
        </p:nvSpPr>
        <p:spPr>
          <a:xfrm>
            <a:off x="-6931" y="2870203"/>
            <a:ext cx="230832" cy="469949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latin typeface="Calibri Light"/>
                <a:cs typeface="Calibri Light"/>
              </a:rPr>
              <a:t>тыс.</a:t>
            </a:r>
            <a:r>
              <a:rPr sz="800" spc="-25" dirty="0">
                <a:latin typeface="Calibri Light"/>
                <a:cs typeface="Calibri Light"/>
              </a:rPr>
              <a:t> </a:t>
            </a:r>
            <a:r>
              <a:rPr sz="800" dirty="0">
                <a:latin typeface="Calibri Light"/>
                <a:cs typeface="Calibri Light"/>
              </a:rPr>
              <a:t>долл.</a:t>
            </a:r>
            <a:r>
              <a:rPr sz="800" spc="-20" dirty="0">
                <a:latin typeface="Calibri Light"/>
                <a:cs typeface="Calibri Light"/>
              </a:rPr>
              <a:t> </a:t>
            </a:r>
            <a:r>
              <a:rPr sz="800" spc="-25" dirty="0">
                <a:latin typeface="Calibri Light"/>
                <a:cs typeface="Calibri Light"/>
              </a:rPr>
              <a:t>США</a:t>
            </a:r>
            <a:endParaRPr sz="800">
              <a:latin typeface="Calibri Light"/>
              <a:cs typeface="Calibri Light"/>
            </a:endParaRPr>
          </a:p>
        </p:txBody>
      </p:sp>
      <p:sp>
        <p:nvSpPr>
          <p:cNvPr id="103" name="object 79"/>
          <p:cNvSpPr/>
          <p:nvPr/>
        </p:nvSpPr>
        <p:spPr>
          <a:xfrm>
            <a:off x="1100956" y="4003321"/>
            <a:ext cx="433493" cy="39126"/>
          </a:xfrm>
          <a:custGeom>
            <a:avLst/>
            <a:gdLst/>
            <a:ahLst/>
            <a:cxnLst/>
            <a:rect l="l" t="t" r="r" b="b"/>
            <a:pathLst>
              <a:path w="243839" h="56515">
                <a:moveTo>
                  <a:pt x="243839" y="0"/>
                </a:moveTo>
                <a:lnTo>
                  <a:pt x="0" y="0"/>
                </a:lnTo>
                <a:lnTo>
                  <a:pt x="0" y="56388"/>
                </a:lnTo>
                <a:lnTo>
                  <a:pt x="243839" y="56388"/>
                </a:lnTo>
                <a:lnTo>
                  <a:pt x="243839" y="0"/>
                </a:lnTo>
                <a:close/>
              </a:path>
            </a:pathLst>
          </a:custGeom>
          <a:solidFill>
            <a:srgbClr val="001F5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4" name="object 81"/>
          <p:cNvGrpSpPr/>
          <p:nvPr/>
        </p:nvGrpSpPr>
        <p:grpSpPr>
          <a:xfrm>
            <a:off x="2819400" y="3997276"/>
            <a:ext cx="433493" cy="41324"/>
            <a:chOff x="5004053" y="6986016"/>
            <a:chExt cx="243840" cy="59690"/>
          </a:xfrm>
        </p:grpSpPr>
        <p:sp>
          <p:nvSpPr>
            <p:cNvPr id="105" name="object 82"/>
            <p:cNvSpPr/>
            <p:nvPr/>
          </p:nvSpPr>
          <p:spPr>
            <a:xfrm>
              <a:off x="5004053" y="7017258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0" y="0"/>
                  </a:moveTo>
                  <a:lnTo>
                    <a:pt x="243840" y="0"/>
                  </a:lnTo>
                </a:path>
              </a:pathLst>
            </a:custGeom>
            <a:ln w="28956">
              <a:solidFill>
                <a:srgbClr val="BBEB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83"/>
            <p:cNvSpPr/>
            <p:nvPr/>
          </p:nvSpPr>
          <p:spPr>
            <a:xfrm>
              <a:off x="5099303" y="6990588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146" y="0"/>
                  </a:moveTo>
                  <a:lnTo>
                    <a:pt x="15376" y="1982"/>
                  </a:lnTo>
                  <a:lnTo>
                    <a:pt x="7381" y="7381"/>
                  </a:lnTo>
                  <a:lnTo>
                    <a:pt x="1982" y="15376"/>
                  </a:lnTo>
                  <a:lnTo>
                    <a:pt x="0" y="25145"/>
                  </a:lnTo>
                  <a:lnTo>
                    <a:pt x="1982" y="34915"/>
                  </a:lnTo>
                  <a:lnTo>
                    <a:pt x="7381" y="42910"/>
                  </a:lnTo>
                  <a:lnTo>
                    <a:pt x="15376" y="48309"/>
                  </a:lnTo>
                  <a:lnTo>
                    <a:pt x="25146" y="50291"/>
                  </a:lnTo>
                  <a:lnTo>
                    <a:pt x="34915" y="48309"/>
                  </a:lnTo>
                  <a:lnTo>
                    <a:pt x="42910" y="42910"/>
                  </a:lnTo>
                  <a:lnTo>
                    <a:pt x="48309" y="34915"/>
                  </a:lnTo>
                  <a:lnTo>
                    <a:pt x="50292" y="25145"/>
                  </a:lnTo>
                  <a:lnTo>
                    <a:pt x="48309" y="15376"/>
                  </a:lnTo>
                  <a:lnTo>
                    <a:pt x="42910" y="7381"/>
                  </a:lnTo>
                  <a:lnTo>
                    <a:pt x="34915" y="1982"/>
                  </a:lnTo>
                  <a:lnTo>
                    <a:pt x="25146" y="0"/>
                  </a:lnTo>
                  <a:close/>
                </a:path>
              </a:pathLst>
            </a:custGeom>
            <a:solidFill>
              <a:srgbClr val="001F5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84"/>
            <p:cNvSpPr/>
            <p:nvPr/>
          </p:nvSpPr>
          <p:spPr>
            <a:xfrm>
              <a:off x="5099303" y="6990588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292" y="25145"/>
                  </a:moveTo>
                  <a:lnTo>
                    <a:pt x="48309" y="34915"/>
                  </a:lnTo>
                  <a:lnTo>
                    <a:pt x="42910" y="42910"/>
                  </a:lnTo>
                  <a:lnTo>
                    <a:pt x="34915" y="48309"/>
                  </a:lnTo>
                  <a:lnTo>
                    <a:pt x="25146" y="50291"/>
                  </a:lnTo>
                  <a:lnTo>
                    <a:pt x="15376" y="48309"/>
                  </a:lnTo>
                  <a:lnTo>
                    <a:pt x="7381" y="42910"/>
                  </a:lnTo>
                  <a:lnTo>
                    <a:pt x="1982" y="34915"/>
                  </a:lnTo>
                  <a:lnTo>
                    <a:pt x="0" y="25145"/>
                  </a:lnTo>
                  <a:lnTo>
                    <a:pt x="1982" y="15376"/>
                  </a:lnTo>
                  <a:lnTo>
                    <a:pt x="7381" y="7381"/>
                  </a:lnTo>
                  <a:lnTo>
                    <a:pt x="15376" y="1982"/>
                  </a:lnTo>
                  <a:lnTo>
                    <a:pt x="25146" y="0"/>
                  </a:lnTo>
                  <a:lnTo>
                    <a:pt x="34915" y="1982"/>
                  </a:lnTo>
                  <a:lnTo>
                    <a:pt x="42910" y="7381"/>
                  </a:lnTo>
                  <a:lnTo>
                    <a:pt x="48309" y="15376"/>
                  </a:lnTo>
                  <a:lnTo>
                    <a:pt x="50292" y="25145"/>
                  </a:lnTo>
                  <a:close/>
                </a:path>
              </a:pathLst>
            </a:custGeom>
            <a:ln w="9144">
              <a:solidFill>
                <a:srgbClr val="BBEB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8" name="object 76"/>
          <p:cNvSpPr txBox="1"/>
          <p:nvPr/>
        </p:nvSpPr>
        <p:spPr>
          <a:xfrm>
            <a:off x="821690" y="4038600"/>
            <a:ext cx="12357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Выручка,</a:t>
            </a:r>
            <a:r>
              <a:rPr sz="900" spc="-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тыс.</a:t>
            </a:r>
            <a:r>
              <a:rPr sz="900" spc="-2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долл.</a:t>
            </a:r>
            <a:r>
              <a:rPr sz="900" spc="-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США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109" name="object 78"/>
          <p:cNvSpPr txBox="1"/>
          <p:nvPr/>
        </p:nvSpPr>
        <p:spPr>
          <a:xfrm>
            <a:off x="2288540" y="4028440"/>
            <a:ext cx="144526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Рентабельность</a:t>
            </a:r>
            <a:r>
              <a:rPr sz="900" spc="-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по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EBITDA,</a:t>
            </a:r>
            <a:r>
              <a:rPr sz="900" spc="-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%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110" name="object 65"/>
          <p:cNvSpPr txBox="1"/>
          <p:nvPr/>
        </p:nvSpPr>
        <p:spPr>
          <a:xfrm>
            <a:off x="936299" y="2858290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 Light"/>
                <a:cs typeface="Calibri Light"/>
              </a:rPr>
              <a:t>22%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34" name="object 65"/>
          <p:cNvSpPr txBox="1"/>
          <p:nvPr/>
        </p:nvSpPr>
        <p:spPr>
          <a:xfrm>
            <a:off x="1245821" y="2779992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 Light"/>
                <a:cs typeface="Calibri Light"/>
              </a:rPr>
              <a:t>2</a:t>
            </a:r>
            <a:r>
              <a:rPr lang="ru-RU" sz="800" spc="-25" dirty="0">
                <a:latin typeface="Calibri Light"/>
                <a:cs typeface="Calibri Light"/>
              </a:rPr>
              <a:t>6</a:t>
            </a:r>
            <a:r>
              <a:rPr sz="800" spc="-25" dirty="0">
                <a:latin typeface="Calibri Light"/>
                <a:cs typeface="Calibri Light"/>
              </a:rPr>
              <a:t>%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35" name="object 65"/>
          <p:cNvSpPr txBox="1"/>
          <p:nvPr/>
        </p:nvSpPr>
        <p:spPr>
          <a:xfrm>
            <a:off x="1670084" y="2673608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 Light"/>
                <a:cs typeface="Calibri Light"/>
              </a:rPr>
              <a:t>2</a:t>
            </a:r>
            <a:r>
              <a:rPr lang="ru-RU" sz="800" spc="-25" dirty="0">
                <a:latin typeface="Calibri Light"/>
                <a:cs typeface="Calibri Light"/>
              </a:rPr>
              <a:t>7</a:t>
            </a:r>
            <a:r>
              <a:rPr sz="800" spc="-25" dirty="0">
                <a:latin typeface="Calibri Light"/>
                <a:cs typeface="Calibri Light"/>
              </a:rPr>
              <a:t>%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36" name="object 65"/>
          <p:cNvSpPr txBox="1"/>
          <p:nvPr/>
        </p:nvSpPr>
        <p:spPr>
          <a:xfrm>
            <a:off x="1993042" y="2621804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30</a:t>
            </a:r>
            <a:r>
              <a:rPr sz="800" spc="-25" dirty="0">
                <a:latin typeface="Calibri Light"/>
                <a:cs typeface="Calibri Light"/>
              </a:rPr>
              <a:t>%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37" name="object 65"/>
          <p:cNvSpPr txBox="1"/>
          <p:nvPr/>
        </p:nvSpPr>
        <p:spPr>
          <a:xfrm>
            <a:off x="2321043" y="2602738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31</a:t>
            </a:r>
            <a:r>
              <a:rPr sz="800" spc="-25" dirty="0">
                <a:latin typeface="Calibri Light"/>
                <a:cs typeface="Calibri Light"/>
              </a:rPr>
              <a:t>%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38" name="object 65"/>
          <p:cNvSpPr txBox="1"/>
          <p:nvPr/>
        </p:nvSpPr>
        <p:spPr>
          <a:xfrm>
            <a:off x="2690142" y="2590800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3</a:t>
            </a:r>
            <a:r>
              <a:rPr sz="800" spc="-25" dirty="0">
                <a:latin typeface="Calibri Light"/>
                <a:cs typeface="Calibri Light"/>
              </a:rPr>
              <a:t>2%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39" name="object 65"/>
          <p:cNvSpPr txBox="1"/>
          <p:nvPr/>
        </p:nvSpPr>
        <p:spPr>
          <a:xfrm>
            <a:off x="3037615" y="2590800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3</a:t>
            </a:r>
            <a:r>
              <a:rPr sz="800" spc="-25" dirty="0">
                <a:latin typeface="Calibri Light"/>
                <a:cs typeface="Calibri Light"/>
              </a:rPr>
              <a:t>2%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40" name="object 65"/>
          <p:cNvSpPr txBox="1"/>
          <p:nvPr/>
        </p:nvSpPr>
        <p:spPr>
          <a:xfrm>
            <a:off x="3305046" y="2590800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3</a:t>
            </a:r>
            <a:r>
              <a:rPr sz="800" spc="-25" dirty="0">
                <a:latin typeface="Calibri Light"/>
                <a:cs typeface="Calibri Light"/>
              </a:rPr>
              <a:t>2%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41" name="object 57"/>
          <p:cNvSpPr txBox="1"/>
          <p:nvPr/>
        </p:nvSpPr>
        <p:spPr>
          <a:xfrm>
            <a:off x="1143000" y="3179092"/>
            <a:ext cx="115416" cy="395169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spc="-10" dirty="0">
                <a:solidFill>
                  <a:srgbClr val="FFFFFF"/>
                </a:solidFill>
                <a:latin typeface="Calibri Light"/>
                <a:cs typeface="Calibri Light"/>
              </a:rPr>
              <a:t>4,351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42" name="object 58"/>
          <p:cNvSpPr txBox="1"/>
          <p:nvPr/>
        </p:nvSpPr>
        <p:spPr>
          <a:xfrm>
            <a:off x="1482526" y="3177612"/>
            <a:ext cx="115416" cy="38931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spc="-10" dirty="0">
                <a:solidFill>
                  <a:srgbClr val="FFFFFF"/>
                </a:solidFill>
                <a:latin typeface="Calibri Light"/>
                <a:cs typeface="Calibri Light"/>
              </a:rPr>
              <a:t>6,134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43" name="object 59"/>
          <p:cNvSpPr txBox="1"/>
          <p:nvPr/>
        </p:nvSpPr>
        <p:spPr>
          <a:xfrm>
            <a:off x="1828800" y="3209566"/>
            <a:ext cx="115416" cy="357361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spc="-10" dirty="0">
                <a:solidFill>
                  <a:srgbClr val="FFFFFF"/>
                </a:solidFill>
                <a:latin typeface="Calibri Light"/>
                <a:cs typeface="Calibri Light"/>
              </a:rPr>
              <a:t>6,708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44" name="object 60"/>
          <p:cNvSpPr txBox="1"/>
          <p:nvPr/>
        </p:nvSpPr>
        <p:spPr>
          <a:xfrm>
            <a:off x="2209800" y="3195349"/>
            <a:ext cx="115416" cy="371578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spc="-10" dirty="0">
                <a:solidFill>
                  <a:srgbClr val="FFFFFF"/>
                </a:solidFill>
                <a:latin typeface="Calibri Light"/>
                <a:cs typeface="Calibri Light"/>
              </a:rPr>
              <a:t>7,339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45" name="object 61"/>
          <p:cNvSpPr txBox="1"/>
          <p:nvPr/>
        </p:nvSpPr>
        <p:spPr>
          <a:xfrm>
            <a:off x="2551584" y="3068009"/>
            <a:ext cx="115416" cy="499021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spc="-10" dirty="0">
                <a:solidFill>
                  <a:srgbClr val="FFFFFF"/>
                </a:solidFill>
                <a:latin typeface="Calibri Light"/>
                <a:cs typeface="Calibri Light"/>
              </a:rPr>
              <a:t>7,796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46" name="object 62"/>
          <p:cNvSpPr txBox="1"/>
          <p:nvPr/>
        </p:nvSpPr>
        <p:spPr>
          <a:xfrm>
            <a:off x="2895600" y="3136297"/>
            <a:ext cx="115416" cy="43063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spc="-10" dirty="0">
                <a:solidFill>
                  <a:srgbClr val="FFFFFF"/>
                </a:solidFill>
                <a:latin typeface="Calibri Light"/>
                <a:cs typeface="Calibri Light"/>
              </a:rPr>
              <a:t>8,116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47" name="object 63"/>
          <p:cNvSpPr txBox="1"/>
          <p:nvPr/>
        </p:nvSpPr>
        <p:spPr>
          <a:xfrm>
            <a:off x="3276600" y="3048000"/>
            <a:ext cx="115416" cy="518927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spc="-10" dirty="0">
                <a:solidFill>
                  <a:srgbClr val="FFFFFF"/>
                </a:solidFill>
                <a:latin typeface="Calibri Light"/>
                <a:cs typeface="Calibri Light"/>
              </a:rPr>
              <a:t>8,486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48" name="object 64"/>
          <p:cNvSpPr txBox="1"/>
          <p:nvPr/>
        </p:nvSpPr>
        <p:spPr>
          <a:xfrm>
            <a:off x="3618384" y="3141013"/>
            <a:ext cx="115416" cy="42591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spc="-10" dirty="0">
                <a:solidFill>
                  <a:srgbClr val="FFFFFF"/>
                </a:solidFill>
                <a:latin typeface="Calibri Light"/>
                <a:cs typeface="Calibri Light"/>
              </a:rPr>
              <a:t>8,676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49" name="object 64"/>
          <p:cNvSpPr txBox="1"/>
          <p:nvPr/>
        </p:nvSpPr>
        <p:spPr>
          <a:xfrm>
            <a:off x="762000" y="3673424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2020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50" name="object 64"/>
          <p:cNvSpPr txBox="1"/>
          <p:nvPr/>
        </p:nvSpPr>
        <p:spPr>
          <a:xfrm>
            <a:off x="2156742" y="3657600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2028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51" name="object 64"/>
          <p:cNvSpPr txBox="1"/>
          <p:nvPr/>
        </p:nvSpPr>
        <p:spPr>
          <a:xfrm>
            <a:off x="1775742" y="3670983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2026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52" name="object 64"/>
          <p:cNvSpPr txBox="1"/>
          <p:nvPr/>
        </p:nvSpPr>
        <p:spPr>
          <a:xfrm>
            <a:off x="1447800" y="3673424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2024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53" name="object 64"/>
          <p:cNvSpPr txBox="1"/>
          <p:nvPr/>
        </p:nvSpPr>
        <p:spPr>
          <a:xfrm>
            <a:off x="1089942" y="3673424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2022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54" name="object 64"/>
          <p:cNvSpPr txBox="1"/>
          <p:nvPr/>
        </p:nvSpPr>
        <p:spPr>
          <a:xfrm>
            <a:off x="2514600" y="3673424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2030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55" name="object 64"/>
          <p:cNvSpPr txBox="1"/>
          <p:nvPr/>
        </p:nvSpPr>
        <p:spPr>
          <a:xfrm>
            <a:off x="2842542" y="3673424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2032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56" name="object 64"/>
          <p:cNvSpPr txBox="1"/>
          <p:nvPr/>
        </p:nvSpPr>
        <p:spPr>
          <a:xfrm>
            <a:off x="3200400" y="3670545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spc="-25" dirty="0">
                <a:latin typeface="Calibri Light"/>
                <a:cs typeface="Calibri Light"/>
              </a:rPr>
              <a:t>2034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57" name="object 64"/>
          <p:cNvSpPr txBox="1"/>
          <p:nvPr/>
        </p:nvSpPr>
        <p:spPr>
          <a:xfrm>
            <a:off x="3581400" y="3673424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ru-RU" sz="800" dirty="0">
                <a:latin typeface="Calibri Light"/>
                <a:cs typeface="Calibri Light"/>
              </a:rPr>
              <a:t>РРР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58" name="object 69"/>
          <p:cNvSpPr txBox="1"/>
          <p:nvPr/>
        </p:nvSpPr>
        <p:spPr>
          <a:xfrm>
            <a:off x="3909341" y="3597224"/>
            <a:ext cx="26641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 Light"/>
                <a:cs typeface="Calibri Light"/>
              </a:rPr>
              <a:t>0%</a:t>
            </a:r>
            <a:endParaRPr sz="800">
              <a:latin typeface="Calibri Light"/>
              <a:cs typeface="Calibri Light"/>
            </a:endParaRPr>
          </a:p>
        </p:txBody>
      </p:sp>
      <p:sp>
        <p:nvSpPr>
          <p:cNvPr id="159" name="object 70"/>
          <p:cNvSpPr txBox="1"/>
          <p:nvPr/>
        </p:nvSpPr>
        <p:spPr>
          <a:xfrm>
            <a:off x="3909341" y="3455668"/>
            <a:ext cx="26641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 Light"/>
                <a:cs typeface="Calibri Light"/>
              </a:rPr>
              <a:t>5%</a:t>
            </a:r>
            <a:endParaRPr sz="800">
              <a:latin typeface="Calibri Light"/>
              <a:cs typeface="Calibri Light"/>
            </a:endParaRPr>
          </a:p>
        </p:txBody>
      </p:sp>
      <p:sp>
        <p:nvSpPr>
          <p:cNvPr id="160" name="object 71"/>
          <p:cNvSpPr txBox="1"/>
          <p:nvPr/>
        </p:nvSpPr>
        <p:spPr>
          <a:xfrm>
            <a:off x="3909342" y="3314112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 Light"/>
                <a:cs typeface="Calibri Light"/>
              </a:rPr>
              <a:t>10%</a:t>
            </a:r>
            <a:endParaRPr sz="800">
              <a:latin typeface="Calibri Light"/>
              <a:cs typeface="Calibri Light"/>
            </a:endParaRPr>
          </a:p>
        </p:txBody>
      </p:sp>
      <p:sp>
        <p:nvSpPr>
          <p:cNvPr id="161" name="object 72"/>
          <p:cNvSpPr txBox="1"/>
          <p:nvPr/>
        </p:nvSpPr>
        <p:spPr>
          <a:xfrm>
            <a:off x="3909342" y="3172469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 Light"/>
                <a:cs typeface="Calibri Light"/>
              </a:rPr>
              <a:t>15%</a:t>
            </a:r>
            <a:endParaRPr sz="800">
              <a:latin typeface="Calibri Light"/>
              <a:cs typeface="Calibri Light"/>
            </a:endParaRPr>
          </a:p>
        </p:txBody>
      </p:sp>
      <p:sp>
        <p:nvSpPr>
          <p:cNvPr id="162" name="object 73"/>
          <p:cNvSpPr txBox="1"/>
          <p:nvPr/>
        </p:nvSpPr>
        <p:spPr>
          <a:xfrm>
            <a:off x="3909342" y="3030912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 Light"/>
                <a:cs typeface="Calibri Light"/>
              </a:rPr>
              <a:t>20%</a:t>
            </a:r>
            <a:endParaRPr sz="800">
              <a:latin typeface="Calibri Light"/>
              <a:cs typeface="Calibri Light"/>
            </a:endParaRPr>
          </a:p>
        </p:txBody>
      </p:sp>
      <p:sp>
        <p:nvSpPr>
          <p:cNvPr id="163" name="object 74"/>
          <p:cNvSpPr txBox="1"/>
          <p:nvPr/>
        </p:nvSpPr>
        <p:spPr>
          <a:xfrm>
            <a:off x="3909342" y="2889268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 Light"/>
                <a:cs typeface="Calibri Light"/>
              </a:rPr>
              <a:t>25%</a:t>
            </a:r>
            <a:endParaRPr sz="800">
              <a:latin typeface="Calibri Light"/>
              <a:cs typeface="Calibri Light"/>
            </a:endParaRPr>
          </a:p>
        </p:txBody>
      </p:sp>
      <p:sp>
        <p:nvSpPr>
          <p:cNvPr id="164" name="object 75"/>
          <p:cNvSpPr txBox="1"/>
          <p:nvPr/>
        </p:nvSpPr>
        <p:spPr>
          <a:xfrm>
            <a:off x="3909342" y="2747712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 Light"/>
                <a:cs typeface="Calibri Light"/>
              </a:rPr>
              <a:t>30%</a:t>
            </a:r>
            <a:endParaRPr sz="800">
              <a:latin typeface="Calibri Light"/>
              <a:cs typeface="Calibri Light"/>
            </a:endParaRPr>
          </a:p>
        </p:txBody>
      </p:sp>
      <p:sp>
        <p:nvSpPr>
          <p:cNvPr id="165" name="object 76"/>
          <p:cNvSpPr txBox="1"/>
          <p:nvPr/>
        </p:nvSpPr>
        <p:spPr>
          <a:xfrm>
            <a:off x="3909342" y="2605892"/>
            <a:ext cx="357858" cy="13657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 Light"/>
                <a:cs typeface="Calibri Light"/>
              </a:rPr>
              <a:t>35%</a:t>
            </a:r>
            <a:endParaRPr sz="800" dirty="0">
              <a:latin typeface="Calibri Light"/>
              <a:cs typeface="Calibri Light"/>
            </a:endParaRPr>
          </a:p>
        </p:txBody>
      </p:sp>
      <p:pic>
        <p:nvPicPr>
          <p:cNvPr id="4098" name="Picture 2" descr="C:\Users\g.shonbaeva.AKIMAT\Downloads\tild3764-3338-4434-b764-643436376264__8z1a3815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7451" y="789062"/>
            <a:ext cx="3442178" cy="14775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" name="object 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87" name="object 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88" name="object 6"/>
          <p:cNvSpPr txBox="1"/>
          <p:nvPr/>
        </p:nvSpPr>
        <p:spPr>
          <a:xfrm>
            <a:off x="9753600" y="410701"/>
            <a:ext cx="1295400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kk-KZ" sz="900" i="1" kern="0" spc="-20" dirty="0">
                <a:solidFill>
                  <a:srgbClr val="002060"/>
                </a:solidFill>
                <a:latin typeface="Century Gothic" pitchFamily="34" charset="0"/>
                <a:cs typeface="Arial" panose="020B0604020202020204" pitchFamily="34" charset="0"/>
              </a:rPr>
              <a:t>Легкая Промышленность </a:t>
            </a:r>
            <a:endParaRPr lang="ru-RU" sz="900" i="1" kern="0" spc="-20" dirty="0">
              <a:solidFill>
                <a:srgbClr val="00206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089" name="Прямоугольник 1088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90" name="Блок-схема: задержка 1089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91" name="Рисунок 1090"/>
          <p:cNvPicPr>
            <a:picLocks noChangeAspect="1"/>
          </p:cNvPicPr>
          <p:nvPr/>
        </p:nvPicPr>
        <p:blipFill>
          <a:blip r:embed="rId8" cstate="print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3799" y="6180543"/>
            <a:ext cx="727406" cy="357590"/>
          </a:xfrm>
          <a:prstGeom prst="rect">
            <a:avLst/>
          </a:prstGeom>
        </p:spPr>
      </p:pic>
      <p:sp>
        <p:nvSpPr>
          <p:cNvPr id="1092" name="object 8"/>
          <p:cNvSpPr txBox="1">
            <a:spLocks/>
          </p:cNvSpPr>
          <p:nvPr/>
        </p:nvSpPr>
        <p:spPr>
          <a:xfrm>
            <a:off x="8388132" y="6226770"/>
            <a:ext cx="3376229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ЛЕГКАЯ ПРОМЫШЛЕННОСТЬ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8465207" y="3773865"/>
            <a:ext cx="3475400" cy="15286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2700" algn="just">
              <a:spcBef>
                <a:spcPts val="219"/>
              </a:spcBef>
            </a:pPr>
            <a:r>
              <a:rPr lang="ru-RU"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lang="ru-RU" sz="1000" b="1" spc="-2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предложение</a:t>
            </a:r>
            <a:endParaRPr lang="ru-RU" sz="1000" dirty="0">
              <a:solidFill>
                <a:srgbClr val="002060"/>
              </a:solidFill>
              <a:latin typeface="Century Gothic" pitchFamily="34" charset="0"/>
              <a:cs typeface="Calibri"/>
            </a:endParaRPr>
          </a:p>
          <a:p>
            <a:pPr marL="12700" algn="just">
              <a:spcBef>
                <a:spcPts val="120"/>
              </a:spcBef>
            </a:pPr>
            <a:r>
              <a:rPr lang="ru-RU" sz="1000" spc="-5" dirty="0">
                <a:latin typeface="Century Gothic" pitchFamily="34" charset="0"/>
                <a:cs typeface="Calibri"/>
              </a:rPr>
              <a:t>Для</a:t>
            </a:r>
            <a:r>
              <a:rPr lang="ru-RU" sz="100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реализации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Проекта</a:t>
            </a:r>
            <a:r>
              <a:rPr lang="ru-RU" sz="1000" spc="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требуется</a:t>
            </a:r>
            <a:r>
              <a:rPr lang="ru-RU" sz="1000" spc="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lang="ru-RU" sz="1000" spc="-4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на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сумму 8 522</a:t>
            </a:r>
            <a:r>
              <a:rPr lang="ru-RU" sz="1000" spc="-5" dirty="0">
                <a:latin typeface="Century Gothic" pitchFamily="34" charset="0"/>
                <a:cs typeface="Calibri"/>
              </a:rPr>
              <a:t>тыс.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долл.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США</a:t>
            </a:r>
            <a:r>
              <a:rPr lang="ru-RU" sz="1000" spc="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(по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курсу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449,2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тенге),</a:t>
            </a:r>
            <a:r>
              <a:rPr lang="ru-RU" sz="1000" dirty="0">
                <a:latin typeface="Century Gothic" pitchFamily="34" charset="0"/>
                <a:cs typeface="Calibri"/>
              </a:rPr>
              <a:t> в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том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числе: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184785" indent="-172720" algn="just"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1000" spc="-5" dirty="0">
                <a:latin typeface="Century Gothic" pitchFamily="34" charset="0"/>
                <a:cs typeface="Calibri"/>
              </a:rPr>
              <a:t>70%</a:t>
            </a:r>
            <a:r>
              <a:rPr lang="ru-RU" sz="1000" spc="-2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(5 900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тыс.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долл. США)</a:t>
            </a:r>
            <a:r>
              <a:rPr lang="ru-RU" sz="1000" spc="1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–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привлекаемые средства;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12700" marR="5080" algn="just">
              <a:spcBef>
                <a:spcPts val="1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1000" spc="-5" dirty="0">
                <a:latin typeface="Century Gothic" pitchFamily="34" charset="0"/>
                <a:cs typeface="Calibri"/>
              </a:rPr>
              <a:t>     15% </a:t>
            </a:r>
            <a:r>
              <a:rPr lang="ru-RU" sz="1000" dirty="0">
                <a:latin typeface="Century Gothic" pitchFamily="34" charset="0"/>
                <a:cs typeface="Calibri"/>
              </a:rPr>
              <a:t>(1 300 </a:t>
            </a:r>
            <a:r>
              <a:rPr lang="ru-RU" sz="1000" spc="-5" dirty="0">
                <a:latin typeface="Century Gothic" pitchFamily="34" charset="0"/>
                <a:cs typeface="Calibri"/>
              </a:rPr>
              <a:t>тыс. долл. США) </a:t>
            </a:r>
            <a:r>
              <a:rPr lang="ru-RU" sz="1000" dirty="0">
                <a:latin typeface="Century Gothic" pitchFamily="34" charset="0"/>
                <a:cs typeface="Calibri"/>
              </a:rPr>
              <a:t>– </a:t>
            </a:r>
            <a:r>
              <a:rPr lang="ru-RU" sz="1000" spc="-5" dirty="0">
                <a:latin typeface="Century Gothic" pitchFamily="34" charset="0"/>
                <a:cs typeface="Calibri"/>
              </a:rPr>
              <a:t>собственные средства. </a:t>
            </a:r>
            <a:r>
              <a:rPr lang="ru-RU" sz="1000" dirty="0">
                <a:latin typeface="Century Gothic" pitchFamily="34" charset="0"/>
                <a:cs typeface="Calibri"/>
              </a:rPr>
              <a:t> </a:t>
            </a:r>
          </a:p>
          <a:p>
            <a:pPr marL="12700" marR="5080" algn="just">
              <a:spcBef>
                <a:spcPts val="1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1000" dirty="0">
                <a:latin typeface="Century Gothic" pitchFamily="34" charset="0"/>
                <a:cs typeface="Calibri"/>
              </a:rPr>
              <a:t>      15% (1 300 </a:t>
            </a:r>
            <a:r>
              <a:rPr lang="ru-RU" sz="1000" dirty="0" err="1">
                <a:latin typeface="Century Gothic" pitchFamily="34" charset="0"/>
                <a:cs typeface="Calibri"/>
              </a:rPr>
              <a:t>тыс.долл.США</a:t>
            </a:r>
            <a:r>
              <a:rPr lang="ru-RU" sz="1000" dirty="0">
                <a:latin typeface="Century Gothic" pitchFamily="34" charset="0"/>
                <a:cs typeface="Calibri"/>
              </a:rPr>
              <a:t>) - Участие инвестора</a:t>
            </a:r>
          </a:p>
        </p:txBody>
      </p:sp>
    </p:spTree>
    <p:extLst>
      <p:ext uri="{BB962C8B-B14F-4D97-AF65-F5344CB8AC3E}">
        <p14:creationId xmlns:p14="http://schemas.microsoft.com/office/powerpoint/2010/main" val="4073294033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" name="Google Shape;2346;p86"/>
          <p:cNvGrpSpPr/>
          <p:nvPr/>
        </p:nvGrpSpPr>
        <p:grpSpPr>
          <a:xfrm>
            <a:off x="863431" y="1064161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91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7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8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9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0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1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2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3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4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5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6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7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8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9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0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1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2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3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4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5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6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7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604028" y="2934565"/>
            <a:ext cx="1603725" cy="16735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95"/>
              </a:spcBef>
            </a:pPr>
            <a:r>
              <a:rPr sz="1000" b="1" spc="-5" dirty="0">
                <a:solidFill>
                  <a:srgbClr val="002060"/>
                </a:solidFill>
                <a:latin typeface="Calibri"/>
                <a:cs typeface="Calibri"/>
              </a:rPr>
              <a:t>Рентабельность проекта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4421985" y="1077111"/>
            <a:ext cx="3711021" cy="2283317"/>
          </a:xfrm>
          <a:prstGeom prst="rect">
            <a:avLst/>
          </a:prstGeom>
          <a:noFill/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Продукция</a:t>
            </a:r>
          </a:p>
          <a:p>
            <a:pPr algn="just"/>
            <a:r>
              <a:rPr lang="ru-RU" sz="1000" dirty="0">
                <a:latin typeface="Century Gothic" pitchFamily="34" charset="0"/>
                <a:cs typeface="Calibri Light"/>
              </a:rPr>
              <a:t>Производство хлопчатобумажной ткани планируется направить на реализацию на внутренний рынок в объёме 5 000 тонн в год, а также на экспорт в Российскую Федерацию и страны СНГ — 5 000 </a:t>
            </a:r>
            <a:r>
              <a:rPr lang="ru-RU" sz="1000" dirty="0" smtClean="0">
                <a:latin typeface="Century Gothic" pitchFamily="34" charset="0"/>
                <a:cs typeface="Calibri Light"/>
              </a:rPr>
              <a:t>тонн в год</a:t>
            </a:r>
            <a:r>
              <a:rPr lang="ru-RU" sz="1000" dirty="0">
                <a:latin typeface="Century Gothic" pitchFamily="34" charset="0"/>
                <a:cs typeface="Calibri Light"/>
              </a:rPr>
              <a:t>.</a:t>
            </a:r>
            <a:br>
              <a:rPr lang="ru-RU" sz="1000" dirty="0">
                <a:latin typeface="Century Gothic" pitchFamily="34" charset="0"/>
                <a:cs typeface="Calibri Light"/>
              </a:rPr>
            </a:br>
            <a:r>
              <a:rPr lang="ru-RU" sz="1000" dirty="0">
                <a:latin typeface="Century Gothic" pitchFamily="34" charset="0"/>
                <a:cs typeface="Calibri Light"/>
              </a:rPr>
              <a:t>Выход на полную проектную мощность предполагается на второй год после запуска производства, после завершения пуско-наладочных работ, настройки технологических линий и формирования устойчивых каналов сбыта.</a:t>
            </a:r>
          </a:p>
          <a:p>
            <a:pPr marL="43815" marR="191135" algn="just">
              <a:spcBef>
                <a:spcPts val="300"/>
              </a:spcBef>
            </a:pPr>
            <a:endParaRPr lang="ru-RU" sz="1000" dirty="0">
              <a:latin typeface="Century Gothic" pitchFamily="34" charset="0"/>
              <a:cs typeface="Calibri Light"/>
            </a:endParaRPr>
          </a:p>
          <a:p>
            <a:pPr marL="43815" marR="191135" algn="just">
              <a:lnSpc>
                <a:spcPct val="100000"/>
              </a:lnSpc>
              <a:spcBef>
                <a:spcPts val="300"/>
              </a:spcBef>
            </a:pPr>
            <a:endParaRPr lang="en-US" sz="1000" spc="-15" dirty="0">
              <a:latin typeface="Century Gothic" pitchFamily="34" charset="0"/>
              <a:cs typeface="Calibri Light"/>
            </a:endParaRPr>
          </a:p>
          <a:p>
            <a:pPr marL="43815" marR="191135" algn="just">
              <a:lnSpc>
                <a:spcPct val="100000"/>
              </a:lnSpc>
              <a:spcBef>
                <a:spcPts val="300"/>
              </a:spcBef>
            </a:pPr>
            <a:endParaRPr lang="ru-RU" sz="1000" dirty="0">
              <a:latin typeface="Century Gothic" pitchFamily="34" charset="0"/>
              <a:cs typeface="Calibri Light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752549" y="547228"/>
            <a:ext cx="9315181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just">
              <a:spcBef>
                <a:spcPts val="105"/>
              </a:spcBef>
            </a:pPr>
            <a:r>
              <a:rPr lang="ru-RU" b="1" spc="-25" dirty="0">
                <a:solidFill>
                  <a:srgbClr val="002060"/>
                </a:solidFill>
                <a:latin typeface="Century Gothic" pitchFamily="34" charset="0"/>
                <a:cs typeface="Arial" panose="020B0604020202020204" pitchFamily="34" charset="0"/>
              </a:rPr>
              <a:t>Завод по производству хлопчатобумажной ткани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4444037" y="3708499"/>
            <a:ext cx="3691971" cy="109004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3815" marR="191135" algn="just">
              <a:spcBef>
                <a:spcPts val="300"/>
              </a:spcBef>
            </a:pPr>
            <a:r>
              <a:rPr lang="ru-RU" sz="1000" dirty="0">
                <a:latin typeface="Century Gothic" pitchFamily="34" charset="0"/>
                <a:cs typeface="Calibri Light"/>
              </a:rPr>
              <a:t>С учётом высокого спроса на хлопчатобумажную ткань в странах региона и экспортных цен на уровне $2 715 за тонну в Китае и $2 792 в Турции, рынок сбыта представляется перспективным как внутри Казахстана, так и за его пределами, особенно с учётом роста текстильной промышленности и потенциала замещения импорта.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8540304" y="1144077"/>
            <a:ext cx="2755266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В чем привлекательность проекта?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4457700" y="4833586"/>
            <a:ext cx="3353870" cy="851002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12700" marR="5080">
              <a:lnSpc>
                <a:spcPct val="113100"/>
              </a:lnSpc>
              <a:spcBef>
                <a:spcPts val="80"/>
              </a:spcBef>
            </a:pP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Инвестиционная привлекательность проекта: 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endParaRPr lang="kk-KZ" sz="1000" b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marR="5080">
              <a:spcBef>
                <a:spcPts val="130"/>
              </a:spcBef>
            </a:pPr>
            <a:r>
              <a:rPr sz="1000" spc="-5" dirty="0" err="1">
                <a:latin typeface="Century Gothic" pitchFamily="34" charset="0"/>
                <a:cs typeface="Calibri"/>
              </a:rPr>
              <a:t>Капитальные</a:t>
            </a:r>
            <a:r>
              <a:rPr sz="1000" spc="-5" dirty="0">
                <a:latin typeface="Century Gothic" pitchFamily="34" charset="0"/>
                <a:cs typeface="Calibri"/>
              </a:rPr>
              <a:t> затраты: </a:t>
            </a:r>
            <a:r>
              <a:rPr lang="en-US" sz="1000" dirty="0">
                <a:latin typeface="Century Gothic" pitchFamily="34" charset="0"/>
                <a:cs typeface="Calibri"/>
              </a:rPr>
              <a:t>5,2 </a:t>
            </a:r>
            <a:r>
              <a:rPr lang="kk-KZ" sz="1000" dirty="0">
                <a:latin typeface="Century Gothic" pitchFamily="34" charset="0"/>
                <a:cs typeface="Calibri"/>
              </a:rPr>
              <a:t>млн </a:t>
            </a:r>
            <a:r>
              <a:rPr sz="1000" dirty="0" err="1">
                <a:latin typeface="Century Gothic" pitchFamily="34" charset="0"/>
                <a:cs typeface="Calibri"/>
              </a:rPr>
              <a:t>долл</a:t>
            </a:r>
            <a:r>
              <a:rPr sz="1000" dirty="0">
                <a:latin typeface="Century Gothic" pitchFamily="34" charset="0"/>
                <a:cs typeface="Calibri"/>
              </a:rPr>
              <a:t>. США </a:t>
            </a:r>
            <a:endParaRPr lang="kk-KZ" sz="1000" dirty="0">
              <a:latin typeface="Century Gothic" pitchFamily="34" charset="0"/>
              <a:cs typeface="Calibri"/>
            </a:endParaRPr>
          </a:p>
          <a:p>
            <a:pPr marL="12700" marR="5080">
              <a:spcBef>
                <a:spcPts val="130"/>
              </a:spcBef>
            </a:pPr>
            <a:r>
              <a:rPr sz="1000" dirty="0">
                <a:latin typeface="Century Gothic" pitchFamily="34" charset="0"/>
                <a:cs typeface="Calibri"/>
              </a:rPr>
              <a:t> NPV – </a:t>
            </a:r>
            <a:r>
              <a:rPr lang="en-US" sz="1000" dirty="0">
                <a:latin typeface="Century Gothic" pitchFamily="34" charset="0"/>
                <a:cs typeface="Calibri"/>
              </a:rPr>
              <a:t>8</a:t>
            </a:r>
            <a:r>
              <a:rPr lang="ru-RU" sz="1000" dirty="0">
                <a:latin typeface="Century Gothic" pitchFamily="34" charset="0"/>
                <a:cs typeface="Calibri"/>
              </a:rPr>
              <a:t> 893</a:t>
            </a:r>
            <a:r>
              <a:rPr lang="kk-KZ" sz="100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тыс</a:t>
            </a:r>
            <a:r>
              <a:rPr sz="1000" dirty="0">
                <a:latin typeface="Century Gothic" pitchFamily="34" charset="0"/>
                <a:cs typeface="Calibri"/>
              </a:rPr>
              <a:t>. долл. США</a:t>
            </a: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1000" dirty="0">
                <a:latin typeface="Century Gothic" pitchFamily="34" charset="0"/>
                <a:cs typeface="Calibri"/>
              </a:rPr>
              <a:t>IRR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lang="kk-KZ" sz="1000" dirty="0">
                <a:latin typeface="Century Gothic" pitchFamily="34" charset="0"/>
                <a:cs typeface="Calibri"/>
              </a:rPr>
              <a:t>9,8</a:t>
            </a:r>
            <a:r>
              <a:rPr sz="1000" dirty="0">
                <a:latin typeface="Century Gothic" pitchFamily="34" charset="0"/>
                <a:cs typeface="Calibri"/>
              </a:rPr>
              <a:t>%</a:t>
            </a:r>
          </a:p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Срок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окупаемости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Проекта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lang="kk-KZ" sz="1000" dirty="0">
                <a:latin typeface="Century Gothic" pitchFamily="34" charset="0"/>
                <a:cs typeface="Calibri"/>
              </a:rPr>
              <a:t>6,5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лет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49878" y="4650548"/>
            <a:ext cx="3468370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5" dirty="0" err="1">
                <a:solidFill>
                  <a:srgbClr val="002060"/>
                </a:solidFill>
                <a:latin typeface="Calibri"/>
                <a:cs typeface="Calibri"/>
              </a:rPr>
              <a:t>Месторасположение</a:t>
            </a:r>
            <a:r>
              <a:rPr sz="1000" b="1" spc="-5" dirty="0">
                <a:solidFill>
                  <a:srgbClr val="002060"/>
                </a:solidFill>
                <a:latin typeface="Calibri"/>
                <a:cs typeface="Calibri"/>
              </a:rPr>
              <a:t> проекта</a:t>
            </a:r>
          </a:p>
        </p:txBody>
      </p:sp>
      <p:sp>
        <p:nvSpPr>
          <p:cNvPr id="66" name="object 10"/>
          <p:cNvSpPr txBox="1"/>
          <p:nvPr/>
        </p:nvSpPr>
        <p:spPr>
          <a:xfrm>
            <a:off x="4460085" y="3435276"/>
            <a:ext cx="736347" cy="16735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kk-KZ"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Рынок</a:t>
            </a:r>
            <a:endParaRPr sz="1000" b="1" spc="-5" dirty="0">
              <a:solidFill>
                <a:srgbClr val="00206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96" name="object 7"/>
          <p:cNvSpPr txBox="1"/>
          <p:nvPr/>
        </p:nvSpPr>
        <p:spPr>
          <a:xfrm>
            <a:off x="4460085" y="2998382"/>
            <a:ext cx="3353870" cy="29559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lang="kk-KZ"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Инициатор проекта</a:t>
            </a:r>
          </a:p>
          <a:p>
            <a:pPr marL="12700" marR="5080">
              <a:lnSpc>
                <a:spcPts val="1000"/>
              </a:lnSpc>
              <a:spcBef>
                <a:spcPts val="10"/>
              </a:spcBef>
            </a:pPr>
            <a:r>
              <a:rPr lang="kk-KZ" sz="1000" spc="-5" dirty="0">
                <a:latin typeface="Century Gothic" pitchFamily="34" charset="0"/>
                <a:cs typeface="Calibri"/>
              </a:rPr>
              <a:t>Акимат Кызылординской области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15" name="object 33"/>
          <p:cNvSpPr txBox="1"/>
          <p:nvPr/>
        </p:nvSpPr>
        <p:spPr>
          <a:xfrm>
            <a:off x="2207753" y="3337726"/>
            <a:ext cx="256480" cy="296277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 Light"/>
                <a:cs typeface="Calibri Light"/>
              </a:rPr>
              <a:t>4</a:t>
            </a:r>
            <a:r>
              <a:rPr sz="10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 Light"/>
                <a:cs typeface="Calibri Light"/>
              </a:rPr>
              <a:t>485</a:t>
            </a:r>
            <a:r>
              <a:rPr lang="kk-KZ" sz="1000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endParaRPr sz="1000" dirty="0">
              <a:latin typeface="Calibri Light"/>
              <a:cs typeface="Calibri Light"/>
            </a:endParaRPr>
          </a:p>
        </p:txBody>
      </p:sp>
      <p:sp>
        <p:nvSpPr>
          <p:cNvPr id="116" name="object 34"/>
          <p:cNvSpPr txBox="1"/>
          <p:nvPr/>
        </p:nvSpPr>
        <p:spPr>
          <a:xfrm>
            <a:off x="2896926" y="3373953"/>
            <a:ext cx="256480" cy="26005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 Light"/>
                <a:cs typeface="Calibri Light"/>
              </a:rPr>
              <a:t>5</a:t>
            </a:r>
            <a:r>
              <a:rPr sz="10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 Light"/>
                <a:cs typeface="Calibri Light"/>
              </a:rPr>
              <a:t>367</a:t>
            </a:r>
            <a:endParaRPr sz="1000" dirty="0">
              <a:latin typeface="Calibri Light"/>
              <a:cs typeface="Calibri Light"/>
            </a:endParaRPr>
          </a:p>
        </p:txBody>
      </p:sp>
      <p:sp>
        <p:nvSpPr>
          <p:cNvPr id="50" name="object 15"/>
          <p:cNvSpPr txBox="1"/>
          <p:nvPr/>
        </p:nvSpPr>
        <p:spPr>
          <a:xfrm>
            <a:off x="8534835" y="3461361"/>
            <a:ext cx="3388876" cy="661206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>
              <a:spcBef>
                <a:spcPts val="100"/>
              </a:spcBef>
            </a:pPr>
            <a:r>
              <a:rPr sz="1000" b="1" spc="-5" dirty="0">
                <a:solidFill>
                  <a:srgbClr val="002060"/>
                </a:solidFill>
                <a:latin typeface="Century Gothic" pitchFamily="34" charset="0"/>
                <a:cs typeface="Calibri"/>
              </a:rPr>
              <a:t>Инвестиционное предложение</a:t>
            </a:r>
          </a:p>
          <a:p>
            <a:pPr marL="12700" marR="5080" algn="just">
              <a:lnSpc>
                <a:spcPct val="101099"/>
              </a:lnSpc>
              <a:spcBef>
                <a:spcPts val="10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Для реализации Проекта требуется финансирование </a:t>
            </a:r>
            <a:r>
              <a:rPr sz="1000" dirty="0">
                <a:latin typeface="Century Gothic" pitchFamily="34" charset="0"/>
                <a:cs typeface="Calibri"/>
              </a:rPr>
              <a:t>на </a:t>
            </a:r>
            <a:r>
              <a:rPr sz="1000" dirty="0" err="1">
                <a:latin typeface="Century Gothic" pitchFamily="34" charset="0"/>
                <a:cs typeface="Calibri"/>
              </a:rPr>
              <a:t>сумму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lang="en-US" sz="1000" dirty="0">
                <a:latin typeface="Century Gothic" pitchFamily="34" charset="0"/>
                <a:cs typeface="Calibri"/>
              </a:rPr>
              <a:t>6</a:t>
            </a:r>
            <a:r>
              <a:rPr lang="ru-RU" sz="1000" dirty="0">
                <a:latin typeface="Century Gothic" pitchFamily="34" charset="0"/>
                <a:cs typeface="Calibri"/>
              </a:rPr>
              <a:t> 886 </a:t>
            </a:r>
            <a:r>
              <a:rPr sz="1000" spc="-5" dirty="0" err="1">
                <a:latin typeface="Century Gothic" pitchFamily="34" charset="0"/>
                <a:cs typeface="Calibri"/>
              </a:rPr>
              <a:t>тыс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 США,</a:t>
            </a:r>
            <a:r>
              <a:rPr sz="1000" dirty="0">
                <a:latin typeface="Century Gothic" pitchFamily="34" charset="0"/>
                <a:cs typeface="Calibri"/>
              </a:rPr>
              <a:t> из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которых: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51" name="object 16"/>
          <p:cNvSpPr txBox="1"/>
          <p:nvPr/>
        </p:nvSpPr>
        <p:spPr>
          <a:xfrm>
            <a:off x="8534835" y="4203177"/>
            <a:ext cx="3515046" cy="647228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84785" marR="5080" indent="-172720" algn="just">
              <a:lnSpc>
                <a:spcPct val="102400"/>
              </a:lnSpc>
              <a:spcBef>
                <a:spcPts val="7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en-US" sz="1000" spc="-5" dirty="0">
                <a:latin typeface="Century Gothic" pitchFamily="34" charset="0"/>
                <a:cs typeface="Calibri"/>
              </a:rPr>
              <a:t>3</a:t>
            </a:r>
            <a:r>
              <a:rPr lang="ru-RU" sz="1000" spc="-5" dirty="0">
                <a:latin typeface="Century Gothic" pitchFamily="34" charset="0"/>
                <a:cs typeface="Calibri"/>
              </a:rPr>
              <a:t>0</a:t>
            </a:r>
            <a:r>
              <a:rPr sz="1000" spc="-5" dirty="0">
                <a:latin typeface="Century Gothic" pitchFamily="34" charset="0"/>
                <a:cs typeface="Calibri"/>
              </a:rPr>
              <a:t>%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(</a:t>
            </a:r>
            <a:r>
              <a:rPr lang="en-US" sz="1000" dirty="0">
                <a:latin typeface="Century Gothic" pitchFamily="34" charset="0"/>
                <a:cs typeface="Calibri"/>
              </a:rPr>
              <a:t>2</a:t>
            </a:r>
            <a:r>
              <a:rPr lang="ru-RU" sz="1000" dirty="0">
                <a:latin typeface="Century Gothic" pitchFamily="34" charset="0"/>
                <a:cs typeface="Calibri"/>
              </a:rPr>
              <a:t> </a:t>
            </a:r>
            <a:r>
              <a:rPr lang="en-US" sz="1000" dirty="0">
                <a:latin typeface="Century Gothic" pitchFamily="34" charset="0"/>
                <a:cs typeface="Calibri"/>
              </a:rPr>
              <a:t>065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тыс.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 США)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 долговое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при </a:t>
            </a:r>
            <a:r>
              <a:rPr sz="1000" spc="-18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наличии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залогового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обеспечения;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en-US" sz="1000" spc="-5" dirty="0">
                <a:latin typeface="Century Gothic" pitchFamily="34" charset="0"/>
                <a:cs typeface="Calibri"/>
              </a:rPr>
              <a:t>70</a:t>
            </a:r>
            <a:r>
              <a:rPr lang="kk-KZ" sz="1000" spc="-5" dirty="0">
                <a:latin typeface="Century Gothic" pitchFamily="34" charset="0"/>
                <a:cs typeface="Calibri"/>
              </a:rPr>
              <a:t>% (</a:t>
            </a:r>
            <a:r>
              <a:rPr lang="en-US" sz="1000" spc="-5" dirty="0">
                <a:latin typeface="Century Gothic" pitchFamily="34" charset="0"/>
                <a:cs typeface="Calibri"/>
              </a:rPr>
              <a:t>4</a:t>
            </a:r>
            <a:r>
              <a:rPr lang="kk-KZ" sz="1000" spc="-5" dirty="0">
                <a:latin typeface="Century Gothic" pitchFamily="34" charset="0"/>
                <a:cs typeface="Calibri"/>
              </a:rPr>
              <a:t> </a:t>
            </a:r>
            <a:r>
              <a:rPr lang="en-US" sz="1000" spc="-5" dirty="0">
                <a:latin typeface="Century Gothic" pitchFamily="34" charset="0"/>
                <a:cs typeface="Calibri"/>
              </a:rPr>
              <a:t>820</a:t>
            </a:r>
            <a:r>
              <a:rPr lang="kk-KZ" sz="1000" spc="-5" dirty="0">
                <a:latin typeface="Century Gothic" pitchFamily="34" charset="0"/>
                <a:cs typeface="Calibri"/>
              </a:rPr>
              <a:t> тыс. долл. США) – участие Инвестора </a:t>
            </a:r>
            <a:endParaRPr lang="en-US" sz="1000" spc="-5" dirty="0">
              <a:latin typeface="Century Gothic" pitchFamily="34" charset="0"/>
              <a:cs typeface="Calibri"/>
            </a:endParaRPr>
          </a:p>
        </p:txBody>
      </p:sp>
      <p:sp>
        <p:nvSpPr>
          <p:cNvPr id="52" name="object 17"/>
          <p:cNvSpPr txBox="1"/>
          <p:nvPr/>
        </p:nvSpPr>
        <p:spPr>
          <a:xfrm>
            <a:off x="8530606" y="5007408"/>
            <a:ext cx="3362870" cy="903709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 algn="just">
              <a:lnSpc>
                <a:spcPct val="102200"/>
              </a:lnSpc>
              <a:spcBef>
                <a:spcPts val="7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меры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1000" spc="-19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поддержки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являются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финальная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359410" algn="just">
              <a:lnSpc>
                <a:spcPts val="1100"/>
              </a:lnSpc>
              <a:spcBef>
                <a:spcPts val="30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финансирования </a:t>
            </a:r>
            <a:r>
              <a:rPr sz="1000" dirty="0">
                <a:latin typeface="Century Gothic" pitchFamily="34" charset="0"/>
                <a:cs typeface="Calibri"/>
              </a:rPr>
              <a:t>и </a:t>
            </a:r>
            <a:r>
              <a:rPr sz="1000" spc="-5" dirty="0">
                <a:latin typeface="Century Gothic" pitchFamily="34" charset="0"/>
                <a:cs typeface="Calibri"/>
              </a:rPr>
              <a:t>долей </a:t>
            </a:r>
            <a:r>
              <a:rPr sz="1000" dirty="0">
                <a:latin typeface="Century Gothic" pitchFamily="34" charset="0"/>
                <a:cs typeface="Calibri"/>
              </a:rPr>
              <a:t>участия в </a:t>
            </a:r>
            <a:r>
              <a:rPr sz="10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1000" dirty="0">
                <a:latin typeface="Century Gothic" pitchFamily="34" charset="0"/>
                <a:cs typeface="Calibri"/>
              </a:rPr>
              <a:t>по </a:t>
            </a:r>
            <a:r>
              <a:rPr sz="1000" spc="-19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инвестором.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64" name="object 12"/>
          <p:cNvSpPr txBox="1"/>
          <p:nvPr/>
        </p:nvSpPr>
        <p:spPr>
          <a:xfrm>
            <a:off x="1651989" y="3567803"/>
            <a:ext cx="128240" cy="350159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7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058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65" name="object 13"/>
          <p:cNvSpPr txBox="1"/>
          <p:nvPr/>
        </p:nvSpPr>
        <p:spPr>
          <a:xfrm>
            <a:off x="2337789" y="3527413"/>
            <a:ext cx="128240" cy="470996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13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508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67" name="object 14"/>
          <p:cNvSpPr txBox="1"/>
          <p:nvPr/>
        </p:nvSpPr>
        <p:spPr>
          <a:xfrm>
            <a:off x="2947389" y="3445299"/>
            <a:ext cx="128240" cy="553109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14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922</a:t>
            </a: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68" name="object 15"/>
          <p:cNvSpPr txBox="1"/>
          <p:nvPr/>
        </p:nvSpPr>
        <p:spPr>
          <a:xfrm>
            <a:off x="3556989" y="3418591"/>
            <a:ext cx="128240" cy="579817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16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 Light"/>
                <a:cs typeface="Calibri Light"/>
              </a:rPr>
              <a:t>778</a:t>
            </a:r>
            <a:endParaRPr sz="900" dirty="0">
              <a:latin typeface="Calibri Light"/>
              <a:cs typeface="Calibri Light"/>
            </a:endParaRPr>
          </a:p>
        </p:txBody>
      </p:sp>
      <p:pic>
        <p:nvPicPr>
          <p:cNvPr id="89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48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75813" y="4821271"/>
            <a:ext cx="3180587" cy="1862328"/>
          </a:xfrm>
          <a:prstGeom prst="rect">
            <a:avLst/>
          </a:prstGeom>
        </p:spPr>
      </p:pic>
      <p:sp>
        <p:nvSpPr>
          <p:cNvPr id="1051" name="object 8"/>
          <p:cNvSpPr txBox="1">
            <a:spLocks/>
          </p:cNvSpPr>
          <p:nvPr/>
        </p:nvSpPr>
        <p:spPr>
          <a:xfrm>
            <a:off x="8379616" y="6089913"/>
            <a:ext cx="3376229" cy="567463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053" name="object 2"/>
          <p:cNvSpPr txBox="1"/>
          <p:nvPr/>
        </p:nvSpPr>
        <p:spPr>
          <a:xfrm>
            <a:off x="9531032" y="422320"/>
            <a:ext cx="1670368" cy="3488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kk-KZ" sz="1050" i="1" kern="0" spc="-20" dirty="0">
                <a:solidFill>
                  <a:srgbClr val="002060"/>
                </a:solidFill>
                <a:latin typeface="Century Gothic" pitchFamily="34" charset="0"/>
                <a:cs typeface="Arial" panose="020B0604020202020204" pitchFamily="34" charset="0"/>
              </a:rPr>
              <a:t>Легкая Промышленность </a:t>
            </a:r>
            <a:endParaRPr lang="ru-RU" sz="1050" i="1" kern="0" spc="-20" dirty="0">
              <a:solidFill>
                <a:srgbClr val="002060"/>
              </a:solidFill>
              <a:latin typeface="Century Gothic" pitchFamily="34" charset="0"/>
              <a:cs typeface="Arial" panose="020B0604020202020204" pitchFamily="34" charset="0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5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82" name="object 29"/>
          <p:cNvSpPr txBox="1"/>
          <p:nvPr/>
        </p:nvSpPr>
        <p:spPr>
          <a:xfrm>
            <a:off x="1018229" y="3711526"/>
            <a:ext cx="230832" cy="289596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 Light"/>
                <a:cs typeface="Calibri Light"/>
              </a:rPr>
              <a:t>169</a:t>
            </a:r>
            <a:r>
              <a:rPr sz="8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 Light"/>
                <a:cs typeface="Calibri Light"/>
              </a:rPr>
              <a:t>795</a:t>
            </a:r>
            <a:endParaRPr sz="800" dirty="0">
              <a:latin typeface="Calibri Light"/>
              <a:cs typeface="Calibri Light"/>
            </a:endParaRPr>
          </a:p>
        </p:txBody>
      </p:sp>
      <p:sp>
        <p:nvSpPr>
          <p:cNvPr id="1054" name="Прямоугольник 1053"/>
          <p:cNvSpPr/>
          <p:nvPr/>
        </p:nvSpPr>
        <p:spPr>
          <a:xfrm>
            <a:off x="8460879" y="1397343"/>
            <a:ext cx="3365732" cy="19774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01295" marR="377825" indent="-189230" algn="just">
              <a:lnSpc>
                <a:spcPts val="900"/>
              </a:lnSpc>
              <a:spcBef>
                <a:spcPts val="28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lang="ru-RU" sz="1000" b="1" spc="-5" dirty="0">
                <a:latin typeface="Century Gothic" pitchFamily="34" charset="0"/>
                <a:cs typeface="Calibri"/>
              </a:rPr>
              <a:t>Выгодное местоположение. </a:t>
            </a:r>
            <a:r>
              <a:rPr lang="ru-RU" sz="1000" spc="-5" dirty="0">
                <a:latin typeface="Century Gothic" pitchFamily="34" charset="0"/>
                <a:cs typeface="Calibri"/>
              </a:rPr>
              <a:t>Размещение производства </a:t>
            </a:r>
            <a:r>
              <a:rPr lang="ru-RU" sz="1000" dirty="0">
                <a:latin typeface="Century Gothic" pitchFamily="34" charset="0"/>
                <a:cs typeface="Calibri"/>
              </a:rPr>
              <a:t>в </a:t>
            </a:r>
            <a:r>
              <a:rPr lang="ru-RU" sz="1000" spc="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Кызылординской</a:t>
            </a:r>
            <a:r>
              <a:rPr lang="ru-RU" sz="1000" spc="-5" dirty="0">
                <a:latin typeface="Century Gothic" pitchFamily="34" charset="0"/>
                <a:cs typeface="Calibri"/>
              </a:rPr>
              <a:t> области обеспечивает доступ </a:t>
            </a:r>
            <a:r>
              <a:rPr lang="ru-RU" sz="1000" dirty="0">
                <a:latin typeface="Century Gothic" pitchFamily="34" charset="0"/>
                <a:cs typeface="Calibri"/>
              </a:rPr>
              <a:t>к </a:t>
            </a:r>
            <a:r>
              <a:rPr lang="ru-RU" sz="1000" spc="-5" dirty="0">
                <a:latin typeface="Century Gothic" pitchFamily="34" charset="0"/>
                <a:cs typeface="Calibri"/>
              </a:rPr>
              <a:t>развитой </a:t>
            </a:r>
            <a:r>
              <a:rPr lang="ru-RU" sz="1000" dirty="0">
                <a:latin typeface="Century Gothic" pitchFamily="34" charset="0"/>
                <a:cs typeface="Calibri"/>
              </a:rPr>
              <a:t>и </a:t>
            </a:r>
            <a:r>
              <a:rPr lang="ru-RU" sz="1000" spc="-19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разветвленной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системе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железных</a:t>
            </a:r>
            <a:r>
              <a:rPr lang="ru-RU" sz="1000" dirty="0">
                <a:latin typeface="Century Gothic" pitchFamily="34" charset="0"/>
                <a:cs typeface="Calibri"/>
              </a:rPr>
              <a:t> и</a:t>
            </a:r>
            <a:r>
              <a:rPr lang="ru-RU" sz="1000" spc="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автомобильных</a:t>
            </a:r>
            <a:r>
              <a:rPr lang="ru-RU" sz="1000" spc="-4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дорог,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201295" algn="just">
              <a:lnSpc>
                <a:spcPts val="810"/>
              </a:lnSpc>
            </a:pPr>
            <a:r>
              <a:rPr lang="ru-RU" sz="1000" spc="-5" dirty="0">
                <a:latin typeface="Century Gothic" pitchFamily="34" charset="0"/>
                <a:cs typeface="Calibri"/>
              </a:rPr>
              <a:t>позволяющей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организовать</a:t>
            </a:r>
            <a:r>
              <a:rPr lang="ru-RU" sz="1000" spc="-3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как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поставку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сырья, так </a:t>
            </a:r>
            <a:r>
              <a:rPr lang="ru-RU" sz="1000" dirty="0">
                <a:latin typeface="Century Gothic" pitchFamily="34" charset="0"/>
                <a:cs typeface="Calibri"/>
              </a:rPr>
              <a:t>и</a:t>
            </a:r>
            <a:r>
              <a:rPr lang="ru-RU" sz="1000" spc="-5" dirty="0">
                <a:latin typeface="Century Gothic" pitchFamily="34" charset="0"/>
                <a:cs typeface="Calibri"/>
              </a:rPr>
              <a:t> доставку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201295" algn="just">
              <a:lnSpc>
                <a:spcPts val="990"/>
              </a:lnSpc>
            </a:pPr>
            <a:r>
              <a:rPr lang="ru-RU" sz="1000" dirty="0">
                <a:latin typeface="Century Gothic" pitchFamily="34" charset="0"/>
                <a:cs typeface="Calibri"/>
              </a:rPr>
              <a:t>готовой</a:t>
            </a:r>
            <a:r>
              <a:rPr lang="ru-RU" sz="1000" spc="-2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продукции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в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соседние</a:t>
            </a:r>
            <a:r>
              <a:rPr lang="ru-RU" sz="1000" spc="-2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области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и</a:t>
            </a:r>
            <a:r>
              <a:rPr lang="ru-RU"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в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страны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СНГ.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201295" marR="5080" indent="-18923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lang="ru-RU" sz="1000" b="1" spc="-5" dirty="0">
                <a:latin typeface="Century Gothic" pitchFamily="34" charset="0"/>
                <a:cs typeface="Calibri"/>
              </a:rPr>
              <a:t>Полный </a:t>
            </a:r>
            <a:r>
              <a:rPr lang="ru-RU" sz="1000" b="1" dirty="0">
                <a:latin typeface="Century Gothic" pitchFamily="34" charset="0"/>
                <a:cs typeface="Calibri"/>
              </a:rPr>
              <a:t>цикл</a:t>
            </a:r>
            <a:r>
              <a:rPr lang="ru-RU" sz="1000" b="1" spc="-10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производства</a:t>
            </a:r>
            <a:r>
              <a:rPr lang="ru-RU" sz="1000" b="1" spc="25" dirty="0">
                <a:latin typeface="Century Gothic" pitchFamily="34" charset="0"/>
                <a:cs typeface="Calibri"/>
              </a:rPr>
              <a:t> </a:t>
            </a:r>
            <a:r>
              <a:rPr lang="ru-RU" sz="1000" b="1" dirty="0">
                <a:latin typeface="Century Gothic" pitchFamily="34" charset="0"/>
                <a:cs typeface="Calibri"/>
              </a:rPr>
              <a:t>и</a:t>
            </a:r>
            <a:r>
              <a:rPr lang="ru-RU" sz="1000" b="1" spc="-10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долгий срок</a:t>
            </a:r>
            <a:r>
              <a:rPr lang="ru-RU" sz="1000" b="1" spc="20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хранения</a:t>
            </a:r>
            <a:r>
              <a:rPr lang="ru-RU" sz="1000" spc="-5" dirty="0">
                <a:latin typeface="Century Gothic" pitchFamily="34" charset="0"/>
                <a:cs typeface="Calibri"/>
              </a:rPr>
              <a:t>.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Полный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цикл </a:t>
            </a:r>
            <a:r>
              <a:rPr lang="ru-RU" sz="1000" spc="-19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lang="ru-RU" sz="1000" spc="-5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продукции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позволяет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осуществлять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более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201295" marR="27305" algn="just">
              <a:lnSpc>
                <a:spcPts val="900"/>
              </a:lnSpc>
            </a:pPr>
            <a:r>
              <a:rPr lang="ru-RU" sz="1000" dirty="0">
                <a:latin typeface="Century Gothic" pitchFamily="34" charset="0"/>
                <a:cs typeface="Calibri"/>
              </a:rPr>
              <a:t>эффективный </a:t>
            </a:r>
            <a:r>
              <a:rPr lang="ru-RU" sz="1000" spc="-5" dirty="0">
                <a:latin typeface="Century Gothic" pitchFamily="34" charset="0"/>
                <a:cs typeface="Calibri"/>
              </a:rPr>
              <a:t>контроль </a:t>
            </a:r>
            <a:r>
              <a:rPr lang="ru-RU" sz="1000" dirty="0">
                <a:latin typeface="Century Gothic" pitchFamily="34" charset="0"/>
                <a:cs typeface="Calibri"/>
              </a:rPr>
              <a:t>над </a:t>
            </a:r>
            <a:r>
              <a:rPr lang="ru-RU" sz="1000" spc="-5" dirty="0">
                <a:latin typeface="Century Gothic" pitchFamily="34" charset="0"/>
                <a:cs typeface="Calibri"/>
              </a:rPr>
              <a:t>затратами Проекта </a:t>
            </a:r>
            <a:r>
              <a:rPr lang="ru-RU" sz="1000" dirty="0">
                <a:latin typeface="Century Gothic" pitchFamily="34" charset="0"/>
                <a:cs typeface="Calibri"/>
              </a:rPr>
              <a:t>по </a:t>
            </a:r>
            <a:r>
              <a:rPr lang="ru-RU" sz="1000" spc="-5" dirty="0">
                <a:latin typeface="Century Gothic" pitchFamily="34" charset="0"/>
                <a:cs typeface="Calibri"/>
              </a:rPr>
              <a:t>доставке сырья </a:t>
            </a:r>
            <a:r>
              <a:rPr lang="ru-RU" sz="1000" dirty="0">
                <a:latin typeface="Century Gothic" pitchFamily="34" charset="0"/>
                <a:cs typeface="Calibri"/>
              </a:rPr>
              <a:t>в </a:t>
            </a:r>
            <a:r>
              <a:rPr lang="ru-RU" sz="1000" spc="-19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производственные</a:t>
            </a:r>
            <a:r>
              <a:rPr lang="ru-RU" sz="1000" spc="-4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 smtClean="0">
                <a:latin typeface="Century Gothic" pitchFamily="34" charset="0"/>
                <a:cs typeface="Calibri"/>
              </a:rPr>
              <a:t>помещения.</a:t>
            </a:r>
            <a:endParaRPr lang="ru-RU" sz="1000" dirty="0">
              <a:latin typeface="Century Gothic" pitchFamily="34" charset="0"/>
            </a:endParaRPr>
          </a:p>
        </p:txBody>
      </p:sp>
      <p:pic>
        <p:nvPicPr>
          <p:cNvPr id="1055" name="Рисунок 105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2829" y="1118441"/>
            <a:ext cx="3173589" cy="1541753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graphicFrame>
        <p:nvGraphicFramePr>
          <p:cNvPr id="1056" name="Диаграмма 105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71791697"/>
              </p:ext>
            </p:extLst>
          </p:nvPr>
        </p:nvGraphicFramePr>
        <p:xfrm>
          <a:off x="487470" y="3201295"/>
          <a:ext cx="3606642" cy="144925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057" name="Прямоугольник 1056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12700" algn="ctr">
              <a:spcBef>
                <a:spcPts val="105"/>
              </a:spcBef>
            </a:pPr>
            <a:r>
              <a:rPr lang="kk-KZ" b="1" kern="0" spc="-2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ЛЕГКАЯ ПРОМЫШЛЕННОСТЬ</a:t>
            </a:r>
            <a:endParaRPr lang="ru-RU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059" name="Блок-схема: задержка 1058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58" name="Рисунок 1057"/>
          <p:cNvPicPr>
            <a:picLocks noChangeAspect="1"/>
          </p:cNvPicPr>
          <p:nvPr/>
        </p:nvPicPr>
        <p:blipFill>
          <a:blip r:embed="rId6" cstate="print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69957" y="6128852"/>
            <a:ext cx="727406" cy="3575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4487339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70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54181" y="1016508"/>
            <a:ext cx="3446750" cy="1460760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3106673" y="5885179"/>
            <a:ext cx="37719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А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л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ма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т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ы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98449" y="2640279"/>
            <a:ext cx="123761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33CCFF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40" dirty="0">
                <a:solidFill>
                  <a:srgbClr val="33CCFF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33CCFF"/>
                </a:solidFill>
                <a:latin typeface="Calibri"/>
                <a:cs typeface="Calibri"/>
              </a:rPr>
              <a:t>проекта</a:t>
            </a:r>
            <a:endParaRPr sz="900" dirty="0">
              <a:solidFill>
                <a:srgbClr val="33CCFF"/>
              </a:solidFill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98449" y="4449013"/>
            <a:ext cx="149479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33CCFF"/>
                </a:solidFill>
                <a:latin typeface="Calibri"/>
                <a:cs typeface="Calibri"/>
              </a:rPr>
              <a:t>Месторасположение</a:t>
            </a:r>
            <a:r>
              <a:rPr sz="900" b="1" spc="-40" dirty="0">
                <a:solidFill>
                  <a:srgbClr val="33CCFF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33CCFF"/>
                </a:solidFill>
                <a:latin typeface="Calibri"/>
                <a:cs typeface="Calibri"/>
              </a:rPr>
              <a:t>проекта</a:t>
            </a:r>
            <a:endParaRPr sz="900" dirty="0">
              <a:solidFill>
                <a:srgbClr val="33CCFF"/>
              </a:solidFill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09008" y="1178899"/>
            <a:ext cx="3427729" cy="44877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lnSpc>
                <a:spcPts val="1080"/>
              </a:lnSpc>
              <a:spcBef>
                <a:spcPts val="100"/>
              </a:spcBef>
            </a:pPr>
            <a:r>
              <a:rPr sz="900" b="1" spc="-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Продукция</a:t>
            </a:r>
            <a:endParaRPr sz="900" dirty="0">
              <a:solidFill>
                <a:srgbClr val="33CCFF"/>
              </a:solidFill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ts val="1200"/>
              </a:lnSpc>
              <a:spcBef>
                <a:spcPts val="3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36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000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паллетомест</a:t>
            </a:r>
            <a:r>
              <a:rPr sz="900" spc="5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хранения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средней</a:t>
            </a:r>
            <a:r>
              <a:rPr sz="900" spc="4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мощности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отгрузки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товара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15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000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m3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день.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xfrm>
            <a:off x="529591" y="496443"/>
            <a:ext cx="10976609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R="5080">
              <a:lnSpc>
                <a:spcPct val="100000"/>
              </a:lnSpc>
              <a:spcBef>
                <a:spcPts val="105"/>
              </a:spcBef>
            </a:pPr>
            <a:r>
              <a:rPr b="1" spc="-5" dirty="0">
                <a:solidFill>
                  <a:srgbClr val="33CCFF"/>
                </a:solidFill>
                <a:latin typeface="Century Gothic" pitchFamily="34" charset="0"/>
                <a:cs typeface="Arial" panose="020B0604020202020204" pitchFamily="34" charset="0"/>
              </a:rPr>
              <a:t>Строительство современного </a:t>
            </a:r>
            <a:r>
              <a:rPr b="1" dirty="0">
                <a:solidFill>
                  <a:srgbClr val="33CCFF"/>
                </a:solidFill>
                <a:latin typeface="Century Gothic" pitchFamily="34" charset="0"/>
                <a:cs typeface="Arial" panose="020B0604020202020204" pitchFamily="34" charset="0"/>
              </a:rPr>
              <a:t>склада </a:t>
            </a:r>
            <a:r>
              <a:rPr b="1" spc="-5" dirty="0">
                <a:solidFill>
                  <a:srgbClr val="33CCFF"/>
                </a:solidFill>
                <a:latin typeface="Century Gothic" pitchFamily="34" charset="0"/>
                <a:cs typeface="Arial" panose="020B0604020202020204" pitchFamily="34" charset="0"/>
              </a:rPr>
              <a:t>хранения </a:t>
            </a:r>
            <a:r>
              <a:rPr b="1" spc="-5" dirty="0" err="1">
                <a:solidFill>
                  <a:srgbClr val="33CCFF"/>
                </a:solidFill>
                <a:latin typeface="Century Gothic" pitchFamily="34" charset="0"/>
                <a:cs typeface="Arial" panose="020B0604020202020204" pitchFamily="34" charset="0"/>
              </a:rPr>
              <a:t>класса</a:t>
            </a:r>
            <a:r>
              <a:rPr b="1" spc="-5" dirty="0">
                <a:solidFill>
                  <a:srgbClr val="33CCFF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dirty="0">
                <a:solidFill>
                  <a:srgbClr val="33CCFF"/>
                </a:solidFill>
                <a:latin typeface="Century Gothic" pitchFamily="34" charset="0"/>
                <a:cs typeface="Arial" panose="020B0604020202020204" pitchFamily="34" charset="0"/>
              </a:rPr>
              <a:t>А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4509008" y="1652185"/>
            <a:ext cx="3039110" cy="453329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195"/>
              </a:spcBef>
            </a:pPr>
            <a:r>
              <a:rPr sz="900" b="1" spc="-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Проект</a:t>
            </a:r>
            <a:endParaRPr sz="900" dirty="0">
              <a:solidFill>
                <a:srgbClr val="33CCFF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Инвестиционным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проектом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планируется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строительство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509008" y="2134842"/>
            <a:ext cx="3500754" cy="169982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065" algn="just">
              <a:spcBef>
                <a:spcPts val="95"/>
              </a:spcBef>
              <a:tabLst>
                <a:tab pos="184785" algn="l"/>
                <a:tab pos="185420" algn="l"/>
              </a:tabLst>
            </a:pPr>
            <a:r>
              <a:rPr lang="ru-RU" sz="900" b="1" spc="-10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Рынок</a:t>
            </a:r>
            <a:endParaRPr lang="ru-RU" sz="900" dirty="0">
              <a:solidFill>
                <a:srgbClr val="33CCFF"/>
              </a:solidFill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10" dirty="0" err="1">
                <a:latin typeface="Century Gothic" pitchFamily="34" charset="0"/>
                <a:cs typeface="Calibri"/>
              </a:rPr>
              <a:t>Сегмент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складских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помещений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2019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г.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 рынке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24130" algn="just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оценивался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215,73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млрд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США.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Прогнозируется,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что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2027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он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достигнет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302,91</a:t>
            </a:r>
            <a:r>
              <a:rPr sz="900" spc="5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млрд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США</a:t>
            </a:r>
            <a:r>
              <a:rPr sz="900" spc="-5" dirty="0">
                <a:latin typeface="Century Gothic" pitchFamily="34" charset="0"/>
                <a:cs typeface="Calibri"/>
              </a:rPr>
              <a:t> при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CAGR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5,3%.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137160" indent="-172720" algn="just">
              <a:lnSpc>
                <a:spcPct val="100000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В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2020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г.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стоимость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введенных</a:t>
            </a:r>
            <a:r>
              <a:rPr sz="900" spc="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объектов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РК</a:t>
            </a:r>
            <a:r>
              <a:rPr sz="900" spc="-10" dirty="0">
                <a:latin typeface="Century Gothic" pitchFamily="34" charset="0"/>
                <a:cs typeface="Calibri"/>
              </a:rPr>
              <a:t> была 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наименьшая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за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период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анализа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(2017-2020</a:t>
            </a:r>
            <a:r>
              <a:rPr sz="900" spc="6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гг.)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─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9 769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959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5080" algn="just">
              <a:lnSpc>
                <a:spcPct val="100000"/>
              </a:lnSpc>
            </a:pPr>
            <a:r>
              <a:rPr sz="900" spc="-10" dirty="0">
                <a:latin typeface="Century Gothic" pitchFamily="34" charset="0"/>
                <a:cs typeface="Calibri"/>
              </a:rPr>
              <a:t>тыс.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тенге.</a:t>
            </a:r>
            <a:r>
              <a:rPr sz="900" spc="4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Основным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фактором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низкого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показателя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2020</a:t>
            </a:r>
            <a:r>
              <a:rPr sz="900" spc="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г.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стало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распространение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пандемии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COVID-19,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что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привело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переносу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ряда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2021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509008" y="4497099"/>
            <a:ext cx="3039110" cy="150682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900" b="1" spc="-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1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чем</a:t>
            </a:r>
            <a:r>
              <a:rPr sz="900" b="1" spc="-2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20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проекта?</a:t>
            </a:r>
            <a:endParaRPr sz="900" dirty="0">
              <a:solidFill>
                <a:srgbClr val="33CCFF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509008" y="4776968"/>
            <a:ext cx="3470275" cy="1120178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84785" marR="445770" indent="-172720" algn="just">
              <a:lnSpc>
                <a:spcPct val="100000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Качество</a:t>
            </a:r>
            <a:r>
              <a:rPr sz="900" b="1" spc="-15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предоставляемых</a:t>
            </a:r>
            <a:r>
              <a:rPr sz="900" b="1" spc="30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услуг</a:t>
            </a:r>
            <a:r>
              <a:rPr sz="900" b="1" spc="-10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и</a:t>
            </a:r>
            <a:r>
              <a:rPr sz="900" b="1" spc="5" dirty="0">
                <a:latin typeface="Century Gothic" pitchFamily="34" charset="0"/>
                <a:cs typeface="Calibri"/>
              </a:rPr>
              <a:t> </a:t>
            </a:r>
            <a:r>
              <a:rPr sz="900" b="1" spc="-10" dirty="0">
                <a:latin typeface="Century Gothic" pitchFamily="34" charset="0"/>
                <a:cs typeface="Calibri"/>
              </a:rPr>
              <a:t>удобное </a:t>
            </a:r>
            <a:r>
              <a:rPr sz="900" b="1" spc="-5" dirty="0">
                <a:latin typeface="Century Gothic" pitchFamily="34" charset="0"/>
                <a:cs typeface="Calibri"/>
              </a:rPr>
              <a:t> местоположение.</a:t>
            </a:r>
            <a:r>
              <a:rPr sz="900" b="1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Складские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помещения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отвечают </a:t>
            </a:r>
            <a:r>
              <a:rPr sz="900" spc="-5" dirty="0">
                <a:latin typeface="Century Gothic" pitchFamily="34" charset="0"/>
                <a:cs typeface="Calibri"/>
              </a:rPr>
              <a:t> современным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требованиям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логистики,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обеспечивая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spc="-10" dirty="0" err="1">
                <a:latin typeface="Century Gothic" pitchFamily="34" charset="0"/>
                <a:cs typeface="Calibri"/>
              </a:rPr>
              <a:t>должные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условия</a:t>
            </a:r>
            <a:r>
              <a:rPr sz="900" spc="-10" dirty="0">
                <a:latin typeface="Century Gothic" pitchFamily="34" charset="0"/>
                <a:cs typeface="Calibri"/>
              </a:rPr>
              <a:t> для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хранения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любого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вида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товара.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5080" algn="just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Местоположение</a:t>
            </a:r>
            <a:r>
              <a:rPr sz="900" spc="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склада максимально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удобно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для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въезда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выезда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большегрузных</a:t>
            </a:r>
            <a:r>
              <a:rPr sz="900" spc="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автомобилей.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ct val="100000"/>
              </a:lnSpc>
              <a:spcBef>
                <a:spcPts val="5"/>
              </a:spcBef>
            </a:pPr>
            <a:r>
              <a:rPr sz="900" spc="-5" dirty="0" err="1">
                <a:latin typeface="Century Gothic" pitchFamily="34" charset="0"/>
                <a:cs typeface="Calibri"/>
              </a:rPr>
              <a:t>персонала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274355" y="1331855"/>
            <a:ext cx="2806192" cy="586699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900" b="1" spc="-5" dirty="0" err="1">
                <a:solidFill>
                  <a:srgbClr val="33CCFF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1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solidFill>
                <a:srgbClr val="33CCFF"/>
              </a:solidFill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ts val="1100"/>
              </a:lnSpc>
              <a:spcBef>
                <a:spcPts val="120"/>
              </a:spcBef>
            </a:pPr>
            <a:r>
              <a:rPr sz="900" spc="-10" dirty="0">
                <a:latin typeface="Century Gothic" pitchFamily="34" charset="0"/>
                <a:cs typeface="Calibri"/>
              </a:rPr>
              <a:t>Для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реализации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требуется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сумму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9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685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тыс.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долл.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США,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том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числе: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283257" y="2022609"/>
            <a:ext cx="3509645" cy="463588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184785" marR="5080" indent="-172720" algn="just">
              <a:lnSpc>
                <a:spcPts val="1100"/>
              </a:lnSpc>
              <a:spcBef>
                <a:spcPts val="21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10" dirty="0">
                <a:latin typeface="Century Gothic" pitchFamily="34" charset="0"/>
                <a:cs typeface="Calibri"/>
              </a:rPr>
              <a:t>70%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(6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780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тыс.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США)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долговое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(при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наличии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залогового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обеспечения);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ts val="1185"/>
              </a:lnSpc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от </a:t>
            </a:r>
            <a:r>
              <a:rPr sz="900" spc="-10" dirty="0">
                <a:latin typeface="Century Gothic" pitchFamily="34" charset="0"/>
                <a:cs typeface="Calibri"/>
              </a:rPr>
              <a:t>30%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(2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905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тыс.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США)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участие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инвестора.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283257" y="2532465"/>
            <a:ext cx="3521710" cy="675698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ts val="1145"/>
              </a:lnSpc>
              <a:spcBef>
                <a:spcPts val="9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 меры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91700"/>
              </a:lnSpc>
              <a:spcBef>
                <a:spcPts val="5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государственной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являются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индикативными,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финальная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долей</a:t>
            </a:r>
            <a:r>
              <a:rPr sz="900" spc="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участия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Проекте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определятся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509008" y="3809667"/>
            <a:ext cx="3525394" cy="687432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2700" marR="5080" algn="just">
              <a:lnSpc>
                <a:spcPct val="92300"/>
              </a:lnSpc>
              <a:spcBef>
                <a:spcPts val="180"/>
              </a:spcBef>
            </a:pPr>
            <a:r>
              <a:rPr sz="900" b="1" spc="-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Инвестиционная привлекательность проекта: </a:t>
            </a:r>
            <a:r>
              <a:rPr sz="900" b="1" spc="-190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Сумма </a:t>
            </a:r>
            <a:r>
              <a:rPr sz="900" spc="-5" dirty="0">
                <a:latin typeface="Century Gothic" pitchFamily="34" charset="0"/>
                <a:cs typeface="Calibri"/>
              </a:rPr>
              <a:t>инвестиций –9 685 </a:t>
            </a:r>
            <a:r>
              <a:rPr sz="900" spc="-10" dirty="0">
                <a:latin typeface="Century Gothic" pitchFamily="34" charset="0"/>
                <a:cs typeface="Calibri"/>
              </a:rPr>
              <a:t>тыс. долл. США </a:t>
            </a:r>
            <a:r>
              <a:rPr sz="900" spc="-5" dirty="0">
                <a:latin typeface="Century Gothic" pitchFamily="34" charset="0"/>
                <a:cs typeface="Calibri"/>
              </a:rPr>
              <a:t> NPV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7 380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тыс.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45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IRR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28,2%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5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окупаемости Проекта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5,5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999744" y="2866644"/>
            <a:ext cx="3007360" cy="1233805"/>
            <a:chOff x="999744" y="2866644"/>
            <a:chExt cx="3007360" cy="1233805"/>
          </a:xfrm>
        </p:grpSpPr>
        <p:sp>
          <p:nvSpPr>
            <p:cNvPr id="24" name="object 24"/>
            <p:cNvSpPr/>
            <p:nvPr/>
          </p:nvSpPr>
          <p:spPr>
            <a:xfrm>
              <a:off x="1510284" y="2973323"/>
              <a:ext cx="2354580" cy="1089660"/>
            </a:xfrm>
            <a:custGeom>
              <a:avLst/>
              <a:gdLst/>
              <a:ahLst/>
              <a:cxnLst/>
              <a:rect l="l" t="t" r="r" b="b"/>
              <a:pathLst>
                <a:path w="2354579" h="1089660">
                  <a:moveTo>
                    <a:pt x="147828" y="475488"/>
                  </a:moveTo>
                  <a:lnTo>
                    <a:pt x="0" y="475488"/>
                  </a:lnTo>
                  <a:lnTo>
                    <a:pt x="0" y="1089660"/>
                  </a:lnTo>
                  <a:lnTo>
                    <a:pt x="147828" y="1089660"/>
                  </a:lnTo>
                  <a:lnTo>
                    <a:pt x="147828" y="475488"/>
                  </a:lnTo>
                  <a:close/>
                </a:path>
                <a:path w="2354579" h="1089660">
                  <a:moveTo>
                    <a:pt x="515112" y="336804"/>
                  </a:moveTo>
                  <a:lnTo>
                    <a:pt x="367284" y="336804"/>
                  </a:lnTo>
                  <a:lnTo>
                    <a:pt x="367284" y="1089660"/>
                  </a:lnTo>
                  <a:lnTo>
                    <a:pt x="515112" y="1089660"/>
                  </a:lnTo>
                  <a:lnTo>
                    <a:pt x="515112" y="336804"/>
                  </a:lnTo>
                  <a:close/>
                </a:path>
                <a:path w="2354579" h="1089660">
                  <a:moveTo>
                    <a:pt x="882396" y="265176"/>
                  </a:moveTo>
                  <a:lnTo>
                    <a:pt x="736092" y="265176"/>
                  </a:lnTo>
                  <a:lnTo>
                    <a:pt x="736092" y="1089660"/>
                  </a:lnTo>
                  <a:lnTo>
                    <a:pt x="882396" y="1089660"/>
                  </a:lnTo>
                  <a:lnTo>
                    <a:pt x="882396" y="265176"/>
                  </a:lnTo>
                  <a:close/>
                </a:path>
                <a:path w="2354579" h="1089660">
                  <a:moveTo>
                    <a:pt x="1251204" y="190500"/>
                  </a:moveTo>
                  <a:lnTo>
                    <a:pt x="1103376" y="190500"/>
                  </a:lnTo>
                  <a:lnTo>
                    <a:pt x="1103376" y="1089660"/>
                  </a:lnTo>
                  <a:lnTo>
                    <a:pt x="1251204" y="1089660"/>
                  </a:lnTo>
                  <a:lnTo>
                    <a:pt x="1251204" y="190500"/>
                  </a:lnTo>
                  <a:close/>
                </a:path>
                <a:path w="2354579" h="1089660">
                  <a:moveTo>
                    <a:pt x="1618488" y="115824"/>
                  </a:moveTo>
                  <a:lnTo>
                    <a:pt x="1472184" y="115824"/>
                  </a:lnTo>
                  <a:lnTo>
                    <a:pt x="1472184" y="1089660"/>
                  </a:lnTo>
                  <a:lnTo>
                    <a:pt x="1618488" y="1089660"/>
                  </a:lnTo>
                  <a:lnTo>
                    <a:pt x="1618488" y="115824"/>
                  </a:lnTo>
                  <a:close/>
                </a:path>
                <a:path w="2354579" h="1089660">
                  <a:moveTo>
                    <a:pt x="1987296" y="54864"/>
                  </a:moveTo>
                  <a:lnTo>
                    <a:pt x="1839468" y="54864"/>
                  </a:lnTo>
                  <a:lnTo>
                    <a:pt x="1839468" y="1089660"/>
                  </a:lnTo>
                  <a:lnTo>
                    <a:pt x="1987296" y="1089660"/>
                  </a:lnTo>
                  <a:lnTo>
                    <a:pt x="1987296" y="54864"/>
                  </a:lnTo>
                  <a:close/>
                </a:path>
                <a:path w="2354579" h="1089660">
                  <a:moveTo>
                    <a:pt x="2354580" y="0"/>
                  </a:moveTo>
                  <a:lnTo>
                    <a:pt x="2206752" y="0"/>
                  </a:lnTo>
                  <a:lnTo>
                    <a:pt x="2206752" y="1089660"/>
                  </a:lnTo>
                  <a:lnTo>
                    <a:pt x="2354580" y="1089660"/>
                  </a:lnTo>
                  <a:lnTo>
                    <a:pt x="2354580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999744" y="2871216"/>
              <a:ext cx="3007360" cy="1216660"/>
            </a:xfrm>
            <a:custGeom>
              <a:avLst/>
              <a:gdLst/>
              <a:ahLst/>
              <a:cxnLst/>
              <a:rect l="l" t="t" r="r" b="b"/>
              <a:pathLst>
                <a:path w="3007360" h="1216660">
                  <a:moveTo>
                    <a:pt x="2974847" y="1191768"/>
                  </a:moveTo>
                  <a:lnTo>
                    <a:pt x="2974847" y="0"/>
                  </a:lnTo>
                </a:path>
                <a:path w="3007360" h="1216660">
                  <a:moveTo>
                    <a:pt x="2974847" y="1191768"/>
                  </a:moveTo>
                  <a:lnTo>
                    <a:pt x="3006852" y="1191768"/>
                  </a:lnTo>
                </a:path>
                <a:path w="3007360" h="1216660">
                  <a:moveTo>
                    <a:pt x="2974847" y="894588"/>
                  </a:moveTo>
                  <a:lnTo>
                    <a:pt x="3006852" y="894588"/>
                  </a:lnTo>
                </a:path>
                <a:path w="3007360" h="1216660">
                  <a:moveTo>
                    <a:pt x="2974847" y="595884"/>
                  </a:moveTo>
                  <a:lnTo>
                    <a:pt x="3006852" y="595884"/>
                  </a:lnTo>
                </a:path>
                <a:path w="3007360" h="1216660">
                  <a:moveTo>
                    <a:pt x="2974847" y="298704"/>
                  </a:moveTo>
                  <a:lnTo>
                    <a:pt x="3006852" y="298704"/>
                  </a:lnTo>
                </a:path>
                <a:path w="3007360" h="1216660">
                  <a:moveTo>
                    <a:pt x="2974847" y="0"/>
                  </a:moveTo>
                  <a:lnTo>
                    <a:pt x="3006852" y="0"/>
                  </a:lnTo>
                </a:path>
                <a:path w="3007360" h="1216660">
                  <a:moveTo>
                    <a:pt x="32003" y="1191768"/>
                  </a:moveTo>
                  <a:lnTo>
                    <a:pt x="32003" y="0"/>
                  </a:lnTo>
                </a:path>
                <a:path w="3007360" h="1216660">
                  <a:moveTo>
                    <a:pt x="0" y="1191768"/>
                  </a:moveTo>
                  <a:lnTo>
                    <a:pt x="32003" y="1191768"/>
                  </a:lnTo>
                </a:path>
                <a:path w="3007360" h="1216660">
                  <a:moveTo>
                    <a:pt x="0" y="894588"/>
                  </a:moveTo>
                  <a:lnTo>
                    <a:pt x="32003" y="894588"/>
                  </a:lnTo>
                </a:path>
                <a:path w="3007360" h="1216660">
                  <a:moveTo>
                    <a:pt x="0" y="595884"/>
                  </a:moveTo>
                  <a:lnTo>
                    <a:pt x="32003" y="595884"/>
                  </a:lnTo>
                </a:path>
                <a:path w="3007360" h="1216660">
                  <a:moveTo>
                    <a:pt x="0" y="298704"/>
                  </a:moveTo>
                  <a:lnTo>
                    <a:pt x="32003" y="298704"/>
                  </a:lnTo>
                </a:path>
                <a:path w="3007360" h="1216660">
                  <a:moveTo>
                    <a:pt x="0" y="0"/>
                  </a:moveTo>
                  <a:lnTo>
                    <a:pt x="32003" y="0"/>
                  </a:lnTo>
                </a:path>
                <a:path w="3007360" h="1216660">
                  <a:moveTo>
                    <a:pt x="32003" y="1191768"/>
                  </a:moveTo>
                  <a:lnTo>
                    <a:pt x="2974847" y="1191768"/>
                  </a:lnTo>
                </a:path>
                <a:path w="3007360" h="1216660">
                  <a:moveTo>
                    <a:pt x="216408" y="1191768"/>
                  </a:moveTo>
                  <a:lnTo>
                    <a:pt x="216408" y="1216152"/>
                  </a:lnTo>
                </a:path>
                <a:path w="3007360" h="1216660">
                  <a:moveTo>
                    <a:pt x="583692" y="1191768"/>
                  </a:moveTo>
                  <a:lnTo>
                    <a:pt x="583692" y="1216152"/>
                  </a:lnTo>
                </a:path>
                <a:path w="3007360" h="1216660">
                  <a:moveTo>
                    <a:pt x="952500" y="1191768"/>
                  </a:moveTo>
                  <a:lnTo>
                    <a:pt x="952500" y="1216152"/>
                  </a:lnTo>
                </a:path>
                <a:path w="3007360" h="1216660">
                  <a:moveTo>
                    <a:pt x="1319783" y="1191768"/>
                  </a:moveTo>
                  <a:lnTo>
                    <a:pt x="1319783" y="1216152"/>
                  </a:lnTo>
                </a:path>
                <a:path w="3007360" h="1216660">
                  <a:moveTo>
                    <a:pt x="1687068" y="1191768"/>
                  </a:moveTo>
                  <a:lnTo>
                    <a:pt x="1687068" y="1216152"/>
                  </a:lnTo>
                </a:path>
                <a:path w="3007360" h="1216660">
                  <a:moveTo>
                    <a:pt x="2055876" y="1191768"/>
                  </a:moveTo>
                  <a:lnTo>
                    <a:pt x="2055876" y="1216152"/>
                  </a:lnTo>
                </a:path>
                <a:path w="3007360" h="1216660">
                  <a:moveTo>
                    <a:pt x="2423160" y="1191768"/>
                  </a:moveTo>
                  <a:lnTo>
                    <a:pt x="2423160" y="1216152"/>
                  </a:lnTo>
                </a:path>
                <a:path w="3007360" h="1216660">
                  <a:moveTo>
                    <a:pt x="2791968" y="1191768"/>
                  </a:moveTo>
                  <a:lnTo>
                    <a:pt x="2791968" y="1216152"/>
                  </a:lnTo>
                </a:path>
                <a:path w="3007360" h="1216660">
                  <a:moveTo>
                    <a:pt x="2974847" y="1191768"/>
                  </a:moveTo>
                  <a:lnTo>
                    <a:pt x="2974847" y="1216152"/>
                  </a:lnTo>
                </a:path>
              </a:pathLst>
            </a:custGeom>
            <a:ln w="9144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215390" y="3137850"/>
              <a:ext cx="2575560" cy="924560"/>
            </a:xfrm>
            <a:custGeom>
              <a:avLst/>
              <a:gdLst/>
              <a:ahLst/>
              <a:cxnLst/>
              <a:rect l="l" t="t" r="r" b="b"/>
              <a:pathLst>
                <a:path w="2575560" h="924560">
                  <a:moveTo>
                    <a:pt x="0" y="924371"/>
                  </a:moveTo>
                  <a:lnTo>
                    <a:pt x="20445" y="876156"/>
                  </a:lnTo>
                  <a:lnTo>
                    <a:pt x="40889" y="825890"/>
                  </a:lnTo>
                  <a:lnTo>
                    <a:pt x="61331" y="773985"/>
                  </a:lnTo>
                  <a:lnTo>
                    <a:pt x="81771" y="720849"/>
                  </a:lnTo>
                  <a:lnTo>
                    <a:pt x="102211" y="666892"/>
                  </a:lnTo>
                  <a:lnTo>
                    <a:pt x="122649" y="612525"/>
                  </a:lnTo>
                  <a:lnTo>
                    <a:pt x="143086" y="558157"/>
                  </a:lnTo>
                  <a:lnTo>
                    <a:pt x="163523" y="504198"/>
                  </a:lnTo>
                  <a:lnTo>
                    <a:pt x="183959" y="451058"/>
                  </a:lnTo>
                  <a:lnTo>
                    <a:pt x="204395" y="399147"/>
                  </a:lnTo>
                  <a:lnTo>
                    <a:pt x="224832" y="348874"/>
                  </a:lnTo>
                  <a:lnTo>
                    <a:pt x="245269" y="300650"/>
                  </a:lnTo>
                  <a:lnTo>
                    <a:pt x="265707" y="254885"/>
                  </a:lnTo>
                  <a:lnTo>
                    <a:pt x="286147" y="211988"/>
                  </a:lnTo>
                  <a:lnTo>
                    <a:pt x="306587" y="172369"/>
                  </a:lnTo>
                  <a:lnTo>
                    <a:pt x="327029" y="136439"/>
                  </a:lnTo>
                  <a:lnTo>
                    <a:pt x="367919" y="77281"/>
                  </a:lnTo>
                  <a:lnTo>
                    <a:pt x="407667" y="38035"/>
                  </a:lnTo>
                  <a:lnTo>
                    <a:pt x="448264" y="14022"/>
                  </a:lnTo>
                  <a:lnTo>
                    <a:pt x="489467" y="2318"/>
                  </a:lnTo>
                  <a:lnTo>
                    <a:pt x="531034" y="0"/>
                  </a:lnTo>
                  <a:lnTo>
                    <a:pt x="572722" y="4143"/>
                  </a:lnTo>
                  <a:lnTo>
                    <a:pt x="614289" y="11824"/>
                  </a:lnTo>
                  <a:lnTo>
                    <a:pt x="655492" y="20120"/>
                  </a:lnTo>
                  <a:lnTo>
                    <a:pt x="696089" y="26107"/>
                  </a:lnTo>
                  <a:lnTo>
                    <a:pt x="735837" y="26862"/>
                  </a:lnTo>
                  <a:lnTo>
                    <a:pt x="788415" y="23969"/>
                  </a:lnTo>
                  <a:lnTo>
                    <a:pt x="840991" y="22626"/>
                  </a:lnTo>
                  <a:lnTo>
                    <a:pt x="893562" y="22410"/>
                  </a:lnTo>
                  <a:lnTo>
                    <a:pt x="946126" y="22896"/>
                  </a:lnTo>
                  <a:lnTo>
                    <a:pt x="998681" y="23659"/>
                  </a:lnTo>
                  <a:lnTo>
                    <a:pt x="1051226" y="24276"/>
                  </a:lnTo>
                  <a:lnTo>
                    <a:pt x="1103757" y="24322"/>
                  </a:lnTo>
                  <a:lnTo>
                    <a:pt x="1156335" y="23748"/>
                  </a:lnTo>
                  <a:lnTo>
                    <a:pt x="1208912" y="22841"/>
                  </a:lnTo>
                  <a:lnTo>
                    <a:pt x="1261490" y="21843"/>
                  </a:lnTo>
                  <a:lnTo>
                    <a:pt x="1314068" y="20996"/>
                  </a:lnTo>
                  <a:lnTo>
                    <a:pt x="1366646" y="20542"/>
                  </a:lnTo>
                  <a:lnTo>
                    <a:pt x="1419224" y="20723"/>
                  </a:lnTo>
                  <a:lnTo>
                    <a:pt x="1471803" y="21782"/>
                  </a:lnTo>
                  <a:lnTo>
                    <a:pt x="1524333" y="24052"/>
                  </a:lnTo>
                  <a:lnTo>
                    <a:pt x="1576878" y="27499"/>
                  </a:lnTo>
                  <a:lnTo>
                    <a:pt x="1629433" y="31652"/>
                  </a:lnTo>
                  <a:lnTo>
                    <a:pt x="1681997" y="36042"/>
                  </a:lnTo>
                  <a:lnTo>
                    <a:pt x="1734568" y="40195"/>
                  </a:lnTo>
                  <a:lnTo>
                    <a:pt x="1787144" y="43642"/>
                  </a:lnTo>
                  <a:lnTo>
                    <a:pt x="1839722" y="45912"/>
                  </a:lnTo>
                  <a:lnTo>
                    <a:pt x="1892252" y="46663"/>
                  </a:lnTo>
                  <a:lnTo>
                    <a:pt x="1944797" y="46199"/>
                  </a:lnTo>
                  <a:lnTo>
                    <a:pt x="1997352" y="45016"/>
                  </a:lnTo>
                  <a:lnTo>
                    <a:pt x="2049916" y="43607"/>
                  </a:lnTo>
                  <a:lnTo>
                    <a:pt x="2102487" y="42470"/>
                  </a:lnTo>
                  <a:lnTo>
                    <a:pt x="2155063" y="42100"/>
                  </a:lnTo>
                  <a:lnTo>
                    <a:pt x="2207641" y="42991"/>
                  </a:lnTo>
                  <a:lnTo>
                    <a:pt x="2260211" y="45296"/>
                  </a:lnTo>
                  <a:lnTo>
                    <a:pt x="2312771" y="48554"/>
                  </a:lnTo>
                  <a:lnTo>
                    <a:pt x="2365325" y="52505"/>
                  </a:lnTo>
                  <a:lnTo>
                    <a:pt x="2417875" y="56889"/>
                  </a:lnTo>
                  <a:lnTo>
                    <a:pt x="2470429" y="61447"/>
                  </a:lnTo>
                  <a:lnTo>
                    <a:pt x="2522989" y="65918"/>
                  </a:lnTo>
                  <a:lnTo>
                    <a:pt x="2575560" y="70042"/>
                  </a:lnTo>
                </a:path>
              </a:pathLst>
            </a:custGeom>
            <a:ln w="28955">
              <a:solidFill>
                <a:srgbClr val="00AF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80211" y="4026916"/>
              <a:ext cx="73151" cy="73152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47495" y="3179572"/>
              <a:ext cx="73152" cy="73151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916302" y="3129280"/>
              <a:ext cx="73152" cy="73152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83586" y="3126232"/>
              <a:ext cx="73152" cy="73152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650870" y="3123184"/>
              <a:ext cx="73152" cy="73152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19679" y="3147568"/>
              <a:ext cx="73152" cy="73152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386963" y="3144520"/>
              <a:ext cx="73151" cy="73152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55770" y="3171952"/>
              <a:ext cx="73152" cy="73152"/>
            </a:xfrm>
            <a:prstGeom prst="rect">
              <a:avLst/>
            </a:prstGeom>
          </p:spPr>
        </p:pic>
      </p:grpSp>
      <p:sp>
        <p:nvSpPr>
          <p:cNvPr id="35" name="object 35"/>
          <p:cNvSpPr txBox="1"/>
          <p:nvPr/>
        </p:nvSpPr>
        <p:spPr>
          <a:xfrm>
            <a:off x="1528572" y="3745693"/>
            <a:ext cx="127635" cy="25590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4 123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896745" y="3745693"/>
            <a:ext cx="127635" cy="25590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5 056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264663" y="3745693"/>
            <a:ext cx="127635" cy="25590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5 542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632582" y="3745693"/>
            <a:ext cx="127635" cy="25590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6 041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000501" y="3745693"/>
            <a:ext cx="127635" cy="25590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6 542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368421" y="3745693"/>
            <a:ext cx="127635" cy="25590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6 947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736213" y="3745693"/>
            <a:ext cx="127635" cy="25590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7 320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482089" y="2984754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57%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850263" y="2934081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60%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218182" y="2931668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60%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585973" y="2928874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61%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2953892" y="2953004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59%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321811" y="2899410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59%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714115" y="2850895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57%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057269" y="3977385"/>
            <a:ext cx="15049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"/>
                <a:cs typeface="Calibri"/>
              </a:rPr>
              <a:t>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057269" y="3679697"/>
            <a:ext cx="20256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"/>
                <a:cs typeface="Calibri"/>
              </a:rPr>
              <a:t>20%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057269" y="3381882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40%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4057269" y="3084068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60%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4057269" y="2786252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80%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873658" y="3977385"/>
            <a:ext cx="7747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95959" y="3679697"/>
            <a:ext cx="25400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"/>
                <a:cs typeface="Calibri"/>
              </a:rPr>
              <a:t>2 0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95959" y="3381882"/>
            <a:ext cx="25400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4 0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695959" y="3084068"/>
            <a:ext cx="25400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6 0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695959" y="2786252"/>
            <a:ext cx="25400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8 0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52322" y="3069982"/>
            <a:ext cx="127635" cy="6896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spc="-5" dirty="0">
                <a:latin typeface="Calibri"/>
                <a:cs typeface="Calibri"/>
              </a:rPr>
              <a:t>тыс.</a:t>
            </a:r>
            <a:r>
              <a:rPr sz="800" spc="-35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долл.</a:t>
            </a:r>
            <a:r>
              <a:rPr sz="800" spc="-15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США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867155" y="4303776"/>
            <a:ext cx="243840" cy="56515"/>
          </a:xfrm>
          <a:custGeom>
            <a:avLst/>
            <a:gdLst/>
            <a:ahLst/>
            <a:cxnLst/>
            <a:rect l="l" t="t" r="r" b="b"/>
            <a:pathLst>
              <a:path w="243840" h="56514">
                <a:moveTo>
                  <a:pt x="243840" y="0"/>
                </a:moveTo>
                <a:lnTo>
                  <a:pt x="0" y="0"/>
                </a:lnTo>
                <a:lnTo>
                  <a:pt x="0" y="56387"/>
                </a:lnTo>
                <a:lnTo>
                  <a:pt x="243840" y="56387"/>
                </a:lnTo>
                <a:lnTo>
                  <a:pt x="243840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1" name="object 61"/>
          <p:cNvGrpSpPr/>
          <p:nvPr/>
        </p:nvGrpSpPr>
        <p:grpSpPr>
          <a:xfrm>
            <a:off x="2490977" y="4300728"/>
            <a:ext cx="243840" cy="59690"/>
            <a:chOff x="2490977" y="4300728"/>
            <a:chExt cx="243840" cy="59690"/>
          </a:xfrm>
        </p:grpSpPr>
        <p:sp>
          <p:nvSpPr>
            <p:cNvPr id="62" name="object 62"/>
            <p:cNvSpPr/>
            <p:nvPr/>
          </p:nvSpPr>
          <p:spPr>
            <a:xfrm>
              <a:off x="2490977" y="4331970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0" y="0"/>
                  </a:moveTo>
                  <a:lnTo>
                    <a:pt x="243840" y="0"/>
                  </a:lnTo>
                </a:path>
              </a:pathLst>
            </a:custGeom>
            <a:ln w="28956">
              <a:solidFill>
                <a:srgbClr val="00AF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2586227" y="430530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146" y="0"/>
                  </a:moveTo>
                  <a:lnTo>
                    <a:pt x="15376" y="1982"/>
                  </a:lnTo>
                  <a:lnTo>
                    <a:pt x="7381" y="7381"/>
                  </a:lnTo>
                  <a:lnTo>
                    <a:pt x="1982" y="15376"/>
                  </a:lnTo>
                  <a:lnTo>
                    <a:pt x="0" y="25145"/>
                  </a:lnTo>
                  <a:lnTo>
                    <a:pt x="1982" y="34915"/>
                  </a:lnTo>
                  <a:lnTo>
                    <a:pt x="7381" y="42910"/>
                  </a:lnTo>
                  <a:lnTo>
                    <a:pt x="15376" y="48309"/>
                  </a:lnTo>
                  <a:lnTo>
                    <a:pt x="25146" y="50292"/>
                  </a:lnTo>
                  <a:lnTo>
                    <a:pt x="34915" y="48309"/>
                  </a:lnTo>
                  <a:lnTo>
                    <a:pt x="42910" y="42910"/>
                  </a:lnTo>
                  <a:lnTo>
                    <a:pt x="48309" y="34915"/>
                  </a:lnTo>
                  <a:lnTo>
                    <a:pt x="50292" y="25145"/>
                  </a:lnTo>
                  <a:lnTo>
                    <a:pt x="48309" y="15376"/>
                  </a:lnTo>
                  <a:lnTo>
                    <a:pt x="42910" y="7381"/>
                  </a:lnTo>
                  <a:lnTo>
                    <a:pt x="34915" y="1982"/>
                  </a:lnTo>
                  <a:lnTo>
                    <a:pt x="25146" y="0"/>
                  </a:lnTo>
                  <a:close/>
                </a:path>
              </a:pathLst>
            </a:custGeom>
            <a:solidFill>
              <a:srgbClr val="00AF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2586227" y="4305300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292" y="25145"/>
                  </a:moveTo>
                  <a:lnTo>
                    <a:pt x="48309" y="34915"/>
                  </a:lnTo>
                  <a:lnTo>
                    <a:pt x="42910" y="42910"/>
                  </a:lnTo>
                  <a:lnTo>
                    <a:pt x="34915" y="48309"/>
                  </a:lnTo>
                  <a:lnTo>
                    <a:pt x="25146" y="50292"/>
                  </a:lnTo>
                  <a:lnTo>
                    <a:pt x="15376" y="48309"/>
                  </a:lnTo>
                  <a:lnTo>
                    <a:pt x="7381" y="42910"/>
                  </a:lnTo>
                  <a:lnTo>
                    <a:pt x="1982" y="34915"/>
                  </a:lnTo>
                  <a:lnTo>
                    <a:pt x="0" y="25145"/>
                  </a:lnTo>
                  <a:lnTo>
                    <a:pt x="1982" y="15376"/>
                  </a:lnTo>
                  <a:lnTo>
                    <a:pt x="7381" y="7381"/>
                  </a:lnTo>
                  <a:lnTo>
                    <a:pt x="15376" y="1982"/>
                  </a:lnTo>
                  <a:lnTo>
                    <a:pt x="25146" y="0"/>
                  </a:lnTo>
                  <a:lnTo>
                    <a:pt x="34915" y="1982"/>
                  </a:lnTo>
                  <a:lnTo>
                    <a:pt x="42910" y="7381"/>
                  </a:lnTo>
                  <a:lnTo>
                    <a:pt x="48309" y="15376"/>
                  </a:lnTo>
                  <a:lnTo>
                    <a:pt x="50292" y="25145"/>
                  </a:lnTo>
                  <a:close/>
                </a:path>
              </a:pathLst>
            </a:custGeom>
            <a:ln w="9144">
              <a:solidFill>
                <a:srgbClr val="85BB2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 txBox="1"/>
          <p:nvPr/>
        </p:nvSpPr>
        <p:spPr>
          <a:xfrm>
            <a:off x="1090675" y="3890517"/>
            <a:ext cx="2946400" cy="5041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"/>
                <a:cs typeface="Calibri"/>
              </a:rPr>
              <a:t>0%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600">
              <a:latin typeface="Calibri"/>
              <a:cs typeface="Calibri"/>
            </a:endParaRPr>
          </a:p>
          <a:p>
            <a:pPr marL="22225">
              <a:lnSpc>
                <a:spcPct val="100000"/>
              </a:lnSpc>
              <a:tabLst>
                <a:tab pos="389890" algn="l"/>
                <a:tab pos="757555" algn="l"/>
                <a:tab pos="1125855" algn="l"/>
                <a:tab pos="1493520" algn="l"/>
                <a:tab pos="1861820" algn="l"/>
                <a:tab pos="2229485" algn="l"/>
                <a:tab pos="2603500" algn="l"/>
              </a:tabLst>
            </a:pPr>
            <a:r>
              <a:rPr sz="800" spc="-5" dirty="0">
                <a:latin typeface="Calibri"/>
                <a:cs typeface="Calibri"/>
              </a:rPr>
              <a:t>2021	2023	2025	2027	2029	2031	2033	</a:t>
            </a:r>
            <a:r>
              <a:rPr sz="800" dirty="0">
                <a:latin typeface="Calibri"/>
                <a:cs typeface="Calibri"/>
              </a:rPr>
              <a:t>ППП</a:t>
            </a:r>
            <a:endParaRPr sz="800">
              <a:latin typeface="Calibri"/>
              <a:cs typeface="Calibri"/>
            </a:endParaRPr>
          </a:p>
          <a:p>
            <a:pPr marL="45085">
              <a:lnSpc>
                <a:spcPct val="100000"/>
              </a:lnSpc>
              <a:spcBef>
                <a:spcPts val="114"/>
              </a:spcBef>
              <a:tabLst>
                <a:tab pos="1670050" algn="l"/>
              </a:tabLst>
            </a:pPr>
            <a:r>
              <a:rPr sz="800" spc="-5" dirty="0">
                <a:latin typeface="Calibri"/>
                <a:cs typeface="Calibri"/>
              </a:rPr>
              <a:t>Выручка,</a:t>
            </a:r>
            <a:r>
              <a:rPr sz="800" spc="10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тыс. долл.</a:t>
            </a:r>
            <a:r>
              <a:rPr sz="800" spc="1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США	</a:t>
            </a:r>
            <a:r>
              <a:rPr sz="800" spc="-5" dirty="0">
                <a:latin typeface="Calibri"/>
                <a:cs typeface="Calibri"/>
              </a:rPr>
              <a:t>Рентабельность</a:t>
            </a:r>
            <a:r>
              <a:rPr sz="800" spc="-2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по</a:t>
            </a:r>
            <a:r>
              <a:rPr sz="800" spc="-5" dirty="0">
                <a:latin typeface="Calibri"/>
                <a:cs typeface="Calibri"/>
              </a:rPr>
              <a:t> EBITDA,</a:t>
            </a:r>
            <a:r>
              <a:rPr sz="800" spc="-1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%</a:t>
            </a:r>
            <a:endParaRPr sz="800">
              <a:latin typeface="Calibri"/>
              <a:cs typeface="Calibri"/>
            </a:endParaRPr>
          </a:p>
        </p:txBody>
      </p:sp>
      <p:pic>
        <p:nvPicPr>
          <p:cNvPr id="67" name="object 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23" name="object 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24" name="object 6"/>
          <p:cNvSpPr txBox="1"/>
          <p:nvPr/>
        </p:nvSpPr>
        <p:spPr>
          <a:xfrm>
            <a:off x="9753600" y="410701"/>
            <a:ext cx="1295400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kk-KZ" sz="900" i="1" kern="0" spc="-20" dirty="0">
                <a:solidFill>
                  <a:srgbClr val="33CCFF"/>
                </a:solidFill>
                <a:latin typeface="Century Gothic" pitchFamily="34" charset="0"/>
                <a:cs typeface="Arial" panose="020B0604020202020204" pitchFamily="34" charset="0"/>
              </a:rPr>
              <a:t>Транспорт и Логистика</a:t>
            </a:r>
            <a:endParaRPr lang="ru-RU" sz="900" i="1" kern="0" spc="-20" dirty="0">
              <a:solidFill>
                <a:srgbClr val="33CCFF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025" name="Прямоугольник 1024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33CC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26" name="Блок-схема: задержка 1025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33CC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27" name="object 8"/>
          <p:cNvSpPr txBox="1">
            <a:spLocks/>
          </p:cNvSpPr>
          <p:nvPr/>
        </p:nvSpPr>
        <p:spPr>
          <a:xfrm>
            <a:off x="8388132" y="6226770"/>
            <a:ext cx="3376229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ТРАНСПОРТ И ЛОГИСТИКА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pic>
        <p:nvPicPr>
          <p:cNvPr id="1028" name="Рисунок 1027"/>
          <p:cNvPicPr>
            <a:picLocks noChangeAspect="1"/>
          </p:cNvPicPr>
          <p:nvPr/>
        </p:nvPicPr>
        <p:blipFill>
          <a:blip r:embed="rId9" cstate="print">
            <a:biLevel thresh="50000"/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rightnessContrast bright="-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30792" y="6089912"/>
            <a:ext cx="521570" cy="5215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1040636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63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4" name="object 4"/>
          <p:cNvSpPr txBox="1"/>
          <p:nvPr/>
        </p:nvSpPr>
        <p:spPr>
          <a:xfrm>
            <a:off x="498449" y="2611882"/>
            <a:ext cx="123698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33CCFF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40" dirty="0">
                <a:solidFill>
                  <a:srgbClr val="33CCFF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33CCFF"/>
                </a:solidFill>
                <a:latin typeface="Calibri"/>
                <a:cs typeface="Calibri"/>
              </a:rPr>
              <a:t>проекта</a:t>
            </a:r>
            <a:endParaRPr sz="900">
              <a:solidFill>
                <a:srgbClr val="33CCFF"/>
              </a:solidFill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505007" y="903145"/>
            <a:ext cx="3601720" cy="2975815"/>
          </a:xfrm>
          <a:prstGeom prst="rect">
            <a:avLst/>
          </a:prstGeom>
        </p:spPr>
        <p:txBody>
          <a:bodyPr vert="horz" wrap="square" lIns="0" tIns="2857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25"/>
              </a:spcBef>
            </a:pPr>
            <a:r>
              <a:rPr lang="kk-KZ" sz="900" b="1" spc="-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Компания</a:t>
            </a:r>
            <a:endParaRPr sz="900" dirty="0">
              <a:solidFill>
                <a:srgbClr val="33CCFF"/>
              </a:solidFill>
              <a:latin typeface="Century Gothic" pitchFamily="34" charset="0"/>
              <a:cs typeface="Calibri"/>
            </a:endParaRPr>
          </a:p>
          <a:p>
            <a:pPr marL="12700" marR="31115" algn="just">
              <a:lnSpc>
                <a:spcPts val="900"/>
              </a:lnSpc>
              <a:spcBef>
                <a:spcPts val="3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При выходе </a:t>
            </a:r>
            <a:r>
              <a:rPr sz="900" dirty="0">
                <a:latin typeface="Century Gothic" pitchFamily="34" charset="0"/>
                <a:cs typeface="Calibri"/>
              </a:rPr>
              <a:t>на </a:t>
            </a:r>
            <a:r>
              <a:rPr sz="900" spc="-5" dirty="0">
                <a:latin typeface="Century Gothic" pitchFamily="34" charset="0"/>
                <a:cs typeface="Calibri"/>
              </a:rPr>
              <a:t>полную проектную мощность </a:t>
            </a:r>
            <a:r>
              <a:rPr sz="900" dirty="0">
                <a:latin typeface="Century Gothic" pitchFamily="34" charset="0"/>
                <a:cs typeface="Calibri"/>
              </a:rPr>
              <a:t>в 2027 г. </a:t>
            </a:r>
            <a:r>
              <a:rPr sz="900" spc="-5" dirty="0">
                <a:latin typeface="Century Gothic" pitchFamily="34" charset="0"/>
                <a:cs typeface="Calibri"/>
              </a:rPr>
              <a:t>планируется сдача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аренду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следующих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площадей: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144780" indent="-17272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текущие площади: </a:t>
            </a:r>
            <a:r>
              <a:rPr sz="900" spc="-5" dirty="0">
                <a:latin typeface="Century Gothic" pitchFamily="34" charset="0"/>
                <a:cs typeface="Calibri"/>
              </a:rPr>
              <a:t>овощехранилище (холодильник) </a:t>
            </a:r>
            <a:r>
              <a:rPr sz="900" dirty="0">
                <a:latin typeface="Century Gothic" pitchFamily="34" charset="0"/>
                <a:cs typeface="Calibri"/>
              </a:rPr>
              <a:t>– 2 000 кв. м,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овощехранилище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(морозильник)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000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кв.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м,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рынок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 9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500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кв.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м;</a:t>
            </a:r>
          </a:p>
          <a:p>
            <a:pPr marL="184785" marR="305435" indent="-17272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новые площади: </a:t>
            </a:r>
            <a:r>
              <a:rPr sz="900" dirty="0">
                <a:latin typeface="Century Gothic" pitchFamily="34" charset="0"/>
                <a:cs typeface="Calibri"/>
              </a:rPr>
              <a:t>новое </a:t>
            </a:r>
            <a:r>
              <a:rPr sz="900" spc="-5" dirty="0">
                <a:latin typeface="Century Gothic" pitchFamily="34" charset="0"/>
                <a:cs typeface="Calibri"/>
              </a:rPr>
              <a:t>овощехранилище </a:t>
            </a:r>
            <a:r>
              <a:rPr sz="900" dirty="0">
                <a:latin typeface="Century Gothic" pitchFamily="34" charset="0"/>
                <a:cs typeface="Calibri"/>
              </a:rPr>
              <a:t>– 3 000 кв. м, оптово-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торговый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центр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580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кв.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м.</a:t>
            </a:r>
          </a:p>
          <a:p>
            <a:pPr marL="12700" marR="96520" algn="just">
              <a:lnSpc>
                <a:spcPts val="900"/>
              </a:lnSpc>
              <a:spcBef>
                <a:spcPts val="3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Клиентами </a:t>
            </a:r>
            <a:r>
              <a:rPr sz="900" dirty="0">
                <a:latin typeface="Century Gothic" pitchFamily="34" charset="0"/>
                <a:cs typeface="Calibri"/>
              </a:rPr>
              <a:t>ОРЦ являются </a:t>
            </a:r>
            <a:r>
              <a:rPr sz="900" spc="-5" dirty="0">
                <a:latin typeface="Century Gothic" pitchFamily="34" charset="0"/>
                <a:cs typeface="Calibri"/>
              </a:rPr>
              <a:t>производители плодовоовощной </a:t>
            </a:r>
            <a:r>
              <a:rPr sz="900" spc="-5" dirty="0" err="1">
                <a:latin typeface="Century Gothic" pitchFamily="34" charset="0"/>
                <a:cs typeface="Calibri"/>
              </a:rPr>
              <a:t>продукции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lang="kk-KZ" sz="900" dirty="0">
                <a:latin typeface="Century Gothic" pitchFamily="34" charset="0"/>
                <a:cs typeface="Calibri"/>
              </a:rPr>
              <a:t>Кызылординской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соседних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областей,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также</a:t>
            </a:r>
            <a:r>
              <a:rPr lang="kk-KZ"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Узбекистана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3335" marR="139065" algn="just">
              <a:lnSpc>
                <a:spcPts val="900"/>
              </a:lnSpc>
              <a:spcBef>
                <a:spcPts val="300"/>
              </a:spcBef>
            </a:pPr>
            <a:r>
              <a:rPr sz="900" spc="-5" dirty="0" err="1">
                <a:latin typeface="Century Gothic" pitchFamily="34" charset="0"/>
                <a:cs typeface="Calibri"/>
              </a:rPr>
              <a:t>Проектом</a:t>
            </a:r>
            <a:r>
              <a:rPr sz="900" spc="-5" dirty="0">
                <a:latin typeface="Century Gothic" pitchFamily="34" charset="0"/>
                <a:cs typeface="Calibri"/>
              </a:rPr>
              <a:t> предусматривается модернизация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расширение </a:t>
            </a:r>
            <a:r>
              <a:rPr sz="900" dirty="0">
                <a:latin typeface="Century Gothic" pitchFamily="34" charset="0"/>
                <a:cs typeface="Calibri"/>
              </a:rPr>
              <a:t>оптово-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распределительного центра </a:t>
            </a:r>
            <a:r>
              <a:rPr sz="900" dirty="0">
                <a:latin typeface="Century Gothic" pitchFamily="34" charset="0"/>
                <a:cs typeface="Calibri"/>
              </a:rPr>
              <a:t>(ОРЦ), а </a:t>
            </a:r>
            <a:r>
              <a:rPr sz="900" spc="-5" dirty="0">
                <a:latin typeface="Century Gothic" pitchFamily="34" charset="0"/>
                <a:cs typeface="Calibri"/>
              </a:rPr>
              <a:t>также строительство </a:t>
            </a:r>
            <a:r>
              <a:rPr sz="900" dirty="0">
                <a:latin typeface="Century Gothic" pitchFamily="34" charset="0"/>
                <a:cs typeface="Calibri"/>
              </a:rPr>
              <a:t>оптово-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торгового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центра</a:t>
            </a:r>
            <a:r>
              <a:rPr sz="900" dirty="0">
                <a:latin typeface="Century Gothic" pitchFamily="34" charset="0"/>
                <a:cs typeface="Calibri"/>
              </a:rPr>
              <a:t> в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lang="kk-KZ" sz="900" spc="-5" dirty="0">
                <a:latin typeface="Century Gothic" pitchFamily="34" charset="0"/>
                <a:cs typeface="Calibri"/>
              </a:rPr>
              <a:t>Кызылорда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3335" marR="263525" algn="just">
              <a:lnSpc>
                <a:spcPts val="900"/>
              </a:lnSpc>
              <a:spcBef>
                <a:spcPts val="300"/>
              </a:spcBef>
            </a:pPr>
            <a:r>
              <a:rPr sz="900" dirty="0">
                <a:latin typeface="Century Gothic" pitchFamily="34" charset="0"/>
                <a:cs typeface="Calibri"/>
              </a:rPr>
              <a:t>ОРЦ будет </a:t>
            </a:r>
            <a:r>
              <a:rPr sz="900" spc="-5" dirty="0">
                <a:latin typeface="Century Gothic" pitchFamily="34" charset="0"/>
                <a:cs typeface="Calibri"/>
              </a:rPr>
              <a:t>включать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себя комплекс </a:t>
            </a:r>
            <a:r>
              <a:rPr sz="900" dirty="0">
                <a:latin typeface="Century Gothic" pitchFamily="34" charset="0"/>
                <a:cs typeface="Calibri"/>
              </a:rPr>
              <a:t>из 8 </a:t>
            </a:r>
            <a:r>
              <a:rPr sz="900" spc="-5" dirty="0">
                <a:latin typeface="Century Gothic" pitchFamily="34" charset="0"/>
                <a:cs typeface="Calibri"/>
              </a:rPr>
              <a:t>складских помещений </a:t>
            </a:r>
            <a:r>
              <a:rPr sz="900" dirty="0">
                <a:latin typeface="Century Gothic" pitchFamily="34" charset="0"/>
                <a:cs typeface="Calibri"/>
              </a:rPr>
              <a:t>с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охлаждением, вентиляцией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регулируемой </a:t>
            </a:r>
            <a:r>
              <a:rPr sz="900" dirty="0">
                <a:latin typeface="Century Gothic" pitchFamily="34" charset="0"/>
                <a:cs typeface="Calibri"/>
              </a:rPr>
              <a:t>газовой </a:t>
            </a:r>
            <a:r>
              <a:rPr sz="900" spc="-5" dirty="0">
                <a:latin typeface="Century Gothic" pitchFamily="34" charset="0"/>
                <a:cs typeface="Calibri"/>
              </a:rPr>
              <a:t>средой общей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вместимостью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50</a:t>
            </a:r>
            <a:r>
              <a:rPr sz="900" spc="-5" dirty="0">
                <a:latin typeface="Century Gothic" pitchFamily="34" charset="0"/>
                <a:cs typeface="Calibri"/>
              </a:rPr>
              <a:t> тыс.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тонн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для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хранения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овощей, </a:t>
            </a:r>
            <a:r>
              <a:rPr sz="900" dirty="0">
                <a:latin typeface="Century Gothic" pitchFamily="34" charset="0"/>
                <a:cs typeface="Calibri"/>
              </a:rPr>
              <a:t>фруктов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 прочих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3335" marR="5080" algn="just">
              <a:lnSpc>
                <a:spcPts val="9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продуктов питания; фитосанитарные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ветеринарные лаборатории; </a:t>
            </a:r>
            <a:r>
              <a:rPr sz="900" dirty="0">
                <a:latin typeface="Century Gothic" pitchFamily="34" charset="0"/>
                <a:cs typeface="Calibri"/>
              </a:rPr>
              <a:t>зоны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таможенного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оформления/таможенный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пост.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3335" marR="192405" algn="just">
              <a:lnSpc>
                <a:spcPts val="900"/>
              </a:lnSpc>
              <a:spcBef>
                <a:spcPts val="305"/>
              </a:spcBef>
            </a:pPr>
            <a:r>
              <a:rPr lang="ru-RU" sz="900" spc="-5" dirty="0">
                <a:latin typeface="Century Gothic" pitchFamily="34" charset="0"/>
                <a:cs typeface="Calibri"/>
              </a:rPr>
              <a:t>Инициатором является Акимат </a:t>
            </a:r>
            <a:r>
              <a:rPr lang="ru-RU" sz="900" spc="-5" dirty="0" err="1">
                <a:latin typeface="Century Gothic" pitchFamily="34" charset="0"/>
                <a:cs typeface="Calibri"/>
              </a:rPr>
              <a:t>Кызылординской</a:t>
            </a:r>
            <a:r>
              <a:rPr lang="ru-RU" sz="900" spc="-5" dirty="0">
                <a:latin typeface="Century Gothic" pitchFamily="34" charset="0"/>
                <a:cs typeface="Calibri"/>
              </a:rPr>
              <a:t> области. </a:t>
            </a:r>
            <a:endParaRPr lang="ru-RU" sz="900" dirty="0">
              <a:latin typeface="Century Gothic" pitchFamily="34" charset="0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458200" y="941511"/>
            <a:ext cx="2874264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Инвестиционная привлекательность</a:t>
            </a:r>
            <a:r>
              <a:rPr sz="900" b="1" spc="30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проекта:</a:t>
            </a:r>
            <a:endParaRPr sz="900" dirty="0">
              <a:solidFill>
                <a:srgbClr val="33CCFF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479536" y="1092834"/>
            <a:ext cx="2537460" cy="1049646"/>
          </a:xfrm>
          <a:prstGeom prst="rect">
            <a:avLst/>
          </a:prstGeom>
        </p:spPr>
        <p:txBody>
          <a:bodyPr vert="horz" wrap="square" lIns="0" tIns="28575" rIns="0" bIns="0" rtlCol="0">
            <a:spAutoFit/>
          </a:bodyPr>
          <a:lstStyle/>
          <a:p>
            <a:pPr marL="184785" indent="-172720">
              <a:lnSpc>
                <a:spcPct val="100000"/>
              </a:lnSpc>
              <a:spcBef>
                <a:spcPts val="22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Сумма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инвестиций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20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917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NPV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858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MIRR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18,4%;</a:t>
            </a:r>
          </a:p>
          <a:p>
            <a:pPr marL="184785" indent="-172720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5,39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Дисконтированный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7,56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05007" y="3904519"/>
            <a:ext cx="3627754" cy="2010807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065" marR="5080" algn="just">
              <a:lnSpc>
                <a:spcPts val="900"/>
              </a:lnSpc>
              <a:spcBef>
                <a:spcPts val="280"/>
              </a:spcBef>
              <a:tabLst>
                <a:tab pos="184785" algn="l"/>
                <a:tab pos="185420" algn="l"/>
              </a:tabLst>
            </a:pPr>
            <a:r>
              <a:rPr lang="ru-RU" sz="900" b="1" spc="-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Рынок</a:t>
            </a:r>
            <a:endParaRPr lang="kk-KZ" sz="900" dirty="0">
              <a:solidFill>
                <a:srgbClr val="33CCFF"/>
              </a:solidFill>
              <a:latin typeface="Century Gothic" pitchFamily="34" charset="0"/>
              <a:cs typeface="Calibri"/>
            </a:endParaRPr>
          </a:p>
          <a:p>
            <a:pPr marL="184785" marR="5080" indent="-172720" algn="just">
              <a:lnSpc>
                <a:spcPts val="900"/>
              </a:lnSpc>
              <a:spcBef>
                <a:spcPts val="28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5" dirty="0">
                <a:latin typeface="Century Gothic" pitchFamily="34" charset="0"/>
                <a:cs typeface="Calibri"/>
              </a:rPr>
              <a:t> объем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транспортно-складских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услуг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5" dirty="0">
                <a:latin typeface="Century Gothic" pitchFamily="34" charset="0"/>
                <a:cs typeface="Calibri"/>
              </a:rPr>
              <a:t> составил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8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322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млрд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тенге, </a:t>
            </a:r>
            <a:r>
              <a:rPr sz="900" dirty="0">
                <a:latin typeface="Century Gothic" pitchFamily="34" charset="0"/>
                <a:cs typeface="Calibri"/>
              </a:rPr>
              <a:t>что на 6,1% </a:t>
            </a:r>
            <a:r>
              <a:rPr sz="900" spc="-5" dirty="0">
                <a:latin typeface="Century Gothic" pitchFamily="34" charset="0"/>
                <a:cs typeface="Calibri"/>
              </a:rPr>
              <a:t>больше, чем </a:t>
            </a:r>
            <a:r>
              <a:rPr sz="900" dirty="0">
                <a:latin typeface="Century Gothic" pitchFamily="34" charset="0"/>
                <a:cs typeface="Calibri"/>
              </a:rPr>
              <a:t>в 2021 г. </a:t>
            </a:r>
            <a:r>
              <a:rPr sz="900" spc="-5" dirty="0">
                <a:latin typeface="Century Gothic" pitchFamily="34" charset="0"/>
                <a:cs typeface="Calibri"/>
              </a:rPr>
              <a:t>Среднегодовой темп роста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рынка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период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2018-2022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гг. </a:t>
            </a:r>
            <a:r>
              <a:rPr sz="900" spc="-5" dirty="0">
                <a:latin typeface="Century Gothic" pitchFamily="34" charset="0"/>
                <a:cs typeface="Calibri"/>
              </a:rPr>
              <a:t>достиг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2,5%.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5" dirty="0">
                <a:latin typeface="Century Gothic" pitchFamily="34" charset="0"/>
                <a:cs typeface="Calibri"/>
              </a:rPr>
              <a:t>том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же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году общая</a:t>
            </a:r>
          </a:p>
          <a:p>
            <a:pPr marL="184785" marR="14604" algn="just">
              <a:lnSpc>
                <a:spcPts val="9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площадь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складских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объектов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возросла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27%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273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кв.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м.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сравнению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2021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</a:p>
          <a:p>
            <a:pPr marL="184785" marR="17780" indent="-17272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5" dirty="0">
                <a:latin typeface="Century Gothic" pitchFamily="34" charset="0"/>
                <a:cs typeface="Calibri"/>
              </a:rPr>
              <a:t> количество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складских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объектов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также возросло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 </a:t>
            </a:r>
            <a:r>
              <a:rPr sz="900" dirty="0">
                <a:latin typeface="Century Gothic" pitchFamily="34" charset="0"/>
                <a:cs typeface="Calibri"/>
              </a:rPr>
              <a:t>2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788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ед. </a:t>
            </a:r>
            <a:r>
              <a:rPr sz="900" dirty="0">
                <a:latin typeface="Century Gothic" pitchFamily="34" charset="0"/>
                <a:cs typeface="Calibri"/>
              </a:rPr>
              <a:t>Рост </a:t>
            </a:r>
            <a:r>
              <a:rPr sz="900" spc="-5" dirty="0">
                <a:latin typeface="Century Gothic" pitchFamily="34" charset="0"/>
                <a:cs typeface="Calibri"/>
              </a:rPr>
              <a:t>общего числа складских объектов </a:t>
            </a:r>
            <a:r>
              <a:rPr sz="900" dirty="0">
                <a:latin typeface="Century Gothic" pitchFamily="34" charset="0"/>
                <a:cs typeface="Calibri"/>
              </a:rPr>
              <a:t>в РК с 2017 по 2022 гг.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составил </a:t>
            </a:r>
            <a:r>
              <a:rPr sz="900" dirty="0">
                <a:latin typeface="Century Gothic" pitchFamily="34" charset="0"/>
                <a:cs typeface="Calibri"/>
              </a:rPr>
              <a:t>17%. </a:t>
            </a:r>
            <a:r>
              <a:rPr sz="900" spc="-5" dirty="0">
                <a:latin typeface="Century Gothic" pitchFamily="34" charset="0"/>
                <a:cs typeface="Calibri"/>
              </a:rPr>
              <a:t>Доли </a:t>
            </a:r>
            <a:r>
              <a:rPr sz="900" dirty="0">
                <a:latin typeface="Century Gothic" pitchFamily="34" charset="0"/>
                <a:cs typeface="Calibri"/>
              </a:rPr>
              <a:t>складов </a:t>
            </a:r>
            <a:r>
              <a:rPr sz="900" spc="-5" dirty="0">
                <a:latin typeface="Century Gothic" pitchFamily="34" charset="0"/>
                <a:cs typeface="Calibri"/>
              </a:rPr>
              <a:t>для продовольственных товаров, </a:t>
            </a:r>
            <a:r>
              <a:rPr sz="900" dirty="0">
                <a:latin typeface="Century Gothic" pitchFamily="34" charset="0"/>
                <a:cs typeface="Calibri"/>
              </a:rPr>
              <a:t>а </a:t>
            </a:r>
            <a:r>
              <a:rPr sz="900" spc="-5" dirty="0">
                <a:latin typeface="Century Gothic" pitchFamily="34" charset="0"/>
                <a:cs typeface="Calibri"/>
              </a:rPr>
              <a:t>также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для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овощей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фруктов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составили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5%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0,5%,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соответственно.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ts val="99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 РК </a:t>
            </a:r>
            <a:r>
              <a:rPr sz="900" spc="-5" dirty="0">
                <a:latin typeface="Century Gothic" pitchFamily="34" charset="0"/>
                <a:cs typeface="Calibri"/>
              </a:rPr>
              <a:t>наблюдается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острый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дефицит свободных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складских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площадей.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417830" algn="just">
              <a:lnSpc>
                <a:spcPts val="900"/>
              </a:lnSpc>
              <a:spcBef>
                <a:spcPts val="9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Средняя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загруженность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складов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стране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составляет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97%,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крупных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городах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100%.</a:t>
            </a:r>
          </a:p>
        </p:txBody>
      </p:sp>
      <p:sp>
        <p:nvSpPr>
          <p:cNvPr id="11" name="object 11"/>
          <p:cNvSpPr txBox="1"/>
          <p:nvPr/>
        </p:nvSpPr>
        <p:spPr>
          <a:xfrm>
            <a:off x="8458200" y="2142480"/>
            <a:ext cx="288798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30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чем</a:t>
            </a:r>
            <a:r>
              <a:rPr sz="900" b="1" spc="-3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1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проекта?</a:t>
            </a:r>
            <a:endParaRPr sz="900" dirty="0">
              <a:solidFill>
                <a:srgbClr val="33CCFF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458200" y="2311226"/>
            <a:ext cx="3443604" cy="1882567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201295" marR="122555" indent="-189230" algn="just">
              <a:lnSpc>
                <a:spcPts val="900"/>
              </a:lnSpc>
              <a:spcBef>
                <a:spcPts val="28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sz="900" b="1" spc="-5" dirty="0">
                <a:latin typeface="Century Gothic" pitchFamily="34" charset="0"/>
                <a:cs typeface="Calibri"/>
              </a:rPr>
              <a:t>Выгодное местоположение. </a:t>
            </a:r>
            <a:r>
              <a:rPr sz="900" spc="-5" dirty="0">
                <a:latin typeface="Century Gothic" pitchFamily="34" charset="0"/>
                <a:cs typeface="Calibri"/>
              </a:rPr>
              <a:t>Развитая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разветвленная система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автомобильных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железных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дорог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области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позволяет</a:t>
            </a:r>
            <a:endParaRPr sz="900" dirty="0">
              <a:latin typeface="Century Gothic" pitchFamily="34" charset="0"/>
              <a:cs typeface="Calibri"/>
            </a:endParaRPr>
          </a:p>
          <a:p>
            <a:pPr marL="201295" marR="99060" algn="just">
              <a:lnSpc>
                <a:spcPts val="9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организовать поставку сельскохозяйственной продукции </a:t>
            </a:r>
            <a:r>
              <a:rPr sz="900" dirty="0">
                <a:latin typeface="Century Gothic" pitchFamily="34" charset="0"/>
                <a:cs typeface="Calibri"/>
              </a:rPr>
              <a:t>из 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соседних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регионов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ближайших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стран.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</a:p>
          <a:p>
            <a:pPr marL="201295" marR="99060" algn="just">
              <a:lnSpc>
                <a:spcPts val="900"/>
              </a:lnSpc>
            </a:pPr>
            <a:r>
              <a:rPr sz="900" b="1" spc="-5" dirty="0" err="1">
                <a:latin typeface="Century Gothic" pitchFamily="34" charset="0"/>
                <a:cs typeface="Calibri"/>
              </a:rPr>
              <a:t>Государственная</a:t>
            </a:r>
            <a:r>
              <a:rPr sz="900" b="1" spc="15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поддержка.</a:t>
            </a:r>
            <a:r>
              <a:rPr sz="900" b="1" spc="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включен</a:t>
            </a:r>
            <a:r>
              <a:rPr sz="900" dirty="0">
                <a:latin typeface="Century Gothic" pitchFamily="34" charset="0"/>
                <a:cs typeface="Calibri"/>
              </a:rPr>
              <a:t> 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перечень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приоритетных отраслей для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оказания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</a:t>
            </a:r>
            <a:endParaRPr sz="900" dirty="0">
              <a:latin typeface="Century Gothic" pitchFamily="34" charset="0"/>
              <a:cs typeface="Calibri"/>
            </a:endParaRPr>
          </a:p>
          <a:p>
            <a:pPr marL="201295" marR="219710" algn="just">
              <a:lnSpc>
                <a:spcPts val="9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поддержки, </a:t>
            </a:r>
            <a:r>
              <a:rPr sz="900" dirty="0">
                <a:latin typeface="Century Gothic" pitchFamily="34" charset="0"/>
                <a:cs typeface="Calibri"/>
              </a:rPr>
              <a:t>в рамках </a:t>
            </a:r>
            <a:r>
              <a:rPr sz="900" spc="-5" dirty="0">
                <a:latin typeface="Century Gothic" pitchFamily="34" charset="0"/>
                <a:cs typeface="Calibri"/>
              </a:rPr>
              <a:t>программ которой </a:t>
            </a:r>
            <a:r>
              <a:rPr sz="900" dirty="0">
                <a:latin typeface="Century Gothic" pitchFamily="34" charset="0"/>
                <a:cs typeface="Calibri"/>
              </a:rPr>
              <a:t>можно </a:t>
            </a:r>
            <a:r>
              <a:rPr sz="900" spc="-5" dirty="0">
                <a:latin typeface="Century Gothic" pitchFamily="34" charset="0"/>
                <a:cs typeface="Calibri"/>
              </a:rPr>
              <a:t>получить ряд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льгот, преференций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натурных грантов. </a:t>
            </a:r>
            <a:r>
              <a:rPr sz="900" dirty="0">
                <a:latin typeface="Century Gothic" pitchFamily="34" charset="0"/>
                <a:cs typeface="Calibri"/>
              </a:rPr>
              <a:t>Наличие </a:t>
            </a:r>
            <a:r>
              <a:rPr sz="900" spc="-5" dirty="0">
                <a:latin typeface="Century Gothic" pitchFamily="34" charset="0"/>
                <a:cs typeface="Calibri"/>
              </a:rPr>
              <a:t>ресурсов,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инструментов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поддержки,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также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201295" marR="170815" algn="just">
              <a:lnSpc>
                <a:spcPts val="9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использование инновационных производственных технологий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позволяет увеличить </a:t>
            </a:r>
            <a:r>
              <a:rPr sz="900" dirty="0">
                <a:latin typeface="Century Gothic" pitchFamily="34" charset="0"/>
                <a:cs typeface="Calibri"/>
              </a:rPr>
              <a:t>мощность </a:t>
            </a:r>
            <a:r>
              <a:rPr sz="900" spc="-5" dirty="0">
                <a:latin typeface="Century Gothic" pitchFamily="34" charset="0"/>
                <a:cs typeface="Calibri"/>
              </a:rPr>
              <a:t>производства </a:t>
            </a:r>
            <a:r>
              <a:rPr sz="900" dirty="0">
                <a:latin typeface="Century Gothic" pitchFamily="34" charset="0"/>
                <a:cs typeface="Calibri"/>
              </a:rPr>
              <a:t>с </a:t>
            </a:r>
            <a:r>
              <a:rPr sz="900" spc="-5" dirty="0">
                <a:latin typeface="Century Gothic" pitchFamily="34" charset="0"/>
                <a:cs typeface="Calibri"/>
              </a:rPr>
              <a:t>учетом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возможностей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экспорта.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458200" y="4191000"/>
            <a:ext cx="3349625" cy="1723548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2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33CCFF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solidFill>
                <a:srgbClr val="33CCFF"/>
              </a:solidFill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ts val="900"/>
              </a:lnSpc>
              <a:spcBef>
                <a:spcPts val="3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 реализации Проекта требуется финансирование </a:t>
            </a:r>
            <a:r>
              <a:rPr sz="900" dirty="0">
                <a:latin typeface="Century Gothic" pitchFamily="34" charset="0"/>
                <a:cs typeface="Calibri"/>
              </a:rPr>
              <a:t>на сумму 5 917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</a:t>
            </a:r>
            <a:r>
              <a:rPr sz="900" dirty="0">
                <a:latin typeface="Century Gothic" pitchFamily="34" charset="0"/>
                <a:cs typeface="Calibri"/>
              </a:rPr>
              <a:t> (по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курсу 449,2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тенге),</a:t>
            </a:r>
            <a:r>
              <a:rPr sz="900" dirty="0">
                <a:latin typeface="Century Gothic" pitchFamily="34" charset="0"/>
                <a:cs typeface="Calibri"/>
              </a:rPr>
              <a:t> из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которых: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70%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(4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142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dirty="0">
                <a:latin typeface="Century Gothic" pitchFamily="34" charset="0"/>
                <a:cs typeface="Calibri"/>
              </a:rPr>
              <a:t> 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долговое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от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30%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(1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775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участие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инвестора.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49530" algn="just">
              <a:lnSpc>
                <a:spcPts val="900"/>
              </a:lnSpc>
              <a:spcBef>
                <a:spcPts val="30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меры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финальная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404495" algn="just">
              <a:lnSpc>
                <a:spcPts val="900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финансирования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долей </a:t>
            </a:r>
            <a:r>
              <a:rPr sz="900" dirty="0">
                <a:latin typeface="Century Gothic" pitchFamily="34" charset="0"/>
                <a:cs typeface="Calibri"/>
              </a:rPr>
              <a:t>участия в </a:t>
            </a:r>
            <a:r>
              <a:rPr sz="9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5" dirty="0">
                <a:latin typeface="Century Gothic" pitchFamily="34" charset="0"/>
                <a:cs typeface="Calibri"/>
              </a:rPr>
              <a:t> 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92963" y="4495927"/>
            <a:ext cx="149415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33CCFF"/>
                </a:solidFill>
                <a:latin typeface="Calibri"/>
                <a:cs typeface="Calibri"/>
              </a:rPr>
              <a:t>Месторасположение</a:t>
            </a:r>
            <a:r>
              <a:rPr sz="900" b="1" spc="-25" dirty="0">
                <a:solidFill>
                  <a:srgbClr val="33CCFF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33CCFF"/>
                </a:solidFill>
                <a:latin typeface="Calibri"/>
                <a:cs typeface="Calibri"/>
              </a:rPr>
              <a:t>проекта</a:t>
            </a:r>
            <a:endParaRPr sz="900" dirty="0">
              <a:solidFill>
                <a:srgbClr val="33CCFF"/>
              </a:solidFill>
              <a:latin typeface="Calibri"/>
              <a:cs typeface="Calibri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1130808" y="2918269"/>
            <a:ext cx="2757170" cy="1022985"/>
            <a:chOff x="1130808" y="2918269"/>
            <a:chExt cx="2757170" cy="1022985"/>
          </a:xfrm>
        </p:grpSpPr>
        <p:sp>
          <p:nvSpPr>
            <p:cNvPr id="22" name="object 22"/>
            <p:cNvSpPr/>
            <p:nvPr/>
          </p:nvSpPr>
          <p:spPr>
            <a:xfrm>
              <a:off x="1202436" y="3669792"/>
              <a:ext cx="96520" cy="234950"/>
            </a:xfrm>
            <a:custGeom>
              <a:avLst/>
              <a:gdLst/>
              <a:ahLst/>
              <a:cxnLst/>
              <a:rect l="l" t="t" r="r" b="b"/>
              <a:pathLst>
                <a:path w="96519" h="234950">
                  <a:moveTo>
                    <a:pt x="96011" y="0"/>
                  </a:moveTo>
                  <a:lnTo>
                    <a:pt x="0" y="0"/>
                  </a:lnTo>
                  <a:lnTo>
                    <a:pt x="0" y="234695"/>
                  </a:lnTo>
                  <a:lnTo>
                    <a:pt x="96011" y="234695"/>
                  </a:lnTo>
                  <a:lnTo>
                    <a:pt x="96011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130808" y="2923032"/>
              <a:ext cx="36830" cy="981710"/>
            </a:xfrm>
            <a:custGeom>
              <a:avLst/>
              <a:gdLst/>
              <a:ahLst/>
              <a:cxnLst/>
              <a:rect l="l" t="t" r="r" b="b"/>
              <a:pathLst>
                <a:path w="36830" h="981710">
                  <a:moveTo>
                    <a:pt x="36575" y="981455"/>
                  </a:moveTo>
                  <a:lnTo>
                    <a:pt x="36575" y="0"/>
                  </a:lnTo>
                </a:path>
                <a:path w="36830" h="981710">
                  <a:moveTo>
                    <a:pt x="0" y="981455"/>
                  </a:moveTo>
                  <a:lnTo>
                    <a:pt x="36575" y="981455"/>
                  </a:lnTo>
                </a:path>
                <a:path w="36830" h="981710">
                  <a:moveTo>
                    <a:pt x="0" y="490727"/>
                  </a:moveTo>
                  <a:lnTo>
                    <a:pt x="36575" y="490727"/>
                  </a:lnTo>
                </a:path>
                <a:path w="36830" h="981710">
                  <a:moveTo>
                    <a:pt x="0" y="0"/>
                  </a:moveTo>
                  <a:lnTo>
                    <a:pt x="36575" y="0"/>
                  </a:lnTo>
                </a:path>
              </a:pathLst>
            </a:custGeom>
            <a:ln w="9525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370076" y="3014471"/>
              <a:ext cx="2446020" cy="890269"/>
            </a:xfrm>
            <a:custGeom>
              <a:avLst/>
              <a:gdLst/>
              <a:ahLst/>
              <a:cxnLst/>
              <a:rect l="l" t="t" r="r" b="b"/>
              <a:pathLst>
                <a:path w="2446020" h="890270">
                  <a:moveTo>
                    <a:pt x="96012" y="638556"/>
                  </a:moveTo>
                  <a:lnTo>
                    <a:pt x="0" y="638556"/>
                  </a:lnTo>
                  <a:lnTo>
                    <a:pt x="0" y="890016"/>
                  </a:lnTo>
                  <a:lnTo>
                    <a:pt x="96012" y="890016"/>
                  </a:lnTo>
                  <a:lnTo>
                    <a:pt x="96012" y="638556"/>
                  </a:lnTo>
                  <a:close/>
                </a:path>
                <a:path w="2446020" h="890270">
                  <a:moveTo>
                    <a:pt x="263639" y="566928"/>
                  </a:moveTo>
                  <a:lnTo>
                    <a:pt x="169164" y="566928"/>
                  </a:lnTo>
                  <a:lnTo>
                    <a:pt x="169164" y="890016"/>
                  </a:lnTo>
                  <a:lnTo>
                    <a:pt x="263639" y="890016"/>
                  </a:lnTo>
                  <a:lnTo>
                    <a:pt x="263639" y="566928"/>
                  </a:lnTo>
                  <a:close/>
                </a:path>
                <a:path w="2446020" h="890270">
                  <a:moveTo>
                    <a:pt x="432816" y="405384"/>
                  </a:moveTo>
                  <a:lnTo>
                    <a:pt x="336804" y="405384"/>
                  </a:lnTo>
                  <a:lnTo>
                    <a:pt x="336804" y="890016"/>
                  </a:lnTo>
                  <a:lnTo>
                    <a:pt x="432816" y="890016"/>
                  </a:lnTo>
                  <a:lnTo>
                    <a:pt x="432816" y="405384"/>
                  </a:lnTo>
                  <a:close/>
                </a:path>
                <a:path w="2446020" h="890270">
                  <a:moveTo>
                    <a:pt x="600456" y="286512"/>
                  </a:moveTo>
                  <a:lnTo>
                    <a:pt x="504444" y="286512"/>
                  </a:lnTo>
                  <a:lnTo>
                    <a:pt x="504444" y="890016"/>
                  </a:lnTo>
                  <a:lnTo>
                    <a:pt x="600456" y="890016"/>
                  </a:lnTo>
                  <a:lnTo>
                    <a:pt x="600456" y="286512"/>
                  </a:lnTo>
                  <a:close/>
                </a:path>
                <a:path w="2446020" h="890270">
                  <a:moveTo>
                    <a:pt x="768096" y="260604"/>
                  </a:moveTo>
                  <a:lnTo>
                    <a:pt x="672084" y="260604"/>
                  </a:lnTo>
                  <a:lnTo>
                    <a:pt x="672084" y="890016"/>
                  </a:lnTo>
                  <a:lnTo>
                    <a:pt x="768096" y="890016"/>
                  </a:lnTo>
                  <a:lnTo>
                    <a:pt x="768096" y="260604"/>
                  </a:lnTo>
                  <a:close/>
                </a:path>
                <a:path w="2446020" h="890270">
                  <a:moveTo>
                    <a:pt x="935736" y="233172"/>
                  </a:moveTo>
                  <a:lnTo>
                    <a:pt x="839724" y="233172"/>
                  </a:lnTo>
                  <a:lnTo>
                    <a:pt x="839724" y="890016"/>
                  </a:lnTo>
                  <a:lnTo>
                    <a:pt x="935736" y="890016"/>
                  </a:lnTo>
                  <a:lnTo>
                    <a:pt x="935736" y="233172"/>
                  </a:lnTo>
                  <a:close/>
                </a:path>
                <a:path w="2446020" h="890270">
                  <a:moveTo>
                    <a:pt x="1103376" y="205740"/>
                  </a:moveTo>
                  <a:lnTo>
                    <a:pt x="1007364" y="205740"/>
                  </a:lnTo>
                  <a:lnTo>
                    <a:pt x="1007364" y="890016"/>
                  </a:lnTo>
                  <a:lnTo>
                    <a:pt x="1103376" y="890016"/>
                  </a:lnTo>
                  <a:lnTo>
                    <a:pt x="1103376" y="205740"/>
                  </a:lnTo>
                  <a:close/>
                </a:path>
                <a:path w="2446020" h="890270">
                  <a:moveTo>
                    <a:pt x="1271016" y="178308"/>
                  </a:moveTo>
                  <a:lnTo>
                    <a:pt x="1175004" y="178308"/>
                  </a:lnTo>
                  <a:lnTo>
                    <a:pt x="1175004" y="890016"/>
                  </a:lnTo>
                  <a:lnTo>
                    <a:pt x="1271016" y="890016"/>
                  </a:lnTo>
                  <a:lnTo>
                    <a:pt x="1271016" y="178308"/>
                  </a:lnTo>
                  <a:close/>
                </a:path>
                <a:path w="2446020" h="890270">
                  <a:moveTo>
                    <a:pt x="1438656" y="153924"/>
                  </a:moveTo>
                  <a:lnTo>
                    <a:pt x="1342644" y="153924"/>
                  </a:lnTo>
                  <a:lnTo>
                    <a:pt x="1342644" y="890016"/>
                  </a:lnTo>
                  <a:lnTo>
                    <a:pt x="1438656" y="890016"/>
                  </a:lnTo>
                  <a:lnTo>
                    <a:pt x="1438656" y="153924"/>
                  </a:lnTo>
                  <a:close/>
                </a:path>
                <a:path w="2446020" h="890270">
                  <a:moveTo>
                    <a:pt x="1606296" y="128016"/>
                  </a:moveTo>
                  <a:lnTo>
                    <a:pt x="1511808" y="128016"/>
                  </a:lnTo>
                  <a:lnTo>
                    <a:pt x="1511808" y="890016"/>
                  </a:lnTo>
                  <a:lnTo>
                    <a:pt x="1606296" y="890016"/>
                  </a:lnTo>
                  <a:lnTo>
                    <a:pt x="1606296" y="128016"/>
                  </a:lnTo>
                  <a:close/>
                </a:path>
                <a:path w="2446020" h="890270">
                  <a:moveTo>
                    <a:pt x="1775460" y="103632"/>
                  </a:moveTo>
                  <a:lnTo>
                    <a:pt x="1679448" y="103632"/>
                  </a:lnTo>
                  <a:lnTo>
                    <a:pt x="1679448" y="890016"/>
                  </a:lnTo>
                  <a:lnTo>
                    <a:pt x="1775460" y="890016"/>
                  </a:lnTo>
                  <a:lnTo>
                    <a:pt x="1775460" y="103632"/>
                  </a:lnTo>
                  <a:close/>
                </a:path>
                <a:path w="2446020" h="890270">
                  <a:moveTo>
                    <a:pt x="1943100" y="77724"/>
                  </a:moveTo>
                  <a:lnTo>
                    <a:pt x="1847088" y="77724"/>
                  </a:lnTo>
                  <a:lnTo>
                    <a:pt x="1847088" y="890016"/>
                  </a:lnTo>
                  <a:lnTo>
                    <a:pt x="1943100" y="890016"/>
                  </a:lnTo>
                  <a:lnTo>
                    <a:pt x="1943100" y="77724"/>
                  </a:lnTo>
                  <a:close/>
                </a:path>
                <a:path w="2446020" h="890270">
                  <a:moveTo>
                    <a:pt x="2110740" y="51816"/>
                  </a:moveTo>
                  <a:lnTo>
                    <a:pt x="2014728" y="51816"/>
                  </a:lnTo>
                  <a:lnTo>
                    <a:pt x="2014728" y="890016"/>
                  </a:lnTo>
                  <a:lnTo>
                    <a:pt x="2110740" y="890016"/>
                  </a:lnTo>
                  <a:lnTo>
                    <a:pt x="2110740" y="51816"/>
                  </a:lnTo>
                  <a:close/>
                </a:path>
                <a:path w="2446020" h="890270">
                  <a:moveTo>
                    <a:pt x="2278380" y="25908"/>
                  </a:moveTo>
                  <a:lnTo>
                    <a:pt x="2182368" y="25908"/>
                  </a:lnTo>
                  <a:lnTo>
                    <a:pt x="2182368" y="890016"/>
                  </a:lnTo>
                  <a:lnTo>
                    <a:pt x="2278380" y="890016"/>
                  </a:lnTo>
                  <a:lnTo>
                    <a:pt x="2278380" y="25908"/>
                  </a:lnTo>
                  <a:close/>
                </a:path>
                <a:path w="2446020" h="890270">
                  <a:moveTo>
                    <a:pt x="2446020" y="0"/>
                  </a:moveTo>
                  <a:lnTo>
                    <a:pt x="2350008" y="0"/>
                  </a:lnTo>
                  <a:lnTo>
                    <a:pt x="2350008" y="890016"/>
                  </a:lnTo>
                  <a:lnTo>
                    <a:pt x="2446020" y="890016"/>
                  </a:lnTo>
                  <a:lnTo>
                    <a:pt x="2446020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167384" y="2923032"/>
              <a:ext cx="2720340" cy="1018540"/>
            </a:xfrm>
            <a:custGeom>
              <a:avLst/>
              <a:gdLst/>
              <a:ahLst/>
              <a:cxnLst/>
              <a:rect l="l" t="t" r="r" b="b"/>
              <a:pathLst>
                <a:path w="2720340" h="1018539">
                  <a:moveTo>
                    <a:pt x="2685288" y="981455"/>
                  </a:moveTo>
                  <a:lnTo>
                    <a:pt x="2685288" y="0"/>
                  </a:lnTo>
                </a:path>
                <a:path w="2720340" h="1018539">
                  <a:moveTo>
                    <a:pt x="2685288" y="981455"/>
                  </a:moveTo>
                  <a:lnTo>
                    <a:pt x="2720340" y="981455"/>
                  </a:lnTo>
                </a:path>
                <a:path w="2720340" h="1018539">
                  <a:moveTo>
                    <a:pt x="2685288" y="490727"/>
                  </a:moveTo>
                  <a:lnTo>
                    <a:pt x="2720340" y="490727"/>
                  </a:lnTo>
                </a:path>
                <a:path w="2720340" h="1018539">
                  <a:moveTo>
                    <a:pt x="2685288" y="0"/>
                  </a:moveTo>
                  <a:lnTo>
                    <a:pt x="2720340" y="0"/>
                  </a:lnTo>
                </a:path>
                <a:path w="2720340" h="1018539">
                  <a:moveTo>
                    <a:pt x="0" y="981455"/>
                  </a:moveTo>
                  <a:lnTo>
                    <a:pt x="2685288" y="981455"/>
                  </a:lnTo>
                </a:path>
                <a:path w="2720340" h="1018539">
                  <a:moveTo>
                    <a:pt x="0" y="981455"/>
                  </a:moveTo>
                  <a:lnTo>
                    <a:pt x="0" y="1018031"/>
                  </a:lnTo>
                </a:path>
                <a:path w="2720340" h="1018539">
                  <a:moveTo>
                    <a:pt x="167640" y="981455"/>
                  </a:moveTo>
                  <a:lnTo>
                    <a:pt x="167640" y="1018031"/>
                  </a:lnTo>
                </a:path>
                <a:path w="2720340" h="1018539">
                  <a:moveTo>
                    <a:pt x="335279" y="981455"/>
                  </a:moveTo>
                  <a:lnTo>
                    <a:pt x="335279" y="1018031"/>
                  </a:lnTo>
                </a:path>
                <a:path w="2720340" h="1018539">
                  <a:moveTo>
                    <a:pt x="502920" y="981455"/>
                  </a:moveTo>
                  <a:lnTo>
                    <a:pt x="502920" y="1018031"/>
                  </a:lnTo>
                </a:path>
                <a:path w="2720340" h="1018539">
                  <a:moveTo>
                    <a:pt x="670560" y="981455"/>
                  </a:moveTo>
                  <a:lnTo>
                    <a:pt x="670560" y="1018031"/>
                  </a:lnTo>
                </a:path>
                <a:path w="2720340" h="1018539">
                  <a:moveTo>
                    <a:pt x="838199" y="981455"/>
                  </a:moveTo>
                  <a:lnTo>
                    <a:pt x="838199" y="1018031"/>
                  </a:lnTo>
                </a:path>
                <a:path w="2720340" h="1018539">
                  <a:moveTo>
                    <a:pt x="1005840" y="981455"/>
                  </a:moveTo>
                  <a:lnTo>
                    <a:pt x="1005840" y="1018031"/>
                  </a:lnTo>
                </a:path>
                <a:path w="2720340" h="1018539">
                  <a:moveTo>
                    <a:pt x="1175004" y="981455"/>
                  </a:moveTo>
                  <a:lnTo>
                    <a:pt x="1175004" y="1018031"/>
                  </a:lnTo>
                </a:path>
                <a:path w="2720340" h="1018539">
                  <a:moveTo>
                    <a:pt x="1342643" y="981455"/>
                  </a:moveTo>
                  <a:lnTo>
                    <a:pt x="1342643" y="1018031"/>
                  </a:lnTo>
                </a:path>
                <a:path w="2720340" h="1018539">
                  <a:moveTo>
                    <a:pt x="1510284" y="981455"/>
                  </a:moveTo>
                  <a:lnTo>
                    <a:pt x="1510284" y="1018031"/>
                  </a:lnTo>
                </a:path>
                <a:path w="2720340" h="1018539">
                  <a:moveTo>
                    <a:pt x="1677924" y="981455"/>
                  </a:moveTo>
                  <a:lnTo>
                    <a:pt x="1677924" y="1018031"/>
                  </a:lnTo>
                </a:path>
                <a:path w="2720340" h="1018539">
                  <a:moveTo>
                    <a:pt x="1845564" y="981455"/>
                  </a:moveTo>
                  <a:lnTo>
                    <a:pt x="1845564" y="1018031"/>
                  </a:lnTo>
                </a:path>
                <a:path w="2720340" h="1018539">
                  <a:moveTo>
                    <a:pt x="2013203" y="981455"/>
                  </a:moveTo>
                  <a:lnTo>
                    <a:pt x="2013203" y="1018031"/>
                  </a:lnTo>
                </a:path>
                <a:path w="2720340" h="1018539">
                  <a:moveTo>
                    <a:pt x="2180843" y="981455"/>
                  </a:moveTo>
                  <a:lnTo>
                    <a:pt x="2180843" y="1018031"/>
                  </a:lnTo>
                </a:path>
                <a:path w="2720340" h="1018539">
                  <a:moveTo>
                    <a:pt x="2348483" y="981455"/>
                  </a:moveTo>
                  <a:lnTo>
                    <a:pt x="2348483" y="1018031"/>
                  </a:lnTo>
                </a:path>
                <a:path w="2720340" h="1018539">
                  <a:moveTo>
                    <a:pt x="2517648" y="981455"/>
                  </a:moveTo>
                  <a:lnTo>
                    <a:pt x="2517648" y="1018031"/>
                  </a:lnTo>
                </a:path>
                <a:path w="2720340" h="1018539">
                  <a:moveTo>
                    <a:pt x="2685288" y="981455"/>
                  </a:moveTo>
                  <a:lnTo>
                    <a:pt x="2685288" y="1018031"/>
                  </a:lnTo>
                </a:path>
              </a:pathLst>
            </a:custGeom>
            <a:ln w="9525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250442" y="3175400"/>
              <a:ext cx="2517775" cy="208915"/>
            </a:xfrm>
            <a:custGeom>
              <a:avLst/>
              <a:gdLst/>
              <a:ahLst/>
              <a:cxnLst/>
              <a:rect l="l" t="t" r="r" b="b"/>
              <a:pathLst>
                <a:path w="2517775" h="208914">
                  <a:moveTo>
                    <a:pt x="0" y="74275"/>
                  </a:moveTo>
                  <a:lnTo>
                    <a:pt x="41985" y="77654"/>
                  </a:lnTo>
                  <a:lnTo>
                    <a:pt x="83947" y="79593"/>
                  </a:lnTo>
                  <a:lnTo>
                    <a:pt x="125908" y="84365"/>
                  </a:lnTo>
                  <a:lnTo>
                    <a:pt x="167894" y="96246"/>
                  </a:lnTo>
                  <a:lnTo>
                    <a:pt x="209823" y="123936"/>
                  </a:lnTo>
                  <a:lnTo>
                    <a:pt x="251777" y="162603"/>
                  </a:lnTo>
                  <a:lnTo>
                    <a:pt x="293731" y="196222"/>
                  </a:lnTo>
                  <a:lnTo>
                    <a:pt x="335661" y="208768"/>
                  </a:lnTo>
                  <a:lnTo>
                    <a:pt x="369251" y="195656"/>
                  </a:lnTo>
                  <a:lnTo>
                    <a:pt x="402824" y="167061"/>
                  </a:lnTo>
                  <a:lnTo>
                    <a:pt x="436391" y="131089"/>
                  </a:lnTo>
                  <a:lnTo>
                    <a:pt x="469964" y="95849"/>
                  </a:lnTo>
                  <a:lnTo>
                    <a:pt x="503555" y="69449"/>
                  </a:lnTo>
                  <a:lnTo>
                    <a:pt x="545484" y="48976"/>
                  </a:lnTo>
                  <a:lnTo>
                    <a:pt x="587438" y="34444"/>
                  </a:lnTo>
                  <a:lnTo>
                    <a:pt x="629392" y="24175"/>
                  </a:lnTo>
                  <a:lnTo>
                    <a:pt x="671322" y="16490"/>
                  </a:lnTo>
                  <a:lnTo>
                    <a:pt x="713307" y="12382"/>
                  </a:lnTo>
                  <a:lnTo>
                    <a:pt x="755269" y="12203"/>
                  </a:lnTo>
                  <a:lnTo>
                    <a:pt x="797230" y="13596"/>
                  </a:lnTo>
                  <a:lnTo>
                    <a:pt x="839216" y="14204"/>
                  </a:lnTo>
                  <a:lnTo>
                    <a:pt x="881201" y="13634"/>
                  </a:lnTo>
                  <a:lnTo>
                    <a:pt x="923162" y="13077"/>
                  </a:lnTo>
                  <a:lnTo>
                    <a:pt x="965124" y="12543"/>
                  </a:lnTo>
                  <a:lnTo>
                    <a:pt x="1007110" y="12045"/>
                  </a:lnTo>
                  <a:lnTo>
                    <a:pt x="1049039" y="11568"/>
                  </a:lnTo>
                  <a:lnTo>
                    <a:pt x="1090993" y="11092"/>
                  </a:lnTo>
                  <a:lnTo>
                    <a:pt x="1132947" y="10616"/>
                  </a:lnTo>
                  <a:lnTo>
                    <a:pt x="1174877" y="10140"/>
                  </a:lnTo>
                  <a:lnTo>
                    <a:pt x="1216862" y="9665"/>
                  </a:lnTo>
                  <a:lnTo>
                    <a:pt x="1258823" y="9203"/>
                  </a:lnTo>
                  <a:lnTo>
                    <a:pt x="1300785" y="8764"/>
                  </a:lnTo>
                  <a:lnTo>
                    <a:pt x="1342771" y="8362"/>
                  </a:lnTo>
                  <a:lnTo>
                    <a:pt x="1384700" y="7907"/>
                  </a:lnTo>
                  <a:lnTo>
                    <a:pt x="1426654" y="7489"/>
                  </a:lnTo>
                  <a:lnTo>
                    <a:pt x="1468608" y="7094"/>
                  </a:lnTo>
                  <a:lnTo>
                    <a:pt x="1510538" y="6711"/>
                  </a:lnTo>
                  <a:lnTo>
                    <a:pt x="1552523" y="6330"/>
                  </a:lnTo>
                  <a:lnTo>
                    <a:pt x="1594485" y="5949"/>
                  </a:lnTo>
                  <a:lnTo>
                    <a:pt x="1636446" y="5568"/>
                  </a:lnTo>
                  <a:lnTo>
                    <a:pt x="1678432" y="5187"/>
                  </a:lnTo>
                  <a:lnTo>
                    <a:pt x="1720417" y="4879"/>
                  </a:lnTo>
                  <a:lnTo>
                    <a:pt x="1762379" y="4536"/>
                  </a:lnTo>
                  <a:lnTo>
                    <a:pt x="1804340" y="4169"/>
                  </a:lnTo>
                  <a:lnTo>
                    <a:pt x="1846326" y="3790"/>
                  </a:lnTo>
                  <a:lnTo>
                    <a:pt x="1888255" y="3484"/>
                  </a:lnTo>
                  <a:lnTo>
                    <a:pt x="1930209" y="3155"/>
                  </a:lnTo>
                  <a:lnTo>
                    <a:pt x="1972163" y="2825"/>
                  </a:lnTo>
                  <a:lnTo>
                    <a:pt x="2014093" y="2520"/>
                  </a:lnTo>
                  <a:lnTo>
                    <a:pt x="2056078" y="2160"/>
                  </a:lnTo>
                  <a:lnTo>
                    <a:pt x="2098040" y="1837"/>
                  </a:lnTo>
                  <a:lnTo>
                    <a:pt x="2140001" y="1537"/>
                  </a:lnTo>
                  <a:lnTo>
                    <a:pt x="2181987" y="1250"/>
                  </a:lnTo>
                  <a:lnTo>
                    <a:pt x="2223916" y="928"/>
                  </a:lnTo>
                  <a:lnTo>
                    <a:pt x="2265870" y="583"/>
                  </a:lnTo>
                  <a:lnTo>
                    <a:pt x="2307824" y="285"/>
                  </a:lnTo>
                  <a:lnTo>
                    <a:pt x="2349754" y="107"/>
                  </a:lnTo>
                  <a:lnTo>
                    <a:pt x="2391739" y="0"/>
                  </a:lnTo>
                  <a:lnTo>
                    <a:pt x="2433701" y="11"/>
                  </a:lnTo>
                  <a:lnTo>
                    <a:pt x="2475662" y="71"/>
                  </a:lnTo>
                  <a:lnTo>
                    <a:pt x="2517648" y="107"/>
                  </a:lnTo>
                </a:path>
              </a:pathLst>
            </a:custGeom>
            <a:ln w="28575">
              <a:solidFill>
                <a:srgbClr val="DDEEE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14297" y="3213036"/>
              <a:ext cx="73545" cy="73533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81950" y="3235896"/>
              <a:ext cx="73533" cy="73532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49590" y="3348672"/>
              <a:ext cx="73533" cy="73532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17230" y="3208464"/>
              <a:ext cx="73532" cy="73533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84870" y="3155124"/>
              <a:ext cx="73533" cy="73533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052510" y="3153600"/>
              <a:ext cx="73532" cy="73533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20150" y="3150552"/>
              <a:ext cx="73532" cy="73533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89314" y="3149028"/>
              <a:ext cx="73533" cy="73533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56954" y="3147504"/>
              <a:ext cx="73532" cy="73533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24594" y="3145980"/>
              <a:ext cx="73532" cy="73533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92234" y="3144456"/>
              <a:ext cx="73532" cy="73532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59874" y="3142932"/>
              <a:ext cx="73532" cy="73532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227514" y="3141408"/>
              <a:ext cx="73533" cy="73532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95154" y="3139884"/>
              <a:ext cx="73533" cy="73532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562794" y="3138360"/>
              <a:ext cx="73532" cy="73532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31958" y="3138360"/>
              <a:ext cx="73532" cy="73532"/>
            </a:xfrm>
            <a:prstGeom prst="rect">
              <a:avLst/>
            </a:prstGeom>
          </p:spPr>
        </p:pic>
      </p:grpSp>
      <p:sp>
        <p:nvSpPr>
          <p:cNvPr id="43" name="object 43"/>
          <p:cNvSpPr txBox="1"/>
          <p:nvPr/>
        </p:nvSpPr>
        <p:spPr>
          <a:xfrm>
            <a:off x="1186306" y="3531565"/>
            <a:ext cx="2670175" cy="311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956</a:t>
            </a:r>
            <a:endParaRPr sz="1000">
              <a:latin typeface="Calibri"/>
              <a:cs typeface="Calibri"/>
            </a:endParaRPr>
          </a:p>
          <a:p>
            <a:pPr marL="13335">
              <a:lnSpc>
                <a:spcPct val="100000"/>
              </a:lnSpc>
              <a:spcBef>
                <a:spcPts val="120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1</a:t>
            </a: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025</a:t>
            </a:r>
            <a:endParaRPr sz="1000">
              <a:latin typeface="Calibri"/>
              <a:cs typeface="Calibri"/>
            </a:endParaRPr>
          </a:p>
          <a:p>
            <a:pPr marL="13335">
              <a:lnSpc>
                <a:spcPct val="100000"/>
              </a:lnSpc>
              <a:spcBef>
                <a:spcPts val="120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1</a:t>
            </a: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320</a:t>
            </a:r>
            <a:endParaRPr sz="1000">
              <a:latin typeface="Calibri"/>
              <a:cs typeface="Calibri"/>
            </a:endParaRPr>
          </a:p>
          <a:p>
            <a:pPr marL="13335">
              <a:lnSpc>
                <a:spcPct val="100000"/>
              </a:lnSpc>
              <a:spcBef>
                <a:spcPts val="125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1</a:t>
            </a: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976</a:t>
            </a:r>
            <a:endParaRPr sz="1000">
              <a:latin typeface="Calibri"/>
              <a:cs typeface="Calibri"/>
            </a:endParaRPr>
          </a:p>
          <a:p>
            <a:pPr marL="13335">
              <a:lnSpc>
                <a:spcPct val="100000"/>
              </a:lnSpc>
              <a:spcBef>
                <a:spcPts val="120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2</a:t>
            </a: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457</a:t>
            </a:r>
            <a:endParaRPr sz="1000">
              <a:latin typeface="Calibri"/>
              <a:cs typeface="Calibri"/>
            </a:endParaRPr>
          </a:p>
          <a:p>
            <a:pPr marL="13335">
              <a:lnSpc>
                <a:spcPct val="100000"/>
              </a:lnSpc>
              <a:spcBef>
                <a:spcPts val="120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2</a:t>
            </a: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5</a:t>
            </a: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6</a:t>
            </a: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4</a:t>
            </a:r>
            <a:endParaRPr sz="1000">
              <a:latin typeface="Calibri"/>
              <a:cs typeface="Calibri"/>
            </a:endParaRPr>
          </a:p>
          <a:p>
            <a:pPr marL="13335">
              <a:lnSpc>
                <a:spcPct val="100000"/>
              </a:lnSpc>
              <a:spcBef>
                <a:spcPts val="125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2</a:t>
            </a: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674</a:t>
            </a:r>
            <a:endParaRPr sz="1000">
              <a:latin typeface="Calibri"/>
              <a:cs typeface="Calibri"/>
            </a:endParaRPr>
          </a:p>
          <a:p>
            <a:pPr marL="13335">
              <a:lnSpc>
                <a:spcPct val="100000"/>
              </a:lnSpc>
              <a:spcBef>
                <a:spcPts val="120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2</a:t>
            </a: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786</a:t>
            </a:r>
            <a:endParaRPr sz="1000">
              <a:latin typeface="Calibri"/>
              <a:cs typeface="Calibri"/>
            </a:endParaRPr>
          </a:p>
          <a:p>
            <a:pPr marL="13335">
              <a:lnSpc>
                <a:spcPct val="100000"/>
              </a:lnSpc>
              <a:spcBef>
                <a:spcPts val="120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2</a:t>
            </a: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898</a:t>
            </a:r>
            <a:endParaRPr sz="1000">
              <a:latin typeface="Calibri"/>
              <a:cs typeface="Calibri"/>
            </a:endParaRPr>
          </a:p>
          <a:p>
            <a:pPr marL="13335">
              <a:lnSpc>
                <a:spcPct val="100000"/>
              </a:lnSpc>
              <a:spcBef>
                <a:spcPts val="125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3</a:t>
            </a: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000</a:t>
            </a:r>
            <a:endParaRPr sz="1000">
              <a:latin typeface="Calibri"/>
              <a:cs typeface="Calibri"/>
            </a:endParaRPr>
          </a:p>
          <a:p>
            <a:pPr marL="13335">
              <a:lnSpc>
                <a:spcPct val="100000"/>
              </a:lnSpc>
              <a:spcBef>
                <a:spcPts val="120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3</a:t>
            </a: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103</a:t>
            </a:r>
            <a:endParaRPr sz="1000">
              <a:latin typeface="Calibri"/>
              <a:cs typeface="Calibri"/>
            </a:endParaRPr>
          </a:p>
          <a:p>
            <a:pPr marL="13335">
              <a:lnSpc>
                <a:spcPct val="100000"/>
              </a:lnSpc>
              <a:spcBef>
                <a:spcPts val="125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3</a:t>
            </a: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205</a:t>
            </a:r>
            <a:endParaRPr sz="1000">
              <a:latin typeface="Calibri"/>
              <a:cs typeface="Calibri"/>
            </a:endParaRPr>
          </a:p>
          <a:p>
            <a:pPr marL="13335">
              <a:lnSpc>
                <a:spcPct val="100000"/>
              </a:lnSpc>
              <a:spcBef>
                <a:spcPts val="114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3</a:t>
            </a: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310</a:t>
            </a:r>
            <a:endParaRPr sz="1000">
              <a:latin typeface="Calibri"/>
              <a:cs typeface="Calibri"/>
            </a:endParaRPr>
          </a:p>
          <a:p>
            <a:pPr marL="13335">
              <a:lnSpc>
                <a:spcPct val="100000"/>
              </a:lnSpc>
              <a:spcBef>
                <a:spcPts val="125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3</a:t>
            </a: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416</a:t>
            </a:r>
            <a:endParaRPr sz="1000">
              <a:latin typeface="Calibri"/>
              <a:cs typeface="Calibri"/>
            </a:endParaRPr>
          </a:p>
          <a:p>
            <a:pPr marL="13335">
              <a:lnSpc>
                <a:spcPct val="100000"/>
              </a:lnSpc>
              <a:spcBef>
                <a:spcPts val="120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3</a:t>
            </a: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523</a:t>
            </a:r>
            <a:endParaRPr sz="1000">
              <a:latin typeface="Calibri"/>
              <a:cs typeface="Calibri"/>
            </a:endParaRPr>
          </a:p>
          <a:p>
            <a:pPr marL="13335">
              <a:lnSpc>
                <a:spcPct val="100000"/>
              </a:lnSpc>
              <a:spcBef>
                <a:spcPts val="120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3</a:t>
            </a: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6</a:t>
            </a: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2</a:t>
            </a: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3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186306" y="2864119"/>
            <a:ext cx="2670175" cy="42545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47320">
              <a:lnSpc>
                <a:spcPts val="1045"/>
              </a:lnSpc>
            </a:pPr>
            <a:r>
              <a:rPr sz="1000" spc="-10" dirty="0">
                <a:solidFill>
                  <a:srgbClr val="0D0D0D"/>
                </a:solidFill>
                <a:latin typeface="Calibri"/>
                <a:cs typeface="Calibri"/>
              </a:rPr>
              <a:t>67%</a:t>
            </a:r>
            <a:endParaRPr sz="1000" dirty="0">
              <a:latin typeface="Calibri"/>
              <a:cs typeface="Calibri"/>
            </a:endParaRPr>
          </a:p>
          <a:p>
            <a:pPr marL="125095">
              <a:lnSpc>
                <a:spcPct val="100000"/>
              </a:lnSpc>
              <a:spcBef>
                <a:spcPts val="120"/>
              </a:spcBef>
            </a:pPr>
            <a:r>
              <a:rPr sz="1000" spc="-10" dirty="0">
                <a:solidFill>
                  <a:srgbClr val="0D0D0D"/>
                </a:solidFill>
                <a:latin typeface="Calibri"/>
                <a:cs typeface="Calibri"/>
              </a:rPr>
              <a:t>64%</a:t>
            </a:r>
            <a:endParaRPr sz="10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1000" spc="-5" dirty="0">
                <a:solidFill>
                  <a:srgbClr val="0D0D0D"/>
                </a:solidFill>
                <a:latin typeface="Calibri"/>
                <a:cs typeface="Calibri"/>
              </a:rPr>
              <a:t>53%</a:t>
            </a:r>
            <a:endParaRPr sz="1000" dirty="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  <a:spcBef>
                <a:spcPts val="125"/>
              </a:spcBef>
            </a:pPr>
            <a:r>
              <a:rPr sz="1000" spc="-10" dirty="0">
                <a:solidFill>
                  <a:srgbClr val="0D0D0D"/>
                </a:solidFill>
                <a:latin typeface="Calibri"/>
                <a:cs typeface="Calibri"/>
              </a:rPr>
              <a:t>67%</a:t>
            </a:r>
            <a:endParaRPr sz="1000" dirty="0">
              <a:latin typeface="Calibri"/>
              <a:cs typeface="Calibri"/>
            </a:endParaRPr>
          </a:p>
          <a:p>
            <a:pPr marL="193040">
              <a:lnSpc>
                <a:spcPct val="100000"/>
              </a:lnSpc>
              <a:spcBef>
                <a:spcPts val="120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73%</a:t>
            </a:r>
            <a:endParaRPr sz="1000" dirty="0">
              <a:latin typeface="Calibri"/>
              <a:cs typeface="Calibri"/>
            </a:endParaRPr>
          </a:p>
          <a:p>
            <a:pPr marL="193040">
              <a:lnSpc>
                <a:spcPct val="100000"/>
              </a:lnSpc>
              <a:spcBef>
                <a:spcPts val="120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73%</a:t>
            </a:r>
            <a:endParaRPr sz="1000" dirty="0">
              <a:latin typeface="Calibri"/>
              <a:cs typeface="Calibri"/>
            </a:endParaRPr>
          </a:p>
          <a:p>
            <a:pPr marL="193040">
              <a:lnSpc>
                <a:spcPct val="100000"/>
              </a:lnSpc>
              <a:spcBef>
                <a:spcPts val="125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73%</a:t>
            </a:r>
            <a:endParaRPr sz="1000" dirty="0">
              <a:latin typeface="Calibri"/>
              <a:cs typeface="Calibri"/>
            </a:endParaRPr>
          </a:p>
          <a:p>
            <a:pPr marL="193040">
              <a:lnSpc>
                <a:spcPct val="100000"/>
              </a:lnSpc>
              <a:spcBef>
                <a:spcPts val="120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73%</a:t>
            </a:r>
            <a:endParaRPr sz="1000" dirty="0">
              <a:latin typeface="Calibri"/>
              <a:cs typeface="Calibri"/>
            </a:endParaRPr>
          </a:p>
          <a:p>
            <a:pPr marL="193040">
              <a:lnSpc>
                <a:spcPct val="100000"/>
              </a:lnSpc>
              <a:spcBef>
                <a:spcPts val="120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73%</a:t>
            </a:r>
            <a:endParaRPr sz="1000" dirty="0">
              <a:latin typeface="Calibri"/>
              <a:cs typeface="Calibri"/>
            </a:endParaRPr>
          </a:p>
          <a:p>
            <a:pPr marL="193040">
              <a:lnSpc>
                <a:spcPct val="100000"/>
              </a:lnSpc>
              <a:spcBef>
                <a:spcPts val="125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74%</a:t>
            </a:r>
            <a:endParaRPr sz="1000" dirty="0">
              <a:latin typeface="Calibri"/>
              <a:cs typeface="Calibri"/>
            </a:endParaRPr>
          </a:p>
          <a:p>
            <a:pPr marL="193040">
              <a:lnSpc>
                <a:spcPct val="100000"/>
              </a:lnSpc>
              <a:spcBef>
                <a:spcPts val="120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74%</a:t>
            </a:r>
            <a:endParaRPr sz="1000" dirty="0">
              <a:latin typeface="Calibri"/>
              <a:cs typeface="Calibri"/>
            </a:endParaRPr>
          </a:p>
          <a:p>
            <a:pPr marL="193040">
              <a:lnSpc>
                <a:spcPct val="100000"/>
              </a:lnSpc>
              <a:spcBef>
                <a:spcPts val="125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74%</a:t>
            </a:r>
            <a:endParaRPr sz="1000" dirty="0">
              <a:latin typeface="Calibri"/>
              <a:cs typeface="Calibri"/>
            </a:endParaRPr>
          </a:p>
          <a:p>
            <a:pPr marL="193040">
              <a:lnSpc>
                <a:spcPct val="100000"/>
              </a:lnSpc>
              <a:spcBef>
                <a:spcPts val="114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74%</a:t>
            </a:r>
            <a:endParaRPr sz="1000" dirty="0">
              <a:latin typeface="Calibri"/>
              <a:cs typeface="Calibri"/>
            </a:endParaRPr>
          </a:p>
          <a:p>
            <a:pPr marL="193040">
              <a:lnSpc>
                <a:spcPct val="100000"/>
              </a:lnSpc>
              <a:spcBef>
                <a:spcPts val="125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74%</a:t>
            </a:r>
            <a:endParaRPr sz="1000" dirty="0">
              <a:latin typeface="Calibri"/>
              <a:cs typeface="Calibri"/>
            </a:endParaRPr>
          </a:p>
          <a:p>
            <a:pPr marL="193040">
              <a:lnSpc>
                <a:spcPct val="100000"/>
              </a:lnSpc>
              <a:spcBef>
                <a:spcPts val="120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74%</a:t>
            </a:r>
            <a:endParaRPr sz="1000" dirty="0">
              <a:latin typeface="Calibri"/>
              <a:cs typeface="Calibri"/>
            </a:endParaRPr>
          </a:p>
          <a:p>
            <a:pPr marL="193040">
              <a:lnSpc>
                <a:spcPct val="100000"/>
              </a:lnSpc>
              <a:spcBef>
                <a:spcPts val="120"/>
              </a:spcBef>
            </a:pPr>
            <a:r>
              <a:rPr sz="1000" dirty="0">
                <a:solidFill>
                  <a:srgbClr val="0D0D0D"/>
                </a:solidFill>
                <a:latin typeface="Calibri"/>
                <a:cs typeface="Calibri"/>
              </a:rPr>
              <a:t>74%</a:t>
            </a:r>
            <a:endParaRPr sz="1000" dirty="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946016" y="3811270"/>
            <a:ext cx="16510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946016" y="3320034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50%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946016" y="2828290"/>
            <a:ext cx="28130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100%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90396" y="3811270"/>
            <a:ext cx="838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790752" y="3320034"/>
            <a:ext cx="2832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2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790752" y="2828290"/>
            <a:ext cx="2832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4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190878" y="3965575"/>
            <a:ext cx="2658110" cy="2578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2023</a:t>
            </a:r>
            <a:endParaRPr sz="9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2024</a:t>
            </a:r>
            <a:endParaRPr sz="9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44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2025</a:t>
            </a:r>
            <a:endParaRPr sz="9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2026</a:t>
            </a:r>
            <a:endParaRPr sz="9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2027</a:t>
            </a:r>
            <a:endParaRPr sz="9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44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2028</a:t>
            </a:r>
            <a:endParaRPr sz="9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2029</a:t>
            </a:r>
            <a:endParaRPr sz="9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2030</a:t>
            </a:r>
            <a:endParaRPr sz="9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2031</a:t>
            </a:r>
            <a:endParaRPr sz="9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45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2032</a:t>
            </a:r>
            <a:endParaRPr sz="9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2033</a:t>
            </a:r>
            <a:endParaRPr sz="9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2034</a:t>
            </a:r>
            <a:endParaRPr sz="9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45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2035</a:t>
            </a:r>
            <a:endParaRPr sz="9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2036</a:t>
            </a:r>
            <a:endParaRPr sz="9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2037</a:t>
            </a:r>
            <a:endParaRPr sz="900" dirty="0">
              <a:latin typeface="Calibri"/>
              <a:cs typeface="Calibri"/>
            </a:endParaRPr>
          </a:p>
          <a:p>
            <a:pPr marL="29845">
              <a:lnSpc>
                <a:spcPct val="100000"/>
              </a:lnSpc>
              <a:spcBef>
                <a:spcPts val="245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ППП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48360" y="3157213"/>
            <a:ext cx="139700" cy="7696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latin typeface="Calibri"/>
                <a:cs typeface="Calibri"/>
              </a:rPr>
              <a:t>тыс.</a:t>
            </a:r>
            <a:r>
              <a:rPr sz="900" spc="-3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долл.</a:t>
            </a:r>
            <a:r>
              <a:rPr sz="900" spc="-4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США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620268" y="4303776"/>
            <a:ext cx="243840" cy="68580"/>
          </a:xfrm>
          <a:custGeom>
            <a:avLst/>
            <a:gdLst/>
            <a:ahLst/>
            <a:cxnLst/>
            <a:rect l="l" t="t" r="r" b="b"/>
            <a:pathLst>
              <a:path w="243840" h="68579">
                <a:moveTo>
                  <a:pt x="243840" y="0"/>
                </a:moveTo>
                <a:lnTo>
                  <a:pt x="0" y="0"/>
                </a:lnTo>
                <a:lnTo>
                  <a:pt x="0" y="68580"/>
                </a:lnTo>
                <a:lnTo>
                  <a:pt x="243840" y="68580"/>
                </a:lnTo>
                <a:lnTo>
                  <a:pt x="243840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 txBox="1"/>
          <p:nvPr/>
        </p:nvSpPr>
        <p:spPr>
          <a:xfrm>
            <a:off x="876706" y="4235272"/>
            <a:ext cx="1369695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alibri"/>
                <a:cs typeface="Calibri"/>
              </a:rPr>
              <a:t>Выручка,</a:t>
            </a:r>
            <a:r>
              <a:rPr sz="1000" spc="-15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тыс.</a:t>
            </a:r>
            <a:r>
              <a:rPr sz="1000" spc="-15" dirty="0">
                <a:latin typeface="Calibri"/>
                <a:cs typeface="Calibri"/>
              </a:rPr>
              <a:t> </a:t>
            </a:r>
            <a:r>
              <a:rPr sz="1000" spc="-10" dirty="0">
                <a:latin typeface="Calibri"/>
                <a:cs typeface="Calibri"/>
              </a:rPr>
              <a:t>долл.</a:t>
            </a:r>
            <a:r>
              <a:rPr sz="1000" spc="5" dirty="0">
                <a:latin typeface="Calibri"/>
                <a:cs typeface="Calibri"/>
              </a:rPr>
              <a:t> </a:t>
            </a:r>
            <a:r>
              <a:rPr sz="1000" spc="-10" dirty="0">
                <a:latin typeface="Calibri"/>
                <a:cs typeface="Calibri"/>
              </a:rPr>
              <a:t>США</a:t>
            </a:r>
            <a:endParaRPr sz="1000">
              <a:latin typeface="Calibri"/>
              <a:cs typeface="Calibri"/>
            </a:endParaRPr>
          </a:p>
        </p:txBody>
      </p:sp>
      <p:pic>
        <p:nvPicPr>
          <p:cNvPr id="55" name="object 5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329433" y="4300537"/>
            <a:ext cx="243840" cy="73532"/>
          </a:xfrm>
          <a:prstGeom prst="rect">
            <a:avLst/>
          </a:prstGeom>
        </p:spPr>
      </p:pic>
      <p:sp>
        <p:nvSpPr>
          <p:cNvPr id="56" name="object 56"/>
          <p:cNvSpPr txBox="1"/>
          <p:nvPr/>
        </p:nvSpPr>
        <p:spPr>
          <a:xfrm>
            <a:off x="2587244" y="4235272"/>
            <a:ext cx="1604010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10" dirty="0">
                <a:latin typeface="Calibri"/>
                <a:cs typeface="Calibri"/>
              </a:rPr>
              <a:t>Рентабельность</a:t>
            </a:r>
            <a:r>
              <a:rPr sz="1000" spc="3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по EBITDA,</a:t>
            </a:r>
            <a:r>
              <a:rPr sz="1000" spc="5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%</a:t>
            </a:r>
            <a:endParaRPr sz="1000" dirty="0">
              <a:latin typeface="Calibri"/>
              <a:cs typeface="Calibri"/>
            </a:endParaRPr>
          </a:p>
        </p:txBody>
      </p:sp>
      <p:pic>
        <p:nvPicPr>
          <p:cNvPr id="58" name="object 58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19683" y="867155"/>
            <a:ext cx="3701796" cy="1734312"/>
          </a:xfrm>
          <a:prstGeom prst="rect">
            <a:avLst/>
          </a:prstGeom>
        </p:spPr>
      </p:pic>
      <p:sp>
        <p:nvSpPr>
          <p:cNvPr id="57" name="object 10"/>
          <p:cNvSpPr txBox="1">
            <a:spLocks/>
          </p:cNvSpPr>
          <p:nvPr/>
        </p:nvSpPr>
        <p:spPr>
          <a:xfrm>
            <a:off x="-3365373" y="472434"/>
            <a:ext cx="14719173" cy="295081"/>
          </a:xfrm>
          <a:prstGeom prst="rect">
            <a:avLst/>
          </a:prstGeom>
        </p:spPr>
        <p:txBody>
          <a:bodyPr vert="horz" wrap="square" lIns="0" tIns="67310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3903979" marR="5080">
              <a:lnSpc>
                <a:spcPct val="80000"/>
              </a:lnSpc>
              <a:spcBef>
                <a:spcPts val="530"/>
              </a:spcBef>
            </a:pPr>
            <a:r>
              <a:rPr lang="ru-RU" b="1" spc="-10" dirty="0">
                <a:solidFill>
                  <a:srgbClr val="33CCFF"/>
                </a:solidFill>
                <a:latin typeface="Century Gothic" pitchFamily="34" charset="0"/>
              </a:rPr>
              <a:t>Оптово-распределительный центр</a:t>
            </a:r>
          </a:p>
        </p:txBody>
      </p:sp>
      <p:pic>
        <p:nvPicPr>
          <p:cNvPr id="60" name="object 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16" name="object 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17" name="Прямоугольник 1016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33CC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18" name="Блок-схема: задержка 1017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33CC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19" name="object 8"/>
          <p:cNvSpPr txBox="1">
            <a:spLocks/>
          </p:cNvSpPr>
          <p:nvPr/>
        </p:nvSpPr>
        <p:spPr>
          <a:xfrm>
            <a:off x="8388132" y="6226770"/>
            <a:ext cx="3376229" cy="25968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ТРАНСПОРТ И ЛОГИСТИКА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pic>
        <p:nvPicPr>
          <p:cNvPr id="1020" name="Рисунок 1019"/>
          <p:cNvPicPr>
            <a:picLocks noChangeAspect="1"/>
          </p:cNvPicPr>
          <p:nvPr/>
        </p:nvPicPr>
        <p:blipFill>
          <a:blip r:embed="rId11" cstate="print">
            <a:biLevel thresh="50000"/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rightnessContrast bright="-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5942" y="6089912"/>
            <a:ext cx="521570" cy="521570"/>
          </a:xfrm>
          <a:prstGeom prst="rect">
            <a:avLst/>
          </a:prstGeom>
        </p:spPr>
      </p:pic>
      <p:sp>
        <p:nvSpPr>
          <p:cNvPr id="1021" name="object 6"/>
          <p:cNvSpPr txBox="1"/>
          <p:nvPr/>
        </p:nvSpPr>
        <p:spPr>
          <a:xfrm>
            <a:off x="9753600" y="410701"/>
            <a:ext cx="1295400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kk-KZ" sz="900" i="1" kern="0" spc="-20" dirty="0">
                <a:solidFill>
                  <a:srgbClr val="33CCFF"/>
                </a:solidFill>
                <a:latin typeface="Century Gothic" pitchFamily="34" charset="0"/>
                <a:cs typeface="Arial" panose="020B0604020202020204" pitchFamily="34" charset="0"/>
              </a:rPr>
              <a:t>Транспорт и Логистика</a:t>
            </a:r>
            <a:endParaRPr lang="ru-RU" sz="900" i="1" kern="0" spc="-20" dirty="0">
              <a:solidFill>
                <a:srgbClr val="33CCFF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91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7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8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9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0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1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2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3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4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5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6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7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8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9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0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1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2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3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4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5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6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7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4538736" y="1381536"/>
            <a:ext cx="3417647" cy="718787"/>
          </a:xfrm>
          <a:prstGeom prst="rect">
            <a:avLst/>
          </a:prstGeom>
          <a:noFill/>
        </p:spPr>
        <p:txBody>
          <a:bodyPr vert="horz" wrap="square" lIns="0" tIns="1333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105"/>
              </a:spcBef>
            </a:pPr>
            <a:r>
              <a:rPr sz="900" b="1" dirty="0" err="1" smtClean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Продукция</a:t>
            </a:r>
            <a:endParaRPr lang="kk-KZ"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05"/>
              </a:spcBef>
            </a:pPr>
            <a:r>
              <a:rPr lang="kk-KZ" sz="900" dirty="0" smtClean="0">
                <a:latin typeface="Century Gothic" pitchFamily="34" charset="0"/>
                <a:cs typeface="Calibri"/>
              </a:rPr>
              <a:t>М</a:t>
            </a:r>
            <a:r>
              <a:rPr lang="ru-RU" sz="900" dirty="0" err="1" smtClean="0">
                <a:latin typeface="Century Gothic" pitchFamily="34" charset="0"/>
                <a:cs typeface="Calibri Light"/>
              </a:rPr>
              <a:t>олоко</a:t>
            </a:r>
            <a:r>
              <a:rPr lang="ru-RU" sz="900" spc="-10" dirty="0" smtClean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пастеризованное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козье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и</a:t>
            </a:r>
            <a:r>
              <a:rPr lang="ru-RU" sz="900" spc="-4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цельное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сухое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козье</a:t>
            </a:r>
            <a:r>
              <a:rPr lang="ru-RU" sz="900" dirty="0">
                <a:latin typeface="Century Gothic" pitchFamily="34" charset="0"/>
                <a:cs typeface="Calibri Light"/>
              </a:rPr>
              <a:t> молоко.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Объем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производства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при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выходе на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проектную мощность:</a:t>
            </a:r>
            <a:r>
              <a:rPr lang="ru-RU" sz="900" dirty="0">
                <a:latin typeface="Century Gothic" pitchFamily="34" charset="0"/>
                <a:cs typeface="Calibri Light"/>
              </a:rPr>
              <a:t> 2,7</a:t>
            </a:r>
            <a:r>
              <a:rPr lang="ru-RU" sz="900" spc="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млн.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л.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пастеризованного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и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840</a:t>
            </a:r>
            <a:r>
              <a:rPr lang="ru-RU" sz="900" spc="2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тонн</a:t>
            </a:r>
            <a:r>
              <a:rPr lang="ru-RU" sz="900" dirty="0">
                <a:latin typeface="Century Gothic" pitchFamily="34" charset="0"/>
                <a:cs typeface="Calibri Light"/>
              </a:rPr>
              <a:t> цельного</a:t>
            </a:r>
            <a:r>
              <a:rPr lang="ru-RU" sz="900" spc="-3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сухого</a:t>
            </a:r>
            <a:r>
              <a:rPr lang="ru-RU" sz="900" spc="-3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молока.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endParaRPr lang="ru-RU" sz="900" dirty="0">
              <a:latin typeface="Century Gothic" pitchFamily="34" charset="0"/>
              <a:cs typeface="Calibri Light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505967" y="547736"/>
            <a:ext cx="7425817" cy="30841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ts val="2250"/>
              </a:lnSpc>
              <a:spcBef>
                <a:spcPts val="100"/>
              </a:spcBef>
            </a:pPr>
            <a:r>
              <a:rPr lang="ru-RU" b="1" spc="-10" dirty="0">
                <a:latin typeface="Century Gothic" pitchFamily="34" charset="0"/>
                <a:cs typeface="Arial" panose="020B0604020202020204" pitchFamily="34" charset="0"/>
              </a:rPr>
              <a:t>Ферма</a:t>
            </a:r>
            <a:r>
              <a:rPr lang="ru-RU" b="1" spc="-5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dirty="0">
                <a:latin typeface="Century Gothic" pitchFamily="34" charset="0"/>
                <a:cs typeface="Arial" panose="020B0604020202020204" pitchFamily="34" charset="0"/>
              </a:rPr>
              <a:t>по</a:t>
            </a:r>
            <a:r>
              <a:rPr lang="ru-RU" b="1" spc="-3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spc="-25" dirty="0">
                <a:latin typeface="Century Gothic" pitchFamily="34" charset="0"/>
                <a:cs typeface="Arial" panose="020B0604020202020204" pitchFamily="34" charset="0"/>
              </a:rPr>
              <a:t>выращиванию</a:t>
            </a:r>
            <a:r>
              <a:rPr lang="ru-RU" b="1" spc="-4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spc="-25" dirty="0">
                <a:latin typeface="Century Gothic" pitchFamily="34" charset="0"/>
                <a:cs typeface="Arial" panose="020B0604020202020204" pitchFamily="34" charset="0"/>
              </a:rPr>
              <a:t>коз </a:t>
            </a:r>
            <a:r>
              <a:rPr lang="ru-RU" b="1" dirty="0">
                <a:latin typeface="Century Gothic" pitchFamily="34" charset="0"/>
                <a:cs typeface="Arial" panose="020B0604020202020204" pitchFamily="34" charset="0"/>
              </a:rPr>
              <a:t>и </a:t>
            </a:r>
            <a:r>
              <a:rPr lang="ru-RU" b="1" spc="-20" dirty="0">
                <a:latin typeface="Century Gothic" pitchFamily="34" charset="0"/>
                <a:cs typeface="Arial" panose="020B0604020202020204" pitchFamily="34" charset="0"/>
              </a:rPr>
              <a:t>строительство</a:t>
            </a:r>
            <a:r>
              <a:rPr lang="ru-RU" b="1" spc="-3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spc="-20" dirty="0">
                <a:latin typeface="Century Gothic" pitchFamily="34" charset="0"/>
                <a:cs typeface="Arial" panose="020B0604020202020204" pitchFamily="34" charset="0"/>
              </a:rPr>
              <a:t>молочного</a:t>
            </a:r>
            <a:r>
              <a:rPr lang="ru-RU" b="1" spc="-3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spc="-10" dirty="0">
                <a:latin typeface="Century Gothic" pitchFamily="34" charset="0"/>
                <a:cs typeface="Arial" panose="020B0604020202020204" pitchFamily="34" charset="0"/>
              </a:rPr>
              <a:t>завода</a:t>
            </a:r>
            <a:endParaRPr lang="ru-RU" b="1" dirty="0"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543203" y="2102172"/>
            <a:ext cx="439522" cy="15196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роект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540649" y="2255471"/>
            <a:ext cx="3379791" cy="139781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3815" algn="just">
              <a:spcBef>
                <a:spcPts val="10"/>
              </a:spcBef>
            </a:pPr>
            <a:r>
              <a:rPr lang="ru-RU" sz="900" dirty="0">
                <a:latin typeface="Century Gothic" pitchFamily="34" charset="0"/>
                <a:cs typeface="Calibri Light"/>
              </a:rPr>
              <a:t>В рамках</a:t>
            </a:r>
            <a:r>
              <a:rPr lang="ru-RU" sz="900" spc="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Проекта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планируется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запуск</a:t>
            </a:r>
            <a:r>
              <a:rPr lang="ru-RU" sz="900" spc="-3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фермы</a:t>
            </a:r>
            <a:r>
              <a:rPr lang="ru-RU" sz="900" spc="-3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с</a:t>
            </a:r>
            <a:r>
              <a:rPr lang="ru-RU" sz="900" spc="-3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поголовьем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10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000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коз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и</a:t>
            </a:r>
            <a:r>
              <a:rPr lang="ru-RU" sz="900" spc="-4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завода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по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производству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жидкого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пастеризованного</a:t>
            </a:r>
            <a:r>
              <a:rPr lang="ru-RU" sz="900" spc="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и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цельного</a:t>
            </a:r>
            <a:r>
              <a:rPr lang="ru-RU" sz="900" spc="1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сухого </a:t>
            </a:r>
            <a:r>
              <a:rPr lang="ru-RU" sz="900" dirty="0">
                <a:latin typeface="Century Gothic" pitchFamily="34" charset="0"/>
                <a:cs typeface="Calibri Light"/>
              </a:rPr>
              <a:t>козьего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молока.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Проект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предусматривает</a:t>
            </a:r>
            <a:r>
              <a:rPr lang="ru-RU" sz="900" spc="-4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передачу технологии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выращивания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молочных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коз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 условиях современной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фермы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с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высоким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уровнем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 автоматизации технологических</a:t>
            </a:r>
            <a:r>
              <a:rPr lang="ru-RU" sz="900" spc="2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процессов,</a:t>
            </a:r>
            <a:r>
              <a:rPr lang="ru-RU" sz="900" spc="1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что</a:t>
            </a:r>
            <a:r>
              <a:rPr lang="ru-RU" sz="900" spc="2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сокращает</a:t>
            </a:r>
            <a:r>
              <a:rPr lang="ru-RU" sz="900" spc="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издержки</a:t>
            </a:r>
            <a:r>
              <a:rPr lang="ru-RU" sz="900" spc="1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на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 обслуживание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фермы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и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повышает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молочную производительность </a:t>
            </a:r>
            <a:r>
              <a:rPr lang="ru-RU" sz="900" dirty="0">
                <a:latin typeface="Century Gothic" pitchFamily="34" charset="0"/>
                <a:cs typeface="Calibri Light"/>
              </a:rPr>
              <a:t>коз.</a:t>
            </a:r>
            <a:r>
              <a:rPr lang="ru-RU" sz="900" spc="2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Проект предусматривает</a:t>
            </a:r>
            <a:r>
              <a:rPr lang="ru-RU" sz="900" spc="-3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создание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65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рабочих 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мест.</a:t>
            </a:r>
            <a:endParaRPr lang="ru-RU" sz="900" dirty="0">
              <a:latin typeface="Century Gothic" pitchFamily="34" charset="0"/>
              <a:cs typeface="Calibri Light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509898" y="3783158"/>
            <a:ext cx="3410542" cy="982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3815" marR="191135" algn="just">
              <a:lnSpc>
                <a:spcPct val="100000"/>
              </a:lnSpc>
              <a:spcBef>
                <a:spcPts val="300"/>
              </a:spcBef>
            </a:pPr>
            <a:r>
              <a:rPr lang="ru-RU" sz="900" dirty="0">
                <a:latin typeface="Century Gothic" pitchFamily="34" charset="0"/>
                <a:cs typeface="Calibri Light"/>
              </a:rPr>
              <a:t>Молоко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 пастеризованное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козье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и</a:t>
            </a:r>
            <a:r>
              <a:rPr lang="ru-RU" sz="900" spc="-4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цельное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сухое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козье</a:t>
            </a:r>
            <a:r>
              <a:rPr lang="ru-RU" sz="900" dirty="0">
                <a:latin typeface="Century Gothic" pitchFamily="34" charset="0"/>
                <a:cs typeface="Calibri Light"/>
              </a:rPr>
              <a:t> молоко.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Объем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производства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при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выходе на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проектную мощность:</a:t>
            </a:r>
            <a:r>
              <a:rPr lang="ru-RU" sz="900" dirty="0">
                <a:latin typeface="Century Gothic" pitchFamily="34" charset="0"/>
                <a:cs typeface="Calibri Light"/>
              </a:rPr>
              <a:t> 2,7</a:t>
            </a:r>
            <a:r>
              <a:rPr lang="ru-RU" sz="900" spc="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млн.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л.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пастеризованного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и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840</a:t>
            </a:r>
            <a:r>
              <a:rPr lang="ru-RU" sz="900" spc="2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тонн</a:t>
            </a:r>
            <a:r>
              <a:rPr lang="ru-RU" sz="900" dirty="0">
                <a:latin typeface="Century Gothic" pitchFamily="34" charset="0"/>
                <a:cs typeface="Calibri Light"/>
              </a:rPr>
              <a:t> цельного</a:t>
            </a:r>
            <a:r>
              <a:rPr lang="ru-RU" sz="900" spc="-3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сухого</a:t>
            </a:r>
            <a:r>
              <a:rPr lang="ru-RU" sz="900" spc="-3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молока.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Продукцию</a:t>
            </a:r>
            <a:r>
              <a:rPr lang="ru-RU" sz="900" spc="-3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планируется реализовывать</a:t>
            </a:r>
            <a:r>
              <a:rPr lang="ru-RU" sz="900" spc="1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как на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внутреннем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рынке,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так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и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за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 рубеж. </a:t>
            </a:r>
            <a:r>
              <a:rPr lang="ru-RU" sz="900" dirty="0">
                <a:latin typeface="Century Gothic" pitchFamily="34" charset="0"/>
                <a:cs typeface="Calibri Light"/>
              </a:rPr>
              <a:t>19%</a:t>
            </a:r>
            <a:r>
              <a:rPr lang="ru-RU" sz="900" spc="-3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объема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сухого</a:t>
            </a:r>
            <a:r>
              <a:rPr lang="ru-RU" sz="9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молока-</a:t>
            </a:r>
            <a:r>
              <a:rPr lang="ru-RU" sz="9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на</a:t>
            </a:r>
            <a:r>
              <a:rPr lang="ru-RU" sz="900" spc="-4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экспорт</a:t>
            </a:r>
            <a:r>
              <a:rPr lang="ru-RU" sz="900" spc="-40" dirty="0">
                <a:latin typeface="Century Gothic" pitchFamily="34" charset="0"/>
                <a:cs typeface="Calibri Light"/>
              </a:rPr>
              <a:t> </a:t>
            </a:r>
            <a:r>
              <a:rPr lang="ru-RU" sz="900" dirty="0">
                <a:latin typeface="Century Gothic" pitchFamily="34" charset="0"/>
                <a:cs typeface="Calibri Light"/>
              </a:rPr>
              <a:t>в</a:t>
            </a:r>
            <a:r>
              <a:rPr lang="ru-RU" sz="900" spc="-4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Китай.</a:t>
            </a:r>
            <a:endParaRPr lang="ru-RU" sz="900" dirty="0">
              <a:latin typeface="Century Gothic" pitchFamily="34" charset="0"/>
              <a:cs typeface="Calibri Ligh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325208" y="1213558"/>
            <a:ext cx="2755266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sz="9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25208" y="1434963"/>
            <a:ext cx="3492500" cy="142346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1295" marR="377825" indent="-189230" algn="just">
              <a:lnSpc>
                <a:spcPts val="900"/>
              </a:lnSpc>
              <a:spcBef>
                <a:spcPts val="28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lang="ru-RU" sz="900" b="1" spc="-5" dirty="0">
                <a:latin typeface="Century Gothic" pitchFamily="34" charset="0"/>
                <a:cs typeface="Calibri"/>
              </a:rPr>
              <a:t>Выгодное местоположение. </a:t>
            </a:r>
            <a:r>
              <a:rPr lang="ru-RU" sz="900" spc="-5" dirty="0">
                <a:latin typeface="Century Gothic" pitchFamily="34" charset="0"/>
                <a:cs typeface="Calibri"/>
              </a:rPr>
              <a:t>Размещение производства </a:t>
            </a:r>
            <a:r>
              <a:rPr lang="ru-RU" sz="900" dirty="0">
                <a:latin typeface="Century Gothic" pitchFamily="34" charset="0"/>
                <a:cs typeface="Calibri"/>
              </a:rPr>
              <a:t>в </a:t>
            </a:r>
            <a:r>
              <a:rPr lang="ru-RU" sz="900" spc="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 err="1">
                <a:latin typeface="Century Gothic" pitchFamily="34" charset="0"/>
                <a:cs typeface="Calibri"/>
              </a:rPr>
              <a:t>Кызылординской</a:t>
            </a:r>
            <a:r>
              <a:rPr lang="ru-RU" sz="900" spc="-5" dirty="0">
                <a:latin typeface="Century Gothic" pitchFamily="34" charset="0"/>
                <a:cs typeface="Calibri"/>
              </a:rPr>
              <a:t> области обеспечивает доступ </a:t>
            </a:r>
            <a:r>
              <a:rPr lang="ru-RU" sz="900" dirty="0">
                <a:latin typeface="Century Gothic" pitchFamily="34" charset="0"/>
                <a:cs typeface="Calibri"/>
              </a:rPr>
              <a:t>к </a:t>
            </a:r>
            <a:r>
              <a:rPr lang="ru-RU" sz="900" spc="-5" dirty="0">
                <a:latin typeface="Century Gothic" pitchFamily="34" charset="0"/>
                <a:cs typeface="Calibri"/>
              </a:rPr>
              <a:t>развитой </a:t>
            </a:r>
            <a:r>
              <a:rPr lang="ru-RU" sz="900" dirty="0">
                <a:latin typeface="Century Gothic" pitchFamily="34" charset="0"/>
                <a:cs typeface="Calibri"/>
              </a:rPr>
              <a:t>и </a:t>
            </a:r>
            <a:r>
              <a:rPr lang="ru-RU" sz="900" spc="-19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разветвленной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системе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железных</a:t>
            </a:r>
            <a:r>
              <a:rPr lang="ru-RU" sz="900" dirty="0">
                <a:latin typeface="Century Gothic" pitchFamily="34" charset="0"/>
                <a:cs typeface="Calibri"/>
              </a:rPr>
              <a:t> и</a:t>
            </a:r>
            <a:r>
              <a:rPr lang="ru-RU" sz="900" spc="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автомобильных</a:t>
            </a:r>
            <a:r>
              <a:rPr lang="ru-RU" sz="900" spc="-4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дорог,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201295" algn="just">
              <a:lnSpc>
                <a:spcPts val="810"/>
              </a:lnSpc>
            </a:pPr>
            <a:r>
              <a:rPr lang="ru-RU" sz="900" spc="-5" dirty="0">
                <a:latin typeface="Century Gothic" pitchFamily="34" charset="0"/>
                <a:cs typeface="Calibri"/>
              </a:rPr>
              <a:t>позволяющей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организовать</a:t>
            </a:r>
            <a:r>
              <a:rPr lang="ru-RU" sz="900" spc="-3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как</a:t>
            </a:r>
            <a:r>
              <a:rPr lang="ru-RU" sz="900" spc="-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поставку</a:t>
            </a:r>
            <a:r>
              <a:rPr lang="ru-RU" sz="900" spc="-3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сырья, так </a:t>
            </a:r>
            <a:r>
              <a:rPr lang="ru-RU" sz="900" dirty="0">
                <a:latin typeface="Century Gothic" pitchFamily="34" charset="0"/>
                <a:cs typeface="Calibri"/>
              </a:rPr>
              <a:t>и</a:t>
            </a:r>
            <a:r>
              <a:rPr lang="ru-RU" sz="900" spc="-5" dirty="0">
                <a:latin typeface="Century Gothic" pitchFamily="34" charset="0"/>
                <a:cs typeface="Calibri"/>
              </a:rPr>
              <a:t> доставку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201295" algn="just">
              <a:lnSpc>
                <a:spcPts val="990"/>
              </a:lnSpc>
            </a:pPr>
            <a:r>
              <a:rPr lang="ru-RU" sz="900" dirty="0">
                <a:latin typeface="Century Gothic" pitchFamily="34" charset="0"/>
                <a:cs typeface="Calibri"/>
              </a:rPr>
              <a:t>готовой</a:t>
            </a:r>
            <a:r>
              <a:rPr lang="ru-RU" sz="900" spc="-2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продукции</a:t>
            </a:r>
            <a:r>
              <a:rPr lang="ru-RU" sz="900" spc="-3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в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соседние</a:t>
            </a:r>
            <a:r>
              <a:rPr lang="ru-RU" sz="900" spc="-2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области</a:t>
            </a:r>
            <a:r>
              <a:rPr lang="ru-RU" sz="900" spc="-2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и</a:t>
            </a:r>
            <a:r>
              <a:rPr lang="ru-RU" sz="900" spc="-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в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страны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СНГ.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201295" marR="5080" indent="-18923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lang="ru-RU" sz="900" b="1" spc="-5" dirty="0">
                <a:latin typeface="Century Gothic" pitchFamily="34" charset="0"/>
                <a:cs typeface="Calibri"/>
              </a:rPr>
              <a:t>Полный </a:t>
            </a:r>
            <a:r>
              <a:rPr lang="ru-RU" sz="900" b="1" dirty="0">
                <a:latin typeface="Century Gothic" pitchFamily="34" charset="0"/>
                <a:cs typeface="Calibri"/>
              </a:rPr>
              <a:t>цикл</a:t>
            </a:r>
            <a:r>
              <a:rPr lang="ru-RU" sz="900" b="1" spc="-10" dirty="0">
                <a:latin typeface="Century Gothic" pitchFamily="34" charset="0"/>
                <a:cs typeface="Calibri"/>
              </a:rPr>
              <a:t> </a:t>
            </a:r>
            <a:r>
              <a:rPr lang="ru-RU" sz="900" b="1" spc="-5" dirty="0">
                <a:latin typeface="Century Gothic" pitchFamily="34" charset="0"/>
                <a:cs typeface="Calibri"/>
              </a:rPr>
              <a:t>производства</a:t>
            </a:r>
            <a:r>
              <a:rPr lang="ru-RU" sz="900" b="1" spc="25" dirty="0">
                <a:latin typeface="Century Gothic" pitchFamily="34" charset="0"/>
                <a:cs typeface="Calibri"/>
              </a:rPr>
              <a:t> </a:t>
            </a:r>
            <a:r>
              <a:rPr lang="ru-RU" sz="900" b="1" dirty="0">
                <a:latin typeface="Century Gothic" pitchFamily="34" charset="0"/>
                <a:cs typeface="Calibri"/>
              </a:rPr>
              <a:t>и</a:t>
            </a:r>
            <a:r>
              <a:rPr lang="ru-RU" sz="900" b="1" spc="-10" dirty="0">
                <a:latin typeface="Century Gothic" pitchFamily="34" charset="0"/>
                <a:cs typeface="Calibri"/>
              </a:rPr>
              <a:t> </a:t>
            </a:r>
            <a:r>
              <a:rPr lang="ru-RU" sz="900" b="1" spc="-5" dirty="0">
                <a:latin typeface="Century Gothic" pitchFamily="34" charset="0"/>
                <a:cs typeface="Calibri"/>
              </a:rPr>
              <a:t>долгий срок</a:t>
            </a:r>
            <a:r>
              <a:rPr lang="ru-RU" sz="900" b="1" spc="20" dirty="0">
                <a:latin typeface="Century Gothic" pitchFamily="34" charset="0"/>
                <a:cs typeface="Calibri"/>
              </a:rPr>
              <a:t> </a:t>
            </a:r>
            <a:r>
              <a:rPr lang="ru-RU" sz="900" b="1" spc="-5" dirty="0">
                <a:latin typeface="Century Gothic" pitchFamily="34" charset="0"/>
                <a:cs typeface="Calibri"/>
              </a:rPr>
              <a:t>хранения</a:t>
            </a:r>
            <a:r>
              <a:rPr lang="ru-RU" sz="900" spc="-5" dirty="0">
                <a:latin typeface="Century Gothic" pitchFamily="34" charset="0"/>
                <a:cs typeface="Calibri"/>
              </a:rPr>
              <a:t>.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Полный</a:t>
            </a:r>
            <a:r>
              <a:rPr lang="ru-RU"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цикл </a:t>
            </a:r>
            <a:r>
              <a:rPr lang="ru-RU" sz="900" spc="-19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lang="ru-RU" sz="900" spc="-5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продукции</a:t>
            </a:r>
            <a:r>
              <a:rPr lang="ru-RU" sz="900" spc="-2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позволяет</a:t>
            </a:r>
            <a:r>
              <a:rPr lang="ru-RU" sz="900" spc="-2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осуществлять</a:t>
            </a:r>
            <a:r>
              <a:rPr lang="ru-RU" sz="900" spc="-2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более</a:t>
            </a:r>
            <a:endParaRPr lang="ru-RU" sz="900" dirty="0">
              <a:latin typeface="Century Gothic" pitchFamily="34" charset="0"/>
              <a:cs typeface="Calibri"/>
            </a:endParaRPr>
          </a:p>
          <a:p>
            <a:pPr marL="201295" marR="27305" algn="just">
              <a:lnSpc>
                <a:spcPts val="900"/>
              </a:lnSpc>
            </a:pPr>
            <a:r>
              <a:rPr lang="ru-RU" sz="900" dirty="0">
                <a:latin typeface="Century Gothic" pitchFamily="34" charset="0"/>
                <a:cs typeface="Calibri"/>
              </a:rPr>
              <a:t>эффективный </a:t>
            </a:r>
            <a:r>
              <a:rPr lang="ru-RU" sz="900" spc="-5" dirty="0">
                <a:latin typeface="Century Gothic" pitchFamily="34" charset="0"/>
                <a:cs typeface="Calibri"/>
              </a:rPr>
              <a:t>контроль </a:t>
            </a:r>
            <a:r>
              <a:rPr lang="ru-RU" sz="900" dirty="0">
                <a:latin typeface="Century Gothic" pitchFamily="34" charset="0"/>
                <a:cs typeface="Calibri"/>
              </a:rPr>
              <a:t>над </a:t>
            </a:r>
            <a:r>
              <a:rPr lang="ru-RU" sz="900" spc="-5" dirty="0">
                <a:latin typeface="Century Gothic" pitchFamily="34" charset="0"/>
                <a:cs typeface="Calibri"/>
              </a:rPr>
              <a:t>затратами Проекта </a:t>
            </a:r>
            <a:r>
              <a:rPr lang="ru-RU" sz="900" dirty="0">
                <a:latin typeface="Century Gothic" pitchFamily="34" charset="0"/>
                <a:cs typeface="Calibri"/>
              </a:rPr>
              <a:t>по </a:t>
            </a:r>
            <a:r>
              <a:rPr lang="ru-RU" sz="900" spc="-5" dirty="0">
                <a:latin typeface="Century Gothic" pitchFamily="34" charset="0"/>
                <a:cs typeface="Calibri"/>
              </a:rPr>
              <a:t>доставке сырья </a:t>
            </a:r>
            <a:r>
              <a:rPr lang="ru-RU" sz="900" dirty="0">
                <a:latin typeface="Century Gothic" pitchFamily="34" charset="0"/>
                <a:cs typeface="Calibri"/>
              </a:rPr>
              <a:t>в </a:t>
            </a:r>
            <a:r>
              <a:rPr lang="ru-RU" sz="900" spc="-19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производственные</a:t>
            </a:r>
            <a:r>
              <a:rPr lang="ru-RU" sz="900" spc="-4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помещения.</a:t>
            </a:r>
            <a:r>
              <a:rPr lang="ru-RU" sz="900" spc="-25" dirty="0">
                <a:latin typeface="Century Gothic" pitchFamily="34" charset="0"/>
                <a:cs typeface="Calibri"/>
              </a:rPr>
              <a:t> 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540649" y="4760985"/>
            <a:ext cx="3353870" cy="795282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12700" marR="5080" algn="just">
              <a:lnSpc>
                <a:spcPct val="113100"/>
              </a:lnSpc>
              <a:spcBef>
                <a:spcPts val="80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ц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о</a:t>
            </a:r>
            <a:r>
              <a:rPr sz="900" b="1" spc="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ная</a:t>
            </a:r>
            <a:r>
              <a:rPr sz="900" b="1" spc="-3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л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ек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тел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ь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ность</a:t>
            </a:r>
            <a:r>
              <a:rPr sz="900" b="1" spc="-2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т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а:  </a:t>
            </a:r>
            <a:endParaRPr lang="kk-KZ" sz="900" b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13100"/>
              </a:lnSpc>
              <a:spcBef>
                <a:spcPts val="80"/>
              </a:spcBef>
            </a:pPr>
            <a:r>
              <a:rPr sz="900" spc="-5" dirty="0" err="1">
                <a:latin typeface="Century Gothic" pitchFamily="34" charset="0"/>
                <a:cs typeface="Calibri"/>
              </a:rPr>
              <a:t>Капитальные</a:t>
            </a:r>
            <a:r>
              <a:rPr sz="900" spc="-5" dirty="0">
                <a:latin typeface="Century Gothic" pitchFamily="34" charset="0"/>
                <a:cs typeface="Calibri"/>
              </a:rPr>
              <a:t> затраты: </a:t>
            </a:r>
            <a:r>
              <a:rPr lang="ru-RU" sz="900" spc="-5" dirty="0">
                <a:latin typeface="Century Gothic" pitchFamily="34" charset="0"/>
                <a:cs typeface="Calibri"/>
              </a:rPr>
              <a:t>11 886</a:t>
            </a:r>
            <a:r>
              <a:rPr lang="kk-KZ"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тыс</a:t>
            </a:r>
            <a:r>
              <a:rPr sz="900" spc="-5" dirty="0">
                <a:latin typeface="Century Gothic" pitchFamily="34" charset="0"/>
                <a:cs typeface="Calibri"/>
              </a:rPr>
              <a:t>. долл. США </a:t>
            </a:r>
            <a:r>
              <a:rPr sz="900" dirty="0">
                <a:latin typeface="Century Gothic" pitchFamily="34" charset="0"/>
                <a:cs typeface="Calibri"/>
              </a:rPr>
              <a:t> NPV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-10" dirty="0">
                <a:latin typeface="Century Gothic" pitchFamily="34" charset="0"/>
                <a:cs typeface="Calibri"/>
              </a:rPr>
              <a:t>14 893</a:t>
            </a:r>
            <a:r>
              <a:rPr lang="kk-KZ"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тыс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30"/>
              </a:spcBef>
            </a:pPr>
            <a:r>
              <a:rPr sz="900" dirty="0">
                <a:latin typeface="Century Gothic" pitchFamily="34" charset="0"/>
                <a:cs typeface="Calibri"/>
              </a:rPr>
              <a:t>IRR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lang="kk-KZ" sz="900" dirty="0">
                <a:latin typeface="Century Gothic" pitchFamily="34" charset="0"/>
                <a:cs typeface="Calibri"/>
              </a:rPr>
              <a:t>24,8</a:t>
            </a:r>
            <a:r>
              <a:rPr sz="900" dirty="0">
                <a:latin typeface="Century Gothic" pitchFamily="34" charset="0"/>
                <a:cs typeface="Calibri"/>
              </a:rPr>
              <a:t>%</a:t>
            </a:r>
          </a:p>
          <a:p>
            <a:pPr marL="12700" algn="just">
              <a:lnSpc>
                <a:spcPct val="100000"/>
              </a:lnSpc>
              <a:spcBef>
                <a:spcPts val="14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Срок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окупаемости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Проекта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lang="kk-KZ" sz="900" dirty="0">
                <a:latin typeface="Century Gothic" pitchFamily="34" charset="0"/>
                <a:cs typeface="Calibri"/>
              </a:rPr>
              <a:t>6,6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лет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66" name="object 10"/>
          <p:cNvSpPr txBox="1"/>
          <p:nvPr/>
        </p:nvSpPr>
        <p:spPr>
          <a:xfrm>
            <a:off x="4543203" y="3627496"/>
            <a:ext cx="736347" cy="15196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kk-KZ"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sz="800" dirty="0">
              <a:latin typeface="Century Gothic" pitchFamily="34" charset="0"/>
              <a:cs typeface="Calibri"/>
            </a:endParaRPr>
          </a:p>
        </p:txBody>
      </p:sp>
      <p:sp>
        <p:nvSpPr>
          <p:cNvPr id="96" name="object 7"/>
          <p:cNvSpPr txBox="1"/>
          <p:nvPr/>
        </p:nvSpPr>
        <p:spPr>
          <a:xfrm>
            <a:off x="4540649" y="1073456"/>
            <a:ext cx="3353870" cy="28020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kk-KZ"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Инициатор проекта</a:t>
            </a:r>
          </a:p>
          <a:p>
            <a:pPr marL="12700" marR="5080">
              <a:lnSpc>
                <a:spcPts val="1000"/>
              </a:lnSpc>
              <a:spcBef>
                <a:spcPts val="10"/>
              </a:spcBef>
            </a:pPr>
            <a:r>
              <a:rPr lang="kk-KZ" sz="900" spc="-5" dirty="0">
                <a:latin typeface="Century Gothic" pitchFamily="34" charset="0"/>
                <a:cs typeface="Calibri"/>
              </a:rPr>
              <a:t>Акимат Кызылординской области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50" name="object 15"/>
          <p:cNvSpPr txBox="1"/>
          <p:nvPr/>
        </p:nvSpPr>
        <p:spPr>
          <a:xfrm>
            <a:off x="8344535" y="2867779"/>
            <a:ext cx="3466465" cy="469265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01099"/>
              </a:lnSpc>
              <a:spcBef>
                <a:spcPts val="10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Для реализации Проекта требуется финансирование </a:t>
            </a:r>
            <a:r>
              <a:rPr sz="900" dirty="0">
                <a:latin typeface="Century Gothic" pitchFamily="34" charset="0"/>
                <a:cs typeface="Calibri"/>
              </a:rPr>
              <a:t>на </a:t>
            </a:r>
            <a:r>
              <a:rPr sz="900" dirty="0" err="1">
                <a:latin typeface="Century Gothic" pitchFamily="34" charset="0"/>
                <a:cs typeface="Calibri"/>
              </a:rPr>
              <a:t>сумму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11 886 </a:t>
            </a:r>
            <a:r>
              <a:rPr sz="900" spc="-5" dirty="0" err="1">
                <a:latin typeface="Century Gothic" pitchFamily="34" charset="0"/>
                <a:cs typeface="Calibri"/>
              </a:rPr>
              <a:t>тыс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США,</a:t>
            </a:r>
            <a:r>
              <a:rPr sz="900" dirty="0">
                <a:latin typeface="Century Gothic" pitchFamily="34" charset="0"/>
                <a:cs typeface="Calibri"/>
              </a:rPr>
              <a:t> из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которых: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51" name="object 16"/>
          <p:cNvSpPr txBox="1"/>
          <p:nvPr/>
        </p:nvSpPr>
        <p:spPr>
          <a:xfrm>
            <a:off x="8364124" y="3327725"/>
            <a:ext cx="3188335" cy="736035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84785" marR="5080" indent="-172720" algn="just">
              <a:lnSpc>
                <a:spcPct val="102400"/>
              </a:lnSpc>
              <a:spcBef>
                <a:spcPts val="7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900" spc="-5" dirty="0">
                <a:latin typeface="Century Gothic" pitchFamily="34" charset="0"/>
                <a:cs typeface="Calibri"/>
              </a:rPr>
              <a:t>70</a:t>
            </a:r>
            <a:r>
              <a:rPr sz="900" spc="-5" dirty="0">
                <a:latin typeface="Century Gothic" pitchFamily="34" charset="0"/>
                <a:cs typeface="Calibri"/>
              </a:rPr>
              <a:t>%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</a:t>
            </a:r>
            <a:r>
              <a:rPr lang="ru-RU" sz="900" dirty="0">
                <a:latin typeface="Century Gothic" pitchFamily="34" charset="0"/>
                <a:cs typeface="Calibri"/>
              </a:rPr>
              <a:t>8 300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 долговое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при </a:t>
            </a:r>
            <a:r>
              <a:rPr sz="900" spc="-18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наличии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залогового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обеспечения;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900" spc="-20" dirty="0">
                <a:latin typeface="Century Gothic" pitchFamily="34" charset="0"/>
                <a:cs typeface="Calibri"/>
              </a:rPr>
              <a:t>15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%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</a:t>
            </a:r>
            <a:r>
              <a:rPr lang="en-US" sz="900" dirty="0">
                <a:latin typeface="Century Gothic" pitchFamily="34" charset="0"/>
                <a:cs typeface="Calibri"/>
              </a:rPr>
              <a:t>1</a:t>
            </a:r>
            <a:r>
              <a:rPr lang="ru-RU" sz="900" dirty="0">
                <a:latin typeface="Century Gothic" pitchFamily="34" charset="0"/>
                <a:cs typeface="Calibri"/>
              </a:rPr>
              <a:t> </a:t>
            </a:r>
            <a:r>
              <a:rPr lang="en-US" sz="900" dirty="0">
                <a:latin typeface="Century Gothic" pitchFamily="34" charset="0"/>
                <a:cs typeface="Calibri"/>
              </a:rPr>
              <a:t>800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долл. США)</a:t>
            </a:r>
            <a:r>
              <a:rPr sz="900" dirty="0">
                <a:latin typeface="Century Gothic" pitchFamily="34" charset="0"/>
                <a:cs typeface="Calibri"/>
              </a:rPr>
              <a:t> 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участие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lang="kk-KZ" sz="900" spc="-5" dirty="0">
                <a:latin typeface="Century Gothic" pitchFamily="34" charset="0"/>
                <a:cs typeface="Calibri"/>
              </a:rPr>
              <a:t>Инициатора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endParaRPr lang="kk-KZ" sz="900" spc="-5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kk-KZ" sz="900" spc="-5" dirty="0">
                <a:latin typeface="Century Gothic" pitchFamily="34" charset="0"/>
                <a:cs typeface="Calibri"/>
              </a:rPr>
              <a:t>15% (1 800 тыс. долл. США) – участие Инвестора </a:t>
            </a:r>
            <a:endParaRPr lang="en-US" sz="900" spc="-5" dirty="0">
              <a:latin typeface="Century Gothic" pitchFamily="34" charset="0"/>
              <a:cs typeface="Calibri"/>
            </a:endParaRPr>
          </a:p>
        </p:txBody>
      </p:sp>
      <p:sp>
        <p:nvSpPr>
          <p:cNvPr id="52" name="object 17"/>
          <p:cNvSpPr txBox="1"/>
          <p:nvPr/>
        </p:nvSpPr>
        <p:spPr>
          <a:xfrm>
            <a:off x="8354060" y="4063760"/>
            <a:ext cx="3304540" cy="85658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 algn="just">
              <a:lnSpc>
                <a:spcPct val="102200"/>
              </a:lnSpc>
              <a:spcBef>
                <a:spcPts val="7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меры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поддержки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финальная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359410" algn="just">
              <a:lnSpc>
                <a:spcPts val="1100"/>
              </a:lnSpc>
              <a:spcBef>
                <a:spcPts val="3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финансирования </a:t>
            </a:r>
            <a:r>
              <a:rPr sz="900" dirty="0">
                <a:latin typeface="Century Gothic" pitchFamily="34" charset="0"/>
                <a:cs typeface="Calibri"/>
              </a:rPr>
              <a:t>и </a:t>
            </a:r>
            <a:r>
              <a:rPr sz="900" spc="-5" dirty="0">
                <a:latin typeface="Century Gothic" pitchFamily="34" charset="0"/>
                <a:cs typeface="Calibri"/>
              </a:rPr>
              <a:t>долей </a:t>
            </a:r>
            <a:r>
              <a:rPr sz="900" dirty="0">
                <a:latin typeface="Century Gothic" pitchFamily="34" charset="0"/>
                <a:cs typeface="Calibri"/>
              </a:rPr>
              <a:t>участия в </a:t>
            </a:r>
            <a:r>
              <a:rPr sz="9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900" dirty="0">
                <a:latin typeface="Century Gothic" pitchFamily="34" charset="0"/>
                <a:cs typeface="Calibri"/>
              </a:rPr>
              <a:t>по </a:t>
            </a:r>
            <a:r>
              <a:rPr sz="900" spc="-19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pic>
        <p:nvPicPr>
          <p:cNvPr id="9" name="Рисунок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4116" y="1073456"/>
            <a:ext cx="3152664" cy="1450742"/>
          </a:xfrm>
          <a:prstGeom prst="rect">
            <a:avLst/>
          </a:prstGeom>
        </p:spPr>
      </p:pic>
      <p:sp>
        <p:nvSpPr>
          <p:cNvPr id="83" name="object 31"/>
          <p:cNvSpPr txBox="1"/>
          <p:nvPr/>
        </p:nvSpPr>
        <p:spPr>
          <a:xfrm>
            <a:off x="49107" y="3810000"/>
            <a:ext cx="5208693" cy="394980"/>
          </a:xfrm>
          <a:prstGeom prst="rect">
            <a:avLst/>
          </a:prstGeom>
        </p:spPr>
        <p:txBody>
          <a:bodyPr vert="horz" wrap="square" lIns="0" tIns="66040" rIns="0" bIns="0" rtlCol="0">
            <a:spAutoFit/>
          </a:bodyPr>
          <a:lstStyle/>
          <a:p>
            <a:pPr marL="60960" algn="ctr">
              <a:lnSpc>
                <a:spcPct val="100000"/>
              </a:lnSpc>
              <a:spcBef>
                <a:spcPts val="520"/>
              </a:spcBef>
              <a:tabLst>
                <a:tab pos="471805" algn="l"/>
                <a:tab pos="882650" algn="l"/>
              </a:tabLst>
            </a:pPr>
            <a:r>
              <a:rPr sz="900" dirty="0">
                <a:latin typeface="Calibri Light"/>
                <a:cs typeface="Calibri Light"/>
              </a:rPr>
              <a:t>Год</a:t>
            </a:r>
            <a:r>
              <a:rPr sz="900" spc="-30" dirty="0">
                <a:latin typeface="Calibri Light"/>
                <a:cs typeface="Calibri Light"/>
              </a:rPr>
              <a:t> </a:t>
            </a:r>
            <a:r>
              <a:rPr sz="900" spc="-50" dirty="0">
                <a:latin typeface="Calibri Light"/>
                <a:cs typeface="Calibri Light"/>
              </a:rPr>
              <a:t>4</a:t>
            </a:r>
            <a:r>
              <a:rPr sz="900" dirty="0">
                <a:latin typeface="Calibri Light"/>
                <a:cs typeface="Calibri Light"/>
              </a:rPr>
              <a:t>	Год</a:t>
            </a:r>
            <a:r>
              <a:rPr sz="900" spc="-30" dirty="0">
                <a:latin typeface="Calibri Light"/>
                <a:cs typeface="Calibri Light"/>
              </a:rPr>
              <a:t> </a:t>
            </a:r>
            <a:r>
              <a:rPr sz="900" spc="-50" dirty="0">
                <a:latin typeface="Calibri Light"/>
                <a:cs typeface="Calibri Light"/>
              </a:rPr>
              <a:t>6</a:t>
            </a:r>
            <a:r>
              <a:rPr sz="900" dirty="0">
                <a:latin typeface="Calibri Light"/>
                <a:cs typeface="Calibri Light"/>
              </a:rPr>
              <a:t>	Год</a:t>
            </a:r>
            <a:r>
              <a:rPr sz="900" spc="-10" dirty="0">
                <a:latin typeface="Calibri Light"/>
                <a:cs typeface="Calibri Light"/>
              </a:rPr>
              <a:t> </a:t>
            </a:r>
            <a:r>
              <a:rPr sz="900" dirty="0">
                <a:latin typeface="Calibri Light"/>
                <a:cs typeface="Calibri Light"/>
              </a:rPr>
              <a:t>8</a:t>
            </a:r>
            <a:r>
              <a:rPr sz="900" spc="275" dirty="0">
                <a:latin typeface="Calibri Light"/>
                <a:cs typeface="Calibri Light"/>
              </a:rPr>
              <a:t>  </a:t>
            </a:r>
            <a:r>
              <a:rPr sz="900" dirty="0">
                <a:latin typeface="Calibri Light"/>
                <a:cs typeface="Calibri Light"/>
              </a:rPr>
              <a:t>Год</a:t>
            </a:r>
            <a:r>
              <a:rPr sz="900" spc="-5" dirty="0">
                <a:latin typeface="Calibri Light"/>
                <a:cs typeface="Calibri Light"/>
              </a:rPr>
              <a:t> </a:t>
            </a:r>
            <a:r>
              <a:rPr sz="900" dirty="0">
                <a:latin typeface="Calibri Light"/>
                <a:cs typeface="Calibri Light"/>
              </a:rPr>
              <a:t>12</a:t>
            </a:r>
            <a:r>
              <a:rPr sz="900" spc="170" dirty="0">
                <a:latin typeface="Calibri Light"/>
                <a:cs typeface="Calibri Light"/>
              </a:rPr>
              <a:t>  </a:t>
            </a:r>
            <a:r>
              <a:rPr sz="900" dirty="0">
                <a:latin typeface="Calibri Light"/>
                <a:cs typeface="Calibri Light"/>
              </a:rPr>
              <a:t>Год</a:t>
            </a:r>
            <a:r>
              <a:rPr sz="900" spc="-10" dirty="0">
                <a:latin typeface="Calibri Light"/>
                <a:cs typeface="Calibri Light"/>
              </a:rPr>
              <a:t> </a:t>
            </a:r>
            <a:r>
              <a:rPr sz="900" spc="-25" dirty="0">
                <a:latin typeface="Calibri Light"/>
                <a:cs typeface="Calibri Light"/>
              </a:rPr>
              <a:t>15</a:t>
            </a:r>
            <a:endParaRPr sz="900" dirty="0">
              <a:latin typeface="Calibri Light"/>
              <a:cs typeface="Calibri Light"/>
            </a:endParaRPr>
          </a:p>
          <a:p>
            <a:pPr algn="ctr">
              <a:lnSpc>
                <a:spcPct val="100000"/>
              </a:lnSpc>
              <a:spcBef>
                <a:spcPts val="420"/>
              </a:spcBef>
              <a:tabLst>
                <a:tab pos="1500505" algn="l"/>
              </a:tabLst>
            </a:pPr>
            <a:r>
              <a:rPr sz="900" dirty="0">
                <a:latin typeface="Calibri Light"/>
                <a:cs typeface="Calibri Light"/>
              </a:rPr>
              <a:t>Выручка,</a:t>
            </a:r>
            <a:r>
              <a:rPr sz="900" spc="-30" dirty="0">
                <a:latin typeface="Calibri Light"/>
                <a:cs typeface="Calibri Light"/>
              </a:rPr>
              <a:t> </a:t>
            </a:r>
            <a:r>
              <a:rPr sz="900" dirty="0">
                <a:latin typeface="Calibri Light"/>
                <a:cs typeface="Calibri Light"/>
              </a:rPr>
              <a:t>тыс.</a:t>
            </a:r>
            <a:r>
              <a:rPr sz="900" spc="-35" dirty="0">
                <a:latin typeface="Calibri Light"/>
                <a:cs typeface="Calibri Light"/>
              </a:rPr>
              <a:t> </a:t>
            </a:r>
            <a:r>
              <a:rPr sz="900" dirty="0">
                <a:latin typeface="Calibri Light"/>
                <a:cs typeface="Calibri Light"/>
              </a:rPr>
              <a:t>долл.</a:t>
            </a:r>
            <a:r>
              <a:rPr sz="900" spc="-35" dirty="0">
                <a:latin typeface="Calibri Light"/>
                <a:cs typeface="Calibri Light"/>
              </a:rPr>
              <a:t> </a:t>
            </a:r>
            <a:r>
              <a:rPr sz="900" spc="-25" dirty="0">
                <a:latin typeface="Calibri Light"/>
                <a:cs typeface="Calibri Light"/>
              </a:rPr>
              <a:t>США</a:t>
            </a:r>
            <a:r>
              <a:rPr sz="900" dirty="0">
                <a:latin typeface="Calibri Light"/>
                <a:cs typeface="Calibri Light"/>
              </a:rPr>
              <a:t>	</a:t>
            </a:r>
            <a:r>
              <a:rPr sz="900" spc="-10" dirty="0">
                <a:latin typeface="Calibri Light"/>
                <a:cs typeface="Calibri Light"/>
              </a:rPr>
              <a:t>Рентабельность</a:t>
            </a:r>
            <a:r>
              <a:rPr sz="900" dirty="0">
                <a:latin typeface="Calibri Light"/>
                <a:cs typeface="Calibri Light"/>
              </a:rPr>
              <a:t> по</a:t>
            </a:r>
            <a:r>
              <a:rPr sz="900" spc="15" dirty="0">
                <a:latin typeface="Calibri Light"/>
                <a:cs typeface="Calibri Light"/>
              </a:rPr>
              <a:t> </a:t>
            </a:r>
            <a:r>
              <a:rPr sz="900" spc="-10" dirty="0">
                <a:latin typeface="Calibri Light"/>
                <a:cs typeface="Calibri Light"/>
              </a:rPr>
              <a:t>EBITDA,</a:t>
            </a:r>
            <a:r>
              <a:rPr sz="900" spc="10" dirty="0">
                <a:latin typeface="Calibri Light"/>
                <a:cs typeface="Calibri Light"/>
              </a:rPr>
              <a:t> </a:t>
            </a:r>
            <a:r>
              <a:rPr sz="900" spc="-50" dirty="0">
                <a:latin typeface="Calibri Light"/>
                <a:cs typeface="Calibri Light"/>
              </a:rPr>
              <a:t>%</a:t>
            </a:r>
            <a:endParaRPr sz="900" dirty="0">
              <a:latin typeface="Calibri Light"/>
              <a:cs typeface="Calibri Light"/>
            </a:endParaRPr>
          </a:p>
        </p:txBody>
      </p:sp>
      <p:pic>
        <p:nvPicPr>
          <p:cNvPr id="89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48" name="object 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49" name="Блок-схема: задержка 1048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50" name="Прямоугольник 1049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51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pic>
        <p:nvPicPr>
          <p:cNvPr id="1052" name="Рисунок 1051"/>
          <p:cNvPicPr>
            <a:picLocks noChangeAspect="1"/>
          </p:cNvPicPr>
          <p:nvPr/>
        </p:nvPicPr>
        <p:blipFill rotWithShape="1">
          <a:blip r:embed="rId5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1053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grpSp>
        <p:nvGrpSpPr>
          <p:cNvPr id="2" name="Группа 1"/>
          <p:cNvGrpSpPr/>
          <p:nvPr/>
        </p:nvGrpSpPr>
        <p:grpSpPr>
          <a:xfrm>
            <a:off x="252760" y="2640279"/>
            <a:ext cx="4268890" cy="1947109"/>
            <a:chOff x="252760" y="2640279"/>
            <a:chExt cx="4268890" cy="1947109"/>
          </a:xfrm>
        </p:grpSpPr>
        <p:sp>
          <p:nvSpPr>
            <p:cNvPr id="6" name="object 6"/>
            <p:cNvSpPr txBox="1"/>
            <p:nvPr/>
          </p:nvSpPr>
          <p:spPr>
            <a:xfrm>
              <a:off x="498449" y="2640279"/>
              <a:ext cx="1290065" cy="151965"/>
            </a:xfrm>
            <a:prstGeom prst="rect">
              <a:avLst/>
            </a:prstGeom>
          </p:spPr>
          <p:txBody>
            <a:bodyPr vert="horz" wrap="square" lIns="0" tIns="13335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5"/>
                </a:spcBef>
              </a:pPr>
              <a:r>
                <a:rPr sz="900" b="1" dirty="0">
                  <a:solidFill>
                    <a:srgbClr val="85BB24"/>
                  </a:solidFill>
                  <a:latin typeface="Calibri"/>
                  <a:cs typeface="Calibri"/>
                </a:rPr>
                <a:t>Р</a:t>
              </a:r>
              <a:r>
                <a:rPr sz="900" b="1" spc="-5" dirty="0">
                  <a:solidFill>
                    <a:srgbClr val="85BB24"/>
                  </a:solidFill>
                  <a:latin typeface="Calibri"/>
                  <a:cs typeface="Calibri"/>
                </a:rPr>
                <a:t>е</a:t>
              </a:r>
              <a:r>
                <a:rPr sz="900" b="1" spc="5" dirty="0">
                  <a:solidFill>
                    <a:srgbClr val="85BB24"/>
                  </a:solidFill>
                  <a:latin typeface="Calibri"/>
                  <a:cs typeface="Calibri"/>
                </a:rPr>
                <a:t>н</a:t>
              </a:r>
              <a:r>
                <a:rPr sz="900" b="1" spc="-5" dirty="0">
                  <a:solidFill>
                    <a:srgbClr val="85BB24"/>
                  </a:solidFill>
                  <a:latin typeface="Calibri"/>
                  <a:cs typeface="Calibri"/>
                </a:rPr>
                <a:t>т</a:t>
              </a:r>
              <a:r>
                <a:rPr sz="900" b="1" dirty="0">
                  <a:solidFill>
                    <a:srgbClr val="85BB24"/>
                  </a:solidFill>
                  <a:latin typeface="Calibri"/>
                  <a:cs typeface="Calibri"/>
                </a:rPr>
                <a:t>абе</a:t>
              </a:r>
              <a:r>
                <a:rPr sz="900" b="1" spc="-5" dirty="0">
                  <a:solidFill>
                    <a:srgbClr val="85BB24"/>
                  </a:solidFill>
                  <a:latin typeface="Calibri"/>
                  <a:cs typeface="Calibri"/>
                </a:rPr>
                <a:t>ль</a:t>
              </a:r>
              <a:r>
                <a:rPr sz="900" b="1" dirty="0">
                  <a:solidFill>
                    <a:srgbClr val="85BB24"/>
                  </a:solidFill>
                  <a:latin typeface="Calibri"/>
                  <a:cs typeface="Calibri"/>
                </a:rPr>
                <a:t>но</a:t>
              </a:r>
              <a:r>
                <a:rPr sz="900" b="1" spc="-5" dirty="0">
                  <a:solidFill>
                    <a:srgbClr val="85BB24"/>
                  </a:solidFill>
                  <a:latin typeface="Calibri"/>
                  <a:cs typeface="Calibri"/>
                </a:rPr>
                <a:t>ст</a:t>
              </a:r>
              <a:r>
                <a:rPr sz="900" b="1" dirty="0">
                  <a:solidFill>
                    <a:srgbClr val="85BB24"/>
                  </a:solidFill>
                  <a:latin typeface="Calibri"/>
                  <a:cs typeface="Calibri"/>
                </a:rPr>
                <a:t>ь</a:t>
              </a:r>
              <a:r>
                <a:rPr sz="900" b="1" spc="-40" dirty="0">
                  <a:solidFill>
                    <a:srgbClr val="85BB24"/>
                  </a:solidFill>
                  <a:latin typeface="Calibri"/>
                  <a:cs typeface="Calibri"/>
                </a:rPr>
                <a:t> </a:t>
              </a:r>
              <a:r>
                <a:rPr sz="900" b="1" spc="-5" dirty="0">
                  <a:solidFill>
                    <a:srgbClr val="85BB24"/>
                  </a:solidFill>
                  <a:latin typeface="Calibri"/>
                  <a:cs typeface="Calibri"/>
                </a:rPr>
                <a:t>проект</a:t>
              </a:r>
              <a:r>
                <a:rPr sz="900" b="1" dirty="0">
                  <a:solidFill>
                    <a:srgbClr val="85BB24"/>
                  </a:solidFill>
                  <a:latin typeface="Calibri"/>
                  <a:cs typeface="Calibri"/>
                </a:rPr>
                <a:t>а</a:t>
              </a:r>
              <a:endParaRPr sz="900" dirty="0">
                <a:latin typeface="Calibri"/>
                <a:cs typeface="Calibri"/>
              </a:endParaRPr>
            </a:p>
          </p:txBody>
        </p:sp>
        <p:sp>
          <p:nvSpPr>
            <p:cNvPr id="63" name="object 63"/>
            <p:cNvSpPr txBox="1"/>
            <p:nvPr/>
          </p:nvSpPr>
          <p:spPr>
            <a:xfrm>
              <a:off x="498449" y="4436065"/>
              <a:ext cx="3468370" cy="151323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215"/>
                </a:spcBef>
              </a:pPr>
              <a:r>
                <a:rPr sz="900" b="1" dirty="0" err="1">
                  <a:solidFill>
                    <a:srgbClr val="85BB24"/>
                  </a:solidFill>
                  <a:latin typeface="Calibri"/>
                  <a:cs typeface="Calibri"/>
                </a:rPr>
                <a:t>Ме</a:t>
              </a:r>
              <a:r>
                <a:rPr sz="900" b="1" spc="-5" dirty="0" err="1">
                  <a:solidFill>
                    <a:srgbClr val="85BB24"/>
                  </a:solidFill>
                  <a:latin typeface="Calibri"/>
                  <a:cs typeface="Calibri"/>
                </a:rPr>
                <a:t>сторас</a:t>
              </a:r>
              <a:r>
                <a:rPr sz="900" b="1" dirty="0" err="1">
                  <a:solidFill>
                    <a:srgbClr val="85BB24"/>
                  </a:solidFill>
                  <a:latin typeface="Calibri"/>
                  <a:cs typeface="Calibri"/>
                </a:rPr>
                <a:t>по</a:t>
              </a:r>
              <a:r>
                <a:rPr sz="900" b="1" spc="-5" dirty="0" err="1">
                  <a:solidFill>
                    <a:srgbClr val="85BB24"/>
                  </a:solidFill>
                  <a:latin typeface="Calibri"/>
                  <a:cs typeface="Calibri"/>
                </a:rPr>
                <a:t>л</a:t>
              </a:r>
              <a:r>
                <a:rPr sz="900" b="1" dirty="0" err="1">
                  <a:solidFill>
                    <a:srgbClr val="85BB24"/>
                  </a:solidFill>
                  <a:latin typeface="Calibri"/>
                  <a:cs typeface="Calibri"/>
                </a:rPr>
                <a:t>о</a:t>
              </a:r>
              <a:r>
                <a:rPr sz="900" b="1" spc="-5" dirty="0" err="1">
                  <a:solidFill>
                    <a:srgbClr val="85BB24"/>
                  </a:solidFill>
                  <a:latin typeface="Calibri"/>
                  <a:cs typeface="Calibri"/>
                </a:rPr>
                <a:t>ж</a:t>
              </a:r>
              <a:r>
                <a:rPr sz="900" b="1" spc="-10" dirty="0" err="1">
                  <a:solidFill>
                    <a:srgbClr val="85BB24"/>
                  </a:solidFill>
                  <a:latin typeface="Calibri"/>
                  <a:cs typeface="Calibri"/>
                </a:rPr>
                <a:t>е</a:t>
              </a:r>
              <a:r>
                <a:rPr sz="900" b="1" dirty="0" err="1">
                  <a:solidFill>
                    <a:srgbClr val="85BB24"/>
                  </a:solidFill>
                  <a:latin typeface="Calibri"/>
                  <a:cs typeface="Calibri"/>
                </a:rPr>
                <a:t>н</a:t>
              </a:r>
              <a:r>
                <a:rPr sz="900" b="1" spc="-5" dirty="0" err="1">
                  <a:solidFill>
                    <a:srgbClr val="85BB24"/>
                  </a:solidFill>
                  <a:latin typeface="Calibri"/>
                  <a:cs typeface="Calibri"/>
                </a:rPr>
                <a:t>и</a:t>
              </a:r>
              <a:r>
                <a:rPr sz="900" b="1" dirty="0" err="1">
                  <a:solidFill>
                    <a:srgbClr val="85BB24"/>
                  </a:solidFill>
                  <a:latin typeface="Calibri"/>
                  <a:cs typeface="Calibri"/>
                </a:rPr>
                <a:t>е</a:t>
              </a:r>
              <a:r>
                <a:rPr sz="900" b="1" spc="-50" dirty="0">
                  <a:solidFill>
                    <a:srgbClr val="85BB24"/>
                  </a:solidFill>
                  <a:latin typeface="Calibri"/>
                  <a:cs typeface="Calibri"/>
                </a:rPr>
                <a:t> </a:t>
              </a:r>
              <a:r>
                <a:rPr sz="900" b="1" dirty="0">
                  <a:solidFill>
                    <a:srgbClr val="85BB24"/>
                  </a:solidFill>
                  <a:latin typeface="Calibri"/>
                  <a:cs typeface="Calibri"/>
                </a:rPr>
                <a:t>проек</a:t>
              </a:r>
              <a:r>
                <a:rPr sz="900" b="1" spc="-5" dirty="0">
                  <a:solidFill>
                    <a:srgbClr val="85BB24"/>
                  </a:solidFill>
                  <a:latin typeface="Calibri"/>
                  <a:cs typeface="Calibri"/>
                </a:rPr>
                <a:t>т</a:t>
              </a:r>
              <a:r>
                <a:rPr sz="900" b="1" dirty="0">
                  <a:solidFill>
                    <a:srgbClr val="85BB24"/>
                  </a:solidFill>
                  <a:latin typeface="Calibri"/>
                  <a:cs typeface="Calibri"/>
                </a:rPr>
                <a:t>а</a:t>
              </a:r>
              <a:endParaRPr sz="900" dirty="0">
                <a:latin typeface="Calibri"/>
                <a:cs typeface="Calibri"/>
              </a:endParaRPr>
            </a:p>
          </p:txBody>
        </p:sp>
        <p:sp>
          <p:nvSpPr>
            <p:cNvPr id="115" name="object 33"/>
            <p:cNvSpPr txBox="1"/>
            <p:nvPr/>
          </p:nvSpPr>
          <p:spPr>
            <a:xfrm>
              <a:off x="2256324" y="3123243"/>
              <a:ext cx="256480" cy="296277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1045"/>
                </a:lnSpc>
              </a:pPr>
              <a:r>
                <a:rPr sz="1000" dirty="0">
                  <a:solidFill>
                    <a:srgbClr val="FFFFFF"/>
                  </a:solidFill>
                  <a:latin typeface="Calibri Light"/>
                  <a:cs typeface="Calibri Light"/>
                </a:rPr>
                <a:t>4</a:t>
              </a:r>
              <a:r>
                <a:rPr sz="1000" spc="-5" dirty="0">
                  <a:solidFill>
                    <a:srgbClr val="FFFFFF"/>
                  </a:solidFill>
                  <a:latin typeface="Calibri Light"/>
                  <a:cs typeface="Calibri Light"/>
                </a:rPr>
                <a:t> </a:t>
              </a:r>
              <a:r>
                <a:rPr sz="1000" dirty="0">
                  <a:solidFill>
                    <a:srgbClr val="FFFFFF"/>
                  </a:solidFill>
                  <a:latin typeface="Calibri Light"/>
                  <a:cs typeface="Calibri Light"/>
                </a:rPr>
                <a:t>485</a:t>
              </a:r>
              <a:r>
                <a:rPr lang="kk-KZ" sz="1000" dirty="0">
                  <a:solidFill>
                    <a:srgbClr val="FFFFFF"/>
                  </a:solidFill>
                  <a:latin typeface="Calibri Light"/>
                  <a:cs typeface="Calibri Light"/>
                </a:rPr>
                <a:t> </a:t>
              </a:r>
              <a:endParaRPr sz="1000" dirty="0">
                <a:latin typeface="Calibri Light"/>
                <a:cs typeface="Calibri Light"/>
              </a:endParaRPr>
            </a:p>
          </p:txBody>
        </p:sp>
        <p:sp>
          <p:nvSpPr>
            <p:cNvPr id="116" name="object 34"/>
            <p:cNvSpPr txBox="1"/>
            <p:nvPr/>
          </p:nvSpPr>
          <p:spPr>
            <a:xfrm>
              <a:off x="2945497" y="3159470"/>
              <a:ext cx="256480" cy="260050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1045"/>
                </a:lnSpc>
              </a:pPr>
              <a:r>
                <a:rPr sz="1000" dirty="0">
                  <a:solidFill>
                    <a:srgbClr val="FFFFFF"/>
                  </a:solidFill>
                  <a:latin typeface="Calibri Light"/>
                  <a:cs typeface="Calibri Light"/>
                </a:rPr>
                <a:t>5</a:t>
              </a:r>
              <a:r>
                <a:rPr sz="1000" spc="-5" dirty="0">
                  <a:solidFill>
                    <a:srgbClr val="FFFFFF"/>
                  </a:solidFill>
                  <a:latin typeface="Calibri Light"/>
                  <a:cs typeface="Calibri Light"/>
                </a:rPr>
                <a:t> </a:t>
              </a:r>
              <a:r>
                <a:rPr sz="1000" dirty="0">
                  <a:solidFill>
                    <a:srgbClr val="FFFFFF"/>
                  </a:solidFill>
                  <a:latin typeface="Calibri Light"/>
                  <a:cs typeface="Calibri Light"/>
                </a:rPr>
                <a:t>367</a:t>
              </a:r>
              <a:endParaRPr sz="1000" dirty="0">
                <a:latin typeface="Calibri Light"/>
                <a:cs typeface="Calibri Light"/>
              </a:endParaRPr>
            </a:p>
          </p:txBody>
        </p:sp>
        <p:grpSp>
          <p:nvGrpSpPr>
            <p:cNvPr id="54" name="object 3"/>
            <p:cNvGrpSpPr/>
            <p:nvPr/>
          </p:nvGrpSpPr>
          <p:grpSpPr>
            <a:xfrm>
              <a:off x="806953" y="2895600"/>
              <a:ext cx="3231647" cy="962318"/>
              <a:chOff x="4152900" y="5251703"/>
              <a:chExt cx="2125980" cy="1390015"/>
            </a:xfrm>
          </p:grpSpPr>
          <p:sp>
            <p:nvSpPr>
              <p:cNvPr id="55" name="object 4"/>
              <p:cNvSpPr/>
              <p:nvPr/>
            </p:nvSpPr>
            <p:spPr>
              <a:xfrm>
                <a:off x="4297680" y="5396483"/>
                <a:ext cx="1838325" cy="1209040"/>
              </a:xfrm>
              <a:custGeom>
                <a:avLst/>
                <a:gdLst/>
                <a:ahLst/>
                <a:cxnLst/>
                <a:rect l="l" t="t" r="r" b="b"/>
                <a:pathLst>
                  <a:path w="1838325" h="1209040">
                    <a:moveTo>
                      <a:pt x="195072" y="733044"/>
                    </a:moveTo>
                    <a:lnTo>
                      <a:pt x="0" y="733044"/>
                    </a:lnTo>
                    <a:lnTo>
                      <a:pt x="0" y="1208532"/>
                    </a:lnTo>
                    <a:lnTo>
                      <a:pt x="195072" y="1208532"/>
                    </a:lnTo>
                    <a:lnTo>
                      <a:pt x="195072" y="733044"/>
                    </a:lnTo>
                    <a:close/>
                  </a:path>
                  <a:path w="1838325" h="1209040">
                    <a:moveTo>
                      <a:pt x="605028" y="297180"/>
                    </a:moveTo>
                    <a:lnTo>
                      <a:pt x="409956" y="297180"/>
                    </a:lnTo>
                    <a:lnTo>
                      <a:pt x="409956" y="1208532"/>
                    </a:lnTo>
                    <a:lnTo>
                      <a:pt x="605028" y="1208532"/>
                    </a:lnTo>
                    <a:lnTo>
                      <a:pt x="605028" y="297180"/>
                    </a:lnTo>
                    <a:close/>
                  </a:path>
                  <a:path w="1838325" h="1209040">
                    <a:moveTo>
                      <a:pt x="1016508" y="202692"/>
                    </a:moveTo>
                    <a:lnTo>
                      <a:pt x="821436" y="202692"/>
                    </a:lnTo>
                    <a:lnTo>
                      <a:pt x="821436" y="1208532"/>
                    </a:lnTo>
                    <a:lnTo>
                      <a:pt x="1016508" y="1208532"/>
                    </a:lnTo>
                    <a:lnTo>
                      <a:pt x="1016508" y="202692"/>
                    </a:lnTo>
                    <a:close/>
                  </a:path>
                  <a:path w="1838325" h="1209040">
                    <a:moveTo>
                      <a:pt x="1426464" y="77724"/>
                    </a:moveTo>
                    <a:lnTo>
                      <a:pt x="1231392" y="77724"/>
                    </a:lnTo>
                    <a:lnTo>
                      <a:pt x="1231392" y="1208532"/>
                    </a:lnTo>
                    <a:lnTo>
                      <a:pt x="1426464" y="1208532"/>
                    </a:lnTo>
                    <a:lnTo>
                      <a:pt x="1426464" y="77724"/>
                    </a:lnTo>
                    <a:close/>
                  </a:path>
                  <a:path w="1838325" h="1209040">
                    <a:moveTo>
                      <a:pt x="1837944" y="0"/>
                    </a:moveTo>
                    <a:lnTo>
                      <a:pt x="1641348" y="0"/>
                    </a:lnTo>
                    <a:lnTo>
                      <a:pt x="1641348" y="1208532"/>
                    </a:lnTo>
                    <a:lnTo>
                      <a:pt x="1837944" y="1208532"/>
                    </a:lnTo>
                    <a:lnTo>
                      <a:pt x="1837944" y="0"/>
                    </a:lnTo>
                    <a:close/>
                  </a:path>
                </a:pathLst>
              </a:custGeom>
              <a:solidFill>
                <a:srgbClr val="85BB24"/>
              </a:solidFill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sp>
            <p:nvSpPr>
              <p:cNvPr id="56" name="object 5"/>
              <p:cNvSpPr/>
              <p:nvPr/>
            </p:nvSpPr>
            <p:spPr>
              <a:xfrm>
                <a:off x="4152900" y="5256275"/>
                <a:ext cx="2125980" cy="1385570"/>
              </a:xfrm>
              <a:custGeom>
                <a:avLst/>
                <a:gdLst/>
                <a:ahLst/>
                <a:cxnLst/>
                <a:rect l="l" t="t" r="r" b="b"/>
                <a:pathLst>
                  <a:path w="2125979" h="1385570">
                    <a:moveTo>
                      <a:pt x="2089403" y="1348739"/>
                    </a:moveTo>
                    <a:lnTo>
                      <a:pt x="2089403" y="0"/>
                    </a:lnTo>
                  </a:path>
                  <a:path w="2125979" h="1385570">
                    <a:moveTo>
                      <a:pt x="2089403" y="1348739"/>
                    </a:moveTo>
                    <a:lnTo>
                      <a:pt x="2125979" y="1348739"/>
                    </a:lnTo>
                  </a:path>
                  <a:path w="2125979" h="1385570">
                    <a:moveTo>
                      <a:pt x="2089403" y="1156715"/>
                    </a:moveTo>
                    <a:lnTo>
                      <a:pt x="2125979" y="1156715"/>
                    </a:lnTo>
                  </a:path>
                  <a:path w="2125979" h="1385570">
                    <a:moveTo>
                      <a:pt x="2089403" y="963168"/>
                    </a:moveTo>
                    <a:lnTo>
                      <a:pt x="2125979" y="963168"/>
                    </a:lnTo>
                  </a:path>
                  <a:path w="2125979" h="1385570">
                    <a:moveTo>
                      <a:pt x="2089403" y="771144"/>
                    </a:moveTo>
                    <a:lnTo>
                      <a:pt x="2125979" y="771144"/>
                    </a:lnTo>
                  </a:path>
                  <a:path w="2125979" h="1385570">
                    <a:moveTo>
                      <a:pt x="2089403" y="577596"/>
                    </a:moveTo>
                    <a:lnTo>
                      <a:pt x="2125979" y="577596"/>
                    </a:lnTo>
                  </a:path>
                  <a:path w="2125979" h="1385570">
                    <a:moveTo>
                      <a:pt x="2089403" y="385572"/>
                    </a:moveTo>
                    <a:lnTo>
                      <a:pt x="2125979" y="385572"/>
                    </a:lnTo>
                  </a:path>
                  <a:path w="2125979" h="1385570">
                    <a:moveTo>
                      <a:pt x="2089403" y="193548"/>
                    </a:moveTo>
                    <a:lnTo>
                      <a:pt x="2125979" y="193548"/>
                    </a:lnTo>
                  </a:path>
                  <a:path w="2125979" h="1385570">
                    <a:moveTo>
                      <a:pt x="2089403" y="0"/>
                    </a:moveTo>
                    <a:lnTo>
                      <a:pt x="2125979" y="0"/>
                    </a:lnTo>
                  </a:path>
                  <a:path w="2125979" h="1385570">
                    <a:moveTo>
                      <a:pt x="36575" y="1348739"/>
                    </a:moveTo>
                    <a:lnTo>
                      <a:pt x="36575" y="0"/>
                    </a:lnTo>
                  </a:path>
                  <a:path w="2125979" h="1385570">
                    <a:moveTo>
                      <a:pt x="0" y="1348739"/>
                    </a:moveTo>
                    <a:lnTo>
                      <a:pt x="36575" y="1348739"/>
                    </a:lnTo>
                  </a:path>
                  <a:path w="2125979" h="1385570">
                    <a:moveTo>
                      <a:pt x="0" y="1011936"/>
                    </a:moveTo>
                    <a:lnTo>
                      <a:pt x="36575" y="1011936"/>
                    </a:lnTo>
                  </a:path>
                  <a:path w="2125979" h="1385570">
                    <a:moveTo>
                      <a:pt x="0" y="675132"/>
                    </a:moveTo>
                    <a:lnTo>
                      <a:pt x="36575" y="675132"/>
                    </a:lnTo>
                  </a:path>
                  <a:path w="2125979" h="1385570">
                    <a:moveTo>
                      <a:pt x="0" y="336803"/>
                    </a:moveTo>
                    <a:lnTo>
                      <a:pt x="36575" y="336803"/>
                    </a:lnTo>
                  </a:path>
                  <a:path w="2125979" h="1385570">
                    <a:moveTo>
                      <a:pt x="0" y="0"/>
                    </a:moveTo>
                    <a:lnTo>
                      <a:pt x="36575" y="0"/>
                    </a:lnTo>
                  </a:path>
                  <a:path w="2125979" h="1385570">
                    <a:moveTo>
                      <a:pt x="36575" y="1348739"/>
                    </a:moveTo>
                    <a:lnTo>
                      <a:pt x="2089403" y="1348739"/>
                    </a:lnTo>
                  </a:path>
                  <a:path w="2125979" h="1385570">
                    <a:moveTo>
                      <a:pt x="36575" y="1348739"/>
                    </a:moveTo>
                    <a:lnTo>
                      <a:pt x="36575" y="1385315"/>
                    </a:lnTo>
                  </a:path>
                  <a:path w="2125979" h="1385570">
                    <a:moveTo>
                      <a:pt x="448055" y="1348739"/>
                    </a:moveTo>
                    <a:lnTo>
                      <a:pt x="448055" y="1385315"/>
                    </a:lnTo>
                  </a:path>
                  <a:path w="2125979" h="1385570">
                    <a:moveTo>
                      <a:pt x="858012" y="1348739"/>
                    </a:moveTo>
                    <a:lnTo>
                      <a:pt x="858012" y="1385315"/>
                    </a:lnTo>
                  </a:path>
                  <a:path w="2125979" h="1385570">
                    <a:moveTo>
                      <a:pt x="1267967" y="1348739"/>
                    </a:moveTo>
                    <a:lnTo>
                      <a:pt x="1267967" y="1385315"/>
                    </a:lnTo>
                  </a:path>
                  <a:path w="2125979" h="1385570">
                    <a:moveTo>
                      <a:pt x="1679448" y="1348739"/>
                    </a:moveTo>
                    <a:lnTo>
                      <a:pt x="1679448" y="1385315"/>
                    </a:lnTo>
                  </a:path>
                  <a:path w="2125979" h="1385570">
                    <a:moveTo>
                      <a:pt x="2089403" y="1348739"/>
                    </a:moveTo>
                    <a:lnTo>
                      <a:pt x="2089403" y="1385315"/>
                    </a:lnTo>
                  </a:path>
                </a:pathLst>
              </a:custGeom>
              <a:ln w="9144">
                <a:solidFill>
                  <a:srgbClr val="A6A6A6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sp>
            <p:nvSpPr>
              <p:cNvPr id="57" name="object 6"/>
              <p:cNvSpPr/>
              <p:nvPr/>
            </p:nvSpPr>
            <p:spPr>
              <a:xfrm>
                <a:off x="4394454" y="5420997"/>
                <a:ext cx="1643380" cy="1009650"/>
              </a:xfrm>
              <a:custGeom>
                <a:avLst/>
                <a:gdLst/>
                <a:ahLst/>
                <a:cxnLst/>
                <a:rect l="l" t="t" r="r" b="b"/>
                <a:pathLst>
                  <a:path w="1643379" h="1009650">
                    <a:moveTo>
                      <a:pt x="0" y="1009520"/>
                    </a:moveTo>
                    <a:lnTo>
                      <a:pt x="20535" y="961350"/>
                    </a:lnTo>
                    <a:lnTo>
                      <a:pt x="41071" y="911182"/>
                    </a:lnTo>
                    <a:lnTo>
                      <a:pt x="61607" y="859368"/>
                    </a:lnTo>
                    <a:lnTo>
                      <a:pt x="82143" y="806261"/>
                    </a:lnTo>
                    <a:lnTo>
                      <a:pt x="102679" y="752214"/>
                    </a:lnTo>
                    <a:lnTo>
                      <a:pt x="123215" y="697579"/>
                    </a:lnTo>
                    <a:lnTo>
                      <a:pt x="143751" y="642710"/>
                    </a:lnTo>
                    <a:lnTo>
                      <a:pt x="164287" y="587957"/>
                    </a:lnTo>
                    <a:lnTo>
                      <a:pt x="184823" y="533675"/>
                    </a:lnTo>
                    <a:lnTo>
                      <a:pt x="205359" y="480216"/>
                    </a:lnTo>
                    <a:lnTo>
                      <a:pt x="225894" y="427932"/>
                    </a:lnTo>
                    <a:lnTo>
                      <a:pt x="246430" y="377176"/>
                    </a:lnTo>
                    <a:lnTo>
                      <a:pt x="266966" y="328301"/>
                    </a:lnTo>
                    <a:lnTo>
                      <a:pt x="287502" y="281658"/>
                    </a:lnTo>
                    <a:lnTo>
                      <a:pt x="308038" y="237602"/>
                    </a:lnTo>
                    <a:lnTo>
                      <a:pt x="328574" y="196484"/>
                    </a:lnTo>
                    <a:lnTo>
                      <a:pt x="349110" y="158658"/>
                    </a:lnTo>
                    <a:lnTo>
                      <a:pt x="369646" y="124475"/>
                    </a:lnTo>
                    <a:lnTo>
                      <a:pt x="410718" y="68450"/>
                    </a:lnTo>
                    <a:lnTo>
                      <a:pt x="447669" y="33576"/>
                    </a:lnTo>
                    <a:lnTo>
                      <a:pt x="484852" y="11935"/>
                    </a:lnTo>
                    <a:lnTo>
                      <a:pt x="522216" y="1439"/>
                    </a:lnTo>
                    <a:lnTo>
                      <a:pt x="559709" y="0"/>
                    </a:lnTo>
                    <a:lnTo>
                      <a:pt x="597279" y="5528"/>
                    </a:lnTo>
                    <a:lnTo>
                      <a:pt x="634874" y="15936"/>
                    </a:lnTo>
                    <a:lnTo>
                      <a:pt x="672444" y="29134"/>
                    </a:lnTo>
                    <a:lnTo>
                      <a:pt x="709937" y="43036"/>
                    </a:lnTo>
                    <a:lnTo>
                      <a:pt x="747301" y="55551"/>
                    </a:lnTo>
                    <a:lnTo>
                      <a:pt x="784484" y="64591"/>
                    </a:lnTo>
                    <a:lnTo>
                      <a:pt x="821436" y="68069"/>
                    </a:lnTo>
                    <a:lnTo>
                      <a:pt x="872775" y="68080"/>
                    </a:lnTo>
                    <a:lnTo>
                      <a:pt x="924115" y="68111"/>
                    </a:lnTo>
                    <a:lnTo>
                      <a:pt x="975455" y="68156"/>
                    </a:lnTo>
                    <a:lnTo>
                      <a:pt x="1026795" y="68212"/>
                    </a:lnTo>
                    <a:lnTo>
                      <a:pt x="1078134" y="68274"/>
                    </a:lnTo>
                    <a:lnTo>
                      <a:pt x="1129474" y="68337"/>
                    </a:lnTo>
                    <a:lnTo>
                      <a:pt x="1180814" y="68397"/>
                    </a:lnTo>
                    <a:lnTo>
                      <a:pt x="1232154" y="68450"/>
                    </a:lnTo>
                    <a:lnTo>
                      <a:pt x="1283493" y="68540"/>
                    </a:lnTo>
                    <a:lnTo>
                      <a:pt x="1334833" y="68619"/>
                    </a:lnTo>
                    <a:lnTo>
                      <a:pt x="1386173" y="68689"/>
                    </a:lnTo>
                    <a:lnTo>
                      <a:pt x="1437513" y="68752"/>
                    </a:lnTo>
                    <a:lnTo>
                      <a:pt x="1488852" y="68809"/>
                    </a:lnTo>
                    <a:lnTo>
                      <a:pt x="1540192" y="68861"/>
                    </a:lnTo>
                    <a:lnTo>
                      <a:pt x="1591532" y="68910"/>
                    </a:lnTo>
                    <a:lnTo>
                      <a:pt x="1642872" y="68958"/>
                    </a:lnTo>
                  </a:path>
                </a:pathLst>
              </a:custGeom>
              <a:ln w="28956">
                <a:solidFill>
                  <a:srgbClr val="00AF50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58" name="object 7"/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4359147" y="6392671"/>
                <a:ext cx="73151" cy="73151"/>
              </a:xfrm>
              <a:prstGeom prst="rect">
                <a:avLst/>
              </a:prstGeom>
            </p:spPr>
          </p:pic>
          <p:pic>
            <p:nvPicPr>
              <p:cNvPr id="59" name="object 8"/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4769104" y="5452363"/>
                <a:ext cx="73152" cy="73152"/>
              </a:xfrm>
              <a:prstGeom prst="rect">
                <a:avLst/>
              </a:prstGeom>
            </p:spPr>
          </p:pic>
          <p:pic>
            <p:nvPicPr>
              <p:cNvPr id="60" name="object 9"/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5180583" y="5450839"/>
                <a:ext cx="73152" cy="73152"/>
              </a:xfrm>
              <a:prstGeom prst="rect">
                <a:avLst/>
              </a:prstGeom>
            </p:spPr>
          </p:pic>
          <p:pic>
            <p:nvPicPr>
              <p:cNvPr id="61" name="object 10"/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5590539" y="5452363"/>
                <a:ext cx="73152" cy="73152"/>
              </a:xfrm>
              <a:prstGeom prst="rect">
                <a:avLst/>
              </a:prstGeom>
            </p:spPr>
          </p:pic>
          <p:pic>
            <p:nvPicPr>
              <p:cNvPr id="62" name="object 11"/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6002020" y="5452363"/>
                <a:ext cx="73152" cy="73152"/>
              </a:xfrm>
              <a:prstGeom prst="rect">
                <a:avLst/>
              </a:prstGeom>
            </p:spPr>
          </p:pic>
        </p:grpSp>
        <p:sp>
          <p:nvSpPr>
            <p:cNvPr id="64" name="object 12"/>
            <p:cNvSpPr txBox="1"/>
            <p:nvPr/>
          </p:nvSpPr>
          <p:spPr>
            <a:xfrm>
              <a:off x="1700560" y="3353320"/>
              <a:ext cx="128240" cy="350159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955"/>
                </a:lnSpc>
              </a:pPr>
              <a:r>
                <a:rPr sz="900" dirty="0">
                  <a:solidFill>
                    <a:srgbClr val="FFFFFF"/>
                  </a:solidFill>
                  <a:latin typeface="Calibri Light"/>
                  <a:cs typeface="Calibri Light"/>
                </a:rPr>
                <a:t>7</a:t>
              </a:r>
              <a:r>
                <a:rPr sz="900" spc="-5" dirty="0">
                  <a:solidFill>
                    <a:srgbClr val="FFFFFF"/>
                  </a:solidFill>
                  <a:latin typeface="Calibri Light"/>
                  <a:cs typeface="Calibri Light"/>
                </a:rPr>
                <a:t> </a:t>
              </a:r>
              <a:r>
                <a:rPr sz="900" spc="-25" dirty="0">
                  <a:solidFill>
                    <a:srgbClr val="FFFFFF"/>
                  </a:solidFill>
                  <a:latin typeface="Calibri Light"/>
                  <a:cs typeface="Calibri Light"/>
                </a:rPr>
                <a:t>058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65" name="object 13"/>
            <p:cNvSpPr txBox="1"/>
            <p:nvPr/>
          </p:nvSpPr>
          <p:spPr>
            <a:xfrm>
              <a:off x="2386360" y="3312930"/>
              <a:ext cx="128240" cy="470996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955"/>
                </a:lnSpc>
              </a:pPr>
              <a:r>
                <a:rPr sz="900" dirty="0">
                  <a:solidFill>
                    <a:srgbClr val="FFFFFF"/>
                  </a:solidFill>
                  <a:latin typeface="Calibri Light"/>
                  <a:cs typeface="Calibri Light"/>
                </a:rPr>
                <a:t>13</a:t>
              </a:r>
              <a:r>
                <a:rPr sz="900" spc="-5" dirty="0">
                  <a:solidFill>
                    <a:srgbClr val="FFFFFF"/>
                  </a:solidFill>
                  <a:latin typeface="Calibri Light"/>
                  <a:cs typeface="Calibri Light"/>
                </a:rPr>
                <a:t> </a:t>
              </a:r>
              <a:r>
                <a:rPr sz="900" spc="-25" dirty="0">
                  <a:solidFill>
                    <a:srgbClr val="FFFFFF"/>
                  </a:solidFill>
                  <a:latin typeface="Calibri Light"/>
                  <a:cs typeface="Calibri Light"/>
                </a:rPr>
                <a:t>508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67" name="object 14"/>
            <p:cNvSpPr txBox="1"/>
            <p:nvPr/>
          </p:nvSpPr>
          <p:spPr>
            <a:xfrm>
              <a:off x="2995960" y="3230816"/>
              <a:ext cx="128240" cy="553109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955"/>
                </a:lnSpc>
              </a:pPr>
              <a:r>
                <a:rPr sz="900" dirty="0">
                  <a:solidFill>
                    <a:srgbClr val="FFFFFF"/>
                  </a:solidFill>
                  <a:latin typeface="Calibri Light"/>
                  <a:cs typeface="Calibri Light"/>
                </a:rPr>
                <a:t>14</a:t>
              </a:r>
              <a:r>
                <a:rPr sz="900" spc="-5" dirty="0">
                  <a:solidFill>
                    <a:srgbClr val="FFFFFF"/>
                  </a:solidFill>
                  <a:latin typeface="Calibri Light"/>
                  <a:cs typeface="Calibri Light"/>
                </a:rPr>
                <a:t> </a:t>
              </a:r>
              <a:r>
                <a:rPr sz="900" spc="-25" dirty="0">
                  <a:solidFill>
                    <a:srgbClr val="FFFFFF"/>
                  </a:solidFill>
                  <a:latin typeface="Calibri Light"/>
                  <a:cs typeface="Calibri Light"/>
                </a:rPr>
                <a:t>922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68" name="object 15"/>
            <p:cNvSpPr txBox="1"/>
            <p:nvPr/>
          </p:nvSpPr>
          <p:spPr>
            <a:xfrm>
              <a:off x="3605560" y="3204108"/>
              <a:ext cx="128240" cy="579817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955"/>
                </a:lnSpc>
              </a:pPr>
              <a:r>
                <a:rPr sz="900" dirty="0">
                  <a:solidFill>
                    <a:srgbClr val="FFFFFF"/>
                  </a:solidFill>
                  <a:latin typeface="Calibri Light"/>
                  <a:cs typeface="Calibri Light"/>
                </a:rPr>
                <a:t>16</a:t>
              </a:r>
              <a:r>
                <a:rPr sz="900" spc="-5" dirty="0">
                  <a:solidFill>
                    <a:srgbClr val="FFFFFF"/>
                  </a:solidFill>
                  <a:latin typeface="Calibri Light"/>
                  <a:cs typeface="Calibri Light"/>
                </a:rPr>
                <a:t> </a:t>
              </a:r>
              <a:r>
                <a:rPr sz="900" spc="-25" dirty="0">
                  <a:solidFill>
                    <a:srgbClr val="FFFFFF"/>
                  </a:solidFill>
                  <a:latin typeface="Calibri Light"/>
                  <a:cs typeface="Calibri Light"/>
                </a:rPr>
                <a:t>778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69" name="object 16"/>
            <p:cNvSpPr txBox="1"/>
            <p:nvPr/>
          </p:nvSpPr>
          <p:spPr>
            <a:xfrm>
              <a:off x="4265170" y="3547852"/>
              <a:ext cx="256480" cy="236073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955"/>
                </a:lnSpc>
              </a:pPr>
              <a:r>
                <a:rPr sz="900" dirty="0">
                  <a:solidFill>
                    <a:srgbClr val="FFFFFF"/>
                  </a:solidFill>
                  <a:latin typeface="Calibri Light"/>
                  <a:cs typeface="Calibri Light"/>
                </a:rPr>
                <a:t>17</a:t>
              </a:r>
              <a:r>
                <a:rPr sz="900" spc="-5" dirty="0">
                  <a:solidFill>
                    <a:srgbClr val="FFFFFF"/>
                  </a:solidFill>
                  <a:latin typeface="Calibri Light"/>
                  <a:cs typeface="Calibri Light"/>
                </a:rPr>
                <a:t> </a:t>
              </a:r>
              <a:r>
                <a:rPr sz="900" spc="-25" dirty="0">
                  <a:solidFill>
                    <a:srgbClr val="FFFFFF"/>
                  </a:solidFill>
                  <a:latin typeface="Calibri Light"/>
                  <a:cs typeface="Calibri Light"/>
                </a:rPr>
                <a:t>924</a:t>
              </a:r>
              <a:endParaRPr sz="900">
                <a:latin typeface="Calibri Light"/>
                <a:cs typeface="Calibri Light"/>
              </a:endParaRPr>
            </a:p>
          </p:txBody>
        </p:sp>
        <p:sp>
          <p:nvSpPr>
            <p:cNvPr id="70" name="object 17"/>
            <p:cNvSpPr txBox="1"/>
            <p:nvPr/>
          </p:nvSpPr>
          <p:spPr>
            <a:xfrm>
              <a:off x="1257359" y="3331481"/>
              <a:ext cx="395111" cy="151323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25" dirty="0">
                  <a:solidFill>
                    <a:srgbClr val="404040"/>
                  </a:solidFill>
                  <a:latin typeface="Calibri Light"/>
                  <a:cs typeface="Calibri Light"/>
                </a:rPr>
                <a:t>23%</a:t>
              </a:r>
              <a:endParaRPr sz="900">
                <a:latin typeface="Calibri Light"/>
                <a:cs typeface="Calibri Light"/>
              </a:endParaRPr>
            </a:p>
          </p:txBody>
        </p:sp>
        <p:sp>
          <p:nvSpPr>
            <p:cNvPr id="71" name="object 18"/>
            <p:cNvSpPr txBox="1"/>
            <p:nvPr/>
          </p:nvSpPr>
          <p:spPr>
            <a:xfrm>
              <a:off x="1600200" y="2912000"/>
              <a:ext cx="395111" cy="151323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25" dirty="0">
                  <a:solidFill>
                    <a:srgbClr val="404040"/>
                  </a:solidFill>
                  <a:latin typeface="Calibri Light"/>
                  <a:cs typeface="Calibri Light"/>
                </a:rPr>
                <a:t>37%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72" name="object 19"/>
            <p:cNvSpPr txBox="1"/>
            <p:nvPr/>
          </p:nvSpPr>
          <p:spPr>
            <a:xfrm>
              <a:off x="2209800" y="2887620"/>
              <a:ext cx="395111" cy="151323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25" dirty="0">
                  <a:solidFill>
                    <a:srgbClr val="404040"/>
                  </a:solidFill>
                  <a:latin typeface="Calibri Light"/>
                  <a:cs typeface="Calibri Light"/>
                </a:rPr>
                <a:t>37%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73" name="object 20"/>
            <p:cNvSpPr txBox="1"/>
            <p:nvPr/>
          </p:nvSpPr>
          <p:spPr>
            <a:xfrm>
              <a:off x="2939742" y="2896677"/>
              <a:ext cx="395111" cy="151323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25" dirty="0">
                  <a:solidFill>
                    <a:srgbClr val="404040"/>
                  </a:solidFill>
                  <a:latin typeface="Calibri Light"/>
                  <a:cs typeface="Calibri Light"/>
                </a:rPr>
                <a:t>37%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74" name="object 21"/>
            <p:cNvSpPr txBox="1"/>
            <p:nvPr/>
          </p:nvSpPr>
          <p:spPr>
            <a:xfrm>
              <a:off x="3639878" y="2858430"/>
              <a:ext cx="395111" cy="151323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25" dirty="0">
                  <a:solidFill>
                    <a:srgbClr val="404040"/>
                  </a:solidFill>
                  <a:latin typeface="Calibri Light"/>
                  <a:cs typeface="Calibri Light"/>
                </a:rPr>
                <a:t>37%</a:t>
              </a:r>
              <a:endParaRPr sz="900">
                <a:latin typeface="Calibri Light"/>
                <a:cs typeface="Calibri Light"/>
              </a:endParaRPr>
            </a:p>
          </p:txBody>
        </p:sp>
        <p:sp>
          <p:nvSpPr>
            <p:cNvPr id="75" name="object 22"/>
            <p:cNvSpPr txBox="1"/>
            <p:nvPr/>
          </p:nvSpPr>
          <p:spPr>
            <a:xfrm>
              <a:off x="4100689" y="2807723"/>
              <a:ext cx="395111" cy="1535677"/>
            </a:xfrm>
            <a:prstGeom prst="rect">
              <a:avLst/>
            </a:prstGeom>
          </p:spPr>
          <p:txBody>
            <a:bodyPr vert="horz" wrap="square" lIns="0" tIns="67945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535"/>
                </a:spcBef>
              </a:pPr>
              <a:r>
                <a:rPr sz="900" spc="-25" dirty="0">
                  <a:latin typeface="Calibri Light"/>
                  <a:cs typeface="Calibri Light"/>
                </a:rPr>
                <a:t>41%</a:t>
              </a:r>
              <a:endParaRPr sz="900" dirty="0">
                <a:latin typeface="Calibri Light"/>
                <a:cs typeface="Calibri Light"/>
              </a:endParaRPr>
            </a:p>
            <a:p>
              <a:pPr marL="12700">
                <a:lnSpc>
                  <a:spcPct val="100000"/>
                </a:lnSpc>
                <a:spcBef>
                  <a:spcPts val="439"/>
                </a:spcBef>
              </a:pPr>
              <a:r>
                <a:rPr sz="900" spc="-25" dirty="0">
                  <a:latin typeface="Calibri Light"/>
                  <a:cs typeface="Calibri Light"/>
                </a:rPr>
                <a:t>38%</a:t>
              </a:r>
              <a:endParaRPr sz="900" dirty="0">
                <a:latin typeface="Calibri Light"/>
                <a:cs typeface="Calibri Light"/>
              </a:endParaRPr>
            </a:p>
            <a:p>
              <a:pPr marL="12700">
                <a:lnSpc>
                  <a:spcPct val="100000"/>
                </a:lnSpc>
                <a:spcBef>
                  <a:spcPts val="434"/>
                </a:spcBef>
              </a:pPr>
              <a:r>
                <a:rPr sz="900" spc="-25" dirty="0">
                  <a:latin typeface="Calibri Light"/>
                  <a:cs typeface="Calibri Light"/>
                </a:rPr>
                <a:t>35%</a:t>
              </a:r>
              <a:endParaRPr sz="900" dirty="0">
                <a:latin typeface="Calibri Light"/>
                <a:cs typeface="Calibri Light"/>
              </a:endParaRPr>
            </a:p>
            <a:p>
              <a:pPr marL="12700">
                <a:lnSpc>
                  <a:spcPct val="100000"/>
                </a:lnSpc>
                <a:spcBef>
                  <a:spcPts val="434"/>
                </a:spcBef>
              </a:pPr>
              <a:r>
                <a:rPr sz="900" spc="-25" dirty="0">
                  <a:latin typeface="Calibri Light"/>
                  <a:cs typeface="Calibri Light"/>
                </a:rPr>
                <a:t>32%</a:t>
              </a:r>
              <a:endParaRPr sz="900" dirty="0">
                <a:latin typeface="Calibri Light"/>
                <a:cs typeface="Calibri Light"/>
              </a:endParaRPr>
            </a:p>
            <a:p>
              <a:pPr marL="12700">
                <a:lnSpc>
                  <a:spcPct val="100000"/>
                </a:lnSpc>
                <a:spcBef>
                  <a:spcPts val="439"/>
                </a:spcBef>
              </a:pPr>
              <a:r>
                <a:rPr sz="900" spc="-25" dirty="0">
                  <a:latin typeface="Calibri Light"/>
                  <a:cs typeface="Calibri Light"/>
                </a:rPr>
                <a:t>29%</a:t>
              </a:r>
              <a:endParaRPr sz="900" dirty="0">
                <a:latin typeface="Calibri Light"/>
                <a:cs typeface="Calibri Light"/>
              </a:endParaRPr>
            </a:p>
            <a:p>
              <a:pPr marL="12700">
                <a:lnSpc>
                  <a:spcPct val="100000"/>
                </a:lnSpc>
                <a:spcBef>
                  <a:spcPts val="434"/>
                </a:spcBef>
              </a:pPr>
              <a:r>
                <a:rPr sz="900" spc="-25" dirty="0">
                  <a:latin typeface="Calibri Light"/>
                  <a:cs typeface="Calibri Light"/>
                </a:rPr>
                <a:t>26%</a:t>
              </a:r>
              <a:endParaRPr sz="900" dirty="0">
                <a:latin typeface="Calibri Light"/>
                <a:cs typeface="Calibri Light"/>
              </a:endParaRPr>
            </a:p>
            <a:p>
              <a:pPr marL="12700">
                <a:lnSpc>
                  <a:spcPct val="100000"/>
                </a:lnSpc>
                <a:spcBef>
                  <a:spcPts val="434"/>
                </a:spcBef>
              </a:pPr>
              <a:r>
                <a:rPr sz="900" spc="-25" dirty="0">
                  <a:latin typeface="Calibri Light"/>
                  <a:cs typeface="Calibri Light"/>
                </a:rPr>
                <a:t>23%</a:t>
              </a:r>
              <a:endParaRPr sz="900" dirty="0">
                <a:latin typeface="Calibri Light"/>
                <a:cs typeface="Calibri Light"/>
              </a:endParaRPr>
            </a:p>
            <a:p>
              <a:pPr marL="12700">
                <a:lnSpc>
                  <a:spcPct val="100000"/>
                </a:lnSpc>
                <a:spcBef>
                  <a:spcPts val="440"/>
                </a:spcBef>
              </a:pPr>
              <a:r>
                <a:rPr sz="900" spc="-25" dirty="0">
                  <a:latin typeface="Calibri Light"/>
                  <a:cs typeface="Calibri Light"/>
                </a:rPr>
                <a:t>20%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76" name="object 23"/>
            <p:cNvSpPr txBox="1"/>
            <p:nvPr/>
          </p:nvSpPr>
          <p:spPr>
            <a:xfrm>
              <a:off x="457200" y="3779623"/>
              <a:ext cx="149013" cy="151323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spc="-50" dirty="0">
                  <a:latin typeface="Calibri Light"/>
                  <a:cs typeface="Calibri Light"/>
                </a:rPr>
                <a:t>0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77" name="object 24"/>
            <p:cNvSpPr txBox="1"/>
            <p:nvPr/>
          </p:nvSpPr>
          <p:spPr>
            <a:xfrm>
              <a:off x="487116" y="3546276"/>
              <a:ext cx="503484" cy="151323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dirty="0">
                  <a:latin typeface="Calibri Light"/>
                  <a:cs typeface="Calibri Light"/>
                </a:rPr>
                <a:t>5</a:t>
              </a:r>
              <a:r>
                <a:rPr sz="900" spc="-5" dirty="0">
                  <a:latin typeface="Calibri Light"/>
                  <a:cs typeface="Calibri Light"/>
                </a:rPr>
                <a:t> </a:t>
              </a:r>
              <a:r>
                <a:rPr sz="900" spc="-25" dirty="0">
                  <a:latin typeface="Calibri Light"/>
                  <a:cs typeface="Calibri Light"/>
                </a:rPr>
                <a:t>000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78" name="object 25"/>
            <p:cNvSpPr txBox="1"/>
            <p:nvPr/>
          </p:nvSpPr>
          <p:spPr>
            <a:xfrm>
              <a:off x="460587" y="3312929"/>
              <a:ext cx="606213" cy="151323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dirty="0">
                  <a:latin typeface="Calibri Light"/>
                  <a:cs typeface="Calibri Light"/>
                </a:rPr>
                <a:t>10</a:t>
              </a:r>
              <a:r>
                <a:rPr sz="900" spc="-5" dirty="0">
                  <a:latin typeface="Calibri Light"/>
                  <a:cs typeface="Calibri Light"/>
                </a:rPr>
                <a:t> </a:t>
              </a:r>
              <a:r>
                <a:rPr sz="900" spc="-25" dirty="0">
                  <a:latin typeface="Calibri Light"/>
                  <a:cs typeface="Calibri Light"/>
                </a:rPr>
                <a:t>000</a:t>
              </a:r>
              <a:endParaRPr sz="900">
                <a:latin typeface="Calibri Light"/>
                <a:cs typeface="Calibri Light"/>
              </a:endParaRPr>
            </a:p>
          </p:txBody>
        </p:sp>
        <p:sp>
          <p:nvSpPr>
            <p:cNvPr id="79" name="object 26"/>
            <p:cNvSpPr txBox="1"/>
            <p:nvPr/>
          </p:nvSpPr>
          <p:spPr>
            <a:xfrm>
              <a:off x="460587" y="3079493"/>
              <a:ext cx="606213" cy="151323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dirty="0">
                  <a:latin typeface="Calibri Light"/>
                  <a:cs typeface="Calibri Light"/>
                </a:rPr>
                <a:t>15</a:t>
              </a:r>
              <a:r>
                <a:rPr sz="900" spc="-5" dirty="0">
                  <a:latin typeface="Calibri Light"/>
                  <a:cs typeface="Calibri Light"/>
                </a:rPr>
                <a:t> </a:t>
              </a:r>
              <a:r>
                <a:rPr sz="900" spc="-25" dirty="0">
                  <a:latin typeface="Calibri Light"/>
                  <a:cs typeface="Calibri Light"/>
                </a:rPr>
                <a:t>000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80" name="object 27"/>
            <p:cNvSpPr txBox="1"/>
            <p:nvPr/>
          </p:nvSpPr>
          <p:spPr>
            <a:xfrm>
              <a:off x="460587" y="2846145"/>
              <a:ext cx="606213" cy="151323"/>
            </a:xfrm>
            <a:prstGeom prst="rect">
              <a:avLst/>
            </a:prstGeom>
          </p:spPr>
          <p:txBody>
            <a:bodyPr vert="horz" wrap="square" lIns="0" tIns="12700" rIns="0" bIns="0" rtlCol="0">
              <a:spAutoFit/>
            </a:bodyPr>
            <a:lstStyle/>
            <a:p>
              <a:pPr marL="12700">
                <a:lnSpc>
                  <a:spcPct val="100000"/>
                </a:lnSpc>
                <a:spcBef>
                  <a:spcPts val="100"/>
                </a:spcBef>
              </a:pPr>
              <a:r>
                <a:rPr sz="900" dirty="0">
                  <a:latin typeface="Calibri Light"/>
                  <a:cs typeface="Calibri Light"/>
                </a:rPr>
                <a:t>20</a:t>
              </a:r>
              <a:r>
                <a:rPr sz="900" spc="-5" dirty="0">
                  <a:latin typeface="Calibri Light"/>
                  <a:cs typeface="Calibri Light"/>
                </a:rPr>
                <a:t> </a:t>
              </a:r>
              <a:r>
                <a:rPr sz="900" spc="-25" dirty="0">
                  <a:latin typeface="Calibri Light"/>
                  <a:cs typeface="Calibri Light"/>
                </a:rPr>
                <a:t>000</a:t>
              </a:r>
              <a:endParaRPr sz="900" dirty="0">
                <a:latin typeface="Calibri Light"/>
                <a:cs typeface="Calibri Light"/>
              </a:endParaRPr>
            </a:p>
          </p:txBody>
        </p:sp>
        <p:sp>
          <p:nvSpPr>
            <p:cNvPr id="81" name="object 28"/>
            <p:cNvSpPr txBox="1"/>
            <p:nvPr/>
          </p:nvSpPr>
          <p:spPr>
            <a:xfrm>
              <a:off x="252760" y="2836198"/>
              <a:ext cx="128240" cy="897602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1045"/>
                </a:lnSpc>
              </a:pPr>
              <a:r>
                <a:rPr sz="1000" dirty="0">
                  <a:latin typeface="Calibri Light"/>
                  <a:cs typeface="Calibri Light"/>
                </a:rPr>
                <a:t>тыс.</a:t>
              </a:r>
              <a:r>
                <a:rPr sz="1000" spc="-45" dirty="0">
                  <a:latin typeface="Calibri Light"/>
                  <a:cs typeface="Calibri Light"/>
                </a:rPr>
                <a:t> </a:t>
              </a:r>
              <a:r>
                <a:rPr sz="1000" dirty="0">
                  <a:latin typeface="Calibri Light"/>
                  <a:cs typeface="Calibri Light"/>
                </a:rPr>
                <a:t>долл.</a:t>
              </a:r>
              <a:r>
                <a:rPr sz="1000" spc="-45" dirty="0">
                  <a:latin typeface="Calibri Light"/>
                  <a:cs typeface="Calibri Light"/>
                </a:rPr>
                <a:t> </a:t>
              </a:r>
              <a:r>
                <a:rPr sz="1000" spc="-25" dirty="0">
                  <a:latin typeface="Calibri Light"/>
                  <a:cs typeface="Calibri Light"/>
                </a:rPr>
                <a:t>США</a:t>
              </a:r>
              <a:endParaRPr sz="1000" dirty="0">
                <a:latin typeface="Calibri Light"/>
                <a:cs typeface="Calibri Light"/>
              </a:endParaRPr>
            </a:p>
          </p:txBody>
        </p:sp>
        <p:sp>
          <p:nvSpPr>
            <p:cNvPr id="84" name="object 29"/>
            <p:cNvSpPr/>
            <p:nvPr/>
          </p:nvSpPr>
          <p:spPr>
            <a:xfrm>
              <a:off x="1547707" y="4271421"/>
              <a:ext cx="433493" cy="43522"/>
            </a:xfrm>
            <a:custGeom>
              <a:avLst/>
              <a:gdLst/>
              <a:ahLst/>
              <a:cxnLst/>
              <a:rect l="l" t="t" r="r" b="b"/>
              <a:pathLst>
                <a:path w="243839" h="62865">
                  <a:moveTo>
                    <a:pt x="243839" y="0"/>
                  </a:moveTo>
                  <a:lnTo>
                    <a:pt x="0" y="0"/>
                  </a:lnTo>
                  <a:lnTo>
                    <a:pt x="0" y="62483"/>
                  </a:lnTo>
                  <a:lnTo>
                    <a:pt x="243839" y="62483"/>
                  </a:lnTo>
                  <a:lnTo>
                    <a:pt x="243839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3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47908" y="4267200"/>
              <a:ext cx="433492" cy="50644"/>
            </a:xfrm>
            <a:prstGeom prst="rect">
              <a:avLst/>
            </a:prstGeom>
          </p:spPr>
        </p:pic>
        <p:sp>
          <p:nvSpPr>
            <p:cNvPr id="82" name="object 29"/>
            <p:cNvSpPr txBox="1"/>
            <p:nvPr/>
          </p:nvSpPr>
          <p:spPr>
            <a:xfrm>
              <a:off x="1066800" y="3497043"/>
              <a:ext cx="230832" cy="289596"/>
            </a:xfrm>
            <a:prstGeom prst="rect">
              <a:avLst/>
            </a:prstGeom>
          </p:spPr>
          <p:txBody>
            <a:bodyPr vert="vert270" wrap="square" lIns="0" tIns="0" rIns="0" bIns="0" rtlCol="0">
              <a:spAutoFit/>
            </a:bodyPr>
            <a:lstStyle/>
            <a:p>
              <a:pPr marL="12700">
                <a:lnSpc>
                  <a:spcPts val="865"/>
                </a:lnSpc>
              </a:pPr>
              <a:r>
                <a:rPr sz="800" dirty="0">
                  <a:solidFill>
                    <a:srgbClr val="FFFFFF"/>
                  </a:solidFill>
                  <a:latin typeface="Calibri Light"/>
                  <a:cs typeface="Calibri Light"/>
                </a:rPr>
                <a:t>169</a:t>
              </a:r>
              <a:r>
                <a:rPr sz="800" spc="-5" dirty="0">
                  <a:solidFill>
                    <a:srgbClr val="FFFFFF"/>
                  </a:solidFill>
                  <a:latin typeface="Calibri Light"/>
                  <a:cs typeface="Calibri Light"/>
                </a:rPr>
                <a:t> </a:t>
              </a:r>
              <a:r>
                <a:rPr sz="800" spc="-25" dirty="0">
                  <a:solidFill>
                    <a:srgbClr val="FFFFFF"/>
                  </a:solidFill>
                  <a:latin typeface="Calibri Light"/>
                  <a:cs typeface="Calibri Light"/>
                </a:rPr>
                <a:t>795</a:t>
              </a:r>
              <a:endParaRPr sz="800" dirty="0">
                <a:latin typeface="Calibri Light"/>
                <a:cs typeface="Calibri 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80574459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61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7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8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9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0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1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2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3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4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5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6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7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8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9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0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1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2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3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4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5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6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7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8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9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0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1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2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3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4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5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6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7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8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9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0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1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2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3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4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5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6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7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8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9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67" name="object 5"/>
          <p:cNvSpPr txBox="1"/>
          <p:nvPr/>
        </p:nvSpPr>
        <p:spPr>
          <a:xfrm>
            <a:off x="498449" y="2611882"/>
            <a:ext cx="123761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dirty="0">
                <a:solidFill>
                  <a:srgbClr val="7030A0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5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900" b="1" spc="-10" dirty="0">
                <a:solidFill>
                  <a:srgbClr val="7030A0"/>
                </a:solidFill>
                <a:latin typeface="Calibri"/>
                <a:cs typeface="Calibri"/>
              </a:rPr>
              <a:t>проекта</a:t>
            </a:r>
            <a:endParaRPr sz="900" dirty="0">
              <a:solidFill>
                <a:srgbClr val="7030A0"/>
              </a:solidFill>
              <a:latin typeface="Calibri"/>
              <a:cs typeface="Calibri"/>
            </a:endParaRPr>
          </a:p>
        </p:txBody>
      </p:sp>
      <p:sp>
        <p:nvSpPr>
          <p:cNvPr id="68" name="object 6"/>
          <p:cNvSpPr txBox="1"/>
          <p:nvPr/>
        </p:nvSpPr>
        <p:spPr>
          <a:xfrm>
            <a:off x="4490973" y="773304"/>
            <a:ext cx="3587750" cy="999633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ts val="1110"/>
              </a:lnSpc>
              <a:spcBef>
                <a:spcPts val="95"/>
              </a:spcBef>
            </a:pPr>
            <a:r>
              <a:rPr sz="1000" b="1" spc="-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Продукция</a:t>
            </a:r>
            <a:endParaRPr sz="1000" dirty="0">
              <a:solidFill>
                <a:srgbClr val="7030A0"/>
              </a:solidFill>
              <a:latin typeface="Century Gothic" pitchFamily="34" charset="0"/>
              <a:cs typeface="Calibri"/>
            </a:endParaRPr>
          </a:p>
          <a:p>
            <a:pPr marL="12700" marR="97155" algn="just">
              <a:lnSpc>
                <a:spcPts val="1000"/>
              </a:lnSpc>
              <a:spcBef>
                <a:spcPts val="110"/>
              </a:spcBef>
            </a:pPr>
            <a:r>
              <a:rPr sz="1000" dirty="0">
                <a:latin typeface="Century Gothic" pitchFamily="34" charset="0"/>
                <a:cs typeface="Calibri"/>
              </a:rPr>
              <a:t>Запуск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производства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обогатительной</a:t>
            </a:r>
            <a:r>
              <a:rPr sz="1000" spc="4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фабрики </a:t>
            </a:r>
            <a:r>
              <a:rPr sz="1000" spc="-10" dirty="0">
                <a:latin typeface="Century Gothic" pitchFamily="34" charset="0"/>
                <a:cs typeface="Calibri"/>
              </a:rPr>
              <a:t>запланирован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25" dirty="0" err="1">
                <a:latin typeface="Century Gothic" pitchFamily="34" charset="0"/>
                <a:cs typeface="Calibri"/>
              </a:rPr>
              <a:t>на</a:t>
            </a:r>
            <a:r>
              <a:rPr sz="1000" dirty="0">
                <a:latin typeface="Century Gothic" pitchFamily="34" charset="0"/>
                <a:cs typeface="Calibri"/>
              </a:rPr>
              <a:t> 202</a:t>
            </a:r>
            <a:r>
              <a:rPr lang="ru-RU" sz="1000" dirty="0">
                <a:latin typeface="Century Gothic" pitchFamily="34" charset="0"/>
                <a:cs typeface="Calibri"/>
              </a:rPr>
              <a:t>6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г.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Средние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объемы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продукции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планируются</a:t>
            </a:r>
            <a:r>
              <a:rPr sz="1000" spc="-20" dirty="0">
                <a:latin typeface="Century Gothic" pitchFamily="34" charset="0"/>
                <a:cs typeface="Calibri"/>
              </a:rPr>
              <a:t> быть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990"/>
              </a:lnSpc>
            </a:pPr>
            <a:r>
              <a:rPr sz="1000" spc="-10" dirty="0">
                <a:latin typeface="Century Gothic" pitchFamily="34" charset="0"/>
                <a:cs typeface="Calibri"/>
              </a:rPr>
              <a:t>следующими: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085" algn="just">
              <a:lnSpc>
                <a:spcPct val="100000"/>
              </a:lnSpc>
              <a:spcBef>
                <a:spcPts val="95"/>
              </a:spcBef>
              <a:buFont typeface="Arial MT"/>
              <a:buChar char="•"/>
              <a:tabLst>
                <a:tab pos="184785" algn="l"/>
              </a:tabLst>
            </a:pPr>
            <a:r>
              <a:rPr sz="1000" dirty="0" err="1">
                <a:latin typeface="Century Gothic" pitchFamily="34" charset="0"/>
                <a:cs typeface="Calibri"/>
              </a:rPr>
              <a:t>свинцовый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концентрат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из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сульфидных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руд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47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020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тонн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25" dirty="0">
                <a:latin typeface="Century Gothic" pitchFamily="34" charset="0"/>
                <a:cs typeface="Calibri"/>
              </a:rPr>
              <a:t> год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69" name="object 7"/>
          <p:cNvSpPr txBox="1"/>
          <p:nvPr/>
        </p:nvSpPr>
        <p:spPr>
          <a:xfrm>
            <a:off x="523126" y="304800"/>
            <a:ext cx="8087474" cy="2898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spc="-10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Разработка</a:t>
            </a:r>
            <a:r>
              <a:rPr sz="1800" b="1" spc="-30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10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месторождения</a:t>
            </a:r>
            <a:r>
              <a:rPr sz="1800" b="1" spc="-40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10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полиметаллических</a:t>
            </a:r>
            <a:r>
              <a:rPr sz="1800" b="1" spc="-45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dirty="0" err="1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руд</a:t>
            </a:r>
            <a:r>
              <a:rPr sz="1800" b="1" spc="-35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sz="1800" b="1" spc="-10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«</a:t>
            </a:r>
            <a:r>
              <a:rPr lang="ru-RU" sz="1800" b="1" spc="-10" dirty="0" err="1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Талап</a:t>
            </a:r>
            <a:r>
              <a:rPr sz="1800" b="1" spc="-10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»</a:t>
            </a:r>
            <a:endParaRPr sz="1800" b="1" dirty="0">
              <a:solidFill>
                <a:srgbClr val="7030A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70" name="object 9"/>
          <p:cNvSpPr txBox="1"/>
          <p:nvPr/>
        </p:nvSpPr>
        <p:spPr>
          <a:xfrm>
            <a:off x="8209915" y="862552"/>
            <a:ext cx="3108833" cy="75597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ts val="1110"/>
              </a:lnSpc>
              <a:spcBef>
                <a:spcPts val="95"/>
              </a:spcBef>
            </a:pPr>
            <a:r>
              <a:rPr sz="1000" b="1" spc="-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Инвестиционная</a:t>
            </a:r>
            <a:r>
              <a:rPr sz="1000" b="1" spc="8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8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проекта:</a:t>
            </a:r>
            <a:endParaRPr sz="1000" dirty="0">
              <a:solidFill>
                <a:srgbClr val="7030A0"/>
              </a:solidFill>
              <a:latin typeface="Century Gothic" pitchFamily="34" charset="0"/>
              <a:cs typeface="Calibri"/>
            </a:endParaRPr>
          </a:p>
          <a:p>
            <a:pPr marL="12700">
              <a:lnSpc>
                <a:spcPts val="1110"/>
              </a:lnSpc>
            </a:pPr>
            <a:r>
              <a:rPr sz="1000" dirty="0">
                <a:latin typeface="Century Gothic" pitchFamily="34" charset="0"/>
                <a:cs typeface="Calibri"/>
              </a:rPr>
              <a:t>NPV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Проекта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50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270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 </a:t>
            </a:r>
            <a:r>
              <a:rPr sz="1000" spc="-25" dirty="0">
                <a:latin typeface="Century Gothic" pitchFamily="34" charset="0"/>
                <a:cs typeface="Calibri"/>
              </a:rPr>
              <a:t>США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1000" dirty="0">
                <a:latin typeface="Century Gothic" pitchFamily="34" charset="0"/>
                <a:cs typeface="Calibri"/>
              </a:rPr>
              <a:t>MIRR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32,3%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1000" dirty="0">
                <a:latin typeface="Century Gothic" pitchFamily="34" charset="0"/>
                <a:cs typeface="Calibri"/>
              </a:rPr>
              <a:t>Срок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окупаемости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4,36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25" dirty="0">
                <a:latin typeface="Century Gothic" pitchFamily="34" charset="0"/>
                <a:cs typeface="Calibri"/>
              </a:rPr>
              <a:t>лет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1000" spc="-10" dirty="0">
                <a:latin typeface="Century Gothic" pitchFamily="34" charset="0"/>
                <a:cs typeface="Calibri"/>
              </a:rPr>
              <a:t>Дисконтированный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срок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окупаемости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4,78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25" dirty="0">
                <a:latin typeface="Century Gothic" pitchFamily="34" charset="0"/>
                <a:cs typeface="Calibri"/>
              </a:rPr>
              <a:t>лет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71" name="object 10"/>
          <p:cNvSpPr txBox="1"/>
          <p:nvPr/>
        </p:nvSpPr>
        <p:spPr>
          <a:xfrm>
            <a:off x="4343401" y="4622409"/>
            <a:ext cx="3796918" cy="1480662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marL="184785" marR="279400" indent="-172720" algn="just">
              <a:lnSpc>
                <a:spcPct val="83500"/>
              </a:lnSpc>
              <a:spcBef>
                <a:spcPts val="290"/>
              </a:spcBef>
              <a:buFont typeface="Arial MT"/>
              <a:buChar char="•"/>
              <a:tabLst>
                <a:tab pos="184785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данным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International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Trade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Center, мировой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импорт </a:t>
            </a:r>
            <a:r>
              <a:rPr sz="900" dirty="0">
                <a:latin typeface="Century Gothic" pitchFamily="34" charset="0"/>
                <a:cs typeface="Calibri"/>
              </a:rPr>
              <a:t>свинцовых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руд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 концентратов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2021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составил 6,9 </a:t>
            </a:r>
            <a:r>
              <a:rPr sz="900" spc="-20" dirty="0">
                <a:latin typeface="Century Gothic" pitchFamily="34" charset="0"/>
                <a:cs typeface="Calibri"/>
              </a:rPr>
              <a:t>млрд </a:t>
            </a:r>
            <a:r>
              <a:rPr sz="900" dirty="0">
                <a:latin typeface="Century Gothic" pitchFamily="34" charset="0"/>
                <a:cs typeface="Calibri"/>
              </a:rPr>
              <a:t>долл.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США,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увеличившись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23% по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сравнению с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2020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25" dirty="0">
                <a:latin typeface="Century Gothic" pitchFamily="34" charset="0"/>
                <a:cs typeface="Calibri"/>
              </a:rPr>
              <a:t>г.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085" algn="just">
              <a:lnSpc>
                <a:spcPts val="894"/>
              </a:lnSpc>
              <a:buFont typeface="Arial MT"/>
              <a:buChar char="•"/>
              <a:tabLst>
                <a:tab pos="184785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данным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International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Trade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Center, мировой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импорт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273050" algn="just">
              <a:lnSpc>
                <a:spcPts val="1010"/>
              </a:lnSpc>
              <a:spcBef>
                <a:spcPts val="95"/>
              </a:spcBef>
            </a:pPr>
            <a:r>
              <a:rPr sz="900" dirty="0">
                <a:latin typeface="Century Gothic" pitchFamily="34" charset="0"/>
                <a:cs typeface="Calibri"/>
              </a:rPr>
              <a:t>цинковых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руд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концентратов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2021 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составил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14,3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20" dirty="0">
                <a:latin typeface="Century Gothic" pitchFamily="34" charset="0"/>
                <a:cs typeface="Calibri"/>
              </a:rPr>
              <a:t>млрд </a:t>
            </a:r>
            <a:r>
              <a:rPr sz="900" dirty="0">
                <a:latin typeface="Century Gothic" pitchFamily="34" charset="0"/>
                <a:cs typeface="Calibri"/>
              </a:rPr>
              <a:t>долл.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США,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увеличившись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54%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сравнению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2020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25" dirty="0">
                <a:latin typeface="Century Gothic" pitchFamily="34" charset="0"/>
                <a:cs typeface="Calibri"/>
              </a:rPr>
              <a:t>г.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085" algn="just">
              <a:lnSpc>
                <a:spcPts val="890"/>
              </a:lnSpc>
              <a:buFont typeface="Arial MT"/>
              <a:buChar char="•"/>
              <a:tabLst>
                <a:tab pos="184785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Динамика добычи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свинцово-цинковых </a:t>
            </a:r>
            <a:r>
              <a:rPr sz="900" dirty="0">
                <a:latin typeface="Century Gothic" pitchFamily="34" charset="0"/>
                <a:cs typeface="Calibri"/>
              </a:rPr>
              <a:t>руд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Казахстане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5080" algn="just">
              <a:lnSpc>
                <a:spcPct val="83600"/>
              </a:lnSpc>
              <a:spcBef>
                <a:spcPts val="90"/>
              </a:spcBef>
            </a:pPr>
            <a:r>
              <a:rPr sz="900" spc="-10" dirty="0">
                <a:latin typeface="Century Gothic" pitchFamily="34" charset="0"/>
                <a:cs typeface="Calibri"/>
              </a:rPr>
              <a:t>демонстрировала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стабильный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рост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достигла 8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290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тыс. тонн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50" dirty="0">
                <a:latin typeface="Century Gothic" pitchFamily="34" charset="0"/>
                <a:cs typeface="Calibri"/>
              </a:rPr>
              <a:t>в</a:t>
            </a:r>
            <a:r>
              <a:rPr sz="900" dirty="0">
                <a:latin typeface="Century Gothic" pitchFamily="34" charset="0"/>
                <a:cs typeface="Calibri"/>
              </a:rPr>
              <a:t> 2021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Ведущим </a:t>
            </a:r>
            <a:r>
              <a:rPr sz="900" spc="-10" dirty="0">
                <a:latin typeface="Century Gothic" pitchFamily="34" charset="0"/>
                <a:cs typeface="Calibri"/>
              </a:rPr>
              <a:t>производителем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цинка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свинца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Казахстане </a:t>
            </a:r>
            <a:r>
              <a:rPr sz="900" dirty="0">
                <a:latin typeface="Century Gothic" pitchFamily="34" charset="0"/>
                <a:cs typeface="Calibri"/>
              </a:rPr>
              <a:t>является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«Казцинк»,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выпускающий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до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150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тыс.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тонн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свинца </a:t>
            </a:r>
            <a:r>
              <a:rPr sz="900" dirty="0">
                <a:latin typeface="Century Gothic" pitchFamily="34" charset="0"/>
                <a:cs typeface="Calibri"/>
              </a:rPr>
              <a:t>(марки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С1-</a:t>
            </a:r>
            <a:r>
              <a:rPr sz="900" dirty="0">
                <a:latin typeface="Century Gothic" pitchFamily="34" charset="0"/>
                <a:cs typeface="Calibri"/>
              </a:rPr>
              <a:t>С)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свыше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300 тыс.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тонн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цинка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(марки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ЦВ,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20" dirty="0">
                <a:latin typeface="Century Gothic" pitchFamily="34" charset="0"/>
                <a:cs typeface="Calibri"/>
              </a:rPr>
              <a:t>ЦВ0,</a:t>
            </a:r>
            <a:r>
              <a:rPr sz="900" spc="500" dirty="0">
                <a:latin typeface="Century Gothic" pitchFamily="34" charset="0"/>
                <a:cs typeface="Calibri"/>
              </a:rPr>
              <a:t> </a:t>
            </a:r>
            <a:r>
              <a:rPr sz="900" spc="-20" dirty="0">
                <a:latin typeface="Century Gothic" pitchFamily="34" charset="0"/>
                <a:cs typeface="Calibri"/>
              </a:rPr>
              <a:t>Ц0А).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72" name="object 11"/>
          <p:cNvSpPr txBox="1"/>
          <p:nvPr/>
        </p:nvSpPr>
        <p:spPr>
          <a:xfrm>
            <a:off x="4490973" y="1752994"/>
            <a:ext cx="3653154" cy="2872966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30480">
              <a:lnSpc>
                <a:spcPct val="100000"/>
              </a:lnSpc>
              <a:spcBef>
                <a:spcPts val="195"/>
              </a:spcBef>
            </a:pPr>
            <a:r>
              <a:rPr sz="1000" b="1" spc="-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Проект</a:t>
            </a:r>
            <a:endParaRPr sz="1000" dirty="0">
              <a:solidFill>
                <a:srgbClr val="7030A0"/>
              </a:solidFill>
              <a:latin typeface="Century Gothic" pitchFamily="34" charset="0"/>
              <a:cs typeface="Calibri"/>
            </a:endParaRPr>
          </a:p>
          <a:p>
            <a:pPr marL="30480" marR="5080" algn="just">
              <a:lnSpc>
                <a:spcPct val="83400"/>
              </a:lnSpc>
              <a:spcBef>
                <a:spcPts val="295"/>
              </a:spcBef>
            </a:pPr>
            <a:r>
              <a:rPr sz="1000" dirty="0">
                <a:latin typeface="Century Gothic" pitchFamily="34" charset="0"/>
                <a:cs typeface="Calibri"/>
              </a:rPr>
              <a:t>Проектом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предусмотрено</a:t>
            </a:r>
            <a:r>
              <a:rPr sz="1000" spc="4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строительство</a:t>
            </a:r>
            <a:r>
              <a:rPr sz="1000" spc="5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горно-обогатительной </a:t>
            </a:r>
            <a:r>
              <a:rPr sz="1000" dirty="0">
                <a:latin typeface="Century Gothic" pitchFamily="34" charset="0"/>
                <a:cs typeface="Calibri"/>
              </a:rPr>
              <a:t>фабрики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на</a:t>
            </a:r>
            <a:r>
              <a:rPr sz="1000" spc="-10" dirty="0">
                <a:latin typeface="Century Gothic" pitchFamily="34" charset="0"/>
                <a:cs typeface="Calibri"/>
              </a:rPr>
              <a:t> месторождении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полиметаллических</a:t>
            </a:r>
            <a:r>
              <a:rPr sz="1000" spc="45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руд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lang="ru-RU" sz="1000" dirty="0" err="1">
                <a:latin typeface="Century Gothic" pitchFamily="34" charset="0"/>
                <a:cs typeface="Calibri"/>
              </a:rPr>
              <a:t>Талап</a:t>
            </a:r>
            <a:r>
              <a:rPr lang="ru-RU" sz="1000" dirty="0">
                <a:latin typeface="Century Gothic" pitchFamily="34" charset="0"/>
                <a:cs typeface="Calibri"/>
              </a:rPr>
              <a:t> </a:t>
            </a:r>
            <a:r>
              <a:rPr sz="1000" spc="-25" dirty="0" err="1">
                <a:latin typeface="Century Gothic" pitchFamily="34" charset="0"/>
                <a:cs typeface="Calibri"/>
              </a:rPr>
              <a:t>для</a:t>
            </a:r>
            <a:r>
              <a:rPr sz="1000" spc="-10" dirty="0">
                <a:latin typeface="Century Gothic" pitchFamily="34" charset="0"/>
                <a:cs typeface="Calibri"/>
              </a:rPr>
              <a:t> производства свинцового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концентрата.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Компания </a:t>
            </a:r>
            <a:r>
              <a:rPr sz="1000" spc="-10" dirty="0">
                <a:latin typeface="Century Gothic" pitchFamily="34" charset="0"/>
                <a:cs typeface="Calibri"/>
              </a:rPr>
              <a:t>намерена </a:t>
            </a:r>
            <a:r>
              <a:rPr sz="1000" dirty="0">
                <a:latin typeface="Century Gothic" pitchFamily="34" charset="0"/>
                <a:cs typeface="Calibri"/>
              </a:rPr>
              <a:t>направлять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100%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продукции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на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экспорт,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преимущественно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0" dirty="0">
                <a:latin typeface="Century Gothic" pitchFamily="34" charset="0"/>
                <a:cs typeface="Calibri"/>
              </a:rPr>
              <a:t>в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30480" algn="just">
              <a:lnSpc>
                <a:spcPts val="994"/>
              </a:lnSpc>
            </a:pPr>
            <a:r>
              <a:rPr sz="1000" dirty="0">
                <a:latin typeface="Century Gothic" pitchFamily="34" charset="0"/>
                <a:cs typeface="Calibri"/>
              </a:rPr>
              <a:t>Китай,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Россию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10" dirty="0">
                <a:latin typeface="Century Gothic" pitchFamily="34" charset="0"/>
                <a:cs typeface="Calibri"/>
              </a:rPr>
              <a:t> Узбекистан.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30480" algn="just">
              <a:lnSpc>
                <a:spcPct val="100000"/>
              </a:lnSpc>
            </a:pPr>
            <a:r>
              <a:rPr sz="1000" b="1" spc="-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Компания</a:t>
            </a:r>
            <a:endParaRPr sz="1000" dirty="0">
              <a:solidFill>
                <a:srgbClr val="7030A0"/>
              </a:solidFill>
              <a:latin typeface="Century Gothic" pitchFamily="34" charset="0"/>
              <a:cs typeface="Calibri"/>
            </a:endParaRPr>
          </a:p>
          <a:p>
            <a:pPr marL="30480" marR="74295" algn="just">
              <a:lnSpc>
                <a:spcPct val="83500"/>
              </a:lnSpc>
              <a:spcBef>
                <a:spcPts val="200"/>
              </a:spcBef>
            </a:pPr>
            <a:r>
              <a:rPr sz="1000" spc="-10" dirty="0">
                <a:latin typeface="Century Gothic" pitchFamily="34" charset="0"/>
                <a:cs typeface="Calibri"/>
              </a:rPr>
              <a:t>Инициатором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является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ТОО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«</a:t>
            </a:r>
            <a:r>
              <a:rPr lang="ru-RU" sz="1000" dirty="0" err="1">
                <a:latin typeface="Century Gothic" pitchFamily="34" charset="0"/>
                <a:cs typeface="Calibri"/>
              </a:rPr>
              <a:t>Майнинг</a:t>
            </a:r>
            <a:r>
              <a:rPr lang="ru-RU" sz="1000" dirty="0">
                <a:latin typeface="Century Gothic" pitchFamily="34" charset="0"/>
                <a:cs typeface="Calibri"/>
              </a:rPr>
              <a:t> консалтинг</a:t>
            </a:r>
            <a:r>
              <a:rPr sz="1000" spc="-10" dirty="0">
                <a:latin typeface="Century Gothic" pitchFamily="34" charset="0"/>
                <a:cs typeface="Calibri"/>
              </a:rPr>
              <a:t>»,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основной деятельностью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которого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является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проведение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геологической </a:t>
            </a:r>
            <a:r>
              <a:rPr sz="1000" dirty="0">
                <a:latin typeface="Century Gothic" pitchFamily="34" charset="0"/>
                <a:cs typeface="Calibri"/>
              </a:rPr>
              <a:t>разведки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изысканий.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Команда компании</a:t>
            </a:r>
            <a:r>
              <a:rPr sz="1000" spc="-10" dirty="0">
                <a:latin typeface="Century Gothic" pitchFamily="34" charset="0"/>
                <a:cs typeface="Calibri"/>
              </a:rPr>
              <a:t> участвовала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50" dirty="0">
                <a:latin typeface="Century Gothic" pitchFamily="34" charset="0"/>
                <a:cs typeface="Calibri"/>
              </a:rPr>
              <a:t>в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30480" algn="just">
              <a:lnSpc>
                <a:spcPts val="900"/>
              </a:lnSpc>
            </a:pPr>
            <a:r>
              <a:rPr sz="1000" dirty="0">
                <a:latin typeface="Century Gothic" pitchFamily="34" charset="0"/>
                <a:cs typeface="Calibri"/>
              </a:rPr>
              <a:t>строительстве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горно-обогатительного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комплекса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ТОО</a:t>
            </a:r>
            <a:r>
              <a:rPr sz="1000" spc="-10" dirty="0">
                <a:latin typeface="Century Gothic" pitchFamily="34" charset="0"/>
                <a:cs typeface="Calibri"/>
              </a:rPr>
              <a:t> «</a:t>
            </a:r>
            <a:r>
              <a:rPr lang="ru-RU" sz="1000" dirty="0" err="1">
                <a:latin typeface="Century Gothic" pitchFamily="34" charset="0"/>
                <a:cs typeface="Calibri"/>
              </a:rPr>
              <a:t>Майнинг</a:t>
            </a:r>
            <a:r>
              <a:rPr lang="ru-RU" sz="1000" dirty="0">
                <a:latin typeface="Century Gothic" pitchFamily="34" charset="0"/>
                <a:cs typeface="Calibri"/>
              </a:rPr>
              <a:t> консалтинг</a:t>
            </a:r>
            <a:r>
              <a:rPr sz="1000" spc="-10" dirty="0">
                <a:latin typeface="Century Gothic" pitchFamily="34" charset="0"/>
                <a:cs typeface="Calibri"/>
              </a:rPr>
              <a:t>»</a:t>
            </a:r>
            <a:r>
              <a:rPr sz="1000" spc="7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разработке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свинцово-цинковых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30480" algn="just">
              <a:lnSpc>
                <a:spcPts val="994"/>
              </a:lnSpc>
            </a:pPr>
            <a:r>
              <a:rPr sz="1000" dirty="0">
                <a:latin typeface="Century Gothic" pitchFamily="34" charset="0"/>
                <a:cs typeface="Calibri"/>
              </a:rPr>
              <a:t>руд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месторождения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«</a:t>
            </a:r>
            <a:r>
              <a:rPr lang="ru-RU" sz="1000" dirty="0" err="1">
                <a:latin typeface="Century Gothic" pitchFamily="34" charset="0"/>
                <a:cs typeface="Calibri"/>
              </a:rPr>
              <a:t>Талап</a:t>
            </a:r>
            <a:r>
              <a:rPr sz="1000" dirty="0">
                <a:latin typeface="Century Gothic" pitchFamily="34" charset="0"/>
                <a:cs typeface="Calibri"/>
              </a:rPr>
              <a:t>».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Компания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обладает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контрактом </a:t>
            </a:r>
            <a:r>
              <a:rPr sz="1000" spc="-25" dirty="0" err="1">
                <a:latin typeface="Century Gothic" pitchFamily="34" charset="0"/>
                <a:cs typeface="Calibri"/>
              </a:rPr>
              <a:t>на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30480" algn="just">
              <a:lnSpc>
                <a:spcPts val="1100"/>
              </a:lnSpc>
            </a:pPr>
            <a:r>
              <a:rPr sz="1000" dirty="0">
                <a:latin typeface="Century Gothic" pitchFamily="34" charset="0"/>
                <a:cs typeface="Calibri"/>
              </a:rPr>
              <a:t>добычу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твердых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полезных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ископаемых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№</a:t>
            </a:r>
            <a:r>
              <a:rPr lang="ru-RU" sz="1000" dirty="0">
                <a:latin typeface="Century Gothic" pitchFamily="34" charset="0"/>
                <a:cs typeface="Calibri"/>
              </a:rPr>
              <a:t>5692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от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lang="ru-RU" sz="1000" spc="-45" dirty="0">
                <a:latin typeface="Century Gothic" pitchFamily="34" charset="0"/>
                <a:cs typeface="Calibri"/>
              </a:rPr>
              <a:t> 03.02.2020 года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95"/>
              </a:spcBef>
            </a:pPr>
            <a:r>
              <a:rPr sz="1000" b="1" spc="-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Рынок</a:t>
            </a:r>
            <a:endParaRPr sz="1000" dirty="0">
              <a:solidFill>
                <a:srgbClr val="7030A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73" name="object 12"/>
          <p:cNvSpPr txBox="1"/>
          <p:nvPr/>
        </p:nvSpPr>
        <p:spPr>
          <a:xfrm>
            <a:off x="8209915" y="1628383"/>
            <a:ext cx="2762885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чем</a:t>
            </a:r>
            <a:r>
              <a:rPr sz="1000" b="1" spc="-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4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проекта?</a:t>
            </a:r>
            <a:endParaRPr sz="1000" dirty="0">
              <a:solidFill>
                <a:srgbClr val="7030A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74" name="object 13"/>
          <p:cNvSpPr txBox="1"/>
          <p:nvPr/>
        </p:nvSpPr>
        <p:spPr>
          <a:xfrm>
            <a:off x="8209915" y="1785722"/>
            <a:ext cx="3497579" cy="1713418"/>
          </a:xfrm>
          <a:prstGeom prst="rect">
            <a:avLst/>
          </a:prstGeom>
        </p:spPr>
        <p:txBody>
          <a:bodyPr vert="horz" wrap="square" lIns="0" tIns="36195" rIns="0" bIns="0" rtlCol="0">
            <a:spAutoFit/>
          </a:bodyPr>
          <a:lstStyle/>
          <a:p>
            <a:pPr marL="30480" algn="just">
              <a:lnSpc>
                <a:spcPts val="994"/>
              </a:lnSpc>
            </a:pPr>
            <a:r>
              <a:rPr sz="1000" b="1" dirty="0">
                <a:latin typeface="Century Gothic" pitchFamily="34" charset="0"/>
                <a:cs typeface="Calibri"/>
              </a:rPr>
              <a:t>Наличие</a:t>
            </a:r>
            <a:r>
              <a:rPr sz="1000" b="1" spc="-25" dirty="0"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latin typeface="Century Gothic" pitchFamily="34" charset="0"/>
                <a:cs typeface="Calibri"/>
              </a:rPr>
              <a:t>собственной </a:t>
            </a:r>
            <a:r>
              <a:rPr sz="1000" b="1" dirty="0">
                <a:latin typeface="Century Gothic" pitchFamily="34" charset="0"/>
                <a:cs typeface="Calibri"/>
              </a:rPr>
              <a:t>сырьевой</a:t>
            </a:r>
            <a:r>
              <a:rPr sz="1000" b="1" spc="-15" dirty="0"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latin typeface="Century Gothic" pitchFamily="34" charset="0"/>
                <a:cs typeface="Calibri"/>
              </a:rPr>
              <a:t>базы.</a:t>
            </a:r>
            <a:r>
              <a:rPr sz="1000" b="1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Компания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получила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контрактом </a:t>
            </a:r>
            <a:r>
              <a:rPr lang="ru-RU" sz="1000" spc="-25" dirty="0">
                <a:latin typeface="Century Gothic" pitchFamily="34" charset="0"/>
                <a:cs typeface="Calibri"/>
              </a:rPr>
              <a:t>на </a:t>
            </a:r>
            <a:r>
              <a:rPr lang="ru-RU" sz="1000" dirty="0">
                <a:latin typeface="Century Gothic" pitchFamily="34" charset="0"/>
                <a:cs typeface="Calibri"/>
              </a:rPr>
              <a:t>добычу</a:t>
            </a:r>
            <a:r>
              <a:rPr lang="ru-RU" sz="1000" spc="-3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твердых</a:t>
            </a:r>
            <a:r>
              <a:rPr lang="ru-RU" sz="1000" spc="-2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полезных</a:t>
            </a:r>
            <a:r>
              <a:rPr lang="ru-RU"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ископаемых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№5692</a:t>
            </a:r>
            <a:r>
              <a:rPr lang="ru-RU" sz="1000" spc="-4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от</a:t>
            </a:r>
            <a:r>
              <a:rPr lang="ru-RU" sz="1000" spc="-45" dirty="0">
                <a:latin typeface="Century Gothic" pitchFamily="34" charset="0"/>
                <a:cs typeface="Calibri"/>
              </a:rPr>
              <a:t>  03.02.2020 года. </a:t>
            </a:r>
            <a:r>
              <a:rPr sz="1000" dirty="0">
                <a:latin typeface="Century Gothic" pitchFamily="34" charset="0"/>
                <a:cs typeface="Calibri"/>
              </a:rPr>
              <a:t>.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Утверждены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ЦКЗ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РК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spc="-10" dirty="0">
                <a:latin typeface="Century Gothic" pitchFamily="34" charset="0"/>
                <a:cs typeface="Calibri"/>
              </a:rPr>
              <a:t>20 млн. тонн руды</a:t>
            </a:r>
            <a:r>
              <a:rPr sz="1000" dirty="0">
                <a:latin typeface="Century Gothic" pitchFamily="34" charset="0"/>
                <a:cs typeface="Calibri"/>
              </a:rPr>
              <a:t>.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долгосрочной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перспективе</a:t>
            </a:r>
            <a:r>
              <a:rPr sz="1000" spc="-10" dirty="0">
                <a:latin typeface="Century Gothic" pitchFamily="34" charset="0"/>
                <a:cs typeface="Calibri"/>
              </a:rPr>
              <a:t>,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это </a:t>
            </a:r>
            <a:r>
              <a:rPr sz="1000" spc="-10" dirty="0">
                <a:latin typeface="Century Gothic" pitchFamily="34" charset="0"/>
                <a:cs typeface="Calibri"/>
              </a:rPr>
              <a:t>позволит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снизить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себестоимость производства,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обеспечив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должное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качество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продукции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25" dirty="0">
                <a:latin typeface="Century Gothic" pitchFamily="34" charset="0"/>
                <a:cs typeface="Calibri"/>
              </a:rPr>
              <a:t>по</a:t>
            </a:r>
            <a:r>
              <a:rPr sz="1000" spc="-10" dirty="0">
                <a:latin typeface="Century Gothic" pitchFamily="34" charset="0"/>
                <a:cs typeface="Calibri"/>
              </a:rPr>
              <a:t> конкурентоспособной</a:t>
            </a:r>
            <a:r>
              <a:rPr sz="1000" spc="130" dirty="0">
                <a:latin typeface="Century Gothic" pitchFamily="34" charset="0"/>
                <a:cs typeface="Calibri"/>
              </a:rPr>
              <a:t> </a:t>
            </a:r>
            <a:r>
              <a:rPr sz="1000" spc="-20" dirty="0">
                <a:latin typeface="Century Gothic" pitchFamily="34" charset="0"/>
                <a:cs typeface="Calibri"/>
              </a:rPr>
              <a:t>цене.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065" marR="198755" algn="just">
              <a:lnSpc>
                <a:spcPct val="83200"/>
              </a:lnSpc>
              <a:spcBef>
                <a:spcPts val="100"/>
              </a:spcBef>
              <a:tabLst>
                <a:tab pos="184785" algn="l"/>
              </a:tabLst>
            </a:pPr>
            <a:r>
              <a:rPr sz="1000" b="1" spc="-10" dirty="0">
                <a:latin typeface="Century Gothic" pitchFamily="34" charset="0"/>
                <a:cs typeface="Calibri"/>
              </a:rPr>
              <a:t>Контрактная</a:t>
            </a:r>
            <a:r>
              <a:rPr sz="1000" b="1" spc="10" dirty="0"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latin typeface="Century Gothic" pitchFamily="34" charset="0"/>
                <a:cs typeface="Calibri"/>
              </a:rPr>
              <a:t>проработанность</a:t>
            </a:r>
            <a:r>
              <a:rPr sz="1000" b="1" spc="15" dirty="0"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latin typeface="Century Gothic" pitchFamily="34" charset="0"/>
                <a:cs typeface="Calibri"/>
              </a:rPr>
              <a:t>Проекта.</a:t>
            </a:r>
            <a:r>
              <a:rPr sz="1000" b="1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Для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реализации </a:t>
            </a:r>
            <a:r>
              <a:rPr sz="1000" dirty="0">
                <a:latin typeface="Century Gothic" pitchFamily="34" charset="0"/>
                <a:cs typeface="Calibri"/>
              </a:rPr>
              <a:t>продукции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Инициатор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планирует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сотрудничество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0" dirty="0">
                <a:latin typeface="Century Gothic" pitchFamily="34" charset="0"/>
                <a:cs typeface="Calibri"/>
              </a:rPr>
              <a:t>с</a:t>
            </a:r>
            <a:r>
              <a:rPr sz="1000" dirty="0">
                <a:latin typeface="Century Gothic" pitchFamily="34" charset="0"/>
                <a:cs typeface="Calibri"/>
              </a:rPr>
              <a:t> ведущими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торговыми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брокерами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металлам</a:t>
            </a:r>
            <a:r>
              <a:rPr sz="1000" spc="-10" dirty="0">
                <a:latin typeface="Century Gothic" pitchFamily="34" charset="0"/>
                <a:cs typeface="Calibri"/>
              </a:rPr>
              <a:t> Stardust </a:t>
            </a:r>
            <a:r>
              <a:rPr sz="1000" dirty="0">
                <a:latin typeface="Century Gothic" pitchFamily="34" charset="0"/>
                <a:cs typeface="Calibri"/>
              </a:rPr>
              <a:t>Investment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Trading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LP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Trafigura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PTE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Ltd,</a:t>
            </a:r>
            <a:r>
              <a:rPr sz="1000" spc="18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которыми </a:t>
            </a:r>
            <a:r>
              <a:rPr sz="1000" dirty="0">
                <a:latin typeface="Century Gothic" pitchFamily="34" charset="0"/>
                <a:cs typeface="Calibri"/>
              </a:rPr>
              <a:t>проведены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предварительные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переговоры.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75" name="object 14"/>
          <p:cNvSpPr txBox="1"/>
          <p:nvPr/>
        </p:nvSpPr>
        <p:spPr>
          <a:xfrm>
            <a:off x="8209915" y="3499140"/>
            <a:ext cx="3521075" cy="1910138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ts val="1105"/>
              </a:lnSpc>
              <a:spcBef>
                <a:spcPts val="95"/>
              </a:spcBef>
            </a:pPr>
            <a:r>
              <a:rPr sz="1000" b="1" spc="-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1000" b="1" spc="5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1000" dirty="0">
              <a:solidFill>
                <a:srgbClr val="7030A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00"/>
              </a:lnSpc>
            </a:pPr>
            <a:r>
              <a:rPr sz="1000" dirty="0">
                <a:latin typeface="Century Gothic" pitchFamily="34" charset="0"/>
                <a:cs typeface="Calibri"/>
              </a:rPr>
              <a:t>Для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реализации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Проекта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требуется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финансирование </a:t>
            </a:r>
            <a:r>
              <a:rPr sz="1000" dirty="0">
                <a:latin typeface="Century Gothic" pitchFamily="34" charset="0"/>
                <a:cs typeface="Calibri"/>
              </a:rPr>
              <a:t>на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сумму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994"/>
              </a:lnSpc>
            </a:pPr>
            <a:r>
              <a:rPr sz="1000" dirty="0">
                <a:latin typeface="Century Gothic" pitchFamily="34" charset="0"/>
                <a:cs typeface="Calibri"/>
              </a:rPr>
              <a:t>19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500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</a:t>
            </a:r>
            <a:r>
              <a:rPr sz="1000" spc="-20" dirty="0">
                <a:latin typeface="Century Gothic" pitchFamily="34" charset="0"/>
                <a:cs typeface="Calibri"/>
              </a:rPr>
              <a:t> США: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221615" indent="-172720" algn="just">
              <a:lnSpc>
                <a:spcPts val="1010"/>
              </a:lnSpc>
              <a:spcBef>
                <a:spcPts val="90"/>
              </a:spcBef>
              <a:buFont typeface="Arial MT"/>
              <a:buChar char="•"/>
              <a:tabLst>
                <a:tab pos="184785" algn="l"/>
              </a:tabLst>
            </a:pPr>
            <a:r>
              <a:rPr sz="1000" dirty="0">
                <a:latin typeface="Century Gothic" pitchFamily="34" charset="0"/>
                <a:cs typeface="Calibri"/>
              </a:rPr>
              <a:t>70%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(13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650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США)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долговое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финансирование </a:t>
            </a:r>
            <a:r>
              <a:rPr sz="1000" dirty="0">
                <a:latin typeface="Century Gothic" pitchFamily="34" charset="0"/>
                <a:cs typeface="Calibri"/>
              </a:rPr>
              <a:t>(при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наличии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залогового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обеспечения);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085" algn="just">
              <a:lnSpc>
                <a:spcPts val="990"/>
              </a:lnSpc>
              <a:buFont typeface="Arial MT"/>
              <a:buChar char="•"/>
              <a:tabLst>
                <a:tab pos="184785" algn="l"/>
              </a:tabLst>
            </a:pPr>
            <a:r>
              <a:rPr sz="1000" dirty="0">
                <a:latin typeface="Century Gothic" pitchFamily="34" charset="0"/>
                <a:cs typeface="Calibri"/>
              </a:rPr>
              <a:t>30%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(5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850 тыс.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 США)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участие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инвестора.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05"/>
              </a:lnSpc>
              <a:spcBef>
                <a:spcPts val="395"/>
              </a:spcBef>
            </a:pPr>
            <a:r>
              <a:rPr sz="1000" spc="-10" dirty="0">
                <a:latin typeface="Century Gothic" pitchFamily="34" charset="0"/>
                <a:cs typeface="Calibri"/>
              </a:rPr>
              <a:t>Предлагаемая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структура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финансирования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20" dirty="0">
                <a:latin typeface="Century Gothic" pitchFamily="34" charset="0"/>
                <a:cs typeface="Calibri"/>
              </a:rPr>
              <a:t>меры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429895" algn="just">
              <a:lnSpc>
                <a:spcPts val="1000"/>
              </a:lnSpc>
              <a:spcBef>
                <a:spcPts val="105"/>
              </a:spcBef>
            </a:pPr>
            <a:r>
              <a:rPr sz="1000" dirty="0">
                <a:latin typeface="Century Gothic" pitchFamily="34" charset="0"/>
                <a:cs typeface="Calibri"/>
              </a:rPr>
              <a:t>государственной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поддержки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являются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индикативными, </a:t>
            </a:r>
            <a:r>
              <a:rPr sz="1000" dirty="0">
                <a:latin typeface="Century Gothic" pitchFamily="34" charset="0"/>
                <a:cs typeface="Calibri"/>
              </a:rPr>
              <a:t>финальная структура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финансирования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долей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участия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50" dirty="0">
                <a:latin typeface="Century Gothic" pitchFamily="34" charset="0"/>
                <a:cs typeface="Calibri"/>
              </a:rPr>
              <a:t>в</a:t>
            </a:r>
            <a:r>
              <a:rPr lang="kk-KZ" sz="1000" spc="-5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Проекте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определятся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результатам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совместных</a:t>
            </a:r>
            <a:r>
              <a:rPr lang="kk-KZ" sz="1000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переговоров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0" dirty="0">
                <a:latin typeface="Century Gothic" pitchFamily="34" charset="0"/>
                <a:cs typeface="Calibri"/>
              </a:rPr>
              <a:t>с</a:t>
            </a:r>
            <a:r>
              <a:rPr lang="kk-KZ" sz="1000" spc="-50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инвестором</a:t>
            </a:r>
            <a:r>
              <a:rPr sz="1000" spc="-10" dirty="0">
                <a:latin typeface="Century Gothic" pitchFamily="34" charset="0"/>
                <a:cs typeface="Calibri"/>
              </a:rPr>
              <a:t>.</a:t>
            </a:r>
            <a:r>
              <a:rPr lang="kk-KZ" sz="1000" spc="-10" dirty="0">
                <a:latin typeface="Century Gothic" pitchFamily="34" charset="0"/>
                <a:cs typeface="Calibri"/>
              </a:rPr>
              <a:t> 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pic>
        <p:nvPicPr>
          <p:cNvPr id="81" name="object 2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99260" y="793819"/>
            <a:ext cx="3476231" cy="1700032"/>
          </a:xfrm>
          <a:prstGeom prst="rect">
            <a:avLst/>
          </a:prstGeom>
        </p:spPr>
      </p:pic>
      <p:grpSp>
        <p:nvGrpSpPr>
          <p:cNvPr id="82" name="object 21"/>
          <p:cNvGrpSpPr/>
          <p:nvPr/>
        </p:nvGrpSpPr>
        <p:grpSpPr>
          <a:xfrm>
            <a:off x="1190244" y="2878835"/>
            <a:ext cx="2750820" cy="1205865"/>
            <a:chOff x="1190244" y="2878835"/>
            <a:chExt cx="2750820" cy="1205865"/>
          </a:xfrm>
        </p:grpSpPr>
        <p:sp>
          <p:nvSpPr>
            <p:cNvPr id="83" name="object 22"/>
            <p:cNvSpPr/>
            <p:nvPr/>
          </p:nvSpPr>
          <p:spPr>
            <a:xfrm>
              <a:off x="1280160" y="3101339"/>
              <a:ext cx="2573020" cy="948055"/>
            </a:xfrm>
            <a:custGeom>
              <a:avLst/>
              <a:gdLst/>
              <a:ahLst/>
              <a:cxnLst/>
              <a:rect l="l" t="t" r="r" b="b"/>
              <a:pathLst>
                <a:path w="2573020" h="948054">
                  <a:moveTo>
                    <a:pt x="138684" y="871728"/>
                  </a:moveTo>
                  <a:lnTo>
                    <a:pt x="0" y="871728"/>
                  </a:lnTo>
                  <a:lnTo>
                    <a:pt x="0" y="947928"/>
                  </a:lnTo>
                  <a:lnTo>
                    <a:pt x="138684" y="947928"/>
                  </a:lnTo>
                  <a:lnTo>
                    <a:pt x="138684" y="871728"/>
                  </a:lnTo>
                  <a:close/>
                </a:path>
                <a:path w="2573020" h="948054">
                  <a:moveTo>
                    <a:pt x="382511" y="827532"/>
                  </a:moveTo>
                  <a:lnTo>
                    <a:pt x="242316" y="827532"/>
                  </a:lnTo>
                  <a:lnTo>
                    <a:pt x="242316" y="947928"/>
                  </a:lnTo>
                  <a:lnTo>
                    <a:pt x="382511" y="947928"/>
                  </a:lnTo>
                  <a:lnTo>
                    <a:pt x="382511" y="827532"/>
                  </a:lnTo>
                  <a:close/>
                </a:path>
                <a:path w="2573020" h="948054">
                  <a:moveTo>
                    <a:pt x="624840" y="835152"/>
                  </a:moveTo>
                  <a:lnTo>
                    <a:pt x="486156" y="835152"/>
                  </a:lnTo>
                  <a:lnTo>
                    <a:pt x="486156" y="947928"/>
                  </a:lnTo>
                  <a:lnTo>
                    <a:pt x="624840" y="947928"/>
                  </a:lnTo>
                  <a:lnTo>
                    <a:pt x="624840" y="835152"/>
                  </a:lnTo>
                  <a:close/>
                </a:path>
                <a:path w="2573020" h="948054">
                  <a:moveTo>
                    <a:pt x="868680" y="88392"/>
                  </a:moveTo>
                  <a:lnTo>
                    <a:pt x="729996" y="88392"/>
                  </a:lnTo>
                  <a:lnTo>
                    <a:pt x="729996" y="947928"/>
                  </a:lnTo>
                  <a:lnTo>
                    <a:pt x="868680" y="947928"/>
                  </a:lnTo>
                  <a:lnTo>
                    <a:pt x="868680" y="88392"/>
                  </a:lnTo>
                  <a:close/>
                </a:path>
                <a:path w="2573020" h="948054">
                  <a:moveTo>
                    <a:pt x="1112520" y="129540"/>
                  </a:moveTo>
                  <a:lnTo>
                    <a:pt x="973836" y="129540"/>
                  </a:lnTo>
                  <a:lnTo>
                    <a:pt x="973836" y="947928"/>
                  </a:lnTo>
                  <a:lnTo>
                    <a:pt x="1112520" y="947928"/>
                  </a:lnTo>
                  <a:lnTo>
                    <a:pt x="1112520" y="129540"/>
                  </a:lnTo>
                  <a:close/>
                </a:path>
                <a:path w="2573020" h="948054">
                  <a:moveTo>
                    <a:pt x="1356360" y="42672"/>
                  </a:moveTo>
                  <a:lnTo>
                    <a:pt x="1216152" y="42672"/>
                  </a:lnTo>
                  <a:lnTo>
                    <a:pt x="1216152" y="947928"/>
                  </a:lnTo>
                  <a:lnTo>
                    <a:pt x="1356360" y="947928"/>
                  </a:lnTo>
                  <a:lnTo>
                    <a:pt x="1356360" y="42672"/>
                  </a:lnTo>
                  <a:close/>
                </a:path>
                <a:path w="2573020" h="948054">
                  <a:moveTo>
                    <a:pt x="1598676" y="0"/>
                  </a:moveTo>
                  <a:lnTo>
                    <a:pt x="1459992" y="0"/>
                  </a:lnTo>
                  <a:lnTo>
                    <a:pt x="1459992" y="947928"/>
                  </a:lnTo>
                  <a:lnTo>
                    <a:pt x="1598676" y="947928"/>
                  </a:lnTo>
                  <a:lnTo>
                    <a:pt x="1598676" y="0"/>
                  </a:lnTo>
                  <a:close/>
                </a:path>
                <a:path w="2573020" h="948054">
                  <a:moveTo>
                    <a:pt x="1842516" y="262128"/>
                  </a:moveTo>
                  <a:lnTo>
                    <a:pt x="1703832" y="262128"/>
                  </a:lnTo>
                  <a:lnTo>
                    <a:pt x="1703832" y="947928"/>
                  </a:lnTo>
                  <a:lnTo>
                    <a:pt x="1842516" y="947928"/>
                  </a:lnTo>
                  <a:lnTo>
                    <a:pt x="1842516" y="262128"/>
                  </a:lnTo>
                  <a:close/>
                </a:path>
                <a:path w="2573020" h="948054">
                  <a:moveTo>
                    <a:pt x="2086356" y="717804"/>
                  </a:moveTo>
                  <a:lnTo>
                    <a:pt x="1947672" y="717804"/>
                  </a:lnTo>
                  <a:lnTo>
                    <a:pt x="1947672" y="947928"/>
                  </a:lnTo>
                  <a:lnTo>
                    <a:pt x="2086356" y="947928"/>
                  </a:lnTo>
                  <a:lnTo>
                    <a:pt x="2086356" y="717804"/>
                  </a:lnTo>
                  <a:close/>
                </a:path>
                <a:path w="2573020" h="948054">
                  <a:moveTo>
                    <a:pt x="2330196" y="787908"/>
                  </a:moveTo>
                  <a:lnTo>
                    <a:pt x="2189988" y="787908"/>
                  </a:lnTo>
                  <a:lnTo>
                    <a:pt x="2189988" y="947928"/>
                  </a:lnTo>
                  <a:lnTo>
                    <a:pt x="2330196" y="947928"/>
                  </a:lnTo>
                  <a:lnTo>
                    <a:pt x="2330196" y="787908"/>
                  </a:lnTo>
                  <a:close/>
                </a:path>
                <a:path w="2573020" h="948054">
                  <a:moveTo>
                    <a:pt x="2572512" y="826008"/>
                  </a:moveTo>
                  <a:lnTo>
                    <a:pt x="2433828" y="826008"/>
                  </a:lnTo>
                  <a:lnTo>
                    <a:pt x="2433828" y="947928"/>
                  </a:lnTo>
                  <a:lnTo>
                    <a:pt x="2572512" y="947928"/>
                  </a:lnTo>
                  <a:lnTo>
                    <a:pt x="2572512" y="826008"/>
                  </a:lnTo>
                  <a:close/>
                </a:path>
              </a:pathLst>
            </a:custGeom>
            <a:solidFill>
              <a:srgbClr val="009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23"/>
            <p:cNvSpPr/>
            <p:nvPr/>
          </p:nvSpPr>
          <p:spPr>
            <a:xfrm>
              <a:off x="1190244" y="2883407"/>
              <a:ext cx="2750820" cy="1201420"/>
            </a:xfrm>
            <a:custGeom>
              <a:avLst/>
              <a:gdLst/>
              <a:ahLst/>
              <a:cxnLst/>
              <a:rect l="l" t="t" r="r" b="b"/>
              <a:pathLst>
                <a:path w="2750820" h="1201420">
                  <a:moveTo>
                    <a:pt x="2715768" y="1165859"/>
                  </a:moveTo>
                  <a:lnTo>
                    <a:pt x="2715768" y="0"/>
                  </a:lnTo>
                </a:path>
                <a:path w="2750820" h="1201420">
                  <a:moveTo>
                    <a:pt x="2715768" y="1165859"/>
                  </a:moveTo>
                  <a:lnTo>
                    <a:pt x="2750820" y="1165859"/>
                  </a:lnTo>
                </a:path>
                <a:path w="2750820" h="1201420">
                  <a:moveTo>
                    <a:pt x="2715768" y="777239"/>
                  </a:moveTo>
                  <a:lnTo>
                    <a:pt x="2750820" y="777239"/>
                  </a:lnTo>
                </a:path>
                <a:path w="2750820" h="1201420">
                  <a:moveTo>
                    <a:pt x="2715768" y="388619"/>
                  </a:moveTo>
                  <a:lnTo>
                    <a:pt x="2750820" y="388619"/>
                  </a:lnTo>
                </a:path>
                <a:path w="2750820" h="1201420">
                  <a:moveTo>
                    <a:pt x="2715768" y="0"/>
                  </a:moveTo>
                  <a:lnTo>
                    <a:pt x="2750820" y="0"/>
                  </a:lnTo>
                </a:path>
                <a:path w="2750820" h="1201420">
                  <a:moveTo>
                    <a:pt x="36575" y="1165859"/>
                  </a:moveTo>
                  <a:lnTo>
                    <a:pt x="36575" y="0"/>
                  </a:lnTo>
                </a:path>
                <a:path w="2750820" h="1201420">
                  <a:moveTo>
                    <a:pt x="0" y="1165859"/>
                  </a:moveTo>
                  <a:lnTo>
                    <a:pt x="36575" y="1165859"/>
                  </a:lnTo>
                </a:path>
                <a:path w="2750820" h="1201420">
                  <a:moveTo>
                    <a:pt x="0" y="873251"/>
                  </a:moveTo>
                  <a:lnTo>
                    <a:pt x="36575" y="873251"/>
                  </a:lnTo>
                </a:path>
                <a:path w="2750820" h="1201420">
                  <a:moveTo>
                    <a:pt x="0" y="582167"/>
                  </a:moveTo>
                  <a:lnTo>
                    <a:pt x="36575" y="582167"/>
                  </a:lnTo>
                </a:path>
                <a:path w="2750820" h="1201420">
                  <a:moveTo>
                    <a:pt x="0" y="291083"/>
                  </a:moveTo>
                  <a:lnTo>
                    <a:pt x="36575" y="291083"/>
                  </a:lnTo>
                </a:path>
                <a:path w="2750820" h="1201420">
                  <a:moveTo>
                    <a:pt x="0" y="0"/>
                  </a:moveTo>
                  <a:lnTo>
                    <a:pt x="36575" y="0"/>
                  </a:lnTo>
                </a:path>
                <a:path w="2750820" h="1201420">
                  <a:moveTo>
                    <a:pt x="36575" y="1165859"/>
                  </a:moveTo>
                  <a:lnTo>
                    <a:pt x="2715768" y="1165859"/>
                  </a:lnTo>
                </a:path>
                <a:path w="2750820" h="1201420">
                  <a:moveTo>
                    <a:pt x="36575" y="1165859"/>
                  </a:moveTo>
                  <a:lnTo>
                    <a:pt x="36575" y="1200911"/>
                  </a:lnTo>
                </a:path>
                <a:path w="2750820" h="1201420">
                  <a:moveTo>
                    <a:pt x="280416" y="1165859"/>
                  </a:moveTo>
                  <a:lnTo>
                    <a:pt x="280416" y="1200911"/>
                  </a:lnTo>
                </a:path>
                <a:path w="2750820" h="1201420">
                  <a:moveTo>
                    <a:pt x="524256" y="1165859"/>
                  </a:moveTo>
                  <a:lnTo>
                    <a:pt x="524256" y="1200911"/>
                  </a:lnTo>
                </a:path>
                <a:path w="2750820" h="1201420">
                  <a:moveTo>
                    <a:pt x="768095" y="1165859"/>
                  </a:moveTo>
                  <a:lnTo>
                    <a:pt x="768095" y="1200911"/>
                  </a:lnTo>
                </a:path>
                <a:path w="2750820" h="1201420">
                  <a:moveTo>
                    <a:pt x="1010412" y="1165859"/>
                  </a:moveTo>
                  <a:lnTo>
                    <a:pt x="1010412" y="1200911"/>
                  </a:lnTo>
                </a:path>
                <a:path w="2750820" h="1201420">
                  <a:moveTo>
                    <a:pt x="1254252" y="1165859"/>
                  </a:moveTo>
                  <a:lnTo>
                    <a:pt x="1254252" y="1200911"/>
                  </a:lnTo>
                </a:path>
                <a:path w="2750820" h="1201420">
                  <a:moveTo>
                    <a:pt x="1498092" y="1165859"/>
                  </a:moveTo>
                  <a:lnTo>
                    <a:pt x="1498092" y="1200911"/>
                  </a:lnTo>
                </a:path>
                <a:path w="2750820" h="1201420">
                  <a:moveTo>
                    <a:pt x="1741932" y="1165859"/>
                  </a:moveTo>
                  <a:lnTo>
                    <a:pt x="1741932" y="1200911"/>
                  </a:lnTo>
                </a:path>
                <a:path w="2750820" h="1201420">
                  <a:moveTo>
                    <a:pt x="1984248" y="1165859"/>
                  </a:moveTo>
                  <a:lnTo>
                    <a:pt x="1984248" y="1200911"/>
                  </a:lnTo>
                </a:path>
                <a:path w="2750820" h="1201420">
                  <a:moveTo>
                    <a:pt x="2228088" y="1165859"/>
                  </a:moveTo>
                  <a:lnTo>
                    <a:pt x="2228088" y="1200911"/>
                  </a:lnTo>
                </a:path>
                <a:path w="2750820" h="1201420">
                  <a:moveTo>
                    <a:pt x="2471928" y="1165859"/>
                  </a:moveTo>
                  <a:lnTo>
                    <a:pt x="2471928" y="1200911"/>
                  </a:lnTo>
                </a:path>
                <a:path w="2750820" h="1201420">
                  <a:moveTo>
                    <a:pt x="2715768" y="1165859"/>
                  </a:moveTo>
                  <a:lnTo>
                    <a:pt x="2715768" y="1200911"/>
                  </a:lnTo>
                </a:path>
              </a:pathLst>
            </a:custGeom>
            <a:ln w="914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24"/>
            <p:cNvSpPr/>
            <p:nvPr/>
          </p:nvSpPr>
          <p:spPr>
            <a:xfrm>
              <a:off x="1349502" y="3147567"/>
              <a:ext cx="2433955" cy="871855"/>
            </a:xfrm>
            <a:custGeom>
              <a:avLst/>
              <a:gdLst/>
              <a:ahLst/>
              <a:cxnLst/>
              <a:rect l="l" t="t" r="r" b="b"/>
              <a:pathLst>
                <a:path w="2433954" h="871854">
                  <a:moveTo>
                    <a:pt x="0" y="551307"/>
                  </a:moveTo>
                  <a:lnTo>
                    <a:pt x="40575" y="581018"/>
                  </a:lnTo>
                  <a:lnTo>
                    <a:pt x="81148" y="611410"/>
                  </a:lnTo>
                  <a:lnTo>
                    <a:pt x="121713" y="641810"/>
                  </a:lnTo>
                  <a:lnTo>
                    <a:pt x="162268" y="671543"/>
                  </a:lnTo>
                  <a:lnTo>
                    <a:pt x="202809" y="699935"/>
                  </a:lnTo>
                  <a:lnTo>
                    <a:pt x="243331" y="726313"/>
                  </a:lnTo>
                  <a:lnTo>
                    <a:pt x="278111" y="752961"/>
                  </a:lnTo>
                  <a:lnTo>
                    <a:pt x="312891" y="786077"/>
                  </a:lnTo>
                  <a:lnTo>
                    <a:pt x="347671" y="820075"/>
                  </a:lnTo>
                  <a:lnTo>
                    <a:pt x="382451" y="849370"/>
                  </a:lnTo>
                  <a:lnTo>
                    <a:pt x="417231" y="868377"/>
                  </a:lnTo>
                  <a:lnTo>
                    <a:pt x="452011" y="871510"/>
                  </a:lnTo>
                  <a:lnTo>
                    <a:pt x="486791" y="853186"/>
                  </a:lnTo>
                  <a:lnTo>
                    <a:pt x="524238" y="799128"/>
                  </a:lnTo>
                  <a:lnTo>
                    <a:pt x="542956" y="759079"/>
                  </a:lnTo>
                  <a:lnTo>
                    <a:pt x="561672" y="712658"/>
                  </a:lnTo>
                  <a:lnTo>
                    <a:pt x="580387" y="661596"/>
                  </a:lnTo>
                  <a:lnTo>
                    <a:pt x="599100" y="607624"/>
                  </a:lnTo>
                  <a:lnTo>
                    <a:pt x="617813" y="552473"/>
                  </a:lnTo>
                  <a:lnTo>
                    <a:pt x="636526" y="497875"/>
                  </a:lnTo>
                  <a:lnTo>
                    <a:pt x="655241" y="445559"/>
                  </a:lnTo>
                  <a:lnTo>
                    <a:pt x="673957" y="397258"/>
                  </a:lnTo>
                  <a:lnTo>
                    <a:pt x="692675" y="354702"/>
                  </a:lnTo>
                  <a:lnTo>
                    <a:pt x="711397" y="319622"/>
                  </a:lnTo>
                  <a:lnTo>
                    <a:pt x="764902" y="266835"/>
                  </a:lnTo>
                  <a:lnTo>
                    <a:pt x="799682" y="259226"/>
                  </a:lnTo>
                  <a:lnTo>
                    <a:pt x="834462" y="265345"/>
                  </a:lnTo>
                  <a:lnTo>
                    <a:pt x="869242" y="279618"/>
                  </a:lnTo>
                  <a:lnTo>
                    <a:pt x="904022" y="296468"/>
                  </a:lnTo>
                  <a:lnTo>
                    <a:pt x="938802" y="310319"/>
                  </a:lnTo>
                  <a:lnTo>
                    <a:pt x="973581" y="315595"/>
                  </a:lnTo>
                  <a:lnTo>
                    <a:pt x="1022211" y="312918"/>
                  </a:lnTo>
                  <a:lnTo>
                    <a:pt x="1070866" y="307749"/>
                  </a:lnTo>
                  <a:lnTo>
                    <a:pt x="1119538" y="300489"/>
                  </a:lnTo>
                  <a:lnTo>
                    <a:pt x="1168223" y="291540"/>
                  </a:lnTo>
                  <a:lnTo>
                    <a:pt x="1216914" y="281305"/>
                  </a:lnTo>
                  <a:lnTo>
                    <a:pt x="1265604" y="266085"/>
                  </a:lnTo>
                  <a:lnTo>
                    <a:pt x="1314289" y="245684"/>
                  </a:lnTo>
                  <a:lnTo>
                    <a:pt x="1362961" y="225526"/>
                  </a:lnTo>
                  <a:lnTo>
                    <a:pt x="1411616" y="211038"/>
                  </a:lnTo>
                  <a:lnTo>
                    <a:pt x="1460246" y="207645"/>
                  </a:lnTo>
                  <a:lnTo>
                    <a:pt x="1500822" y="220189"/>
                  </a:lnTo>
                  <a:lnTo>
                    <a:pt x="1541398" y="245900"/>
                  </a:lnTo>
                  <a:lnTo>
                    <a:pt x="1581975" y="276796"/>
                  </a:lnTo>
                  <a:lnTo>
                    <a:pt x="1622551" y="304898"/>
                  </a:lnTo>
                  <a:lnTo>
                    <a:pt x="1663128" y="322227"/>
                  </a:lnTo>
                  <a:lnTo>
                    <a:pt x="1703704" y="320802"/>
                  </a:lnTo>
                  <a:lnTo>
                    <a:pt x="1734131" y="303341"/>
                  </a:lnTo>
                  <a:lnTo>
                    <a:pt x="1764549" y="273631"/>
                  </a:lnTo>
                  <a:lnTo>
                    <a:pt x="1794961" y="235387"/>
                  </a:lnTo>
                  <a:lnTo>
                    <a:pt x="1825371" y="192325"/>
                  </a:lnTo>
                  <a:lnTo>
                    <a:pt x="1855780" y="148162"/>
                  </a:lnTo>
                  <a:lnTo>
                    <a:pt x="1886192" y="106614"/>
                  </a:lnTo>
                  <a:lnTo>
                    <a:pt x="1916610" y="71397"/>
                  </a:lnTo>
                  <a:lnTo>
                    <a:pt x="1947037" y="46228"/>
                  </a:lnTo>
                  <a:lnTo>
                    <a:pt x="1995728" y="24616"/>
                  </a:lnTo>
                  <a:lnTo>
                    <a:pt x="2044420" y="16654"/>
                  </a:lnTo>
                  <a:lnTo>
                    <a:pt x="2093112" y="16665"/>
                  </a:lnTo>
                  <a:lnTo>
                    <a:pt x="2141804" y="18974"/>
                  </a:lnTo>
                  <a:lnTo>
                    <a:pt x="2190496" y="17907"/>
                  </a:lnTo>
                  <a:lnTo>
                    <a:pt x="2239125" y="13642"/>
                  </a:lnTo>
                  <a:lnTo>
                    <a:pt x="2287780" y="9976"/>
                  </a:lnTo>
                  <a:lnTo>
                    <a:pt x="2336452" y="6650"/>
                  </a:lnTo>
                  <a:lnTo>
                    <a:pt x="2385137" y="3410"/>
                  </a:lnTo>
                  <a:lnTo>
                    <a:pt x="2433828" y="0"/>
                  </a:lnTo>
                </a:path>
              </a:pathLst>
            </a:custGeom>
            <a:ln w="28956">
              <a:solidFill>
                <a:srgbClr val="C4D5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12291" y="3662425"/>
              <a:ext cx="73152" cy="73152"/>
            </a:xfrm>
            <a:prstGeom prst="rect">
              <a:avLst/>
            </a:prstGeom>
          </p:spPr>
        </p:pic>
        <p:pic>
          <p:nvPicPr>
            <p:cNvPr id="87" name="object 2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56131" y="3837685"/>
              <a:ext cx="73152" cy="73152"/>
            </a:xfrm>
            <a:prstGeom prst="rect">
              <a:avLst/>
            </a:prstGeom>
          </p:spPr>
        </p:pic>
        <p:pic>
          <p:nvPicPr>
            <p:cNvPr id="88" name="object 2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99970" y="3964177"/>
              <a:ext cx="73152" cy="73152"/>
            </a:xfrm>
            <a:prstGeom prst="rect">
              <a:avLst/>
            </a:prstGeom>
          </p:spPr>
        </p:pic>
        <p:pic>
          <p:nvPicPr>
            <p:cNvPr id="89" name="object 2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042286" y="3404869"/>
              <a:ext cx="73152" cy="73152"/>
            </a:xfrm>
            <a:prstGeom prst="rect">
              <a:avLst/>
            </a:prstGeom>
          </p:spPr>
        </p:pic>
        <p:pic>
          <p:nvPicPr>
            <p:cNvPr id="90" name="object 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86127" y="3426205"/>
              <a:ext cx="73152" cy="73152"/>
            </a:xfrm>
            <a:prstGeom prst="rect">
              <a:avLst/>
            </a:prstGeom>
          </p:spPr>
        </p:pic>
        <p:pic>
          <p:nvPicPr>
            <p:cNvPr id="91" name="object 3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29966" y="3392677"/>
              <a:ext cx="73152" cy="73152"/>
            </a:xfrm>
            <a:prstGeom prst="rect">
              <a:avLst/>
            </a:prstGeom>
          </p:spPr>
        </p:pic>
        <p:pic>
          <p:nvPicPr>
            <p:cNvPr id="92" name="object 3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73807" y="3319525"/>
              <a:ext cx="73152" cy="73151"/>
            </a:xfrm>
            <a:prstGeom prst="rect">
              <a:avLst/>
            </a:prstGeom>
          </p:spPr>
        </p:pic>
        <p:pic>
          <p:nvPicPr>
            <p:cNvPr id="93" name="object 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17647" y="3432301"/>
              <a:ext cx="73152" cy="73152"/>
            </a:xfrm>
            <a:prstGeom prst="rect">
              <a:avLst/>
            </a:prstGeom>
          </p:spPr>
        </p:pic>
        <p:pic>
          <p:nvPicPr>
            <p:cNvPr id="94" name="object 3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59963" y="3157981"/>
              <a:ext cx="73151" cy="73152"/>
            </a:xfrm>
            <a:prstGeom prst="rect">
              <a:avLst/>
            </a:prstGeom>
          </p:spPr>
        </p:pic>
        <p:pic>
          <p:nvPicPr>
            <p:cNvPr id="95" name="object 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03802" y="3129025"/>
              <a:ext cx="73152" cy="73151"/>
            </a:xfrm>
            <a:prstGeom prst="rect">
              <a:avLst/>
            </a:prstGeom>
          </p:spPr>
        </p:pic>
        <p:pic>
          <p:nvPicPr>
            <p:cNvPr id="96" name="object 3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47642" y="3110737"/>
              <a:ext cx="73152" cy="73151"/>
            </a:xfrm>
            <a:prstGeom prst="rect">
              <a:avLst/>
            </a:prstGeom>
          </p:spPr>
        </p:pic>
      </p:grpSp>
      <p:sp>
        <p:nvSpPr>
          <p:cNvPr id="97" name="object 36"/>
          <p:cNvSpPr txBox="1"/>
          <p:nvPr/>
        </p:nvSpPr>
        <p:spPr>
          <a:xfrm>
            <a:off x="1289303" y="3645014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13</a:t>
            </a:r>
            <a:r>
              <a:rPr sz="900" spc="-5" dirty="0">
                <a:latin typeface="Calibri"/>
                <a:cs typeface="Calibri"/>
              </a:rPr>
              <a:t> </a:t>
            </a:r>
            <a:r>
              <a:rPr sz="900" spc="-25" dirty="0">
                <a:latin typeface="Calibri"/>
                <a:cs typeface="Calibri"/>
              </a:rPr>
              <a:t>072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8" name="object 37"/>
          <p:cNvSpPr txBox="1"/>
          <p:nvPr/>
        </p:nvSpPr>
        <p:spPr>
          <a:xfrm>
            <a:off x="1532508" y="3645014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20</a:t>
            </a:r>
            <a:r>
              <a:rPr sz="900" spc="-5" dirty="0">
                <a:latin typeface="Calibri"/>
                <a:cs typeface="Calibri"/>
              </a:rPr>
              <a:t> </a:t>
            </a:r>
            <a:r>
              <a:rPr sz="900" spc="-25" dirty="0">
                <a:latin typeface="Calibri"/>
                <a:cs typeface="Calibri"/>
              </a:rPr>
              <a:t>487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9" name="object 38"/>
          <p:cNvSpPr txBox="1"/>
          <p:nvPr/>
        </p:nvSpPr>
        <p:spPr>
          <a:xfrm>
            <a:off x="1776095" y="3645014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19</a:t>
            </a:r>
            <a:r>
              <a:rPr sz="900" spc="-5" dirty="0">
                <a:latin typeface="Calibri"/>
                <a:cs typeface="Calibri"/>
              </a:rPr>
              <a:t> </a:t>
            </a:r>
            <a:r>
              <a:rPr sz="900" spc="-25" dirty="0">
                <a:latin typeface="Calibri"/>
                <a:cs typeface="Calibri"/>
              </a:rPr>
              <a:t>166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00" name="object 39"/>
          <p:cNvSpPr txBox="1"/>
          <p:nvPr/>
        </p:nvSpPr>
        <p:spPr>
          <a:xfrm>
            <a:off x="2019680" y="3587102"/>
            <a:ext cx="139700" cy="39878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147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259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01" name="object 40"/>
          <p:cNvSpPr txBox="1"/>
          <p:nvPr/>
        </p:nvSpPr>
        <p:spPr>
          <a:xfrm>
            <a:off x="2263139" y="3587102"/>
            <a:ext cx="139700" cy="39878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140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368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02" name="object 41"/>
          <p:cNvSpPr txBox="1"/>
          <p:nvPr/>
        </p:nvSpPr>
        <p:spPr>
          <a:xfrm>
            <a:off x="2506726" y="3587102"/>
            <a:ext cx="139700" cy="39878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155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225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03" name="object 42"/>
          <p:cNvSpPr txBox="1"/>
          <p:nvPr/>
        </p:nvSpPr>
        <p:spPr>
          <a:xfrm>
            <a:off x="2750185" y="3587102"/>
            <a:ext cx="139700" cy="39878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162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627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04" name="object 43"/>
          <p:cNvSpPr txBox="1"/>
          <p:nvPr/>
        </p:nvSpPr>
        <p:spPr>
          <a:xfrm>
            <a:off x="2993770" y="3587102"/>
            <a:ext cx="139700" cy="39878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"/>
                <a:cs typeface="Calibri"/>
              </a:rPr>
              <a:t>117</a:t>
            </a:r>
            <a:r>
              <a:rPr sz="9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900" spc="-25" dirty="0">
                <a:solidFill>
                  <a:srgbClr val="FFFFFF"/>
                </a:solidFill>
                <a:latin typeface="Calibri"/>
                <a:cs typeface="Calibri"/>
              </a:rPr>
              <a:t>605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05" name="object 44"/>
          <p:cNvSpPr txBox="1"/>
          <p:nvPr/>
        </p:nvSpPr>
        <p:spPr>
          <a:xfrm>
            <a:off x="3237357" y="3645014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39</a:t>
            </a:r>
            <a:r>
              <a:rPr sz="900" spc="-5" dirty="0">
                <a:latin typeface="Calibri"/>
                <a:cs typeface="Calibri"/>
              </a:rPr>
              <a:t> </a:t>
            </a:r>
            <a:r>
              <a:rPr sz="900" spc="-25" dirty="0">
                <a:latin typeface="Calibri"/>
                <a:cs typeface="Calibri"/>
              </a:rPr>
              <a:t>491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06" name="object 45"/>
          <p:cNvSpPr txBox="1"/>
          <p:nvPr/>
        </p:nvSpPr>
        <p:spPr>
          <a:xfrm>
            <a:off x="3480815" y="3645014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27</a:t>
            </a:r>
            <a:r>
              <a:rPr sz="900" spc="-5" dirty="0">
                <a:latin typeface="Calibri"/>
                <a:cs typeface="Calibri"/>
              </a:rPr>
              <a:t> </a:t>
            </a:r>
            <a:r>
              <a:rPr sz="900" spc="-25" dirty="0">
                <a:latin typeface="Calibri"/>
                <a:cs typeface="Calibri"/>
              </a:rPr>
              <a:t>347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07" name="object 46"/>
          <p:cNvSpPr txBox="1"/>
          <p:nvPr/>
        </p:nvSpPr>
        <p:spPr>
          <a:xfrm>
            <a:off x="3724402" y="3645014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20</a:t>
            </a:r>
            <a:r>
              <a:rPr sz="900" spc="-5" dirty="0">
                <a:latin typeface="Calibri"/>
                <a:cs typeface="Calibri"/>
              </a:rPr>
              <a:t> </a:t>
            </a:r>
            <a:r>
              <a:rPr sz="900" spc="-25" dirty="0">
                <a:latin typeface="Calibri"/>
                <a:cs typeface="Calibri"/>
              </a:rPr>
              <a:t>820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08" name="object 47"/>
          <p:cNvSpPr txBox="1"/>
          <p:nvPr/>
        </p:nvSpPr>
        <p:spPr>
          <a:xfrm>
            <a:off x="1239011" y="3454984"/>
            <a:ext cx="722630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1500" baseline="8333" dirty="0">
                <a:latin typeface="Calibri"/>
                <a:cs typeface="Calibri"/>
              </a:rPr>
              <a:t>18%</a:t>
            </a:r>
            <a:r>
              <a:rPr sz="1500" spc="127" baseline="8333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9%</a:t>
            </a:r>
            <a:r>
              <a:rPr sz="1000" spc="350" dirty="0">
                <a:latin typeface="Calibri"/>
                <a:cs typeface="Calibri"/>
              </a:rPr>
              <a:t> </a:t>
            </a:r>
            <a:r>
              <a:rPr sz="1500" spc="-37" baseline="2777" dirty="0">
                <a:latin typeface="Calibri"/>
                <a:cs typeface="Calibri"/>
              </a:rPr>
              <a:t>2%</a:t>
            </a:r>
            <a:endParaRPr sz="1500" baseline="2777">
              <a:latin typeface="Calibri"/>
              <a:cs typeface="Calibri"/>
            </a:endParaRPr>
          </a:p>
        </p:txBody>
      </p:sp>
      <p:sp>
        <p:nvSpPr>
          <p:cNvPr id="109" name="object 48"/>
          <p:cNvSpPr txBox="1"/>
          <p:nvPr/>
        </p:nvSpPr>
        <p:spPr>
          <a:xfrm>
            <a:off x="1959864" y="2963036"/>
            <a:ext cx="803910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1500" baseline="-22222" dirty="0">
                <a:latin typeface="Calibri"/>
                <a:cs typeface="Calibri"/>
              </a:rPr>
              <a:t>31%</a:t>
            </a:r>
            <a:r>
              <a:rPr sz="1500" spc="37" baseline="-22222" dirty="0">
                <a:latin typeface="Calibri"/>
                <a:cs typeface="Calibri"/>
              </a:rPr>
              <a:t> </a:t>
            </a:r>
            <a:r>
              <a:rPr sz="1500" baseline="-27777" dirty="0">
                <a:latin typeface="Calibri"/>
                <a:cs typeface="Calibri"/>
              </a:rPr>
              <a:t>30%</a:t>
            </a:r>
            <a:r>
              <a:rPr sz="1500" spc="30" baseline="-27777" dirty="0">
                <a:latin typeface="Calibri"/>
                <a:cs typeface="Calibri"/>
              </a:rPr>
              <a:t> </a:t>
            </a:r>
            <a:r>
              <a:rPr sz="1000" spc="-25" dirty="0">
                <a:latin typeface="Calibri"/>
                <a:cs typeface="Calibri"/>
              </a:rPr>
              <a:t>32%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0" name="object 49"/>
          <p:cNvSpPr txBox="1"/>
          <p:nvPr/>
        </p:nvSpPr>
        <p:spPr>
          <a:xfrm>
            <a:off x="2700273" y="2913633"/>
            <a:ext cx="243840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25" dirty="0">
                <a:latin typeface="Calibri"/>
                <a:cs typeface="Calibri"/>
              </a:rPr>
              <a:t>36%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1" name="object 50"/>
          <p:cNvSpPr txBox="1"/>
          <p:nvPr/>
        </p:nvSpPr>
        <p:spPr>
          <a:xfrm>
            <a:off x="2938652" y="3189477"/>
            <a:ext cx="243840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25" dirty="0">
                <a:latin typeface="Calibri"/>
                <a:cs typeface="Calibri"/>
              </a:rPr>
              <a:t>30%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2" name="object 51"/>
          <p:cNvSpPr txBox="1"/>
          <p:nvPr/>
        </p:nvSpPr>
        <p:spPr>
          <a:xfrm>
            <a:off x="3193669" y="2954273"/>
            <a:ext cx="519430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1500" spc="-15" baseline="-19444" dirty="0">
                <a:latin typeface="Calibri"/>
                <a:cs typeface="Calibri"/>
              </a:rPr>
              <a:t>44%</a:t>
            </a:r>
            <a:r>
              <a:rPr sz="1000" spc="-10" dirty="0">
                <a:latin typeface="Calibri"/>
                <a:cs typeface="Calibri"/>
              </a:rPr>
              <a:t>45%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3" name="object 52"/>
          <p:cNvSpPr txBox="1"/>
          <p:nvPr/>
        </p:nvSpPr>
        <p:spPr>
          <a:xfrm>
            <a:off x="3661664" y="2885693"/>
            <a:ext cx="243840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25" dirty="0">
                <a:latin typeface="Calibri"/>
                <a:cs typeface="Calibri"/>
              </a:rPr>
              <a:t>46%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4" name="object 53"/>
          <p:cNvSpPr txBox="1"/>
          <p:nvPr/>
        </p:nvSpPr>
        <p:spPr>
          <a:xfrm>
            <a:off x="3999357" y="3565905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0D0D0D"/>
                </a:solidFill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15" name="object 54"/>
          <p:cNvSpPr txBox="1"/>
          <p:nvPr/>
        </p:nvSpPr>
        <p:spPr>
          <a:xfrm>
            <a:off x="3999357" y="3177285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0D0D0D"/>
                </a:solidFill>
                <a:latin typeface="Calibri"/>
                <a:cs typeface="Calibri"/>
              </a:rPr>
              <a:t>40%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16" name="object 55"/>
          <p:cNvSpPr txBox="1"/>
          <p:nvPr/>
        </p:nvSpPr>
        <p:spPr>
          <a:xfrm>
            <a:off x="3999357" y="2788665"/>
            <a:ext cx="22352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25" dirty="0">
                <a:solidFill>
                  <a:srgbClr val="0D0D0D"/>
                </a:solidFill>
                <a:latin typeface="Calibri"/>
                <a:cs typeface="Calibri"/>
              </a:rPr>
              <a:t>60%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17" name="object 56"/>
          <p:cNvSpPr txBox="1"/>
          <p:nvPr/>
        </p:nvSpPr>
        <p:spPr>
          <a:xfrm>
            <a:off x="793191" y="3663188"/>
            <a:ext cx="34099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50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25" dirty="0">
                <a:solidFill>
                  <a:srgbClr val="0D0D0D"/>
                </a:solidFill>
                <a:latin typeface="Calibri"/>
                <a:cs typeface="Calibri"/>
              </a:rPr>
              <a:t>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18" name="object 57"/>
          <p:cNvSpPr txBox="1"/>
          <p:nvPr/>
        </p:nvSpPr>
        <p:spPr>
          <a:xfrm>
            <a:off x="735279" y="3371164"/>
            <a:ext cx="399415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100</a:t>
            </a:r>
            <a:r>
              <a:rPr sz="900" spc="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25" dirty="0">
                <a:solidFill>
                  <a:srgbClr val="0D0D0D"/>
                </a:solidFill>
                <a:latin typeface="Calibri"/>
                <a:cs typeface="Calibri"/>
              </a:rPr>
              <a:t>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19" name="object 58"/>
          <p:cNvSpPr txBox="1"/>
          <p:nvPr/>
        </p:nvSpPr>
        <p:spPr>
          <a:xfrm>
            <a:off x="735279" y="3080130"/>
            <a:ext cx="39878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150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25" dirty="0">
                <a:solidFill>
                  <a:srgbClr val="0D0D0D"/>
                </a:solidFill>
                <a:latin typeface="Calibri"/>
                <a:cs typeface="Calibri"/>
              </a:rPr>
              <a:t>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20" name="object 59"/>
          <p:cNvSpPr txBox="1"/>
          <p:nvPr/>
        </p:nvSpPr>
        <p:spPr>
          <a:xfrm>
            <a:off x="735279" y="2788665"/>
            <a:ext cx="39878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200</a:t>
            </a:r>
            <a:r>
              <a:rPr sz="9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25" dirty="0">
                <a:solidFill>
                  <a:srgbClr val="0D0D0D"/>
                </a:solidFill>
                <a:latin typeface="Calibri"/>
                <a:cs typeface="Calibri"/>
              </a:rPr>
              <a:t>000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21" name="object 60"/>
          <p:cNvSpPr txBox="1"/>
          <p:nvPr/>
        </p:nvSpPr>
        <p:spPr>
          <a:xfrm>
            <a:off x="580059" y="3095828"/>
            <a:ext cx="139700" cy="77025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тыс.</a:t>
            </a:r>
            <a:r>
              <a:rPr sz="900" spc="-20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долл.</a:t>
            </a:r>
            <a:r>
              <a:rPr sz="900" spc="-25" dirty="0">
                <a:latin typeface="Calibri"/>
                <a:cs typeface="Calibri"/>
              </a:rPr>
              <a:t> США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22" name="object 61"/>
          <p:cNvSpPr/>
          <p:nvPr/>
        </p:nvSpPr>
        <p:spPr>
          <a:xfrm>
            <a:off x="638555" y="4331208"/>
            <a:ext cx="243840" cy="68580"/>
          </a:xfrm>
          <a:custGeom>
            <a:avLst/>
            <a:gdLst/>
            <a:ahLst/>
            <a:cxnLst/>
            <a:rect l="l" t="t" r="r" b="b"/>
            <a:pathLst>
              <a:path w="243840" h="68579">
                <a:moveTo>
                  <a:pt x="243840" y="0"/>
                </a:moveTo>
                <a:lnTo>
                  <a:pt x="0" y="0"/>
                </a:lnTo>
                <a:lnTo>
                  <a:pt x="0" y="68580"/>
                </a:lnTo>
                <a:lnTo>
                  <a:pt x="243840" y="68580"/>
                </a:lnTo>
                <a:lnTo>
                  <a:pt x="243840" y="0"/>
                </a:lnTo>
                <a:close/>
              </a:path>
            </a:pathLst>
          </a:custGeom>
          <a:solidFill>
            <a:srgbClr val="0096A9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23" name="object 6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356866" y="4328159"/>
            <a:ext cx="243839" cy="73152"/>
          </a:xfrm>
          <a:prstGeom prst="rect">
            <a:avLst/>
          </a:prstGeom>
        </p:spPr>
      </p:pic>
      <p:sp>
        <p:nvSpPr>
          <p:cNvPr id="124" name="object 63"/>
          <p:cNvSpPr txBox="1"/>
          <p:nvPr/>
        </p:nvSpPr>
        <p:spPr>
          <a:xfrm>
            <a:off x="492963" y="3942567"/>
            <a:ext cx="3724275" cy="716280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570230">
              <a:lnSpc>
                <a:spcPct val="100000"/>
              </a:lnSpc>
              <a:spcBef>
                <a:spcPts val="195"/>
              </a:spcBef>
              <a:tabLst>
                <a:tab pos="3518535" algn="l"/>
              </a:tabLst>
            </a:pPr>
            <a:r>
              <a:rPr sz="900" spc="-50" dirty="0">
                <a:solidFill>
                  <a:srgbClr val="0D0D0D"/>
                </a:solidFill>
                <a:latin typeface="Calibri"/>
                <a:cs typeface="Calibri"/>
              </a:rPr>
              <a:t>0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	</a:t>
            </a:r>
            <a:r>
              <a:rPr sz="900" spc="-25" dirty="0">
                <a:solidFill>
                  <a:srgbClr val="0D0D0D"/>
                </a:solidFill>
                <a:latin typeface="Calibri"/>
                <a:cs typeface="Calibri"/>
              </a:rPr>
              <a:t>0%</a:t>
            </a:r>
            <a:endParaRPr sz="900" dirty="0">
              <a:latin typeface="Calibri"/>
              <a:cs typeface="Calibri"/>
            </a:endParaRPr>
          </a:p>
          <a:p>
            <a:pPr marL="422909" algn="ctr">
              <a:lnSpc>
                <a:spcPct val="100000"/>
              </a:lnSpc>
              <a:spcBef>
                <a:spcPts val="90"/>
              </a:spcBef>
            </a:pP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2024</a:t>
            </a:r>
            <a:r>
              <a:rPr sz="900" spc="-1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2025</a:t>
            </a:r>
            <a:r>
              <a:rPr sz="900" spc="-10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2026</a:t>
            </a:r>
            <a:r>
              <a:rPr sz="900" spc="-114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2027</a:t>
            </a:r>
            <a:r>
              <a:rPr sz="900" spc="-10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2028</a:t>
            </a:r>
            <a:r>
              <a:rPr sz="900" spc="-11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2029</a:t>
            </a:r>
            <a:r>
              <a:rPr sz="900" spc="-11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2030</a:t>
            </a:r>
            <a:r>
              <a:rPr sz="900" spc="-10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2031</a:t>
            </a:r>
            <a:r>
              <a:rPr sz="900" spc="-114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2032</a:t>
            </a:r>
            <a:r>
              <a:rPr sz="900" spc="-10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dirty="0">
                <a:solidFill>
                  <a:srgbClr val="0D0D0D"/>
                </a:solidFill>
                <a:latin typeface="Calibri"/>
                <a:cs typeface="Calibri"/>
              </a:rPr>
              <a:t>2033</a:t>
            </a:r>
            <a:r>
              <a:rPr sz="900" spc="-11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900" spc="-20" dirty="0">
                <a:solidFill>
                  <a:srgbClr val="0D0D0D"/>
                </a:solidFill>
                <a:latin typeface="Calibri"/>
                <a:cs typeface="Calibri"/>
              </a:rPr>
              <a:t>2034</a:t>
            </a:r>
            <a:endParaRPr sz="900" dirty="0">
              <a:latin typeface="Calibri"/>
              <a:cs typeface="Calibri"/>
            </a:endParaRPr>
          </a:p>
          <a:p>
            <a:pPr marL="401955" algn="ctr">
              <a:lnSpc>
                <a:spcPct val="100000"/>
              </a:lnSpc>
              <a:spcBef>
                <a:spcPts val="175"/>
              </a:spcBef>
              <a:tabLst>
                <a:tab pos="2120900" algn="l"/>
              </a:tabLst>
            </a:pPr>
            <a:r>
              <a:rPr sz="1000" dirty="0">
                <a:latin typeface="Calibri"/>
                <a:cs typeface="Calibri"/>
              </a:rPr>
              <a:t>Выручка,</a:t>
            </a:r>
            <a:r>
              <a:rPr sz="1000" spc="-30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тыс.</a:t>
            </a:r>
            <a:r>
              <a:rPr sz="1000" spc="-25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долл.</a:t>
            </a:r>
            <a:r>
              <a:rPr sz="1000" spc="-5" dirty="0">
                <a:latin typeface="Calibri"/>
                <a:cs typeface="Calibri"/>
              </a:rPr>
              <a:t> </a:t>
            </a:r>
            <a:r>
              <a:rPr sz="1000" spc="-25" dirty="0">
                <a:latin typeface="Calibri"/>
                <a:cs typeface="Calibri"/>
              </a:rPr>
              <a:t>США</a:t>
            </a:r>
            <a:r>
              <a:rPr sz="1000" dirty="0">
                <a:latin typeface="Calibri"/>
                <a:cs typeface="Calibri"/>
              </a:rPr>
              <a:t>	</a:t>
            </a:r>
            <a:r>
              <a:rPr sz="1000" spc="-10" dirty="0">
                <a:latin typeface="Calibri"/>
                <a:cs typeface="Calibri"/>
              </a:rPr>
              <a:t>Рентабельность</a:t>
            </a:r>
            <a:r>
              <a:rPr sz="1000" spc="40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по</a:t>
            </a:r>
            <a:r>
              <a:rPr sz="1000" spc="-5" dirty="0">
                <a:latin typeface="Calibri"/>
                <a:cs typeface="Calibri"/>
              </a:rPr>
              <a:t> </a:t>
            </a:r>
            <a:r>
              <a:rPr sz="1000" dirty="0">
                <a:latin typeface="Calibri"/>
                <a:cs typeface="Calibri"/>
              </a:rPr>
              <a:t>EBITDA,</a:t>
            </a:r>
            <a:r>
              <a:rPr sz="1000" spc="10" dirty="0">
                <a:latin typeface="Calibri"/>
                <a:cs typeface="Calibri"/>
              </a:rPr>
              <a:t> </a:t>
            </a:r>
            <a:r>
              <a:rPr sz="1000" spc="-60" dirty="0">
                <a:latin typeface="Calibri"/>
                <a:cs typeface="Calibri"/>
              </a:rPr>
              <a:t>%</a:t>
            </a:r>
            <a:endParaRPr sz="1000" dirty="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35"/>
              </a:spcBef>
            </a:pPr>
            <a:r>
              <a:rPr sz="900" b="1" dirty="0">
                <a:solidFill>
                  <a:srgbClr val="7030A0"/>
                </a:solidFill>
                <a:latin typeface="Calibri"/>
                <a:cs typeface="Calibri"/>
              </a:rPr>
              <a:t>Место</a:t>
            </a:r>
            <a:r>
              <a:rPr sz="900" b="1" spc="-3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900" b="1" spc="-10" dirty="0">
                <a:solidFill>
                  <a:srgbClr val="7030A0"/>
                </a:solidFill>
                <a:latin typeface="Calibri"/>
                <a:cs typeface="Calibri"/>
              </a:rPr>
              <a:t>реализации</a:t>
            </a:r>
            <a:endParaRPr sz="900" dirty="0">
              <a:solidFill>
                <a:srgbClr val="7030A0"/>
              </a:solidFill>
              <a:latin typeface="Calibri"/>
              <a:cs typeface="Calibri"/>
            </a:endParaRPr>
          </a:p>
        </p:txBody>
      </p:sp>
      <p:sp>
        <p:nvSpPr>
          <p:cNvPr id="125" name="object 64"/>
          <p:cNvSpPr txBox="1"/>
          <p:nvPr/>
        </p:nvSpPr>
        <p:spPr>
          <a:xfrm>
            <a:off x="2202307" y="5832449"/>
            <a:ext cx="679450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dirty="0">
                <a:solidFill>
                  <a:srgbClr val="FFFFFF"/>
                </a:solidFill>
                <a:latin typeface="Calibri"/>
                <a:cs typeface="Calibri"/>
              </a:rPr>
              <a:t>м.</a:t>
            </a:r>
            <a:r>
              <a:rPr sz="1000" b="1" spc="-10" dirty="0">
                <a:solidFill>
                  <a:srgbClr val="FFFFFF"/>
                </a:solidFill>
                <a:latin typeface="Calibri"/>
                <a:cs typeface="Calibri"/>
              </a:rPr>
              <a:t> Алашпай</a:t>
            </a:r>
            <a:endParaRPr sz="1000">
              <a:latin typeface="Calibri"/>
              <a:cs typeface="Calibri"/>
            </a:endParaRPr>
          </a:p>
        </p:txBody>
      </p:sp>
      <p:pic>
        <p:nvPicPr>
          <p:cNvPr id="59" name="object 7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70" name="object 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71" name="Прямоугольник 1070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72" name="Блок-схема: задержка 1071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73" name="object 8"/>
          <p:cNvSpPr txBox="1">
            <a:spLocks/>
          </p:cNvSpPr>
          <p:nvPr/>
        </p:nvSpPr>
        <p:spPr>
          <a:xfrm>
            <a:off x="8292749" y="6110236"/>
            <a:ext cx="3803868" cy="444352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algn="ctr"/>
            <a:r>
              <a:rPr lang="kk-KZ" sz="1400" b="1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ДОБЫЧА И ГОРНО-МЕТАЛЛУРГИЧЕСКИЙ КОМПЛЕКС (ГМП)</a:t>
            </a:r>
            <a:endParaRPr lang="ru-RU" sz="1400" b="1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pic>
        <p:nvPicPr>
          <p:cNvPr id="1074" name="Рисунок 1073"/>
          <p:cNvPicPr>
            <a:picLocks noChangeAspect="1"/>
          </p:cNvPicPr>
          <p:nvPr/>
        </p:nvPicPr>
        <p:blipFill>
          <a:blip r:embed="rId10" cstate="print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artisticPhotocopy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59256" y="6132918"/>
            <a:ext cx="428053" cy="428053"/>
          </a:xfrm>
          <a:prstGeom prst="rect">
            <a:avLst/>
          </a:prstGeom>
        </p:spPr>
      </p:pic>
      <p:sp>
        <p:nvSpPr>
          <p:cNvPr id="1075" name="object 6"/>
          <p:cNvSpPr txBox="1"/>
          <p:nvPr/>
        </p:nvSpPr>
        <p:spPr>
          <a:xfrm>
            <a:off x="9753600" y="410701"/>
            <a:ext cx="1295400" cy="4283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kk-KZ" sz="900" i="1" kern="0" spc="-20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Добыча и Горно-Металлургический Комплекс(ГМП)</a:t>
            </a:r>
            <a:endParaRPr lang="ru-RU" sz="900" i="1" kern="0" spc="-20" dirty="0">
              <a:solidFill>
                <a:srgbClr val="7030A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85278923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70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2643855"/>
              </p:ext>
            </p:extLst>
          </p:nvPr>
        </p:nvGraphicFramePr>
        <p:xfrm>
          <a:off x="4572000" y="4451573"/>
          <a:ext cx="3507486" cy="8382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0789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199591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166521">
                <a:tc>
                  <a:txBody>
                    <a:bodyPr/>
                    <a:lstStyle/>
                    <a:p>
                      <a:pPr marL="6426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900" b="1" spc="-5" dirty="0">
                          <a:solidFill>
                            <a:srgbClr val="757879"/>
                          </a:solidFill>
                          <a:latin typeface="Century Gothic" pitchFamily="34" charset="0"/>
                          <a:cs typeface="Verdana"/>
                        </a:rPr>
                        <a:t>Показатель</a:t>
                      </a:r>
                      <a:endParaRPr sz="900" dirty="0">
                        <a:latin typeface="Century Gothic" pitchFamily="34" charset="0"/>
                        <a:cs typeface="Verdana"/>
                      </a:endParaRPr>
                    </a:p>
                  </a:txBody>
                  <a:tcPr marL="0" marR="0" marT="20960" marB="0">
                    <a:lnT w="38100">
                      <a:solidFill>
                        <a:srgbClr val="757879"/>
                      </a:solidFill>
                      <a:prstDash val="solid"/>
                    </a:lnT>
                    <a:lnB w="6350">
                      <a:solidFill>
                        <a:srgbClr val="95999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7320">
                        <a:lnSpc>
                          <a:spcPct val="100000"/>
                        </a:lnSpc>
                        <a:spcBef>
                          <a:spcPts val="250"/>
                        </a:spcBef>
                      </a:pPr>
                      <a:r>
                        <a:rPr sz="900" b="1" spc="-10" dirty="0">
                          <a:solidFill>
                            <a:srgbClr val="757879"/>
                          </a:solidFill>
                          <a:latin typeface="Century Gothic" pitchFamily="34" charset="0"/>
                          <a:cs typeface="Verdana"/>
                        </a:rPr>
                        <a:t>Результаты</a:t>
                      </a:r>
                      <a:endParaRPr sz="900" dirty="0">
                        <a:latin typeface="Century Gothic" pitchFamily="34" charset="0"/>
                        <a:cs typeface="Verdana"/>
                      </a:endParaRPr>
                    </a:p>
                  </a:txBody>
                  <a:tcPr marL="0" marR="0" marT="20960" marB="0">
                    <a:lnT w="38100">
                      <a:solidFill>
                        <a:srgbClr val="757879"/>
                      </a:solidFill>
                      <a:prstDash val="solid"/>
                    </a:lnT>
                    <a:lnB w="6350">
                      <a:solidFill>
                        <a:srgbClr val="95999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67234"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259"/>
                        </a:spcBef>
                      </a:pPr>
                      <a:r>
                        <a:rPr sz="900" spc="-10" dirty="0">
                          <a:latin typeface="Century Gothic" pitchFamily="34" charset="0"/>
                          <a:cs typeface="Verdana"/>
                        </a:rPr>
                        <a:t>Сумма</a:t>
                      </a:r>
                      <a:r>
                        <a:rPr sz="900" dirty="0">
                          <a:latin typeface="Century Gothic" pitchFamily="34" charset="0"/>
                          <a:cs typeface="Verdana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Verdana"/>
                        </a:rPr>
                        <a:t>инвестиций,</a:t>
                      </a:r>
                      <a:r>
                        <a:rPr sz="900" spc="-20" dirty="0">
                          <a:latin typeface="Century Gothic" pitchFamily="34" charset="0"/>
                          <a:cs typeface="Verdana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Verdana"/>
                        </a:rPr>
                        <a:t>тыс.</a:t>
                      </a:r>
                      <a:r>
                        <a:rPr sz="900" dirty="0">
                          <a:latin typeface="Century Gothic" pitchFamily="34" charset="0"/>
                          <a:cs typeface="Verdana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Verdana"/>
                        </a:rPr>
                        <a:t>долл.</a:t>
                      </a:r>
                      <a:r>
                        <a:rPr sz="900" spc="20" dirty="0">
                          <a:latin typeface="Century Gothic" pitchFamily="34" charset="0"/>
                          <a:cs typeface="Verdana"/>
                        </a:rPr>
                        <a:t> </a:t>
                      </a:r>
                      <a:r>
                        <a:rPr sz="900" spc="-15" dirty="0">
                          <a:latin typeface="Century Gothic" pitchFamily="34" charset="0"/>
                          <a:cs typeface="Verdana"/>
                        </a:rPr>
                        <a:t>США</a:t>
                      </a:r>
                      <a:endParaRPr sz="900" dirty="0">
                        <a:latin typeface="Century Gothic" pitchFamily="34" charset="0"/>
                        <a:cs typeface="Verdana"/>
                      </a:endParaRPr>
                    </a:p>
                  </a:txBody>
                  <a:tcPr marL="0" marR="0" marT="21797" marB="0">
                    <a:lnT w="6350">
                      <a:solidFill>
                        <a:srgbClr val="95999B"/>
                      </a:solidFill>
                      <a:prstDash val="solid"/>
                    </a:lnT>
                    <a:lnB w="6350">
                      <a:solidFill>
                        <a:srgbClr val="95999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5" dirty="0">
                          <a:latin typeface="Century Gothic" pitchFamily="34" charset="0"/>
                          <a:cs typeface="Verdana"/>
                        </a:rPr>
                        <a:t>24</a:t>
                      </a:r>
                      <a:r>
                        <a:rPr sz="900" dirty="0">
                          <a:latin typeface="Century Gothic" pitchFamily="34" charset="0"/>
                          <a:cs typeface="Verdana"/>
                        </a:rPr>
                        <a:t>2</a:t>
                      </a:r>
                      <a:r>
                        <a:rPr sz="900" spc="-20" dirty="0">
                          <a:latin typeface="Century Gothic" pitchFamily="34" charset="0"/>
                          <a:cs typeface="Verdana"/>
                        </a:rPr>
                        <a:t> </a:t>
                      </a:r>
                      <a:r>
                        <a:rPr sz="900" spc="-5" dirty="0">
                          <a:latin typeface="Century Gothic" pitchFamily="34" charset="0"/>
                          <a:cs typeface="Verdana"/>
                        </a:rPr>
                        <a:t>264</a:t>
                      </a:r>
                      <a:endParaRPr sz="900" dirty="0">
                        <a:latin typeface="Century Gothic" pitchFamily="34" charset="0"/>
                        <a:cs typeface="Verdana"/>
                      </a:endParaRPr>
                    </a:p>
                  </a:txBody>
                  <a:tcPr marL="0" marR="0" marT="18864" marB="0">
                    <a:lnT w="6350">
                      <a:solidFill>
                        <a:srgbClr val="95999B"/>
                      </a:solidFill>
                      <a:prstDash val="solid"/>
                    </a:lnT>
                    <a:lnB w="6350">
                      <a:solidFill>
                        <a:srgbClr val="95999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67236"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sz="900" spc="-5" dirty="0">
                          <a:latin typeface="Century Gothic" pitchFamily="34" charset="0"/>
                          <a:cs typeface="Verdana"/>
                        </a:rPr>
                        <a:t>NPV</a:t>
                      </a:r>
                      <a:r>
                        <a:rPr sz="900" spc="-25" dirty="0">
                          <a:latin typeface="Century Gothic" pitchFamily="34" charset="0"/>
                          <a:cs typeface="Verdana"/>
                        </a:rPr>
                        <a:t> </a:t>
                      </a:r>
                      <a:r>
                        <a:rPr sz="900" spc="-5" dirty="0">
                          <a:latin typeface="Century Gothic" pitchFamily="34" charset="0"/>
                          <a:cs typeface="Verdana"/>
                        </a:rPr>
                        <a:t>Проекта,</a:t>
                      </a:r>
                      <a:r>
                        <a:rPr sz="900" spc="-25" dirty="0">
                          <a:latin typeface="Century Gothic" pitchFamily="34" charset="0"/>
                          <a:cs typeface="Verdana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Verdana"/>
                        </a:rPr>
                        <a:t>тыс.</a:t>
                      </a:r>
                      <a:r>
                        <a:rPr sz="900" spc="-5" dirty="0">
                          <a:latin typeface="Century Gothic" pitchFamily="34" charset="0"/>
                          <a:cs typeface="Verdana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Verdana"/>
                        </a:rPr>
                        <a:t>долл.</a:t>
                      </a:r>
                      <a:r>
                        <a:rPr sz="900" spc="15" dirty="0">
                          <a:latin typeface="Century Gothic" pitchFamily="34" charset="0"/>
                          <a:cs typeface="Verdana"/>
                        </a:rPr>
                        <a:t> </a:t>
                      </a:r>
                      <a:r>
                        <a:rPr sz="900" spc="-15" dirty="0">
                          <a:latin typeface="Century Gothic" pitchFamily="34" charset="0"/>
                          <a:cs typeface="Verdana"/>
                        </a:rPr>
                        <a:t>США</a:t>
                      </a:r>
                      <a:endParaRPr sz="900" dirty="0">
                        <a:latin typeface="Century Gothic" pitchFamily="34" charset="0"/>
                        <a:cs typeface="Verdana"/>
                      </a:endParaRPr>
                    </a:p>
                  </a:txBody>
                  <a:tcPr marL="0" marR="0" marT="21378" marB="0">
                    <a:lnT w="6350">
                      <a:solidFill>
                        <a:srgbClr val="95999B"/>
                      </a:solidFill>
                      <a:prstDash val="solid"/>
                    </a:lnT>
                    <a:lnB w="6350">
                      <a:solidFill>
                        <a:srgbClr val="95999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Century Gothic" pitchFamily="34" charset="0"/>
                          <a:cs typeface="Verdana"/>
                        </a:rPr>
                        <a:t>277</a:t>
                      </a:r>
                      <a:r>
                        <a:rPr sz="900" spc="-55" dirty="0">
                          <a:latin typeface="Century Gothic" pitchFamily="34" charset="0"/>
                          <a:cs typeface="Verdana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Verdana"/>
                        </a:rPr>
                        <a:t>539</a:t>
                      </a:r>
                      <a:endParaRPr sz="900" dirty="0">
                        <a:latin typeface="Century Gothic" pitchFamily="34" charset="0"/>
                        <a:cs typeface="Verdana"/>
                      </a:endParaRPr>
                    </a:p>
                  </a:txBody>
                  <a:tcPr marL="0" marR="0" marT="18864" marB="0">
                    <a:lnT w="6350">
                      <a:solidFill>
                        <a:srgbClr val="95999B"/>
                      </a:solidFill>
                      <a:prstDash val="solid"/>
                    </a:lnT>
                    <a:lnB w="6350">
                      <a:solidFill>
                        <a:srgbClr val="95999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69975"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spc="-15" dirty="0">
                          <a:latin typeface="Century Gothic" pitchFamily="34" charset="0"/>
                          <a:cs typeface="Verdana"/>
                        </a:rPr>
                        <a:t>IRR,</a:t>
                      </a:r>
                      <a:r>
                        <a:rPr sz="900" spc="-40" dirty="0">
                          <a:latin typeface="Century Gothic" pitchFamily="34" charset="0"/>
                          <a:cs typeface="Verdana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Verdana"/>
                        </a:rPr>
                        <a:t>%</a:t>
                      </a:r>
                      <a:endParaRPr sz="900" dirty="0">
                        <a:latin typeface="Century Gothic" pitchFamily="34" charset="0"/>
                        <a:cs typeface="Verdana"/>
                      </a:endParaRPr>
                    </a:p>
                  </a:txBody>
                  <a:tcPr marL="0" marR="0" marT="22636" marB="0">
                    <a:lnT w="6350">
                      <a:solidFill>
                        <a:srgbClr val="95999B"/>
                      </a:solidFill>
                      <a:prstDash val="solid"/>
                    </a:lnT>
                    <a:lnB w="6350">
                      <a:solidFill>
                        <a:srgbClr val="95999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34"/>
                        </a:spcBef>
                      </a:pPr>
                      <a:r>
                        <a:rPr sz="900" spc="-10" dirty="0">
                          <a:latin typeface="Century Gothic" pitchFamily="34" charset="0"/>
                          <a:cs typeface="Verdana"/>
                        </a:rPr>
                        <a:t>29,2%</a:t>
                      </a:r>
                      <a:endParaRPr sz="900" dirty="0">
                        <a:latin typeface="Century Gothic" pitchFamily="34" charset="0"/>
                        <a:cs typeface="Verdana"/>
                      </a:endParaRPr>
                    </a:p>
                  </a:txBody>
                  <a:tcPr marL="0" marR="0" marT="19701" marB="0">
                    <a:lnT w="6350">
                      <a:solidFill>
                        <a:srgbClr val="95999B"/>
                      </a:solidFill>
                      <a:prstDash val="solid"/>
                    </a:lnT>
                    <a:lnB w="6350">
                      <a:solidFill>
                        <a:srgbClr val="95999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67234">
                <a:tc>
                  <a:txBody>
                    <a:bodyPr/>
                    <a:lstStyle/>
                    <a:p>
                      <a:pPr marL="36195">
                        <a:lnSpc>
                          <a:spcPct val="100000"/>
                        </a:lnSpc>
                        <a:spcBef>
                          <a:spcPts val="260"/>
                        </a:spcBef>
                      </a:pPr>
                      <a:r>
                        <a:rPr sz="900" spc="-5" dirty="0">
                          <a:latin typeface="Century Gothic" pitchFamily="34" charset="0"/>
                          <a:cs typeface="Verdana"/>
                        </a:rPr>
                        <a:t>Доходность</a:t>
                      </a:r>
                      <a:r>
                        <a:rPr sz="900" spc="-15" dirty="0">
                          <a:latin typeface="Century Gothic" pitchFamily="34" charset="0"/>
                          <a:cs typeface="Verdana"/>
                        </a:rPr>
                        <a:t> </a:t>
                      </a:r>
                      <a:r>
                        <a:rPr sz="900" spc="-5" dirty="0">
                          <a:latin typeface="Century Gothic" pitchFamily="34" charset="0"/>
                          <a:cs typeface="Verdana"/>
                        </a:rPr>
                        <a:t>по</a:t>
                      </a:r>
                      <a:r>
                        <a:rPr sz="900" spc="-20" dirty="0">
                          <a:latin typeface="Century Gothic" pitchFamily="34" charset="0"/>
                          <a:cs typeface="Verdana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Verdana"/>
                        </a:rPr>
                        <a:t>EBITDA,</a:t>
                      </a:r>
                      <a:r>
                        <a:rPr sz="900" spc="-20" dirty="0">
                          <a:latin typeface="Century Gothic" pitchFamily="34" charset="0"/>
                          <a:cs typeface="Verdana"/>
                        </a:rPr>
                        <a:t> </a:t>
                      </a:r>
                      <a:r>
                        <a:rPr sz="900" spc="-10" dirty="0">
                          <a:latin typeface="Century Gothic" pitchFamily="34" charset="0"/>
                          <a:cs typeface="Verdana"/>
                        </a:rPr>
                        <a:t>%</a:t>
                      </a:r>
                      <a:endParaRPr sz="900" dirty="0">
                        <a:latin typeface="Century Gothic" pitchFamily="34" charset="0"/>
                        <a:cs typeface="Verdana"/>
                      </a:endParaRPr>
                    </a:p>
                  </a:txBody>
                  <a:tcPr marL="0" marR="0" marT="21798" marB="0">
                    <a:lnT w="6350">
                      <a:solidFill>
                        <a:srgbClr val="95999B"/>
                      </a:solidFill>
                      <a:prstDash val="solid"/>
                    </a:lnT>
                    <a:lnB w="6350">
                      <a:solidFill>
                        <a:srgbClr val="95999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900" spc="-10" dirty="0">
                          <a:latin typeface="Century Gothic" pitchFamily="34" charset="0"/>
                          <a:cs typeface="Verdana"/>
                        </a:rPr>
                        <a:t>52%</a:t>
                      </a:r>
                      <a:endParaRPr sz="900" dirty="0">
                        <a:latin typeface="Century Gothic" pitchFamily="34" charset="0"/>
                        <a:cs typeface="Verdana"/>
                      </a:endParaRPr>
                    </a:p>
                  </a:txBody>
                  <a:tcPr marL="0" marR="0" marT="18864" marB="0">
                    <a:lnT w="6350">
                      <a:solidFill>
                        <a:srgbClr val="95999B"/>
                      </a:solidFill>
                      <a:prstDash val="solid"/>
                    </a:lnT>
                    <a:lnB w="6350">
                      <a:solidFill>
                        <a:srgbClr val="95999B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572000" y="911498"/>
            <a:ext cx="2830195" cy="1275989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sz="900" b="1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Описание</a:t>
            </a:r>
            <a:r>
              <a:rPr sz="900" b="1" spc="-7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 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Проекта:</a:t>
            </a:r>
            <a:endParaRPr sz="900" dirty="0">
              <a:solidFill>
                <a:srgbClr val="7030A0"/>
              </a:solidFill>
              <a:latin typeface="Century Gothic" pitchFamily="34" charset="0"/>
              <a:cs typeface="Verdana"/>
            </a:endParaRPr>
          </a:p>
          <a:p>
            <a:pPr marL="12700" marR="5080">
              <a:lnSpc>
                <a:spcPct val="100000"/>
              </a:lnSpc>
              <a:spcBef>
                <a:spcPts val="310"/>
              </a:spcBef>
            </a:pPr>
            <a:r>
              <a:rPr sz="900" spc="10" dirty="0">
                <a:latin typeface="Century Gothic" pitchFamily="34" charset="0"/>
                <a:cs typeface="Verdana"/>
              </a:rPr>
              <a:t>Н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5" dirty="0">
                <a:latin typeface="Century Gothic" pitchFamily="34" charset="0"/>
                <a:cs typeface="Verdana"/>
              </a:rPr>
              <a:t>то</a:t>
            </a:r>
            <a:r>
              <a:rPr sz="900" spc="-20" dirty="0">
                <a:latin typeface="Century Gothic" pitchFamily="34" charset="0"/>
                <a:cs typeface="Verdana"/>
              </a:rPr>
              <a:t>я</a:t>
            </a:r>
            <a:r>
              <a:rPr sz="900" spc="-10" dirty="0">
                <a:latin typeface="Century Gothic" pitchFamily="34" charset="0"/>
                <a:cs typeface="Verdana"/>
              </a:rPr>
              <a:t>щ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5" dirty="0">
                <a:latin typeface="Century Gothic" pitchFamily="34" charset="0"/>
                <a:cs typeface="Verdana"/>
              </a:rPr>
              <a:t>м</a:t>
            </a:r>
            <a:r>
              <a:rPr sz="900" spc="-90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10" dirty="0">
                <a:latin typeface="Century Gothic" pitchFamily="34" charset="0"/>
                <a:cs typeface="Verdana"/>
              </a:rPr>
              <a:t>ве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5" dirty="0">
                <a:latin typeface="Century Gothic" pitchFamily="34" charset="0"/>
                <a:cs typeface="Verdana"/>
              </a:rPr>
              <a:t>т</a:t>
            </a:r>
            <a:r>
              <a:rPr sz="900" spc="-30" dirty="0">
                <a:latin typeface="Century Gothic" pitchFamily="34" charset="0"/>
                <a:cs typeface="Verdana"/>
              </a:rPr>
              <a:t>и</a:t>
            </a:r>
            <a:r>
              <a:rPr sz="900" spc="-10" dirty="0">
                <a:latin typeface="Century Gothic" pitchFamily="34" charset="0"/>
                <a:cs typeface="Verdana"/>
              </a:rPr>
              <a:t>ц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25" dirty="0">
                <a:latin typeface="Century Gothic" pitchFamily="34" charset="0"/>
                <a:cs typeface="Verdana"/>
              </a:rPr>
              <a:t>н</a:t>
            </a:r>
            <a:r>
              <a:rPr sz="900" dirty="0">
                <a:latin typeface="Century Gothic" pitchFamily="34" charset="0"/>
                <a:cs typeface="Verdana"/>
              </a:rPr>
              <a:t>ны</a:t>
            </a:r>
            <a:r>
              <a:rPr sz="900" spc="5" dirty="0">
                <a:latin typeface="Century Gothic" pitchFamily="34" charset="0"/>
                <a:cs typeface="Verdana"/>
              </a:rPr>
              <a:t>м</a:t>
            </a:r>
            <a:r>
              <a:rPr sz="900" spc="-114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п</a:t>
            </a:r>
            <a:r>
              <a:rPr sz="900" spc="10" dirty="0">
                <a:latin typeface="Century Gothic" pitchFamily="34" charset="0"/>
                <a:cs typeface="Verdana"/>
              </a:rPr>
              <a:t>р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10" dirty="0">
                <a:latin typeface="Century Gothic" pitchFamily="34" charset="0"/>
                <a:cs typeface="Verdana"/>
              </a:rPr>
              <a:t>е</a:t>
            </a:r>
            <a:r>
              <a:rPr sz="900" spc="-10" dirty="0">
                <a:latin typeface="Century Gothic" pitchFamily="34" charset="0"/>
                <a:cs typeface="Verdana"/>
              </a:rPr>
              <a:t>к</a:t>
            </a:r>
            <a:r>
              <a:rPr sz="900" spc="5" dirty="0">
                <a:latin typeface="Century Gothic" pitchFamily="34" charset="0"/>
                <a:cs typeface="Verdana"/>
              </a:rPr>
              <a:t>том  </a:t>
            </a:r>
            <a:r>
              <a:rPr sz="900" spc="-5" dirty="0">
                <a:latin typeface="Century Gothic" pitchFamily="34" charset="0"/>
                <a:cs typeface="Verdana"/>
              </a:rPr>
              <a:t>предусмотрено строительство ферросплавного </a:t>
            </a:r>
            <a:r>
              <a:rPr sz="900" spc="-30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з</a:t>
            </a:r>
            <a:r>
              <a:rPr sz="900" spc="10" dirty="0">
                <a:latin typeface="Century Gothic" pitchFamily="34" charset="0"/>
                <a:cs typeface="Verdana"/>
              </a:rPr>
              <a:t>ав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10" dirty="0">
                <a:latin typeface="Century Gothic" pitchFamily="34" charset="0"/>
                <a:cs typeface="Verdana"/>
              </a:rPr>
              <a:t>д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-95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в</a:t>
            </a:r>
            <a:r>
              <a:rPr sz="900" spc="-2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г.</a:t>
            </a:r>
            <a:r>
              <a:rPr sz="900" spc="-25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К</a:t>
            </a:r>
            <a:r>
              <a:rPr sz="900" dirty="0">
                <a:latin typeface="Century Gothic" pitchFamily="34" charset="0"/>
                <a:cs typeface="Verdana"/>
              </a:rPr>
              <a:t>ызы</a:t>
            </a:r>
            <a:r>
              <a:rPr sz="900" spc="10" dirty="0">
                <a:latin typeface="Century Gothic" pitchFamily="34" charset="0"/>
                <a:cs typeface="Verdana"/>
              </a:rPr>
              <a:t>л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15" dirty="0">
                <a:latin typeface="Century Gothic" pitchFamily="34" charset="0"/>
                <a:cs typeface="Verdana"/>
              </a:rPr>
              <a:t>рд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endParaRPr sz="900" dirty="0">
              <a:latin typeface="Century Gothic" pitchFamily="34" charset="0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sz="900" b="1" spc="10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Пр</a:t>
            </a:r>
            <a:r>
              <a:rPr sz="900" b="1" spc="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о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д</a:t>
            </a:r>
            <a:r>
              <a:rPr sz="900" b="1" spc="-1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у</a:t>
            </a:r>
            <a:r>
              <a:rPr sz="900" b="1" spc="-10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к</a:t>
            </a:r>
            <a:r>
              <a:rPr sz="900" b="1" spc="-1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ц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и</a:t>
            </a:r>
            <a:r>
              <a:rPr sz="900" b="1" spc="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я</a:t>
            </a:r>
            <a:r>
              <a:rPr sz="900" b="1" spc="-114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 </a:t>
            </a:r>
            <a:r>
              <a:rPr sz="900" b="1" spc="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и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 </a:t>
            </a:r>
            <a:r>
              <a:rPr sz="900" b="1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г</a:t>
            </a:r>
            <a:r>
              <a:rPr sz="900" b="1" spc="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о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д</a:t>
            </a:r>
            <a:r>
              <a:rPr sz="900" b="1" spc="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ов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а</a:t>
            </a:r>
            <a:r>
              <a:rPr sz="900" b="1" spc="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я</a:t>
            </a:r>
            <a:r>
              <a:rPr sz="900" b="1" spc="-114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 </a:t>
            </a:r>
            <a:r>
              <a:rPr sz="900" b="1" spc="20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м</a:t>
            </a:r>
            <a:r>
              <a:rPr sz="900" b="1" spc="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о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щн</a:t>
            </a:r>
            <a:r>
              <a:rPr sz="900" b="1" spc="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ос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т</a:t>
            </a:r>
            <a:r>
              <a:rPr sz="900" b="1" spc="-1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ь</a:t>
            </a:r>
            <a:r>
              <a:rPr sz="900" b="1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:</a:t>
            </a:r>
            <a:endParaRPr sz="900" dirty="0">
              <a:solidFill>
                <a:srgbClr val="7030A0"/>
              </a:solidFill>
              <a:latin typeface="Century Gothic" pitchFamily="34" charset="0"/>
              <a:cs typeface="Verdana"/>
            </a:endParaRPr>
          </a:p>
          <a:p>
            <a:pPr marL="186055" indent="-173990">
              <a:lnSpc>
                <a:spcPct val="100000"/>
              </a:lnSpc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900" dirty="0">
                <a:latin typeface="Century Gothic" pitchFamily="34" charset="0"/>
                <a:cs typeface="Verdana"/>
              </a:rPr>
              <a:t>Ц</a:t>
            </a:r>
            <a:r>
              <a:rPr sz="900" spc="10" dirty="0">
                <a:latin typeface="Century Gothic" pitchFamily="34" charset="0"/>
                <a:cs typeface="Verdana"/>
              </a:rPr>
              <a:t>е</a:t>
            </a:r>
            <a:r>
              <a:rPr sz="900" spc="5" dirty="0">
                <a:latin typeface="Century Gothic" pitchFamily="34" charset="0"/>
                <a:cs typeface="Verdana"/>
              </a:rPr>
              <a:t>х</a:t>
            </a:r>
            <a:r>
              <a:rPr sz="900" spc="-40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1</a:t>
            </a:r>
            <a:r>
              <a:rPr sz="900" spc="-35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–</a:t>
            </a:r>
            <a:r>
              <a:rPr sz="900" spc="-1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4</a:t>
            </a:r>
            <a:r>
              <a:rPr sz="900" spc="5" dirty="0">
                <a:latin typeface="Century Gothic" pitchFamily="34" charset="0"/>
                <a:cs typeface="Verdana"/>
              </a:rPr>
              <a:t>2</a:t>
            </a:r>
            <a:r>
              <a:rPr sz="900" spc="-3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00</a:t>
            </a:r>
            <a:r>
              <a:rPr sz="900" spc="5" dirty="0">
                <a:latin typeface="Century Gothic" pitchFamily="34" charset="0"/>
                <a:cs typeface="Verdana"/>
              </a:rPr>
              <a:t>0</a:t>
            </a:r>
            <a:r>
              <a:rPr sz="900" spc="-10" dirty="0">
                <a:latin typeface="Century Gothic" pitchFamily="34" charset="0"/>
                <a:cs typeface="Verdana"/>
              </a:rPr>
              <a:t> </a:t>
            </a:r>
            <a:r>
              <a:rPr sz="900" spc="10" dirty="0">
                <a:latin typeface="Century Gothic" pitchFamily="34" charset="0"/>
                <a:cs typeface="Verdana"/>
              </a:rPr>
              <a:t>т</a:t>
            </a:r>
            <a:r>
              <a:rPr sz="900" spc="5" dirty="0">
                <a:latin typeface="Century Gothic" pitchFamily="34" charset="0"/>
                <a:cs typeface="Verdana"/>
              </a:rPr>
              <a:t>онн</a:t>
            </a:r>
            <a:r>
              <a:rPr sz="900" spc="-45" dirty="0">
                <a:latin typeface="Century Gothic" pitchFamily="34" charset="0"/>
                <a:cs typeface="Verdana"/>
              </a:rPr>
              <a:t> </a:t>
            </a:r>
            <a:r>
              <a:rPr sz="900" spc="10" dirty="0">
                <a:latin typeface="Century Gothic" pitchFamily="34" charset="0"/>
                <a:cs typeface="Verdana"/>
              </a:rPr>
              <a:t>ферр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30" dirty="0">
                <a:latin typeface="Century Gothic" pitchFamily="34" charset="0"/>
                <a:cs typeface="Verdana"/>
              </a:rPr>
              <a:t>с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-10" dirty="0">
                <a:latin typeface="Century Gothic" pitchFamily="34" charset="0"/>
                <a:cs typeface="Verdana"/>
              </a:rPr>
              <a:t>л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-10" dirty="0">
                <a:latin typeface="Century Gothic" pitchFamily="34" charset="0"/>
                <a:cs typeface="Verdana"/>
              </a:rPr>
              <a:t>ц</a:t>
            </a:r>
            <a:r>
              <a:rPr sz="900" spc="-30" dirty="0">
                <a:latin typeface="Century Gothic" pitchFamily="34" charset="0"/>
                <a:cs typeface="Verdana"/>
              </a:rPr>
              <a:t>и</a:t>
            </a:r>
            <a:r>
              <a:rPr sz="900" spc="5" dirty="0">
                <a:latin typeface="Century Gothic" pitchFamily="34" charset="0"/>
                <a:cs typeface="Verdana"/>
              </a:rPr>
              <a:t>я</a:t>
            </a:r>
            <a:r>
              <a:rPr sz="900" spc="-95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в</a:t>
            </a:r>
            <a:r>
              <a:rPr sz="900" spc="-4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го</a:t>
            </a:r>
            <a:r>
              <a:rPr sz="900" spc="10" dirty="0">
                <a:latin typeface="Century Gothic" pitchFamily="34" charset="0"/>
                <a:cs typeface="Verdana"/>
              </a:rPr>
              <a:t>д</a:t>
            </a:r>
            <a:r>
              <a:rPr sz="900" spc="5" dirty="0">
                <a:latin typeface="Century Gothic" pitchFamily="34" charset="0"/>
                <a:cs typeface="Verdana"/>
              </a:rPr>
              <a:t>;</a:t>
            </a:r>
            <a:endParaRPr sz="900" dirty="0">
              <a:latin typeface="Century Gothic" pitchFamily="34" charset="0"/>
              <a:cs typeface="Verdana"/>
            </a:endParaRPr>
          </a:p>
          <a:p>
            <a:pPr marL="186055" indent="-173990">
              <a:lnSpc>
                <a:spcPct val="100000"/>
              </a:lnSpc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900" spc="5" dirty="0">
                <a:latin typeface="Century Gothic" pitchFamily="34" charset="0"/>
                <a:cs typeface="Verdana"/>
              </a:rPr>
              <a:t>Цех</a:t>
            </a:r>
            <a:r>
              <a:rPr sz="900" spc="-45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2</a:t>
            </a:r>
            <a:r>
              <a:rPr sz="900" spc="-30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–</a:t>
            </a:r>
            <a:r>
              <a:rPr sz="900" spc="-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120</a:t>
            </a:r>
            <a:r>
              <a:rPr sz="900" spc="-3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000</a:t>
            </a:r>
            <a:r>
              <a:rPr sz="900" spc="-1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тонн</a:t>
            </a:r>
            <a:r>
              <a:rPr sz="900" spc="-30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ферросилиция</a:t>
            </a:r>
            <a:r>
              <a:rPr sz="900" spc="-90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в</a:t>
            </a:r>
            <a:r>
              <a:rPr sz="900" spc="-4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год.</a:t>
            </a:r>
          </a:p>
          <a:p>
            <a:pPr marL="12700">
              <a:lnSpc>
                <a:spcPct val="100000"/>
              </a:lnSpc>
              <a:spcBef>
                <a:spcPts val="315"/>
              </a:spcBef>
            </a:pP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Це</a:t>
            </a:r>
            <a:r>
              <a:rPr sz="900" b="1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л</a:t>
            </a:r>
            <a:r>
              <a:rPr sz="900" b="1" spc="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и</a:t>
            </a:r>
            <a:r>
              <a:rPr sz="900" b="1" spc="-80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 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п</a:t>
            </a:r>
            <a:r>
              <a:rPr sz="900" b="1" spc="10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р</a:t>
            </a:r>
            <a:r>
              <a:rPr sz="900" b="1" spc="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о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е</a:t>
            </a:r>
            <a:r>
              <a:rPr sz="900" b="1" spc="-10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к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та</a:t>
            </a:r>
            <a:r>
              <a:rPr sz="900" b="1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:</a:t>
            </a:r>
            <a:endParaRPr sz="900" dirty="0">
              <a:solidFill>
                <a:srgbClr val="7030A0"/>
              </a:solidFill>
              <a:latin typeface="Century Gothic" pitchFamily="34" charset="0"/>
              <a:cs typeface="Verdan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555884" y="2217430"/>
            <a:ext cx="3962400" cy="147604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86055" marR="553085" indent="-173990" algn="just">
              <a:lnSpc>
                <a:spcPct val="100000"/>
              </a:lnSpc>
              <a:spcBef>
                <a:spcPts val="110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900" dirty="0">
                <a:latin typeface="Century Gothic" pitchFamily="34" charset="0"/>
                <a:cs typeface="Verdana"/>
              </a:rPr>
              <a:t>п</a:t>
            </a:r>
            <a:r>
              <a:rPr sz="900" spc="10" dirty="0">
                <a:latin typeface="Century Gothic" pitchFamily="34" charset="0"/>
                <a:cs typeface="Verdana"/>
              </a:rPr>
              <a:t>р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dirty="0">
                <a:latin typeface="Century Gothic" pitchFamily="34" charset="0"/>
                <a:cs typeface="Verdana"/>
              </a:rPr>
              <a:t>з</a:t>
            </a:r>
            <a:r>
              <a:rPr sz="900" spc="15" dirty="0">
                <a:latin typeface="Century Gothic" pitchFamily="34" charset="0"/>
                <a:cs typeface="Verdana"/>
              </a:rPr>
              <a:t>в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15" dirty="0">
                <a:latin typeface="Century Gothic" pitchFamily="34" charset="0"/>
                <a:cs typeface="Verdana"/>
              </a:rPr>
              <a:t>д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-20" dirty="0">
                <a:latin typeface="Century Gothic" pitchFamily="34" charset="0"/>
                <a:cs typeface="Verdana"/>
              </a:rPr>
              <a:t>т</a:t>
            </a:r>
            <a:r>
              <a:rPr sz="900" spc="-10" dirty="0">
                <a:latin typeface="Century Gothic" pitchFamily="34" charset="0"/>
                <a:cs typeface="Verdana"/>
              </a:rPr>
              <a:t>в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80" dirty="0">
                <a:latin typeface="Century Gothic" pitchFamily="34" charset="0"/>
                <a:cs typeface="Verdana"/>
              </a:rPr>
              <a:t> </a:t>
            </a:r>
            <a:r>
              <a:rPr sz="900" spc="10" dirty="0">
                <a:latin typeface="Century Gothic" pitchFamily="34" charset="0"/>
                <a:cs typeface="Verdana"/>
              </a:rPr>
              <a:t>ферр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30" dirty="0">
                <a:latin typeface="Century Gothic" pitchFamily="34" charset="0"/>
                <a:cs typeface="Verdana"/>
              </a:rPr>
              <a:t>с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-10" dirty="0">
                <a:latin typeface="Century Gothic" pitchFamily="34" charset="0"/>
                <a:cs typeface="Verdana"/>
              </a:rPr>
              <a:t>л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-10" dirty="0">
                <a:latin typeface="Century Gothic" pitchFamily="34" charset="0"/>
                <a:cs typeface="Verdana"/>
              </a:rPr>
              <a:t>ц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5" dirty="0">
                <a:latin typeface="Century Gothic" pitchFamily="34" charset="0"/>
                <a:cs typeface="Verdana"/>
              </a:rPr>
              <a:t>я</a:t>
            </a:r>
            <a:r>
              <a:rPr sz="900" spc="-95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с</a:t>
            </a:r>
            <a:r>
              <a:rPr sz="900" spc="-1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dirty="0">
                <a:latin typeface="Century Gothic" pitchFamily="34" charset="0"/>
                <a:cs typeface="Verdana"/>
              </a:rPr>
              <a:t>з</a:t>
            </a:r>
            <a:r>
              <a:rPr sz="900" spc="-10" dirty="0">
                <a:latin typeface="Century Gothic" pitchFamily="34" charset="0"/>
                <a:cs typeface="Verdana"/>
              </a:rPr>
              <a:t>к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5" dirty="0">
                <a:latin typeface="Century Gothic" pitchFamily="34" charset="0"/>
                <a:cs typeface="Verdana"/>
              </a:rPr>
              <a:t>м  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10" dirty="0">
                <a:latin typeface="Century Gothic" pitchFamily="34" charset="0"/>
                <a:cs typeface="Verdana"/>
              </a:rPr>
              <a:t>дер</a:t>
            </a:r>
            <a:r>
              <a:rPr sz="900" spc="-30" dirty="0">
                <a:latin typeface="Century Gothic" pitchFamily="34" charset="0"/>
                <a:cs typeface="Verdana"/>
              </a:rPr>
              <a:t>ж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-25" dirty="0">
                <a:latin typeface="Century Gothic" pitchFamily="34" charset="0"/>
                <a:cs typeface="Verdana"/>
              </a:rPr>
              <a:t>н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-15" dirty="0">
                <a:latin typeface="Century Gothic" pitchFamily="34" charset="0"/>
                <a:cs typeface="Verdana"/>
              </a:rPr>
              <a:t>е</a:t>
            </a:r>
            <a:r>
              <a:rPr sz="900" spc="5" dirty="0">
                <a:latin typeface="Century Gothic" pitchFamily="34" charset="0"/>
                <a:cs typeface="Verdana"/>
              </a:rPr>
              <a:t>м</a:t>
            </a:r>
            <a:r>
              <a:rPr sz="900" spc="-135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10" dirty="0">
                <a:latin typeface="Century Gothic" pitchFamily="34" charset="0"/>
                <a:cs typeface="Verdana"/>
              </a:rPr>
              <a:t>лю</a:t>
            </a:r>
            <a:r>
              <a:rPr sz="900" spc="-10" dirty="0">
                <a:latin typeface="Century Gothic" pitchFamily="34" charset="0"/>
                <a:cs typeface="Verdana"/>
              </a:rPr>
              <a:t>м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5" dirty="0">
                <a:latin typeface="Century Gothic" pitchFamily="34" charset="0"/>
                <a:cs typeface="Verdana"/>
              </a:rPr>
              <a:t>я;</a:t>
            </a:r>
            <a:endParaRPr sz="900" dirty="0">
              <a:latin typeface="Century Gothic" pitchFamily="34" charset="0"/>
              <a:cs typeface="Verdana"/>
            </a:endParaRPr>
          </a:p>
          <a:p>
            <a:pPr marL="186055" marR="876300" indent="-173990" algn="just">
              <a:lnSpc>
                <a:spcPct val="100000"/>
              </a:lnSpc>
              <a:spcBef>
                <a:spcPts val="315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900" dirty="0">
                <a:latin typeface="Century Gothic" pitchFamily="34" charset="0"/>
                <a:cs typeface="Verdana"/>
              </a:rPr>
              <a:t>получение</a:t>
            </a:r>
            <a:r>
              <a:rPr sz="900" spc="-95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высококачественной, </a:t>
            </a:r>
            <a:r>
              <a:rPr sz="900" spc="-300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экспортоориентированной,</a:t>
            </a:r>
            <a:endParaRPr sz="900" dirty="0">
              <a:latin typeface="Century Gothic" pitchFamily="34" charset="0"/>
              <a:cs typeface="Verdana"/>
            </a:endParaRPr>
          </a:p>
          <a:p>
            <a:pPr marL="186055" marR="126364" algn="just">
              <a:lnSpc>
                <a:spcPct val="100000"/>
              </a:lnSpc>
            </a:pPr>
            <a:r>
              <a:rPr sz="900" spc="-5" dirty="0">
                <a:latin typeface="Century Gothic" pitchFamily="34" charset="0"/>
                <a:cs typeface="Verdana"/>
              </a:rPr>
              <a:t>конкурентоспособной </a:t>
            </a:r>
            <a:r>
              <a:rPr sz="900" dirty="0">
                <a:latin typeface="Century Gothic" pitchFamily="34" charset="0"/>
                <a:cs typeface="Verdana"/>
              </a:rPr>
              <a:t>продукции </a:t>
            </a:r>
            <a:r>
              <a:rPr sz="900" spc="5" dirty="0">
                <a:latin typeface="Century Gothic" pitchFamily="34" charset="0"/>
                <a:cs typeface="Verdana"/>
              </a:rPr>
              <a:t>с </a:t>
            </a:r>
            <a:r>
              <a:rPr sz="900" spc="10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использованием</a:t>
            </a:r>
            <a:r>
              <a:rPr sz="900" spc="-110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передовых</a:t>
            </a:r>
            <a:r>
              <a:rPr sz="900" spc="-9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апробированных </a:t>
            </a:r>
            <a:r>
              <a:rPr sz="900" spc="-300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т</a:t>
            </a:r>
            <a:r>
              <a:rPr sz="900" spc="10" dirty="0">
                <a:latin typeface="Century Gothic" pitchFamily="34" charset="0"/>
                <a:cs typeface="Verdana"/>
              </a:rPr>
              <a:t>е</a:t>
            </a:r>
            <a:r>
              <a:rPr sz="900" spc="-10" dirty="0">
                <a:latin typeface="Century Gothic" pitchFamily="34" charset="0"/>
                <a:cs typeface="Verdana"/>
              </a:rPr>
              <a:t>х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10" dirty="0">
                <a:latin typeface="Century Gothic" pitchFamily="34" charset="0"/>
                <a:cs typeface="Verdana"/>
              </a:rPr>
              <a:t>л</a:t>
            </a:r>
            <a:r>
              <a:rPr sz="900" spc="5" dirty="0">
                <a:latin typeface="Century Gothic" pitchFamily="34" charset="0"/>
                <a:cs typeface="Verdana"/>
              </a:rPr>
              <a:t>ог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5" dirty="0">
                <a:latin typeface="Century Gothic" pitchFamily="34" charset="0"/>
                <a:cs typeface="Verdana"/>
              </a:rPr>
              <a:t>й</a:t>
            </a:r>
            <a:r>
              <a:rPr sz="900" spc="-11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п</a:t>
            </a:r>
            <a:r>
              <a:rPr sz="900" spc="10" dirty="0">
                <a:latin typeface="Century Gothic" pitchFamily="34" charset="0"/>
                <a:cs typeface="Verdana"/>
              </a:rPr>
              <a:t>р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dirty="0">
                <a:latin typeface="Century Gothic" pitchFamily="34" charset="0"/>
                <a:cs typeface="Verdana"/>
              </a:rPr>
              <a:t>з</a:t>
            </a:r>
            <a:r>
              <a:rPr sz="900" spc="15" dirty="0">
                <a:latin typeface="Century Gothic" pitchFamily="34" charset="0"/>
                <a:cs typeface="Verdana"/>
              </a:rPr>
              <a:t>в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15" dirty="0">
                <a:latin typeface="Century Gothic" pitchFamily="34" charset="0"/>
                <a:cs typeface="Verdana"/>
              </a:rPr>
              <a:t>д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5" dirty="0">
                <a:latin typeface="Century Gothic" pitchFamily="34" charset="0"/>
                <a:cs typeface="Verdana"/>
              </a:rPr>
              <a:t>т</a:t>
            </a:r>
            <a:r>
              <a:rPr sz="900" spc="-10" dirty="0">
                <a:latin typeface="Century Gothic" pitchFamily="34" charset="0"/>
                <a:cs typeface="Verdana"/>
              </a:rPr>
              <a:t>в</a:t>
            </a:r>
            <a:r>
              <a:rPr sz="900" spc="-15" dirty="0">
                <a:latin typeface="Century Gothic" pitchFamily="34" charset="0"/>
                <a:cs typeface="Verdana"/>
              </a:rPr>
              <a:t>а</a:t>
            </a:r>
            <a:r>
              <a:rPr sz="900" spc="5" dirty="0">
                <a:latin typeface="Century Gothic" pitchFamily="34" charset="0"/>
                <a:cs typeface="Verdana"/>
              </a:rPr>
              <a:t>;</a:t>
            </a:r>
            <a:endParaRPr sz="900" dirty="0">
              <a:latin typeface="Century Gothic" pitchFamily="34" charset="0"/>
              <a:cs typeface="Verdana"/>
            </a:endParaRPr>
          </a:p>
          <a:p>
            <a:pPr marL="186055" marR="5080" indent="-173990" algn="just">
              <a:lnSpc>
                <a:spcPct val="100000"/>
              </a:lnSpc>
              <a:spcBef>
                <a:spcPts val="290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900" spc="-10" dirty="0">
                <a:latin typeface="Century Gothic" pitchFamily="34" charset="0"/>
                <a:cs typeface="Verdana"/>
              </a:rPr>
              <a:t>у</a:t>
            </a:r>
            <a:r>
              <a:rPr sz="900" spc="10" dirty="0">
                <a:latin typeface="Century Gothic" pitchFamily="34" charset="0"/>
                <a:cs typeface="Verdana"/>
              </a:rPr>
              <a:t>д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10" dirty="0">
                <a:latin typeface="Century Gothic" pitchFamily="34" charset="0"/>
                <a:cs typeface="Verdana"/>
              </a:rPr>
              <a:t>вле</a:t>
            </a:r>
            <a:r>
              <a:rPr sz="900" spc="-20" dirty="0">
                <a:latin typeface="Century Gothic" pitchFamily="34" charset="0"/>
                <a:cs typeface="Verdana"/>
              </a:rPr>
              <a:t>т</a:t>
            </a:r>
            <a:r>
              <a:rPr sz="900" spc="-10" dirty="0">
                <a:latin typeface="Century Gothic" pitchFamily="34" charset="0"/>
                <a:cs typeface="Verdana"/>
              </a:rPr>
              <a:t>в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15" dirty="0">
                <a:latin typeface="Century Gothic" pitchFamily="34" charset="0"/>
                <a:cs typeface="Verdana"/>
              </a:rPr>
              <a:t>р</a:t>
            </a:r>
            <a:r>
              <a:rPr sz="900" spc="10" dirty="0">
                <a:latin typeface="Century Gothic" pitchFamily="34" charset="0"/>
                <a:cs typeface="Verdana"/>
              </a:rPr>
              <a:t>е</a:t>
            </a:r>
            <a:r>
              <a:rPr sz="900" spc="-25" dirty="0">
                <a:latin typeface="Century Gothic" pitchFamily="34" charset="0"/>
                <a:cs typeface="Verdana"/>
              </a:rPr>
              <a:t>н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5" dirty="0">
                <a:latin typeface="Century Gothic" pitchFamily="34" charset="0"/>
                <a:cs typeface="Verdana"/>
              </a:rPr>
              <a:t>е</a:t>
            </a:r>
            <a:r>
              <a:rPr sz="900" spc="-95" dirty="0">
                <a:latin typeface="Century Gothic" pitchFamily="34" charset="0"/>
                <a:cs typeface="Verdana"/>
              </a:rPr>
              <a:t> </a:t>
            </a:r>
            <a:r>
              <a:rPr sz="900" spc="10" dirty="0">
                <a:latin typeface="Century Gothic" pitchFamily="34" charset="0"/>
                <a:cs typeface="Verdana"/>
              </a:rPr>
              <a:t>л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10" dirty="0">
                <a:latin typeface="Century Gothic" pitchFamily="34" charset="0"/>
                <a:cs typeface="Verdana"/>
              </a:rPr>
              <a:t>к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10" dirty="0">
                <a:latin typeface="Century Gothic" pitchFamily="34" charset="0"/>
                <a:cs typeface="Verdana"/>
              </a:rPr>
              <a:t>ль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-25" dirty="0">
                <a:latin typeface="Century Gothic" pitchFamily="34" charset="0"/>
                <a:cs typeface="Verdana"/>
              </a:rPr>
              <a:t>о</a:t>
            </a:r>
            <a:r>
              <a:rPr sz="900" dirty="0">
                <a:latin typeface="Century Gothic" pitchFamily="34" charset="0"/>
                <a:cs typeface="Verdana"/>
              </a:rPr>
              <a:t>г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95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и</a:t>
            </a:r>
            <a:r>
              <a:rPr sz="900" spc="-1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г</a:t>
            </a:r>
            <a:r>
              <a:rPr sz="900" spc="15" dirty="0">
                <a:latin typeface="Century Gothic" pitchFamily="34" charset="0"/>
                <a:cs typeface="Verdana"/>
              </a:rPr>
              <a:t>л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5" dirty="0">
                <a:latin typeface="Century Gothic" pitchFamily="34" charset="0"/>
                <a:cs typeface="Verdana"/>
              </a:rPr>
              <a:t>б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10" dirty="0">
                <a:latin typeface="Century Gothic" pitchFamily="34" charset="0"/>
                <a:cs typeface="Verdana"/>
              </a:rPr>
              <a:t>л</a:t>
            </a:r>
            <a:r>
              <a:rPr sz="900" spc="-15" dirty="0">
                <a:latin typeface="Century Gothic" pitchFamily="34" charset="0"/>
                <a:cs typeface="Verdana"/>
              </a:rPr>
              <a:t>ь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-25" dirty="0">
                <a:latin typeface="Century Gothic" pitchFamily="34" charset="0"/>
                <a:cs typeface="Verdana"/>
              </a:rPr>
              <a:t>о</a:t>
            </a:r>
            <a:r>
              <a:rPr sz="900" dirty="0">
                <a:latin typeface="Century Gothic" pitchFamily="34" charset="0"/>
                <a:cs typeface="Verdana"/>
              </a:rPr>
              <a:t>го  спроса</a:t>
            </a:r>
            <a:r>
              <a:rPr sz="900" spc="-7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на</a:t>
            </a:r>
            <a:r>
              <a:rPr sz="900" spc="-25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ферросилиций</a:t>
            </a:r>
            <a:r>
              <a:rPr sz="900" spc="-8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путем</a:t>
            </a:r>
            <a:r>
              <a:rPr sz="900" spc="-5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производства</a:t>
            </a:r>
            <a:r>
              <a:rPr sz="900" spc="-80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и </a:t>
            </a:r>
            <a:r>
              <a:rPr sz="900" spc="-30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п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10" dirty="0">
                <a:latin typeface="Century Gothic" pitchFamily="34" charset="0"/>
                <a:cs typeface="Verdana"/>
              </a:rPr>
              <a:t>лед</a:t>
            </a:r>
            <a:r>
              <a:rPr sz="900" spc="-10" dirty="0">
                <a:latin typeface="Century Gothic" pitchFamily="34" charset="0"/>
                <a:cs typeface="Verdana"/>
              </a:rPr>
              <a:t>у</a:t>
            </a:r>
            <a:r>
              <a:rPr sz="900" spc="-15" dirty="0">
                <a:latin typeface="Century Gothic" pitchFamily="34" charset="0"/>
                <a:cs typeface="Verdana"/>
              </a:rPr>
              <a:t>юще</a:t>
            </a:r>
            <a:r>
              <a:rPr sz="900" spc="5" dirty="0">
                <a:latin typeface="Century Gothic" pitchFamily="34" charset="0"/>
                <a:cs typeface="Verdana"/>
              </a:rPr>
              <a:t>й</a:t>
            </a:r>
            <a:r>
              <a:rPr sz="900" spc="-60" dirty="0">
                <a:latin typeface="Century Gothic" pitchFamily="34" charset="0"/>
                <a:cs typeface="Verdana"/>
              </a:rPr>
              <a:t> </a:t>
            </a:r>
            <a:r>
              <a:rPr sz="900" spc="10" dirty="0">
                <a:latin typeface="Century Gothic" pitchFamily="34" charset="0"/>
                <a:cs typeface="Verdana"/>
              </a:rPr>
              <a:t>р</a:t>
            </a:r>
            <a:r>
              <a:rPr sz="900" spc="15" dirty="0">
                <a:latin typeface="Century Gothic" pitchFamily="34" charset="0"/>
                <a:cs typeface="Verdana"/>
              </a:rPr>
              <a:t>е</a:t>
            </a:r>
            <a:r>
              <a:rPr sz="900" spc="10" dirty="0">
                <a:latin typeface="Century Gothic" pitchFamily="34" charset="0"/>
                <a:cs typeface="Verdana"/>
              </a:rPr>
              <a:t>а</a:t>
            </a:r>
            <a:r>
              <a:rPr sz="900" spc="15" dirty="0">
                <a:latin typeface="Century Gothic" pitchFamily="34" charset="0"/>
                <a:cs typeface="Verdana"/>
              </a:rPr>
              <a:t>л</a:t>
            </a:r>
            <a:r>
              <a:rPr sz="900" spc="-25" dirty="0">
                <a:latin typeface="Century Gothic" pitchFamily="34" charset="0"/>
                <a:cs typeface="Verdana"/>
              </a:rPr>
              <a:t>и</a:t>
            </a:r>
            <a:r>
              <a:rPr sz="900" spc="5" dirty="0">
                <a:latin typeface="Century Gothic" pitchFamily="34" charset="0"/>
                <a:cs typeface="Verdana"/>
              </a:rPr>
              <a:t>з</a:t>
            </a:r>
            <a:r>
              <a:rPr sz="900" spc="-15" dirty="0">
                <a:latin typeface="Century Gothic" pitchFamily="34" charset="0"/>
                <a:cs typeface="Verdana"/>
              </a:rPr>
              <a:t>а</a:t>
            </a:r>
            <a:r>
              <a:rPr sz="900" spc="-5" dirty="0">
                <a:latin typeface="Century Gothic" pitchFamily="34" charset="0"/>
                <a:cs typeface="Verdana"/>
              </a:rPr>
              <a:t>ци</a:t>
            </a:r>
            <a:r>
              <a:rPr sz="900" spc="5" dirty="0">
                <a:latin typeface="Century Gothic" pitchFamily="34" charset="0"/>
                <a:cs typeface="Verdana"/>
              </a:rPr>
              <a:t>и</a:t>
            </a:r>
            <a:r>
              <a:rPr sz="900" spc="-10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п</a:t>
            </a:r>
            <a:r>
              <a:rPr sz="900" spc="10" dirty="0">
                <a:latin typeface="Century Gothic" pitchFamily="34" charset="0"/>
                <a:cs typeface="Verdana"/>
              </a:rPr>
              <a:t>р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10" dirty="0">
                <a:latin typeface="Century Gothic" pitchFamily="34" charset="0"/>
                <a:cs typeface="Verdana"/>
              </a:rPr>
              <a:t>д</a:t>
            </a:r>
            <a:r>
              <a:rPr sz="900" spc="-10" dirty="0">
                <a:latin typeface="Century Gothic" pitchFamily="34" charset="0"/>
                <a:cs typeface="Verdana"/>
              </a:rPr>
              <a:t>ук</a:t>
            </a:r>
            <a:r>
              <a:rPr sz="900" spc="15" dirty="0">
                <a:latin typeface="Century Gothic" pitchFamily="34" charset="0"/>
                <a:cs typeface="Verdana"/>
              </a:rPr>
              <a:t>ц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5" dirty="0">
                <a:latin typeface="Century Gothic" pitchFamily="34" charset="0"/>
                <a:cs typeface="Verdana"/>
              </a:rPr>
              <a:t>и</a:t>
            </a:r>
            <a:r>
              <a:rPr sz="900" spc="-3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5" dirty="0">
                <a:latin typeface="Century Gothic" pitchFamily="34" charset="0"/>
                <a:cs typeface="Verdana"/>
              </a:rPr>
              <a:t>а  </a:t>
            </a:r>
            <a:r>
              <a:rPr sz="900" spc="10" dirty="0">
                <a:latin typeface="Century Gothic" pitchFamily="34" charset="0"/>
                <a:cs typeface="Verdana"/>
              </a:rPr>
              <a:t>р</a:t>
            </a:r>
            <a:r>
              <a:rPr sz="900" dirty="0">
                <a:latin typeface="Century Gothic" pitchFamily="34" charset="0"/>
                <a:cs typeface="Verdana"/>
              </a:rPr>
              <a:t>ын</a:t>
            </a:r>
            <a:r>
              <a:rPr sz="900" spc="-10" dirty="0">
                <a:latin typeface="Century Gothic" pitchFamily="34" charset="0"/>
                <a:cs typeface="Verdana"/>
              </a:rPr>
              <a:t>к</a:t>
            </a:r>
            <a:r>
              <a:rPr sz="900" spc="5" dirty="0">
                <a:latin typeface="Century Gothic" pitchFamily="34" charset="0"/>
                <a:cs typeface="Verdana"/>
              </a:rPr>
              <a:t>ах</a:t>
            </a:r>
            <a:r>
              <a:rPr sz="900" spc="-65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К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dirty="0">
                <a:latin typeface="Century Gothic" pitchFamily="34" charset="0"/>
                <a:cs typeface="Verdana"/>
              </a:rPr>
              <a:t>з</a:t>
            </a:r>
            <a:r>
              <a:rPr sz="900" spc="10" dirty="0">
                <a:latin typeface="Century Gothic" pitchFamily="34" charset="0"/>
                <a:cs typeface="Verdana"/>
              </a:rPr>
              <a:t>а</a:t>
            </a:r>
            <a:r>
              <a:rPr sz="900" spc="-10" dirty="0">
                <a:latin typeface="Century Gothic" pitchFamily="34" charset="0"/>
                <a:cs typeface="Verdana"/>
              </a:rPr>
              <a:t>х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5" dirty="0">
                <a:latin typeface="Century Gothic" pitchFamily="34" charset="0"/>
                <a:cs typeface="Verdana"/>
              </a:rPr>
              <a:t>т</a:t>
            </a:r>
            <a:r>
              <a:rPr sz="900" spc="-15" dirty="0">
                <a:latin typeface="Century Gothic" pitchFamily="34" charset="0"/>
                <a:cs typeface="Verdana"/>
              </a:rPr>
              <a:t>а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-15" dirty="0">
                <a:latin typeface="Century Gothic" pitchFamily="34" charset="0"/>
                <a:cs typeface="Verdana"/>
              </a:rPr>
              <a:t>а</a:t>
            </a:r>
            <a:r>
              <a:rPr sz="900" dirty="0">
                <a:latin typeface="Century Gothic" pitchFamily="34" charset="0"/>
                <a:cs typeface="Verdana"/>
              </a:rPr>
              <a:t>,</a:t>
            </a:r>
            <a:r>
              <a:rPr sz="900" spc="-10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Е</a:t>
            </a:r>
            <a:r>
              <a:rPr sz="900" spc="10" dirty="0">
                <a:latin typeface="Century Gothic" pitchFamily="34" charset="0"/>
                <a:cs typeface="Verdana"/>
              </a:rPr>
              <a:t>вр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5" dirty="0">
                <a:latin typeface="Century Gothic" pitchFamily="34" charset="0"/>
                <a:cs typeface="Verdana"/>
              </a:rPr>
              <a:t>п</a:t>
            </a:r>
            <a:r>
              <a:rPr sz="900" dirty="0">
                <a:latin typeface="Century Gothic" pitchFamily="34" charset="0"/>
                <a:cs typeface="Verdana"/>
              </a:rPr>
              <a:t>ы,</a:t>
            </a:r>
            <a:r>
              <a:rPr sz="900" spc="-75" dirty="0">
                <a:latin typeface="Century Gothic" pitchFamily="34" charset="0"/>
                <a:cs typeface="Verdana"/>
              </a:rPr>
              <a:t> </a:t>
            </a:r>
            <a:r>
              <a:rPr sz="900" dirty="0" err="1">
                <a:latin typeface="Century Gothic" pitchFamily="34" charset="0"/>
                <a:cs typeface="Verdana"/>
              </a:rPr>
              <a:t>Юг</a:t>
            </a:r>
            <a:r>
              <a:rPr sz="900" spc="15" dirty="0" err="1">
                <a:latin typeface="Century Gothic" pitchFamily="34" charset="0"/>
                <a:cs typeface="Verdana"/>
              </a:rPr>
              <a:t>о</a:t>
            </a:r>
            <a:r>
              <a:rPr sz="900" spc="-5" dirty="0" err="1">
                <a:latin typeface="Century Gothic" pitchFamily="34" charset="0"/>
                <a:cs typeface="Verdana"/>
              </a:rPr>
              <a:t>-</a:t>
            </a:r>
            <a:r>
              <a:rPr sz="900" spc="5" dirty="0" err="1">
                <a:latin typeface="Century Gothic" pitchFamily="34" charset="0"/>
                <a:cs typeface="Verdana"/>
              </a:rPr>
              <a:t>В</a:t>
            </a:r>
            <a:r>
              <a:rPr sz="900" dirty="0" err="1">
                <a:latin typeface="Century Gothic" pitchFamily="34" charset="0"/>
                <a:cs typeface="Verdana"/>
              </a:rPr>
              <a:t>о</a:t>
            </a:r>
            <a:r>
              <a:rPr sz="900" spc="-5" dirty="0" err="1">
                <a:latin typeface="Century Gothic" pitchFamily="34" charset="0"/>
                <a:cs typeface="Verdana"/>
              </a:rPr>
              <a:t>с</a:t>
            </a:r>
            <a:r>
              <a:rPr sz="900" spc="-20" dirty="0" err="1">
                <a:latin typeface="Century Gothic" pitchFamily="34" charset="0"/>
                <a:cs typeface="Verdana"/>
              </a:rPr>
              <a:t>т</a:t>
            </a:r>
            <a:r>
              <a:rPr sz="900" spc="5" dirty="0" err="1">
                <a:latin typeface="Century Gothic" pitchFamily="34" charset="0"/>
                <a:cs typeface="Verdana"/>
              </a:rPr>
              <a:t>оч</a:t>
            </a:r>
            <a:r>
              <a:rPr sz="900" spc="-5" dirty="0" err="1">
                <a:latin typeface="Century Gothic" pitchFamily="34" charset="0"/>
                <a:cs typeface="Verdana"/>
              </a:rPr>
              <a:t>н</a:t>
            </a:r>
            <a:r>
              <a:rPr sz="900" spc="-25" dirty="0" err="1">
                <a:latin typeface="Century Gothic" pitchFamily="34" charset="0"/>
                <a:cs typeface="Verdana"/>
              </a:rPr>
              <a:t>о</a:t>
            </a:r>
            <a:r>
              <a:rPr sz="900" spc="5" dirty="0" err="1">
                <a:latin typeface="Century Gothic" pitchFamily="34" charset="0"/>
                <a:cs typeface="Verdana"/>
              </a:rPr>
              <a:t>й</a:t>
            </a:r>
            <a:r>
              <a:rPr lang="kk-KZ" sz="900" spc="5" dirty="0">
                <a:latin typeface="Century Gothic" pitchFamily="34" charset="0"/>
                <a:cs typeface="Verdana"/>
              </a:rPr>
              <a:t> </a:t>
            </a:r>
            <a:r>
              <a:rPr sz="900" spc="5" dirty="0" err="1">
                <a:latin typeface="Century Gothic" pitchFamily="34" charset="0"/>
                <a:cs typeface="Verdana"/>
              </a:rPr>
              <a:t>Аз</a:t>
            </a:r>
            <a:r>
              <a:rPr sz="900" spc="-5" dirty="0" err="1">
                <a:latin typeface="Century Gothic" pitchFamily="34" charset="0"/>
                <a:cs typeface="Verdana"/>
              </a:rPr>
              <a:t>ии</a:t>
            </a:r>
            <a:r>
              <a:rPr sz="900" dirty="0">
                <a:latin typeface="Century Gothic" pitchFamily="34" charset="0"/>
                <a:cs typeface="Verdana"/>
              </a:rPr>
              <a:t>,</a:t>
            </a:r>
            <a:r>
              <a:rPr sz="900" spc="-50" dirty="0">
                <a:latin typeface="Century Gothic" pitchFamily="34" charset="0"/>
                <a:cs typeface="Verdana"/>
              </a:rPr>
              <a:t> </a:t>
            </a:r>
            <a:r>
              <a:rPr sz="900" spc="15" dirty="0">
                <a:latin typeface="Century Gothic" pitchFamily="34" charset="0"/>
                <a:cs typeface="Verdana"/>
              </a:rPr>
              <a:t>С</a:t>
            </a:r>
            <a:r>
              <a:rPr sz="900" spc="10" dirty="0">
                <a:latin typeface="Century Gothic" pitchFamily="34" charset="0"/>
                <a:cs typeface="Verdana"/>
              </a:rPr>
              <a:t>ев</a:t>
            </a:r>
            <a:r>
              <a:rPr sz="900" spc="-15" dirty="0">
                <a:latin typeface="Century Gothic" pitchFamily="34" charset="0"/>
                <a:cs typeface="Verdana"/>
              </a:rPr>
              <a:t>ер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5" dirty="0">
                <a:latin typeface="Century Gothic" pitchFamily="34" charset="0"/>
                <a:cs typeface="Verdana"/>
              </a:rPr>
              <a:t>ой</a:t>
            </a:r>
            <a:r>
              <a:rPr sz="900" spc="-60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и</a:t>
            </a:r>
            <a:r>
              <a:rPr sz="900" spc="-8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Южн</a:t>
            </a:r>
            <a:r>
              <a:rPr sz="900" spc="5" dirty="0">
                <a:latin typeface="Century Gothic" pitchFamily="34" charset="0"/>
                <a:cs typeface="Verdana"/>
              </a:rPr>
              <a:t>ой</a:t>
            </a:r>
            <a:r>
              <a:rPr sz="900" spc="-65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-10" dirty="0">
                <a:latin typeface="Century Gothic" pitchFamily="34" charset="0"/>
                <a:cs typeface="Verdana"/>
              </a:rPr>
              <a:t>м</a:t>
            </a:r>
            <a:r>
              <a:rPr sz="900" spc="10" dirty="0">
                <a:latin typeface="Century Gothic" pitchFamily="34" charset="0"/>
                <a:cs typeface="Verdana"/>
              </a:rPr>
              <a:t>ер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-10" dirty="0">
                <a:latin typeface="Century Gothic" pitchFamily="34" charset="0"/>
                <a:cs typeface="Verdana"/>
              </a:rPr>
              <a:t>к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dirty="0">
                <a:latin typeface="Century Gothic" pitchFamily="34" charset="0"/>
                <a:cs typeface="Verdana"/>
              </a:rPr>
              <a:t>.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4572000" y="3723418"/>
            <a:ext cx="3066415" cy="696343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sz="900" b="1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Инициатор:</a:t>
            </a:r>
            <a:endParaRPr sz="900" dirty="0">
              <a:solidFill>
                <a:srgbClr val="7030A0"/>
              </a:solidFill>
              <a:latin typeface="Century Gothic" pitchFamily="34" charset="0"/>
              <a:cs typeface="Verdana"/>
            </a:endParaRPr>
          </a:p>
          <a:p>
            <a:pPr marL="12700" marR="5080">
              <a:lnSpc>
                <a:spcPct val="100000"/>
              </a:lnSpc>
              <a:spcBef>
                <a:spcPts val="310"/>
              </a:spcBef>
            </a:pPr>
            <a:r>
              <a:rPr sz="900" spc="-5" dirty="0">
                <a:latin typeface="Century Gothic" pitchFamily="34" charset="0"/>
                <a:cs typeface="Verdana"/>
              </a:rPr>
              <a:t>Национальный</a:t>
            </a:r>
            <a:r>
              <a:rPr sz="900" spc="-100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центр</a:t>
            </a:r>
            <a:r>
              <a:rPr sz="900" spc="-8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по комплексной</a:t>
            </a:r>
            <a:r>
              <a:rPr sz="900" spc="-8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переработке </a:t>
            </a:r>
            <a:r>
              <a:rPr sz="900" spc="-305" dirty="0">
                <a:latin typeface="Century Gothic" pitchFamily="34" charset="0"/>
                <a:cs typeface="Verdana"/>
              </a:rPr>
              <a:t> </a:t>
            </a:r>
            <a:r>
              <a:rPr sz="900" spc="-10" dirty="0">
                <a:latin typeface="Century Gothic" pitchFamily="34" charset="0"/>
                <a:cs typeface="Verdana"/>
              </a:rPr>
              <a:t>м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10" dirty="0">
                <a:latin typeface="Century Gothic" pitchFamily="34" charset="0"/>
                <a:cs typeface="Verdana"/>
              </a:rPr>
              <a:t>ер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-10" dirty="0">
                <a:latin typeface="Century Gothic" pitchFamily="34" charset="0"/>
                <a:cs typeface="Verdana"/>
              </a:rPr>
              <a:t>л</a:t>
            </a:r>
            <a:r>
              <a:rPr sz="900" spc="-15" dirty="0">
                <a:latin typeface="Century Gothic" pitchFamily="34" charset="0"/>
                <a:cs typeface="Verdana"/>
              </a:rPr>
              <a:t>ь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20" dirty="0">
                <a:latin typeface="Century Gothic" pitchFamily="34" charset="0"/>
                <a:cs typeface="Verdana"/>
              </a:rPr>
              <a:t>г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105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dirty="0">
                <a:latin typeface="Century Gothic" pitchFamily="34" charset="0"/>
                <a:cs typeface="Verdana"/>
              </a:rPr>
              <a:t>ы</a:t>
            </a:r>
            <a:r>
              <a:rPr sz="900" spc="10" dirty="0">
                <a:latin typeface="Century Gothic" pitchFamily="34" charset="0"/>
                <a:cs typeface="Verdana"/>
              </a:rPr>
              <a:t>рь</a:t>
            </a:r>
            <a:r>
              <a:rPr sz="900" spc="5" dirty="0">
                <a:latin typeface="Century Gothic" pitchFamily="34" charset="0"/>
                <a:cs typeface="Verdana"/>
              </a:rPr>
              <a:t>я,</a:t>
            </a:r>
            <a:r>
              <a:rPr sz="900" spc="-114" dirty="0">
                <a:latin typeface="Century Gothic" pitchFamily="34" charset="0"/>
                <a:cs typeface="Verdana"/>
              </a:rPr>
              <a:t> </a:t>
            </a:r>
            <a:r>
              <a:rPr sz="900" spc="15" dirty="0">
                <a:latin typeface="Century Gothic" pitchFamily="34" charset="0"/>
                <a:cs typeface="Verdana"/>
              </a:rPr>
              <a:t>«</a:t>
            </a:r>
            <a:r>
              <a:rPr sz="900" spc="5" dirty="0">
                <a:latin typeface="Century Gothic" pitchFamily="34" charset="0"/>
                <a:cs typeface="Verdana"/>
              </a:rPr>
              <a:t>Р</a:t>
            </a:r>
            <a:r>
              <a:rPr sz="900" spc="15" dirty="0">
                <a:latin typeface="Century Gothic" pitchFamily="34" charset="0"/>
                <a:cs typeface="Verdana"/>
              </a:rPr>
              <a:t>Г</a:t>
            </a:r>
            <a:r>
              <a:rPr sz="900" spc="5" dirty="0">
                <a:latin typeface="Century Gothic" pitchFamily="34" charset="0"/>
                <a:cs typeface="Verdana"/>
              </a:rPr>
              <a:t>П</a:t>
            </a:r>
            <a:r>
              <a:rPr sz="900" spc="-90" dirty="0">
                <a:latin typeface="Century Gothic" pitchFamily="34" charset="0"/>
                <a:cs typeface="Verdana"/>
              </a:rPr>
              <a:t> </a:t>
            </a:r>
            <a:r>
              <a:rPr sz="900" spc="15" dirty="0">
                <a:latin typeface="Century Gothic" pitchFamily="34" charset="0"/>
                <a:cs typeface="Verdana"/>
              </a:rPr>
              <a:t>Н</a:t>
            </a:r>
            <a:r>
              <a:rPr sz="900" spc="5" dirty="0">
                <a:latin typeface="Century Gothic" pitchFamily="34" charset="0"/>
                <a:cs typeface="Verdana"/>
              </a:rPr>
              <a:t>Ц</a:t>
            </a:r>
            <a:r>
              <a:rPr sz="900" spc="-55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К</a:t>
            </a:r>
            <a:r>
              <a:rPr sz="900" spc="10" dirty="0">
                <a:latin typeface="Century Gothic" pitchFamily="34" charset="0"/>
                <a:cs typeface="Verdana"/>
              </a:rPr>
              <a:t>ПМ</a:t>
            </a:r>
            <a:r>
              <a:rPr sz="900" spc="15" dirty="0">
                <a:latin typeface="Century Gothic" pitchFamily="34" charset="0"/>
                <a:cs typeface="Verdana"/>
              </a:rPr>
              <a:t>С</a:t>
            </a:r>
            <a:r>
              <a:rPr sz="900" spc="5" dirty="0">
                <a:latin typeface="Century Gothic" pitchFamily="34" charset="0"/>
                <a:cs typeface="Verdana"/>
              </a:rPr>
              <a:t>»</a:t>
            </a:r>
            <a:endParaRPr sz="900" dirty="0">
              <a:latin typeface="Century Gothic" pitchFamily="34" charset="0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385"/>
              </a:spcBef>
            </a:pPr>
            <a:r>
              <a:rPr sz="900" b="1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Ключевые</a:t>
            </a:r>
            <a:r>
              <a:rPr sz="900" b="1" spc="-9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 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инвестиционные</a:t>
            </a:r>
            <a:r>
              <a:rPr sz="900" b="1" spc="-70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 </a:t>
            </a:r>
            <a:r>
              <a:rPr sz="900" b="1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показатели</a:t>
            </a:r>
            <a:endParaRPr sz="900" dirty="0">
              <a:solidFill>
                <a:srgbClr val="7030A0"/>
              </a:solidFill>
              <a:latin typeface="Century Gothic" pitchFamily="34" charset="0"/>
              <a:cs typeface="Verdan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812851" y="1549492"/>
            <a:ext cx="3067685" cy="3256276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sz="900" b="1" spc="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Р</a:t>
            </a:r>
            <a:r>
              <a:rPr sz="900" b="1" spc="1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ы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н</a:t>
            </a:r>
            <a:r>
              <a:rPr sz="900" b="1" spc="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оч</a:t>
            </a:r>
            <a:r>
              <a:rPr sz="900" b="1" spc="-30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н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ы</a:t>
            </a:r>
            <a:r>
              <a:rPr sz="900" b="1" spc="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е</a:t>
            </a:r>
            <a:r>
              <a:rPr sz="900" b="1" spc="-120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 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п</a:t>
            </a:r>
            <a:r>
              <a:rPr sz="900" b="1" spc="10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р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едп</a:t>
            </a:r>
            <a:r>
              <a:rPr sz="900" b="1" spc="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ос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ы</a:t>
            </a:r>
            <a:r>
              <a:rPr sz="900" b="1" spc="-20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л</a:t>
            </a:r>
            <a:r>
              <a:rPr sz="900" b="1" spc="-10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к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и</a:t>
            </a:r>
            <a:r>
              <a:rPr sz="900" b="1" dirty="0">
                <a:solidFill>
                  <a:srgbClr val="7030A0"/>
                </a:solidFill>
                <a:latin typeface="Century Gothic" pitchFamily="34" charset="0"/>
                <a:cs typeface="Verdana"/>
              </a:rPr>
              <a:t>:</a:t>
            </a:r>
            <a:endParaRPr sz="900" dirty="0">
              <a:solidFill>
                <a:srgbClr val="7030A0"/>
              </a:solidFill>
              <a:latin typeface="Century Gothic" pitchFamily="34" charset="0"/>
              <a:cs typeface="Verdana"/>
            </a:endParaRPr>
          </a:p>
          <a:p>
            <a:pPr marL="12700" marR="109855" algn="just">
              <a:lnSpc>
                <a:spcPct val="95600"/>
              </a:lnSpc>
              <a:spcBef>
                <a:spcPts val="170"/>
              </a:spcBef>
            </a:pPr>
            <a:r>
              <a:rPr sz="900" b="1" i="1" spc="5" dirty="0">
                <a:latin typeface="Century Gothic" pitchFamily="34" charset="0"/>
                <a:cs typeface="Verdana"/>
              </a:rPr>
              <a:t>Ро</a:t>
            </a:r>
            <a:r>
              <a:rPr sz="900" b="1" i="1" spc="-5" dirty="0">
                <a:latin typeface="Century Gothic" pitchFamily="34" charset="0"/>
                <a:cs typeface="Verdana"/>
              </a:rPr>
              <a:t>с</a:t>
            </a:r>
            <a:r>
              <a:rPr sz="900" b="1" i="1" spc="5" dirty="0">
                <a:latin typeface="Century Gothic" pitchFamily="34" charset="0"/>
                <a:cs typeface="Verdana"/>
              </a:rPr>
              <a:t>т</a:t>
            </a:r>
            <a:r>
              <a:rPr sz="900" b="1" i="1" spc="-55" dirty="0">
                <a:latin typeface="Century Gothic" pitchFamily="34" charset="0"/>
                <a:cs typeface="Verdana"/>
              </a:rPr>
              <a:t> </a:t>
            </a:r>
            <a:r>
              <a:rPr sz="900" b="1" i="1" spc="-5" dirty="0">
                <a:latin typeface="Century Gothic" pitchFamily="34" charset="0"/>
                <a:cs typeface="Verdana"/>
              </a:rPr>
              <a:t>сп</a:t>
            </a:r>
            <a:r>
              <a:rPr sz="900" b="1" i="1" spc="10" dirty="0">
                <a:latin typeface="Century Gothic" pitchFamily="34" charset="0"/>
                <a:cs typeface="Verdana"/>
              </a:rPr>
              <a:t>р</a:t>
            </a:r>
            <a:r>
              <a:rPr sz="900" b="1" i="1" spc="5" dirty="0">
                <a:latin typeface="Century Gothic" pitchFamily="34" charset="0"/>
                <a:cs typeface="Verdana"/>
              </a:rPr>
              <a:t>о</a:t>
            </a:r>
            <a:r>
              <a:rPr sz="900" b="1" i="1" spc="-5" dirty="0">
                <a:latin typeface="Century Gothic" pitchFamily="34" charset="0"/>
                <a:cs typeface="Verdana"/>
              </a:rPr>
              <a:t>с</a:t>
            </a:r>
            <a:r>
              <a:rPr sz="900" b="1" i="1" spc="5" dirty="0">
                <a:latin typeface="Century Gothic" pitchFamily="34" charset="0"/>
                <a:cs typeface="Verdana"/>
              </a:rPr>
              <a:t>а</a:t>
            </a:r>
            <a:r>
              <a:rPr sz="900" b="1" i="1" spc="-100" dirty="0">
                <a:latin typeface="Century Gothic" pitchFamily="34" charset="0"/>
                <a:cs typeface="Verdana"/>
              </a:rPr>
              <a:t> </a:t>
            </a:r>
            <a:r>
              <a:rPr sz="900" b="1" i="1" spc="-5" dirty="0">
                <a:latin typeface="Century Gothic" pitchFamily="34" charset="0"/>
                <a:cs typeface="Verdana"/>
              </a:rPr>
              <a:t>н</a:t>
            </a:r>
            <a:r>
              <a:rPr sz="900" b="1" i="1" spc="5" dirty="0">
                <a:latin typeface="Century Gothic" pitchFamily="34" charset="0"/>
                <a:cs typeface="Verdana"/>
              </a:rPr>
              <a:t>а</a:t>
            </a:r>
            <a:r>
              <a:rPr sz="900" b="1" i="1" spc="-10" dirty="0">
                <a:latin typeface="Century Gothic" pitchFamily="34" charset="0"/>
                <a:cs typeface="Verdana"/>
              </a:rPr>
              <a:t> </a:t>
            </a:r>
            <a:r>
              <a:rPr sz="900" b="1" i="1" spc="15" dirty="0">
                <a:latin typeface="Century Gothic" pitchFamily="34" charset="0"/>
                <a:cs typeface="Verdana"/>
              </a:rPr>
              <a:t>ф</a:t>
            </a:r>
            <a:r>
              <a:rPr sz="900" b="1" i="1" spc="-5" dirty="0">
                <a:latin typeface="Century Gothic" pitchFamily="34" charset="0"/>
                <a:cs typeface="Verdana"/>
              </a:rPr>
              <a:t>е</a:t>
            </a:r>
            <a:r>
              <a:rPr sz="900" b="1" i="1" spc="10" dirty="0">
                <a:latin typeface="Century Gothic" pitchFamily="34" charset="0"/>
                <a:cs typeface="Verdana"/>
              </a:rPr>
              <a:t>рр</a:t>
            </a:r>
            <a:r>
              <a:rPr sz="900" b="1" i="1" spc="-25" dirty="0">
                <a:latin typeface="Century Gothic" pitchFamily="34" charset="0"/>
                <a:cs typeface="Verdana"/>
              </a:rPr>
              <a:t>о</a:t>
            </a:r>
            <a:r>
              <a:rPr sz="900" b="1" i="1" spc="-5" dirty="0">
                <a:latin typeface="Century Gothic" pitchFamily="34" charset="0"/>
                <a:cs typeface="Verdana"/>
              </a:rPr>
              <a:t>с</a:t>
            </a:r>
            <a:r>
              <a:rPr sz="900" b="1" i="1" spc="-10" dirty="0">
                <a:latin typeface="Century Gothic" pitchFamily="34" charset="0"/>
                <a:cs typeface="Verdana"/>
              </a:rPr>
              <a:t>и</a:t>
            </a:r>
            <a:r>
              <a:rPr sz="900" b="1" i="1" spc="-20" dirty="0">
                <a:latin typeface="Century Gothic" pitchFamily="34" charset="0"/>
                <a:cs typeface="Verdana"/>
              </a:rPr>
              <a:t>л</a:t>
            </a:r>
            <a:r>
              <a:rPr sz="900" b="1" i="1" spc="-10" dirty="0">
                <a:latin typeface="Century Gothic" pitchFamily="34" charset="0"/>
                <a:cs typeface="Verdana"/>
              </a:rPr>
              <a:t>и</a:t>
            </a:r>
            <a:r>
              <a:rPr sz="900" b="1" i="1" spc="-15" dirty="0">
                <a:latin typeface="Century Gothic" pitchFamily="34" charset="0"/>
                <a:cs typeface="Verdana"/>
              </a:rPr>
              <a:t>ц</a:t>
            </a:r>
            <a:r>
              <a:rPr sz="900" b="1" i="1" spc="-10" dirty="0">
                <a:latin typeface="Century Gothic" pitchFamily="34" charset="0"/>
                <a:cs typeface="Verdana"/>
              </a:rPr>
              <a:t>ий</a:t>
            </a:r>
            <a:r>
              <a:rPr sz="900" b="1" i="1" dirty="0">
                <a:latin typeface="Century Gothic" pitchFamily="34" charset="0"/>
                <a:cs typeface="Verdana"/>
              </a:rPr>
              <a:t>.</a:t>
            </a:r>
            <a:r>
              <a:rPr sz="900" b="1" i="1" spc="-85" dirty="0">
                <a:latin typeface="Century Gothic" pitchFamily="34" charset="0"/>
                <a:cs typeface="Verdana"/>
              </a:rPr>
              <a:t> </a:t>
            </a:r>
            <a:r>
              <a:rPr sz="900" spc="15" dirty="0">
                <a:latin typeface="Century Gothic" pitchFamily="34" charset="0"/>
                <a:cs typeface="Verdana"/>
              </a:rPr>
              <a:t>С</a:t>
            </a:r>
            <a:r>
              <a:rPr sz="900" spc="5" dirty="0">
                <a:latin typeface="Century Gothic" pitchFamily="34" charset="0"/>
                <a:cs typeface="Verdana"/>
              </a:rPr>
              <a:t>ог</a:t>
            </a:r>
            <a:r>
              <a:rPr sz="900" spc="15" dirty="0">
                <a:latin typeface="Century Gothic" pitchFamily="34" charset="0"/>
                <a:cs typeface="Verdana"/>
              </a:rPr>
              <a:t>л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-30" dirty="0">
                <a:latin typeface="Century Gothic" pitchFamily="34" charset="0"/>
                <a:cs typeface="Verdana"/>
              </a:rPr>
              <a:t>с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5" dirty="0">
                <a:latin typeface="Century Gothic" pitchFamily="34" charset="0"/>
                <a:cs typeface="Verdana"/>
              </a:rPr>
              <a:t>о  а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10" dirty="0">
                <a:latin typeface="Century Gothic" pitchFamily="34" charset="0"/>
                <a:cs typeface="Verdana"/>
              </a:rPr>
              <a:t>л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5" dirty="0">
                <a:latin typeface="Century Gothic" pitchFamily="34" charset="0"/>
                <a:cs typeface="Verdana"/>
              </a:rPr>
              <a:t>т</a:t>
            </a:r>
            <a:r>
              <a:rPr sz="900" spc="-30" dirty="0">
                <a:latin typeface="Century Gothic" pitchFamily="34" charset="0"/>
                <a:cs typeface="Verdana"/>
              </a:rPr>
              <a:t>и</a:t>
            </a:r>
            <a:r>
              <a:rPr sz="900" dirty="0">
                <a:latin typeface="Century Gothic" pitchFamily="34" charset="0"/>
                <a:cs typeface="Verdana"/>
              </a:rPr>
              <a:t>ч</a:t>
            </a:r>
            <a:r>
              <a:rPr sz="900" spc="-15" dirty="0">
                <a:latin typeface="Century Gothic" pitchFamily="34" charset="0"/>
                <a:cs typeface="Verdana"/>
              </a:rPr>
              <a:t>е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-10" dirty="0">
                <a:latin typeface="Century Gothic" pitchFamily="34" charset="0"/>
                <a:cs typeface="Verdana"/>
              </a:rPr>
              <a:t>к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10" dirty="0">
                <a:latin typeface="Century Gothic" pitchFamily="34" charset="0"/>
                <a:cs typeface="Verdana"/>
              </a:rPr>
              <a:t>м</a:t>
            </a:r>
            <a:r>
              <a:rPr sz="900" spc="5" dirty="0">
                <a:latin typeface="Century Gothic" pitchFamily="34" charset="0"/>
                <a:cs typeface="Verdana"/>
              </a:rPr>
              <a:t>у</a:t>
            </a:r>
            <a:r>
              <a:rPr sz="900" spc="-90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dirty="0">
                <a:latin typeface="Century Gothic" pitchFamily="34" charset="0"/>
                <a:cs typeface="Verdana"/>
              </a:rPr>
              <a:t>г</a:t>
            </a:r>
            <a:r>
              <a:rPr sz="900" spc="10" dirty="0">
                <a:latin typeface="Century Gothic" pitchFamily="34" charset="0"/>
                <a:cs typeface="Verdana"/>
              </a:rPr>
              <a:t>е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5" dirty="0">
                <a:latin typeface="Century Gothic" pitchFamily="34" charset="0"/>
                <a:cs typeface="Verdana"/>
              </a:rPr>
              <a:t>т</a:t>
            </a:r>
            <a:r>
              <a:rPr sz="900" spc="-30" dirty="0">
                <a:latin typeface="Century Gothic" pitchFamily="34" charset="0"/>
                <a:cs typeface="Verdana"/>
              </a:rPr>
              <a:t>с</a:t>
            </a:r>
            <a:r>
              <a:rPr sz="900" spc="5" dirty="0">
                <a:latin typeface="Century Gothic" pitchFamily="34" charset="0"/>
                <a:cs typeface="Verdana"/>
              </a:rPr>
              <a:t>т</a:t>
            </a:r>
            <a:r>
              <a:rPr sz="900" spc="-10" dirty="0">
                <a:latin typeface="Century Gothic" pitchFamily="34" charset="0"/>
                <a:cs typeface="Verdana"/>
              </a:rPr>
              <a:t>в</a:t>
            </a:r>
            <a:r>
              <a:rPr sz="900" spc="5" dirty="0">
                <a:latin typeface="Century Gothic" pitchFamily="34" charset="0"/>
                <a:cs typeface="Verdana"/>
              </a:rPr>
              <a:t>у</a:t>
            </a:r>
            <a:r>
              <a:rPr sz="900" spc="-30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A</a:t>
            </a:r>
            <a:r>
              <a:rPr sz="900" spc="-10" dirty="0">
                <a:latin typeface="Century Gothic" pitchFamily="34" charset="0"/>
                <a:cs typeface="Verdana"/>
              </a:rPr>
              <a:t>l</a:t>
            </a:r>
            <a:r>
              <a:rPr sz="900" spc="-15" dirty="0">
                <a:latin typeface="Century Gothic" pitchFamily="34" charset="0"/>
                <a:cs typeface="Verdana"/>
              </a:rPr>
              <a:t>l</a:t>
            </a:r>
            <a:r>
              <a:rPr sz="900" spc="5" dirty="0">
                <a:latin typeface="Century Gothic" pitchFamily="34" charset="0"/>
                <a:cs typeface="Verdana"/>
              </a:rPr>
              <a:t>o</a:t>
            </a:r>
            <a:r>
              <a:rPr sz="900" spc="-10" dirty="0">
                <a:latin typeface="Century Gothic" pitchFamily="34" charset="0"/>
                <a:cs typeface="Verdana"/>
              </a:rPr>
              <a:t>y</a:t>
            </a:r>
            <a:r>
              <a:rPr sz="900" spc="15" dirty="0">
                <a:latin typeface="Century Gothic" pitchFamily="34" charset="0"/>
                <a:cs typeface="Verdana"/>
              </a:rPr>
              <a:t>C</a:t>
            </a:r>
            <a:r>
              <a:rPr sz="900" spc="5" dirty="0">
                <a:latin typeface="Century Gothic" pitchFamily="34" charset="0"/>
                <a:cs typeface="Verdana"/>
              </a:rPr>
              <a:t>o</a:t>
            </a:r>
            <a:r>
              <a:rPr sz="900" dirty="0">
                <a:latin typeface="Century Gothic" pitchFamily="34" charset="0"/>
                <a:cs typeface="Verdana"/>
              </a:rPr>
              <a:t>n</a:t>
            </a:r>
            <a:r>
              <a:rPr sz="900" spc="5" dirty="0">
                <a:latin typeface="Century Gothic" pitchFamily="34" charset="0"/>
                <a:cs typeface="Verdana"/>
              </a:rPr>
              <a:t>su</a:t>
            </a:r>
            <a:r>
              <a:rPr sz="900" spc="-10" dirty="0">
                <a:latin typeface="Century Gothic" pitchFamily="34" charset="0"/>
                <a:cs typeface="Verdana"/>
              </a:rPr>
              <a:t>l</a:t>
            </a:r>
            <a:r>
              <a:rPr sz="900" spc="-25" dirty="0">
                <a:latin typeface="Century Gothic" pitchFamily="34" charset="0"/>
                <a:cs typeface="Verdana"/>
              </a:rPr>
              <a:t>t</a:t>
            </a:r>
            <a:r>
              <a:rPr sz="900" dirty="0">
                <a:latin typeface="Century Gothic" pitchFamily="34" charset="0"/>
                <a:cs typeface="Verdana"/>
              </a:rPr>
              <a:t>,</a:t>
            </a:r>
            <a:r>
              <a:rPr sz="900" spc="-75" dirty="0">
                <a:latin typeface="Century Gothic" pitchFamily="34" charset="0"/>
                <a:cs typeface="Verdana"/>
              </a:rPr>
              <a:t> </a:t>
            </a:r>
            <a:r>
              <a:rPr sz="900" spc="-10" dirty="0">
                <a:latin typeface="Century Gothic" pitchFamily="34" charset="0"/>
                <a:cs typeface="Verdana"/>
              </a:rPr>
              <a:t>м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10" dirty="0">
                <a:latin typeface="Century Gothic" pitchFamily="34" charset="0"/>
                <a:cs typeface="Verdana"/>
              </a:rPr>
              <a:t>р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10" dirty="0">
                <a:latin typeface="Century Gothic" pitchFamily="34" charset="0"/>
                <a:cs typeface="Verdana"/>
              </a:rPr>
              <a:t>в</a:t>
            </a:r>
            <a:r>
              <a:rPr sz="900" spc="5" dirty="0">
                <a:latin typeface="Century Gothic" pitchFamily="34" charset="0"/>
                <a:cs typeface="Verdana"/>
              </a:rPr>
              <a:t>ой  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dirty="0">
                <a:latin typeface="Century Gothic" pitchFamily="34" charset="0"/>
                <a:cs typeface="Verdana"/>
              </a:rPr>
              <a:t>п</a:t>
            </a:r>
            <a:r>
              <a:rPr sz="900" spc="10" dirty="0">
                <a:latin typeface="Century Gothic" pitchFamily="34" charset="0"/>
                <a:cs typeface="Verdana"/>
              </a:rPr>
              <a:t>р</a:t>
            </a:r>
            <a:r>
              <a:rPr sz="900" spc="5" dirty="0">
                <a:latin typeface="Century Gothic" pitchFamily="34" charset="0"/>
                <a:cs typeface="Verdana"/>
              </a:rPr>
              <a:t>ос</a:t>
            </a:r>
            <a:r>
              <a:rPr sz="900" spc="-6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-50" dirty="0">
                <a:latin typeface="Century Gothic" pitchFamily="34" charset="0"/>
                <a:cs typeface="Verdana"/>
              </a:rPr>
              <a:t> </a:t>
            </a:r>
            <a:r>
              <a:rPr sz="900" spc="10" dirty="0">
                <a:latin typeface="Century Gothic" pitchFamily="34" charset="0"/>
                <a:cs typeface="Verdana"/>
              </a:rPr>
              <a:t>ферр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5" dirty="0">
                <a:latin typeface="Century Gothic" pitchFamily="34" charset="0"/>
                <a:cs typeface="Verdana"/>
              </a:rPr>
              <a:t>си</a:t>
            </a:r>
            <a:r>
              <a:rPr sz="900" spc="-10" dirty="0">
                <a:latin typeface="Century Gothic" pitchFamily="34" charset="0"/>
                <a:cs typeface="Verdana"/>
              </a:rPr>
              <a:t>л</a:t>
            </a:r>
            <a:r>
              <a:rPr sz="900" spc="-30" dirty="0">
                <a:latin typeface="Century Gothic" pitchFamily="34" charset="0"/>
                <a:cs typeface="Verdana"/>
              </a:rPr>
              <a:t>и</a:t>
            </a:r>
            <a:r>
              <a:rPr sz="900" spc="-10" dirty="0">
                <a:latin typeface="Century Gothic" pitchFamily="34" charset="0"/>
                <a:cs typeface="Verdana"/>
              </a:rPr>
              <a:t>ц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5" dirty="0">
                <a:latin typeface="Century Gothic" pitchFamily="34" charset="0"/>
                <a:cs typeface="Verdana"/>
              </a:rPr>
              <a:t>й</a:t>
            </a:r>
            <a:r>
              <a:rPr sz="900" spc="-85" dirty="0">
                <a:latin typeface="Century Gothic" pitchFamily="34" charset="0"/>
                <a:cs typeface="Verdana"/>
              </a:rPr>
              <a:t> </a:t>
            </a:r>
            <a:r>
              <a:rPr sz="900" spc="10" dirty="0">
                <a:latin typeface="Century Gothic" pitchFamily="34" charset="0"/>
                <a:cs typeface="Verdana"/>
              </a:rPr>
              <a:t>д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5" dirty="0">
                <a:latin typeface="Century Gothic" pitchFamily="34" charset="0"/>
                <a:cs typeface="Verdana"/>
              </a:rPr>
              <a:t>т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dirty="0">
                <a:latin typeface="Century Gothic" pitchFamily="34" charset="0"/>
                <a:cs typeface="Verdana"/>
              </a:rPr>
              <a:t>гн</a:t>
            </a:r>
            <a:r>
              <a:rPr sz="900" spc="-15" dirty="0">
                <a:latin typeface="Century Gothic" pitchFamily="34" charset="0"/>
                <a:cs typeface="Verdana"/>
              </a:rPr>
              <a:t>е</a:t>
            </a:r>
            <a:r>
              <a:rPr sz="900" spc="5" dirty="0">
                <a:latin typeface="Century Gothic" pitchFamily="34" charset="0"/>
                <a:cs typeface="Verdana"/>
              </a:rPr>
              <a:t>т</a:t>
            </a:r>
            <a:r>
              <a:rPr sz="900" spc="-10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9</a:t>
            </a:r>
            <a:r>
              <a:rPr sz="900" spc="5" dirty="0">
                <a:latin typeface="Century Gothic" pitchFamily="34" charset="0"/>
                <a:cs typeface="Verdana"/>
              </a:rPr>
              <a:t>,5</a:t>
            </a:r>
            <a:r>
              <a:rPr sz="900" spc="-35" dirty="0">
                <a:latin typeface="Century Gothic" pitchFamily="34" charset="0"/>
                <a:cs typeface="Verdana"/>
              </a:rPr>
              <a:t> </a:t>
            </a:r>
            <a:r>
              <a:rPr sz="900" spc="-10" dirty="0">
                <a:latin typeface="Century Gothic" pitchFamily="34" charset="0"/>
                <a:cs typeface="Verdana"/>
              </a:rPr>
              <a:t>м</a:t>
            </a:r>
            <a:r>
              <a:rPr sz="900" spc="10" dirty="0">
                <a:latin typeface="Century Gothic" pitchFamily="34" charset="0"/>
                <a:cs typeface="Verdana"/>
              </a:rPr>
              <a:t>л</a:t>
            </a:r>
            <a:r>
              <a:rPr sz="900" spc="5" dirty="0">
                <a:latin typeface="Century Gothic" pitchFamily="34" charset="0"/>
                <a:cs typeface="Verdana"/>
              </a:rPr>
              <a:t>н</a:t>
            </a:r>
            <a:r>
              <a:rPr sz="900" spc="-35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то</a:t>
            </a:r>
            <a:r>
              <a:rPr sz="900" spc="-5" dirty="0">
                <a:latin typeface="Century Gothic" pitchFamily="34" charset="0"/>
                <a:cs typeface="Verdana"/>
              </a:rPr>
              <a:t>н</a:t>
            </a:r>
            <a:r>
              <a:rPr sz="900" spc="5" dirty="0">
                <a:latin typeface="Century Gothic" pitchFamily="34" charset="0"/>
                <a:cs typeface="Verdana"/>
              </a:rPr>
              <a:t>н</a:t>
            </a:r>
            <a:r>
              <a:rPr sz="900" spc="-50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к  </a:t>
            </a:r>
            <a:r>
              <a:rPr sz="900" spc="-5" dirty="0">
                <a:latin typeface="Century Gothic" pitchFamily="34" charset="0"/>
                <a:cs typeface="Verdana"/>
              </a:rPr>
              <a:t>202</a:t>
            </a:r>
            <a:r>
              <a:rPr sz="900" spc="5" dirty="0">
                <a:latin typeface="Century Gothic" pitchFamily="34" charset="0"/>
                <a:cs typeface="Verdana"/>
              </a:rPr>
              <a:t>6</a:t>
            </a:r>
            <a:r>
              <a:rPr sz="900" spc="-35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г</a:t>
            </a:r>
            <a:r>
              <a:rPr sz="900" spc="-5" dirty="0">
                <a:latin typeface="Century Gothic" pitchFamily="34" charset="0"/>
                <a:cs typeface="Verdana"/>
              </a:rPr>
              <a:t> (</a:t>
            </a:r>
            <a:r>
              <a:rPr sz="900" spc="15" dirty="0">
                <a:latin typeface="Century Gothic" pitchFamily="34" charset="0"/>
                <a:cs typeface="Verdana"/>
              </a:rPr>
              <a:t>C</a:t>
            </a:r>
            <a:r>
              <a:rPr sz="900" spc="5" dirty="0">
                <a:latin typeface="Century Gothic" pitchFamily="34" charset="0"/>
                <a:cs typeface="Verdana"/>
              </a:rPr>
              <a:t>A</a:t>
            </a:r>
            <a:r>
              <a:rPr sz="900" spc="-5" dirty="0">
                <a:latin typeface="Century Gothic" pitchFamily="34" charset="0"/>
                <a:cs typeface="Verdana"/>
              </a:rPr>
              <a:t>G</a:t>
            </a:r>
            <a:r>
              <a:rPr sz="900" spc="10" dirty="0">
                <a:latin typeface="Century Gothic" pitchFamily="34" charset="0"/>
                <a:cs typeface="Verdana"/>
              </a:rPr>
              <a:t>R</a:t>
            </a:r>
            <a:r>
              <a:rPr sz="900" spc="-90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–</a:t>
            </a:r>
            <a:r>
              <a:rPr sz="900" spc="-10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2</a:t>
            </a:r>
            <a:r>
              <a:rPr sz="900" spc="5" dirty="0">
                <a:latin typeface="Century Gothic" pitchFamily="34" charset="0"/>
                <a:cs typeface="Verdana"/>
              </a:rPr>
              <a:t>,</a:t>
            </a:r>
            <a:r>
              <a:rPr sz="900" spc="-5" dirty="0">
                <a:latin typeface="Century Gothic" pitchFamily="34" charset="0"/>
                <a:cs typeface="Verdana"/>
              </a:rPr>
              <a:t>7</a:t>
            </a:r>
            <a:r>
              <a:rPr sz="900" spc="15" dirty="0">
                <a:latin typeface="Century Gothic" pitchFamily="34" charset="0"/>
                <a:cs typeface="Verdana"/>
              </a:rPr>
              <a:t>%</a:t>
            </a:r>
            <a:r>
              <a:rPr sz="900" spc="-80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с</a:t>
            </a:r>
            <a:r>
              <a:rPr sz="900" spc="-40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201</a:t>
            </a:r>
            <a:r>
              <a:rPr sz="900" spc="5" dirty="0">
                <a:latin typeface="Century Gothic" pitchFamily="34" charset="0"/>
                <a:cs typeface="Verdana"/>
              </a:rPr>
              <a:t>4</a:t>
            </a:r>
            <a:r>
              <a:rPr sz="900" spc="-10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п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30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202</a:t>
            </a:r>
            <a:r>
              <a:rPr sz="900" spc="5" dirty="0">
                <a:latin typeface="Century Gothic" pitchFamily="34" charset="0"/>
                <a:cs typeface="Verdana"/>
              </a:rPr>
              <a:t>8</a:t>
            </a:r>
            <a:r>
              <a:rPr sz="900" spc="-3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го</a:t>
            </a:r>
            <a:r>
              <a:rPr sz="900" spc="5" dirty="0">
                <a:latin typeface="Century Gothic" pitchFamily="34" charset="0"/>
                <a:cs typeface="Verdana"/>
              </a:rPr>
              <a:t>д</a:t>
            </a:r>
            <a:r>
              <a:rPr sz="900" spc="-5" dirty="0">
                <a:latin typeface="Century Gothic" pitchFamily="34" charset="0"/>
                <a:cs typeface="Verdana"/>
              </a:rPr>
              <a:t>ы)</a:t>
            </a:r>
            <a:r>
              <a:rPr sz="900" spc="5" dirty="0">
                <a:latin typeface="Century Gothic" pitchFamily="34" charset="0"/>
                <a:cs typeface="Verdana"/>
              </a:rPr>
              <a:t>.</a:t>
            </a:r>
            <a:endParaRPr sz="900" dirty="0">
              <a:latin typeface="Century Gothic" pitchFamily="34" charset="0"/>
              <a:cs typeface="Verdana"/>
            </a:endParaRPr>
          </a:p>
          <a:p>
            <a:pPr marL="12700" algn="just">
              <a:lnSpc>
                <a:spcPts val="915"/>
              </a:lnSpc>
            </a:pPr>
            <a:r>
              <a:rPr sz="900" b="1" i="1" spc="15" dirty="0">
                <a:latin typeface="Century Gothic" pitchFamily="34" charset="0"/>
                <a:cs typeface="Verdana"/>
              </a:rPr>
              <a:t>С</a:t>
            </a:r>
            <a:r>
              <a:rPr sz="900" b="1" i="1" spc="-5" dirty="0">
                <a:latin typeface="Century Gothic" pitchFamily="34" charset="0"/>
                <a:cs typeface="Verdana"/>
              </a:rPr>
              <a:t>та</a:t>
            </a:r>
            <a:r>
              <a:rPr sz="900" b="1" i="1" spc="-10" dirty="0">
                <a:latin typeface="Century Gothic" pitchFamily="34" charset="0"/>
                <a:cs typeface="Verdana"/>
              </a:rPr>
              <a:t>би</a:t>
            </a:r>
            <a:r>
              <a:rPr sz="900" b="1" i="1" dirty="0">
                <a:latin typeface="Century Gothic" pitchFamily="34" charset="0"/>
                <a:cs typeface="Verdana"/>
              </a:rPr>
              <a:t>л</a:t>
            </a:r>
            <a:r>
              <a:rPr sz="900" b="1" i="1" spc="10" dirty="0">
                <a:latin typeface="Century Gothic" pitchFamily="34" charset="0"/>
                <a:cs typeface="Verdana"/>
              </a:rPr>
              <a:t>ь</a:t>
            </a:r>
            <a:r>
              <a:rPr sz="900" b="1" i="1" spc="-5" dirty="0">
                <a:latin typeface="Century Gothic" pitchFamily="34" charset="0"/>
                <a:cs typeface="Verdana"/>
              </a:rPr>
              <a:t>ны</a:t>
            </a:r>
            <a:r>
              <a:rPr sz="900" b="1" i="1" spc="5" dirty="0">
                <a:latin typeface="Century Gothic" pitchFamily="34" charset="0"/>
                <a:cs typeface="Verdana"/>
              </a:rPr>
              <a:t>й</a:t>
            </a:r>
            <a:r>
              <a:rPr sz="900" b="1" i="1" spc="-75" dirty="0">
                <a:latin typeface="Century Gothic" pitchFamily="34" charset="0"/>
                <a:cs typeface="Verdana"/>
              </a:rPr>
              <a:t> </a:t>
            </a:r>
            <a:r>
              <a:rPr sz="900" b="1" i="1" spc="-5" dirty="0">
                <a:latin typeface="Century Gothic" pitchFamily="34" charset="0"/>
                <a:cs typeface="Verdana"/>
              </a:rPr>
              <a:t>сп</a:t>
            </a:r>
            <a:r>
              <a:rPr sz="900" b="1" i="1" spc="10" dirty="0">
                <a:latin typeface="Century Gothic" pitchFamily="34" charset="0"/>
                <a:cs typeface="Verdana"/>
              </a:rPr>
              <a:t>р</a:t>
            </a:r>
            <a:r>
              <a:rPr sz="900" b="1" i="1" spc="5" dirty="0">
                <a:latin typeface="Century Gothic" pitchFamily="34" charset="0"/>
                <a:cs typeface="Verdana"/>
              </a:rPr>
              <a:t>ос</a:t>
            </a:r>
            <a:r>
              <a:rPr sz="900" b="1" i="1" spc="-80" dirty="0">
                <a:latin typeface="Century Gothic" pitchFamily="34" charset="0"/>
                <a:cs typeface="Verdana"/>
              </a:rPr>
              <a:t> </a:t>
            </a:r>
            <a:r>
              <a:rPr sz="900" b="1" i="1" spc="-5" dirty="0">
                <a:latin typeface="Century Gothic" pitchFamily="34" charset="0"/>
                <a:cs typeface="Verdana"/>
              </a:rPr>
              <a:t>н</a:t>
            </a:r>
            <a:r>
              <a:rPr sz="900" b="1" i="1" spc="5" dirty="0">
                <a:latin typeface="Century Gothic" pitchFamily="34" charset="0"/>
                <a:cs typeface="Verdana"/>
              </a:rPr>
              <a:t>а</a:t>
            </a:r>
            <a:r>
              <a:rPr sz="900" b="1" i="1" spc="-30" dirty="0">
                <a:latin typeface="Century Gothic" pitchFamily="34" charset="0"/>
                <a:cs typeface="Verdana"/>
              </a:rPr>
              <a:t> </a:t>
            </a:r>
            <a:r>
              <a:rPr sz="900" b="1" i="1" spc="-5" dirty="0">
                <a:latin typeface="Century Gothic" pitchFamily="34" charset="0"/>
                <a:cs typeface="Verdana"/>
              </a:rPr>
              <a:t>ста</a:t>
            </a:r>
            <a:r>
              <a:rPr sz="900" b="1" i="1" dirty="0">
                <a:latin typeface="Century Gothic" pitchFamily="34" charset="0"/>
                <a:cs typeface="Verdana"/>
              </a:rPr>
              <a:t>л</a:t>
            </a:r>
            <a:r>
              <a:rPr sz="900" b="1" i="1" spc="10" dirty="0">
                <a:latin typeface="Century Gothic" pitchFamily="34" charset="0"/>
                <a:cs typeface="Verdana"/>
              </a:rPr>
              <a:t>ь</a:t>
            </a:r>
            <a:r>
              <a:rPr sz="900" b="1" i="1" dirty="0">
                <a:latin typeface="Century Gothic" pitchFamily="34" charset="0"/>
                <a:cs typeface="Verdana"/>
              </a:rPr>
              <a:t>.</a:t>
            </a:r>
            <a:r>
              <a:rPr sz="900" b="1" i="1" spc="-35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В</a:t>
            </a:r>
            <a:r>
              <a:rPr sz="900" spc="-5" dirty="0">
                <a:latin typeface="Century Gothic" pitchFamily="34" charset="0"/>
                <a:cs typeface="Verdana"/>
              </a:rPr>
              <a:t>ыс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10" dirty="0">
                <a:latin typeface="Century Gothic" pitchFamily="34" charset="0"/>
                <a:cs typeface="Verdana"/>
              </a:rPr>
              <a:t>к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5" dirty="0">
                <a:latin typeface="Century Gothic" pitchFamily="34" charset="0"/>
                <a:cs typeface="Verdana"/>
              </a:rPr>
              <a:t>е</a:t>
            </a:r>
            <a:endParaRPr sz="900" dirty="0">
              <a:latin typeface="Century Gothic" pitchFamily="34" charset="0"/>
              <a:cs typeface="Verdana"/>
            </a:endParaRPr>
          </a:p>
          <a:p>
            <a:pPr marL="12700" marR="103505" algn="just">
              <a:lnSpc>
                <a:spcPts val="960"/>
              </a:lnSpc>
              <a:spcBef>
                <a:spcPts val="130"/>
              </a:spcBef>
            </a:pPr>
            <a:r>
              <a:rPr sz="900" dirty="0">
                <a:latin typeface="Century Gothic" pitchFamily="34" charset="0"/>
                <a:cs typeface="Verdana"/>
              </a:rPr>
              <a:t>показатели</a:t>
            </a:r>
            <a:r>
              <a:rPr sz="900" spc="-3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роста</a:t>
            </a:r>
            <a:r>
              <a:rPr sz="900" spc="-114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производства</a:t>
            </a:r>
            <a:r>
              <a:rPr sz="900" spc="-95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и</a:t>
            </a:r>
            <a:r>
              <a:rPr sz="900" spc="-10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стратегическая </a:t>
            </a:r>
            <a:r>
              <a:rPr sz="900" spc="-300" dirty="0">
                <a:latin typeface="Century Gothic" pitchFamily="34" charset="0"/>
                <a:cs typeface="Verdana"/>
              </a:rPr>
              <a:t> </a:t>
            </a:r>
            <a:r>
              <a:rPr sz="900" spc="10" dirty="0">
                <a:latin typeface="Century Gothic" pitchFamily="34" charset="0"/>
                <a:cs typeface="Verdana"/>
              </a:rPr>
              <a:t>в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-5" dirty="0">
                <a:latin typeface="Century Gothic" pitchFamily="34" charset="0"/>
                <a:cs typeface="Verdana"/>
              </a:rPr>
              <a:t>ж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-20" dirty="0">
                <a:latin typeface="Century Gothic" pitchFamily="34" charset="0"/>
                <a:cs typeface="Verdana"/>
              </a:rPr>
              <a:t>т</a:t>
            </a:r>
            <a:r>
              <a:rPr sz="900" spc="5" dirty="0">
                <a:latin typeface="Century Gothic" pitchFamily="34" charset="0"/>
                <a:cs typeface="Verdana"/>
              </a:rPr>
              <a:t>ь</a:t>
            </a:r>
            <a:r>
              <a:rPr sz="900" spc="-95" dirty="0">
                <a:latin typeface="Century Gothic" pitchFamily="34" charset="0"/>
                <a:cs typeface="Verdana"/>
              </a:rPr>
              <a:t> </a:t>
            </a:r>
            <a:r>
              <a:rPr sz="900" spc="10" dirty="0">
                <a:latin typeface="Century Gothic" pitchFamily="34" charset="0"/>
                <a:cs typeface="Verdana"/>
              </a:rPr>
              <a:t>д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10" dirty="0">
                <a:latin typeface="Century Gothic" pitchFamily="34" charset="0"/>
                <a:cs typeface="Verdana"/>
              </a:rPr>
              <a:t>ль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-15" dirty="0">
                <a:latin typeface="Century Gothic" pitchFamily="34" charset="0"/>
                <a:cs typeface="Verdana"/>
              </a:rPr>
              <a:t>е</a:t>
            </a:r>
            <a:r>
              <a:rPr sz="900" spc="-5" dirty="0">
                <a:latin typeface="Century Gothic" pitchFamily="34" charset="0"/>
                <a:cs typeface="Verdana"/>
              </a:rPr>
              <a:t>й</a:t>
            </a:r>
            <a:r>
              <a:rPr sz="900" spc="-25" dirty="0">
                <a:latin typeface="Century Gothic" pitchFamily="34" charset="0"/>
                <a:cs typeface="Verdana"/>
              </a:rPr>
              <a:t>ш</a:t>
            </a:r>
            <a:r>
              <a:rPr sz="900" spc="10" dirty="0">
                <a:latin typeface="Century Gothic" pitchFamily="34" charset="0"/>
                <a:cs typeface="Verdana"/>
              </a:rPr>
              <a:t>е</a:t>
            </a:r>
            <a:r>
              <a:rPr sz="900" spc="-20" dirty="0">
                <a:latin typeface="Century Gothic" pitchFamily="34" charset="0"/>
                <a:cs typeface="Verdana"/>
              </a:rPr>
              <a:t>г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80" dirty="0">
                <a:latin typeface="Century Gothic" pitchFamily="34" charset="0"/>
                <a:cs typeface="Verdana"/>
              </a:rPr>
              <a:t> </a:t>
            </a:r>
            <a:r>
              <a:rPr sz="900" spc="10" dirty="0">
                <a:latin typeface="Century Gothic" pitchFamily="34" charset="0"/>
                <a:cs typeface="Verdana"/>
              </a:rPr>
              <a:t>р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dirty="0">
                <a:latin typeface="Century Gothic" pitchFamily="34" charset="0"/>
                <a:cs typeface="Verdana"/>
              </a:rPr>
              <a:t>з</a:t>
            </a:r>
            <a:r>
              <a:rPr sz="900" spc="15" dirty="0">
                <a:latin typeface="Century Gothic" pitchFamily="34" charset="0"/>
                <a:cs typeface="Verdana"/>
              </a:rPr>
              <a:t>в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-20" dirty="0">
                <a:latin typeface="Century Gothic" pitchFamily="34" charset="0"/>
                <a:cs typeface="Verdana"/>
              </a:rPr>
              <a:t>т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5" dirty="0">
                <a:latin typeface="Century Gothic" pitchFamily="34" charset="0"/>
                <a:cs typeface="Verdana"/>
              </a:rPr>
              <a:t>я</a:t>
            </a:r>
            <a:r>
              <a:rPr sz="900" spc="-100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от</a:t>
            </a:r>
            <a:r>
              <a:rPr sz="900" spc="10" dirty="0">
                <a:latin typeface="Century Gothic" pitchFamily="34" charset="0"/>
                <a:cs typeface="Verdana"/>
              </a:rPr>
              <a:t>р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-10" dirty="0">
                <a:latin typeface="Century Gothic" pitchFamily="34" charset="0"/>
                <a:cs typeface="Verdana"/>
              </a:rPr>
              <a:t>л</a:t>
            </a:r>
            <a:r>
              <a:rPr sz="900" spc="10" dirty="0">
                <a:latin typeface="Century Gothic" pitchFamily="34" charset="0"/>
                <a:cs typeface="Verdana"/>
              </a:rPr>
              <a:t>е</a:t>
            </a:r>
            <a:r>
              <a:rPr sz="900" spc="-30" dirty="0">
                <a:latin typeface="Century Gothic" pitchFamily="34" charset="0"/>
                <a:cs typeface="Verdana"/>
              </a:rPr>
              <a:t>й</a:t>
            </a:r>
            <a:r>
              <a:rPr sz="900" dirty="0">
                <a:latin typeface="Century Gothic" pitchFamily="34" charset="0"/>
                <a:cs typeface="Verdana"/>
              </a:rPr>
              <a:t>,</a:t>
            </a:r>
          </a:p>
          <a:p>
            <a:pPr marL="12700" marR="189230" algn="just">
              <a:lnSpc>
                <a:spcPts val="960"/>
              </a:lnSpc>
              <a:spcBef>
                <a:spcPts val="25"/>
              </a:spcBef>
            </a:pPr>
            <a:r>
              <a:rPr sz="900" spc="-5" dirty="0">
                <a:latin typeface="Century Gothic" pitchFamily="34" charset="0"/>
                <a:cs typeface="Verdana"/>
              </a:rPr>
              <a:t>ис</a:t>
            </a:r>
            <a:r>
              <a:rPr sz="900" dirty="0">
                <a:latin typeface="Century Gothic" pitchFamily="34" charset="0"/>
                <a:cs typeface="Verdana"/>
              </a:rPr>
              <a:t>п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10" dirty="0">
                <a:latin typeface="Century Gothic" pitchFamily="34" charset="0"/>
                <a:cs typeface="Verdana"/>
              </a:rPr>
              <a:t>ль</a:t>
            </a:r>
            <a:r>
              <a:rPr sz="900" dirty="0">
                <a:latin typeface="Century Gothic" pitchFamily="34" charset="0"/>
                <a:cs typeface="Verdana"/>
              </a:rPr>
              <a:t>з</a:t>
            </a:r>
            <a:r>
              <a:rPr sz="900" spc="-10" dirty="0">
                <a:latin typeface="Century Gothic" pitchFamily="34" charset="0"/>
                <a:cs typeface="Verdana"/>
              </a:rPr>
              <a:t>у</a:t>
            </a:r>
            <a:r>
              <a:rPr sz="900" spc="-15" dirty="0">
                <a:latin typeface="Century Gothic" pitchFamily="34" charset="0"/>
                <a:cs typeface="Verdana"/>
              </a:rPr>
              <a:t>ю</a:t>
            </a:r>
            <a:r>
              <a:rPr sz="900" spc="-10" dirty="0">
                <a:latin typeface="Century Gothic" pitchFamily="34" charset="0"/>
                <a:cs typeface="Verdana"/>
              </a:rPr>
              <a:t>щ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5" dirty="0">
                <a:latin typeface="Century Gothic" pitchFamily="34" charset="0"/>
                <a:cs typeface="Verdana"/>
              </a:rPr>
              <a:t>х</a:t>
            </a:r>
            <a:r>
              <a:rPr sz="900" spc="-90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5" dirty="0">
                <a:latin typeface="Century Gothic" pitchFamily="34" charset="0"/>
                <a:cs typeface="Verdana"/>
              </a:rPr>
              <a:t>та</a:t>
            </a:r>
            <a:r>
              <a:rPr sz="900" spc="10" dirty="0">
                <a:latin typeface="Century Gothic" pitchFamily="34" charset="0"/>
                <a:cs typeface="Verdana"/>
              </a:rPr>
              <a:t>л</a:t>
            </a:r>
            <a:r>
              <a:rPr sz="900" spc="5" dirty="0">
                <a:latin typeface="Century Gothic" pitchFamily="34" charset="0"/>
                <a:cs typeface="Verdana"/>
              </a:rPr>
              <a:t>ь</a:t>
            </a:r>
            <a:r>
              <a:rPr sz="900" spc="-90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в </a:t>
            </a:r>
            <a:r>
              <a:rPr sz="900" spc="-10" dirty="0">
                <a:latin typeface="Century Gothic" pitchFamily="34" charset="0"/>
                <a:cs typeface="Verdana"/>
              </a:rPr>
              <a:t>к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dirty="0">
                <a:latin typeface="Century Gothic" pitchFamily="34" charset="0"/>
                <a:cs typeface="Verdana"/>
              </a:rPr>
              <a:t>ч</a:t>
            </a:r>
            <a:r>
              <a:rPr sz="900" spc="10" dirty="0">
                <a:latin typeface="Century Gothic" pitchFamily="34" charset="0"/>
                <a:cs typeface="Verdana"/>
              </a:rPr>
              <a:t>е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5" dirty="0">
                <a:latin typeface="Century Gothic" pitchFamily="34" charset="0"/>
                <a:cs typeface="Verdana"/>
              </a:rPr>
              <a:t>т</a:t>
            </a:r>
            <a:r>
              <a:rPr sz="900" spc="-10" dirty="0">
                <a:latin typeface="Century Gothic" pitchFamily="34" charset="0"/>
                <a:cs typeface="Verdana"/>
              </a:rPr>
              <a:t>в</a:t>
            </a:r>
            <a:r>
              <a:rPr sz="900" spc="5" dirty="0">
                <a:latin typeface="Century Gothic" pitchFamily="34" charset="0"/>
                <a:cs typeface="Verdana"/>
              </a:rPr>
              <a:t>е</a:t>
            </a:r>
            <a:r>
              <a:rPr sz="900" spc="-95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dirty="0">
                <a:latin typeface="Century Gothic" pitchFamily="34" charset="0"/>
                <a:cs typeface="Verdana"/>
              </a:rPr>
              <a:t>ы</a:t>
            </a:r>
            <a:r>
              <a:rPr sz="900" spc="10" dirty="0">
                <a:latin typeface="Century Gothic" pitchFamily="34" charset="0"/>
                <a:cs typeface="Verdana"/>
              </a:rPr>
              <a:t>рь</a:t>
            </a:r>
            <a:r>
              <a:rPr sz="900" spc="5" dirty="0">
                <a:latin typeface="Century Gothic" pitchFamily="34" charset="0"/>
                <a:cs typeface="Verdana"/>
              </a:rPr>
              <a:t>я,</a:t>
            </a:r>
            <a:r>
              <a:rPr sz="900" spc="-100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5" dirty="0">
                <a:latin typeface="Century Gothic" pitchFamily="34" charset="0"/>
                <a:cs typeface="Verdana"/>
              </a:rPr>
              <a:t>оз</a:t>
            </a:r>
            <a:r>
              <a:rPr sz="900" spc="10" dirty="0">
                <a:latin typeface="Century Gothic" pitchFamily="34" charset="0"/>
                <a:cs typeface="Verdana"/>
              </a:rPr>
              <a:t>д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-15" dirty="0">
                <a:latin typeface="Century Gothic" pitchFamily="34" charset="0"/>
                <a:cs typeface="Verdana"/>
              </a:rPr>
              <a:t>ю</a:t>
            </a:r>
            <a:r>
              <a:rPr sz="900" dirty="0">
                <a:latin typeface="Century Gothic" pitchFamily="34" charset="0"/>
                <a:cs typeface="Verdana"/>
              </a:rPr>
              <a:t>т  </a:t>
            </a:r>
            <a:r>
              <a:rPr sz="900" spc="-10" dirty="0">
                <a:latin typeface="Century Gothic" pitchFamily="34" charset="0"/>
                <a:cs typeface="Verdana"/>
              </a:rPr>
              <a:t>у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5" dirty="0">
                <a:latin typeface="Century Gothic" pitchFamily="34" charset="0"/>
                <a:cs typeface="Verdana"/>
              </a:rPr>
              <a:t>то</a:t>
            </a:r>
            <a:r>
              <a:rPr sz="900" spc="-5" dirty="0">
                <a:latin typeface="Century Gothic" pitchFamily="34" charset="0"/>
                <a:cs typeface="Verdana"/>
              </a:rPr>
              <a:t>й</a:t>
            </a:r>
            <a:r>
              <a:rPr sz="900" dirty="0">
                <a:latin typeface="Century Gothic" pitchFamily="34" charset="0"/>
                <a:cs typeface="Verdana"/>
              </a:rPr>
              <a:t>ч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10" dirty="0">
                <a:latin typeface="Century Gothic" pitchFamily="34" charset="0"/>
                <a:cs typeface="Verdana"/>
              </a:rPr>
              <a:t>в</a:t>
            </a:r>
            <a:r>
              <a:rPr sz="900" dirty="0">
                <a:latin typeface="Century Gothic" pitchFamily="34" charset="0"/>
                <a:cs typeface="Verdana"/>
              </a:rPr>
              <a:t>ы</a:t>
            </a:r>
            <a:r>
              <a:rPr sz="900" spc="5" dirty="0">
                <a:latin typeface="Century Gothic" pitchFamily="34" charset="0"/>
                <a:cs typeface="Verdana"/>
              </a:rPr>
              <a:t>й</a:t>
            </a:r>
            <a:r>
              <a:rPr sz="900" spc="-11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п</a:t>
            </a:r>
            <a:r>
              <a:rPr sz="900" spc="10" dirty="0">
                <a:latin typeface="Century Gothic" pitchFamily="34" charset="0"/>
                <a:cs typeface="Verdana"/>
              </a:rPr>
              <a:t>л</a:t>
            </a:r>
            <a:r>
              <a:rPr sz="900" spc="5" dirty="0">
                <a:latin typeface="Century Gothic" pitchFamily="34" charset="0"/>
                <a:cs typeface="Verdana"/>
              </a:rPr>
              <a:t>ат</a:t>
            </a:r>
            <a:r>
              <a:rPr sz="900" spc="10" dirty="0">
                <a:latin typeface="Century Gothic" pitchFamily="34" charset="0"/>
                <a:cs typeface="Verdana"/>
              </a:rPr>
              <a:t>е</a:t>
            </a:r>
            <a:r>
              <a:rPr sz="900" spc="-5" dirty="0">
                <a:latin typeface="Century Gothic" pitchFamily="34" charset="0"/>
                <a:cs typeface="Verdana"/>
              </a:rPr>
              <a:t>ж</a:t>
            </a:r>
            <a:r>
              <a:rPr sz="900" spc="-15" dirty="0">
                <a:latin typeface="Century Gothic" pitchFamily="34" charset="0"/>
                <a:cs typeface="Verdana"/>
              </a:rPr>
              <a:t>е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-25" dirty="0">
                <a:latin typeface="Century Gothic" pitchFamily="34" charset="0"/>
                <a:cs typeface="Verdana"/>
              </a:rPr>
              <a:t>п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-25" dirty="0">
                <a:latin typeface="Century Gothic" pitchFamily="34" charset="0"/>
                <a:cs typeface="Verdana"/>
              </a:rPr>
              <a:t>о</a:t>
            </a:r>
            <a:r>
              <a:rPr sz="900" spc="-5" dirty="0">
                <a:latin typeface="Century Gothic" pitchFamily="34" charset="0"/>
                <a:cs typeface="Verdana"/>
              </a:rPr>
              <a:t>б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-25" dirty="0">
                <a:latin typeface="Century Gothic" pitchFamily="34" charset="0"/>
                <a:cs typeface="Verdana"/>
              </a:rPr>
              <a:t>ы</a:t>
            </a:r>
            <a:r>
              <a:rPr sz="900" spc="5" dirty="0">
                <a:latin typeface="Century Gothic" pitchFamily="34" charset="0"/>
                <a:cs typeface="Verdana"/>
              </a:rPr>
              <a:t>й</a:t>
            </a:r>
            <a:r>
              <a:rPr sz="900" spc="-85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dirty="0">
                <a:latin typeface="Century Gothic" pitchFamily="34" charset="0"/>
                <a:cs typeface="Verdana"/>
              </a:rPr>
              <a:t>п</a:t>
            </a:r>
            <a:r>
              <a:rPr sz="900" spc="10" dirty="0">
                <a:latin typeface="Century Gothic" pitchFamily="34" charset="0"/>
                <a:cs typeface="Verdana"/>
              </a:rPr>
              <a:t>р</a:t>
            </a:r>
            <a:r>
              <a:rPr sz="900" spc="5" dirty="0">
                <a:latin typeface="Century Gothic" pitchFamily="34" charset="0"/>
                <a:cs typeface="Verdana"/>
              </a:rPr>
              <a:t>ос</a:t>
            </a:r>
            <a:r>
              <a:rPr sz="900" spc="-6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endParaRPr sz="900" dirty="0">
              <a:latin typeface="Century Gothic" pitchFamily="34" charset="0"/>
              <a:cs typeface="Verdana"/>
            </a:endParaRPr>
          </a:p>
          <a:p>
            <a:pPr marL="12700" marR="85725" algn="just">
              <a:lnSpc>
                <a:spcPct val="89600"/>
              </a:lnSpc>
              <a:spcBef>
                <a:spcPts val="5"/>
              </a:spcBef>
            </a:pPr>
            <a:r>
              <a:rPr sz="900" dirty="0">
                <a:latin typeface="Century Gothic" pitchFamily="34" charset="0"/>
                <a:cs typeface="Verdana"/>
              </a:rPr>
              <a:t>продукцию.</a:t>
            </a:r>
            <a:r>
              <a:rPr sz="900" spc="-9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Согласно</a:t>
            </a:r>
            <a:r>
              <a:rPr sz="900" spc="-8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прогнозам</a:t>
            </a:r>
            <a:r>
              <a:rPr sz="900" spc="-8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Международной </a:t>
            </a:r>
            <a:r>
              <a:rPr sz="900" spc="-305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ассоциации</a:t>
            </a:r>
            <a:r>
              <a:rPr sz="900" spc="-8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стали,</a:t>
            </a:r>
            <a:r>
              <a:rPr sz="900" spc="-9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общемировой</a:t>
            </a:r>
            <a:r>
              <a:rPr sz="900" spc="-8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объем</a:t>
            </a:r>
            <a:r>
              <a:rPr sz="900" spc="-6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спроса</a:t>
            </a:r>
            <a:r>
              <a:rPr sz="900" spc="-7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на </a:t>
            </a:r>
            <a:r>
              <a:rPr sz="900" spc="-305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сталь</a:t>
            </a:r>
            <a:r>
              <a:rPr sz="900" spc="-70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и</a:t>
            </a:r>
            <a:r>
              <a:rPr sz="900" spc="-4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стальную</a:t>
            </a:r>
            <a:r>
              <a:rPr sz="900" spc="-9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продукцию</a:t>
            </a:r>
            <a:r>
              <a:rPr sz="900" spc="-10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увеличится</a:t>
            </a:r>
            <a:r>
              <a:rPr sz="900" spc="-10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на</a:t>
            </a:r>
            <a:r>
              <a:rPr sz="900" spc="-45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1,4% </a:t>
            </a:r>
            <a:r>
              <a:rPr sz="900" spc="-305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в</a:t>
            </a:r>
            <a:r>
              <a:rPr sz="900" spc="-25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201</a:t>
            </a:r>
            <a:r>
              <a:rPr sz="900" spc="5" dirty="0">
                <a:latin typeface="Century Gothic" pitchFamily="34" charset="0"/>
                <a:cs typeface="Verdana"/>
              </a:rPr>
              <a:t>9</a:t>
            </a:r>
            <a:r>
              <a:rPr sz="900" spc="-10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г.</a:t>
            </a:r>
            <a:r>
              <a:rPr sz="900" spc="-50" dirty="0">
                <a:latin typeface="Century Gothic" pitchFamily="34" charset="0"/>
                <a:cs typeface="Verdana"/>
              </a:rPr>
              <a:t> </a:t>
            </a:r>
            <a:r>
              <a:rPr sz="900" spc="20" dirty="0">
                <a:latin typeface="Century Gothic" pitchFamily="34" charset="0"/>
                <a:cs typeface="Verdana"/>
              </a:rPr>
              <a:t>С</a:t>
            </a:r>
            <a:r>
              <a:rPr sz="900" spc="5" dirty="0">
                <a:latin typeface="Century Gothic" pitchFamily="34" charset="0"/>
                <a:cs typeface="Verdana"/>
              </a:rPr>
              <a:t>ог</a:t>
            </a:r>
            <a:r>
              <a:rPr sz="900" spc="15" dirty="0">
                <a:latin typeface="Century Gothic" pitchFamily="34" charset="0"/>
                <a:cs typeface="Verdana"/>
              </a:rPr>
              <a:t>л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-30" dirty="0">
                <a:latin typeface="Century Gothic" pitchFamily="34" charset="0"/>
                <a:cs typeface="Verdana"/>
              </a:rPr>
              <a:t>с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8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п</a:t>
            </a:r>
            <a:r>
              <a:rPr sz="900" spc="10" dirty="0">
                <a:latin typeface="Century Gothic" pitchFamily="34" charset="0"/>
                <a:cs typeface="Verdana"/>
              </a:rPr>
              <a:t>р</a:t>
            </a:r>
            <a:r>
              <a:rPr sz="900" spc="5" dirty="0">
                <a:latin typeface="Century Gothic" pitchFamily="34" charset="0"/>
                <a:cs typeface="Verdana"/>
              </a:rPr>
              <a:t>ог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5" dirty="0">
                <a:latin typeface="Century Gothic" pitchFamily="34" charset="0"/>
                <a:cs typeface="Verdana"/>
              </a:rPr>
              <a:t>оз</a:t>
            </a:r>
            <a:r>
              <a:rPr sz="900" spc="-15" dirty="0">
                <a:latin typeface="Century Gothic" pitchFamily="34" charset="0"/>
                <a:cs typeface="Verdana"/>
              </a:rPr>
              <a:t>а</a:t>
            </a:r>
            <a:r>
              <a:rPr sz="900" spc="10" dirty="0">
                <a:latin typeface="Century Gothic" pitchFamily="34" charset="0"/>
                <a:cs typeface="Verdana"/>
              </a:rPr>
              <a:t>м</a:t>
            </a:r>
            <a:r>
              <a:rPr sz="900" spc="-12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L</a:t>
            </a:r>
            <a:r>
              <a:rPr sz="900" spc="5" dirty="0">
                <a:latin typeface="Century Gothic" pitchFamily="34" charset="0"/>
                <a:cs typeface="Verdana"/>
              </a:rPr>
              <a:t>uc</a:t>
            </a:r>
            <a:r>
              <a:rPr sz="900" spc="-15" dirty="0">
                <a:latin typeface="Century Gothic" pitchFamily="34" charset="0"/>
                <a:cs typeface="Verdana"/>
              </a:rPr>
              <a:t>i</a:t>
            </a:r>
            <a:r>
              <a:rPr sz="900" spc="5" dirty="0">
                <a:latin typeface="Century Gothic" pitchFamily="34" charset="0"/>
                <a:cs typeface="Verdana"/>
              </a:rPr>
              <a:t>nt</a:t>
            </a:r>
            <a:r>
              <a:rPr sz="900" spc="15" dirty="0">
                <a:latin typeface="Century Gothic" pitchFamily="34" charset="0"/>
                <a:cs typeface="Verdana"/>
              </a:rPr>
              <a:t>e</a:t>
            </a:r>
            <a:r>
              <a:rPr sz="900" spc="-15" dirty="0">
                <a:latin typeface="Century Gothic" pitchFamily="34" charset="0"/>
                <a:cs typeface="Verdana"/>
              </a:rPr>
              <a:t>l</a:t>
            </a:r>
            <a:r>
              <a:rPr sz="900" spc="5" dirty="0">
                <a:latin typeface="Century Gothic" pitchFamily="34" charset="0"/>
                <a:cs typeface="Verdana"/>
              </a:rPr>
              <a:t>,</a:t>
            </a:r>
            <a:r>
              <a:rPr sz="900" spc="-85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в</a:t>
            </a:r>
            <a:r>
              <a:rPr sz="900" spc="-25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ми</a:t>
            </a:r>
            <a:r>
              <a:rPr sz="900" spc="10" dirty="0">
                <a:latin typeface="Century Gothic" pitchFamily="34" charset="0"/>
                <a:cs typeface="Verdana"/>
              </a:rPr>
              <a:t>р</a:t>
            </a:r>
            <a:r>
              <a:rPr sz="900" spc="5" dirty="0">
                <a:latin typeface="Century Gothic" pitchFamily="34" charset="0"/>
                <a:cs typeface="Verdana"/>
              </a:rPr>
              <a:t>е</a:t>
            </a:r>
            <a:endParaRPr sz="900" dirty="0">
              <a:latin typeface="Century Gothic" pitchFamily="34" charset="0"/>
              <a:cs typeface="Verdana"/>
            </a:endParaRPr>
          </a:p>
          <a:p>
            <a:pPr marL="12700" algn="just">
              <a:lnSpc>
                <a:spcPts val="865"/>
              </a:lnSpc>
            </a:pP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5" dirty="0">
                <a:latin typeface="Century Gothic" pitchFamily="34" charset="0"/>
                <a:cs typeface="Verdana"/>
              </a:rPr>
              <a:t>жи</a:t>
            </a:r>
            <a:r>
              <a:rPr sz="900" spc="10" dirty="0">
                <a:latin typeface="Century Gothic" pitchFamily="34" charset="0"/>
                <a:cs typeface="Verdana"/>
              </a:rPr>
              <a:t>д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10" dirty="0">
                <a:latin typeface="Century Gothic" pitchFamily="34" charset="0"/>
                <a:cs typeface="Verdana"/>
              </a:rPr>
              <a:t>е</a:t>
            </a:r>
            <a:r>
              <a:rPr sz="900" spc="-20" dirty="0">
                <a:latin typeface="Century Gothic" pitchFamily="34" charset="0"/>
                <a:cs typeface="Verdana"/>
              </a:rPr>
              <a:t>т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5" dirty="0">
                <a:latin typeface="Century Gothic" pitchFamily="34" charset="0"/>
                <a:cs typeface="Verdana"/>
              </a:rPr>
              <a:t>я</a:t>
            </a:r>
            <a:r>
              <a:rPr sz="900" spc="-114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в</a:t>
            </a:r>
            <a:r>
              <a:rPr sz="900" spc="-2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2019</a:t>
            </a:r>
            <a:r>
              <a:rPr sz="900" spc="-5" dirty="0">
                <a:latin typeface="Century Gothic" pitchFamily="34" charset="0"/>
                <a:cs typeface="Verdana"/>
              </a:rPr>
              <a:t>-</a:t>
            </a:r>
            <a:r>
              <a:rPr sz="900" dirty="0">
                <a:latin typeface="Century Gothic" pitchFamily="34" charset="0"/>
                <a:cs typeface="Verdana"/>
              </a:rPr>
              <a:t>202</a:t>
            </a:r>
            <a:r>
              <a:rPr sz="900" spc="5" dirty="0">
                <a:latin typeface="Century Gothic" pitchFamily="34" charset="0"/>
                <a:cs typeface="Verdana"/>
              </a:rPr>
              <a:t>4</a:t>
            </a:r>
            <a:r>
              <a:rPr sz="900" spc="-35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гг.</a:t>
            </a:r>
            <a:r>
              <a:rPr sz="900" spc="-50" dirty="0">
                <a:latin typeface="Century Gothic" pitchFamily="34" charset="0"/>
                <a:cs typeface="Verdana"/>
              </a:rPr>
              <a:t> </a:t>
            </a:r>
            <a:r>
              <a:rPr sz="900" spc="10" dirty="0">
                <a:latin typeface="Century Gothic" pitchFamily="34" charset="0"/>
                <a:cs typeface="Verdana"/>
              </a:rPr>
              <a:t>р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5" dirty="0">
                <a:latin typeface="Century Gothic" pitchFamily="34" charset="0"/>
                <a:cs typeface="Verdana"/>
              </a:rPr>
              <a:t>т</a:t>
            </a:r>
            <a:r>
              <a:rPr sz="900" spc="-50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dirty="0">
                <a:latin typeface="Century Gothic" pitchFamily="34" charset="0"/>
                <a:cs typeface="Verdana"/>
              </a:rPr>
              <a:t>п</a:t>
            </a:r>
            <a:r>
              <a:rPr sz="900" spc="10" dirty="0">
                <a:latin typeface="Century Gothic" pitchFamily="34" charset="0"/>
                <a:cs typeface="Verdana"/>
              </a:rPr>
              <a:t>р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-100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(</a:t>
            </a:r>
            <a:r>
              <a:rPr sz="900" spc="15" dirty="0">
                <a:latin typeface="Century Gothic" pitchFamily="34" charset="0"/>
                <a:cs typeface="Verdana"/>
              </a:rPr>
              <a:t>C</a:t>
            </a:r>
            <a:r>
              <a:rPr sz="900" spc="5" dirty="0">
                <a:latin typeface="Century Gothic" pitchFamily="34" charset="0"/>
                <a:cs typeface="Verdana"/>
              </a:rPr>
              <a:t>A</a:t>
            </a:r>
            <a:r>
              <a:rPr sz="900" spc="-10" dirty="0">
                <a:latin typeface="Century Gothic" pitchFamily="34" charset="0"/>
                <a:cs typeface="Verdana"/>
              </a:rPr>
              <a:t>G</a:t>
            </a:r>
            <a:r>
              <a:rPr sz="900" spc="5" dirty="0">
                <a:latin typeface="Century Gothic" pitchFamily="34" charset="0"/>
                <a:cs typeface="Verdana"/>
              </a:rPr>
              <a:t>R</a:t>
            </a:r>
            <a:endParaRPr sz="900" dirty="0">
              <a:latin typeface="Century Gothic" pitchFamily="34" charset="0"/>
              <a:cs typeface="Verdana"/>
            </a:endParaRPr>
          </a:p>
          <a:p>
            <a:pPr marL="12700" algn="just">
              <a:lnSpc>
                <a:spcPts val="1030"/>
              </a:lnSpc>
            </a:pPr>
            <a:r>
              <a:rPr sz="900" dirty="0">
                <a:latin typeface="Century Gothic" pitchFamily="34" charset="0"/>
                <a:cs typeface="Verdana"/>
              </a:rPr>
              <a:t>1,</a:t>
            </a:r>
            <a:r>
              <a:rPr sz="900" spc="5" dirty="0">
                <a:latin typeface="Century Gothic" pitchFamily="34" charset="0"/>
                <a:cs typeface="Verdana"/>
              </a:rPr>
              <a:t>6%)</a:t>
            </a:r>
            <a:r>
              <a:rPr sz="900" spc="-80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н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-5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с</a:t>
            </a:r>
            <a:r>
              <a:rPr sz="900" spc="10" dirty="0">
                <a:latin typeface="Century Gothic" pitchFamily="34" charset="0"/>
                <a:cs typeface="Verdana"/>
              </a:rPr>
              <a:t>та</a:t>
            </a:r>
            <a:r>
              <a:rPr sz="900" spc="15" dirty="0">
                <a:latin typeface="Century Gothic" pitchFamily="34" charset="0"/>
                <a:cs typeface="Verdana"/>
              </a:rPr>
              <a:t>л</a:t>
            </a:r>
            <a:r>
              <a:rPr sz="900" spc="10" dirty="0">
                <a:latin typeface="Century Gothic" pitchFamily="34" charset="0"/>
                <a:cs typeface="Verdana"/>
              </a:rPr>
              <a:t>ь</a:t>
            </a:r>
            <a:r>
              <a:rPr sz="900" spc="-25" dirty="0">
                <a:latin typeface="Century Gothic" pitchFamily="34" charset="0"/>
                <a:cs typeface="Verdana"/>
              </a:rPr>
              <a:t>н</a:t>
            </a:r>
            <a:r>
              <a:rPr sz="900" dirty="0">
                <a:latin typeface="Century Gothic" pitchFamily="34" charset="0"/>
                <a:cs typeface="Verdana"/>
              </a:rPr>
              <a:t>ы</a:t>
            </a:r>
            <a:r>
              <a:rPr sz="900" spc="5" dirty="0">
                <a:latin typeface="Century Gothic" pitchFamily="34" charset="0"/>
                <a:cs typeface="Verdana"/>
              </a:rPr>
              <a:t>е</a:t>
            </a:r>
            <a:r>
              <a:rPr sz="900" spc="-130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т</a:t>
            </a:r>
            <a:r>
              <a:rPr sz="900" spc="10" dirty="0">
                <a:latin typeface="Century Gothic" pitchFamily="34" charset="0"/>
                <a:cs typeface="Verdana"/>
              </a:rPr>
              <a:t>р</a:t>
            </a:r>
            <a:r>
              <a:rPr sz="900" spc="-10" dirty="0">
                <a:latin typeface="Century Gothic" pitchFamily="34" charset="0"/>
                <a:cs typeface="Verdana"/>
              </a:rPr>
              <a:t>у</a:t>
            </a:r>
            <a:r>
              <a:rPr sz="900" spc="-5" dirty="0">
                <a:latin typeface="Century Gothic" pitchFamily="34" charset="0"/>
                <a:cs typeface="Verdana"/>
              </a:rPr>
              <a:t>б</a:t>
            </a:r>
            <a:r>
              <a:rPr sz="900" dirty="0">
                <a:latin typeface="Century Gothic" pitchFamily="34" charset="0"/>
                <a:cs typeface="Verdana"/>
              </a:rPr>
              <a:t>ы.</a:t>
            </a:r>
          </a:p>
          <a:p>
            <a:pPr marL="12700" algn="just">
              <a:lnSpc>
                <a:spcPts val="1045"/>
              </a:lnSpc>
              <a:spcBef>
                <a:spcPts val="25"/>
              </a:spcBef>
            </a:pPr>
            <a:r>
              <a:rPr sz="900" b="1" i="1" dirty="0">
                <a:latin typeface="Century Gothic" pitchFamily="34" charset="0"/>
                <a:cs typeface="Verdana"/>
              </a:rPr>
              <a:t>О</a:t>
            </a:r>
            <a:r>
              <a:rPr sz="900" b="1" i="1" spc="-10" dirty="0">
                <a:latin typeface="Century Gothic" pitchFamily="34" charset="0"/>
                <a:cs typeface="Verdana"/>
              </a:rPr>
              <a:t>б</a:t>
            </a:r>
            <a:r>
              <a:rPr sz="900" b="1" i="1" spc="-5" dirty="0">
                <a:latin typeface="Century Gothic" pitchFamily="34" charset="0"/>
                <a:cs typeface="Verdana"/>
              </a:rPr>
              <a:t>еспе</a:t>
            </a:r>
            <a:r>
              <a:rPr sz="900" b="1" i="1" dirty="0">
                <a:latin typeface="Century Gothic" pitchFamily="34" charset="0"/>
                <a:cs typeface="Verdana"/>
              </a:rPr>
              <a:t>ч</a:t>
            </a:r>
            <a:r>
              <a:rPr sz="900" b="1" i="1" spc="-5" dirty="0">
                <a:latin typeface="Century Gothic" pitchFamily="34" charset="0"/>
                <a:cs typeface="Verdana"/>
              </a:rPr>
              <a:t>енн</a:t>
            </a:r>
            <a:r>
              <a:rPr sz="900" b="1" i="1" spc="5" dirty="0">
                <a:latin typeface="Century Gothic" pitchFamily="34" charset="0"/>
                <a:cs typeface="Verdana"/>
              </a:rPr>
              <a:t>о</a:t>
            </a:r>
            <a:r>
              <a:rPr sz="900" b="1" i="1" spc="-30" dirty="0">
                <a:latin typeface="Century Gothic" pitchFamily="34" charset="0"/>
                <a:cs typeface="Verdana"/>
              </a:rPr>
              <a:t>с</a:t>
            </a:r>
            <a:r>
              <a:rPr sz="900" b="1" i="1" spc="-5" dirty="0">
                <a:latin typeface="Century Gothic" pitchFamily="34" charset="0"/>
                <a:cs typeface="Verdana"/>
              </a:rPr>
              <a:t>т</a:t>
            </a:r>
            <a:r>
              <a:rPr sz="900" b="1" i="1" spc="5" dirty="0">
                <a:latin typeface="Century Gothic" pitchFamily="34" charset="0"/>
                <a:cs typeface="Verdana"/>
              </a:rPr>
              <a:t>ь</a:t>
            </a:r>
            <a:r>
              <a:rPr sz="900" b="1" i="1" spc="-60" dirty="0">
                <a:latin typeface="Century Gothic" pitchFamily="34" charset="0"/>
                <a:cs typeface="Verdana"/>
              </a:rPr>
              <a:t> </a:t>
            </a:r>
            <a:r>
              <a:rPr sz="900" b="1" i="1" spc="-5" dirty="0">
                <a:latin typeface="Century Gothic" pitchFamily="34" charset="0"/>
                <a:cs typeface="Verdana"/>
              </a:rPr>
              <a:t>с</a:t>
            </a:r>
            <a:r>
              <a:rPr sz="900" b="1" i="1" spc="10" dirty="0">
                <a:latin typeface="Century Gothic" pitchFamily="34" charset="0"/>
                <a:cs typeface="Verdana"/>
              </a:rPr>
              <a:t>ыр</a:t>
            </a:r>
            <a:r>
              <a:rPr sz="900" b="1" i="1" spc="-15" dirty="0">
                <a:latin typeface="Century Gothic" pitchFamily="34" charset="0"/>
                <a:cs typeface="Verdana"/>
              </a:rPr>
              <a:t>ь</a:t>
            </a:r>
            <a:r>
              <a:rPr sz="900" b="1" i="1" spc="-5" dirty="0">
                <a:latin typeface="Century Gothic" pitchFamily="34" charset="0"/>
                <a:cs typeface="Verdana"/>
              </a:rPr>
              <a:t>е</a:t>
            </a:r>
            <a:r>
              <a:rPr sz="900" b="1" i="1" spc="10" dirty="0">
                <a:latin typeface="Century Gothic" pitchFamily="34" charset="0"/>
                <a:cs typeface="Verdana"/>
              </a:rPr>
              <a:t>в</a:t>
            </a:r>
            <a:r>
              <a:rPr sz="900" b="1" i="1" spc="-25" dirty="0">
                <a:latin typeface="Century Gothic" pitchFamily="34" charset="0"/>
                <a:cs typeface="Verdana"/>
              </a:rPr>
              <a:t>о</a:t>
            </a:r>
            <a:r>
              <a:rPr sz="900" b="1" i="1" spc="5" dirty="0">
                <a:latin typeface="Century Gothic" pitchFamily="34" charset="0"/>
                <a:cs typeface="Verdana"/>
              </a:rPr>
              <a:t>й</a:t>
            </a:r>
            <a:r>
              <a:rPr sz="900" b="1" i="1" spc="-80" dirty="0">
                <a:latin typeface="Century Gothic" pitchFamily="34" charset="0"/>
                <a:cs typeface="Verdana"/>
              </a:rPr>
              <a:t> </a:t>
            </a:r>
            <a:r>
              <a:rPr sz="900" b="1" i="1" spc="-10" dirty="0">
                <a:latin typeface="Century Gothic" pitchFamily="34" charset="0"/>
                <a:cs typeface="Verdana"/>
              </a:rPr>
              <a:t>б</a:t>
            </a:r>
            <a:r>
              <a:rPr sz="900" b="1" i="1" spc="-5" dirty="0">
                <a:latin typeface="Century Gothic" pitchFamily="34" charset="0"/>
                <a:cs typeface="Verdana"/>
              </a:rPr>
              <a:t>аз</a:t>
            </a:r>
            <a:r>
              <a:rPr sz="900" b="1" i="1" spc="5" dirty="0">
                <a:latin typeface="Century Gothic" pitchFamily="34" charset="0"/>
                <a:cs typeface="Verdana"/>
              </a:rPr>
              <a:t>о</a:t>
            </a:r>
            <a:r>
              <a:rPr sz="900" b="1" i="1" spc="-10" dirty="0">
                <a:latin typeface="Century Gothic" pitchFamily="34" charset="0"/>
                <a:cs typeface="Verdana"/>
              </a:rPr>
              <a:t>й</a:t>
            </a:r>
            <a:r>
              <a:rPr sz="900" b="1" i="1" dirty="0">
                <a:latin typeface="Century Gothic" pitchFamily="34" charset="0"/>
                <a:cs typeface="Verdana"/>
              </a:rPr>
              <a:t>.</a:t>
            </a:r>
            <a:r>
              <a:rPr sz="900" b="1" i="1" spc="-60" dirty="0">
                <a:latin typeface="Century Gothic" pitchFamily="34" charset="0"/>
                <a:cs typeface="Verdana"/>
              </a:rPr>
              <a:t> </a:t>
            </a:r>
            <a:r>
              <a:rPr sz="900" spc="10" dirty="0">
                <a:latin typeface="Century Gothic" pitchFamily="34" charset="0"/>
                <a:cs typeface="Verdana"/>
              </a:rPr>
              <a:t>Пр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10" dirty="0">
                <a:latin typeface="Century Gothic" pitchFamily="34" charset="0"/>
                <a:cs typeface="Verdana"/>
              </a:rPr>
              <a:t>е</a:t>
            </a:r>
            <a:r>
              <a:rPr sz="900" spc="-10" dirty="0">
                <a:latin typeface="Century Gothic" pitchFamily="34" charset="0"/>
                <a:cs typeface="Verdana"/>
              </a:rPr>
              <a:t>к</a:t>
            </a:r>
            <a:r>
              <a:rPr sz="900" spc="5" dirty="0">
                <a:latin typeface="Century Gothic" pitchFamily="34" charset="0"/>
                <a:cs typeface="Verdana"/>
              </a:rPr>
              <a:t>т</a:t>
            </a:r>
            <a:endParaRPr sz="900" dirty="0">
              <a:latin typeface="Century Gothic" pitchFamily="34" charset="0"/>
              <a:cs typeface="Verdana"/>
            </a:endParaRPr>
          </a:p>
          <a:p>
            <a:pPr marL="12700" marR="5080" algn="just">
              <a:lnSpc>
                <a:spcPct val="92400"/>
              </a:lnSpc>
              <a:spcBef>
                <a:spcPts val="45"/>
              </a:spcBef>
            </a:pP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5" dirty="0">
                <a:latin typeface="Century Gothic" pitchFamily="34" charset="0"/>
                <a:cs typeface="Verdana"/>
              </a:rPr>
              <a:t>б</a:t>
            </a:r>
            <a:r>
              <a:rPr sz="900" spc="10" dirty="0">
                <a:latin typeface="Century Gothic" pitchFamily="34" charset="0"/>
                <a:cs typeface="Verdana"/>
              </a:rPr>
              <a:t>е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dirty="0">
                <a:latin typeface="Century Gothic" pitchFamily="34" charset="0"/>
                <a:cs typeface="Verdana"/>
              </a:rPr>
              <a:t>п</a:t>
            </a:r>
            <a:r>
              <a:rPr sz="900" spc="10" dirty="0">
                <a:latin typeface="Century Gothic" pitchFamily="34" charset="0"/>
                <a:cs typeface="Verdana"/>
              </a:rPr>
              <a:t>е</a:t>
            </a:r>
            <a:r>
              <a:rPr sz="900" dirty="0">
                <a:latin typeface="Century Gothic" pitchFamily="34" charset="0"/>
                <a:cs typeface="Verdana"/>
              </a:rPr>
              <a:t>ч</a:t>
            </a:r>
            <a:r>
              <a:rPr sz="900" spc="-15" dirty="0">
                <a:latin typeface="Century Gothic" pitchFamily="34" charset="0"/>
                <a:cs typeface="Verdana"/>
              </a:rPr>
              <a:t>е</a:t>
            </a:r>
            <a:r>
              <a:rPr sz="900" spc="5" dirty="0">
                <a:latin typeface="Century Gothic" pitchFamily="34" charset="0"/>
                <a:cs typeface="Verdana"/>
              </a:rPr>
              <a:t>н</a:t>
            </a:r>
            <a:r>
              <a:rPr sz="900" spc="-85" dirty="0">
                <a:latin typeface="Century Gothic" pitchFamily="34" charset="0"/>
                <a:cs typeface="Verdana"/>
              </a:rPr>
              <a:t> </a:t>
            </a:r>
            <a:r>
              <a:rPr sz="900" spc="10" dirty="0">
                <a:latin typeface="Century Gothic" pitchFamily="34" charset="0"/>
                <a:cs typeface="Verdana"/>
              </a:rPr>
              <a:t>д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5" dirty="0">
                <a:latin typeface="Century Gothic" pitchFamily="34" charset="0"/>
                <a:cs typeface="Verdana"/>
              </a:rPr>
              <a:t>т</a:t>
            </a:r>
            <a:r>
              <a:rPr sz="900" spc="-10" dirty="0">
                <a:latin typeface="Century Gothic" pitchFamily="34" charset="0"/>
                <a:cs typeface="Verdana"/>
              </a:rPr>
              <a:t>у</a:t>
            </a:r>
            <a:r>
              <a:rPr sz="900" dirty="0">
                <a:latin typeface="Century Gothic" pitchFamily="34" charset="0"/>
                <a:cs typeface="Verdana"/>
              </a:rPr>
              <a:t>пны</a:t>
            </a:r>
            <a:r>
              <a:rPr sz="900" spc="-10" dirty="0">
                <a:latin typeface="Century Gothic" pitchFamily="34" charset="0"/>
                <a:cs typeface="Verdana"/>
              </a:rPr>
              <a:t>м</a:t>
            </a:r>
            <a:r>
              <a:rPr sz="900" spc="5" dirty="0">
                <a:latin typeface="Century Gothic" pitchFamily="34" charset="0"/>
                <a:cs typeface="Verdana"/>
              </a:rPr>
              <a:t>и</a:t>
            </a:r>
            <a:r>
              <a:rPr sz="900" spc="-110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dirty="0">
                <a:latin typeface="Century Gothic" pitchFamily="34" charset="0"/>
                <a:cs typeface="Verdana"/>
              </a:rPr>
              <a:t>ы</a:t>
            </a:r>
            <a:r>
              <a:rPr sz="900" spc="10" dirty="0">
                <a:latin typeface="Century Gothic" pitchFamily="34" charset="0"/>
                <a:cs typeface="Verdana"/>
              </a:rPr>
              <a:t>рье</a:t>
            </a:r>
            <a:r>
              <a:rPr sz="900" spc="-10" dirty="0">
                <a:latin typeface="Century Gothic" pitchFamily="34" charset="0"/>
                <a:cs typeface="Verdana"/>
              </a:rPr>
              <a:t>в</a:t>
            </a:r>
            <a:r>
              <a:rPr sz="900" dirty="0">
                <a:latin typeface="Century Gothic" pitchFamily="34" charset="0"/>
                <a:cs typeface="Verdana"/>
              </a:rPr>
              <a:t>ы</a:t>
            </a:r>
            <a:r>
              <a:rPr sz="900" spc="-30" dirty="0">
                <a:latin typeface="Century Gothic" pitchFamily="34" charset="0"/>
                <a:cs typeface="Verdana"/>
              </a:rPr>
              <a:t>м</a:t>
            </a:r>
            <a:r>
              <a:rPr sz="900" spc="5" dirty="0">
                <a:latin typeface="Century Gothic" pitchFamily="34" charset="0"/>
                <a:cs typeface="Verdana"/>
              </a:rPr>
              <a:t>и</a:t>
            </a:r>
            <a:r>
              <a:rPr sz="900" spc="-85" dirty="0">
                <a:latin typeface="Century Gothic" pitchFamily="34" charset="0"/>
                <a:cs typeface="Verdana"/>
              </a:rPr>
              <a:t> </a:t>
            </a:r>
            <a:r>
              <a:rPr sz="900" spc="10" dirty="0">
                <a:latin typeface="Century Gothic" pitchFamily="34" charset="0"/>
                <a:cs typeface="Verdana"/>
              </a:rPr>
              <a:t>ре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-10" dirty="0">
                <a:latin typeface="Century Gothic" pitchFamily="34" charset="0"/>
                <a:cs typeface="Verdana"/>
              </a:rPr>
              <a:t>у</a:t>
            </a:r>
            <a:r>
              <a:rPr sz="900" spc="10" dirty="0">
                <a:latin typeface="Century Gothic" pitchFamily="34" charset="0"/>
                <a:cs typeface="Verdana"/>
              </a:rPr>
              <a:t>р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-15" dirty="0">
                <a:latin typeface="Century Gothic" pitchFamily="34" charset="0"/>
                <a:cs typeface="Verdana"/>
              </a:rPr>
              <a:t>а</a:t>
            </a:r>
            <a:r>
              <a:rPr sz="900" spc="-10" dirty="0">
                <a:latin typeface="Century Gothic" pitchFamily="34" charset="0"/>
                <a:cs typeface="Verdana"/>
              </a:rPr>
              <a:t>м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dirty="0">
                <a:latin typeface="Century Gothic" pitchFamily="34" charset="0"/>
                <a:cs typeface="Verdana"/>
              </a:rPr>
              <a:t>,</a:t>
            </a:r>
            <a:r>
              <a:rPr sz="900" spc="-85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а  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-10" dirty="0">
                <a:latin typeface="Century Gothic" pitchFamily="34" charset="0"/>
                <a:cs typeface="Verdana"/>
              </a:rPr>
              <a:t>м</a:t>
            </a:r>
            <a:r>
              <a:rPr sz="900" spc="10" dirty="0">
                <a:latin typeface="Century Gothic" pitchFamily="34" charset="0"/>
                <a:cs typeface="Verdana"/>
              </a:rPr>
              <a:t>е</a:t>
            </a:r>
            <a:r>
              <a:rPr sz="900" dirty="0">
                <a:latin typeface="Century Gothic" pitchFamily="34" charset="0"/>
                <a:cs typeface="Verdana"/>
              </a:rPr>
              <a:t>нн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55" dirty="0">
                <a:latin typeface="Century Gothic" pitchFamily="34" charset="0"/>
                <a:cs typeface="Verdana"/>
              </a:rPr>
              <a:t> </a:t>
            </a:r>
            <a:r>
              <a:rPr sz="900" spc="-10" dirty="0">
                <a:latin typeface="Century Gothic" pitchFamily="34" charset="0"/>
                <a:cs typeface="Verdana"/>
              </a:rPr>
              <a:t>к</a:t>
            </a:r>
            <a:r>
              <a:rPr sz="900" spc="10" dirty="0">
                <a:latin typeface="Century Gothic" pitchFamily="34" charset="0"/>
                <a:cs typeface="Verdana"/>
              </a:rPr>
              <a:t>в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10" dirty="0">
                <a:latin typeface="Century Gothic" pitchFamily="34" charset="0"/>
                <a:cs typeface="Verdana"/>
              </a:rPr>
              <a:t>р</a:t>
            </a:r>
            <a:r>
              <a:rPr sz="900" spc="-10" dirty="0">
                <a:latin typeface="Century Gothic" pitchFamily="34" charset="0"/>
                <a:cs typeface="Verdana"/>
              </a:rPr>
              <a:t>ц</a:t>
            </a:r>
            <a:r>
              <a:rPr sz="900" spc="10" dirty="0">
                <a:latin typeface="Century Gothic" pitchFamily="34" charset="0"/>
                <a:cs typeface="Verdana"/>
              </a:rPr>
              <a:t>е</a:t>
            </a:r>
            <a:r>
              <a:rPr sz="900" spc="-10" dirty="0">
                <a:latin typeface="Century Gothic" pitchFamily="34" charset="0"/>
                <a:cs typeface="Verdana"/>
              </a:rPr>
              <a:t>в</a:t>
            </a:r>
            <a:r>
              <a:rPr sz="900" spc="-25" dirty="0">
                <a:latin typeface="Century Gothic" pitchFamily="34" charset="0"/>
                <a:cs typeface="Verdana"/>
              </a:rPr>
              <a:t>ы</a:t>
            </a:r>
            <a:r>
              <a:rPr sz="900" spc="-10" dirty="0">
                <a:latin typeface="Century Gothic" pitchFamily="34" charset="0"/>
                <a:cs typeface="Verdana"/>
              </a:rPr>
              <a:t>м</a:t>
            </a:r>
            <a:r>
              <a:rPr sz="900" spc="5" dirty="0">
                <a:latin typeface="Century Gothic" pitchFamily="34" charset="0"/>
                <a:cs typeface="Verdana"/>
              </a:rPr>
              <a:t>и</a:t>
            </a:r>
            <a:r>
              <a:rPr sz="900" spc="-10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п</a:t>
            </a:r>
            <a:r>
              <a:rPr sz="900" spc="10" dirty="0">
                <a:latin typeface="Century Gothic" pitchFamily="34" charset="0"/>
                <a:cs typeface="Verdana"/>
              </a:rPr>
              <a:t>е</a:t>
            </a:r>
            <a:r>
              <a:rPr sz="900" spc="-5" dirty="0">
                <a:latin typeface="Century Gothic" pitchFamily="34" charset="0"/>
                <a:cs typeface="Verdana"/>
              </a:rPr>
              <a:t>с</a:t>
            </a:r>
            <a:r>
              <a:rPr sz="900" spc="-10" dirty="0">
                <a:latin typeface="Century Gothic" pitchFamily="34" charset="0"/>
                <a:cs typeface="Verdana"/>
              </a:rPr>
              <a:t>к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-10" dirty="0">
                <a:latin typeface="Century Gothic" pitchFamily="34" charset="0"/>
                <a:cs typeface="Verdana"/>
              </a:rPr>
              <a:t>м</a:t>
            </a:r>
            <a:r>
              <a:rPr sz="900" spc="5" dirty="0">
                <a:latin typeface="Century Gothic" pitchFamily="34" charset="0"/>
                <a:cs typeface="Verdana"/>
              </a:rPr>
              <a:t>и</a:t>
            </a:r>
            <a:r>
              <a:rPr sz="900" spc="-60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м</a:t>
            </a:r>
            <a:r>
              <a:rPr sz="900" spc="15" dirty="0">
                <a:latin typeface="Century Gothic" pitchFamily="34" charset="0"/>
                <a:cs typeface="Verdana"/>
              </a:rPr>
              <a:t>е</a:t>
            </a:r>
            <a:r>
              <a:rPr sz="900" dirty="0">
                <a:latin typeface="Century Gothic" pitchFamily="34" charset="0"/>
                <a:cs typeface="Verdana"/>
              </a:rPr>
              <a:t>с</a:t>
            </a:r>
            <a:r>
              <a:rPr sz="900" spc="10" dirty="0">
                <a:latin typeface="Century Gothic" pitchFamily="34" charset="0"/>
                <a:cs typeface="Verdana"/>
              </a:rPr>
              <a:t>т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15" dirty="0">
                <a:latin typeface="Century Gothic" pitchFamily="34" charset="0"/>
                <a:cs typeface="Verdana"/>
              </a:rPr>
              <a:t>р</a:t>
            </a:r>
            <a:r>
              <a:rPr sz="900" spc="5" dirty="0">
                <a:latin typeface="Century Gothic" pitchFamily="34" charset="0"/>
                <a:cs typeface="Verdana"/>
              </a:rPr>
              <a:t>о</a:t>
            </a:r>
            <a:r>
              <a:rPr sz="900" spc="-25" dirty="0">
                <a:latin typeface="Century Gothic" pitchFamily="34" charset="0"/>
                <a:cs typeface="Verdana"/>
              </a:rPr>
              <a:t>ж</a:t>
            </a:r>
            <a:r>
              <a:rPr sz="900" spc="-10" dirty="0">
                <a:latin typeface="Century Gothic" pitchFamily="34" charset="0"/>
                <a:cs typeface="Verdana"/>
              </a:rPr>
              <a:t>д</a:t>
            </a:r>
            <a:r>
              <a:rPr sz="900" spc="15" dirty="0">
                <a:latin typeface="Century Gothic" pitchFamily="34" charset="0"/>
                <a:cs typeface="Verdana"/>
              </a:rPr>
              <a:t>е</a:t>
            </a:r>
            <a:r>
              <a:rPr sz="900" spc="-25" dirty="0">
                <a:latin typeface="Century Gothic" pitchFamily="34" charset="0"/>
                <a:cs typeface="Verdana"/>
              </a:rPr>
              <a:t>н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5" dirty="0">
                <a:latin typeface="Century Gothic" pitchFamily="34" charset="0"/>
                <a:cs typeface="Verdana"/>
              </a:rPr>
              <a:t>й  </a:t>
            </a:r>
            <a:r>
              <a:rPr sz="900" spc="-5" dirty="0">
                <a:latin typeface="Century Gothic" pitchFamily="34" charset="0"/>
                <a:cs typeface="Verdana"/>
              </a:rPr>
              <a:t>Приаралья, </a:t>
            </a:r>
            <a:r>
              <a:rPr sz="900" spc="5" dirty="0">
                <a:latin typeface="Century Gothic" pitchFamily="34" charset="0"/>
                <a:cs typeface="Verdana"/>
              </a:rPr>
              <a:t>сырьем </a:t>
            </a:r>
            <a:r>
              <a:rPr sz="900" spc="10" dirty="0">
                <a:latin typeface="Century Gothic" pitchFamily="34" charset="0"/>
                <a:cs typeface="Verdana"/>
              </a:rPr>
              <a:t>для </a:t>
            </a:r>
            <a:r>
              <a:rPr sz="900" dirty="0">
                <a:latin typeface="Century Gothic" pitchFamily="34" charset="0"/>
                <a:cs typeface="Verdana"/>
              </a:rPr>
              <a:t>чистого </a:t>
            </a:r>
            <a:r>
              <a:rPr sz="900" spc="-5" dirty="0">
                <a:latin typeface="Century Gothic" pitchFamily="34" charset="0"/>
                <a:cs typeface="Verdana"/>
              </a:rPr>
              <a:t>восстановителя </a:t>
            </a:r>
            <a:r>
              <a:rPr sz="900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кремнеуглерода, являющегося </a:t>
            </a:r>
            <a:r>
              <a:rPr sz="900" dirty="0">
                <a:latin typeface="Century Gothic" pitchFamily="34" charset="0"/>
                <a:cs typeface="Verdana"/>
              </a:rPr>
              <a:t>отходами </a:t>
            </a:r>
            <a:r>
              <a:rPr sz="900" spc="5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рисопереработки сельхозпроизводителей </a:t>
            </a:r>
            <a:r>
              <a:rPr sz="900" dirty="0">
                <a:latin typeface="Century Gothic" pitchFamily="34" charset="0"/>
                <a:cs typeface="Verdana"/>
              </a:rPr>
              <a:t>области, </a:t>
            </a:r>
            <a:r>
              <a:rPr sz="900" spc="-305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-3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т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spc="-10" dirty="0">
                <a:latin typeface="Century Gothic" pitchFamily="34" charset="0"/>
                <a:cs typeface="Verdana"/>
              </a:rPr>
              <a:t>к</a:t>
            </a:r>
            <a:r>
              <a:rPr sz="900" dirty="0">
                <a:latin typeface="Century Gothic" pitchFamily="34" charset="0"/>
                <a:cs typeface="Verdana"/>
              </a:rPr>
              <a:t>ж</a:t>
            </a:r>
            <a:r>
              <a:rPr sz="900" spc="5" dirty="0">
                <a:latin typeface="Century Gothic" pitchFamily="34" charset="0"/>
                <a:cs typeface="Verdana"/>
              </a:rPr>
              <a:t>е</a:t>
            </a:r>
            <a:r>
              <a:rPr sz="900" spc="-45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п</a:t>
            </a:r>
            <a:r>
              <a:rPr sz="900" spc="10" dirty="0">
                <a:latin typeface="Century Gothic" pitchFamily="34" charset="0"/>
                <a:cs typeface="Verdana"/>
              </a:rPr>
              <a:t>р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10" dirty="0">
                <a:latin typeface="Century Gothic" pitchFamily="34" charset="0"/>
                <a:cs typeface="Verdana"/>
              </a:rPr>
              <a:t>р</a:t>
            </a:r>
            <a:r>
              <a:rPr sz="900" dirty="0">
                <a:latin typeface="Century Gothic" pitchFamily="34" charset="0"/>
                <a:cs typeface="Verdana"/>
              </a:rPr>
              <a:t>о</a:t>
            </a:r>
            <a:r>
              <a:rPr sz="900" spc="10" dirty="0">
                <a:latin typeface="Century Gothic" pitchFamily="34" charset="0"/>
                <a:cs typeface="Verdana"/>
              </a:rPr>
              <a:t>д</a:t>
            </a:r>
            <a:r>
              <a:rPr sz="900" spc="-30" dirty="0">
                <a:latin typeface="Century Gothic" pitchFamily="34" charset="0"/>
                <a:cs typeface="Verdana"/>
              </a:rPr>
              <a:t>н</a:t>
            </a:r>
            <a:r>
              <a:rPr sz="900" dirty="0">
                <a:latin typeface="Century Gothic" pitchFamily="34" charset="0"/>
                <a:cs typeface="Verdana"/>
              </a:rPr>
              <a:t>ы</a:t>
            </a:r>
            <a:r>
              <a:rPr sz="900" spc="10" dirty="0">
                <a:latin typeface="Century Gothic" pitchFamily="34" charset="0"/>
                <a:cs typeface="Verdana"/>
              </a:rPr>
              <a:t>м</a:t>
            </a:r>
            <a:r>
              <a:rPr sz="900" spc="-110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г</a:t>
            </a:r>
            <a:r>
              <a:rPr sz="900" spc="5" dirty="0">
                <a:latin typeface="Century Gothic" pitchFamily="34" charset="0"/>
                <a:cs typeface="Verdana"/>
              </a:rPr>
              <a:t>а</a:t>
            </a:r>
            <a:r>
              <a:rPr sz="900" dirty="0">
                <a:latin typeface="Century Gothic" pitchFamily="34" charset="0"/>
                <a:cs typeface="Verdana"/>
              </a:rPr>
              <a:t>зо</a:t>
            </a:r>
            <a:r>
              <a:rPr sz="900" spc="10" dirty="0">
                <a:latin typeface="Century Gothic" pitchFamily="34" charset="0"/>
                <a:cs typeface="Verdana"/>
              </a:rPr>
              <a:t>м</a:t>
            </a:r>
            <a:r>
              <a:rPr sz="900" spc="-70" dirty="0">
                <a:latin typeface="Century Gothic" pitchFamily="34" charset="0"/>
                <a:cs typeface="Verdana"/>
              </a:rPr>
              <a:t> </a:t>
            </a:r>
            <a:r>
              <a:rPr sz="900" spc="-10" dirty="0">
                <a:latin typeface="Century Gothic" pitchFamily="34" charset="0"/>
                <a:cs typeface="Verdana"/>
              </a:rPr>
              <a:t>к</a:t>
            </a:r>
            <a:r>
              <a:rPr sz="900" spc="5" dirty="0">
                <a:latin typeface="Century Gothic" pitchFamily="34" charset="0"/>
                <a:cs typeface="Verdana"/>
              </a:rPr>
              <a:t>ак</a:t>
            </a:r>
            <a:r>
              <a:rPr sz="900" spc="-15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ис</a:t>
            </a:r>
            <a:r>
              <a:rPr sz="900" spc="5" dirty="0">
                <a:latin typeface="Century Gothic" pitchFamily="34" charset="0"/>
                <a:cs typeface="Verdana"/>
              </a:rPr>
              <a:t>точ</a:t>
            </a:r>
            <a:r>
              <a:rPr sz="900" dirty="0">
                <a:latin typeface="Century Gothic" pitchFamily="34" charset="0"/>
                <a:cs typeface="Verdana"/>
              </a:rPr>
              <a:t>н</a:t>
            </a:r>
            <a:r>
              <a:rPr sz="900" spc="-5" dirty="0">
                <a:latin typeface="Century Gothic" pitchFamily="34" charset="0"/>
                <a:cs typeface="Verdana"/>
              </a:rPr>
              <a:t>и</a:t>
            </a:r>
            <a:r>
              <a:rPr sz="900" spc="-10" dirty="0">
                <a:latin typeface="Century Gothic" pitchFamily="34" charset="0"/>
                <a:cs typeface="Verdana"/>
              </a:rPr>
              <a:t>к</a:t>
            </a:r>
            <a:r>
              <a:rPr sz="900" spc="5" dirty="0">
                <a:latin typeface="Century Gothic" pitchFamily="34" charset="0"/>
                <a:cs typeface="Verdana"/>
              </a:rPr>
              <a:t>ом</a:t>
            </a:r>
            <a:endParaRPr sz="900" dirty="0">
              <a:latin typeface="Century Gothic" pitchFamily="34" charset="0"/>
              <a:cs typeface="Verdana"/>
            </a:endParaRPr>
          </a:p>
          <a:p>
            <a:pPr marL="12700" marR="11430" algn="just">
              <a:lnSpc>
                <a:spcPts val="980"/>
              </a:lnSpc>
              <a:spcBef>
                <a:spcPts val="45"/>
              </a:spcBef>
            </a:pPr>
            <a:r>
              <a:rPr sz="900" dirty="0">
                <a:latin typeface="Century Gothic" pitchFamily="34" charset="0"/>
                <a:cs typeface="Verdana"/>
              </a:rPr>
              <a:t>относительно</a:t>
            </a:r>
            <a:r>
              <a:rPr sz="900" spc="-100" dirty="0">
                <a:latin typeface="Century Gothic" pitchFamily="34" charset="0"/>
                <a:cs typeface="Verdana"/>
              </a:rPr>
              <a:t> </a:t>
            </a:r>
            <a:r>
              <a:rPr sz="900" spc="5" dirty="0">
                <a:latin typeface="Century Gothic" pitchFamily="34" charset="0"/>
                <a:cs typeface="Verdana"/>
              </a:rPr>
              <a:t>дешевой</a:t>
            </a:r>
            <a:r>
              <a:rPr sz="900" spc="-50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электрической</a:t>
            </a:r>
            <a:r>
              <a:rPr sz="900" spc="-85" dirty="0">
                <a:latin typeface="Century Gothic" pitchFamily="34" charset="0"/>
                <a:cs typeface="Verdana"/>
              </a:rPr>
              <a:t> </a:t>
            </a:r>
            <a:r>
              <a:rPr sz="900" dirty="0">
                <a:latin typeface="Century Gothic" pitchFamily="34" charset="0"/>
                <a:cs typeface="Verdana"/>
              </a:rPr>
              <a:t>энергии</a:t>
            </a:r>
            <a:r>
              <a:rPr sz="900" spc="-75" dirty="0">
                <a:latin typeface="Century Gothic" pitchFamily="34" charset="0"/>
                <a:cs typeface="Verdana"/>
              </a:rPr>
              <a:t> </a:t>
            </a:r>
            <a:r>
              <a:rPr sz="900" spc="10" dirty="0">
                <a:latin typeface="Century Gothic" pitchFamily="34" charset="0"/>
                <a:cs typeface="Verdana"/>
              </a:rPr>
              <a:t>для </a:t>
            </a:r>
            <a:r>
              <a:rPr sz="900" spc="-305" dirty="0">
                <a:latin typeface="Century Gothic" pitchFamily="34" charset="0"/>
                <a:cs typeface="Verdana"/>
              </a:rPr>
              <a:t> </a:t>
            </a:r>
            <a:r>
              <a:rPr sz="900" spc="-5" dirty="0">
                <a:latin typeface="Century Gothic" pitchFamily="34" charset="0"/>
                <a:cs typeface="Verdana"/>
              </a:rPr>
              <a:t>газотурбинных</a:t>
            </a:r>
            <a:r>
              <a:rPr sz="900" spc="-65" dirty="0">
                <a:latin typeface="Century Gothic" pitchFamily="34" charset="0"/>
                <a:cs typeface="Verdana"/>
              </a:rPr>
              <a:t> </a:t>
            </a:r>
            <a:r>
              <a:rPr sz="900" dirty="0" err="1">
                <a:latin typeface="Century Gothic" pitchFamily="34" charset="0"/>
                <a:cs typeface="Verdana"/>
              </a:rPr>
              <a:t>станций</a:t>
            </a:r>
            <a:r>
              <a:rPr sz="900" dirty="0">
                <a:latin typeface="Century Gothic" pitchFamily="34" charset="0"/>
                <a:cs typeface="Verdana"/>
              </a:rPr>
              <a:t>.</a:t>
            </a:r>
          </a:p>
        </p:txBody>
      </p:sp>
      <p:sp>
        <p:nvSpPr>
          <p:cNvPr id="24" name="object 24"/>
          <p:cNvSpPr txBox="1"/>
          <p:nvPr/>
        </p:nvSpPr>
        <p:spPr>
          <a:xfrm>
            <a:off x="685800" y="392874"/>
            <a:ext cx="7393685" cy="216726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R="56515">
              <a:lnSpc>
                <a:spcPts val="1630"/>
              </a:lnSpc>
            </a:pPr>
            <a:r>
              <a:rPr b="1" spc="-5" dirty="0" err="1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Строительство</a:t>
            </a:r>
            <a:r>
              <a:rPr b="1" spc="-95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5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ферросплавного</a:t>
            </a:r>
            <a:r>
              <a:rPr b="1" spc="-95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 err="1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завода</a:t>
            </a:r>
            <a:r>
              <a:rPr b="1" spc="10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в</a:t>
            </a:r>
            <a:r>
              <a:rPr lang="kk-KZ" b="1" spc="-10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5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г.</a:t>
            </a:r>
            <a:r>
              <a:rPr b="1" spc="-95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5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К</a:t>
            </a:r>
            <a:r>
              <a:rPr b="1" spc="-20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ы</a:t>
            </a:r>
            <a:r>
              <a:rPr b="1" spc="-5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з</a:t>
            </a:r>
            <a:r>
              <a:rPr b="1" spc="-25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ы</a:t>
            </a:r>
            <a:r>
              <a:rPr b="1" spc="-15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ло</a:t>
            </a:r>
            <a:r>
              <a:rPr b="1" spc="-5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р</a:t>
            </a:r>
            <a:r>
              <a:rPr b="1" spc="-15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да</a:t>
            </a:r>
            <a:endParaRPr dirty="0">
              <a:solidFill>
                <a:srgbClr val="7030A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grpSp>
        <p:nvGrpSpPr>
          <p:cNvPr id="39" name="object 39"/>
          <p:cNvGrpSpPr/>
          <p:nvPr/>
        </p:nvGrpSpPr>
        <p:grpSpPr>
          <a:xfrm>
            <a:off x="1516126" y="2858579"/>
            <a:ext cx="2098547" cy="965042"/>
            <a:chOff x="4149852" y="5218175"/>
            <a:chExt cx="2154555" cy="1506855"/>
          </a:xfrm>
        </p:grpSpPr>
        <p:sp>
          <p:nvSpPr>
            <p:cNvPr id="40" name="object 40"/>
            <p:cNvSpPr/>
            <p:nvPr/>
          </p:nvSpPr>
          <p:spPr>
            <a:xfrm>
              <a:off x="4273296" y="5343143"/>
              <a:ext cx="1905000" cy="1347470"/>
            </a:xfrm>
            <a:custGeom>
              <a:avLst/>
              <a:gdLst/>
              <a:ahLst/>
              <a:cxnLst/>
              <a:rect l="l" t="t" r="r" b="b"/>
              <a:pathLst>
                <a:path w="1905000" h="1347470">
                  <a:moveTo>
                    <a:pt x="166230" y="1136319"/>
                  </a:moveTo>
                  <a:lnTo>
                    <a:pt x="0" y="1136319"/>
                  </a:lnTo>
                  <a:lnTo>
                    <a:pt x="0" y="1347089"/>
                  </a:lnTo>
                  <a:lnTo>
                    <a:pt x="166230" y="1347089"/>
                  </a:lnTo>
                  <a:lnTo>
                    <a:pt x="166230" y="1136319"/>
                  </a:lnTo>
                  <a:close/>
                </a:path>
                <a:path w="1905000" h="1347470">
                  <a:moveTo>
                    <a:pt x="513956" y="418477"/>
                  </a:moveTo>
                  <a:lnTo>
                    <a:pt x="347726" y="418477"/>
                  </a:lnTo>
                  <a:lnTo>
                    <a:pt x="347726" y="1347089"/>
                  </a:lnTo>
                  <a:lnTo>
                    <a:pt x="513956" y="1347089"/>
                  </a:lnTo>
                  <a:lnTo>
                    <a:pt x="513956" y="418477"/>
                  </a:lnTo>
                  <a:close/>
                </a:path>
                <a:path w="1905000" h="1347470">
                  <a:moveTo>
                    <a:pt x="861682" y="378777"/>
                  </a:moveTo>
                  <a:lnTo>
                    <a:pt x="695452" y="378777"/>
                  </a:lnTo>
                  <a:lnTo>
                    <a:pt x="695452" y="1347089"/>
                  </a:lnTo>
                  <a:lnTo>
                    <a:pt x="861682" y="1347089"/>
                  </a:lnTo>
                  <a:lnTo>
                    <a:pt x="861682" y="378777"/>
                  </a:lnTo>
                  <a:close/>
                </a:path>
                <a:path w="1905000" h="1347470">
                  <a:moveTo>
                    <a:pt x="1209281" y="320738"/>
                  </a:moveTo>
                  <a:lnTo>
                    <a:pt x="1043051" y="320738"/>
                  </a:lnTo>
                  <a:lnTo>
                    <a:pt x="1043051" y="1347089"/>
                  </a:lnTo>
                  <a:lnTo>
                    <a:pt x="1209281" y="1347089"/>
                  </a:lnTo>
                  <a:lnTo>
                    <a:pt x="1209281" y="320738"/>
                  </a:lnTo>
                  <a:close/>
                </a:path>
                <a:path w="1905000" h="1347470">
                  <a:moveTo>
                    <a:pt x="1557007" y="103860"/>
                  </a:moveTo>
                  <a:lnTo>
                    <a:pt x="1390777" y="103860"/>
                  </a:lnTo>
                  <a:lnTo>
                    <a:pt x="1390777" y="1347089"/>
                  </a:lnTo>
                  <a:lnTo>
                    <a:pt x="1557007" y="1347089"/>
                  </a:lnTo>
                  <a:lnTo>
                    <a:pt x="1557007" y="103860"/>
                  </a:lnTo>
                  <a:close/>
                </a:path>
                <a:path w="1905000" h="1347470">
                  <a:moveTo>
                    <a:pt x="1904733" y="0"/>
                  </a:moveTo>
                  <a:lnTo>
                    <a:pt x="1738503" y="0"/>
                  </a:lnTo>
                  <a:lnTo>
                    <a:pt x="1738503" y="1347089"/>
                  </a:lnTo>
                  <a:lnTo>
                    <a:pt x="1904733" y="1347089"/>
                  </a:lnTo>
                  <a:lnTo>
                    <a:pt x="1904733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>
              <a:endParaRPr sz="1200"/>
            </a:p>
          </p:txBody>
        </p:sp>
        <p:sp>
          <p:nvSpPr>
            <p:cNvPr id="41" name="object 41"/>
            <p:cNvSpPr/>
            <p:nvPr/>
          </p:nvSpPr>
          <p:spPr>
            <a:xfrm>
              <a:off x="4149852" y="5222747"/>
              <a:ext cx="2154555" cy="1502410"/>
            </a:xfrm>
            <a:custGeom>
              <a:avLst/>
              <a:gdLst/>
              <a:ahLst/>
              <a:cxnLst/>
              <a:rect l="l" t="t" r="r" b="b"/>
              <a:pathLst>
                <a:path w="2154554" h="1502409">
                  <a:moveTo>
                    <a:pt x="2120900" y="1467231"/>
                  </a:moveTo>
                  <a:lnTo>
                    <a:pt x="2120900" y="0"/>
                  </a:lnTo>
                </a:path>
                <a:path w="2154554" h="1502409">
                  <a:moveTo>
                    <a:pt x="2120900" y="1467231"/>
                  </a:moveTo>
                  <a:lnTo>
                    <a:pt x="2154428" y="1467231"/>
                  </a:lnTo>
                </a:path>
                <a:path w="2154554" h="1502409">
                  <a:moveTo>
                    <a:pt x="2120900" y="1223518"/>
                  </a:moveTo>
                  <a:lnTo>
                    <a:pt x="2154428" y="1223518"/>
                  </a:lnTo>
                </a:path>
                <a:path w="2154554" h="1502409">
                  <a:moveTo>
                    <a:pt x="2120900" y="978153"/>
                  </a:moveTo>
                  <a:lnTo>
                    <a:pt x="2154428" y="978153"/>
                  </a:lnTo>
                </a:path>
                <a:path w="2154554" h="1502409">
                  <a:moveTo>
                    <a:pt x="2120900" y="734440"/>
                  </a:moveTo>
                  <a:lnTo>
                    <a:pt x="2154428" y="734440"/>
                  </a:lnTo>
                </a:path>
                <a:path w="2154554" h="1502409">
                  <a:moveTo>
                    <a:pt x="2120900" y="489076"/>
                  </a:moveTo>
                  <a:lnTo>
                    <a:pt x="2154428" y="489076"/>
                  </a:lnTo>
                </a:path>
                <a:path w="2154554" h="1502409">
                  <a:moveTo>
                    <a:pt x="2120900" y="245363"/>
                  </a:moveTo>
                  <a:lnTo>
                    <a:pt x="2154428" y="245363"/>
                  </a:lnTo>
                </a:path>
                <a:path w="2154554" h="1502409">
                  <a:moveTo>
                    <a:pt x="2120900" y="0"/>
                  </a:moveTo>
                  <a:lnTo>
                    <a:pt x="2154428" y="0"/>
                  </a:lnTo>
                </a:path>
                <a:path w="2154554" h="1502409">
                  <a:moveTo>
                    <a:pt x="35051" y="1467231"/>
                  </a:moveTo>
                  <a:lnTo>
                    <a:pt x="35051" y="0"/>
                  </a:lnTo>
                </a:path>
                <a:path w="2154554" h="1502409">
                  <a:moveTo>
                    <a:pt x="0" y="1467231"/>
                  </a:moveTo>
                  <a:lnTo>
                    <a:pt x="35051" y="1467231"/>
                  </a:lnTo>
                </a:path>
                <a:path w="2154554" h="1502409">
                  <a:moveTo>
                    <a:pt x="0" y="1223518"/>
                  </a:moveTo>
                  <a:lnTo>
                    <a:pt x="35051" y="1223518"/>
                  </a:lnTo>
                </a:path>
                <a:path w="2154554" h="1502409">
                  <a:moveTo>
                    <a:pt x="0" y="978153"/>
                  </a:moveTo>
                  <a:lnTo>
                    <a:pt x="35051" y="978153"/>
                  </a:lnTo>
                </a:path>
                <a:path w="2154554" h="1502409">
                  <a:moveTo>
                    <a:pt x="0" y="734440"/>
                  </a:moveTo>
                  <a:lnTo>
                    <a:pt x="35051" y="734440"/>
                  </a:lnTo>
                </a:path>
                <a:path w="2154554" h="1502409">
                  <a:moveTo>
                    <a:pt x="0" y="489076"/>
                  </a:moveTo>
                  <a:lnTo>
                    <a:pt x="35051" y="489076"/>
                  </a:lnTo>
                </a:path>
                <a:path w="2154554" h="1502409">
                  <a:moveTo>
                    <a:pt x="0" y="245363"/>
                  </a:moveTo>
                  <a:lnTo>
                    <a:pt x="35051" y="245363"/>
                  </a:lnTo>
                </a:path>
                <a:path w="2154554" h="1502409">
                  <a:moveTo>
                    <a:pt x="0" y="0"/>
                  </a:moveTo>
                  <a:lnTo>
                    <a:pt x="35051" y="0"/>
                  </a:lnTo>
                </a:path>
                <a:path w="2154554" h="1502409">
                  <a:moveTo>
                    <a:pt x="35051" y="1467231"/>
                  </a:moveTo>
                  <a:lnTo>
                    <a:pt x="2120900" y="1467231"/>
                  </a:lnTo>
                </a:path>
                <a:path w="2154554" h="1502409">
                  <a:moveTo>
                    <a:pt x="35051" y="1467231"/>
                  </a:moveTo>
                  <a:lnTo>
                    <a:pt x="35051" y="1502283"/>
                  </a:lnTo>
                </a:path>
                <a:path w="2154554" h="1502409">
                  <a:moveTo>
                    <a:pt x="382650" y="1467231"/>
                  </a:moveTo>
                  <a:lnTo>
                    <a:pt x="382650" y="1502283"/>
                  </a:lnTo>
                </a:path>
                <a:path w="2154554" h="1502409">
                  <a:moveTo>
                    <a:pt x="730376" y="1467231"/>
                  </a:moveTo>
                  <a:lnTo>
                    <a:pt x="730376" y="1502283"/>
                  </a:lnTo>
                </a:path>
                <a:path w="2154554" h="1502409">
                  <a:moveTo>
                    <a:pt x="1077976" y="1467231"/>
                  </a:moveTo>
                  <a:lnTo>
                    <a:pt x="1077976" y="1502283"/>
                  </a:lnTo>
                </a:path>
                <a:path w="2154554" h="1502409">
                  <a:moveTo>
                    <a:pt x="1425575" y="1467231"/>
                  </a:moveTo>
                  <a:lnTo>
                    <a:pt x="1425575" y="1502283"/>
                  </a:lnTo>
                </a:path>
                <a:path w="2154554" h="1502409">
                  <a:moveTo>
                    <a:pt x="1773301" y="1467231"/>
                  </a:moveTo>
                  <a:lnTo>
                    <a:pt x="1773301" y="1502283"/>
                  </a:lnTo>
                </a:path>
                <a:path w="2154554" h="1502409">
                  <a:moveTo>
                    <a:pt x="2120900" y="1467231"/>
                  </a:moveTo>
                  <a:lnTo>
                    <a:pt x="2120900" y="1502283"/>
                  </a:lnTo>
                </a:path>
              </a:pathLst>
            </a:custGeom>
            <a:ln w="9144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 sz="1200"/>
            </a:p>
          </p:txBody>
        </p:sp>
        <p:sp>
          <p:nvSpPr>
            <p:cNvPr id="42" name="object 42"/>
            <p:cNvSpPr/>
            <p:nvPr/>
          </p:nvSpPr>
          <p:spPr>
            <a:xfrm>
              <a:off x="4357116" y="5405627"/>
              <a:ext cx="1737360" cy="158115"/>
            </a:xfrm>
            <a:custGeom>
              <a:avLst/>
              <a:gdLst/>
              <a:ahLst/>
              <a:cxnLst/>
              <a:rect l="l" t="t" r="r" b="b"/>
              <a:pathLst>
                <a:path w="1737360" h="158114">
                  <a:moveTo>
                    <a:pt x="0" y="158114"/>
                  </a:moveTo>
                  <a:lnTo>
                    <a:pt x="43434" y="138556"/>
                  </a:lnTo>
                  <a:lnTo>
                    <a:pt x="86868" y="117601"/>
                  </a:lnTo>
                  <a:lnTo>
                    <a:pt x="130301" y="96138"/>
                  </a:lnTo>
                  <a:lnTo>
                    <a:pt x="173736" y="74802"/>
                  </a:lnTo>
                  <a:lnTo>
                    <a:pt x="217170" y="54736"/>
                  </a:lnTo>
                  <a:lnTo>
                    <a:pt x="260604" y="36702"/>
                  </a:lnTo>
                  <a:lnTo>
                    <a:pt x="304038" y="21589"/>
                  </a:lnTo>
                  <a:lnTo>
                    <a:pt x="347472" y="10286"/>
                  </a:lnTo>
                  <a:lnTo>
                    <a:pt x="397129" y="2793"/>
                  </a:lnTo>
                  <a:lnTo>
                    <a:pt x="446786" y="0"/>
                  </a:lnTo>
                  <a:lnTo>
                    <a:pt x="496443" y="761"/>
                  </a:lnTo>
                  <a:lnTo>
                    <a:pt x="545973" y="3555"/>
                  </a:lnTo>
                  <a:lnTo>
                    <a:pt x="595630" y="7492"/>
                  </a:lnTo>
                  <a:lnTo>
                    <a:pt x="645287" y="10921"/>
                  </a:lnTo>
                  <a:lnTo>
                    <a:pt x="694944" y="12572"/>
                  </a:lnTo>
                  <a:lnTo>
                    <a:pt x="744601" y="13080"/>
                  </a:lnTo>
                  <a:lnTo>
                    <a:pt x="794258" y="13715"/>
                  </a:lnTo>
                  <a:lnTo>
                    <a:pt x="843914" y="14350"/>
                  </a:lnTo>
                  <a:lnTo>
                    <a:pt x="893445" y="15112"/>
                  </a:lnTo>
                  <a:lnTo>
                    <a:pt x="943101" y="15747"/>
                  </a:lnTo>
                  <a:lnTo>
                    <a:pt x="992759" y="16382"/>
                  </a:lnTo>
                  <a:lnTo>
                    <a:pt x="1042416" y="16763"/>
                  </a:lnTo>
                  <a:lnTo>
                    <a:pt x="1092073" y="17144"/>
                  </a:lnTo>
                  <a:lnTo>
                    <a:pt x="1141730" y="17398"/>
                  </a:lnTo>
                  <a:lnTo>
                    <a:pt x="1191387" y="17525"/>
                  </a:lnTo>
                  <a:lnTo>
                    <a:pt x="1240917" y="17652"/>
                  </a:lnTo>
                  <a:lnTo>
                    <a:pt x="1290574" y="17652"/>
                  </a:lnTo>
                  <a:lnTo>
                    <a:pt x="1340231" y="17779"/>
                  </a:lnTo>
                  <a:lnTo>
                    <a:pt x="1389888" y="17906"/>
                  </a:lnTo>
                  <a:lnTo>
                    <a:pt x="1439545" y="18160"/>
                  </a:lnTo>
                  <a:lnTo>
                    <a:pt x="1489202" y="18287"/>
                  </a:lnTo>
                  <a:lnTo>
                    <a:pt x="1538859" y="18541"/>
                  </a:lnTo>
                  <a:lnTo>
                    <a:pt x="1588389" y="18668"/>
                  </a:lnTo>
                  <a:lnTo>
                    <a:pt x="1638046" y="18922"/>
                  </a:lnTo>
                  <a:lnTo>
                    <a:pt x="1687703" y="19050"/>
                  </a:lnTo>
                  <a:lnTo>
                    <a:pt x="1737360" y="19176"/>
                  </a:lnTo>
                </a:path>
              </a:pathLst>
            </a:custGeom>
            <a:ln w="27432">
              <a:solidFill>
                <a:srgbClr val="85BA23"/>
              </a:solidFill>
            </a:ln>
          </p:spPr>
          <p:txBody>
            <a:bodyPr wrap="square" lIns="0" tIns="0" rIns="0" bIns="0" rtlCol="0"/>
            <a:lstStyle/>
            <a:p>
              <a:endParaRPr sz="1200"/>
            </a:p>
          </p:txBody>
        </p:sp>
        <p:pic>
          <p:nvPicPr>
            <p:cNvPr id="43" name="object 4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25112" y="5529071"/>
              <a:ext cx="64008" cy="64008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72584" y="5379719"/>
              <a:ext cx="64008" cy="64008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020056" y="5382767"/>
              <a:ext cx="64008" cy="64008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715000" y="5388863"/>
              <a:ext cx="64008" cy="64008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67528" y="5385815"/>
              <a:ext cx="64008" cy="64008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062472" y="5388863"/>
              <a:ext cx="64008" cy="64008"/>
            </a:xfrm>
            <a:prstGeom prst="rect">
              <a:avLst/>
            </a:prstGeom>
          </p:spPr>
        </p:pic>
      </p:grpSp>
      <p:sp>
        <p:nvSpPr>
          <p:cNvPr id="49" name="object 49"/>
          <p:cNvSpPr txBox="1"/>
          <p:nvPr/>
        </p:nvSpPr>
        <p:spPr>
          <a:xfrm>
            <a:off x="1636743" y="3388671"/>
            <a:ext cx="76944" cy="245633"/>
          </a:xfrm>
          <a:prstGeom prst="rect">
            <a:avLst/>
          </a:prstGeom>
        </p:spPr>
        <p:txBody>
          <a:bodyPr vert="vert270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00" spc="-10" dirty="0">
                <a:latin typeface="Verdana"/>
                <a:cs typeface="Verdana"/>
              </a:rPr>
              <a:t>42,973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984469" y="3473953"/>
            <a:ext cx="76944" cy="285893"/>
          </a:xfrm>
          <a:prstGeom prst="rect">
            <a:avLst/>
          </a:prstGeom>
        </p:spPr>
        <p:txBody>
          <a:bodyPr vert="vert270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00" spc="-10" dirty="0">
                <a:solidFill>
                  <a:srgbClr val="FFFFFF"/>
                </a:solidFill>
                <a:latin typeface="Verdana"/>
                <a:cs typeface="Verdana"/>
              </a:rPr>
              <a:t>189,662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331941" y="3473953"/>
            <a:ext cx="76944" cy="285893"/>
          </a:xfrm>
          <a:prstGeom prst="rect">
            <a:avLst/>
          </a:prstGeom>
        </p:spPr>
        <p:txBody>
          <a:bodyPr vert="vert270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00" spc="-10" dirty="0">
                <a:solidFill>
                  <a:srgbClr val="FFFFFF"/>
                </a:solidFill>
                <a:latin typeface="Verdana"/>
                <a:cs typeface="Verdana"/>
              </a:rPr>
              <a:t>197,492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679667" y="3473953"/>
            <a:ext cx="76944" cy="285893"/>
          </a:xfrm>
          <a:prstGeom prst="rect">
            <a:avLst/>
          </a:prstGeom>
        </p:spPr>
        <p:txBody>
          <a:bodyPr vert="vert270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00" spc="-10" dirty="0">
                <a:solidFill>
                  <a:srgbClr val="FFFFFF"/>
                </a:solidFill>
                <a:latin typeface="Verdana"/>
                <a:cs typeface="Verdana"/>
              </a:rPr>
              <a:t>209,313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027139" y="3473953"/>
            <a:ext cx="76944" cy="285893"/>
          </a:xfrm>
          <a:prstGeom prst="rect">
            <a:avLst/>
          </a:prstGeom>
        </p:spPr>
        <p:txBody>
          <a:bodyPr vert="vert270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00" spc="-10" dirty="0">
                <a:solidFill>
                  <a:srgbClr val="FFFFFF"/>
                </a:solidFill>
                <a:latin typeface="Verdana"/>
                <a:cs typeface="Verdana"/>
              </a:rPr>
              <a:t>253,722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374992" y="3473953"/>
            <a:ext cx="76944" cy="285893"/>
          </a:xfrm>
          <a:prstGeom prst="rect">
            <a:avLst/>
          </a:prstGeom>
        </p:spPr>
        <p:txBody>
          <a:bodyPr vert="vert270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00" spc="-10" dirty="0">
                <a:solidFill>
                  <a:srgbClr val="FFFFFF"/>
                </a:solidFill>
                <a:latin typeface="Verdana"/>
                <a:cs typeface="Verdana"/>
              </a:rPr>
              <a:t>275,042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590548" y="2938895"/>
            <a:ext cx="255438" cy="88486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00" spc="-10" dirty="0">
                <a:latin typeface="Verdana"/>
                <a:cs typeface="Verdana"/>
              </a:rPr>
              <a:t>46%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912620" y="2846001"/>
            <a:ext cx="1332853" cy="114134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  <a:tabLst>
                <a:tab pos="835025" algn="l"/>
              </a:tabLst>
            </a:pPr>
            <a:r>
              <a:rPr sz="500" spc="-10" dirty="0">
                <a:latin typeface="Verdana"/>
                <a:cs typeface="Verdana"/>
              </a:rPr>
              <a:t>52%  </a:t>
            </a:r>
            <a:r>
              <a:rPr sz="500" spc="35" dirty="0">
                <a:latin typeface="Verdana"/>
                <a:cs typeface="Verdana"/>
              </a:rPr>
              <a:t> </a:t>
            </a:r>
            <a:r>
              <a:rPr sz="500" spc="-10" dirty="0">
                <a:latin typeface="Verdana"/>
                <a:cs typeface="Verdana"/>
              </a:rPr>
              <a:t>52%</a:t>
            </a:r>
            <a:r>
              <a:rPr sz="500" dirty="0">
                <a:latin typeface="Verdana"/>
                <a:cs typeface="Verdana"/>
              </a:rPr>
              <a:t>	</a:t>
            </a:r>
            <a:r>
              <a:rPr sz="1000" spc="-15" baseline="-24305" dirty="0">
                <a:latin typeface="Verdana"/>
                <a:cs typeface="Verdana"/>
              </a:rPr>
              <a:t>52%</a:t>
            </a:r>
            <a:r>
              <a:rPr sz="1000" spc="-315" baseline="-24305" dirty="0">
                <a:latin typeface="Verdana"/>
                <a:cs typeface="Verdana"/>
              </a:rPr>
              <a:t> </a:t>
            </a:r>
            <a:r>
              <a:rPr sz="500" spc="-10" dirty="0">
                <a:latin typeface="Verdana"/>
                <a:cs typeface="Verdana"/>
              </a:rPr>
              <a:t>52%</a:t>
            </a:r>
            <a:endParaRPr sz="500" dirty="0">
              <a:latin typeface="Verdana"/>
              <a:cs typeface="Verdan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3424300" y="2863440"/>
            <a:ext cx="256056" cy="88486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00" spc="-10" dirty="0">
                <a:latin typeface="Verdana"/>
                <a:cs typeface="Verdana"/>
              </a:rPr>
              <a:t>52%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073659" y="3099430"/>
            <a:ext cx="2963545" cy="873316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90"/>
              </a:spcBef>
              <a:tabLst>
                <a:tab pos="2701290" algn="l"/>
              </a:tabLst>
            </a:pPr>
            <a:r>
              <a:rPr sz="800" spc="-10" dirty="0">
                <a:latin typeface="Verdana"/>
                <a:cs typeface="Verdana"/>
              </a:rPr>
              <a:t>200,000</a:t>
            </a:r>
            <a:r>
              <a:rPr sz="800" dirty="0">
                <a:latin typeface="Verdana"/>
                <a:cs typeface="Verdana"/>
              </a:rPr>
              <a:t>	</a:t>
            </a:r>
            <a:r>
              <a:rPr sz="800" spc="-10" dirty="0">
                <a:latin typeface="Verdana"/>
                <a:cs typeface="Verdana"/>
              </a:rPr>
              <a:t>40%</a:t>
            </a:r>
            <a:endParaRPr sz="800" dirty="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 dirty="0">
              <a:latin typeface="Verdana"/>
              <a:cs typeface="Verdana"/>
            </a:endParaRPr>
          </a:p>
          <a:p>
            <a:pPr marR="5080" algn="r">
              <a:lnSpc>
                <a:spcPct val="100000"/>
              </a:lnSpc>
              <a:tabLst>
                <a:tab pos="2701290" algn="l"/>
              </a:tabLst>
            </a:pPr>
            <a:r>
              <a:rPr sz="800" spc="-10" dirty="0">
                <a:latin typeface="Verdana"/>
                <a:cs typeface="Verdana"/>
              </a:rPr>
              <a:t>150,000</a:t>
            </a:r>
            <a:r>
              <a:rPr sz="800" dirty="0">
                <a:latin typeface="Verdana"/>
                <a:cs typeface="Verdana"/>
              </a:rPr>
              <a:t>	</a:t>
            </a:r>
            <a:r>
              <a:rPr sz="800" spc="-10" dirty="0">
                <a:latin typeface="Verdana"/>
                <a:cs typeface="Verdana"/>
              </a:rPr>
              <a:t>30%</a:t>
            </a:r>
            <a:endParaRPr sz="800" dirty="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00" dirty="0">
              <a:latin typeface="Verdana"/>
              <a:cs typeface="Verdana"/>
            </a:endParaRPr>
          </a:p>
          <a:p>
            <a:pPr marR="5080" algn="r">
              <a:lnSpc>
                <a:spcPct val="100000"/>
              </a:lnSpc>
              <a:spcBef>
                <a:spcPts val="5"/>
              </a:spcBef>
              <a:tabLst>
                <a:tab pos="2701290" algn="l"/>
              </a:tabLst>
            </a:pPr>
            <a:r>
              <a:rPr sz="800" spc="-10" dirty="0">
                <a:latin typeface="Verdana"/>
                <a:cs typeface="Verdana"/>
              </a:rPr>
              <a:t>100,000</a:t>
            </a:r>
            <a:r>
              <a:rPr sz="800" dirty="0">
                <a:latin typeface="Verdana"/>
                <a:cs typeface="Verdana"/>
              </a:rPr>
              <a:t>	</a:t>
            </a:r>
            <a:r>
              <a:rPr sz="800" spc="-10" dirty="0">
                <a:latin typeface="Verdana"/>
                <a:cs typeface="Verdana"/>
              </a:rPr>
              <a:t>20%</a:t>
            </a:r>
            <a:endParaRPr sz="800" dirty="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 dirty="0">
              <a:latin typeface="Verdana"/>
              <a:cs typeface="Verdana"/>
            </a:endParaRPr>
          </a:p>
          <a:p>
            <a:pPr marR="5080" algn="r">
              <a:lnSpc>
                <a:spcPct val="100000"/>
              </a:lnSpc>
              <a:tabLst>
                <a:tab pos="2636520" algn="l"/>
              </a:tabLst>
            </a:pPr>
            <a:r>
              <a:rPr sz="800" spc="-5" dirty="0">
                <a:latin typeface="Verdana"/>
                <a:cs typeface="Verdana"/>
              </a:rPr>
              <a:t>50,000	</a:t>
            </a:r>
            <a:r>
              <a:rPr sz="800" spc="-10" dirty="0">
                <a:latin typeface="Verdana"/>
                <a:cs typeface="Verdana"/>
              </a:rPr>
              <a:t>10%</a:t>
            </a:r>
            <a:endParaRPr sz="800" dirty="0">
              <a:latin typeface="Verdana"/>
              <a:cs typeface="Verdan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064515" y="2937873"/>
            <a:ext cx="2963545" cy="134652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713990" algn="l"/>
              </a:tabLst>
            </a:pPr>
            <a:r>
              <a:rPr sz="800" spc="-10" dirty="0">
                <a:latin typeface="Verdana"/>
                <a:cs typeface="Verdana"/>
              </a:rPr>
              <a:t>250,000</a:t>
            </a:r>
            <a:r>
              <a:rPr sz="800" dirty="0">
                <a:latin typeface="Verdana"/>
                <a:cs typeface="Verdana"/>
              </a:rPr>
              <a:t>	</a:t>
            </a:r>
            <a:r>
              <a:rPr sz="800" spc="-10" dirty="0">
                <a:latin typeface="Verdana"/>
                <a:cs typeface="Verdana"/>
              </a:rPr>
              <a:t>50%</a:t>
            </a:r>
            <a:endParaRPr sz="800" dirty="0">
              <a:latin typeface="Verdana"/>
              <a:cs typeface="Verdana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064515" y="2776232"/>
            <a:ext cx="2963545" cy="134652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713990" algn="l"/>
              </a:tabLst>
            </a:pPr>
            <a:r>
              <a:rPr sz="800" spc="-10" dirty="0">
                <a:latin typeface="Verdana"/>
                <a:cs typeface="Verdana"/>
              </a:rPr>
              <a:t>300,000</a:t>
            </a:r>
            <a:r>
              <a:rPr sz="800" dirty="0">
                <a:latin typeface="Verdana"/>
                <a:cs typeface="Verdana"/>
              </a:rPr>
              <a:t>	</a:t>
            </a:r>
            <a:r>
              <a:rPr sz="800" spc="-10" dirty="0">
                <a:latin typeface="Verdana"/>
                <a:cs typeface="Verdana"/>
              </a:rPr>
              <a:t>60%</a:t>
            </a:r>
            <a:endParaRPr sz="800" dirty="0">
              <a:latin typeface="Verdana"/>
              <a:cs typeface="Verdana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874744" y="2776232"/>
            <a:ext cx="123111" cy="949405"/>
          </a:xfrm>
          <a:prstGeom prst="rect">
            <a:avLst/>
          </a:prstGeom>
        </p:spPr>
        <p:txBody>
          <a:bodyPr vert="vert270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00" spc="-10" dirty="0">
                <a:latin typeface="Verdana"/>
                <a:cs typeface="Verdana"/>
              </a:rPr>
              <a:t>тыс.</a:t>
            </a:r>
            <a:r>
              <a:rPr sz="800" spc="-50" dirty="0">
                <a:latin typeface="Verdana"/>
                <a:cs typeface="Verdana"/>
              </a:rPr>
              <a:t> </a:t>
            </a:r>
            <a:r>
              <a:rPr sz="800" spc="-10" dirty="0">
                <a:latin typeface="Verdana"/>
                <a:cs typeface="Verdana"/>
              </a:rPr>
              <a:t>долл.</a:t>
            </a:r>
            <a:r>
              <a:rPr sz="800" spc="-50" dirty="0">
                <a:latin typeface="Verdana"/>
                <a:cs typeface="Verdana"/>
              </a:rPr>
              <a:t> </a:t>
            </a:r>
            <a:r>
              <a:rPr sz="800" spc="-15" dirty="0">
                <a:latin typeface="Verdana"/>
                <a:cs typeface="Verdana"/>
              </a:rPr>
              <a:t>США</a:t>
            </a:r>
            <a:endParaRPr sz="800" dirty="0">
              <a:latin typeface="Verdana"/>
              <a:cs typeface="Verdana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1515099" y="4145281"/>
            <a:ext cx="237501" cy="45719"/>
          </a:xfrm>
          <a:custGeom>
            <a:avLst/>
            <a:gdLst/>
            <a:ahLst/>
            <a:cxnLst/>
            <a:rect l="l" t="t" r="r" b="b"/>
            <a:pathLst>
              <a:path w="243839" h="57784">
                <a:moveTo>
                  <a:pt x="243839" y="0"/>
                </a:moveTo>
                <a:lnTo>
                  <a:pt x="0" y="0"/>
                </a:lnTo>
                <a:lnTo>
                  <a:pt x="0" y="57781"/>
                </a:lnTo>
                <a:lnTo>
                  <a:pt x="243839" y="57781"/>
                </a:lnTo>
                <a:lnTo>
                  <a:pt x="243839" y="0"/>
                </a:lnTo>
                <a:close/>
              </a:path>
            </a:pathLst>
          </a:custGeom>
          <a:solidFill>
            <a:srgbClr val="757879"/>
          </a:solidFill>
        </p:spPr>
        <p:txBody>
          <a:bodyPr wrap="square" lIns="0" tIns="0" rIns="0" bIns="0" rtlCol="0"/>
          <a:lstStyle/>
          <a:p>
            <a:endParaRPr sz="1200"/>
          </a:p>
        </p:txBody>
      </p:sp>
      <p:grpSp>
        <p:nvGrpSpPr>
          <p:cNvPr id="64" name="object 64"/>
          <p:cNvGrpSpPr/>
          <p:nvPr/>
        </p:nvGrpSpPr>
        <p:grpSpPr>
          <a:xfrm>
            <a:off x="1516126" y="4060137"/>
            <a:ext cx="243840" cy="33955"/>
            <a:chOff x="4102608" y="7089647"/>
            <a:chExt cx="243840" cy="51435"/>
          </a:xfrm>
        </p:grpSpPr>
        <p:sp>
          <p:nvSpPr>
            <p:cNvPr id="65" name="object 65"/>
            <p:cNvSpPr/>
            <p:nvPr/>
          </p:nvSpPr>
          <p:spPr>
            <a:xfrm>
              <a:off x="4102608" y="7117079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0" y="0"/>
                  </a:moveTo>
                  <a:lnTo>
                    <a:pt x="243839" y="0"/>
                  </a:lnTo>
                </a:path>
              </a:pathLst>
            </a:custGeom>
            <a:ln w="30480">
              <a:solidFill>
                <a:srgbClr val="85BA23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200144" y="7089647"/>
              <a:ext cx="48260" cy="51435"/>
            </a:xfrm>
            <a:custGeom>
              <a:avLst/>
              <a:gdLst/>
              <a:ahLst/>
              <a:cxnLst/>
              <a:rect l="l" t="t" r="r" b="b"/>
              <a:pathLst>
                <a:path w="48260" h="51434">
                  <a:moveTo>
                    <a:pt x="24129" y="0"/>
                  </a:moveTo>
                  <a:lnTo>
                    <a:pt x="14731" y="2032"/>
                  </a:lnTo>
                  <a:lnTo>
                    <a:pt x="7111" y="7493"/>
                  </a:lnTo>
                  <a:lnTo>
                    <a:pt x="1904" y="15621"/>
                  </a:lnTo>
                  <a:lnTo>
                    <a:pt x="0" y="25654"/>
                  </a:lnTo>
                  <a:lnTo>
                    <a:pt x="1904" y="35560"/>
                  </a:lnTo>
                  <a:lnTo>
                    <a:pt x="7111" y="43815"/>
                  </a:lnTo>
                  <a:lnTo>
                    <a:pt x="14731" y="49276"/>
                  </a:lnTo>
                  <a:lnTo>
                    <a:pt x="24129" y="51308"/>
                  </a:lnTo>
                  <a:lnTo>
                    <a:pt x="33527" y="49276"/>
                  </a:lnTo>
                  <a:lnTo>
                    <a:pt x="41147" y="43815"/>
                  </a:lnTo>
                  <a:lnTo>
                    <a:pt x="46354" y="35560"/>
                  </a:lnTo>
                  <a:lnTo>
                    <a:pt x="48259" y="25654"/>
                  </a:lnTo>
                  <a:lnTo>
                    <a:pt x="46354" y="15621"/>
                  </a:lnTo>
                  <a:lnTo>
                    <a:pt x="41147" y="7493"/>
                  </a:lnTo>
                  <a:lnTo>
                    <a:pt x="33527" y="2032"/>
                  </a:lnTo>
                  <a:lnTo>
                    <a:pt x="24129" y="0"/>
                  </a:lnTo>
                  <a:close/>
                </a:path>
              </a:pathLst>
            </a:custGeom>
            <a:solidFill>
              <a:srgbClr val="85BA2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" name="object 67"/>
          <p:cNvSpPr txBox="1"/>
          <p:nvPr/>
        </p:nvSpPr>
        <p:spPr>
          <a:xfrm>
            <a:off x="1617091" y="3800439"/>
            <a:ext cx="2068195" cy="479427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70815" marR="5080" indent="-158750">
              <a:lnSpc>
                <a:spcPct val="126299"/>
              </a:lnSpc>
              <a:spcBef>
                <a:spcPts val="110"/>
              </a:spcBef>
            </a:pPr>
            <a:r>
              <a:rPr sz="800" spc="-5" dirty="0">
                <a:latin typeface="Verdana"/>
                <a:cs typeface="Verdana"/>
              </a:rPr>
              <a:t>Год</a:t>
            </a:r>
            <a:r>
              <a:rPr sz="800" spc="-15" dirty="0">
                <a:latin typeface="Verdana"/>
                <a:cs typeface="Verdana"/>
              </a:rPr>
              <a:t> </a:t>
            </a:r>
            <a:r>
              <a:rPr sz="800" spc="-10" dirty="0">
                <a:latin typeface="Verdana"/>
                <a:cs typeface="Verdana"/>
              </a:rPr>
              <a:t>3</a:t>
            </a:r>
            <a:r>
              <a:rPr sz="800" spc="215" dirty="0">
                <a:latin typeface="Verdana"/>
                <a:cs typeface="Verdana"/>
              </a:rPr>
              <a:t> </a:t>
            </a:r>
            <a:r>
              <a:rPr sz="800" spc="-5" dirty="0">
                <a:latin typeface="Verdana"/>
                <a:cs typeface="Verdana"/>
              </a:rPr>
              <a:t>Год</a:t>
            </a:r>
            <a:r>
              <a:rPr sz="800" spc="-15" dirty="0">
                <a:latin typeface="Verdana"/>
                <a:cs typeface="Verdana"/>
              </a:rPr>
              <a:t> </a:t>
            </a:r>
            <a:r>
              <a:rPr sz="800" spc="-10" dirty="0">
                <a:latin typeface="Verdana"/>
                <a:cs typeface="Verdana"/>
              </a:rPr>
              <a:t>5</a:t>
            </a:r>
            <a:r>
              <a:rPr sz="800" spc="215" dirty="0">
                <a:latin typeface="Verdana"/>
                <a:cs typeface="Verdana"/>
              </a:rPr>
              <a:t> </a:t>
            </a:r>
            <a:r>
              <a:rPr sz="800" spc="-5" dirty="0">
                <a:latin typeface="Verdana"/>
                <a:cs typeface="Verdana"/>
              </a:rPr>
              <a:t>Год</a:t>
            </a:r>
            <a:r>
              <a:rPr sz="800" spc="10" dirty="0">
                <a:latin typeface="Verdana"/>
                <a:cs typeface="Verdana"/>
              </a:rPr>
              <a:t> </a:t>
            </a:r>
            <a:r>
              <a:rPr sz="800" spc="-10" dirty="0">
                <a:latin typeface="Verdana"/>
                <a:cs typeface="Verdana"/>
              </a:rPr>
              <a:t>7</a:t>
            </a:r>
            <a:r>
              <a:rPr sz="800" spc="-25" dirty="0">
                <a:latin typeface="Verdana"/>
                <a:cs typeface="Verdana"/>
              </a:rPr>
              <a:t> </a:t>
            </a:r>
            <a:r>
              <a:rPr sz="800" spc="-5" dirty="0">
                <a:latin typeface="Verdana"/>
                <a:cs typeface="Verdana"/>
              </a:rPr>
              <a:t>Год</a:t>
            </a:r>
            <a:r>
              <a:rPr sz="800" spc="-35" dirty="0">
                <a:latin typeface="Verdana"/>
                <a:cs typeface="Verdana"/>
              </a:rPr>
              <a:t> </a:t>
            </a:r>
            <a:r>
              <a:rPr sz="800" spc="-5" dirty="0">
                <a:latin typeface="Verdana"/>
                <a:cs typeface="Verdana"/>
              </a:rPr>
              <a:t>10Год</a:t>
            </a:r>
            <a:r>
              <a:rPr sz="800" spc="15" dirty="0">
                <a:latin typeface="Verdana"/>
                <a:cs typeface="Verdana"/>
              </a:rPr>
              <a:t> </a:t>
            </a:r>
            <a:r>
              <a:rPr sz="800" spc="-5" dirty="0">
                <a:latin typeface="Verdana"/>
                <a:cs typeface="Verdana"/>
              </a:rPr>
              <a:t>20Год</a:t>
            </a:r>
            <a:r>
              <a:rPr sz="800" spc="10" dirty="0">
                <a:latin typeface="Verdana"/>
                <a:cs typeface="Verdana"/>
              </a:rPr>
              <a:t> </a:t>
            </a:r>
            <a:r>
              <a:rPr sz="800" spc="-10" dirty="0">
                <a:latin typeface="Verdana"/>
                <a:cs typeface="Verdana"/>
              </a:rPr>
              <a:t>24 </a:t>
            </a:r>
            <a:r>
              <a:rPr sz="800" spc="-265" dirty="0">
                <a:latin typeface="Verdana"/>
                <a:cs typeface="Verdana"/>
              </a:rPr>
              <a:t> </a:t>
            </a:r>
            <a:r>
              <a:rPr sz="800" spc="-5" dirty="0">
                <a:latin typeface="Verdana"/>
                <a:cs typeface="Verdana"/>
              </a:rPr>
              <a:t>Выручка, </a:t>
            </a:r>
            <a:r>
              <a:rPr sz="800" spc="-10" dirty="0">
                <a:latin typeface="Verdana"/>
                <a:cs typeface="Verdana"/>
              </a:rPr>
              <a:t>тыс. долл. </a:t>
            </a:r>
            <a:r>
              <a:rPr sz="800" spc="-15" dirty="0">
                <a:latin typeface="Verdana"/>
                <a:cs typeface="Verdana"/>
              </a:rPr>
              <a:t>США </a:t>
            </a:r>
            <a:r>
              <a:rPr sz="800" spc="-10" dirty="0">
                <a:latin typeface="Verdana"/>
                <a:cs typeface="Verdana"/>
              </a:rPr>
              <a:t> Рентабельность</a:t>
            </a:r>
            <a:r>
              <a:rPr sz="800" spc="-20" dirty="0">
                <a:latin typeface="Verdana"/>
                <a:cs typeface="Verdana"/>
              </a:rPr>
              <a:t> </a:t>
            </a:r>
            <a:r>
              <a:rPr sz="800" spc="-10" dirty="0">
                <a:latin typeface="Verdana"/>
                <a:cs typeface="Verdana"/>
              </a:rPr>
              <a:t>по</a:t>
            </a:r>
            <a:r>
              <a:rPr sz="800" dirty="0">
                <a:latin typeface="Verdana"/>
                <a:cs typeface="Verdana"/>
              </a:rPr>
              <a:t> </a:t>
            </a:r>
            <a:r>
              <a:rPr sz="800" spc="-10" dirty="0">
                <a:latin typeface="Verdana"/>
                <a:cs typeface="Verdana"/>
              </a:rPr>
              <a:t>EBITDA,</a:t>
            </a:r>
            <a:r>
              <a:rPr sz="800" spc="25" dirty="0">
                <a:latin typeface="Verdana"/>
                <a:cs typeface="Verdana"/>
              </a:rPr>
              <a:t> </a:t>
            </a:r>
            <a:r>
              <a:rPr sz="800" spc="-10" dirty="0">
                <a:latin typeface="Verdana"/>
                <a:cs typeface="Verdana"/>
              </a:rPr>
              <a:t>%</a:t>
            </a:r>
            <a:endParaRPr sz="800" dirty="0">
              <a:latin typeface="Verdana"/>
              <a:cs typeface="Verdana"/>
            </a:endParaRPr>
          </a:p>
        </p:txBody>
      </p:sp>
      <p:sp>
        <p:nvSpPr>
          <p:cNvPr id="72" name="AutoShape 2" descr="В 253 млн долларов обойдется строительство ферросплавного завода в Кызылорде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3" name="AutoShape 4" descr="В 253 млн долларов обойдется строительство ферросплавного завода в Кызылорде"/>
          <p:cNvSpPr>
            <a:spLocks noChangeAspect="1" noChangeArrowheads="1"/>
          </p:cNvSpPr>
          <p:nvPr/>
        </p:nvSpPr>
        <p:spPr bwMode="auto">
          <a:xfrm>
            <a:off x="307975" y="7937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pic>
        <p:nvPicPr>
          <p:cNvPr id="1030" name="Picture 6" descr="В 253 млн долларов обойдется строительство ферросплавного завода в Кызылорде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3792" y="883749"/>
            <a:ext cx="3536298" cy="16567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8" name="object 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27" name="object 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28" name="object 6"/>
          <p:cNvSpPr txBox="1"/>
          <p:nvPr/>
        </p:nvSpPr>
        <p:spPr>
          <a:xfrm>
            <a:off x="9753600" y="410701"/>
            <a:ext cx="1295400" cy="4283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kk-KZ" sz="900" i="1" kern="0" spc="-20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Добыча и Горно-Металлургический Комплекс(ГМП)</a:t>
            </a:r>
            <a:endParaRPr lang="ru-RU" sz="900" i="1" kern="0" spc="-20" dirty="0">
              <a:solidFill>
                <a:srgbClr val="7030A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029" name="Прямоугольник 1028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31" name="Блок-схема: задержка 1030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32" name="object 8"/>
          <p:cNvSpPr txBox="1">
            <a:spLocks/>
          </p:cNvSpPr>
          <p:nvPr/>
        </p:nvSpPr>
        <p:spPr>
          <a:xfrm>
            <a:off x="8292749" y="6110236"/>
            <a:ext cx="3803868" cy="444352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algn="ctr"/>
            <a:r>
              <a:rPr lang="kk-KZ" sz="1400" b="1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ДОБЫЧА И ГОРНО-МЕТАЛЛУРГИЧЕСКИЙ КОМПЛЕКС (ГМП)</a:t>
            </a:r>
            <a:endParaRPr lang="ru-RU" sz="1400" b="1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pic>
        <p:nvPicPr>
          <p:cNvPr id="1033" name="Рисунок 1032"/>
          <p:cNvPicPr>
            <a:picLocks noChangeAspect="1"/>
          </p:cNvPicPr>
          <p:nvPr/>
        </p:nvPicPr>
        <p:blipFill>
          <a:blip r:embed="rId9" cstate="print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artisticPhotocopy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5458" y="6126535"/>
            <a:ext cx="428053" cy="428053"/>
          </a:xfrm>
          <a:prstGeom prst="rect">
            <a:avLst/>
          </a:prstGeom>
        </p:spPr>
      </p:pic>
      <p:sp>
        <p:nvSpPr>
          <p:cNvPr id="1034" name="object 8"/>
          <p:cNvSpPr txBox="1"/>
          <p:nvPr/>
        </p:nvSpPr>
        <p:spPr>
          <a:xfrm>
            <a:off x="498449" y="4449013"/>
            <a:ext cx="149479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7030A0"/>
                </a:solidFill>
                <a:latin typeface="Calibri"/>
                <a:cs typeface="Calibri"/>
              </a:rPr>
              <a:t>Месторасположение</a:t>
            </a:r>
            <a:r>
              <a:rPr sz="900" b="1" spc="-4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7030A0"/>
                </a:solidFill>
                <a:latin typeface="Calibri"/>
                <a:cs typeface="Calibri"/>
              </a:rPr>
              <a:t>проекта</a:t>
            </a:r>
            <a:endParaRPr sz="900" dirty="0">
              <a:solidFill>
                <a:srgbClr val="7030A0"/>
              </a:solidFill>
              <a:latin typeface="Calibri"/>
              <a:cs typeface="Calibri"/>
            </a:endParaRPr>
          </a:p>
        </p:txBody>
      </p:sp>
      <p:sp>
        <p:nvSpPr>
          <p:cNvPr id="1035" name="object 5"/>
          <p:cNvSpPr txBox="1"/>
          <p:nvPr/>
        </p:nvSpPr>
        <p:spPr>
          <a:xfrm>
            <a:off x="498449" y="2611882"/>
            <a:ext cx="123761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dirty="0">
                <a:solidFill>
                  <a:srgbClr val="7030A0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5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900" b="1" spc="-10" dirty="0">
                <a:solidFill>
                  <a:srgbClr val="7030A0"/>
                </a:solidFill>
                <a:latin typeface="Calibri"/>
                <a:cs typeface="Calibri"/>
              </a:rPr>
              <a:t>проекта</a:t>
            </a:r>
            <a:endParaRPr sz="900" dirty="0">
              <a:solidFill>
                <a:srgbClr val="7030A0"/>
              </a:solidFill>
              <a:latin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336017577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56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7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8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9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0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1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2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3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4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5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6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7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8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9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0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1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2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3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4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5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6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7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8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9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0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1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2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3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4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5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6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7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8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9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60" name="Прямоугольник 59"/>
          <p:cNvSpPr/>
          <p:nvPr/>
        </p:nvSpPr>
        <p:spPr>
          <a:xfrm>
            <a:off x="685799" y="304800"/>
            <a:ext cx="856481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ru-RU" b="1" spc="-10" dirty="0">
                <a:solidFill>
                  <a:srgbClr val="7030A0"/>
                </a:solidFill>
                <a:latin typeface="Arial" pitchFamily="34" charset="0"/>
                <a:cs typeface="Arial" pitchFamily="34" charset="0"/>
              </a:rPr>
              <a:t>Производство керамзита </a:t>
            </a:r>
            <a:r>
              <a:rPr lang="ru-RU" b="1" spc="-15" dirty="0">
                <a:solidFill>
                  <a:srgbClr val="7030A0"/>
                </a:solidFill>
                <a:latin typeface="Arial" pitchFamily="34" charset="0"/>
                <a:cs typeface="Arial" pitchFamily="34" charset="0"/>
              </a:rPr>
              <a:t>на</a:t>
            </a:r>
            <a:r>
              <a:rPr lang="ru-RU" b="1" spc="45" dirty="0">
                <a:solidFill>
                  <a:srgbClr val="7030A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b="1" spc="-10" dirty="0">
                <a:solidFill>
                  <a:srgbClr val="7030A0"/>
                </a:solidFill>
                <a:latin typeface="Arial" pitchFamily="34" charset="0"/>
                <a:cs typeface="Arial" pitchFamily="34" charset="0"/>
              </a:rPr>
              <a:t>базе</a:t>
            </a:r>
            <a:r>
              <a:rPr lang="en-US" b="1" dirty="0">
                <a:solidFill>
                  <a:srgbClr val="7030A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b="1" spc="-15" dirty="0">
                <a:solidFill>
                  <a:srgbClr val="7030A0"/>
                </a:solidFill>
                <a:latin typeface="Arial" pitchFamily="34" charset="0"/>
                <a:cs typeface="Arial" pitchFamily="34" charset="0"/>
              </a:rPr>
              <a:t>м</a:t>
            </a:r>
            <a:r>
              <a:rPr lang="ru-RU" b="1" spc="-20" dirty="0">
                <a:solidFill>
                  <a:srgbClr val="7030A0"/>
                </a:solidFill>
                <a:latin typeface="Arial" pitchFamily="34" charset="0"/>
                <a:cs typeface="Arial" pitchFamily="34" charset="0"/>
              </a:rPr>
              <a:t>е</a:t>
            </a:r>
            <a:r>
              <a:rPr lang="ru-RU" b="1" spc="-5" dirty="0">
                <a:solidFill>
                  <a:srgbClr val="7030A0"/>
                </a:solidFill>
                <a:latin typeface="Arial" pitchFamily="34" charset="0"/>
                <a:cs typeface="Arial" pitchFamily="34" charset="0"/>
              </a:rPr>
              <a:t>сто</a:t>
            </a:r>
            <a:r>
              <a:rPr lang="ru-RU" b="1" dirty="0">
                <a:solidFill>
                  <a:srgbClr val="7030A0"/>
                </a:solidFill>
                <a:latin typeface="Arial" pitchFamily="34" charset="0"/>
                <a:cs typeface="Arial" pitchFamily="34" charset="0"/>
              </a:rPr>
              <a:t>р</a:t>
            </a:r>
            <a:r>
              <a:rPr lang="ru-RU" b="1" spc="-5" dirty="0">
                <a:solidFill>
                  <a:srgbClr val="7030A0"/>
                </a:solidFill>
                <a:latin typeface="Arial" pitchFamily="34" charset="0"/>
                <a:cs typeface="Arial" pitchFamily="34" charset="0"/>
              </a:rPr>
              <a:t>ож</a:t>
            </a:r>
            <a:r>
              <a:rPr lang="ru-RU" b="1" spc="-20" dirty="0">
                <a:solidFill>
                  <a:srgbClr val="7030A0"/>
                </a:solidFill>
                <a:latin typeface="Arial" pitchFamily="34" charset="0"/>
                <a:cs typeface="Arial" pitchFamily="34" charset="0"/>
              </a:rPr>
              <a:t>д</a:t>
            </a:r>
            <a:r>
              <a:rPr lang="ru-RU" b="1" spc="-15" dirty="0">
                <a:solidFill>
                  <a:srgbClr val="7030A0"/>
                </a:solidFill>
                <a:latin typeface="Arial" pitchFamily="34" charset="0"/>
                <a:cs typeface="Arial" pitchFamily="34" charset="0"/>
              </a:rPr>
              <a:t>ен</a:t>
            </a:r>
            <a:r>
              <a:rPr lang="ru-RU" b="1" spc="-5" dirty="0">
                <a:solidFill>
                  <a:srgbClr val="7030A0"/>
                </a:solidFill>
                <a:latin typeface="Arial" pitchFamily="34" charset="0"/>
                <a:cs typeface="Arial" pitchFamily="34" charset="0"/>
              </a:rPr>
              <a:t>ия</a:t>
            </a:r>
            <a:r>
              <a:rPr lang="ru-RU" b="1" spc="-95" dirty="0">
                <a:solidFill>
                  <a:srgbClr val="7030A0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ru-RU" b="1" spc="-5" dirty="0">
                <a:solidFill>
                  <a:srgbClr val="7030A0"/>
                </a:solidFill>
                <a:latin typeface="Arial" pitchFamily="34" charset="0"/>
                <a:cs typeface="Arial" pitchFamily="34" charset="0"/>
              </a:rPr>
              <a:t>бентонитовых глин </a:t>
            </a:r>
            <a:r>
              <a:rPr lang="ru-RU" b="1" dirty="0">
                <a:solidFill>
                  <a:srgbClr val="7030A0"/>
                </a:solidFill>
                <a:latin typeface="Arial" pitchFamily="34" charset="0"/>
                <a:cs typeface="Arial" pitchFamily="34" charset="0"/>
              </a:rPr>
              <a:t>«</a:t>
            </a:r>
            <a:r>
              <a:rPr lang="ru-RU" b="1" dirty="0" err="1">
                <a:solidFill>
                  <a:srgbClr val="7030A0"/>
                </a:solidFill>
                <a:latin typeface="Arial" pitchFamily="34" charset="0"/>
                <a:cs typeface="Arial" pitchFamily="34" charset="0"/>
              </a:rPr>
              <a:t>Аккумское</a:t>
            </a:r>
            <a:r>
              <a:rPr lang="ru-RU" b="1" spc="-5" dirty="0">
                <a:solidFill>
                  <a:srgbClr val="7030A0"/>
                </a:solidFill>
                <a:latin typeface="Arial" pitchFamily="34" charset="0"/>
                <a:cs typeface="Arial" pitchFamily="34" charset="0"/>
              </a:rPr>
              <a:t>»</a:t>
            </a:r>
            <a:endParaRPr lang="ru-RU" b="1" dirty="0">
              <a:solidFill>
                <a:srgbClr val="7030A0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4" name="object 4"/>
          <p:cNvSpPr txBox="1"/>
          <p:nvPr/>
        </p:nvSpPr>
        <p:spPr>
          <a:xfrm>
            <a:off x="498449" y="2611323"/>
            <a:ext cx="123761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7030A0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4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7030A0"/>
                </a:solidFill>
                <a:latin typeface="Calibri"/>
                <a:cs typeface="Calibri"/>
              </a:rPr>
              <a:t>проекта</a:t>
            </a:r>
            <a:endParaRPr sz="900" dirty="0">
              <a:solidFill>
                <a:srgbClr val="7030A0"/>
              </a:solidFill>
              <a:latin typeface="Calibri"/>
              <a:cs typeface="Calibri"/>
            </a:endParaRPr>
          </a:p>
        </p:txBody>
      </p:sp>
      <p:sp>
        <p:nvSpPr>
          <p:cNvPr id="65" name="object 57"/>
          <p:cNvSpPr txBox="1"/>
          <p:nvPr/>
        </p:nvSpPr>
        <p:spPr>
          <a:xfrm>
            <a:off x="492963" y="4405288"/>
            <a:ext cx="1724025" cy="166712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900" b="1" spc="-5" dirty="0" err="1">
                <a:solidFill>
                  <a:srgbClr val="7030A0"/>
                </a:solidFill>
                <a:latin typeface="Calibri"/>
                <a:cs typeface="Calibri"/>
              </a:rPr>
              <a:t>Место</a:t>
            </a:r>
            <a:r>
              <a:rPr sz="900" b="1" spc="-3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7030A0"/>
                </a:solidFill>
                <a:latin typeface="Calibri"/>
                <a:cs typeface="Calibri"/>
              </a:rPr>
              <a:t>реализации</a:t>
            </a:r>
            <a:endParaRPr sz="900" dirty="0">
              <a:solidFill>
                <a:srgbClr val="7030A0"/>
              </a:solidFill>
              <a:latin typeface="Calibri"/>
              <a:cs typeface="Calibri"/>
            </a:endParaRPr>
          </a:p>
        </p:txBody>
      </p:sp>
      <p:grpSp>
        <p:nvGrpSpPr>
          <p:cNvPr id="67" name="object 22"/>
          <p:cNvGrpSpPr/>
          <p:nvPr/>
        </p:nvGrpSpPr>
        <p:grpSpPr>
          <a:xfrm>
            <a:off x="1040892" y="3066203"/>
            <a:ext cx="2944495" cy="770896"/>
            <a:chOff x="1040891" y="2907791"/>
            <a:chExt cx="2944495" cy="1167765"/>
          </a:xfrm>
        </p:grpSpPr>
        <p:sp>
          <p:nvSpPr>
            <p:cNvPr id="68" name="object 23"/>
            <p:cNvSpPr/>
            <p:nvPr/>
          </p:nvSpPr>
          <p:spPr>
            <a:xfrm>
              <a:off x="1520952" y="2968751"/>
              <a:ext cx="2340610" cy="1069975"/>
            </a:xfrm>
            <a:custGeom>
              <a:avLst/>
              <a:gdLst/>
              <a:ahLst/>
              <a:cxnLst/>
              <a:rect l="l" t="t" r="r" b="b"/>
              <a:pathLst>
                <a:path w="2340610" h="1069975">
                  <a:moveTo>
                    <a:pt x="181330" y="490664"/>
                  </a:moveTo>
                  <a:lnTo>
                    <a:pt x="0" y="490664"/>
                  </a:lnTo>
                  <a:lnTo>
                    <a:pt x="0" y="1069721"/>
                  </a:lnTo>
                  <a:lnTo>
                    <a:pt x="181330" y="1069721"/>
                  </a:lnTo>
                  <a:lnTo>
                    <a:pt x="181330" y="490664"/>
                  </a:lnTo>
                  <a:close/>
                </a:path>
                <a:path w="2340610" h="1069975">
                  <a:moveTo>
                    <a:pt x="540981" y="475437"/>
                  </a:moveTo>
                  <a:lnTo>
                    <a:pt x="361188" y="475437"/>
                  </a:lnTo>
                  <a:lnTo>
                    <a:pt x="361188" y="1069721"/>
                  </a:lnTo>
                  <a:lnTo>
                    <a:pt x="540981" y="1069721"/>
                  </a:lnTo>
                  <a:lnTo>
                    <a:pt x="540981" y="475437"/>
                  </a:lnTo>
                  <a:close/>
                </a:path>
                <a:path w="2340610" h="1069975">
                  <a:moveTo>
                    <a:pt x="900518" y="356577"/>
                  </a:moveTo>
                  <a:lnTo>
                    <a:pt x="720725" y="356577"/>
                  </a:lnTo>
                  <a:lnTo>
                    <a:pt x="720725" y="1069721"/>
                  </a:lnTo>
                  <a:lnTo>
                    <a:pt x="900518" y="1069721"/>
                  </a:lnTo>
                  <a:lnTo>
                    <a:pt x="900518" y="356577"/>
                  </a:lnTo>
                  <a:close/>
                </a:path>
                <a:path w="2340610" h="1069975">
                  <a:moveTo>
                    <a:pt x="1260195" y="242290"/>
                  </a:moveTo>
                  <a:lnTo>
                    <a:pt x="1080389" y="242290"/>
                  </a:lnTo>
                  <a:lnTo>
                    <a:pt x="1080389" y="1069721"/>
                  </a:lnTo>
                  <a:lnTo>
                    <a:pt x="1260195" y="1069721"/>
                  </a:lnTo>
                  <a:lnTo>
                    <a:pt x="1260195" y="242290"/>
                  </a:lnTo>
                  <a:close/>
                </a:path>
                <a:path w="2340610" h="1069975">
                  <a:moveTo>
                    <a:pt x="1619719" y="68567"/>
                  </a:moveTo>
                  <a:lnTo>
                    <a:pt x="1439926" y="68567"/>
                  </a:lnTo>
                  <a:lnTo>
                    <a:pt x="1439926" y="1069721"/>
                  </a:lnTo>
                  <a:lnTo>
                    <a:pt x="1619719" y="1069721"/>
                  </a:lnTo>
                  <a:lnTo>
                    <a:pt x="1619719" y="68567"/>
                  </a:lnTo>
                  <a:close/>
                </a:path>
                <a:path w="2340610" h="1069975">
                  <a:moveTo>
                    <a:pt x="1980920" y="25908"/>
                  </a:moveTo>
                  <a:lnTo>
                    <a:pt x="1801101" y="25908"/>
                  </a:lnTo>
                  <a:lnTo>
                    <a:pt x="1801101" y="1069721"/>
                  </a:lnTo>
                  <a:lnTo>
                    <a:pt x="1980920" y="1069721"/>
                  </a:lnTo>
                  <a:lnTo>
                    <a:pt x="1980920" y="25908"/>
                  </a:lnTo>
                  <a:close/>
                </a:path>
                <a:path w="2340610" h="1069975">
                  <a:moveTo>
                    <a:pt x="2340457" y="0"/>
                  </a:moveTo>
                  <a:lnTo>
                    <a:pt x="2160651" y="0"/>
                  </a:lnTo>
                  <a:lnTo>
                    <a:pt x="2160651" y="1069721"/>
                  </a:lnTo>
                  <a:lnTo>
                    <a:pt x="2340457" y="1069721"/>
                  </a:lnTo>
                  <a:lnTo>
                    <a:pt x="2340457" y="0"/>
                  </a:lnTo>
                  <a:close/>
                </a:path>
              </a:pathLst>
            </a:custGeom>
            <a:solidFill>
              <a:srgbClr val="0D83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24"/>
            <p:cNvSpPr/>
            <p:nvPr/>
          </p:nvSpPr>
          <p:spPr>
            <a:xfrm>
              <a:off x="1040891" y="2912363"/>
              <a:ext cx="2944495" cy="1151890"/>
            </a:xfrm>
            <a:custGeom>
              <a:avLst/>
              <a:gdLst/>
              <a:ahLst/>
              <a:cxnLst/>
              <a:rect l="l" t="t" r="r" b="b"/>
              <a:pathLst>
                <a:path w="2944495" h="1151889">
                  <a:moveTo>
                    <a:pt x="2912237" y="1127379"/>
                  </a:moveTo>
                  <a:lnTo>
                    <a:pt x="2912237" y="0"/>
                  </a:lnTo>
                </a:path>
                <a:path w="2944495" h="1151889">
                  <a:moveTo>
                    <a:pt x="2912237" y="1127379"/>
                  </a:moveTo>
                  <a:lnTo>
                    <a:pt x="2944241" y="1127379"/>
                  </a:lnTo>
                </a:path>
                <a:path w="2944495" h="1151889">
                  <a:moveTo>
                    <a:pt x="2912237" y="940053"/>
                  </a:moveTo>
                  <a:lnTo>
                    <a:pt x="2944241" y="940053"/>
                  </a:lnTo>
                </a:path>
                <a:path w="2944495" h="1151889">
                  <a:moveTo>
                    <a:pt x="2912237" y="752601"/>
                  </a:moveTo>
                  <a:lnTo>
                    <a:pt x="2944241" y="752601"/>
                  </a:lnTo>
                </a:path>
                <a:path w="2944495" h="1151889">
                  <a:moveTo>
                    <a:pt x="2912237" y="563752"/>
                  </a:moveTo>
                  <a:lnTo>
                    <a:pt x="2944241" y="563752"/>
                  </a:lnTo>
                </a:path>
                <a:path w="2944495" h="1151889">
                  <a:moveTo>
                    <a:pt x="2912237" y="376300"/>
                  </a:moveTo>
                  <a:lnTo>
                    <a:pt x="2944241" y="376300"/>
                  </a:lnTo>
                </a:path>
                <a:path w="2944495" h="1151889">
                  <a:moveTo>
                    <a:pt x="2912237" y="188975"/>
                  </a:moveTo>
                  <a:lnTo>
                    <a:pt x="2944241" y="188975"/>
                  </a:lnTo>
                </a:path>
                <a:path w="2944495" h="1151889">
                  <a:moveTo>
                    <a:pt x="2912237" y="0"/>
                  </a:moveTo>
                  <a:lnTo>
                    <a:pt x="2944241" y="0"/>
                  </a:lnTo>
                </a:path>
                <a:path w="2944495" h="1151889">
                  <a:moveTo>
                    <a:pt x="32004" y="1127379"/>
                  </a:moveTo>
                  <a:lnTo>
                    <a:pt x="32004" y="0"/>
                  </a:lnTo>
                </a:path>
                <a:path w="2944495" h="1151889">
                  <a:moveTo>
                    <a:pt x="0" y="1127379"/>
                  </a:moveTo>
                  <a:lnTo>
                    <a:pt x="32004" y="1127379"/>
                  </a:lnTo>
                </a:path>
                <a:path w="2944495" h="1151889">
                  <a:moveTo>
                    <a:pt x="0" y="940053"/>
                  </a:moveTo>
                  <a:lnTo>
                    <a:pt x="32004" y="940053"/>
                  </a:lnTo>
                </a:path>
                <a:path w="2944495" h="1151889">
                  <a:moveTo>
                    <a:pt x="0" y="752601"/>
                  </a:moveTo>
                  <a:lnTo>
                    <a:pt x="32004" y="752601"/>
                  </a:lnTo>
                </a:path>
                <a:path w="2944495" h="1151889">
                  <a:moveTo>
                    <a:pt x="0" y="563752"/>
                  </a:moveTo>
                  <a:lnTo>
                    <a:pt x="32004" y="563752"/>
                  </a:lnTo>
                </a:path>
                <a:path w="2944495" h="1151889">
                  <a:moveTo>
                    <a:pt x="0" y="376300"/>
                  </a:moveTo>
                  <a:lnTo>
                    <a:pt x="32004" y="376300"/>
                  </a:lnTo>
                </a:path>
                <a:path w="2944495" h="1151889">
                  <a:moveTo>
                    <a:pt x="0" y="188975"/>
                  </a:moveTo>
                  <a:lnTo>
                    <a:pt x="32004" y="188975"/>
                  </a:lnTo>
                </a:path>
                <a:path w="2944495" h="1151889">
                  <a:moveTo>
                    <a:pt x="0" y="0"/>
                  </a:moveTo>
                  <a:lnTo>
                    <a:pt x="32004" y="0"/>
                  </a:lnTo>
                </a:path>
                <a:path w="2944495" h="1151889">
                  <a:moveTo>
                    <a:pt x="32004" y="1127379"/>
                  </a:moveTo>
                  <a:lnTo>
                    <a:pt x="2912237" y="1127379"/>
                  </a:lnTo>
                </a:path>
                <a:path w="2944495" h="1151889">
                  <a:moveTo>
                    <a:pt x="211823" y="1127379"/>
                  </a:moveTo>
                  <a:lnTo>
                    <a:pt x="211823" y="1151763"/>
                  </a:lnTo>
                </a:path>
                <a:path w="2944495" h="1151889">
                  <a:moveTo>
                    <a:pt x="571500" y="1127379"/>
                  </a:moveTo>
                  <a:lnTo>
                    <a:pt x="571500" y="1151763"/>
                  </a:lnTo>
                </a:path>
                <a:path w="2944495" h="1151889">
                  <a:moveTo>
                    <a:pt x="932688" y="1127379"/>
                  </a:moveTo>
                  <a:lnTo>
                    <a:pt x="932688" y="1151763"/>
                  </a:lnTo>
                </a:path>
                <a:path w="2944495" h="1151889">
                  <a:moveTo>
                    <a:pt x="1292352" y="1127379"/>
                  </a:moveTo>
                  <a:lnTo>
                    <a:pt x="1292352" y="1151763"/>
                  </a:lnTo>
                </a:path>
                <a:path w="2944495" h="1151889">
                  <a:moveTo>
                    <a:pt x="1651889" y="1127379"/>
                  </a:moveTo>
                  <a:lnTo>
                    <a:pt x="1651889" y="1151763"/>
                  </a:lnTo>
                </a:path>
                <a:path w="2944495" h="1151889">
                  <a:moveTo>
                    <a:pt x="2011552" y="1127379"/>
                  </a:moveTo>
                  <a:lnTo>
                    <a:pt x="2011552" y="1151763"/>
                  </a:lnTo>
                </a:path>
                <a:path w="2944495" h="1151889">
                  <a:moveTo>
                    <a:pt x="2372741" y="1127379"/>
                  </a:moveTo>
                  <a:lnTo>
                    <a:pt x="2372741" y="1151763"/>
                  </a:lnTo>
                </a:path>
                <a:path w="2944495" h="1151889">
                  <a:moveTo>
                    <a:pt x="2732405" y="1127379"/>
                  </a:moveTo>
                  <a:lnTo>
                    <a:pt x="2732405" y="1151763"/>
                  </a:lnTo>
                </a:path>
                <a:path w="2944495" h="1151889">
                  <a:moveTo>
                    <a:pt x="2912237" y="1127379"/>
                  </a:moveTo>
                  <a:lnTo>
                    <a:pt x="2912237" y="1151763"/>
                  </a:lnTo>
                </a:path>
              </a:pathLst>
            </a:custGeom>
            <a:ln w="9144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25"/>
            <p:cNvSpPr/>
            <p:nvPr/>
          </p:nvSpPr>
          <p:spPr>
            <a:xfrm>
              <a:off x="1249679" y="3209543"/>
              <a:ext cx="2520315" cy="828675"/>
            </a:xfrm>
            <a:custGeom>
              <a:avLst/>
              <a:gdLst/>
              <a:ahLst/>
              <a:cxnLst/>
              <a:rect l="l" t="t" r="r" b="b"/>
              <a:pathLst>
                <a:path w="2520315" h="828675">
                  <a:moveTo>
                    <a:pt x="0" y="828548"/>
                  </a:moveTo>
                  <a:lnTo>
                    <a:pt x="22478" y="781558"/>
                  </a:lnTo>
                  <a:lnTo>
                    <a:pt x="44957" y="732155"/>
                  </a:lnTo>
                  <a:lnTo>
                    <a:pt x="67563" y="680847"/>
                  </a:lnTo>
                  <a:lnTo>
                    <a:pt x="90042" y="628396"/>
                  </a:lnTo>
                  <a:lnTo>
                    <a:pt x="112522" y="575310"/>
                  </a:lnTo>
                  <a:lnTo>
                    <a:pt x="135000" y="521970"/>
                  </a:lnTo>
                  <a:lnTo>
                    <a:pt x="157479" y="468884"/>
                  </a:lnTo>
                  <a:lnTo>
                    <a:pt x="180085" y="416814"/>
                  </a:lnTo>
                  <a:lnTo>
                    <a:pt x="202564" y="366141"/>
                  </a:lnTo>
                  <a:lnTo>
                    <a:pt x="225044" y="317500"/>
                  </a:lnTo>
                  <a:lnTo>
                    <a:pt x="247522" y="271272"/>
                  </a:lnTo>
                  <a:lnTo>
                    <a:pt x="270001" y="228092"/>
                  </a:lnTo>
                  <a:lnTo>
                    <a:pt x="292481" y="188468"/>
                  </a:lnTo>
                  <a:lnTo>
                    <a:pt x="315086" y="153035"/>
                  </a:lnTo>
                  <a:lnTo>
                    <a:pt x="337566" y="122174"/>
                  </a:lnTo>
                  <a:lnTo>
                    <a:pt x="400050" y="64643"/>
                  </a:lnTo>
                  <a:lnTo>
                    <a:pt x="440055" y="48133"/>
                  </a:lnTo>
                  <a:lnTo>
                    <a:pt x="480059" y="43688"/>
                  </a:lnTo>
                  <a:lnTo>
                    <a:pt x="520064" y="48387"/>
                  </a:lnTo>
                  <a:lnTo>
                    <a:pt x="560069" y="58928"/>
                  </a:lnTo>
                  <a:lnTo>
                    <a:pt x="600075" y="72263"/>
                  </a:lnTo>
                  <a:lnTo>
                    <a:pt x="640080" y="85090"/>
                  </a:lnTo>
                  <a:lnTo>
                    <a:pt x="679957" y="94234"/>
                  </a:lnTo>
                  <a:lnTo>
                    <a:pt x="719963" y="96647"/>
                  </a:lnTo>
                  <a:lnTo>
                    <a:pt x="771397" y="92964"/>
                  </a:lnTo>
                  <a:lnTo>
                    <a:pt x="822959" y="88011"/>
                  </a:lnTo>
                  <a:lnTo>
                    <a:pt x="874394" y="82169"/>
                  </a:lnTo>
                  <a:lnTo>
                    <a:pt x="925830" y="75819"/>
                  </a:lnTo>
                  <a:lnTo>
                    <a:pt x="977264" y="69469"/>
                  </a:lnTo>
                  <a:lnTo>
                    <a:pt x="1028700" y="63754"/>
                  </a:lnTo>
                  <a:lnTo>
                    <a:pt x="1080008" y="59055"/>
                  </a:lnTo>
                  <a:lnTo>
                    <a:pt x="1131570" y="55499"/>
                  </a:lnTo>
                  <a:lnTo>
                    <a:pt x="1183005" y="52832"/>
                  </a:lnTo>
                  <a:lnTo>
                    <a:pt x="1234439" y="50673"/>
                  </a:lnTo>
                  <a:lnTo>
                    <a:pt x="1285747" y="48641"/>
                  </a:lnTo>
                  <a:lnTo>
                    <a:pt x="1337183" y="46482"/>
                  </a:lnTo>
                  <a:lnTo>
                    <a:pt x="1388618" y="43815"/>
                  </a:lnTo>
                  <a:lnTo>
                    <a:pt x="1440180" y="40259"/>
                  </a:lnTo>
                  <a:lnTo>
                    <a:pt x="1491488" y="35560"/>
                  </a:lnTo>
                  <a:lnTo>
                    <a:pt x="1542922" y="29845"/>
                  </a:lnTo>
                  <a:lnTo>
                    <a:pt x="1594358" y="23495"/>
                  </a:lnTo>
                  <a:lnTo>
                    <a:pt x="1645793" y="17145"/>
                  </a:lnTo>
                  <a:lnTo>
                    <a:pt x="1697227" y="11175"/>
                  </a:lnTo>
                  <a:lnTo>
                    <a:pt x="1748789" y="6223"/>
                  </a:lnTo>
                  <a:lnTo>
                    <a:pt x="1800225" y="2667"/>
                  </a:lnTo>
                  <a:lnTo>
                    <a:pt x="1851659" y="762"/>
                  </a:lnTo>
                  <a:lnTo>
                    <a:pt x="1902968" y="0"/>
                  </a:lnTo>
                  <a:lnTo>
                    <a:pt x="1954402" y="126"/>
                  </a:lnTo>
                  <a:lnTo>
                    <a:pt x="2005837" y="762"/>
                  </a:lnTo>
                  <a:lnTo>
                    <a:pt x="2057272" y="1650"/>
                  </a:lnTo>
                  <a:lnTo>
                    <a:pt x="2108708" y="2413"/>
                  </a:lnTo>
                  <a:lnTo>
                    <a:pt x="2160143" y="2667"/>
                  </a:lnTo>
                  <a:lnTo>
                    <a:pt x="2211578" y="2667"/>
                  </a:lnTo>
                  <a:lnTo>
                    <a:pt x="2263012" y="2667"/>
                  </a:lnTo>
                  <a:lnTo>
                    <a:pt x="2314447" y="2667"/>
                  </a:lnTo>
                  <a:lnTo>
                    <a:pt x="2365883" y="2667"/>
                  </a:lnTo>
                  <a:lnTo>
                    <a:pt x="2417318" y="2667"/>
                  </a:lnTo>
                  <a:lnTo>
                    <a:pt x="2468753" y="2667"/>
                  </a:lnTo>
                  <a:lnTo>
                    <a:pt x="2520187" y="2667"/>
                  </a:lnTo>
                </a:path>
              </a:pathLst>
            </a:custGeom>
            <a:ln w="30479">
              <a:solidFill>
                <a:srgbClr val="9DD2C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2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13103" y="4002023"/>
              <a:ext cx="73152" cy="73151"/>
            </a:xfrm>
            <a:prstGeom prst="rect">
              <a:avLst/>
            </a:prstGeom>
          </p:spPr>
        </p:pic>
        <p:pic>
          <p:nvPicPr>
            <p:cNvPr id="72" name="object 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72768" y="3267455"/>
              <a:ext cx="73151" cy="73151"/>
            </a:xfrm>
            <a:prstGeom prst="rect">
              <a:avLst/>
            </a:prstGeom>
          </p:spPr>
        </p:pic>
        <p:pic>
          <p:nvPicPr>
            <p:cNvPr id="73" name="object 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35480" y="3267455"/>
              <a:ext cx="73151" cy="73151"/>
            </a:xfrm>
            <a:prstGeom prst="rect">
              <a:avLst/>
            </a:prstGeom>
          </p:spPr>
        </p:pic>
        <p:pic>
          <p:nvPicPr>
            <p:cNvPr id="74" name="object 2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95144" y="3230879"/>
              <a:ext cx="73151" cy="73151"/>
            </a:xfrm>
            <a:prstGeom prst="rect">
              <a:avLst/>
            </a:prstGeom>
          </p:spPr>
        </p:pic>
        <p:pic>
          <p:nvPicPr>
            <p:cNvPr id="75" name="object 3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54808" y="3212592"/>
              <a:ext cx="73151" cy="73150"/>
            </a:xfrm>
            <a:prstGeom prst="rect">
              <a:avLst/>
            </a:prstGeom>
          </p:spPr>
        </p:pic>
        <p:pic>
          <p:nvPicPr>
            <p:cNvPr id="76" name="object 3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014471" y="3176016"/>
              <a:ext cx="73151" cy="73150"/>
            </a:xfrm>
            <a:prstGeom prst="rect">
              <a:avLst/>
            </a:prstGeom>
          </p:spPr>
        </p:pic>
        <p:pic>
          <p:nvPicPr>
            <p:cNvPr id="77" name="object 3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374136" y="3176016"/>
              <a:ext cx="73151" cy="73150"/>
            </a:xfrm>
            <a:prstGeom prst="rect">
              <a:avLst/>
            </a:prstGeom>
          </p:spPr>
        </p:pic>
        <p:pic>
          <p:nvPicPr>
            <p:cNvPr id="78" name="object 3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33799" y="3176016"/>
              <a:ext cx="73151" cy="73150"/>
            </a:xfrm>
            <a:prstGeom prst="rect">
              <a:avLst/>
            </a:prstGeom>
          </p:spPr>
        </p:pic>
      </p:grpSp>
      <p:sp>
        <p:nvSpPr>
          <p:cNvPr id="79" name="object 34"/>
          <p:cNvSpPr txBox="1"/>
          <p:nvPr/>
        </p:nvSpPr>
        <p:spPr>
          <a:xfrm>
            <a:off x="1195324" y="3723212"/>
            <a:ext cx="115416" cy="50722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5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0" name="object 35"/>
          <p:cNvSpPr txBox="1"/>
          <p:nvPr/>
        </p:nvSpPr>
        <p:spPr>
          <a:xfrm>
            <a:off x="1555622" y="3606148"/>
            <a:ext cx="230832" cy="167677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5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r>
              <a:rPr sz="8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16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1" name="object 36"/>
          <p:cNvSpPr txBox="1"/>
          <p:nvPr/>
        </p:nvSpPr>
        <p:spPr>
          <a:xfrm>
            <a:off x="1915922" y="3606148"/>
            <a:ext cx="230832" cy="167677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5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r>
              <a:rPr sz="8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32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2" name="object 37"/>
          <p:cNvSpPr txBox="1"/>
          <p:nvPr/>
        </p:nvSpPr>
        <p:spPr>
          <a:xfrm>
            <a:off x="2275839" y="3606148"/>
            <a:ext cx="230832" cy="167677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5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7</a:t>
            </a:r>
            <a:r>
              <a:rPr sz="8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58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3" name="object 38"/>
          <p:cNvSpPr txBox="1"/>
          <p:nvPr/>
        </p:nvSpPr>
        <p:spPr>
          <a:xfrm>
            <a:off x="2635885" y="3606148"/>
            <a:ext cx="230832" cy="167677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5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8</a:t>
            </a:r>
            <a:r>
              <a:rPr sz="8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80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4" name="object 39"/>
          <p:cNvSpPr txBox="1"/>
          <p:nvPr/>
        </p:nvSpPr>
        <p:spPr>
          <a:xfrm>
            <a:off x="2996438" y="3572616"/>
            <a:ext cx="230832" cy="20121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55"/>
              </a:lnSpc>
            </a:pP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800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66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40"/>
          <p:cNvSpPr txBox="1"/>
          <p:nvPr/>
        </p:nvSpPr>
        <p:spPr>
          <a:xfrm>
            <a:off x="3356355" y="3572616"/>
            <a:ext cx="230832" cy="20121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55"/>
              </a:lnSpc>
            </a:pP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800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10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6" name="object 41"/>
          <p:cNvSpPr txBox="1"/>
          <p:nvPr/>
        </p:nvSpPr>
        <p:spPr>
          <a:xfrm>
            <a:off x="3716401" y="3572616"/>
            <a:ext cx="230832" cy="20121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55"/>
              </a:lnSpc>
            </a:pP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800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5" dirty="0">
                <a:solidFill>
                  <a:srgbClr val="FFFFFF"/>
                </a:solidFill>
                <a:latin typeface="Calibri"/>
                <a:cs typeface="Calibri"/>
              </a:rPr>
              <a:t>39</a:t>
            </a: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7" name="object 42"/>
          <p:cNvSpPr txBox="1"/>
          <p:nvPr/>
        </p:nvSpPr>
        <p:spPr>
          <a:xfrm>
            <a:off x="1509142" y="3173349"/>
            <a:ext cx="201295" cy="134652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800" dirty="0">
                <a:latin typeface="Calibri"/>
                <a:cs typeface="Calibri"/>
              </a:rPr>
              <a:t>39</a:t>
            </a:r>
            <a:r>
              <a:rPr sz="800" spc="-10" dirty="0">
                <a:latin typeface="Calibri"/>
                <a:cs typeface="Calibri"/>
              </a:rPr>
              <a:t>%</a:t>
            </a:r>
            <a:endParaRPr sz="800" dirty="0">
              <a:latin typeface="Calibri"/>
              <a:cs typeface="Calibri"/>
            </a:endParaRPr>
          </a:p>
        </p:txBody>
      </p:sp>
      <p:sp>
        <p:nvSpPr>
          <p:cNvPr id="88" name="object 43"/>
          <p:cNvSpPr txBox="1"/>
          <p:nvPr/>
        </p:nvSpPr>
        <p:spPr>
          <a:xfrm>
            <a:off x="1868804" y="3173349"/>
            <a:ext cx="201930" cy="134652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800" dirty="0">
                <a:latin typeface="Calibri"/>
                <a:cs typeface="Calibri"/>
              </a:rPr>
              <a:t>39%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9" name="object 44"/>
          <p:cNvSpPr txBox="1"/>
          <p:nvPr/>
        </p:nvSpPr>
        <p:spPr>
          <a:xfrm>
            <a:off x="2229357" y="3148784"/>
            <a:ext cx="201930" cy="134652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800" dirty="0">
                <a:latin typeface="Calibri"/>
                <a:cs typeface="Calibri"/>
              </a:rPr>
              <a:t>41%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0" name="object 45"/>
          <p:cNvSpPr txBox="1"/>
          <p:nvPr/>
        </p:nvSpPr>
        <p:spPr>
          <a:xfrm>
            <a:off x="2589657" y="3136711"/>
            <a:ext cx="201930" cy="134652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800" dirty="0">
                <a:latin typeface="Calibri"/>
                <a:cs typeface="Calibri"/>
              </a:rPr>
              <a:t>42%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1" name="object 46"/>
          <p:cNvSpPr txBox="1"/>
          <p:nvPr/>
        </p:nvSpPr>
        <p:spPr>
          <a:xfrm>
            <a:off x="2949320" y="3136711"/>
            <a:ext cx="201930" cy="134652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44%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2" name="object 47"/>
          <p:cNvSpPr txBox="1"/>
          <p:nvPr/>
        </p:nvSpPr>
        <p:spPr>
          <a:xfrm>
            <a:off x="3309873" y="3111559"/>
            <a:ext cx="201930" cy="134652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44%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3" name="object 48"/>
          <p:cNvSpPr txBox="1"/>
          <p:nvPr/>
        </p:nvSpPr>
        <p:spPr>
          <a:xfrm>
            <a:off x="3669538" y="3111559"/>
            <a:ext cx="201930" cy="134652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44%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4" name="object 49"/>
          <p:cNvSpPr txBox="1"/>
          <p:nvPr/>
        </p:nvSpPr>
        <p:spPr>
          <a:xfrm>
            <a:off x="4032630" y="3586623"/>
            <a:ext cx="203200" cy="387927"/>
          </a:xfrm>
          <a:prstGeom prst="rect">
            <a:avLst/>
          </a:prstGeom>
        </p:spPr>
        <p:txBody>
          <a:bodyPr vert="horz" wrap="square" lIns="0" tIns="768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605"/>
              </a:spcBef>
            </a:pPr>
            <a:r>
              <a:rPr sz="800" dirty="0">
                <a:latin typeface="Calibri"/>
                <a:cs typeface="Calibri"/>
              </a:rPr>
              <a:t>10%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05"/>
              </a:spcBef>
            </a:pPr>
            <a:r>
              <a:rPr sz="800" dirty="0">
                <a:latin typeface="Calibri"/>
                <a:cs typeface="Calibri"/>
              </a:rPr>
              <a:t>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50"/>
          <p:cNvSpPr txBox="1"/>
          <p:nvPr/>
        </p:nvSpPr>
        <p:spPr>
          <a:xfrm>
            <a:off x="4032630" y="2965378"/>
            <a:ext cx="203200" cy="949619"/>
          </a:xfrm>
          <a:prstGeom prst="rect">
            <a:avLst/>
          </a:prstGeom>
        </p:spPr>
        <p:txBody>
          <a:bodyPr vert="horz" wrap="square" lIns="0" tIns="768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605"/>
              </a:spcBef>
            </a:pPr>
            <a:r>
              <a:rPr sz="800" dirty="0">
                <a:latin typeface="Calibri"/>
                <a:cs typeface="Calibri"/>
              </a:rPr>
              <a:t>60%</a:t>
            </a:r>
          </a:p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sz="800" dirty="0">
                <a:latin typeface="Calibri"/>
                <a:cs typeface="Calibri"/>
              </a:rPr>
              <a:t>50%</a:t>
            </a:r>
          </a:p>
          <a:p>
            <a:pPr marL="12700">
              <a:lnSpc>
                <a:spcPct val="100000"/>
              </a:lnSpc>
              <a:spcBef>
                <a:spcPts val="505"/>
              </a:spcBef>
            </a:pPr>
            <a:r>
              <a:rPr sz="800" dirty="0">
                <a:latin typeface="Calibri"/>
                <a:cs typeface="Calibri"/>
              </a:rPr>
              <a:t>40%</a:t>
            </a:r>
          </a:p>
          <a:p>
            <a:pPr marL="12700">
              <a:lnSpc>
                <a:spcPct val="100000"/>
              </a:lnSpc>
              <a:spcBef>
                <a:spcPts val="500"/>
              </a:spcBef>
            </a:pPr>
            <a:r>
              <a:rPr sz="800" dirty="0">
                <a:latin typeface="Calibri"/>
                <a:cs typeface="Calibri"/>
              </a:rPr>
              <a:t>30%</a:t>
            </a:r>
          </a:p>
          <a:p>
            <a:pPr marL="12700">
              <a:lnSpc>
                <a:spcPct val="100000"/>
              </a:lnSpc>
              <a:spcBef>
                <a:spcPts val="505"/>
              </a:spcBef>
            </a:pPr>
            <a:r>
              <a:rPr sz="800" dirty="0">
                <a:latin typeface="Calibri"/>
                <a:cs typeface="Calibri"/>
              </a:rPr>
              <a:t>20%</a:t>
            </a:r>
          </a:p>
        </p:txBody>
      </p:sp>
      <p:sp>
        <p:nvSpPr>
          <p:cNvPr id="96" name="object 51"/>
          <p:cNvSpPr txBox="1"/>
          <p:nvPr/>
        </p:nvSpPr>
        <p:spPr>
          <a:xfrm>
            <a:off x="742900" y="3586623"/>
            <a:ext cx="253365" cy="387927"/>
          </a:xfrm>
          <a:prstGeom prst="rect">
            <a:avLst/>
          </a:prstGeom>
        </p:spPr>
        <p:txBody>
          <a:bodyPr vert="horz" wrap="square" lIns="0" tIns="76835" rIns="0" bIns="0" rtlCol="0">
            <a:spAutoFit/>
          </a:bodyPr>
          <a:lstStyle/>
          <a:p>
            <a:pPr marR="7620" algn="r">
              <a:lnSpc>
                <a:spcPct val="100000"/>
              </a:lnSpc>
              <a:spcBef>
                <a:spcPts val="605"/>
              </a:spcBef>
            </a:pPr>
            <a:r>
              <a:rPr sz="800" spc="-5" dirty="0">
                <a:latin typeface="Calibri"/>
                <a:cs typeface="Calibri"/>
              </a:rPr>
              <a:t>2</a:t>
            </a:r>
            <a:r>
              <a:rPr sz="800" spc="-1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0</a:t>
            </a:r>
            <a:r>
              <a:rPr sz="800" spc="-25" dirty="0">
                <a:latin typeface="Calibri"/>
                <a:cs typeface="Calibri"/>
              </a:rPr>
              <a:t>0</a:t>
            </a:r>
            <a:r>
              <a:rPr sz="800" spc="-5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505"/>
              </a:spcBef>
            </a:pPr>
            <a:r>
              <a:rPr sz="800" spc="-5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7" name="object 52"/>
          <p:cNvSpPr txBox="1"/>
          <p:nvPr/>
        </p:nvSpPr>
        <p:spPr>
          <a:xfrm>
            <a:off x="682245" y="2965378"/>
            <a:ext cx="302895" cy="949619"/>
          </a:xfrm>
          <a:prstGeom prst="rect">
            <a:avLst/>
          </a:prstGeom>
        </p:spPr>
        <p:txBody>
          <a:bodyPr vert="horz" wrap="square" lIns="0" tIns="768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605"/>
              </a:spcBef>
            </a:pPr>
            <a:r>
              <a:rPr sz="800" dirty="0">
                <a:latin typeface="Calibri"/>
                <a:cs typeface="Calibri"/>
              </a:rPr>
              <a:t>1</a:t>
            </a:r>
            <a:r>
              <a:rPr sz="800" spc="-5" dirty="0">
                <a:latin typeface="Calibri"/>
                <a:cs typeface="Calibri"/>
              </a:rPr>
              <a:t>2</a:t>
            </a:r>
            <a:r>
              <a:rPr sz="800" spc="-10" dirty="0">
                <a:latin typeface="Calibri"/>
                <a:cs typeface="Calibri"/>
              </a:rPr>
              <a:t> </a:t>
            </a:r>
            <a:r>
              <a:rPr sz="800" spc="-2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</a:p>
          <a:p>
            <a:pPr marL="12700">
              <a:lnSpc>
                <a:spcPct val="100000"/>
              </a:lnSpc>
              <a:spcBef>
                <a:spcPts val="509"/>
              </a:spcBef>
            </a:pPr>
            <a:r>
              <a:rPr sz="800" dirty="0">
                <a:latin typeface="Calibri"/>
                <a:cs typeface="Calibri"/>
              </a:rPr>
              <a:t>1</a:t>
            </a:r>
            <a:r>
              <a:rPr sz="800" spc="-5" dirty="0">
                <a:latin typeface="Calibri"/>
                <a:cs typeface="Calibri"/>
              </a:rPr>
              <a:t>0</a:t>
            </a:r>
            <a:r>
              <a:rPr sz="800" spc="-10" dirty="0">
                <a:latin typeface="Calibri"/>
                <a:cs typeface="Calibri"/>
              </a:rPr>
              <a:t> </a:t>
            </a:r>
            <a:r>
              <a:rPr sz="800" spc="-2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</a:p>
          <a:p>
            <a:pPr marL="64135">
              <a:lnSpc>
                <a:spcPct val="100000"/>
              </a:lnSpc>
              <a:spcBef>
                <a:spcPts val="505"/>
              </a:spcBef>
            </a:pPr>
            <a:r>
              <a:rPr sz="800" spc="-5" dirty="0">
                <a:latin typeface="Calibri"/>
                <a:cs typeface="Calibri"/>
              </a:rPr>
              <a:t>8</a:t>
            </a:r>
            <a:r>
              <a:rPr sz="800" spc="-1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0</a:t>
            </a:r>
            <a:r>
              <a:rPr sz="800" spc="-25" dirty="0">
                <a:latin typeface="Calibri"/>
                <a:cs typeface="Calibri"/>
              </a:rPr>
              <a:t>0</a:t>
            </a:r>
            <a:r>
              <a:rPr sz="800" spc="-5" dirty="0">
                <a:latin typeface="Calibri"/>
                <a:cs typeface="Calibri"/>
              </a:rPr>
              <a:t>0</a:t>
            </a:r>
            <a:endParaRPr sz="800" dirty="0">
              <a:latin typeface="Calibri"/>
              <a:cs typeface="Calibri"/>
            </a:endParaRPr>
          </a:p>
          <a:p>
            <a:pPr marL="64135">
              <a:lnSpc>
                <a:spcPct val="100000"/>
              </a:lnSpc>
              <a:spcBef>
                <a:spcPts val="500"/>
              </a:spcBef>
            </a:pPr>
            <a:r>
              <a:rPr sz="800" spc="-5" dirty="0">
                <a:latin typeface="Calibri"/>
                <a:cs typeface="Calibri"/>
              </a:rPr>
              <a:t>6</a:t>
            </a:r>
            <a:r>
              <a:rPr sz="800" spc="-1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0</a:t>
            </a:r>
            <a:r>
              <a:rPr sz="800" spc="-25" dirty="0">
                <a:latin typeface="Calibri"/>
                <a:cs typeface="Calibri"/>
              </a:rPr>
              <a:t>0</a:t>
            </a:r>
            <a:r>
              <a:rPr sz="800" spc="-5" dirty="0">
                <a:latin typeface="Calibri"/>
                <a:cs typeface="Calibri"/>
              </a:rPr>
              <a:t>0</a:t>
            </a:r>
            <a:endParaRPr sz="800" dirty="0">
              <a:latin typeface="Calibri"/>
              <a:cs typeface="Calibri"/>
            </a:endParaRPr>
          </a:p>
          <a:p>
            <a:pPr marL="64135">
              <a:lnSpc>
                <a:spcPct val="100000"/>
              </a:lnSpc>
              <a:spcBef>
                <a:spcPts val="505"/>
              </a:spcBef>
            </a:pPr>
            <a:r>
              <a:rPr sz="800" spc="-5" dirty="0">
                <a:latin typeface="Calibri"/>
                <a:cs typeface="Calibri"/>
              </a:rPr>
              <a:t>4</a:t>
            </a:r>
            <a:r>
              <a:rPr sz="800" spc="-1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0</a:t>
            </a:r>
            <a:r>
              <a:rPr sz="800" spc="-25" dirty="0">
                <a:latin typeface="Calibri"/>
                <a:cs typeface="Calibri"/>
              </a:rPr>
              <a:t>0</a:t>
            </a:r>
            <a:r>
              <a:rPr sz="800" spc="-5" dirty="0">
                <a:latin typeface="Calibri"/>
                <a:cs typeface="Calibri"/>
              </a:rPr>
              <a:t>0</a:t>
            </a:r>
            <a:endParaRPr sz="800" dirty="0">
              <a:latin typeface="Calibri"/>
              <a:cs typeface="Calibri"/>
            </a:endParaRPr>
          </a:p>
        </p:txBody>
      </p:sp>
      <p:sp>
        <p:nvSpPr>
          <p:cNvPr id="98" name="object 53"/>
          <p:cNvSpPr txBox="1"/>
          <p:nvPr/>
        </p:nvSpPr>
        <p:spPr>
          <a:xfrm>
            <a:off x="513841" y="3249958"/>
            <a:ext cx="230832" cy="448117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55"/>
              </a:lnSpc>
            </a:pPr>
            <a:r>
              <a:rPr sz="800" dirty="0">
                <a:latin typeface="Calibri"/>
                <a:cs typeface="Calibri"/>
              </a:rPr>
              <a:t>тыс.</a:t>
            </a:r>
            <a:r>
              <a:rPr sz="800" spc="-45" dirty="0">
                <a:latin typeface="Calibri"/>
                <a:cs typeface="Calibri"/>
              </a:rPr>
              <a:t> </a:t>
            </a:r>
            <a:r>
              <a:rPr sz="800" spc="-15" dirty="0">
                <a:latin typeface="Calibri"/>
                <a:cs typeface="Calibri"/>
              </a:rPr>
              <a:t>д</a:t>
            </a:r>
            <a:r>
              <a:rPr sz="800" spc="-10" dirty="0">
                <a:latin typeface="Calibri"/>
                <a:cs typeface="Calibri"/>
              </a:rPr>
              <a:t>о</a:t>
            </a:r>
            <a:r>
              <a:rPr sz="800" dirty="0">
                <a:latin typeface="Calibri"/>
                <a:cs typeface="Calibri"/>
              </a:rPr>
              <a:t>лл.</a:t>
            </a:r>
            <a:r>
              <a:rPr sz="800" spc="5" dirty="0">
                <a:latin typeface="Calibri"/>
                <a:cs typeface="Calibri"/>
              </a:rPr>
              <a:t> </a:t>
            </a:r>
            <a:r>
              <a:rPr sz="800" spc="10" dirty="0">
                <a:latin typeface="Calibri"/>
                <a:cs typeface="Calibri"/>
              </a:rPr>
              <a:t>СШ</a:t>
            </a:r>
            <a:r>
              <a:rPr sz="800" dirty="0">
                <a:latin typeface="Calibri"/>
                <a:cs typeface="Calibri"/>
              </a:rPr>
              <a:t>А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9" name="object 54"/>
          <p:cNvSpPr/>
          <p:nvPr/>
        </p:nvSpPr>
        <p:spPr>
          <a:xfrm>
            <a:off x="832103" y="3965626"/>
            <a:ext cx="243840" cy="38147"/>
          </a:xfrm>
          <a:custGeom>
            <a:avLst/>
            <a:gdLst/>
            <a:ahLst/>
            <a:cxnLst/>
            <a:rect l="l" t="t" r="r" b="b"/>
            <a:pathLst>
              <a:path w="243840" h="57785">
                <a:moveTo>
                  <a:pt x="243840" y="0"/>
                </a:moveTo>
                <a:lnTo>
                  <a:pt x="0" y="0"/>
                </a:lnTo>
                <a:lnTo>
                  <a:pt x="0" y="57781"/>
                </a:lnTo>
                <a:lnTo>
                  <a:pt x="243840" y="57781"/>
                </a:lnTo>
                <a:lnTo>
                  <a:pt x="243840" y="0"/>
                </a:lnTo>
                <a:close/>
              </a:path>
            </a:pathLst>
          </a:custGeom>
          <a:solidFill>
            <a:srgbClr val="0D839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0" name="object 55"/>
          <p:cNvGrpSpPr/>
          <p:nvPr/>
        </p:nvGrpSpPr>
        <p:grpSpPr>
          <a:xfrm>
            <a:off x="2459735" y="3965623"/>
            <a:ext cx="243840" cy="40243"/>
            <a:chOff x="2459735" y="4270247"/>
            <a:chExt cx="243840" cy="60960"/>
          </a:xfrm>
        </p:grpSpPr>
        <p:sp>
          <p:nvSpPr>
            <p:cNvPr id="101" name="object 56"/>
            <p:cNvSpPr/>
            <p:nvPr/>
          </p:nvSpPr>
          <p:spPr>
            <a:xfrm>
              <a:off x="2459735" y="4300727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0" y="0"/>
                  </a:moveTo>
                  <a:lnTo>
                    <a:pt x="243839" y="0"/>
                  </a:lnTo>
                </a:path>
              </a:pathLst>
            </a:custGeom>
            <a:ln w="30480">
              <a:solidFill>
                <a:srgbClr val="9DD2C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57"/>
            <p:cNvSpPr/>
            <p:nvPr/>
          </p:nvSpPr>
          <p:spPr>
            <a:xfrm>
              <a:off x="2557271" y="4273295"/>
              <a:ext cx="48260" cy="51435"/>
            </a:xfrm>
            <a:custGeom>
              <a:avLst/>
              <a:gdLst/>
              <a:ahLst/>
              <a:cxnLst/>
              <a:rect l="l" t="t" r="r" b="b"/>
              <a:pathLst>
                <a:path w="48260" h="51435">
                  <a:moveTo>
                    <a:pt x="24129" y="0"/>
                  </a:moveTo>
                  <a:lnTo>
                    <a:pt x="14731" y="2032"/>
                  </a:lnTo>
                  <a:lnTo>
                    <a:pt x="7111" y="7492"/>
                  </a:lnTo>
                  <a:lnTo>
                    <a:pt x="1904" y="15621"/>
                  </a:lnTo>
                  <a:lnTo>
                    <a:pt x="0" y="25653"/>
                  </a:lnTo>
                  <a:lnTo>
                    <a:pt x="1904" y="35560"/>
                  </a:lnTo>
                  <a:lnTo>
                    <a:pt x="7111" y="43814"/>
                  </a:lnTo>
                  <a:lnTo>
                    <a:pt x="14731" y="49275"/>
                  </a:lnTo>
                  <a:lnTo>
                    <a:pt x="24129" y="51308"/>
                  </a:lnTo>
                  <a:lnTo>
                    <a:pt x="33527" y="49275"/>
                  </a:lnTo>
                  <a:lnTo>
                    <a:pt x="41147" y="43814"/>
                  </a:lnTo>
                  <a:lnTo>
                    <a:pt x="46354" y="35560"/>
                  </a:lnTo>
                  <a:lnTo>
                    <a:pt x="48259" y="25653"/>
                  </a:lnTo>
                  <a:lnTo>
                    <a:pt x="46354" y="15621"/>
                  </a:lnTo>
                  <a:lnTo>
                    <a:pt x="41147" y="7492"/>
                  </a:lnTo>
                  <a:lnTo>
                    <a:pt x="33527" y="2032"/>
                  </a:lnTo>
                  <a:lnTo>
                    <a:pt x="24129" y="0"/>
                  </a:lnTo>
                  <a:close/>
                </a:path>
              </a:pathLst>
            </a:custGeom>
            <a:solidFill>
              <a:srgbClr val="0D83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58"/>
            <p:cNvSpPr/>
            <p:nvPr/>
          </p:nvSpPr>
          <p:spPr>
            <a:xfrm>
              <a:off x="2558795" y="4274819"/>
              <a:ext cx="48260" cy="51435"/>
            </a:xfrm>
            <a:custGeom>
              <a:avLst/>
              <a:gdLst/>
              <a:ahLst/>
              <a:cxnLst/>
              <a:rect l="l" t="t" r="r" b="b"/>
              <a:pathLst>
                <a:path w="48260" h="51435">
                  <a:moveTo>
                    <a:pt x="48260" y="25653"/>
                  </a:moveTo>
                  <a:lnTo>
                    <a:pt x="46355" y="35560"/>
                  </a:lnTo>
                  <a:lnTo>
                    <a:pt x="41148" y="43814"/>
                  </a:lnTo>
                  <a:lnTo>
                    <a:pt x="33528" y="49275"/>
                  </a:lnTo>
                  <a:lnTo>
                    <a:pt x="24130" y="51308"/>
                  </a:lnTo>
                  <a:lnTo>
                    <a:pt x="14731" y="49275"/>
                  </a:lnTo>
                  <a:lnTo>
                    <a:pt x="7112" y="43814"/>
                  </a:lnTo>
                  <a:lnTo>
                    <a:pt x="1905" y="35560"/>
                  </a:lnTo>
                  <a:lnTo>
                    <a:pt x="0" y="25653"/>
                  </a:lnTo>
                  <a:lnTo>
                    <a:pt x="1905" y="15621"/>
                  </a:lnTo>
                  <a:lnTo>
                    <a:pt x="7112" y="7492"/>
                  </a:lnTo>
                  <a:lnTo>
                    <a:pt x="14731" y="2031"/>
                  </a:lnTo>
                  <a:lnTo>
                    <a:pt x="24130" y="0"/>
                  </a:lnTo>
                  <a:lnTo>
                    <a:pt x="33528" y="2031"/>
                  </a:lnTo>
                  <a:lnTo>
                    <a:pt x="41148" y="7492"/>
                  </a:lnTo>
                  <a:lnTo>
                    <a:pt x="46355" y="15621"/>
                  </a:lnTo>
                  <a:lnTo>
                    <a:pt x="48260" y="25653"/>
                  </a:lnTo>
                  <a:close/>
                </a:path>
              </a:pathLst>
            </a:custGeom>
            <a:ln w="9144">
              <a:solidFill>
                <a:srgbClr val="9DD2C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4" name="object 59"/>
          <p:cNvSpPr txBox="1"/>
          <p:nvPr/>
        </p:nvSpPr>
        <p:spPr>
          <a:xfrm>
            <a:off x="1090675" y="3657600"/>
            <a:ext cx="2896870" cy="539891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97790">
              <a:lnSpc>
                <a:spcPct val="100000"/>
              </a:lnSpc>
              <a:spcBef>
                <a:spcPts val="90"/>
              </a:spcBef>
            </a:pPr>
            <a:r>
              <a:rPr sz="800" dirty="0">
                <a:latin typeface="Calibri"/>
                <a:cs typeface="Calibri"/>
              </a:rPr>
              <a:t>0%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55244">
              <a:lnSpc>
                <a:spcPct val="100000"/>
              </a:lnSpc>
              <a:tabLst>
                <a:tab pos="414655" algn="l"/>
                <a:tab pos="777875" algn="l"/>
                <a:tab pos="1137285" algn="l"/>
                <a:tab pos="1496695" algn="l"/>
                <a:tab pos="1856739" algn="l"/>
                <a:tab pos="2216785" algn="l"/>
                <a:tab pos="2585720" algn="l"/>
              </a:tabLst>
            </a:pPr>
            <a:r>
              <a:rPr sz="800" spc="-5" dirty="0">
                <a:latin typeface="Calibri"/>
                <a:cs typeface="Calibri"/>
              </a:rPr>
              <a:t>2021	2022	2023	2025	2027	2029	2030	</a:t>
            </a:r>
            <a:r>
              <a:rPr sz="800" spc="5" dirty="0">
                <a:latin typeface="Calibri"/>
                <a:cs typeface="Calibri"/>
              </a:rPr>
              <a:t>ППП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640839" algn="l"/>
              </a:tabLst>
            </a:pPr>
            <a:r>
              <a:rPr sz="800" spc="-5" dirty="0">
                <a:latin typeface="Calibri"/>
                <a:cs typeface="Calibri"/>
              </a:rPr>
              <a:t>Вы</a:t>
            </a:r>
            <a:r>
              <a:rPr sz="800" spc="-15" dirty="0">
                <a:latin typeface="Calibri"/>
                <a:cs typeface="Calibri"/>
              </a:rPr>
              <a:t>р</a:t>
            </a:r>
            <a:r>
              <a:rPr sz="800" spc="-5" dirty="0">
                <a:latin typeface="Calibri"/>
                <a:cs typeface="Calibri"/>
              </a:rPr>
              <a:t>у</a:t>
            </a:r>
            <a:r>
              <a:rPr sz="800" spc="-15" dirty="0">
                <a:latin typeface="Calibri"/>
                <a:cs typeface="Calibri"/>
              </a:rPr>
              <a:t>чк</a:t>
            </a:r>
            <a:r>
              <a:rPr sz="800" spc="-5" dirty="0">
                <a:latin typeface="Calibri"/>
                <a:cs typeface="Calibri"/>
              </a:rPr>
              <a:t>а,</a:t>
            </a:r>
            <a:r>
              <a:rPr sz="800" spc="30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тыс.</a:t>
            </a:r>
            <a:r>
              <a:rPr sz="800" spc="-20" dirty="0">
                <a:latin typeface="Calibri"/>
                <a:cs typeface="Calibri"/>
              </a:rPr>
              <a:t> д</a:t>
            </a:r>
            <a:r>
              <a:rPr sz="800" spc="-15" dirty="0">
                <a:latin typeface="Calibri"/>
                <a:cs typeface="Calibri"/>
              </a:rPr>
              <a:t>о</a:t>
            </a:r>
            <a:r>
              <a:rPr sz="800" spc="-5" dirty="0">
                <a:latin typeface="Calibri"/>
                <a:cs typeface="Calibri"/>
              </a:rPr>
              <a:t>лл.</a:t>
            </a:r>
            <a:r>
              <a:rPr sz="800" spc="30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США</a:t>
            </a:r>
            <a:r>
              <a:rPr sz="800" dirty="0">
                <a:latin typeface="Calibri"/>
                <a:cs typeface="Calibri"/>
              </a:rPr>
              <a:t>	</a:t>
            </a:r>
            <a:r>
              <a:rPr sz="800" spc="-5" dirty="0">
                <a:latin typeface="Calibri"/>
                <a:cs typeface="Calibri"/>
              </a:rPr>
              <a:t>Р</a:t>
            </a:r>
            <a:r>
              <a:rPr sz="800" spc="-20" dirty="0">
                <a:latin typeface="Calibri"/>
                <a:cs typeface="Calibri"/>
              </a:rPr>
              <a:t>е</a:t>
            </a:r>
            <a:r>
              <a:rPr sz="800" dirty="0">
                <a:latin typeface="Calibri"/>
                <a:cs typeface="Calibri"/>
              </a:rPr>
              <a:t>н</a:t>
            </a:r>
            <a:r>
              <a:rPr sz="800" spc="-5" dirty="0">
                <a:latin typeface="Calibri"/>
                <a:cs typeface="Calibri"/>
              </a:rPr>
              <a:t>та</a:t>
            </a:r>
            <a:r>
              <a:rPr sz="800" dirty="0">
                <a:latin typeface="Calibri"/>
                <a:cs typeface="Calibri"/>
              </a:rPr>
              <a:t>б</a:t>
            </a:r>
            <a:r>
              <a:rPr sz="800" spc="-15" dirty="0">
                <a:latin typeface="Calibri"/>
                <a:cs typeface="Calibri"/>
              </a:rPr>
              <a:t>е</a:t>
            </a:r>
            <a:r>
              <a:rPr sz="800" spc="-5" dirty="0">
                <a:latin typeface="Calibri"/>
                <a:cs typeface="Calibri"/>
              </a:rPr>
              <a:t>л</a:t>
            </a:r>
            <a:r>
              <a:rPr sz="800" spc="5" dirty="0">
                <a:latin typeface="Calibri"/>
                <a:cs typeface="Calibri"/>
              </a:rPr>
              <a:t>ь</a:t>
            </a:r>
            <a:r>
              <a:rPr sz="800" dirty="0">
                <a:latin typeface="Calibri"/>
                <a:cs typeface="Calibri"/>
              </a:rPr>
              <a:t>н</a:t>
            </a:r>
            <a:r>
              <a:rPr sz="800" spc="-15" dirty="0">
                <a:latin typeface="Calibri"/>
                <a:cs typeface="Calibri"/>
              </a:rPr>
              <a:t>о</a:t>
            </a:r>
            <a:r>
              <a:rPr sz="800" spc="-5" dirty="0">
                <a:latin typeface="Calibri"/>
                <a:cs typeface="Calibri"/>
              </a:rPr>
              <a:t>с</a:t>
            </a:r>
            <a:r>
              <a:rPr sz="800" dirty="0">
                <a:latin typeface="Calibri"/>
                <a:cs typeface="Calibri"/>
              </a:rPr>
              <a:t>т</a:t>
            </a:r>
            <a:r>
              <a:rPr sz="800" spc="-5" dirty="0">
                <a:latin typeface="Calibri"/>
                <a:cs typeface="Calibri"/>
              </a:rPr>
              <a:t>ь</a:t>
            </a:r>
            <a:r>
              <a:rPr sz="800" spc="-45" dirty="0">
                <a:latin typeface="Calibri"/>
                <a:cs typeface="Calibri"/>
              </a:rPr>
              <a:t> </a:t>
            </a:r>
            <a:r>
              <a:rPr sz="800" spc="-10" dirty="0">
                <a:latin typeface="Calibri"/>
                <a:cs typeface="Calibri"/>
              </a:rPr>
              <a:t>п</a:t>
            </a:r>
            <a:r>
              <a:rPr sz="800" spc="-5" dirty="0">
                <a:latin typeface="Calibri"/>
                <a:cs typeface="Calibri"/>
              </a:rPr>
              <a:t>о</a:t>
            </a:r>
            <a:r>
              <a:rPr sz="800" dirty="0">
                <a:latin typeface="Calibri"/>
                <a:cs typeface="Calibri"/>
              </a:rPr>
              <a:t> </a:t>
            </a:r>
            <a:r>
              <a:rPr sz="800" spc="-10" dirty="0">
                <a:latin typeface="Calibri"/>
                <a:cs typeface="Calibri"/>
              </a:rPr>
              <a:t>E</a:t>
            </a:r>
            <a:r>
              <a:rPr sz="800" spc="-5" dirty="0">
                <a:latin typeface="Calibri"/>
                <a:cs typeface="Calibri"/>
              </a:rPr>
              <a:t>B</a:t>
            </a:r>
            <a:r>
              <a:rPr sz="800" spc="-15" dirty="0">
                <a:latin typeface="Calibri"/>
                <a:cs typeface="Calibri"/>
              </a:rPr>
              <a:t>I</a:t>
            </a:r>
            <a:r>
              <a:rPr sz="800" spc="-10" dirty="0">
                <a:latin typeface="Calibri"/>
                <a:cs typeface="Calibri"/>
              </a:rPr>
              <a:t>T</a:t>
            </a:r>
            <a:r>
              <a:rPr sz="800" spc="-15" dirty="0">
                <a:latin typeface="Calibri"/>
                <a:cs typeface="Calibri"/>
              </a:rPr>
              <a:t>D</a:t>
            </a:r>
            <a:r>
              <a:rPr sz="800" spc="-10" dirty="0">
                <a:latin typeface="Calibri"/>
                <a:cs typeface="Calibri"/>
              </a:rPr>
              <a:t>A</a:t>
            </a:r>
            <a:r>
              <a:rPr sz="800" spc="-5" dirty="0">
                <a:latin typeface="Calibri"/>
                <a:cs typeface="Calibri"/>
              </a:rPr>
              <a:t>,</a:t>
            </a:r>
            <a:r>
              <a:rPr sz="800" spc="-20" dirty="0">
                <a:latin typeface="Calibri"/>
                <a:cs typeface="Calibri"/>
              </a:rPr>
              <a:t> </a:t>
            </a:r>
            <a:r>
              <a:rPr sz="800" spc="-10" dirty="0">
                <a:latin typeface="Calibri"/>
                <a:cs typeface="Calibri"/>
              </a:rPr>
              <a:t>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5" name="object 9"/>
          <p:cNvSpPr txBox="1"/>
          <p:nvPr/>
        </p:nvSpPr>
        <p:spPr>
          <a:xfrm>
            <a:off x="4563490" y="1134781"/>
            <a:ext cx="1684910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Продукция</a:t>
            </a:r>
            <a:endParaRPr sz="900" dirty="0">
              <a:solidFill>
                <a:srgbClr val="7030A0"/>
              </a:solidFill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900" spc="5" dirty="0" err="1">
                <a:latin typeface="Century Gothic" pitchFamily="34" charset="0"/>
                <a:cs typeface="Calibri"/>
              </a:rPr>
              <a:t>Годовая</a:t>
            </a:r>
            <a:r>
              <a:rPr lang="kk-KZ" sz="900" spc="5" dirty="0">
                <a:latin typeface="Century Gothic" pitchFamily="34" charset="0"/>
                <a:cs typeface="Calibri"/>
              </a:rPr>
              <a:t> </a:t>
            </a:r>
            <a:r>
              <a:rPr sz="900" spc="5" dirty="0" err="1">
                <a:latin typeface="Century Gothic" pitchFamily="34" charset="0"/>
                <a:cs typeface="Calibri"/>
              </a:rPr>
              <a:t>мощность</a:t>
            </a:r>
            <a:r>
              <a:rPr sz="900" spc="5" dirty="0">
                <a:latin typeface="Century Gothic" pitchFamily="34" charset="0"/>
                <a:cs typeface="Calibri"/>
              </a:rPr>
              <a:t>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06" name="object 10"/>
          <p:cNvSpPr txBox="1"/>
          <p:nvPr/>
        </p:nvSpPr>
        <p:spPr>
          <a:xfrm>
            <a:off x="4563490" y="1489937"/>
            <a:ext cx="2609850" cy="567463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86055" indent="-173990">
              <a:lnSpc>
                <a:spcPct val="100000"/>
              </a:lnSpc>
              <a:spcBef>
                <a:spcPts val="105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900" spc="-10" dirty="0">
                <a:latin typeface="Century Gothic" pitchFamily="34" charset="0"/>
                <a:cs typeface="Calibri"/>
              </a:rPr>
              <a:t>10</a:t>
            </a:r>
            <a:r>
              <a:rPr sz="900" dirty="0">
                <a:latin typeface="Century Gothic" pitchFamily="34" charset="0"/>
                <a:cs typeface="Calibri"/>
              </a:rPr>
              <a:t>0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spc="5" dirty="0">
                <a:latin typeface="Century Gothic" pitchFamily="34" charset="0"/>
                <a:cs typeface="Calibri"/>
              </a:rPr>
              <a:t>ыс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  <a:r>
              <a:rPr sz="900" spc="-7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</a:t>
            </a:r>
            <a:r>
              <a:rPr sz="900" spc="-15" dirty="0">
                <a:latin typeface="Century Gothic" pitchFamily="34" charset="0"/>
                <a:cs typeface="Calibri"/>
              </a:rPr>
              <a:t>н</a:t>
            </a:r>
            <a:r>
              <a:rPr sz="900" dirty="0">
                <a:latin typeface="Century Gothic" pitchFamily="34" charset="0"/>
                <a:cs typeface="Calibri"/>
              </a:rPr>
              <a:t>н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15" dirty="0">
                <a:latin typeface="Century Gothic" pitchFamily="34" charset="0"/>
                <a:cs typeface="Calibri"/>
              </a:rPr>
              <a:t>н</a:t>
            </a:r>
            <a:r>
              <a:rPr sz="900" dirty="0">
                <a:latin typeface="Century Gothic" pitchFamily="34" charset="0"/>
                <a:cs typeface="Calibri"/>
              </a:rPr>
              <a:t>е</a:t>
            </a:r>
            <a:r>
              <a:rPr sz="900" spc="10" dirty="0">
                <a:latin typeface="Century Gothic" pitchFamily="34" charset="0"/>
                <a:cs typeface="Calibri"/>
              </a:rPr>
              <a:t>г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10" dirty="0">
                <a:latin typeface="Century Gothic" pitchFamily="34" charset="0"/>
                <a:cs typeface="Calibri"/>
              </a:rPr>
              <a:t>ш</a:t>
            </a:r>
            <a:r>
              <a:rPr sz="900" dirty="0">
                <a:latin typeface="Century Gothic" pitchFamily="34" charset="0"/>
                <a:cs typeface="Calibri"/>
              </a:rPr>
              <a:t>е</a:t>
            </a:r>
            <a:r>
              <a:rPr sz="900" spc="-10" dirty="0">
                <a:latin typeface="Century Gothic" pitchFamily="34" charset="0"/>
                <a:cs typeface="Calibri"/>
              </a:rPr>
              <a:t>н</a:t>
            </a: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dirty="0">
                <a:latin typeface="Century Gothic" pitchFamily="34" charset="0"/>
                <a:cs typeface="Calibri"/>
              </a:rPr>
              <a:t>й</a:t>
            </a:r>
            <a:r>
              <a:rPr sz="900" spc="-75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из</a:t>
            </a:r>
            <a:r>
              <a:rPr sz="900" dirty="0">
                <a:latin typeface="Century Gothic" pitchFamily="34" charset="0"/>
                <a:cs typeface="Calibri"/>
              </a:rPr>
              <a:t>вес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dirty="0">
                <a:latin typeface="Century Gothic" pitchFamily="34" charset="0"/>
                <a:cs typeface="Calibri"/>
              </a:rPr>
              <a:t>;</a:t>
            </a:r>
          </a:p>
          <a:p>
            <a:pPr marL="186055" indent="-173990">
              <a:lnSpc>
                <a:spcPct val="100000"/>
              </a:lnSpc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900" spc="-10" dirty="0">
                <a:latin typeface="Century Gothic" pitchFamily="34" charset="0"/>
                <a:cs typeface="Calibri"/>
              </a:rPr>
              <a:t>345</a:t>
            </a:r>
            <a:r>
              <a:rPr sz="900" spc="-15" dirty="0">
                <a:latin typeface="Century Gothic" pitchFamily="34" charset="0"/>
                <a:cs typeface="Calibri"/>
              </a:rPr>
              <a:t>,</a:t>
            </a:r>
            <a:r>
              <a:rPr sz="900" dirty="0">
                <a:latin typeface="Century Gothic" pitchFamily="34" charset="0"/>
                <a:cs typeface="Calibri"/>
              </a:rPr>
              <a:t>6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spc="5" dirty="0">
                <a:latin typeface="Century Gothic" pitchFamily="34" charset="0"/>
                <a:cs typeface="Calibri"/>
              </a:rPr>
              <a:t>ыс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10" dirty="0">
                <a:latin typeface="Century Gothic" pitchFamily="34" charset="0"/>
                <a:cs typeface="Calibri"/>
              </a:rPr>
              <a:t>ш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ук</a:t>
            </a:r>
            <a:r>
              <a:rPr sz="900" spc="-7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си</a:t>
            </a:r>
            <a:r>
              <a:rPr sz="900" spc="-15" dirty="0">
                <a:latin typeface="Century Gothic" pitchFamily="34" charset="0"/>
                <a:cs typeface="Calibri"/>
              </a:rPr>
              <a:t>л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spc="-15" dirty="0">
                <a:latin typeface="Century Gothic" pitchFamily="34" charset="0"/>
                <a:cs typeface="Calibri"/>
              </a:rPr>
              <a:t>к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spc="-15" dirty="0">
                <a:latin typeface="Century Gothic" pitchFamily="34" charset="0"/>
                <a:cs typeface="Calibri"/>
              </a:rPr>
              <a:t>н</a:t>
            </a:r>
            <a:r>
              <a:rPr sz="900" dirty="0">
                <a:latin typeface="Century Gothic" pitchFamily="34" charset="0"/>
                <a:cs typeface="Calibri"/>
              </a:rPr>
              <a:t>ых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15" dirty="0">
                <a:latin typeface="Century Gothic" pitchFamily="34" charset="0"/>
                <a:cs typeface="Calibri"/>
              </a:rPr>
              <a:t>к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рп</a:t>
            </a:r>
            <a:r>
              <a:rPr sz="900" spc="5" dirty="0">
                <a:latin typeface="Century Gothic" pitchFamily="34" charset="0"/>
                <a:cs typeface="Calibri"/>
              </a:rPr>
              <a:t>ич</a:t>
            </a:r>
            <a:r>
              <a:rPr sz="900" spc="-25" dirty="0">
                <a:latin typeface="Century Gothic" pitchFamily="34" charset="0"/>
                <a:cs typeface="Calibri"/>
              </a:rPr>
              <a:t>е</a:t>
            </a:r>
            <a:r>
              <a:rPr sz="900" spc="5" dirty="0">
                <a:latin typeface="Century Gothic" pitchFamily="34" charset="0"/>
                <a:cs typeface="Calibri"/>
              </a:rPr>
              <a:t>й</a:t>
            </a:r>
            <a:r>
              <a:rPr sz="900" dirty="0">
                <a:latin typeface="Century Gothic" pitchFamily="34" charset="0"/>
                <a:cs typeface="Calibri"/>
              </a:rPr>
              <a:t>;</a:t>
            </a:r>
          </a:p>
          <a:p>
            <a:pPr marL="186055" indent="-173990">
              <a:lnSpc>
                <a:spcPct val="100000"/>
              </a:lnSpc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6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91</a:t>
            </a:r>
            <a:r>
              <a:rPr sz="900" dirty="0">
                <a:latin typeface="Century Gothic" pitchFamily="34" charset="0"/>
                <a:cs typeface="Calibri"/>
              </a:rPr>
              <a:t>2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15" dirty="0">
                <a:latin typeface="Century Gothic" pitchFamily="34" charset="0"/>
                <a:cs typeface="Calibri"/>
              </a:rPr>
              <a:t>к</a:t>
            </a:r>
            <a:r>
              <a:rPr sz="900" dirty="0">
                <a:latin typeface="Century Gothic" pitchFamily="34" charset="0"/>
                <a:cs typeface="Calibri"/>
              </a:rPr>
              <a:t>в.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м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spc="-5" dirty="0">
                <a:latin typeface="Century Gothic" pitchFamily="34" charset="0"/>
                <a:cs typeface="Calibri"/>
              </a:rPr>
              <a:t>ро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у</a:t>
            </a:r>
            <a:r>
              <a:rPr sz="900" spc="-5" dirty="0">
                <a:latin typeface="Century Gothic" pitchFamily="34" charset="0"/>
                <a:cs typeface="Calibri"/>
              </a:rPr>
              <a:t>ар</a:t>
            </a:r>
            <a:r>
              <a:rPr sz="900" spc="-15" dirty="0">
                <a:latin typeface="Century Gothic" pitchFamily="34" charset="0"/>
                <a:cs typeface="Calibri"/>
              </a:rPr>
              <a:t>н</a:t>
            </a: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dirty="0">
                <a:latin typeface="Century Gothic" pitchFamily="34" charset="0"/>
                <a:cs typeface="Calibri"/>
              </a:rPr>
              <a:t>й</a:t>
            </a:r>
            <a:r>
              <a:rPr sz="900" spc="-8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б</a:t>
            </a:r>
            <a:r>
              <a:rPr sz="900" spc="-5" dirty="0">
                <a:latin typeface="Century Gothic" pitchFamily="34" charset="0"/>
                <a:cs typeface="Calibri"/>
              </a:rPr>
              <a:t>ор</a:t>
            </a:r>
            <a:r>
              <a:rPr sz="900" spc="-15" dirty="0">
                <a:latin typeface="Century Gothic" pitchFamily="34" charset="0"/>
                <a:cs typeface="Calibri"/>
              </a:rPr>
              <a:t>д</a:t>
            </a:r>
            <a:r>
              <a:rPr sz="900" spc="-5" dirty="0">
                <a:latin typeface="Century Gothic" pitchFamily="34" charset="0"/>
                <a:cs typeface="Calibri"/>
              </a:rPr>
              <a:t>юр</a:t>
            </a:r>
            <a:r>
              <a:rPr sz="900" spc="-15" dirty="0">
                <a:latin typeface="Century Gothic" pitchFamily="34" charset="0"/>
                <a:cs typeface="Calibri"/>
              </a:rPr>
              <a:t>н</a:t>
            </a: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dirty="0">
                <a:latin typeface="Century Gothic" pitchFamily="34" charset="0"/>
                <a:cs typeface="Calibri"/>
              </a:rPr>
              <a:t>й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</a:t>
            </a:r>
            <a:r>
              <a:rPr sz="900" spc="-10" dirty="0">
                <a:latin typeface="Century Gothic" pitchFamily="34" charset="0"/>
                <a:cs typeface="Calibri"/>
              </a:rPr>
              <a:t>л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spc="-15" dirty="0">
                <a:latin typeface="Century Gothic" pitchFamily="34" charset="0"/>
                <a:cs typeface="Calibri"/>
              </a:rPr>
              <a:t>к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</a:p>
        </p:txBody>
      </p:sp>
      <p:sp>
        <p:nvSpPr>
          <p:cNvPr id="107" name="object 13"/>
          <p:cNvSpPr txBox="1"/>
          <p:nvPr/>
        </p:nvSpPr>
        <p:spPr>
          <a:xfrm>
            <a:off x="4572000" y="2057400"/>
            <a:ext cx="3515360" cy="27544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ts val="1150"/>
              </a:lnSpc>
              <a:spcBef>
                <a:spcPts val="105"/>
              </a:spcBef>
            </a:pPr>
            <a:r>
              <a:rPr sz="9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Проект</a:t>
            </a:r>
            <a:endParaRPr sz="900" dirty="0">
              <a:solidFill>
                <a:srgbClr val="7030A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50"/>
              </a:lnSpc>
            </a:pPr>
            <a:r>
              <a:rPr sz="900" dirty="0">
                <a:latin typeface="Century Gothic" pitchFamily="34" charset="0"/>
                <a:cs typeface="Calibri"/>
              </a:rPr>
              <a:t>Настоящим</a:t>
            </a:r>
            <a:r>
              <a:rPr sz="900" spc="-7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инвестиционным</a:t>
            </a:r>
            <a:r>
              <a:rPr sz="900" spc="-6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проектом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(далее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-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«Проект»)</a:t>
            </a:r>
          </a:p>
          <a:p>
            <a:pPr marL="12700" marR="5080" algn="just">
              <a:lnSpc>
                <a:spcPct val="92100"/>
              </a:lnSpc>
              <a:spcBef>
                <a:spcPts val="95"/>
              </a:spcBef>
            </a:pPr>
            <a:r>
              <a:rPr sz="900" spc="5" dirty="0">
                <a:latin typeface="Century Gothic" pitchFamily="34" charset="0"/>
                <a:cs typeface="Calibri"/>
              </a:rPr>
              <a:t>п</a:t>
            </a:r>
            <a:r>
              <a:rPr sz="900" spc="-5" dirty="0">
                <a:latin typeface="Century Gothic" pitchFamily="34" charset="0"/>
                <a:cs typeface="Calibri"/>
              </a:rPr>
              <a:t>л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0" dirty="0">
                <a:latin typeface="Century Gothic" pitchFamily="34" charset="0"/>
                <a:cs typeface="Calibri"/>
              </a:rPr>
              <a:t>н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dirty="0">
                <a:latin typeface="Century Gothic" pitchFamily="34" charset="0"/>
                <a:cs typeface="Calibri"/>
              </a:rPr>
              <a:t>ру</a:t>
            </a:r>
            <a:r>
              <a:rPr sz="900" spc="5" dirty="0">
                <a:latin typeface="Century Gothic" pitchFamily="34" charset="0"/>
                <a:cs typeface="Calibri"/>
              </a:rPr>
              <a:t>е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ся</a:t>
            </a:r>
            <a:r>
              <a:rPr sz="900" spc="-6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соз</a:t>
            </a:r>
            <a:r>
              <a:rPr sz="900" spc="-10" dirty="0" err="1">
                <a:latin typeface="Century Gothic" pitchFamily="34" charset="0"/>
                <a:cs typeface="Calibri"/>
              </a:rPr>
              <a:t>д</a:t>
            </a:r>
            <a:r>
              <a:rPr sz="900" dirty="0" err="1">
                <a:latin typeface="Century Gothic" pitchFamily="34" charset="0"/>
                <a:cs typeface="Calibri"/>
              </a:rPr>
              <a:t>а</a:t>
            </a:r>
            <a:r>
              <a:rPr sz="900" spc="-10" dirty="0" err="1">
                <a:latin typeface="Century Gothic" pitchFamily="34" charset="0"/>
                <a:cs typeface="Calibri"/>
              </a:rPr>
              <a:t>н</a:t>
            </a:r>
            <a:r>
              <a:rPr sz="900" spc="5" dirty="0" err="1">
                <a:latin typeface="Century Gothic" pitchFamily="34" charset="0"/>
                <a:cs typeface="Calibri"/>
              </a:rPr>
              <a:t>ие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lang="ru-RU" sz="900" spc="-30" dirty="0">
                <a:latin typeface="Century Gothic" pitchFamily="34" charset="0"/>
                <a:cs typeface="Calibri"/>
              </a:rPr>
              <a:t>производства керамзита на базе месторождения </a:t>
            </a:r>
            <a:r>
              <a:rPr lang="ru-RU" sz="900" dirty="0">
                <a:latin typeface="Century Gothic" pitchFamily="34" charset="0"/>
                <a:cs typeface="Calibri"/>
              </a:rPr>
              <a:t>бентонитовых глин </a:t>
            </a:r>
            <a:r>
              <a:rPr sz="900" spc="-5" dirty="0">
                <a:latin typeface="Century Gothic" pitchFamily="34" charset="0"/>
                <a:cs typeface="Calibri"/>
              </a:rPr>
              <a:t>«</a:t>
            </a:r>
            <a:r>
              <a:rPr lang="ru-RU" sz="900" spc="-5" dirty="0" err="1">
                <a:latin typeface="Century Gothic" pitchFamily="34" charset="0"/>
                <a:cs typeface="Calibri"/>
              </a:rPr>
              <a:t>Аккумское</a:t>
            </a:r>
            <a:r>
              <a:rPr sz="900" spc="-5" dirty="0">
                <a:latin typeface="Century Gothic" pitchFamily="34" charset="0"/>
                <a:cs typeface="Calibri"/>
              </a:rPr>
              <a:t>»,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расположенное в 4 км севернее железнодорожной станции </a:t>
            </a:r>
            <a:r>
              <a:rPr lang="ru-RU" sz="900" spc="-5" dirty="0" err="1">
                <a:latin typeface="Century Gothic" pitchFamily="34" charset="0"/>
                <a:cs typeface="Calibri"/>
              </a:rPr>
              <a:t>Аккум</a:t>
            </a:r>
            <a:r>
              <a:rPr lang="ru-RU" sz="900" spc="-5" dirty="0">
                <a:latin typeface="Century Gothic" pitchFamily="34" charset="0"/>
                <a:cs typeface="Calibri"/>
              </a:rPr>
              <a:t>, в 180 км от города Кызылорда</a:t>
            </a:r>
            <a:r>
              <a:rPr sz="900" spc="-5" dirty="0">
                <a:latin typeface="Century Gothic" pitchFamily="34" charset="0"/>
                <a:cs typeface="Calibri"/>
              </a:rPr>
              <a:t>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80"/>
              </a:lnSpc>
            </a:pPr>
            <a:r>
              <a:rPr sz="900" spc="5" dirty="0">
                <a:latin typeface="Century Gothic" pitchFamily="34" charset="0"/>
                <a:cs typeface="Calibri"/>
              </a:rPr>
              <a:t>Ры</a:t>
            </a:r>
            <a:r>
              <a:rPr sz="900" spc="-15" dirty="0">
                <a:latin typeface="Century Gothic" pitchFamily="34" charset="0"/>
                <a:cs typeface="Calibri"/>
              </a:rPr>
              <a:t>н</a:t>
            </a: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dirty="0">
                <a:latin typeface="Century Gothic" pitchFamily="34" charset="0"/>
                <a:cs typeface="Calibri"/>
              </a:rPr>
              <a:t>к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б</a:t>
            </a:r>
            <a:r>
              <a:rPr sz="900" spc="5" dirty="0">
                <a:latin typeface="Century Gothic" pitchFamily="34" charset="0"/>
                <a:cs typeface="Calibri"/>
              </a:rPr>
              <a:t>ы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</a:t>
            </a:r>
            <a:r>
              <a:rPr sz="900" spc="-5" dirty="0">
                <a:latin typeface="Century Gothic" pitchFamily="34" charset="0"/>
                <a:cs typeface="Calibri"/>
              </a:rPr>
              <a:t>ро</a:t>
            </a:r>
            <a:r>
              <a:rPr sz="900" spc="-10" dirty="0">
                <a:latin typeface="Century Gothic" pitchFamily="34" charset="0"/>
                <a:cs typeface="Calibri"/>
              </a:rPr>
              <a:t>д</a:t>
            </a:r>
            <a:r>
              <a:rPr sz="900" dirty="0">
                <a:latin typeface="Century Gothic" pitchFamily="34" charset="0"/>
                <a:cs typeface="Calibri"/>
              </a:rPr>
              <a:t>у</a:t>
            </a:r>
            <a:r>
              <a:rPr sz="900" spc="-10" dirty="0">
                <a:latin typeface="Century Gothic" pitchFamily="34" charset="0"/>
                <a:cs typeface="Calibri"/>
              </a:rPr>
              <a:t>к</a:t>
            </a:r>
            <a:r>
              <a:rPr sz="900" spc="5" dirty="0">
                <a:latin typeface="Century Gothic" pitchFamily="34" charset="0"/>
                <a:cs typeface="Calibri"/>
              </a:rPr>
              <a:t>ци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Р</a:t>
            </a:r>
            <a:r>
              <a:rPr sz="900" dirty="0">
                <a:latin typeface="Century Gothic" pitchFamily="34" charset="0"/>
                <a:cs typeface="Calibri"/>
              </a:rPr>
              <a:t>К.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Це</a:t>
            </a:r>
            <a:r>
              <a:rPr sz="900" spc="-10" dirty="0">
                <a:latin typeface="Century Gothic" pitchFamily="34" charset="0"/>
                <a:cs typeface="Calibri"/>
              </a:rPr>
              <a:t>л</a:t>
            </a:r>
            <a:r>
              <a:rPr sz="900" dirty="0">
                <a:latin typeface="Century Gothic" pitchFamily="34" charset="0"/>
                <a:cs typeface="Calibri"/>
              </a:rPr>
              <a:t>евы</a:t>
            </a:r>
            <a:r>
              <a:rPr sz="900" spc="-5" dirty="0">
                <a:latin typeface="Century Gothic" pitchFamily="34" charset="0"/>
                <a:cs typeface="Calibri"/>
              </a:rPr>
              <a:t>м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75" dirty="0">
                <a:latin typeface="Century Gothic" pitchFamily="34" charset="0"/>
                <a:cs typeface="Calibri"/>
              </a:rPr>
              <a:t> </a:t>
            </a:r>
            <a:r>
              <a:rPr sz="900" spc="10" dirty="0">
                <a:latin typeface="Century Gothic" pitchFamily="34" charset="0"/>
                <a:cs typeface="Calibri"/>
              </a:rPr>
              <a:t>г</a:t>
            </a:r>
            <a:r>
              <a:rPr sz="900" spc="-5" dirty="0">
                <a:latin typeface="Century Gothic" pitchFamily="34" charset="0"/>
                <a:cs typeface="Calibri"/>
              </a:rPr>
              <a:t>руп</a:t>
            </a:r>
            <a:r>
              <a:rPr sz="900" dirty="0">
                <a:latin typeface="Century Gothic" pitchFamily="34" charset="0"/>
                <a:cs typeface="Calibri"/>
              </a:rPr>
              <a:t>па</a:t>
            </a:r>
            <a:r>
              <a:rPr sz="900" spc="-10" dirty="0">
                <a:latin typeface="Century Gothic" pitchFamily="34" charset="0"/>
                <a:cs typeface="Calibri"/>
              </a:rPr>
              <a:t>м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б</a:t>
            </a:r>
            <a:r>
              <a:rPr sz="900" spc="5" dirty="0">
                <a:latin typeface="Century Gothic" pitchFamily="34" charset="0"/>
                <a:cs typeface="Calibri"/>
              </a:rPr>
              <a:t>ы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у</a:t>
            </a:r>
          </a:p>
          <a:p>
            <a:pPr marL="12700" marR="107314" algn="just">
              <a:lnSpc>
                <a:spcPts val="1100"/>
              </a:lnSpc>
              <a:spcBef>
                <a:spcPts val="120"/>
              </a:spcBef>
            </a:pPr>
            <a:r>
              <a:rPr sz="900" dirty="0">
                <a:latin typeface="Century Gothic" pitchFamily="34" charset="0"/>
                <a:cs typeface="Calibri"/>
              </a:rPr>
              <a:t>продукции</a:t>
            </a:r>
            <a:r>
              <a:rPr sz="900" spc="-10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являются</a:t>
            </a:r>
            <a:r>
              <a:rPr sz="900" dirty="0">
                <a:latin typeface="Century Gothic" pitchFamily="34" charset="0"/>
                <a:cs typeface="Calibri"/>
              </a:rPr>
              <a:t> строительные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организации,</a:t>
            </a:r>
            <a:r>
              <a:rPr sz="900" spc="-8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предприятия </a:t>
            </a:r>
            <a:r>
              <a:rPr sz="900" spc="-2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горно-металлургического</a:t>
            </a:r>
            <a:r>
              <a:rPr sz="900" spc="-6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кластера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население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РК.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endParaRPr lang="ru-RU" sz="900" spc="-45" dirty="0">
              <a:latin typeface="Century Gothic" pitchFamily="34" charset="0"/>
              <a:cs typeface="Calibri"/>
            </a:endParaRPr>
          </a:p>
          <a:p>
            <a:pPr marL="12700" marR="107314">
              <a:lnSpc>
                <a:spcPts val="1100"/>
              </a:lnSpc>
              <a:spcBef>
                <a:spcPts val="120"/>
              </a:spcBef>
            </a:pPr>
            <a:r>
              <a:rPr sz="900" b="1" spc="-5" dirty="0" err="1">
                <a:solidFill>
                  <a:srgbClr val="7030A0"/>
                </a:solidFill>
                <a:latin typeface="Century Gothic" pitchFamily="34" charset="0"/>
                <a:cs typeface="Calibri"/>
              </a:rPr>
              <a:t>Компания</a:t>
            </a:r>
            <a:endParaRPr sz="900" dirty="0">
              <a:solidFill>
                <a:srgbClr val="7030A0"/>
              </a:solidFill>
              <a:latin typeface="Century Gothic" pitchFamily="34" charset="0"/>
              <a:cs typeface="Calibri"/>
            </a:endParaRPr>
          </a:p>
          <a:p>
            <a:pPr marL="12700" marR="43815" algn="just">
              <a:lnSpc>
                <a:spcPts val="1100"/>
              </a:lnSpc>
              <a:spcBef>
                <a:spcPts val="120"/>
              </a:spcBef>
            </a:pPr>
            <a:r>
              <a:rPr sz="900" dirty="0">
                <a:latin typeface="Century Gothic" pitchFamily="34" charset="0"/>
                <a:cs typeface="Calibri"/>
              </a:rPr>
              <a:t>Инициатором</a:t>
            </a:r>
            <a:r>
              <a:rPr sz="900" spc="-114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является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ТОО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«</a:t>
            </a:r>
            <a:r>
              <a:rPr lang="ru-RU" sz="900" dirty="0">
                <a:latin typeface="Century Gothic" pitchFamily="34" charset="0"/>
                <a:cs typeface="Calibri"/>
              </a:rPr>
              <a:t>Куат Керамзит</a:t>
            </a:r>
            <a:r>
              <a:rPr sz="900" spc="-5" dirty="0">
                <a:latin typeface="Century Gothic" pitchFamily="34" charset="0"/>
                <a:cs typeface="Calibri"/>
              </a:rPr>
              <a:t>»,</a:t>
            </a:r>
            <a:r>
              <a:rPr sz="900" spc="-6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основной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деятельностью </a:t>
            </a:r>
            <a:r>
              <a:rPr sz="900" spc="-5" dirty="0">
                <a:latin typeface="Century Gothic" pitchFamily="34" charset="0"/>
                <a:cs typeface="Calibri"/>
              </a:rPr>
              <a:t>которого является </a:t>
            </a:r>
            <a:r>
              <a:rPr sz="900" dirty="0" err="1">
                <a:latin typeface="Century Gothic" pitchFamily="34" charset="0"/>
                <a:cs typeface="Calibri"/>
              </a:rPr>
              <a:t>добыча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бентонитовых глин. </a:t>
            </a:r>
            <a:r>
              <a:rPr sz="900" dirty="0" err="1">
                <a:latin typeface="Century Gothic" pitchFamily="34" charset="0"/>
                <a:cs typeface="Calibri"/>
              </a:rPr>
              <a:t>Инициатор</a:t>
            </a:r>
            <a:r>
              <a:rPr sz="900" spc="-1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обладает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правом</a:t>
            </a:r>
            <a:r>
              <a:rPr sz="900" spc="-7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добычу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бентонитовых </a:t>
            </a:r>
            <a:r>
              <a:rPr lang="ru-RU" sz="900" dirty="0" err="1">
                <a:latin typeface="Century Gothic" pitchFamily="34" charset="0"/>
                <a:cs typeface="Calibri"/>
              </a:rPr>
              <a:t>глинн</a:t>
            </a:r>
            <a:r>
              <a:rPr lang="ru-RU"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на</a:t>
            </a:r>
            <a:r>
              <a:rPr lang="ru-RU"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м</a:t>
            </a:r>
            <a:r>
              <a:rPr sz="900" dirty="0" err="1">
                <a:latin typeface="Century Gothic" pitchFamily="34" charset="0"/>
                <a:cs typeface="Calibri"/>
              </a:rPr>
              <a:t>е</a:t>
            </a:r>
            <a:r>
              <a:rPr sz="900" spc="5" dirty="0" err="1">
                <a:latin typeface="Century Gothic" pitchFamily="34" charset="0"/>
                <a:cs typeface="Calibri"/>
              </a:rPr>
              <a:t>с</a:t>
            </a:r>
            <a:r>
              <a:rPr sz="900" spc="-10" dirty="0" err="1">
                <a:latin typeface="Century Gothic" pitchFamily="34" charset="0"/>
                <a:cs typeface="Calibri"/>
              </a:rPr>
              <a:t>т</a:t>
            </a:r>
            <a:r>
              <a:rPr sz="900" spc="-5" dirty="0" err="1">
                <a:latin typeface="Century Gothic" pitchFamily="34" charset="0"/>
                <a:cs typeface="Calibri"/>
              </a:rPr>
              <a:t>оро</a:t>
            </a:r>
            <a:r>
              <a:rPr sz="900" spc="5" dirty="0" err="1">
                <a:latin typeface="Century Gothic" pitchFamily="34" charset="0"/>
                <a:cs typeface="Calibri"/>
              </a:rPr>
              <a:t>ж</a:t>
            </a:r>
            <a:r>
              <a:rPr sz="900" spc="-10" dirty="0" err="1">
                <a:latin typeface="Century Gothic" pitchFamily="34" charset="0"/>
                <a:cs typeface="Calibri"/>
              </a:rPr>
              <a:t>д</a:t>
            </a:r>
            <a:r>
              <a:rPr sz="900" dirty="0" err="1">
                <a:latin typeface="Century Gothic" pitchFamily="34" charset="0"/>
                <a:cs typeface="Calibri"/>
              </a:rPr>
              <a:t>е</a:t>
            </a:r>
            <a:r>
              <a:rPr sz="900" spc="-10" dirty="0" err="1">
                <a:latin typeface="Century Gothic" pitchFamily="34" charset="0"/>
                <a:cs typeface="Calibri"/>
              </a:rPr>
              <a:t>н</a:t>
            </a:r>
            <a:r>
              <a:rPr sz="900" spc="5" dirty="0" err="1">
                <a:latin typeface="Century Gothic" pitchFamily="34" charset="0"/>
                <a:cs typeface="Calibri"/>
              </a:rPr>
              <a:t>и</a:t>
            </a:r>
            <a:r>
              <a:rPr sz="900" dirty="0" err="1">
                <a:latin typeface="Century Gothic" pitchFamily="34" charset="0"/>
                <a:cs typeface="Calibri"/>
              </a:rPr>
              <a:t>и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15" dirty="0" err="1">
                <a:latin typeface="Century Gothic" pitchFamily="34" charset="0"/>
                <a:cs typeface="Calibri"/>
              </a:rPr>
              <a:t>д</a:t>
            </a:r>
            <a:r>
              <a:rPr sz="900" dirty="0" err="1">
                <a:latin typeface="Century Gothic" pitchFamily="34" charset="0"/>
                <a:cs typeface="Calibri"/>
              </a:rPr>
              <a:t>о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20</a:t>
            </a:r>
            <a:r>
              <a:rPr lang="ru-RU" sz="900" spc="-10" dirty="0">
                <a:latin typeface="Century Gothic" pitchFamily="34" charset="0"/>
                <a:cs typeface="Calibri"/>
              </a:rPr>
              <a:t>43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10" dirty="0">
                <a:latin typeface="Century Gothic" pitchFamily="34" charset="0"/>
                <a:cs typeface="Calibri"/>
              </a:rPr>
              <a:t>г.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>
              <a:lnSpc>
                <a:spcPts val="1150"/>
              </a:lnSpc>
            </a:pPr>
            <a:endParaRPr lang="ru-RU" sz="900" b="1" dirty="0">
              <a:solidFill>
                <a:srgbClr val="FFC000"/>
              </a:solidFill>
              <a:latin typeface="Century Gothic" pitchFamily="34" charset="0"/>
              <a:cs typeface="Calibri"/>
            </a:endParaRPr>
          </a:p>
          <a:p>
            <a:pPr marL="12700">
              <a:lnSpc>
                <a:spcPts val="1150"/>
              </a:lnSpc>
            </a:pPr>
            <a:r>
              <a:rPr sz="900" b="1" dirty="0" err="1">
                <a:solidFill>
                  <a:srgbClr val="7030A0"/>
                </a:solidFill>
                <a:latin typeface="Century Gothic" pitchFamily="34" charset="0"/>
                <a:cs typeface="Calibri"/>
              </a:rPr>
              <a:t>Рынок</a:t>
            </a:r>
            <a:endParaRPr sz="900" dirty="0">
              <a:solidFill>
                <a:srgbClr val="7030A0"/>
              </a:solidFill>
              <a:latin typeface="Century Gothic" pitchFamily="34" charset="0"/>
              <a:cs typeface="Calibri"/>
            </a:endParaRPr>
          </a:p>
          <a:p>
            <a:pPr marL="186055" indent="-173990">
              <a:lnSpc>
                <a:spcPts val="1150"/>
              </a:lnSpc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lang="ru-RU" sz="900" spc="-5" dirty="0">
                <a:latin typeface="Century Gothic" pitchFamily="34" charset="0"/>
                <a:cs typeface="Calibri"/>
              </a:rPr>
              <a:t>Кызылординской области и в соседних регионах отсутствует производство керамзита</a:t>
            </a:r>
            <a:r>
              <a:rPr sz="900" spc="10" dirty="0">
                <a:latin typeface="Century Gothic" pitchFamily="34" charset="0"/>
                <a:cs typeface="Calibri"/>
              </a:rPr>
              <a:t>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08" name="object 14"/>
          <p:cNvSpPr txBox="1"/>
          <p:nvPr/>
        </p:nvSpPr>
        <p:spPr>
          <a:xfrm>
            <a:off x="8382000" y="1112659"/>
            <a:ext cx="2853563" cy="16735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-2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ч</a:t>
            </a:r>
            <a:r>
              <a:rPr sz="1000" b="1" spc="-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spc="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м</a:t>
            </a:r>
            <a:r>
              <a:rPr sz="1000" b="1" spc="-6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п</a:t>
            </a:r>
            <a:r>
              <a:rPr sz="1000" b="1" spc="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р</a:t>
            </a:r>
            <a:r>
              <a:rPr sz="1000" b="1" spc="-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и</a:t>
            </a:r>
            <a:r>
              <a:rPr sz="10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вл</a:t>
            </a:r>
            <a:r>
              <a:rPr sz="1000" b="1" spc="-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к</a:t>
            </a:r>
            <a:r>
              <a:rPr sz="1000" b="1" spc="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а</a:t>
            </a:r>
            <a:r>
              <a:rPr sz="1000" b="1" spc="-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spc="-3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ль</a:t>
            </a:r>
            <a:r>
              <a:rPr sz="1000" b="1" spc="-2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н</a:t>
            </a:r>
            <a:r>
              <a:rPr sz="1000" b="1" spc="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spc="-1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с</a:t>
            </a:r>
            <a:r>
              <a:rPr sz="1000" b="1" spc="-3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ь</a:t>
            </a:r>
            <a:r>
              <a:rPr sz="1000" b="1" spc="-5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п</a:t>
            </a:r>
            <a:r>
              <a:rPr sz="1000" b="1" spc="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р</a:t>
            </a:r>
            <a:r>
              <a:rPr sz="1000" b="1" spc="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spc="-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к</a:t>
            </a:r>
            <a:r>
              <a:rPr sz="1000" b="1" spc="-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spc="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а</a:t>
            </a:r>
            <a:r>
              <a:rPr sz="10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?</a:t>
            </a:r>
            <a:endParaRPr sz="1000" dirty="0">
              <a:solidFill>
                <a:srgbClr val="7030A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9" name="object 15"/>
          <p:cNvSpPr txBox="1"/>
          <p:nvPr/>
        </p:nvSpPr>
        <p:spPr>
          <a:xfrm>
            <a:off x="8364541" y="1295645"/>
            <a:ext cx="3515995" cy="253979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86055" indent="-173990" algn="just">
              <a:lnSpc>
                <a:spcPts val="1150"/>
              </a:lnSpc>
              <a:spcBef>
                <a:spcPts val="105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900" b="1" dirty="0">
                <a:latin typeface="Century Gothic" pitchFamily="34" charset="0"/>
                <a:cs typeface="Calibri"/>
              </a:rPr>
              <a:t>Наличие</a:t>
            </a:r>
            <a:r>
              <a:rPr sz="900" b="1" spc="-85" dirty="0"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latin typeface="Century Gothic" pitchFamily="34" charset="0"/>
                <a:cs typeface="Calibri"/>
              </a:rPr>
              <a:t>собственной</a:t>
            </a:r>
            <a:r>
              <a:rPr sz="900" b="1" spc="-60" dirty="0"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latin typeface="Century Gothic" pitchFamily="34" charset="0"/>
                <a:cs typeface="Calibri"/>
              </a:rPr>
              <a:t>сырьевой</a:t>
            </a:r>
            <a:r>
              <a:rPr sz="900" b="1" spc="-60" dirty="0"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latin typeface="Century Gothic" pitchFamily="34" charset="0"/>
                <a:cs typeface="Calibri"/>
              </a:rPr>
              <a:t>базы</a:t>
            </a:r>
            <a:r>
              <a:rPr sz="900" b="1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позволит</a:t>
            </a:r>
            <a:r>
              <a:rPr sz="900" spc="-6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снизить</a:t>
            </a:r>
          </a:p>
          <a:p>
            <a:pPr marL="186055" algn="just">
              <a:lnSpc>
                <a:spcPts val="1055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производственную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себестоимость,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издержки</a:t>
            </a:r>
            <a:r>
              <a:rPr sz="900" spc="-7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производства</a:t>
            </a:r>
            <a:r>
              <a:rPr sz="900" spc="-8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lang="ru-RU" sz="900" spc="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транспортные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расходы, а </a:t>
            </a:r>
            <a:r>
              <a:rPr sz="900" spc="-5" dirty="0">
                <a:latin typeface="Century Gothic" pitchFamily="34" charset="0"/>
                <a:cs typeface="Calibri"/>
              </a:rPr>
              <a:t>также </a:t>
            </a:r>
            <a:r>
              <a:rPr sz="900" dirty="0">
                <a:latin typeface="Century Gothic" pitchFamily="34" charset="0"/>
                <a:cs typeface="Calibri"/>
              </a:rPr>
              <a:t>обеспечить </a:t>
            </a:r>
            <a:r>
              <a:rPr sz="900" spc="-5" dirty="0">
                <a:latin typeface="Century Gothic" pitchFamily="34" charset="0"/>
                <a:cs typeface="Calibri"/>
              </a:rPr>
              <a:t>контроль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должного </a:t>
            </a:r>
            <a:r>
              <a:rPr sz="900" dirty="0">
                <a:latin typeface="Century Gothic" pitchFamily="34" charset="0"/>
                <a:cs typeface="Calibri"/>
              </a:rPr>
              <a:t>качества</a:t>
            </a:r>
            <a:r>
              <a:rPr sz="900" spc="-6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продукции</a:t>
            </a:r>
            <a:r>
              <a:rPr sz="900" spc="-10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Завода.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Инициатор</a:t>
            </a:r>
            <a:r>
              <a:rPr sz="900" spc="-10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является </a:t>
            </a:r>
            <a:r>
              <a:rPr sz="900" spc="-2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недропользователем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на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основании</a:t>
            </a:r>
            <a:r>
              <a:rPr sz="900" spc="-70" dirty="0">
                <a:latin typeface="Century Gothic" pitchFamily="34" charset="0"/>
                <a:cs typeface="Calibri"/>
              </a:rPr>
              <a:t> </a:t>
            </a:r>
            <a:r>
              <a:rPr sz="900" spc="-10" dirty="0" err="1">
                <a:latin typeface="Century Gothic" pitchFamily="34" charset="0"/>
                <a:cs typeface="Calibri"/>
              </a:rPr>
              <a:t>контракта</a:t>
            </a:r>
            <a:r>
              <a:rPr sz="900" spc="-6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на</a:t>
            </a:r>
            <a:r>
              <a:rPr lang="ru-RU" sz="900" spc="-5" dirty="0">
                <a:latin typeface="Century Gothic" pitchFamily="34" charset="0"/>
                <a:cs typeface="Calibri"/>
              </a:rPr>
              <a:t> </a:t>
            </a:r>
            <a:r>
              <a:rPr sz="900" spc="-15" dirty="0" err="1">
                <a:latin typeface="Century Gothic" pitchFamily="34" charset="0"/>
                <a:cs typeface="Calibri"/>
              </a:rPr>
              <a:t>д</a:t>
            </a:r>
            <a:r>
              <a:rPr sz="900" spc="-5" dirty="0" err="1">
                <a:latin typeface="Century Gothic" pitchFamily="34" charset="0"/>
                <a:cs typeface="Calibri"/>
              </a:rPr>
              <a:t>о</a:t>
            </a:r>
            <a:r>
              <a:rPr sz="900" spc="-10" dirty="0" err="1">
                <a:latin typeface="Century Gothic" pitchFamily="34" charset="0"/>
                <a:cs typeface="Calibri"/>
              </a:rPr>
              <a:t>б</a:t>
            </a:r>
            <a:r>
              <a:rPr sz="900" spc="5" dirty="0" err="1">
                <a:latin typeface="Century Gothic" pitchFamily="34" charset="0"/>
                <a:cs typeface="Calibri"/>
              </a:rPr>
              <a:t>ыч</a:t>
            </a:r>
            <a:r>
              <a:rPr sz="900" dirty="0" err="1">
                <a:latin typeface="Century Gothic" pitchFamily="34" charset="0"/>
                <a:cs typeface="Calibri"/>
              </a:rPr>
              <a:t>у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5" dirty="0">
                <a:latin typeface="Century Gothic" pitchFamily="34" charset="0"/>
                <a:cs typeface="Calibri"/>
              </a:rPr>
              <a:t>бентонитовых глин </a:t>
            </a:r>
            <a:r>
              <a:rPr sz="900" spc="-15" dirty="0" err="1">
                <a:latin typeface="Century Gothic" pitchFamily="34" charset="0"/>
                <a:cs typeface="Calibri"/>
              </a:rPr>
              <a:t>н</a:t>
            </a:r>
            <a:r>
              <a:rPr sz="900" dirty="0" err="1">
                <a:latin typeface="Century Gothic" pitchFamily="34" charset="0"/>
                <a:cs typeface="Calibri"/>
              </a:rPr>
              <a:t>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6055" algn="just">
              <a:lnSpc>
                <a:spcPts val="994"/>
              </a:lnSpc>
            </a:pPr>
            <a:r>
              <a:rPr sz="900" dirty="0" err="1">
                <a:latin typeface="Century Gothic" pitchFamily="34" charset="0"/>
                <a:cs typeface="Calibri"/>
              </a:rPr>
              <a:t>месторождени</a:t>
            </a:r>
            <a:r>
              <a:rPr lang="ru-RU" sz="900" dirty="0">
                <a:latin typeface="Century Gothic" pitchFamily="34" charset="0"/>
                <a:cs typeface="Calibri"/>
              </a:rPr>
              <a:t>и</a:t>
            </a:r>
            <a:r>
              <a:rPr sz="900" spc="-5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«</a:t>
            </a:r>
            <a:r>
              <a:rPr lang="ru-RU" sz="900" dirty="0" err="1">
                <a:latin typeface="Century Gothic" pitchFamily="34" charset="0"/>
                <a:cs typeface="Calibri"/>
              </a:rPr>
              <a:t>Аккумское</a:t>
            </a:r>
            <a:r>
              <a:rPr sz="900" dirty="0">
                <a:latin typeface="Century Gothic" pitchFamily="34" charset="0"/>
                <a:cs typeface="Calibri"/>
              </a:rPr>
              <a:t>»</a:t>
            </a:r>
            <a:r>
              <a:rPr lang="ru-RU" sz="900" dirty="0">
                <a:latin typeface="Century Gothic" pitchFamily="34" charset="0"/>
                <a:cs typeface="Calibri"/>
              </a:rPr>
              <a:t> </a:t>
            </a:r>
            <a:r>
              <a:rPr sz="900" spc="-15" dirty="0" err="1">
                <a:latin typeface="Century Gothic" pitchFamily="34" charset="0"/>
                <a:cs typeface="Calibri"/>
              </a:rPr>
              <a:t>д</a:t>
            </a:r>
            <a:r>
              <a:rPr sz="900" dirty="0" err="1">
                <a:latin typeface="Century Gothic" pitchFamily="34" charset="0"/>
                <a:cs typeface="Calibri"/>
              </a:rPr>
              <a:t>о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20</a:t>
            </a:r>
            <a:r>
              <a:rPr lang="ru-RU" sz="900" spc="-5" dirty="0">
                <a:latin typeface="Century Gothic" pitchFamily="34" charset="0"/>
                <a:cs typeface="Calibri"/>
              </a:rPr>
              <a:t>43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10" dirty="0">
                <a:latin typeface="Century Gothic" pitchFamily="34" charset="0"/>
                <a:cs typeface="Calibri"/>
              </a:rPr>
              <a:t>г</a:t>
            </a: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spc="-15" dirty="0">
                <a:latin typeface="Century Gothic" pitchFamily="34" charset="0"/>
                <a:cs typeface="Calibri"/>
              </a:rPr>
              <a:t>д</a:t>
            </a:r>
            <a:r>
              <a:rPr sz="900" dirty="0">
                <a:latin typeface="Century Gothic" pitchFamily="34" charset="0"/>
                <a:cs typeface="Calibri"/>
              </a:rPr>
              <a:t>а.</a:t>
            </a:r>
          </a:p>
          <a:p>
            <a:pPr marL="186055" indent="-173990">
              <a:lnSpc>
                <a:spcPts val="1105"/>
              </a:lnSpc>
              <a:buFont typeface="Microsoft Sans Serif"/>
              <a:buChar char="•"/>
              <a:tabLst>
                <a:tab pos="186055" algn="l"/>
                <a:tab pos="186690" algn="l"/>
              </a:tabLst>
            </a:pPr>
            <a:endParaRPr lang="kk-KZ" sz="900" b="1" spc="5" dirty="0">
              <a:latin typeface="Century Gothic" pitchFamily="34" charset="0"/>
              <a:cs typeface="Calibri"/>
            </a:endParaRPr>
          </a:p>
          <a:p>
            <a:pPr marL="186055" indent="-173990" algn="just">
              <a:lnSpc>
                <a:spcPts val="1105"/>
              </a:lnSpc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900" b="1" spc="5" dirty="0" err="1">
                <a:latin typeface="Century Gothic" pitchFamily="34" charset="0"/>
                <a:cs typeface="Calibri"/>
              </a:rPr>
              <a:t>Вы</a:t>
            </a:r>
            <a:r>
              <a:rPr sz="900" b="1" spc="10" dirty="0" err="1">
                <a:latin typeface="Century Gothic" pitchFamily="34" charset="0"/>
                <a:cs typeface="Calibri"/>
              </a:rPr>
              <a:t>с</a:t>
            </a:r>
            <a:r>
              <a:rPr sz="900" b="1" spc="5" dirty="0" err="1">
                <a:latin typeface="Century Gothic" pitchFamily="34" charset="0"/>
                <a:cs typeface="Calibri"/>
              </a:rPr>
              <a:t>о</a:t>
            </a:r>
            <a:r>
              <a:rPr sz="900" b="1" dirty="0" err="1">
                <a:latin typeface="Century Gothic" pitchFamily="34" charset="0"/>
                <a:cs typeface="Calibri"/>
              </a:rPr>
              <a:t>к</a:t>
            </a:r>
            <a:r>
              <a:rPr sz="900" b="1" spc="-15" dirty="0" err="1">
                <a:latin typeface="Century Gothic" pitchFamily="34" charset="0"/>
                <a:cs typeface="Calibri"/>
              </a:rPr>
              <a:t>о</a:t>
            </a:r>
            <a:r>
              <a:rPr sz="900" b="1" spc="114" dirty="0" err="1">
                <a:latin typeface="Century Gothic" pitchFamily="34" charset="0"/>
                <a:cs typeface="Calibri"/>
              </a:rPr>
              <a:t>е</a:t>
            </a:r>
            <a:r>
              <a:rPr sz="900" b="1" spc="5" dirty="0" err="1">
                <a:latin typeface="Century Gothic" pitchFamily="34" charset="0"/>
                <a:cs typeface="Calibri"/>
              </a:rPr>
              <a:t>ка</a:t>
            </a:r>
            <a:r>
              <a:rPr sz="900" b="1" spc="10" dirty="0" err="1">
                <a:latin typeface="Century Gothic" pitchFamily="34" charset="0"/>
                <a:cs typeface="Calibri"/>
              </a:rPr>
              <a:t>ч</a:t>
            </a:r>
            <a:r>
              <a:rPr sz="900" b="1" spc="-5" dirty="0" err="1">
                <a:latin typeface="Century Gothic" pitchFamily="34" charset="0"/>
                <a:cs typeface="Calibri"/>
              </a:rPr>
              <a:t>е</a:t>
            </a:r>
            <a:r>
              <a:rPr sz="900" b="1" spc="10" dirty="0" err="1">
                <a:latin typeface="Century Gothic" pitchFamily="34" charset="0"/>
                <a:cs typeface="Calibri"/>
              </a:rPr>
              <a:t>с</a:t>
            </a:r>
            <a:r>
              <a:rPr sz="900" b="1" spc="-10" dirty="0" err="1">
                <a:latin typeface="Century Gothic" pitchFamily="34" charset="0"/>
                <a:cs typeface="Calibri"/>
              </a:rPr>
              <a:t>т</a:t>
            </a:r>
            <a:r>
              <a:rPr sz="900" b="1" spc="-20" dirty="0" err="1">
                <a:latin typeface="Century Gothic" pitchFamily="34" charset="0"/>
                <a:cs typeface="Calibri"/>
              </a:rPr>
              <a:t>в</a:t>
            </a:r>
            <a:r>
              <a:rPr sz="900" b="1" dirty="0" err="1">
                <a:latin typeface="Century Gothic" pitchFamily="34" charset="0"/>
                <a:cs typeface="Calibri"/>
              </a:rPr>
              <a:t>о</a:t>
            </a:r>
            <a:r>
              <a:rPr sz="900" b="1" spc="-85" dirty="0">
                <a:latin typeface="Century Gothic" pitchFamily="34" charset="0"/>
                <a:cs typeface="Calibri"/>
              </a:rPr>
              <a:t> </a:t>
            </a:r>
            <a:r>
              <a:rPr lang="ru-RU" sz="900" b="1" spc="-10" dirty="0">
                <a:latin typeface="Century Gothic" pitchFamily="34" charset="0"/>
                <a:cs typeface="Calibri"/>
              </a:rPr>
              <a:t>бентонита</a:t>
            </a:r>
            <a:r>
              <a:rPr sz="900" b="1" dirty="0">
                <a:latin typeface="Century Gothic" pitchFamily="34" charset="0"/>
                <a:cs typeface="Calibri"/>
              </a:rPr>
              <a:t>.</a:t>
            </a:r>
            <a:r>
              <a:rPr sz="900" b="1" spc="-65" dirty="0">
                <a:latin typeface="Century Gothic" pitchFamily="34" charset="0"/>
                <a:cs typeface="Calibri"/>
              </a:rPr>
              <a:t> </a:t>
            </a:r>
            <a:r>
              <a:rPr lang="ru-RU" sz="900" dirty="0">
                <a:latin typeface="Century Gothic" pitchFamily="34" charset="0"/>
                <a:cs typeface="Calibri"/>
              </a:rPr>
              <a:t>Бентонитовые глины </a:t>
            </a:r>
            <a:r>
              <a:rPr sz="900" dirty="0" err="1">
                <a:latin typeface="Century Gothic" pitchFamily="34" charset="0"/>
                <a:cs typeface="Calibri"/>
              </a:rPr>
              <a:t>месторождения</a:t>
            </a:r>
            <a:r>
              <a:rPr sz="900" dirty="0">
                <a:latin typeface="Century Gothic" pitchFamily="34" charset="0"/>
                <a:cs typeface="Calibri"/>
              </a:rPr>
              <a:t> «</a:t>
            </a:r>
            <a:r>
              <a:rPr lang="ru-RU" sz="900" dirty="0" err="1">
                <a:latin typeface="Century Gothic" pitchFamily="34" charset="0"/>
                <a:cs typeface="Calibri"/>
              </a:rPr>
              <a:t>Аккумское</a:t>
            </a:r>
            <a:r>
              <a:rPr sz="900" dirty="0">
                <a:latin typeface="Century Gothic" pitchFamily="34" charset="0"/>
                <a:cs typeface="Calibri"/>
              </a:rPr>
              <a:t>» </a:t>
            </a:r>
            <a:r>
              <a:rPr lang="ru-RU" sz="900" dirty="0">
                <a:latin typeface="Century Gothic" pitchFamily="34" charset="0"/>
                <a:cs typeface="Calibri"/>
              </a:rPr>
              <a:t>обладают свойствами </a:t>
            </a:r>
            <a:r>
              <a:rPr lang="ru-RU" sz="900" spc="-5" dirty="0">
                <a:latin typeface="Century Gothic" pitchFamily="34" charset="0"/>
                <a:cs typeface="Calibri"/>
              </a:rPr>
              <a:t>разбухать при </a:t>
            </a:r>
            <a:r>
              <a:rPr lang="ru-RU" sz="900" spc="-5" dirty="0">
                <a:latin typeface="Century Gothic" pitchFamily="34" charset="0"/>
                <a:cs typeface="Calibri"/>
                <a:hlinkClick r:id="rId7" tooltip="Гидратация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гидратации</a:t>
            </a:r>
            <a:r>
              <a:rPr lang="ru-RU" sz="900" spc="-5" dirty="0">
                <a:latin typeface="Century Gothic" pitchFamily="34" charset="0"/>
                <a:cs typeface="Calibri"/>
              </a:rPr>
              <a:t> (в 14—16 раз). Это свойство, а также </a:t>
            </a:r>
            <a:r>
              <a:rPr lang="ru-RU" sz="900" spc="-5" dirty="0" err="1">
                <a:latin typeface="Century Gothic" pitchFamily="34" charset="0"/>
                <a:cs typeface="Calibri"/>
                <a:hlinkClick r:id="rId8" tooltip="Токсичность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нетоксичность</a:t>
            </a:r>
            <a:r>
              <a:rPr lang="ru-RU" sz="900" spc="-5" dirty="0">
                <a:latin typeface="Century Gothic" pitchFamily="34" charset="0"/>
                <a:cs typeface="Calibri"/>
              </a:rPr>
              <a:t>, химическая стойкость и его смазывающие свойства, делает его незаменимым в промышленном производстве, строительстве и многих других сферах применения.  </a:t>
            </a:r>
          </a:p>
          <a:p>
            <a:pPr marL="186055" marR="193040" indent="-173990" algn="just">
              <a:lnSpc>
                <a:spcPts val="1010"/>
              </a:lnSpc>
              <a:spcBef>
                <a:spcPts val="190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900" b="1" spc="-10" dirty="0" err="1">
                <a:latin typeface="Century Gothic" pitchFamily="34" charset="0"/>
                <a:cs typeface="Calibri"/>
              </a:rPr>
              <a:t>Ст</a:t>
            </a:r>
            <a:r>
              <a:rPr sz="900" b="1" spc="5" dirty="0" err="1">
                <a:latin typeface="Century Gothic" pitchFamily="34" charset="0"/>
                <a:cs typeface="Calibri"/>
              </a:rPr>
              <a:t>а</a:t>
            </a:r>
            <a:r>
              <a:rPr sz="900" b="1" spc="-10" dirty="0" err="1">
                <a:latin typeface="Century Gothic" pitchFamily="34" charset="0"/>
                <a:cs typeface="Calibri"/>
              </a:rPr>
              <a:t>би</a:t>
            </a:r>
            <a:r>
              <a:rPr sz="900" b="1" dirty="0" err="1">
                <a:latin typeface="Century Gothic" pitchFamily="34" charset="0"/>
                <a:cs typeface="Calibri"/>
              </a:rPr>
              <a:t>льный</a:t>
            </a:r>
            <a:r>
              <a:rPr sz="900" b="1" spc="-15" dirty="0">
                <a:latin typeface="Century Gothic" pitchFamily="34" charset="0"/>
                <a:cs typeface="Calibri"/>
              </a:rPr>
              <a:t> </a:t>
            </a:r>
            <a:r>
              <a:rPr sz="900" b="1" spc="5" dirty="0">
                <a:latin typeface="Century Gothic" pitchFamily="34" charset="0"/>
                <a:cs typeface="Calibri"/>
              </a:rPr>
              <a:t>с</a:t>
            </a:r>
            <a:r>
              <a:rPr sz="900" b="1" spc="-15" dirty="0">
                <a:latin typeface="Century Gothic" pitchFamily="34" charset="0"/>
                <a:cs typeface="Calibri"/>
              </a:rPr>
              <a:t>п</a:t>
            </a:r>
            <a:r>
              <a:rPr sz="900" b="1" spc="10" dirty="0">
                <a:latin typeface="Century Gothic" pitchFamily="34" charset="0"/>
                <a:cs typeface="Calibri"/>
              </a:rPr>
              <a:t>р</a:t>
            </a:r>
            <a:r>
              <a:rPr sz="900" b="1" spc="5" dirty="0">
                <a:latin typeface="Century Gothic" pitchFamily="34" charset="0"/>
                <a:cs typeface="Calibri"/>
              </a:rPr>
              <a:t>о</a:t>
            </a:r>
            <a:r>
              <a:rPr sz="900" b="1" dirty="0">
                <a:latin typeface="Century Gothic" pitchFamily="34" charset="0"/>
                <a:cs typeface="Calibri"/>
              </a:rPr>
              <a:t>с</a:t>
            </a:r>
            <a:r>
              <a:rPr sz="900" b="1" spc="-95" dirty="0"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latin typeface="Century Gothic" pitchFamily="34" charset="0"/>
                <a:cs typeface="Calibri"/>
              </a:rPr>
              <a:t>на</a:t>
            </a:r>
            <a:r>
              <a:rPr sz="900" b="1" spc="-30" dirty="0">
                <a:latin typeface="Century Gothic" pitchFamily="34" charset="0"/>
                <a:cs typeface="Calibri"/>
              </a:rPr>
              <a:t> </a:t>
            </a:r>
            <a:r>
              <a:rPr sz="900" b="1" spc="-15" dirty="0">
                <a:latin typeface="Century Gothic" pitchFamily="34" charset="0"/>
                <a:cs typeface="Calibri"/>
              </a:rPr>
              <a:t>п</a:t>
            </a:r>
            <a:r>
              <a:rPr sz="900" b="1" spc="10" dirty="0">
                <a:latin typeface="Century Gothic" pitchFamily="34" charset="0"/>
                <a:cs typeface="Calibri"/>
              </a:rPr>
              <a:t>р</a:t>
            </a:r>
            <a:r>
              <a:rPr sz="900" b="1" spc="5" dirty="0">
                <a:latin typeface="Century Gothic" pitchFamily="34" charset="0"/>
                <a:cs typeface="Calibri"/>
              </a:rPr>
              <a:t>о</a:t>
            </a:r>
            <a:r>
              <a:rPr sz="900" b="1" spc="-15" dirty="0">
                <a:latin typeface="Century Gothic" pitchFamily="34" charset="0"/>
                <a:cs typeface="Calibri"/>
              </a:rPr>
              <a:t>д</a:t>
            </a:r>
            <a:r>
              <a:rPr sz="900" b="1" dirty="0">
                <a:latin typeface="Century Gothic" pitchFamily="34" charset="0"/>
                <a:cs typeface="Calibri"/>
              </a:rPr>
              <a:t>у</a:t>
            </a:r>
            <a:r>
              <a:rPr sz="900" b="1" spc="5" dirty="0">
                <a:latin typeface="Century Gothic" pitchFamily="34" charset="0"/>
                <a:cs typeface="Calibri"/>
              </a:rPr>
              <a:t>кц</a:t>
            </a:r>
            <a:r>
              <a:rPr sz="900" b="1" spc="-10" dirty="0">
                <a:latin typeface="Century Gothic" pitchFamily="34" charset="0"/>
                <a:cs typeface="Calibri"/>
              </a:rPr>
              <a:t>ию</a:t>
            </a:r>
            <a:r>
              <a:rPr sz="900" b="1" dirty="0">
                <a:latin typeface="Century Gothic" pitchFamily="34" charset="0"/>
                <a:cs typeface="Calibri"/>
              </a:rPr>
              <a:t>.</a:t>
            </a:r>
            <a:r>
              <a:rPr sz="900" b="1" spc="-35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О</a:t>
            </a:r>
            <a:r>
              <a:rPr sz="900" spc="-10" dirty="0">
                <a:latin typeface="Century Gothic" pitchFamily="34" charset="0"/>
                <a:cs typeface="Calibri"/>
              </a:rPr>
              <a:t>б</a:t>
            </a:r>
            <a:r>
              <a:rPr sz="900" spc="10" dirty="0">
                <a:latin typeface="Century Gothic" pitchFamily="34" charset="0"/>
                <a:cs typeface="Calibri"/>
              </a:rPr>
              <a:t>ъ</a:t>
            </a:r>
            <a:r>
              <a:rPr sz="900" dirty="0">
                <a:latin typeface="Century Gothic" pitchFamily="34" charset="0"/>
                <a:cs typeface="Calibri"/>
              </a:rPr>
              <a:t>е</a:t>
            </a:r>
            <a:r>
              <a:rPr sz="900" spc="-5" dirty="0">
                <a:latin typeface="Century Gothic" pitchFamily="34" charset="0"/>
                <a:cs typeface="Calibri"/>
              </a:rPr>
              <a:t>м</a:t>
            </a:r>
            <a:r>
              <a:rPr sz="900" spc="5" dirty="0">
                <a:latin typeface="Century Gothic" pitchFamily="34" charset="0"/>
                <a:cs typeface="Calibri"/>
              </a:rPr>
              <a:t>ы</a:t>
            </a:r>
            <a:r>
              <a:rPr sz="900" spc="-85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spc="-5" dirty="0">
                <a:latin typeface="Century Gothic" pitchFamily="34" charset="0"/>
                <a:cs typeface="Calibri"/>
              </a:rPr>
              <a:t>ро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е</a:t>
            </a:r>
            <a:r>
              <a:rPr sz="900" spc="-10" dirty="0">
                <a:latin typeface="Century Gothic" pitchFamily="34" charset="0"/>
                <a:cs typeface="Calibri"/>
              </a:rPr>
              <a:t>л</a:t>
            </a:r>
            <a:r>
              <a:rPr sz="900" spc="5" dirty="0">
                <a:latin typeface="Century Gothic" pitchFamily="34" charset="0"/>
                <a:cs typeface="Calibri"/>
              </a:rPr>
              <a:t>ь</a:t>
            </a:r>
            <a:r>
              <a:rPr sz="900" spc="-15" dirty="0">
                <a:latin typeface="Century Gothic" pitchFamily="34" charset="0"/>
                <a:cs typeface="Calibri"/>
              </a:rPr>
              <a:t>н</a:t>
            </a:r>
            <a:r>
              <a:rPr sz="900" dirty="0">
                <a:latin typeface="Century Gothic" pitchFamily="34" charset="0"/>
                <a:cs typeface="Calibri"/>
              </a:rPr>
              <a:t>ых  </a:t>
            </a:r>
            <a:r>
              <a:rPr sz="900" spc="-5" dirty="0">
                <a:latin typeface="Century Gothic" pitchFamily="34" charset="0"/>
                <a:cs typeface="Calibri"/>
              </a:rPr>
              <a:t>работ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Кызылординской</a:t>
            </a:r>
            <a:r>
              <a:rPr sz="900" spc="-6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области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демонстрируют</a:t>
            </a:r>
            <a:r>
              <a:rPr lang="ru-RU"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по</a:t>
            </a:r>
            <a:r>
              <a:rPr sz="900" spc="-10" dirty="0" err="1">
                <a:latin typeface="Century Gothic" pitchFamily="34" charset="0"/>
                <a:cs typeface="Calibri"/>
              </a:rPr>
              <a:t>л</a:t>
            </a:r>
            <a:r>
              <a:rPr sz="900" spc="-5" dirty="0" err="1">
                <a:latin typeface="Century Gothic" pitchFamily="34" charset="0"/>
                <a:cs typeface="Calibri"/>
              </a:rPr>
              <a:t>о</a:t>
            </a:r>
            <a:r>
              <a:rPr sz="900" spc="5" dirty="0" err="1">
                <a:latin typeface="Century Gothic" pitchFamily="34" charset="0"/>
                <a:cs typeface="Calibri"/>
              </a:rPr>
              <a:t>жи</a:t>
            </a:r>
            <a:r>
              <a:rPr sz="900" spc="-10" dirty="0" err="1">
                <a:latin typeface="Century Gothic" pitchFamily="34" charset="0"/>
                <a:cs typeface="Calibri"/>
              </a:rPr>
              <a:t>т</a:t>
            </a:r>
            <a:r>
              <a:rPr sz="900" dirty="0" err="1">
                <a:latin typeface="Century Gothic" pitchFamily="34" charset="0"/>
                <a:cs typeface="Calibri"/>
              </a:rPr>
              <a:t>е</a:t>
            </a:r>
            <a:r>
              <a:rPr sz="900" spc="-10" dirty="0" err="1">
                <a:latin typeface="Century Gothic" pitchFamily="34" charset="0"/>
                <a:cs typeface="Calibri"/>
              </a:rPr>
              <a:t>л</a:t>
            </a:r>
            <a:r>
              <a:rPr sz="900" spc="5" dirty="0" err="1">
                <a:latin typeface="Century Gothic" pitchFamily="34" charset="0"/>
                <a:cs typeface="Calibri"/>
              </a:rPr>
              <a:t>ь</a:t>
            </a:r>
            <a:r>
              <a:rPr sz="900" spc="-15" dirty="0" err="1">
                <a:latin typeface="Century Gothic" pitchFamily="34" charset="0"/>
                <a:cs typeface="Calibri"/>
              </a:rPr>
              <a:t>н</a:t>
            </a:r>
            <a:r>
              <a:rPr sz="900" dirty="0" err="1">
                <a:latin typeface="Century Gothic" pitchFamily="34" charset="0"/>
                <a:cs typeface="Calibri"/>
              </a:rPr>
              <a:t>ую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15" dirty="0" err="1">
                <a:latin typeface="Century Gothic" pitchFamily="34" charset="0"/>
                <a:cs typeface="Calibri"/>
              </a:rPr>
              <a:t>д</a:t>
            </a:r>
            <a:r>
              <a:rPr sz="900" spc="5" dirty="0" err="1">
                <a:latin typeface="Century Gothic" pitchFamily="34" charset="0"/>
                <a:cs typeface="Calibri"/>
              </a:rPr>
              <a:t>и</a:t>
            </a:r>
            <a:r>
              <a:rPr sz="900" spc="-15" dirty="0" err="1">
                <a:latin typeface="Century Gothic" pitchFamily="34" charset="0"/>
                <a:cs typeface="Calibri"/>
              </a:rPr>
              <a:t>н</a:t>
            </a:r>
            <a:r>
              <a:rPr sz="900" dirty="0" err="1">
                <a:latin typeface="Century Gothic" pitchFamily="34" charset="0"/>
                <a:cs typeface="Calibri"/>
              </a:rPr>
              <a:t>а</a:t>
            </a:r>
            <a:r>
              <a:rPr sz="900" spc="-10" dirty="0" err="1">
                <a:latin typeface="Century Gothic" pitchFamily="34" charset="0"/>
                <a:cs typeface="Calibri"/>
              </a:rPr>
              <a:t>м</a:t>
            </a:r>
            <a:r>
              <a:rPr sz="900" spc="5" dirty="0" err="1">
                <a:latin typeface="Century Gothic" pitchFamily="34" charset="0"/>
                <a:cs typeface="Calibri"/>
              </a:rPr>
              <a:t>и</a:t>
            </a:r>
            <a:r>
              <a:rPr sz="900" spc="-15" dirty="0" err="1">
                <a:latin typeface="Century Gothic" pitchFamily="34" charset="0"/>
                <a:cs typeface="Calibri"/>
              </a:rPr>
              <a:t>к</a:t>
            </a:r>
            <a:r>
              <a:rPr sz="900" dirty="0" err="1">
                <a:latin typeface="Century Gothic" pitchFamily="34" charset="0"/>
                <a:cs typeface="Calibri"/>
              </a:rPr>
              <a:t>у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  <a:r>
              <a:rPr lang="ru-RU" sz="900" dirty="0">
                <a:latin typeface="Century Gothic" pitchFamily="34" charset="0"/>
                <a:cs typeface="Calibri"/>
              </a:rPr>
              <a:t> 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10" name="object 16"/>
          <p:cNvSpPr txBox="1"/>
          <p:nvPr/>
        </p:nvSpPr>
        <p:spPr>
          <a:xfrm>
            <a:off x="8444306" y="3951602"/>
            <a:ext cx="3500754" cy="1755608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Ин</a:t>
            </a:r>
            <a:r>
              <a:rPr sz="900" b="1" spc="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е</a:t>
            </a:r>
            <a:r>
              <a:rPr sz="900" b="1" spc="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с</a:t>
            </a:r>
            <a:r>
              <a:rPr sz="900" b="1" spc="-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ти</a:t>
            </a:r>
            <a:r>
              <a:rPr sz="900" b="1" spc="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ц</a:t>
            </a:r>
            <a:r>
              <a:rPr sz="900" b="1" spc="-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и</a:t>
            </a:r>
            <a:r>
              <a:rPr sz="900" b="1" spc="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о</a:t>
            </a:r>
            <a:r>
              <a:rPr sz="900" b="1" spc="-2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н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н</a:t>
            </a:r>
            <a:r>
              <a:rPr sz="900" b="1" spc="-1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о</a:t>
            </a:r>
            <a:r>
              <a:rPr sz="9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е</a:t>
            </a:r>
            <a:r>
              <a:rPr sz="900" b="1" spc="-5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1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п</a:t>
            </a:r>
            <a:r>
              <a:rPr sz="900" b="1" spc="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р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е</a:t>
            </a:r>
            <a:r>
              <a:rPr sz="900" b="1" spc="-1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д</a:t>
            </a:r>
            <a:r>
              <a:rPr sz="9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л</a:t>
            </a:r>
            <a:r>
              <a:rPr sz="900" b="1" spc="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о</a:t>
            </a:r>
            <a:r>
              <a:rPr sz="9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жен</a:t>
            </a:r>
            <a:r>
              <a:rPr sz="900" b="1" spc="-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и</a:t>
            </a:r>
            <a:r>
              <a:rPr sz="9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е</a:t>
            </a:r>
            <a:endParaRPr sz="900" dirty="0">
              <a:solidFill>
                <a:srgbClr val="7030A0"/>
              </a:solidFill>
              <a:latin typeface="Century Gothic" pitchFamily="34" charset="0"/>
              <a:cs typeface="Calibri"/>
            </a:endParaRPr>
          </a:p>
          <a:p>
            <a:pPr marL="12700" marR="59055" algn="just">
              <a:lnSpc>
                <a:spcPts val="1010"/>
              </a:lnSpc>
              <a:spcBef>
                <a:spcPts val="505"/>
              </a:spcBef>
            </a:pPr>
            <a:r>
              <a:rPr sz="900" spc="5" dirty="0">
                <a:latin typeface="Century Gothic" pitchFamily="34" charset="0"/>
                <a:cs typeface="Calibri"/>
              </a:rPr>
              <a:t>Д</a:t>
            </a:r>
            <a:r>
              <a:rPr sz="900" spc="-15" dirty="0">
                <a:latin typeface="Century Gothic" pitchFamily="34" charset="0"/>
                <a:cs typeface="Calibri"/>
              </a:rPr>
              <a:t>л</a:t>
            </a:r>
            <a:r>
              <a:rPr sz="900" dirty="0">
                <a:latin typeface="Century Gothic" pitchFamily="34" charset="0"/>
                <a:cs typeface="Calibri"/>
              </a:rPr>
              <a:t>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реа</a:t>
            </a:r>
            <a:r>
              <a:rPr sz="900" spc="-15" dirty="0">
                <a:latin typeface="Century Gothic" pitchFamily="34" charset="0"/>
                <a:cs typeface="Calibri"/>
              </a:rPr>
              <a:t>л</a:t>
            </a:r>
            <a:r>
              <a:rPr sz="900" spc="5" dirty="0">
                <a:latin typeface="Century Gothic" pitchFamily="34" charset="0"/>
                <a:cs typeface="Calibri"/>
              </a:rPr>
              <a:t>из</a:t>
            </a:r>
            <a:r>
              <a:rPr sz="900" dirty="0">
                <a:latin typeface="Century Gothic" pitchFamily="34" charset="0"/>
                <a:cs typeface="Calibri"/>
              </a:rPr>
              <a:t>ац</a:t>
            </a:r>
            <a:r>
              <a:rPr sz="900" spc="-15" dirty="0">
                <a:latin typeface="Century Gothic" pitchFamily="34" charset="0"/>
                <a:cs typeface="Calibri"/>
              </a:rPr>
              <a:t>и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7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П</a:t>
            </a:r>
            <a:r>
              <a:rPr sz="900" spc="-5" dirty="0">
                <a:latin typeface="Century Gothic" pitchFamily="34" charset="0"/>
                <a:cs typeface="Calibri"/>
              </a:rPr>
              <a:t>ро</a:t>
            </a:r>
            <a:r>
              <a:rPr sz="900" dirty="0">
                <a:latin typeface="Century Gothic" pitchFamily="34" charset="0"/>
                <a:cs typeface="Calibri"/>
              </a:rPr>
              <a:t>е</a:t>
            </a:r>
            <a:r>
              <a:rPr sz="900" spc="-10" dirty="0">
                <a:latin typeface="Century Gothic" pitchFamily="34" charset="0"/>
                <a:cs typeface="Calibri"/>
              </a:rPr>
              <a:t>кт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6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spc="-5" dirty="0">
                <a:latin typeface="Century Gothic" pitchFamily="34" charset="0"/>
                <a:cs typeface="Calibri"/>
              </a:rPr>
              <a:t>ре</a:t>
            </a:r>
            <a:r>
              <a:rPr sz="900" spc="-10" dirty="0">
                <a:latin typeface="Century Gothic" pitchFamily="34" charset="0"/>
                <a:cs typeface="Calibri"/>
              </a:rPr>
              <a:t>б</a:t>
            </a:r>
            <a:r>
              <a:rPr sz="900" dirty="0">
                <a:latin typeface="Century Gothic" pitchFamily="34" charset="0"/>
                <a:cs typeface="Calibri"/>
              </a:rPr>
              <a:t>уе</a:t>
            </a:r>
            <a:r>
              <a:rPr sz="900" spc="-5" dirty="0">
                <a:latin typeface="Century Gothic" pitchFamily="34" charset="0"/>
                <a:cs typeface="Calibri"/>
              </a:rPr>
              <a:t>т</a:t>
            </a:r>
            <a:r>
              <a:rPr sz="900" spc="5" dirty="0">
                <a:latin typeface="Century Gothic" pitchFamily="34" charset="0"/>
                <a:cs typeface="Calibri"/>
              </a:rPr>
              <a:t>с</a:t>
            </a:r>
            <a:r>
              <a:rPr sz="900" dirty="0">
                <a:latin typeface="Century Gothic" pitchFamily="34" charset="0"/>
                <a:cs typeface="Calibri"/>
              </a:rPr>
              <a:t>я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фи</a:t>
            </a:r>
            <a:r>
              <a:rPr sz="900" spc="-10" dirty="0">
                <a:latin typeface="Century Gothic" pitchFamily="34" charset="0"/>
                <a:cs typeface="Calibri"/>
              </a:rPr>
              <a:t>н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0" dirty="0">
                <a:latin typeface="Century Gothic" pitchFamily="34" charset="0"/>
                <a:cs typeface="Calibri"/>
              </a:rPr>
              <a:t>н</a:t>
            </a:r>
            <a:r>
              <a:rPr sz="900" spc="5" dirty="0">
                <a:latin typeface="Century Gothic" pitchFamily="34" charset="0"/>
                <a:cs typeface="Calibri"/>
              </a:rPr>
              <a:t>си</a:t>
            </a:r>
            <a:r>
              <a:rPr sz="900" spc="-5" dirty="0">
                <a:latin typeface="Century Gothic" pitchFamily="34" charset="0"/>
                <a:cs typeface="Calibri"/>
              </a:rPr>
              <a:t>рова</a:t>
            </a:r>
            <a:r>
              <a:rPr sz="900" spc="-10" dirty="0">
                <a:latin typeface="Century Gothic" pitchFamily="34" charset="0"/>
                <a:cs typeface="Calibri"/>
              </a:rPr>
              <a:t>н</a:t>
            </a:r>
            <a:r>
              <a:rPr sz="900" spc="-15" dirty="0">
                <a:latin typeface="Century Gothic" pitchFamily="34" charset="0"/>
                <a:cs typeface="Calibri"/>
              </a:rPr>
              <a:t>и</a:t>
            </a:r>
            <a:r>
              <a:rPr sz="900" dirty="0">
                <a:latin typeface="Century Gothic" pitchFamily="34" charset="0"/>
                <a:cs typeface="Calibri"/>
              </a:rPr>
              <a:t>е</a:t>
            </a:r>
            <a:r>
              <a:rPr sz="900" spc="-8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ра</a:t>
            </a:r>
            <a:r>
              <a:rPr sz="900" spc="5" dirty="0" err="1">
                <a:latin typeface="Century Gothic" pitchFamily="34" charset="0"/>
                <a:cs typeface="Calibri"/>
              </a:rPr>
              <a:t>з</a:t>
            </a:r>
            <a:r>
              <a:rPr sz="900" spc="-5" dirty="0" err="1">
                <a:latin typeface="Century Gothic" pitchFamily="34" charset="0"/>
                <a:cs typeface="Calibri"/>
              </a:rPr>
              <a:t>м</a:t>
            </a:r>
            <a:r>
              <a:rPr sz="900" dirty="0" err="1">
                <a:latin typeface="Century Gothic" pitchFamily="34" charset="0"/>
                <a:cs typeface="Calibri"/>
              </a:rPr>
              <a:t>ере</a:t>
            </a:r>
            <a:r>
              <a:rPr sz="900" dirty="0">
                <a:latin typeface="Century Gothic" pitchFamily="34" charset="0"/>
                <a:cs typeface="Calibri"/>
              </a:rPr>
              <a:t>  </a:t>
            </a:r>
            <a:r>
              <a:rPr lang="ru-RU" sz="900" dirty="0">
                <a:latin typeface="Century Gothic" pitchFamily="34" charset="0"/>
                <a:cs typeface="Calibri"/>
              </a:rPr>
              <a:t>400 </a:t>
            </a:r>
            <a:r>
              <a:rPr sz="900" dirty="0" err="1">
                <a:latin typeface="Century Gothic" pitchFamily="34" charset="0"/>
                <a:cs typeface="Calibri"/>
              </a:rPr>
              <a:t>тыс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долл.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США,</a:t>
            </a:r>
            <a:r>
              <a:rPr sz="900" dirty="0">
                <a:latin typeface="Century Gothic" pitchFamily="34" charset="0"/>
                <a:cs typeface="Calibri"/>
              </a:rPr>
              <a:t> в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том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числе:</a:t>
            </a:r>
          </a:p>
          <a:p>
            <a:pPr marL="186055" marR="53975" indent="-173990" algn="just">
              <a:lnSpc>
                <a:spcPts val="1010"/>
              </a:lnSpc>
              <a:spcBef>
                <a:spcPts val="160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70%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5" dirty="0">
                <a:latin typeface="Century Gothic" pitchFamily="34" charset="0"/>
                <a:cs typeface="Calibri"/>
              </a:rPr>
              <a:t> долговое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7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при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15" dirty="0">
                <a:latin typeface="Century Gothic" pitchFamily="34" charset="0"/>
                <a:cs typeface="Calibri"/>
              </a:rPr>
              <a:t>н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5" dirty="0">
                <a:latin typeface="Century Gothic" pitchFamily="34" charset="0"/>
                <a:cs typeface="Calibri"/>
              </a:rPr>
              <a:t>л</a:t>
            </a:r>
            <a:r>
              <a:rPr sz="900" spc="5" dirty="0">
                <a:latin typeface="Century Gothic" pitchFamily="34" charset="0"/>
                <a:cs typeface="Calibri"/>
              </a:rPr>
              <a:t>ичи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75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з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0" dirty="0">
                <a:latin typeface="Century Gothic" pitchFamily="34" charset="0"/>
                <a:cs typeface="Calibri"/>
              </a:rPr>
              <a:t>л</a:t>
            </a: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spc="10" dirty="0">
                <a:latin typeface="Century Gothic" pitchFamily="34" charset="0"/>
                <a:cs typeface="Calibri"/>
              </a:rPr>
              <a:t>г</a:t>
            </a:r>
            <a:r>
              <a:rPr sz="900" spc="-5" dirty="0">
                <a:latin typeface="Century Gothic" pitchFamily="34" charset="0"/>
                <a:cs typeface="Calibri"/>
              </a:rPr>
              <a:t>ово</a:t>
            </a:r>
            <a:r>
              <a:rPr sz="900" spc="5" dirty="0">
                <a:latin typeface="Century Gothic" pitchFamily="34" charset="0"/>
                <a:cs typeface="Calibri"/>
              </a:rPr>
              <a:t>г</a:t>
            </a:r>
            <a:r>
              <a:rPr sz="900" dirty="0">
                <a:latin typeface="Century Gothic" pitchFamily="34" charset="0"/>
                <a:cs typeface="Calibri"/>
              </a:rPr>
              <a:t>о</a:t>
            </a:r>
            <a:r>
              <a:rPr sz="900" spc="-1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spc="-10" dirty="0">
                <a:latin typeface="Century Gothic" pitchFamily="34" charset="0"/>
                <a:cs typeface="Calibri"/>
              </a:rPr>
              <a:t>б</a:t>
            </a:r>
            <a:r>
              <a:rPr sz="900" dirty="0">
                <a:latin typeface="Century Gothic" pitchFamily="34" charset="0"/>
                <a:cs typeface="Calibri"/>
              </a:rPr>
              <a:t>е</a:t>
            </a:r>
            <a:r>
              <a:rPr sz="900" spc="5" dirty="0">
                <a:latin typeface="Century Gothic" pitchFamily="34" charset="0"/>
                <a:cs typeface="Calibri"/>
              </a:rPr>
              <a:t>с</a:t>
            </a:r>
            <a:r>
              <a:rPr sz="900" dirty="0">
                <a:latin typeface="Century Gothic" pitchFamily="34" charset="0"/>
                <a:cs typeface="Calibri"/>
              </a:rPr>
              <a:t>пе</a:t>
            </a:r>
            <a:r>
              <a:rPr sz="900" spc="5" dirty="0">
                <a:latin typeface="Century Gothic" pitchFamily="34" charset="0"/>
                <a:cs typeface="Calibri"/>
              </a:rPr>
              <a:t>ч</a:t>
            </a:r>
            <a:r>
              <a:rPr sz="900" dirty="0">
                <a:latin typeface="Century Gothic" pitchFamily="34" charset="0"/>
                <a:cs typeface="Calibri"/>
              </a:rPr>
              <a:t>е</a:t>
            </a:r>
            <a:r>
              <a:rPr sz="900" spc="-10" dirty="0">
                <a:latin typeface="Century Gothic" pitchFamily="34" charset="0"/>
                <a:cs typeface="Calibri"/>
              </a:rPr>
              <a:t>н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я;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6055" indent="-173990" algn="just">
              <a:lnSpc>
                <a:spcPts val="1100"/>
              </a:lnSpc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dirty="0">
                <a:latin typeface="Century Gothic" pitchFamily="34" charset="0"/>
                <a:cs typeface="Calibri"/>
              </a:rPr>
              <a:t>т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3</a:t>
            </a:r>
            <a:r>
              <a:rPr sz="900" dirty="0">
                <a:latin typeface="Century Gothic" pitchFamily="34" charset="0"/>
                <a:cs typeface="Calibri"/>
              </a:rPr>
              <a:t>0</a:t>
            </a:r>
            <a:r>
              <a:rPr sz="900" spc="5" dirty="0">
                <a:latin typeface="Century Gothic" pitchFamily="34" charset="0"/>
                <a:cs typeface="Calibri"/>
              </a:rPr>
              <a:t> %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-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</a:t>
            </a:r>
            <a:r>
              <a:rPr sz="900" spc="10" dirty="0">
                <a:latin typeface="Century Gothic" pitchFamily="34" charset="0"/>
                <a:cs typeface="Calibri"/>
              </a:rPr>
              <a:t>ч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5" dirty="0">
                <a:latin typeface="Century Gothic" pitchFamily="34" charset="0"/>
                <a:cs typeface="Calibri"/>
              </a:rPr>
              <a:t>с</a:t>
            </a:r>
            <a:r>
              <a:rPr sz="900" spc="-5" dirty="0">
                <a:latin typeface="Century Gothic" pitchFamily="34" charset="0"/>
                <a:cs typeface="Calibri"/>
              </a:rPr>
              <a:t>т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dirty="0">
                <a:latin typeface="Century Gothic" pitchFamily="34" charset="0"/>
                <a:cs typeface="Calibri"/>
              </a:rPr>
              <a:t>е</a:t>
            </a:r>
            <a:r>
              <a:rPr sz="900" spc="-9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spc="-15" dirty="0">
                <a:latin typeface="Century Gothic" pitchFamily="34" charset="0"/>
                <a:cs typeface="Calibri"/>
              </a:rPr>
              <a:t>н</a:t>
            </a:r>
            <a:r>
              <a:rPr sz="900" dirty="0">
                <a:latin typeface="Century Gothic" pitchFamily="34" charset="0"/>
                <a:cs typeface="Calibri"/>
              </a:rPr>
              <a:t>вес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spc="-5" dirty="0">
                <a:latin typeface="Century Gothic" pitchFamily="34" charset="0"/>
                <a:cs typeface="Calibri"/>
              </a:rPr>
              <a:t>ора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</a:p>
          <a:p>
            <a:pPr marL="12700" algn="just">
              <a:lnSpc>
                <a:spcPts val="1155"/>
              </a:lnSpc>
            </a:pPr>
            <a:r>
              <a:rPr sz="9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900" spc="-5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структура</a:t>
            </a:r>
            <a:r>
              <a:rPr sz="900" spc="-6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75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меры</a:t>
            </a:r>
          </a:p>
          <a:p>
            <a:pPr marL="12700" marR="424815" algn="just">
              <a:lnSpc>
                <a:spcPts val="980"/>
              </a:lnSpc>
              <a:spcBef>
                <a:spcPts val="170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900" spc="-5" dirty="0" err="1">
                <a:latin typeface="Century Gothic" pitchFamily="34" charset="0"/>
                <a:cs typeface="Calibri"/>
              </a:rPr>
              <a:t>поддержки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являются</a:t>
            </a:r>
            <a:r>
              <a:rPr lang="ru-RU" sz="900" spc="-5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индикативными</a:t>
            </a:r>
            <a:r>
              <a:rPr sz="900" spc="-5" dirty="0">
                <a:latin typeface="Century Gothic" pitchFamily="34" charset="0"/>
                <a:cs typeface="Calibri"/>
              </a:rPr>
              <a:t>, 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финальная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структура</a:t>
            </a:r>
            <a:r>
              <a:rPr lang="ru-RU" sz="900" dirty="0">
                <a:latin typeface="Century Gothic" pitchFamily="34" charset="0"/>
                <a:cs typeface="Calibri"/>
              </a:rPr>
              <a:t> </a:t>
            </a:r>
            <a:r>
              <a:rPr sz="900" spc="-5" dirty="0" err="1">
                <a:latin typeface="Century Gothic" pitchFamily="34" charset="0"/>
                <a:cs typeface="Calibri"/>
              </a:rPr>
              <a:t>финансирования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 долей</a:t>
            </a:r>
            <a:r>
              <a:rPr sz="900" dirty="0">
                <a:latin typeface="Century Gothic" pitchFamily="34" charset="0"/>
                <a:cs typeface="Calibri"/>
              </a:rPr>
              <a:t> участия</a:t>
            </a:r>
            <a:r>
              <a:rPr sz="900" spc="-7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</a:p>
          <a:p>
            <a:pPr marL="12700" marR="5080" algn="just">
              <a:lnSpc>
                <a:spcPts val="980"/>
              </a:lnSpc>
              <a:spcBef>
                <a:spcPts val="35"/>
              </a:spcBef>
            </a:pPr>
            <a:r>
              <a:rPr sz="900" spc="-5" dirty="0">
                <a:latin typeface="Century Gothic" pitchFamily="34" charset="0"/>
                <a:cs typeface="Calibri"/>
              </a:rPr>
              <a:t>Проекте</a:t>
            </a:r>
            <a:r>
              <a:rPr sz="900" spc="-6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определятся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результатам</a:t>
            </a:r>
            <a:r>
              <a:rPr sz="900" spc="-6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-8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 </a:t>
            </a:r>
            <a:r>
              <a:rPr sz="900" spc="-210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11" name="object 17"/>
          <p:cNvSpPr txBox="1"/>
          <p:nvPr/>
        </p:nvSpPr>
        <p:spPr>
          <a:xfrm>
            <a:off x="4563490" y="4942032"/>
            <a:ext cx="3276600" cy="46230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ts val="1150"/>
              </a:lnSpc>
              <a:spcBef>
                <a:spcPts val="105"/>
              </a:spcBef>
            </a:pP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Инвестиционная</a:t>
            </a:r>
            <a:r>
              <a:rPr sz="900" b="1" spc="-5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-4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проекта:</a:t>
            </a:r>
            <a:endParaRPr sz="900" dirty="0">
              <a:solidFill>
                <a:srgbClr val="7030A0"/>
              </a:solidFill>
              <a:latin typeface="Century Gothic" pitchFamily="34" charset="0"/>
              <a:cs typeface="Calibri"/>
            </a:endParaRPr>
          </a:p>
          <a:p>
            <a:pPr marL="12700">
              <a:lnSpc>
                <a:spcPts val="1105"/>
              </a:lnSpc>
            </a:pPr>
            <a:r>
              <a:rPr sz="900" spc="-10" dirty="0">
                <a:latin typeface="Century Gothic" pitchFamily="34" charset="0"/>
                <a:cs typeface="Calibri"/>
              </a:rPr>
              <a:t>С</a:t>
            </a:r>
            <a:r>
              <a:rPr sz="900" dirty="0">
                <a:latin typeface="Century Gothic" pitchFamily="34" charset="0"/>
                <a:cs typeface="Calibri"/>
              </a:rPr>
              <a:t>у</a:t>
            </a:r>
            <a:r>
              <a:rPr sz="900" spc="-10" dirty="0">
                <a:latin typeface="Century Gothic" pitchFamily="34" charset="0"/>
                <a:cs typeface="Calibri"/>
              </a:rPr>
              <a:t>мм</a:t>
            </a:r>
            <a:r>
              <a:rPr sz="900" spc="5" dirty="0">
                <a:latin typeface="Century Gothic" pitchFamily="34" charset="0"/>
                <a:cs typeface="Calibri"/>
              </a:rPr>
              <a:t>а</a:t>
            </a:r>
            <a:r>
              <a:rPr sz="900" spc="-65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н</a:t>
            </a:r>
            <a:r>
              <a:rPr sz="900" dirty="0">
                <a:latin typeface="Century Gothic" pitchFamily="34" charset="0"/>
                <a:cs typeface="Calibri"/>
              </a:rPr>
              <a:t>вес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spc="5" dirty="0">
                <a:latin typeface="Century Gothic" pitchFamily="34" charset="0"/>
                <a:cs typeface="Calibri"/>
              </a:rPr>
              <a:t>иц</a:t>
            </a:r>
            <a:r>
              <a:rPr sz="900" spc="-15" dirty="0">
                <a:latin typeface="Century Gothic" pitchFamily="34" charset="0"/>
                <a:cs typeface="Calibri"/>
              </a:rPr>
              <a:t>и</a:t>
            </a:r>
            <a:r>
              <a:rPr sz="900" spc="5" dirty="0">
                <a:latin typeface="Century Gothic" pitchFamily="34" charset="0"/>
                <a:cs typeface="Calibri"/>
              </a:rPr>
              <a:t>й</a:t>
            </a:r>
            <a:r>
              <a:rPr sz="900" spc="-7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5" dirty="0">
                <a:latin typeface="Century Gothic" pitchFamily="34" charset="0"/>
                <a:cs typeface="Calibri"/>
              </a:rPr>
              <a:t>400 </a:t>
            </a:r>
            <a:r>
              <a:rPr sz="900" spc="-10" dirty="0" err="1">
                <a:latin typeface="Century Gothic" pitchFamily="34" charset="0"/>
                <a:cs typeface="Calibri"/>
              </a:rPr>
              <a:t>т</a:t>
            </a:r>
            <a:r>
              <a:rPr sz="900" dirty="0" err="1">
                <a:latin typeface="Century Gothic" pitchFamily="34" charset="0"/>
                <a:cs typeface="Calibri"/>
              </a:rPr>
              <a:t>ыс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д</a:t>
            </a:r>
            <a:r>
              <a:rPr sz="900" dirty="0">
                <a:latin typeface="Century Gothic" pitchFamily="34" charset="0"/>
                <a:cs typeface="Calibri"/>
              </a:rPr>
              <a:t>о</a:t>
            </a:r>
            <a:r>
              <a:rPr sz="900" spc="-10" dirty="0">
                <a:latin typeface="Century Gothic" pitchFamily="34" charset="0"/>
                <a:cs typeface="Calibri"/>
              </a:rPr>
              <a:t>лл</a:t>
            </a:r>
            <a:r>
              <a:rPr sz="900" dirty="0">
                <a:latin typeface="Century Gothic" pitchFamily="34" charset="0"/>
                <a:cs typeface="Calibri"/>
              </a:rPr>
              <a:t>. </a:t>
            </a:r>
            <a:r>
              <a:rPr sz="900" spc="-10" dirty="0">
                <a:latin typeface="Century Gothic" pitchFamily="34" charset="0"/>
                <a:cs typeface="Calibri"/>
              </a:rPr>
              <a:t>СШ</a:t>
            </a:r>
            <a:r>
              <a:rPr sz="900" spc="5" dirty="0">
                <a:latin typeface="Century Gothic" pitchFamily="34" charset="0"/>
                <a:cs typeface="Calibri"/>
              </a:rPr>
              <a:t>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>
              <a:lnSpc>
                <a:spcPts val="1185"/>
              </a:lnSpc>
            </a:pPr>
            <a:r>
              <a:rPr sz="900" spc="-10" dirty="0" err="1">
                <a:latin typeface="Century Gothic" pitchFamily="34" charset="0"/>
                <a:cs typeface="Calibri"/>
              </a:rPr>
              <a:t>С</a:t>
            </a:r>
            <a:r>
              <a:rPr sz="900" spc="-5" dirty="0" err="1">
                <a:latin typeface="Century Gothic" pitchFamily="34" charset="0"/>
                <a:cs typeface="Calibri"/>
              </a:rPr>
              <a:t>ро</a:t>
            </a:r>
            <a:r>
              <a:rPr sz="900" dirty="0" err="1">
                <a:latin typeface="Century Gothic" pitchFamily="34" charset="0"/>
                <a:cs typeface="Calibri"/>
              </a:rPr>
              <a:t>к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spc="-15" dirty="0">
                <a:latin typeface="Century Gothic" pitchFamily="34" charset="0"/>
                <a:cs typeface="Calibri"/>
              </a:rPr>
              <a:t>к</a:t>
            </a:r>
            <a:r>
              <a:rPr sz="900" dirty="0">
                <a:latin typeface="Century Gothic" pitchFamily="34" charset="0"/>
                <a:cs typeface="Calibri"/>
              </a:rPr>
              <a:t>упае</a:t>
            </a:r>
            <a:r>
              <a:rPr sz="900" spc="-5" dirty="0">
                <a:latin typeface="Century Gothic" pitchFamily="34" charset="0"/>
                <a:cs typeface="Calibri"/>
              </a:rPr>
              <a:t>мо</a:t>
            </a:r>
            <a:r>
              <a:rPr sz="900" spc="5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П</a:t>
            </a:r>
            <a:r>
              <a:rPr sz="900" spc="-5" dirty="0">
                <a:latin typeface="Century Gothic" pitchFamily="34" charset="0"/>
                <a:cs typeface="Calibri"/>
              </a:rPr>
              <a:t>ро</a:t>
            </a:r>
            <a:r>
              <a:rPr sz="900" dirty="0">
                <a:latin typeface="Century Gothic" pitchFamily="34" charset="0"/>
                <a:cs typeface="Calibri"/>
              </a:rPr>
              <a:t>е</a:t>
            </a:r>
            <a:r>
              <a:rPr sz="900" spc="-10" dirty="0">
                <a:latin typeface="Century Gothic" pitchFamily="34" charset="0"/>
                <a:cs typeface="Calibri"/>
              </a:rPr>
              <a:t>кт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4</a:t>
            </a:r>
            <a:r>
              <a:rPr sz="900" spc="-15" dirty="0">
                <a:latin typeface="Century Gothic" pitchFamily="34" charset="0"/>
                <a:cs typeface="Calibri"/>
              </a:rPr>
              <a:t>,</a:t>
            </a:r>
            <a:r>
              <a:rPr sz="900" dirty="0">
                <a:latin typeface="Century Gothic" pitchFamily="34" charset="0"/>
                <a:cs typeface="Calibri"/>
              </a:rPr>
              <a:t>8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35" dirty="0">
                <a:latin typeface="Century Gothic" pitchFamily="34" charset="0"/>
                <a:cs typeface="Calibri"/>
              </a:rPr>
              <a:t>л</a:t>
            </a:r>
            <a:r>
              <a:rPr sz="900" spc="-25" dirty="0">
                <a:latin typeface="Century Gothic" pitchFamily="34" charset="0"/>
                <a:cs typeface="Calibri"/>
              </a:rPr>
              <a:t>е</a:t>
            </a:r>
            <a:r>
              <a:rPr sz="900" dirty="0">
                <a:latin typeface="Century Gothic" pitchFamily="34" charset="0"/>
                <a:cs typeface="Calibri"/>
              </a:rPr>
              <a:t>т</a:t>
            </a:r>
          </a:p>
        </p:txBody>
      </p:sp>
      <p:pic>
        <p:nvPicPr>
          <p:cNvPr id="54" name="object 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60" name="object 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12829" y="4572000"/>
            <a:ext cx="3180587" cy="1862328"/>
          </a:xfrm>
          <a:prstGeom prst="rect">
            <a:avLst/>
          </a:prstGeom>
        </p:spPr>
      </p:pic>
      <p:pic>
        <p:nvPicPr>
          <p:cNvPr id="3" name="Рисунок 2">
            <a:extLst>
              <a:ext uri="{FF2B5EF4-FFF2-40B4-BE49-F238E27FC236}">
                <a16:creationId xmlns="" xmlns:a16="http://schemas.microsoft.com/office/drawing/2014/main" id="{8A1915E4-236B-ADC2-4181-B482F43FA973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3841" y="1042461"/>
            <a:ext cx="3473704" cy="1568862"/>
          </a:xfrm>
          <a:prstGeom prst="rect">
            <a:avLst/>
          </a:prstGeom>
        </p:spPr>
      </p:pic>
      <p:sp>
        <p:nvSpPr>
          <p:cNvPr id="1061" name="Прямоугольник 1060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62" name="Блок-схема: задержка 1061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63" name="object 8"/>
          <p:cNvSpPr txBox="1">
            <a:spLocks/>
          </p:cNvSpPr>
          <p:nvPr/>
        </p:nvSpPr>
        <p:spPr>
          <a:xfrm>
            <a:off x="8292749" y="6110236"/>
            <a:ext cx="3803868" cy="444352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algn="ctr"/>
            <a:r>
              <a:rPr lang="kk-KZ" sz="1400" b="1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ДОБЫЧА И ГОРНО-МЕТАЛЛУРГИЧЕСКИЙ КОМПЛЕКС (ГМП)</a:t>
            </a:r>
            <a:endParaRPr lang="ru-RU" sz="1400" b="1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pic>
        <p:nvPicPr>
          <p:cNvPr id="1064" name="Рисунок 1063"/>
          <p:cNvPicPr>
            <a:picLocks noChangeAspect="1"/>
          </p:cNvPicPr>
          <p:nvPr/>
        </p:nvPicPr>
        <p:blipFill>
          <a:blip r:embed="rId12" cstate="print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artisticPhotocopy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5458" y="6126535"/>
            <a:ext cx="428053" cy="428053"/>
          </a:xfrm>
          <a:prstGeom prst="rect">
            <a:avLst/>
          </a:prstGeom>
        </p:spPr>
      </p:pic>
      <p:sp>
        <p:nvSpPr>
          <p:cNvPr id="1065" name="object 6"/>
          <p:cNvSpPr txBox="1"/>
          <p:nvPr/>
        </p:nvSpPr>
        <p:spPr>
          <a:xfrm>
            <a:off x="9753600" y="410701"/>
            <a:ext cx="1295400" cy="4283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kk-KZ" sz="900" i="1" kern="0" spc="-20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Добыча и Горно-Металлургический Комплекс(ГМП)</a:t>
            </a:r>
            <a:endParaRPr lang="ru-RU" sz="900" i="1" kern="0" spc="-20" dirty="0">
              <a:solidFill>
                <a:srgbClr val="7030A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6871613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oogle Shape;2346;p86"/>
          <p:cNvGrpSpPr/>
          <p:nvPr/>
        </p:nvGrpSpPr>
        <p:grpSpPr>
          <a:xfrm>
            <a:off x="1117256" y="931604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56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7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8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9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0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1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2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3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4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5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6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7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8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9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0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1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2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3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4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5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6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7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8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9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0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1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2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3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4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5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6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7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8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9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60" name="Прямоугольник 59"/>
          <p:cNvSpPr/>
          <p:nvPr/>
        </p:nvSpPr>
        <p:spPr>
          <a:xfrm>
            <a:off x="448764" y="304800"/>
            <a:ext cx="913738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lang="en-US" b="1" spc="-10" dirty="0">
                <a:solidFill>
                  <a:srgbClr val="7030A0"/>
                </a:solidFill>
                <a:latin typeface="Arial" pitchFamily="34" charset="0"/>
                <a:cs typeface="Arial" pitchFamily="34" charset="0"/>
              </a:rPr>
              <a:t>C</a:t>
            </a:r>
            <a:r>
              <a:rPr lang="kk-KZ" b="1" spc="-10" dirty="0">
                <a:solidFill>
                  <a:srgbClr val="7030A0"/>
                </a:solidFill>
                <a:latin typeface="Arial" pitchFamily="34" charset="0"/>
                <a:cs typeface="Arial" pitchFamily="34" charset="0"/>
              </a:rPr>
              <a:t>троительство горно-обогатительной фабрики по добыче и переработке лития</a:t>
            </a:r>
            <a:endParaRPr lang="ru-RU" b="1" dirty="0">
              <a:solidFill>
                <a:srgbClr val="7030A0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4" name="object 4"/>
          <p:cNvSpPr txBox="1"/>
          <p:nvPr/>
        </p:nvSpPr>
        <p:spPr>
          <a:xfrm>
            <a:off x="498449" y="2514600"/>
            <a:ext cx="1237615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7030A0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4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7030A0"/>
                </a:solidFill>
                <a:latin typeface="Calibri"/>
                <a:cs typeface="Calibri"/>
              </a:rPr>
              <a:t>проекта</a:t>
            </a:r>
            <a:endParaRPr sz="900" dirty="0">
              <a:solidFill>
                <a:srgbClr val="7030A0"/>
              </a:solidFill>
              <a:latin typeface="Calibri"/>
              <a:cs typeface="Calibri"/>
            </a:endParaRPr>
          </a:p>
        </p:txBody>
      </p:sp>
      <p:sp>
        <p:nvSpPr>
          <p:cNvPr id="65" name="object 57"/>
          <p:cNvSpPr txBox="1"/>
          <p:nvPr/>
        </p:nvSpPr>
        <p:spPr>
          <a:xfrm>
            <a:off x="492963" y="4420315"/>
            <a:ext cx="1724025" cy="166712"/>
          </a:xfrm>
          <a:prstGeom prst="rect">
            <a:avLst/>
          </a:prstGeom>
        </p:spPr>
        <p:txBody>
          <a:bodyPr vert="horz" wrap="square" lIns="0" tIns="279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900" b="1" spc="-5" dirty="0" err="1">
                <a:solidFill>
                  <a:srgbClr val="7030A0"/>
                </a:solidFill>
                <a:latin typeface="Calibri"/>
                <a:cs typeface="Calibri"/>
              </a:rPr>
              <a:t>Место</a:t>
            </a:r>
            <a:r>
              <a:rPr sz="900" b="1" spc="-30" dirty="0">
                <a:solidFill>
                  <a:srgbClr val="7030A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7030A0"/>
                </a:solidFill>
                <a:latin typeface="Calibri"/>
                <a:cs typeface="Calibri"/>
              </a:rPr>
              <a:t>реализации</a:t>
            </a:r>
            <a:endParaRPr sz="900" dirty="0">
              <a:solidFill>
                <a:srgbClr val="7030A0"/>
              </a:solidFill>
              <a:latin typeface="Calibri"/>
              <a:cs typeface="Calibri"/>
            </a:endParaRPr>
          </a:p>
        </p:txBody>
      </p:sp>
      <p:sp>
        <p:nvSpPr>
          <p:cNvPr id="105" name="object 9"/>
          <p:cNvSpPr txBox="1"/>
          <p:nvPr/>
        </p:nvSpPr>
        <p:spPr>
          <a:xfrm>
            <a:off x="4563490" y="1126912"/>
            <a:ext cx="1684910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Продукция</a:t>
            </a:r>
            <a:endParaRPr sz="900" dirty="0">
              <a:solidFill>
                <a:srgbClr val="7030A0"/>
              </a:solidFill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900" spc="5" dirty="0" err="1">
                <a:latin typeface="Century Gothic" pitchFamily="34" charset="0"/>
                <a:cs typeface="Calibri"/>
              </a:rPr>
              <a:t>Годовая</a:t>
            </a:r>
            <a:r>
              <a:rPr lang="kk-KZ" sz="900" spc="5" dirty="0">
                <a:latin typeface="Century Gothic" pitchFamily="34" charset="0"/>
                <a:cs typeface="Calibri"/>
              </a:rPr>
              <a:t> </a:t>
            </a:r>
            <a:r>
              <a:rPr sz="900" spc="5" dirty="0" err="1">
                <a:latin typeface="Century Gothic" pitchFamily="34" charset="0"/>
                <a:cs typeface="Calibri"/>
              </a:rPr>
              <a:t>мощность</a:t>
            </a:r>
            <a:r>
              <a:rPr sz="900" spc="5" dirty="0">
                <a:latin typeface="Century Gothic" pitchFamily="34" charset="0"/>
                <a:cs typeface="Calibri"/>
              </a:rPr>
              <a:t>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06" name="object 10"/>
          <p:cNvSpPr txBox="1"/>
          <p:nvPr/>
        </p:nvSpPr>
        <p:spPr>
          <a:xfrm>
            <a:off x="4563490" y="1482068"/>
            <a:ext cx="2609850" cy="567463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86055" indent="-173990" algn="just">
              <a:lnSpc>
                <a:spcPct val="100000"/>
              </a:lnSpc>
              <a:spcBef>
                <a:spcPts val="105"/>
              </a:spcBef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900" spc="-10" dirty="0">
                <a:latin typeface="Century Gothic" pitchFamily="34" charset="0"/>
                <a:cs typeface="Calibri"/>
              </a:rPr>
              <a:t>10</a:t>
            </a:r>
            <a:r>
              <a:rPr sz="900" dirty="0">
                <a:latin typeface="Century Gothic" pitchFamily="34" charset="0"/>
                <a:cs typeface="Calibri"/>
              </a:rPr>
              <a:t>0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spc="5" dirty="0">
                <a:latin typeface="Century Gothic" pitchFamily="34" charset="0"/>
                <a:cs typeface="Calibri"/>
              </a:rPr>
              <a:t>ыс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  <a:r>
              <a:rPr sz="900" spc="-7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то</a:t>
            </a:r>
            <a:r>
              <a:rPr sz="900" spc="-15" dirty="0">
                <a:latin typeface="Century Gothic" pitchFamily="34" charset="0"/>
                <a:cs typeface="Calibri"/>
              </a:rPr>
              <a:t>н</a:t>
            </a:r>
            <a:r>
              <a:rPr sz="900" dirty="0">
                <a:latin typeface="Century Gothic" pitchFamily="34" charset="0"/>
                <a:cs typeface="Calibri"/>
              </a:rPr>
              <a:t>н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15" dirty="0">
                <a:latin typeface="Century Gothic" pitchFamily="34" charset="0"/>
                <a:cs typeface="Calibri"/>
              </a:rPr>
              <a:t>н</a:t>
            </a:r>
            <a:r>
              <a:rPr sz="900" dirty="0">
                <a:latin typeface="Century Gothic" pitchFamily="34" charset="0"/>
                <a:cs typeface="Calibri"/>
              </a:rPr>
              <a:t>е</a:t>
            </a:r>
            <a:r>
              <a:rPr sz="900" spc="10" dirty="0">
                <a:latin typeface="Century Gothic" pitchFamily="34" charset="0"/>
                <a:cs typeface="Calibri"/>
              </a:rPr>
              <a:t>г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10" dirty="0">
                <a:latin typeface="Century Gothic" pitchFamily="34" charset="0"/>
                <a:cs typeface="Calibri"/>
              </a:rPr>
              <a:t>ш</a:t>
            </a:r>
            <a:r>
              <a:rPr sz="900" dirty="0">
                <a:latin typeface="Century Gothic" pitchFamily="34" charset="0"/>
                <a:cs typeface="Calibri"/>
              </a:rPr>
              <a:t>е</a:t>
            </a:r>
            <a:r>
              <a:rPr sz="900" spc="-10" dirty="0">
                <a:latin typeface="Century Gothic" pitchFamily="34" charset="0"/>
                <a:cs typeface="Calibri"/>
              </a:rPr>
              <a:t>н</a:t>
            </a: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dirty="0">
                <a:latin typeface="Century Gothic" pitchFamily="34" charset="0"/>
                <a:cs typeface="Calibri"/>
              </a:rPr>
              <a:t>й</a:t>
            </a:r>
            <a:r>
              <a:rPr sz="900" spc="-75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из</a:t>
            </a:r>
            <a:r>
              <a:rPr sz="900" dirty="0">
                <a:latin typeface="Century Gothic" pitchFamily="34" charset="0"/>
                <a:cs typeface="Calibri"/>
              </a:rPr>
              <a:t>вес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dirty="0">
                <a:latin typeface="Century Gothic" pitchFamily="34" charset="0"/>
                <a:cs typeface="Calibri"/>
              </a:rPr>
              <a:t>;</a:t>
            </a:r>
          </a:p>
          <a:p>
            <a:pPr marL="186055" indent="-173990" algn="just">
              <a:lnSpc>
                <a:spcPct val="100000"/>
              </a:lnSpc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900" spc="-10" dirty="0">
                <a:latin typeface="Century Gothic" pitchFamily="34" charset="0"/>
                <a:cs typeface="Calibri"/>
              </a:rPr>
              <a:t>345</a:t>
            </a:r>
            <a:r>
              <a:rPr sz="900" spc="-15" dirty="0">
                <a:latin typeface="Century Gothic" pitchFamily="34" charset="0"/>
                <a:cs typeface="Calibri"/>
              </a:rPr>
              <a:t>,</a:t>
            </a:r>
            <a:r>
              <a:rPr sz="900" dirty="0">
                <a:latin typeface="Century Gothic" pitchFamily="34" charset="0"/>
                <a:cs typeface="Calibri"/>
              </a:rPr>
              <a:t>6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spc="5" dirty="0">
                <a:latin typeface="Century Gothic" pitchFamily="34" charset="0"/>
                <a:cs typeface="Calibri"/>
              </a:rPr>
              <a:t>ыс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10" dirty="0">
                <a:latin typeface="Century Gothic" pitchFamily="34" charset="0"/>
                <a:cs typeface="Calibri"/>
              </a:rPr>
              <a:t>ш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ук</a:t>
            </a:r>
            <a:r>
              <a:rPr sz="900" spc="-7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си</a:t>
            </a:r>
            <a:r>
              <a:rPr sz="900" spc="-15" dirty="0">
                <a:latin typeface="Century Gothic" pitchFamily="34" charset="0"/>
                <a:cs typeface="Calibri"/>
              </a:rPr>
              <a:t>л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spc="-15" dirty="0">
                <a:latin typeface="Century Gothic" pitchFamily="34" charset="0"/>
                <a:cs typeface="Calibri"/>
              </a:rPr>
              <a:t>к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spc="-15" dirty="0">
                <a:latin typeface="Century Gothic" pitchFamily="34" charset="0"/>
                <a:cs typeface="Calibri"/>
              </a:rPr>
              <a:t>н</a:t>
            </a:r>
            <a:r>
              <a:rPr sz="900" dirty="0">
                <a:latin typeface="Century Gothic" pitchFamily="34" charset="0"/>
                <a:cs typeface="Calibri"/>
              </a:rPr>
              <a:t>ых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15" dirty="0">
                <a:latin typeface="Century Gothic" pitchFamily="34" charset="0"/>
                <a:cs typeface="Calibri"/>
              </a:rPr>
              <a:t>к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spc="-5" dirty="0">
                <a:latin typeface="Century Gothic" pitchFamily="34" charset="0"/>
                <a:cs typeface="Calibri"/>
              </a:rPr>
              <a:t>рп</a:t>
            </a:r>
            <a:r>
              <a:rPr sz="900" spc="5" dirty="0">
                <a:latin typeface="Century Gothic" pitchFamily="34" charset="0"/>
                <a:cs typeface="Calibri"/>
              </a:rPr>
              <a:t>ич</a:t>
            </a:r>
            <a:r>
              <a:rPr sz="900" spc="-25" dirty="0">
                <a:latin typeface="Century Gothic" pitchFamily="34" charset="0"/>
                <a:cs typeface="Calibri"/>
              </a:rPr>
              <a:t>е</a:t>
            </a:r>
            <a:r>
              <a:rPr sz="900" spc="5" dirty="0">
                <a:latin typeface="Century Gothic" pitchFamily="34" charset="0"/>
                <a:cs typeface="Calibri"/>
              </a:rPr>
              <a:t>й</a:t>
            </a:r>
            <a:r>
              <a:rPr sz="900" dirty="0">
                <a:latin typeface="Century Gothic" pitchFamily="34" charset="0"/>
                <a:cs typeface="Calibri"/>
              </a:rPr>
              <a:t>;</a:t>
            </a:r>
          </a:p>
          <a:p>
            <a:pPr marL="186055" indent="-173990" algn="just">
              <a:lnSpc>
                <a:spcPct val="100000"/>
              </a:lnSpc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6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91</a:t>
            </a:r>
            <a:r>
              <a:rPr sz="900" dirty="0">
                <a:latin typeface="Century Gothic" pitchFamily="34" charset="0"/>
                <a:cs typeface="Calibri"/>
              </a:rPr>
              <a:t>2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15" dirty="0">
                <a:latin typeface="Century Gothic" pitchFamily="34" charset="0"/>
                <a:cs typeface="Calibri"/>
              </a:rPr>
              <a:t>к</a:t>
            </a:r>
            <a:r>
              <a:rPr sz="900" dirty="0">
                <a:latin typeface="Century Gothic" pitchFamily="34" charset="0"/>
                <a:cs typeface="Calibri"/>
              </a:rPr>
              <a:t>в.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м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spc="-5" dirty="0">
                <a:latin typeface="Century Gothic" pitchFamily="34" charset="0"/>
                <a:cs typeface="Calibri"/>
              </a:rPr>
              <a:t>ро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у</a:t>
            </a:r>
            <a:r>
              <a:rPr sz="900" spc="-5" dirty="0">
                <a:latin typeface="Century Gothic" pitchFamily="34" charset="0"/>
                <a:cs typeface="Calibri"/>
              </a:rPr>
              <a:t>ар</a:t>
            </a:r>
            <a:r>
              <a:rPr sz="900" spc="-15" dirty="0">
                <a:latin typeface="Century Gothic" pitchFamily="34" charset="0"/>
                <a:cs typeface="Calibri"/>
              </a:rPr>
              <a:t>н</a:t>
            </a: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dirty="0">
                <a:latin typeface="Century Gothic" pitchFamily="34" charset="0"/>
                <a:cs typeface="Calibri"/>
              </a:rPr>
              <a:t>й</a:t>
            </a:r>
            <a:r>
              <a:rPr sz="900" spc="-8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б</a:t>
            </a:r>
            <a:r>
              <a:rPr sz="900" spc="-5" dirty="0">
                <a:latin typeface="Century Gothic" pitchFamily="34" charset="0"/>
                <a:cs typeface="Calibri"/>
              </a:rPr>
              <a:t>ор</a:t>
            </a:r>
            <a:r>
              <a:rPr sz="900" spc="-15" dirty="0">
                <a:latin typeface="Century Gothic" pitchFamily="34" charset="0"/>
                <a:cs typeface="Calibri"/>
              </a:rPr>
              <a:t>д</a:t>
            </a:r>
            <a:r>
              <a:rPr sz="900" spc="-5" dirty="0">
                <a:latin typeface="Century Gothic" pitchFamily="34" charset="0"/>
                <a:cs typeface="Calibri"/>
              </a:rPr>
              <a:t>юр</a:t>
            </a:r>
            <a:r>
              <a:rPr sz="900" spc="-15" dirty="0">
                <a:latin typeface="Century Gothic" pitchFamily="34" charset="0"/>
                <a:cs typeface="Calibri"/>
              </a:rPr>
              <a:t>н</a:t>
            </a: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dirty="0">
                <a:latin typeface="Century Gothic" pitchFamily="34" charset="0"/>
                <a:cs typeface="Calibri"/>
              </a:rPr>
              <a:t>й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</a:t>
            </a:r>
            <a:r>
              <a:rPr sz="900" spc="-10" dirty="0">
                <a:latin typeface="Century Gothic" pitchFamily="34" charset="0"/>
                <a:cs typeface="Calibri"/>
              </a:rPr>
              <a:t>л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spc="-15" dirty="0">
                <a:latin typeface="Century Gothic" pitchFamily="34" charset="0"/>
                <a:cs typeface="Calibri"/>
              </a:rPr>
              <a:t>к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</a:p>
        </p:txBody>
      </p:sp>
      <p:sp>
        <p:nvSpPr>
          <p:cNvPr id="107" name="object 13"/>
          <p:cNvSpPr txBox="1"/>
          <p:nvPr/>
        </p:nvSpPr>
        <p:spPr>
          <a:xfrm>
            <a:off x="4572000" y="2371369"/>
            <a:ext cx="3392149" cy="2152512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algn="just">
              <a:lnSpc>
                <a:spcPts val="1150"/>
              </a:lnSpc>
              <a:spcBef>
                <a:spcPts val="105"/>
              </a:spcBef>
            </a:pPr>
            <a:r>
              <a:rPr sz="9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Проект</a:t>
            </a:r>
            <a:endParaRPr sz="900" dirty="0">
              <a:solidFill>
                <a:srgbClr val="7030A0"/>
              </a:solidFill>
              <a:latin typeface="Century Gothic" pitchFamily="34" charset="0"/>
              <a:cs typeface="Calibri"/>
            </a:endParaRPr>
          </a:p>
          <a:p>
            <a:pPr marL="12700" marR="82550" algn="just">
              <a:lnSpc>
                <a:spcPct val="100000"/>
              </a:lnSpc>
            </a:pPr>
            <a:r>
              <a:rPr lang="ru-RU" sz="900" spc="-10" dirty="0">
                <a:latin typeface="Century Gothic" pitchFamily="34" charset="0"/>
                <a:cs typeface="Calibri Light"/>
              </a:rPr>
              <a:t>Строительство</a:t>
            </a:r>
            <a:r>
              <a:rPr lang="ru-RU" sz="900" spc="4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горно-обогатительной</a:t>
            </a:r>
            <a:r>
              <a:rPr lang="ru-RU" sz="900" spc="5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фабрики</a:t>
            </a:r>
            <a:r>
              <a:rPr lang="ru-RU" sz="900" spc="5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по </a:t>
            </a:r>
            <a:r>
              <a:rPr lang="ru-RU" sz="90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добыче</a:t>
            </a:r>
            <a:r>
              <a:rPr lang="ru-RU" sz="900" spc="3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и</a:t>
            </a:r>
            <a:r>
              <a:rPr lang="ru-RU" sz="900" spc="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переработке</a:t>
            </a:r>
            <a:r>
              <a:rPr lang="ru-RU" sz="900" spc="5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лития</a:t>
            </a:r>
            <a:r>
              <a:rPr lang="ru-RU" sz="900" spc="1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в Аральском районе </a:t>
            </a:r>
            <a:r>
              <a:rPr lang="ru-RU" sz="90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В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рамках</a:t>
            </a:r>
            <a:r>
              <a:rPr lang="ru-RU" sz="900" spc="3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Проекта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планируется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осуществление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следующих мероприятий: </a:t>
            </a:r>
            <a:r>
              <a:rPr lang="ru-RU" sz="900" spc="-21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проведение</a:t>
            </a:r>
            <a:r>
              <a:rPr lang="ru-RU" sz="900" spc="5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геолого-разведочных</a:t>
            </a:r>
            <a:r>
              <a:rPr lang="ru-RU" sz="900" spc="5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работ</a:t>
            </a:r>
            <a:r>
              <a:rPr lang="ru-RU" sz="900" spc="3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на месторождениях,</a:t>
            </a:r>
            <a:r>
              <a:rPr lang="ru-RU" sz="900" spc="5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постановка</a:t>
            </a:r>
            <a:r>
              <a:rPr lang="ru-RU" sz="900" spc="4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новых</a:t>
            </a:r>
            <a:r>
              <a:rPr lang="ru-RU" sz="900" spc="1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запасов</a:t>
            </a:r>
            <a:r>
              <a:rPr lang="ru-RU" sz="900" spc="2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на </a:t>
            </a:r>
            <a:r>
              <a:rPr lang="ru-RU" sz="90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государственный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баланс, организация</a:t>
            </a:r>
            <a:r>
              <a:rPr lang="ru-RU" sz="90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добычи лития,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строительство</a:t>
            </a:r>
            <a:r>
              <a:rPr lang="ru-RU" sz="900" spc="4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горно-обогатительной</a:t>
            </a:r>
            <a:r>
              <a:rPr lang="ru-RU" sz="900" spc="5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фабрики,</a:t>
            </a:r>
            <a:r>
              <a:rPr lang="ru-RU" sz="900" spc="5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начало </a:t>
            </a:r>
            <a:r>
              <a:rPr lang="ru-RU" sz="900" spc="-21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реализации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сподуменового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концентрата и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карбоната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лития.</a:t>
            </a:r>
            <a:r>
              <a:rPr lang="ru-RU" sz="900" spc="30" dirty="0">
                <a:latin typeface="Century Gothic" pitchFamily="34" charset="0"/>
                <a:cs typeface="Calibri Light"/>
              </a:rPr>
              <a:t> </a:t>
            </a:r>
          </a:p>
          <a:p>
            <a:pPr marL="12700" marR="82550" algn="just">
              <a:lnSpc>
                <a:spcPct val="100000"/>
              </a:lnSpc>
            </a:pPr>
            <a:r>
              <a:rPr lang="kk-KZ" sz="900" spc="30" dirty="0">
                <a:latin typeface="Century Gothic" pitchFamily="34" charset="0"/>
                <a:cs typeface="Calibri Light"/>
              </a:rPr>
              <a:t>Проект предусматривает реализацию продукции по выпуску батареи.</a:t>
            </a:r>
            <a:endParaRPr lang="ru-RU" sz="900" spc="30" dirty="0">
              <a:latin typeface="Century Gothic" pitchFamily="34" charset="0"/>
              <a:cs typeface="Calibri Light"/>
            </a:endParaRPr>
          </a:p>
          <a:p>
            <a:pPr marL="12700" algn="just">
              <a:lnSpc>
                <a:spcPts val="1150"/>
              </a:lnSpc>
            </a:pPr>
            <a:endParaRPr lang="ru-RU" sz="900" b="1" dirty="0">
              <a:solidFill>
                <a:srgbClr val="7030A0"/>
              </a:solidFill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50"/>
              </a:lnSpc>
            </a:pPr>
            <a:r>
              <a:rPr sz="900" b="1" dirty="0" err="1">
                <a:solidFill>
                  <a:srgbClr val="7030A0"/>
                </a:solidFill>
                <a:latin typeface="Century Gothic" pitchFamily="34" charset="0"/>
                <a:cs typeface="Calibri"/>
              </a:rPr>
              <a:t>Рынок</a:t>
            </a:r>
            <a:endParaRPr sz="900" dirty="0">
              <a:solidFill>
                <a:srgbClr val="7030A0"/>
              </a:solidFill>
              <a:latin typeface="Century Gothic" pitchFamily="34" charset="0"/>
              <a:cs typeface="Calibri"/>
            </a:endParaRPr>
          </a:p>
          <a:p>
            <a:pPr marL="186055" indent="-173990" algn="just">
              <a:lnSpc>
                <a:spcPts val="1150"/>
              </a:lnSpc>
              <a:buFont typeface="Microsoft Sans Serif"/>
              <a:buChar char="•"/>
              <a:tabLst>
                <a:tab pos="186055" algn="l"/>
                <a:tab pos="186690" algn="l"/>
              </a:tabLst>
            </a:pPr>
            <a:r>
              <a:rPr lang="ru-RU" sz="900" spc="-15" dirty="0">
                <a:latin typeface="Century Gothic" pitchFamily="34" charset="0"/>
                <a:cs typeface="Calibri Light"/>
              </a:rPr>
              <a:t>Ю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жная</a:t>
            </a:r>
            <a:r>
              <a:rPr lang="ru-RU" sz="900" spc="2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К</a:t>
            </a:r>
            <a:r>
              <a:rPr lang="ru-RU" sz="900" spc="-15" dirty="0">
                <a:latin typeface="Century Gothic" pitchFamily="34" charset="0"/>
                <a:cs typeface="Calibri Light"/>
              </a:rPr>
              <a:t>о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рея</a:t>
            </a:r>
            <a:r>
              <a:rPr lang="ru-RU" sz="900" spc="3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и</a:t>
            </a:r>
            <a:r>
              <a:rPr lang="ru-RU" sz="900" spc="10" dirty="0">
                <a:latin typeface="Century Gothic" pitchFamily="34" charset="0"/>
                <a:cs typeface="Calibri Light"/>
              </a:rPr>
              <a:t> </a:t>
            </a:r>
            <a:r>
              <a:rPr lang="ru-RU" sz="900" spc="-5" dirty="0">
                <a:latin typeface="Century Gothic" pitchFamily="34" charset="0"/>
                <a:cs typeface="Calibri Light"/>
              </a:rPr>
              <a:t>Япони</a:t>
            </a:r>
            <a:r>
              <a:rPr lang="ru-RU" sz="900" spc="-10" dirty="0">
                <a:latin typeface="Century Gothic" pitchFamily="34" charset="0"/>
                <a:cs typeface="Calibri Light"/>
              </a:rPr>
              <a:t>я</a:t>
            </a:r>
            <a:r>
              <a:rPr sz="900" spc="10" dirty="0">
                <a:latin typeface="Century Gothic" pitchFamily="34" charset="0"/>
                <a:cs typeface="Calibri"/>
              </a:rPr>
              <a:t>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08" name="object 14"/>
          <p:cNvSpPr txBox="1"/>
          <p:nvPr/>
        </p:nvSpPr>
        <p:spPr>
          <a:xfrm>
            <a:off x="8382000" y="1237567"/>
            <a:ext cx="2853563" cy="16735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-2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ч</a:t>
            </a:r>
            <a:r>
              <a:rPr sz="1000" b="1" spc="-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spc="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м</a:t>
            </a:r>
            <a:r>
              <a:rPr sz="1000" b="1" spc="-6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п</a:t>
            </a:r>
            <a:r>
              <a:rPr sz="1000" b="1" spc="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р</a:t>
            </a:r>
            <a:r>
              <a:rPr sz="1000" b="1" spc="-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и</a:t>
            </a:r>
            <a:r>
              <a:rPr sz="10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вл</a:t>
            </a:r>
            <a:r>
              <a:rPr sz="1000" b="1" spc="-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к</a:t>
            </a:r>
            <a:r>
              <a:rPr sz="1000" b="1" spc="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а</a:t>
            </a:r>
            <a:r>
              <a:rPr sz="1000" b="1" spc="-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spc="-3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ль</a:t>
            </a:r>
            <a:r>
              <a:rPr sz="1000" b="1" spc="-2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н</a:t>
            </a:r>
            <a:r>
              <a:rPr sz="1000" b="1" spc="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spc="-1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с</a:t>
            </a:r>
            <a:r>
              <a:rPr sz="1000" b="1" spc="-3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ь</a:t>
            </a:r>
            <a:r>
              <a:rPr sz="1000" b="1" spc="-5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п</a:t>
            </a:r>
            <a:r>
              <a:rPr sz="1000" b="1" spc="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р</a:t>
            </a:r>
            <a:r>
              <a:rPr sz="1000" b="1" spc="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spc="-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е</a:t>
            </a:r>
            <a:r>
              <a:rPr sz="10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к</a:t>
            </a:r>
            <a:r>
              <a:rPr sz="1000" b="1" spc="-1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spc="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а</a:t>
            </a:r>
            <a:r>
              <a:rPr sz="10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?</a:t>
            </a:r>
            <a:endParaRPr sz="1000" dirty="0">
              <a:solidFill>
                <a:srgbClr val="7030A0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9" name="object 15"/>
          <p:cNvSpPr txBox="1"/>
          <p:nvPr/>
        </p:nvSpPr>
        <p:spPr>
          <a:xfrm>
            <a:off x="8382000" y="1413609"/>
            <a:ext cx="3515995" cy="125739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1113" indent="169863" algn="just">
              <a:lnSpc>
                <a:spcPts val="1150"/>
              </a:lnSpc>
              <a:spcBef>
                <a:spcPts val="105"/>
              </a:spcBef>
              <a:buFont typeface="Microsoft Sans Serif"/>
              <a:buChar char="•"/>
              <a:tabLst>
                <a:tab pos="180975" algn="l"/>
                <a:tab pos="185738" algn="l"/>
              </a:tabLst>
            </a:pPr>
            <a:r>
              <a:rPr lang="ru-RU" sz="900" b="1" dirty="0">
                <a:latin typeface="Century Gothic" pitchFamily="34" charset="0"/>
                <a:cs typeface="Calibri"/>
              </a:rPr>
              <a:t>Увеличение спроса на литий. </a:t>
            </a:r>
            <a:r>
              <a:rPr lang="ru-RU" sz="900" dirty="0">
                <a:latin typeface="Century Gothic" pitchFamily="34" charset="0"/>
                <a:cs typeface="Calibri"/>
              </a:rPr>
              <a:t>Ключевыми факторами,  способствующими росту производства карбоната лития,  являются растущий спрос на конечные продукты, производимые из лития (батареи, аппаратура на  электромобилях, электронике, бытовой технике).</a:t>
            </a:r>
          </a:p>
          <a:p>
            <a:pPr marL="11113" indent="169863" algn="just">
              <a:lnSpc>
                <a:spcPts val="1150"/>
              </a:lnSpc>
              <a:spcBef>
                <a:spcPts val="105"/>
              </a:spcBef>
              <a:tabLst>
                <a:tab pos="180975" algn="l"/>
                <a:tab pos="185738" algn="l"/>
              </a:tabLst>
            </a:pPr>
            <a:r>
              <a:rPr lang="ru-RU" sz="900" dirty="0">
                <a:latin typeface="Century Gothic" pitchFamily="34" charset="0"/>
                <a:cs typeface="Calibri"/>
              </a:rPr>
              <a:t>	Наибольший рост со стороны конечных потребителей ожидается благодаря позитивной динамике роста производства электромобилей.</a:t>
            </a:r>
          </a:p>
        </p:txBody>
      </p:sp>
      <p:sp>
        <p:nvSpPr>
          <p:cNvPr id="111" name="object 17"/>
          <p:cNvSpPr txBox="1"/>
          <p:nvPr/>
        </p:nvSpPr>
        <p:spPr>
          <a:xfrm>
            <a:off x="4572000" y="4704609"/>
            <a:ext cx="3276600" cy="462306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ts val="1150"/>
              </a:lnSpc>
              <a:spcBef>
                <a:spcPts val="105"/>
              </a:spcBef>
            </a:pP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Инвестиционная</a:t>
            </a:r>
            <a:r>
              <a:rPr sz="900" b="1" spc="-50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-45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7030A0"/>
                </a:solidFill>
                <a:latin typeface="Century Gothic" pitchFamily="34" charset="0"/>
                <a:cs typeface="Calibri"/>
              </a:rPr>
              <a:t>проекта:</a:t>
            </a:r>
            <a:endParaRPr sz="900" dirty="0">
              <a:solidFill>
                <a:srgbClr val="7030A0"/>
              </a:solidFill>
              <a:latin typeface="Century Gothic" pitchFamily="34" charset="0"/>
              <a:cs typeface="Calibri"/>
            </a:endParaRPr>
          </a:p>
          <a:p>
            <a:pPr marL="12700">
              <a:lnSpc>
                <a:spcPts val="1105"/>
              </a:lnSpc>
            </a:pPr>
            <a:r>
              <a:rPr sz="900" spc="-10" dirty="0">
                <a:latin typeface="Century Gothic" pitchFamily="34" charset="0"/>
                <a:cs typeface="Calibri"/>
              </a:rPr>
              <a:t>С</a:t>
            </a:r>
            <a:r>
              <a:rPr sz="900" dirty="0">
                <a:latin typeface="Century Gothic" pitchFamily="34" charset="0"/>
                <a:cs typeface="Calibri"/>
              </a:rPr>
              <a:t>у</a:t>
            </a:r>
            <a:r>
              <a:rPr sz="900" spc="-10" dirty="0">
                <a:latin typeface="Century Gothic" pitchFamily="34" charset="0"/>
                <a:cs typeface="Calibri"/>
              </a:rPr>
              <a:t>мм</a:t>
            </a:r>
            <a:r>
              <a:rPr sz="900" spc="5" dirty="0">
                <a:latin typeface="Century Gothic" pitchFamily="34" charset="0"/>
                <a:cs typeface="Calibri"/>
              </a:rPr>
              <a:t>а</a:t>
            </a:r>
            <a:r>
              <a:rPr sz="900" spc="-65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и</a:t>
            </a:r>
            <a:r>
              <a:rPr sz="900" spc="-10" dirty="0">
                <a:latin typeface="Century Gothic" pitchFamily="34" charset="0"/>
                <a:cs typeface="Calibri"/>
              </a:rPr>
              <a:t>н</a:t>
            </a:r>
            <a:r>
              <a:rPr sz="900" dirty="0">
                <a:latin typeface="Century Gothic" pitchFamily="34" charset="0"/>
                <a:cs typeface="Calibri"/>
              </a:rPr>
              <a:t>вес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spc="5" dirty="0">
                <a:latin typeface="Century Gothic" pitchFamily="34" charset="0"/>
                <a:cs typeface="Calibri"/>
              </a:rPr>
              <a:t>иц</a:t>
            </a:r>
            <a:r>
              <a:rPr sz="900" spc="-15" dirty="0">
                <a:latin typeface="Century Gothic" pitchFamily="34" charset="0"/>
                <a:cs typeface="Calibri"/>
              </a:rPr>
              <a:t>и</a:t>
            </a:r>
            <a:r>
              <a:rPr sz="900" spc="5" dirty="0">
                <a:latin typeface="Century Gothic" pitchFamily="34" charset="0"/>
                <a:cs typeface="Calibri"/>
              </a:rPr>
              <a:t>й</a:t>
            </a:r>
            <a:r>
              <a:rPr sz="900" spc="-7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–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lang="ru-RU" sz="900" spc="5" dirty="0">
                <a:latin typeface="Century Gothic" pitchFamily="34" charset="0"/>
                <a:cs typeface="Calibri"/>
              </a:rPr>
              <a:t>102 040 </a:t>
            </a:r>
            <a:r>
              <a:rPr sz="900" spc="-10" dirty="0" err="1">
                <a:latin typeface="Century Gothic" pitchFamily="34" charset="0"/>
                <a:cs typeface="Calibri"/>
              </a:rPr>
              <a:t>т</a:t>
            </a:r>
            <a:r>
              <a:rPr sz="900" dirty="0" err="1">
                <a:latin typeface="Century Gothic" pitchFamily="34" charset="0"/>
                <a:cs typeface="Calibri"/>
              </a:rPr>
              <a:t>ыс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д</a:t>
            </a:r>
            <a:r>
              <a:rPr sz="900" dirty="0">
                <a:latin typeface="Century Gothic" pitchFamily="34" charset="0"/>
                <a:cs typeface="Calibri"/>
              </a:rPr>
              <a:t>о</a:t>
            </a:r>
            <a:r>
              <a:rPr sz="900" spc="-10" dirty="0">
                <a:latin typeface="Century Gothic" pitchFamily="34" charset="0"/>
                <a:cs typeface="Calibri"/>
              </a:rPr>
              <a:t>лл</a:t>
            </a:r>
            <a:r>
              <a:rPr sz="900" dirty="0">
                <a:latin typeface="Century Gothic" pitchFamily="34" charset="0"/>
                <a:cs typeface="Calibri"/>
              </a:rPr>
              <a:t>. </a:t>
            </a:r>
            <a:r>
              <a:rPr sz="900" spc="-10" dirty="0">
                <a:latin typeface="Century Gothic" pitchFamily="34" charset="0"/>
                <a:cs typeface="Calibri"/>
              </a:rPr>
              <a:t>СШ</a:t>
            </a:r>
            <a:r>
              <a:rPr sz="900" spc="5" dirty="0">
                <a:latin typeface="Century Gothic" pitchFamily="34" charset="0"/>
                <a:cs typeface="Calibri"/>
              </a:rPr>
              <a:t>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>
              <a:lnSpc>
                <a:spcPts val="1185"/>
              </a:lnSpc>
            </a:pPr>
            <a:r>
              <a:rPr sz="900" spc="-10" dirty="0" err="1">
                <a:latin typeface="Century Gothic" pitchFamily="34" charset="0"/>
                <a:cs typeface="Calibri"/>
              </a:rPr>
              <a:t>С</a:t>
            </a:r>
            <a:r>
              <a:rPr sz="900" spc="-5" dirty="0" err="1">
                <a:latin typeface="Century Gothic" pitchFamily="34" charset="0"/>
                <a:cs typeface="Calibri"/>
              </a:rPr>
              <a:t>ро</a:t>
            </a:r>
            <a:r>
              <a:rPr sz="900" dirty="0" err="1">
                <a:latin typeface="Century Gothic" pitchFamily="34" charset="0"/>
                <a:cs typeface="Calibri"/>
              </a:rPr>
              <a:t>к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5" dirty="0">
                <a:latin typeface="Century Gothic" pitchFamily="34" charset="0"/>
                <a:cs typeface="Calibri"/>
              </a:rPr>
              <a:t>о</a:t>
            </a:r>
            <a:r>
              <a:rPr sz="900" spc="-15" dirty="0">
                <a:latin typeface="Century Gothic" pitchFamily="34" charset="0"/>
                <a:cs typeface="Calibri"/>
              </a:rPr>
              <a:t>к</a:t>
            </a:r>
            <a:r>
              <a:rPr sz="900" dirty="0">
                <a:latin typeface="Century Gothic" pitchFamily="34" charset="0"/>
                <a:cs typeface="Calibri"/>
              </a:rPr>
              <a:t>упае</a:t>
            </a:r>
            <a:r>
              <a:rPr sz="900" spc="-5" dirty="0">
                <a:latin typeface="Century Gothic" pitchFamily="34" charset="0"/>
                <a:cs typeface="Calibri"/>
              </a:rPr>
              <a:t>мо</a:t>
            </a:r>
            <a:r>
              <a:rPr sz="900" spc="5" dirty="0">
                <a:latin typeface="Century Gothic" pitchFamily="34" charset="0"/>
                <a:cs typeface="Calibri"/>
              </a:rPr>
              <a:t>с</a:t>
            </a:r>
            <a:r>
              <a:rPr sz="900" spc="-10" dirty="0">
                <a:latin typeface="Century Gothic" pitchFamily="34" charset="0"/>
                <a:cs typeface="Calibri"/>
              </a:rPr>
              <a:t>т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00" dirty="0">
                <a:latin typeface="Century Gothic" pitchFamily="34" charset="0"/>
                <a:cs typeface="Calibri"/>
              </a:rPr>
              <a:t> </a:t>
            </a:r>
            <a:r>
              <a:rPr sz="900" spc="5" dirty="0">
                <a:latin typeface="Century Gothic" pitchFamily="34" charset="0"/>
                <a:cs typeface="Calibri"/>
              </a:rPr>
              <a:t>П</a:t>
            </a:r>
            <a:r>
              <a:rPr sz="900" spc="-5" dirty="0">
                <a:latin typeface="Century Gothic" pitchFamily="34" charset="0"/>
                <a:cs typeface="Calibri"/>
              </a:rPr>
              <a:t>ро</a:t>
            </a:r>
            <a:r>
              <a:rPr sz="900" dirty="0">
                <a:latin typeface="Century Gothic" pitchFamily="34" charset="0"/>
                <a:cs typeface="Calibri"/>
              </a:rPr>
              <a:t>е</a:t>
            </a:r>
            <a:r>
              <a:rPr sz="900" spc="-10" dirty="0">
                <a:latin typeface="Century Gothic" pitchFamily="34" charset="0"/>
                <a:cs typeface="Calibri"/>
              </a:rPr>
              <a:t>кт</a:t>
            </a:r>
            <a:r>
              <a:rPr sz="900" dirty="0">
                <a:latin typeface="Century Gothic" pitchFamily="34" charset="0"/>
                <a:cs typeface="Calibri"/>
              </a:rPr>
              <a:t>а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lang="kk-KZ" sz="900" spc="-10" dirty="0">
                <a:latin typeface="Century Gothic" pitchFamily="34" charset="0"/>
                <a:cs typeface="Calibri"/>
              </a:rPr>
              <a:t>9,3 </a:t>
            </a:r>
            <a:r>
              <a:rPr sz="900" spc="-35" dirty="0" err="1">
                <a:latin typeface="Century Gothic" pitchFamily="34" charset="0"/>
                <a:cs typeface="Calibri"/>
              </a:rPr>
              <a:t>л</a:t>
            </a:r>
            <a:r>
              <a:rPr sz="900" spc="-25" dirty="0" err="1">
                <a:latin typeface="Century Gothic" pitchFamily="34" charset="0"/>
                <a:cs typeface="Calibri"/>
              </a:rPr>
              <a:t>е</a:t>
            </a:r>
            <a:r>
              <a:rPr sz="900" dirty="0" err="1">
                <a:latin typeface="Century Gothic" pitchFamily="34" charset="0"/>
                <a:cs typeface="Calibri"/>
              </a:rPr>
              <a:t>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pic>
        <p:nvPicPr>
          <p:cNvPr id="54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60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61" name="Прямоугольник 1060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62" name="Блок-схема: задержка 1061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63" name="object 8"/>
          <p:cNvSpPr txBox="1">
            <a:spLocks/>
          </p:cNvSpPr>
          <p:nvPr/>
        </p:nvSpPr>
        <p:spPr>
          <a:xfrm>
            <a:off x="8292749" y="6110236"/>
            <a:ext cx="3803868" cy="444352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algn="ctr"/>
            <a:r>
              <a:rPr lang="kk-KZ" sz="1400" b="1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ДОБЫЧА И ГОРНО-МЕТАЛЛУРГИЧЕСКИЙ КОМПЛЕКС (ГМП)</a:t>
            </a:r>
            <a:endParaRPr lang="ru-RU" sz="1400" b="1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pic>
        <p:nvPicPr>
          <p:cNvPr id="1064" name="Рисунок 1063"/>
          <p:cNvPicPr>
            <a:picLocks noChangeAspect="1"/>
          </p:cNvPicPr>
          <p:nvPr/>
        </p:nvPicPr>
        <p:blipFill>
          <a:blip r:embed="rId4" cstate="print">
            <a:lum bright="70000" contrast="-70000"/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artisticPhotocopy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65458" y="6126535"/>
            <a:ext cx="428053" cy="428053"/>
          </a:xfrm>
          <a:prstGeom prst="rect">
            <a:avLst/>
          </a:prstGeom>
        </p:spPr>
      </p:pic>
      <p:sp>
        <p:nvSpPr>
          <p:cNvPr id="1065" name="object 6"/>
          <p:cNvSpPr txBox="1"/>
          <p:nvPr/>
        </p:nvSpPr>
        <p:spPr>
          <a:xfrm>
            <a:off x="9753600" y="410701"/>
            <a:ext cx="1295400" cy="4283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spcBef>
                <a:spcPts val="105"/>
              </a:spcBef>
            </a:pPr>
            <a:r>
              <a:rPr lang="kk-KZ" sz="900" i="1" kern="0" spc="-20" dirty="0">
                <a:solidFill>
                  <a:srgbClr val="7030A0"/>
                </a:solidFill>
                <a:latin typeface="Century Gothic" pitchFamily="34" charset="0"/>
                <a:cs typeface="Arial" panose="020B0604020202020204" pitchFamily="34" charset="0"/>
              </a:rPr>
              <a:t>Добыча и Горно-Металлургический Комплекс(ГМП)</a:t>
            </a:r>
            <a:endParaRPr lang="ru-RU" sz="900" i="1" kern="0" spc="-20" dirty="0">
              <a:solidFill>
                <a:srgbClr val="7030A0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pic>
        <p:nvPicPr>
          <p:cNvPr id="2050" name="Picture 2" descr="Литий — Википедия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9796" y="951131"/>
            <a:ext cx="3503619" cy="15484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66" name="object 53"/>
          <p:cNvGrpSpPr/>
          <p:nvPr/>
        </p:nvGrpSpPr>
        <p:grpSpPr>
          <a:xfrm>
            <a:off x="1484247" y="2808516"/>
            <a:ext cx="2028825" cy="1286510"/>
            <a:chOff x="4210811" y="5393435"/>
            <a:chExt cx="2028825" cy="1286510"/>
          </a:xfrm>
        </p:grpSpPr>
        <p:sp>
          <p:nvSpPr>
            <p:cNvPr id="1067" name="object 54"/>
            <p:cNvSpPr/>
            <p:nvPr/>
          </p:nvSpPr>
          <p:spPr>
            <a:xfrm>
              <a:off x="4312920" y="5452871"/>
              <a:ext cx="1824355" cy="1191895"/>
            </a:xfrm>
            <a:custGeom>
              <a:avLst/>
              <a:gdLst/>
              <a:ahLst/>
              <a:cxnLst/>
              <a:rect l="l" t="t" r="r" b="b"/>
              <a:pathLst>
                <a:path w="1824354" h="1191895">
                  <a:moveTo>
                    <a:pt x="260604" y="1091184"/>
                  </a:moveTo>
                  <a:lnTo>
                    <a:pt x="0" y="1091184"/>
                  </a:lnTo>
                  <a:lnTo>
                    <a:pt x="0" y="1191768"/>
                  </a:lnTo>
                  <a:lnTo>
                    <a:pt x="260604" y="1191768"/>
                  </a:lnTo>
                  <a:lnTo>
                    <a:pt x="260604" y="1091184"/>
                  </a:lnTo>
                  <a:close/>
                </a:path>
                <a:path w="1824354" h="1191895">
                  <a:moveTo>
                    <a:pt x="650748" y="390144"/>
                  </a:moveTo>
                  <a:lnTo>
                    <a:pt x="390144" y="390144"/>
                  </a:lnTo>
                  <a:lnTo>
                    <a:pt x="390144" y="1191768"/>
                  </a:lnTo>
                  <a:lnTo>
                    <a:pt x="650748" y="1191768"/>
                  </a:lnTo>
                  <a:lnTo>
                    <a:pt x="650748" y="390144"/>
                  </a:lnTo>
                  <a:close/>
                </a:path>
                <a:path w="1824354" h="1191895">
                  <a:moveTo>
                    <a:pt x="1042416" y="147828"/>
                  </a:moveTo>
                  <a:lnTo>
                    <a:pt x="781812" y="147828"/>
                  </a:lnTo>
                  <a:lnTo>
                    <a:pt x="781812" y="1191768"/>
                  </a:lnTo>
                  <a:lnTo>
                    <a:pt x="1042416" y="1191768"/>
                  </a:lnTo>
                  <a:lnTo>
                    <a:pt x="1042416" y="147828"/>
                  </a:lnTo>
                  <a:close/>
                </a:path>
                <a:path w="1824354" h="1191895">
                  <a:moveTo>
                    <a:pt x="1432560" y="0"/>
                  </a:moveTo>
                  <a:lnTo>
                    <a:pt x="1171956" y="0"/>
                  </a:lnTo>
                  <a:lnTo>
                    <a:pt x="1171956" y="1191768"/>
                  </a:lnTo>
                  <a:lnTo>
                    <a:pt x="1432560" y="1191768"/>
                  </a:lnTo>
                  <a:lnTo>
                    <a:pt x="1432560" y="0"/>
                  </a:lnTo>
                  <a:close/>
                </a:path>
                <a:path w="1824354" h="1191895">
                  <a:moveTo>
                    <a:pt x="1824228" y="475488"/>
                  </a:moveTo>
                  <a:lnTo>
                    <a:pt x="1563624" y="475488"/>
                  </a:lnTo>
                  <a:lnTo>
                    <a:pt x="1563624" y="1191768"/>
                  </a:lnTo>
                  <a:lnTo>
                    <a:pt x="1824228" y="1191768"/>
                  </a:lnTo>
                  <a:lnTo>
                    <a:pt x="1824228" y="475488"/>
                  </a:lnTo>
                  <a:close/>
                </a:path>
              </a:pathLst>
            </a:custGeom>
            <a:solidFill>
              <a:srgbClr val="007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8" name="object 55"/>
            <p:cNvSpPr/>
            <p:nvPr/>
          </p:nvSpPr>
          <p:spPr>
            <a:xfrm>
              <a:off x="4210811" y="5398007"/>
              <a:ext cx="2028825" cy="1282065"/>
            </a:xfrm>
            <a:custGeom>
              <a:avLst/>
              <a:gdLst/>
              <a:ahLst/>
              <a:cxnLst/>
              <a:rect l="l" t="t" r="r" b="b"/>
              <a:pathLst>
                <a:path w="2028825" h="1282065">
                  <a:moveTo>
                    <a:pt x="1991867" y="1246631"/>
                  </a:moveTo>
                  <a:lnTo>
                    <a:pt x="1991867" y="0"/>
                  </a:lnTo>
                </a:path>
                <a:path w="2028825" h="1282065">
                  <a:moveTo>
                    <a:pt x="1991867" y="1246631"/>
                  </a:moveTo>
                  <a:lnTo>
                    <a:pt x="2028443" y="1246631"/>
                  </a:lnTo>
                </a:path>
                <a:path w="2028825" h="1282065">
                  <a:moveTo>
                    <a:pt x="1991867" y="830579"/>
                  </a:moveTo>
                  <a:lnTo>
                    <a:pt x="2028443" y="830579"/>
                  </a:lnTo>
                </a:path>
                <a:path w="2028825" h="1282065">
                  <a:moveTo>
                    <a:pt x="1991867" y="414527"/>
                  </a:moveTo>
                  <a:lnTo>
                    <a:pt x="2028443" y="414527"/>
                  </a:lnTo>
                </a:path>
                <a:path w="2028825" h="1282065">
                  <a:moveTo>
                    <a:pt x="1991867" y="0"/>
                  </a:moveTo>
                  <a:lnTo>
                    <a:pt x="2028443" y="0"/>
                  </a:lnTo>
                </a:path>
                <a:path w="2028825" h="1282065">
                  <a:moveTo>
                    <a:pt x="36575" y="1246631"/>
                  </a:moveTo>
                  <a:lnTo>
                    <a:pt x="36575" y="0"/>
                  </a:lnTo>
                </a:path>
                <a:path w="2028825" h="1282065">
                  <a:moveTo>
                    <a:pt x="0" y="1246631"/>
                  </a:moveTo>
                  <a:lnTo>
                    <a:pt x="36575" y="1246631"/>
                  </a:lnTo>
                </a:path>
                <a:path w="2028825" h="1282065">
                  <a:moveTo>
                    <a:pt x="0" y="1068324"/>
                  </a:moveTo>
                  <a:lnTo>
                    <a:pt x="36575" y="1068324"/>
                  </a:lnTo>
                </a:path>
                <a:path w="2028825" h="1282065">
                  <a:moveTo>
                    <a:pt x="0" y="890015"/>
                  </a:moveTo>
                  <a:lnTo>
                    <a:pt x="36575" y="890015"/>
                  </a:lnTo>
                </a:path>
                <a:path w="2028825" h="1282065">
                  <a:moveTo>
                    <a:pt x="0" y="711707"/>
                  </a:moveTo>
                  <a:lnTo>
                    <a:pt x="36575" y="711707"/>
                  </a:lnTo>
                </a:path>
                <a:path w="2028825" h="1282065">
                  <a:moveTo>
                    <a:pt x="0" y="533400"/>
                  </a:moveTo>
                  <a:lnTo>
                    <a:pt x="36575" y="533400"/>
                  </a:lnTo>
                </a:path>
                <a:path w="2028825" h="1282065">
                  <a:moveTo>
                    <a:pt x="0" y="355091"/>
                  </a:moveTo>
                  <a:lnTo>
                    <a:pt x="36575" y="355091"/>
                  </a:lnTo>
                </a:path>
                <a:path w="2028825" h="1282065">
                  <a:moveTo>
                    <a:pt x="0" y="178307"/>
                  </a:moveTo>
                  <a:lnTo>
                    <a:pt x="36575" y="178307"/>
                  </a:lnTo>
                </a:path>
                <a:path w="2028825" h="1282065">
                  <a:moveTo>
                    <a:pt x="0" y="0"/>
                  </a:moveTo>
                  <a:lnTo>
                    <a:pt x="36575" y="0"/>
                  </a:lnTo>
                </a:path>
                <a:path w="2028825" h="1282065">
                  <a:moveTo>
                    <a:pt x="36575" y="1246631"/>
                  </a:moveTo>
                  <a:lnTo>
                    <a:pt x="1991867" y="1246631"/>
                  </a:lnTo>
                </a:path>
                <a:path w="2028825" h="1282065">
                  <a:moveTo>
                    <a:pt x="36575" y="1246631"/>
                  </a:moveTo>
                  <a:lnTo>
                    <a:pt x="36575" y="1281683"/>
                  </a:lnTo>
                </a:path>
                <a:path w="2028825" h="1282065">
                  <a:moveTo>
                    <a:pt x="428243" y="1246631"/>
                  </a:moveTo>
                  <a:lnTo>
                    <a:pt x="428243" y="1281683"/>
                  </a:lnTo>
                </a:path>
                <a:path w="2028825" h="1282065">
                  <a:moveTo>
                    <a:pt x="818388" y="1246631"/>
                  </a:moveTo>
                  <a:lnTo>
                    <a:pt x="818388" y="1281683"/>
                  </a:lnTo>
                </a:path>
                <a:path w="2028825" h="1282065">
                  <a:moveTo>
                    <a:pt x="1210055" y="1246631"/>
                  </a:moveTo>
                  <a:lnTo>
                    <a:pt x="1210055" y="1281683"/>
                  </a:lnTo>
                </a:path>
                <a:path w="2028825" h="1282065">
                  <a:moveTo>
                    <a:pt x="1600200" y="1246631"/>
                  </a:moveTo>
                  <a:lnTo>
                    <a:pt x="1600200" y="1281683"/>
                  </a:lnTo>
                </a:path>
                <a:path w="2028825" h="1282065">
                  <a:moveTo>
                    <a:pt x="1991867" y="1246631"/>
                  </a:moveTo>
                  <a:lnTo>
                    <a:pt x="1991867" y="1281683"/>
                  </a:lnTo>
                </a:path>
              </a:pathLst>
            </a:custGeom>
            <a:ln w="9144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9" name="object 56"/>
            <p:cNvSpPr/>
            <p:nvPr/>
          </p:nvSpPr>
          <p:spPr>
            <a:xfrm>
              <a:off x="4443221" y="5748804"/>
              <a:ext cx="1564005" cy="880110"/>
            </a:xfrm>
            <a:custGeom>
              <a:avLst/>
              <a:gdLst/>
              <a:ahLst/>
              <a:cxnLst/>
              <a:rect l="l" t="t" r="r" b="b"/>
              <a:pathLst>
                <a:path w="1564004" h="880109">
                  <a:moveTo>
                    <a:pt x="0" y="879833"/>
                  </a:moveTo>
                  <a:lnTo>
                    <a:pt x="21716" y="833766"/>
                  </a:lnTo>
                  <a:lnTo>
                    <a:pt x="43433" y="785703"/>
                  </a:lnTo>
                  <a:lnTo>
                    <a:pt x="65150" y="736044"/>
                  </a:lnTo>
                  <a:lnTo>
                    <a:pt x="86867" y="685187"/>
                  </a:lnTo>
                  <a:lnTo>
                    <a:pt x="108584" y="633532"/>
                  </a:lnTo>
                  <a:lnTo>
                    <a:pt x="130301" y="581477"/>
                  </a:lnTo>
                  <a:lnTo>
                    <a:pt x="152018" y="529422"/>
                  </a:lnTo>
                  <a:lnTo>
                    <a:pt x="173735" y="477764"/>
                  </a:lnTo>
                  <a:lnTo>
                    <a:pt x="195452" y="426904"/>
                  </a:lnTo>
                  <a:lnTo>
                    <a:pt x="217169" y="377239"/>
                  </a:lnTo>
                  <a:lnTo>
                    <a:pt x="238886" y="329169"/>
                  </a:lnTo>
                  <a:lnTo>
                    <a:pt x="260603" y="283093"/>
                  </a:lnTo>
                  <a:lnTo>
                    <a:pt x="282320" y="239410"/>
                  </a:lnTo>
                  <a:lnTo>
                    <a:pt x="304037" y="198518"/>
                  </a:lnTo>
                  <a:lnTo>
                    <a:pt x="325754" y="160816"/>
                  </a:lnTo>
                  <a:lnTo>
                    <a:pt x="347471" y="126704"/>
                  </a:lnTo>
                  <a:lnTo>
                    <a:pt x="390905" y="70843"/>
                  </a:lnTo>
                  <a:lnTo>
                    <a:pt x="429996" y="35926"/>
                  </a:lnTo>
                  <a:lnTo>
                    <a:pt x="469087" y="13966"/>
                  </a:lnTo>
                  <a:lnTo>
                    <a:pt x="508177" y="2734"/>
                  </a:lnTo>
                  <a:lnTo>
                    <a:pt x="547268" y="0"/>
                  </a:lnTo>
                  <a:lnTo>
                    <a:pt x="586359" y="3533"/>
                  </a:lnTo>
                  <a:lnTo>
                    <a:pt x="625449" y="11105"/>
                  </a:lnTo>
                  <a:lnTo>
                    <a:pt x="664540" y="20487"/>
                  </a:lnTo>
                  <a:lnTo>
                    <a:pt x="703630" y="29447"/>
                  </a:lnTo>
                  <a:lnTo>
                    <a:pt x="742721" y="35758"/>
                  </a:lnTo>
                  <a:lnTo>
                    <a:pt x="781812" y="37188"/>
                  </a:lnTo>
                  <a:lnTo>
                    <a:pt x="830675" y="35321"/>
                  </a:lnTo>
                  <a:lnTo>
                    <a:pt x="879538" y="34059"/>
                  </a:lnTo>
                  <a:lnTo>
                    <a:pt x="928401" y="33342"/>
                  </a:lnTo>
                  <a:lnTo>
                    <a:pt x="977264" y="33108"/>
                  </a:lnTo>
                  <a:lnTo>
                    <a:pt x="1026128" y="33298"/>
                  </a:lnTo>
                  <a:lnTo>
                    <a:pt x="1074991" y="33848"/>
                  </a:lnTo>
                  <a:lnTo>
                    <a:pt x="1123854" y="34700"/>
                  </a:lnTo>
                  <a:lnTo>
                    <a:pt x="1172717" y="35791"/>
                  </a:lnTo>
                  <a:lnTo>
                    <a:pt x="1221581" y="37306"/>
                  </a:lnTo>
                  <a:lnTo>
                    <a:pt x="1270444" y="39383"/>
                  </a:lnTo>
                  <a:lnTo>
                    <a:pt x="1319307" y="41895"/>
                  </a:lnTo>
                  <a:lnTo>
                    <a:pt x="1368171" y="44713"/>
                  </a:lnTo>
                  <a:lnTo>
                    <a:pt x="1417034" y="47710"/>
                  </a:lnTo>
                  <a:lnTo>
                    <a:pt x="1465897" y="50757"/>
                  </a:lnTo>
                  <a:lnTo>
                    <a:pt x="1514760" y="53727"/>
                  </a:lnTo>
                  <a:lnTo>
                    <a:pt x="1563624" y="56492"/>
                  </a:lnTo>
                </a:path>
              </a:pathLst>
            </a:custGeom>
            <a:ln w="28956">
              <a:solidFill>
                <a:srgbClr val="0020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70" name="object 5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6391" y="6590791"/>
              <a:ext cx="73152" cy="73152"/>
            </a:xfrm>
            <a:prstGeom prst="rect">
              <a:avLst/>
            </a:prstGeom>
          </p:spPr>
        </p:pic>
        <p:pic>
          <p:nvPicPr>
            <p:cNvPr id="1071" name="object 5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98059" y="5781547"/>
              <a:ext cx="73151" cy="73151"/>
            </a:xfrm>
            <a:prstGeom prst="rect">
              <a:avLst/>
            </a:prstGeom>
          </p:spPr>
        </p:pic>
        <p:pic>
          <p:nvPicPr>
            <p:cNvPr id="1072" name="object 5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188203" y="5748019"/>
              <a:ext cx="73152" cy="73152"/>
            </a:xfrm>
            <a:prstGeom prst="rect">
              <a:avLst/>
            </a:prstGeom>
          </p:spPr>
        </p:pic>
        <p:pic>
          <p:nvPicPr>
            <p:cNvPr id="1073" name="object 6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579872" y="5746495"/>
              <a:ext cx="73151" cy="73152"/>
            </a:xfrm>
            <a:prstGeom prst="rect">
              <a:avLst/>
            </a:prstGeom>
          </p:spPr>
        </p:pic>
        <p:pic>
          <p:nvPicPr>
            <p:cNvPr id="1074" name="object 6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970016" y="5767831"/>
              <a:ext cx="73152" cy="73152"/>
            </a:xfrm>
            <a:prstGeom prst="rect">
              <a:avLst/>
            </a:prstGeom>
          </p:spPr>
        </p:pic>
      </p:grpSp>
      <p:sp>
        <p:nvSpPr>
          <p:cNvPr id="1075" name="object 62"/>
          <p:cNvSpPr txBox="1"/>
          <p:nvPr/>
        </p:nvSpPr>
        <p:spPr>
          <a:xfrm>
            <a:off x="1657730" y="3411279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 Light"/>
                <a:cs typeface="Calibri Light"/>
              </a:rPr>
              <a:t>11</a:t>
            </a:r>
            <a:r>
              <a:rPr sz="900" spc="-5" dirty="0">
                <a:latin typeface="Calibri Light"/>
                <a:cs typeface="Calibri Light"/>
              </a:rPr>
              <a:t> </a:t>
            </a:r>
            <a:r>
              <a:rPr sz="900" dirty="0">
                <a:latin typeface="Calibri Light"/>
                <a:cs typeface="Calibri Light"/>
              </a:rPr>
              <a:t>269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1076" name="object 63"/>
          <p:cNvSpPr txBox="1"/>
          <p:nvPr/>
        </p:nvSpPr>
        <p:spPr>
          <a:xfrm>
            <a:off x="2048763" y="3630354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89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907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1077" name="object 64"/>
          <p:cNvSpPr txBox="1"/>
          <p:nvPr/>
        </p:nvSpPr>
        <p:spPr>
          <a:xfrm>
            <a:off x="2439313" y="3571942"/>
            <a:ext cx="140335" cy="39941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1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1</a:t>
            </a: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7 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2</a:t>
            </a: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10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1078" name="object 65"/>
          <p:cNvSpPr txBox="1"/>
          <p:nvPr/>
        </p:nvSpPr>
        <p:spPr>
          <a:xfrm>
            <a:off x="2830575" y="3572423"/>
            <a:ext cx="139700" cy="39878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133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714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1079" name="object 66"/>
          <p:cNvSpPr txBox="1"/>
          <p:nvPr/>
        </p:nvSpPr>
        <p:spPr>
          <a:xfrm>
            <a:off x="3221607" y="3630354"/>
            <a:ext cx="139700" cy="340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80</a:t>
            </a: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900" dirty="0">
                <a:solidFill>
                  <a:srgbClr val="FFFFFF"/>
                </a:solidFill>
                <a:latin typeface="Calibri Light"/>
                <a:cs typeface="Calibri Light"/>
              </a:rPr>
              <a:t>351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1080" name="object 67"/>
          <p:cNvSpPr txBox="1"/>
          <p:nvPr/>
        </p:nvSpPr>
        <p:spPr>
          <a:xfrm>
            <a:off x="1891918" y="3039910"/>
            <a:ext cx="22225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 Light"/>
                <a:cs typeface="Calibri Light"/>
              </a:rPr>
              <a:t>49%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1081" name="object 68"/>
          <p:cNvSpPr txBox="1"/>
          <p:nvPr/>
        </p:nvSpPr>
        <p:spPr>
          <a:xfrm>
            <a:off x="2412109" y="3004046"/>
            <a:ext cx="222250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53%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1082" name="object 69"/>
          <p:cNvSpPr txBox="1"/>
          <p:nvPr/>
        </p:nvSpPr>
        <p:spPr>
          <a:xfrm>
            <a:off x="2777870" y="2977427"/>
            <a:ext cx="22225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solidFill>
                  <a:srgbClr val="FFFFFF"/>
                </a:solidFill>
                <a:latin typeface="Calibri Light"/>
                <a:cs typeface="Calibri Light"/>
              </a:rPr>
              <a:t>54%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1083" name="object 70"/>
          <p:cNvSpPr txBox="1"/>
          <p:nvPr/>
        </p:nvSpPr>
        <p:spPr>
          <a:xfrm>
            <a:off x="3224147" y="3015019"/>
            <a:ext cx="22225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 Light"/>
                <a:cs typeface="Calibri Light"/>
              </a:rPr>
              <a:t>51%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1084" name="object 71"/>
          <p:cNvSpPr txBox="1"/>
          <p:nvPr/>
        </p:nvSpPr>
        <p:spPr>
          <a:xfrm>
            <a:off x="3570731" y="3965613"/>
            <a:ext cx="25781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 Light"/>
                <a:cs typeface="Calibri Light"/>
              </a:rPr>
              <a:t>-50%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1085" name="object 72"/>
          <p:cNvSpPr txBox="1"/>
          <p:nvPr/>
        </p:nvSpPr>
        <p:spPr>
          <a:xfrm>
            <a:off x="3570731" y="3549942"/>
            <a:ext cx="16446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 Light"/>
                <a:cs typeface="Calibri Light"/>
              </a:rPr>
              <a:t>0%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1086" name="object 73"/>
          <p:cNvSpPr txBox="1"/>
          <p:nvPr/>
        </p:nvSpPr>
        <p:spPr>
          <a:xfrm>
            <a:off x="3570731" y="3134398"/>
            <a:ext cx="22225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 Light"/>
                <a:cs typeface="Calibri Light"/>
              </a:rPr>
              <a:t>50%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1087" name="object 74"/>
          <p:cNvSpPr txBox="1"/>
          <p:nvPr/>
        </p:nvSpPr>
        <p:spPr>
          <a:xfrm>
            <a:off x="3570731" y="2718727"/>
            <a:ext cx="28003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spc="-5" dirty="0">
                <a:latin typeface="Calibri Light"/>
                <a:cs typeface="Calibri Light"/>
              </a:rPr>
              <a:t>100%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1088" name="object 75"/>
          <p:cNvSpPr txBox="1"/>
          <p:nvPr/>
        </p:nvSpPr>
        <p:spPr>
          <a:xfrm>
            <a:off x="851152" y="3027368"/>
            <a:ext cx="139700" cy="7588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" dirty="0">
                <a:latin typeface="Calibri Light"/>
                <a:cs typeface="Calibri Light"/>
              </a:rPr>
              <a:t>тыс.</a:t>
            </a:r>
            <a:r>
              <a:rPr sz="900" spc="-35" dirty="0">
                <a:latin typeface="Calibri Light"/>
                <a:cs typeface="Calibri Light"/>
              </a:rPr>
              <a:t> </a:t>
            </a:r>
            <a:r>
              <a:rPr sz="900" spc="-5" dirty="0">
                <a:latin typeface="Calibri Light"/>
                <a:cs typeface="Calibri Light"/>
              </a:rPr>
              <a:t>долл.</a:t>
            </a:r>
            <a:r>
              <a:rPr sz="900" spc="-30" dirty="0">
                <a:latin typeface="Calibri Light"/>
                <a:cs typeface="Calibri Light"/>
              </a:rPr>
              <a:t> </a:t>
            </a:r>
            <a:r>
              <a:rPr sz="900" spc="-5" dirty="0">
                <a:latin typeface="Calibri Light"/>
                <a:cs typeface="Calibri Light"/>
              </a:rPr>
              <a:t>США</a:t>
            </a:r>
            <a:endParaRPr sz="900">
              <a:latin typeface="Calibri Light"/>
              <a:cs typeface="Calibri Light"/>
            </a:endParaRPr>
          </a:p>
        </p:txBody>
      </p:sp>
      <p:sp>
        <p:nvSpPr>
          <p:cNvPr id="1089" name="object 76"/>
          <p:cNvSpPr/>
          <p:nvPr/>
        </p:nvSpPr>
        <p:spPr>
          <a:xfrm>
            <a:off x="876171" y="4312704"/>
            <a:ext cx="243840" cy="56515"/>
          </a:xfrm>
          <a:custGeom>
            <a:avLst/>
            <a:gdLst/>
            <a:ahLst/>
            <a:cxnLst/>
            <a:rect l="l" t="t" r="r" b="b"/>
            <a:pathLst>
              <a:path w="243839" h="56515">
                <a:moveTo>
                  <a:pt x="243839" y="0"/>
                </a:moveTo>
                <a:lnTo>
                  <a:pt x="0" y="0"/>
                </a:lnTo>
                <a:lnTo>
                  <a:pt x="0" y="56387"/>
                </a:lnTo>
                <a:lnTo>
                  <a:pt x="243839" y="56387"/>
                </a:lnTo>
                <a:lnTo>
                  <a:pt x="243839" y="0"/>
                </a:lnTo>
                <a:close/>
              </a:path>
            </a:pathLst>
          </a:custGeom>
          <a:solidFill>
            <a:srgbClr val="00768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" name="object 77"/>
          <p:cNvSpPr txBox="1"/>
          <p:nvPr/>
        </p:nvSpPr>
        <p:spPr>
          <a:xfrm>
            <a:off x="1134108" y="4255554"/>
            <a:ext cx="10820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5" dirty="0">
                <a:latin typeface="Calibri Light"/>
                <a:cs typeface="Calibri Light"/>
              </a:rPr>
              <a:t>В</a:t>
            </a:r>
            <a:r>
              <a:rPr sz="800" dirty="0">
                <a:latin typeface="Calibri Light"/>
                <a:cs typeface="Calibri Light"/>
              </a:rPr>
              <a:t>ыр</a:t>
            </a:r>
            <a:r>
              <a:rPr sz="800" spc="5" dirty="0">
                <a:latin typeface="Calibri Light"/>
                <a:cs typeface="Calibri Light"/>
              </a:rPr>
              <a:t>у</a:t>
            </a:r>
            <a:r>
              <a:rPr sz="800" dirty="0">
                <a:latin typeface="Calibri Light"/>
                <a:cs typeface="Calibri Light"/>
              </a:rPr>
              <a:t>ч</a:t>
            </a:r>
            <a:r>
              <a:rPr sz="800" spc="-5" dirty="0">
                <a:latin typeface="Calibri Light"/>
                <a:cs typeface="Calibri Light"/>
              </a:rPr>
              <a:t>к</a:t>
            </a:r>
            <a:r>
              <a:rPr sz="800" dirty="0">
                <a:latin typeface="Calibri Light"/>
                <a:cs typeface="Calibri Light"/>
              </a:rPr>
              <a:t>а,</a:t>
            </a:r>
            <a:r>
              <a:rPr sz="800" spc="-30" dirty="0">
                <a:latin typeface="Calibri Light"/>
                <a:cs typeface="Calibri Light"/>
              </a:rPr>
              <a:t> </a:t>
            </a:r>
            <a:r>
              <a:rPr sz="800" spc="-5" dirty="0">
                <a:latin typeface="Calibri Light"/>
                <a:cs typeface="Calibri Light"/>
              </a:rPr>
              <a:t>ты</a:t>
            </a:r>
            <a:r>
              <a:rPr sz="800" spc="5" dirty="0">
                <a:latin typeface="Calibri Light"/>
                <a:cs typeface="Calibri Light"/>
              </a:rPr>
              <a:t>с</a:t>
            </a:r>
            <a:r>
              <a:rPr sz="800" dirty="0">
                <a:latin typeface="Calibri Light"/>
                <a:cs typeface="Calibri Light"/>
              </a:rPr>
              <a:t>.</a:t>
            </a:r>
            <a:r>
              <a:rPr sz="800" spc="-20" dirty="0">
                <a:latin typeface="Calibri Light"/>
                <a:cs typeface="Calibri Light"/>
              </a:rPr>
              <a:t> </a:t>
            </a:r>
            <a:r>
              <a:rPr sz="800" dirty="0">
                <a:latin typeface="Calibri Light"/>
                <a:cs typeface="Calibri Light"/>
              </a:rPr>
              <a:t>д</a:t>
            </a:r>
            <a:r>
              <a:rPr sz="800" spc="-5" dirty="0">
                <a:latin typeface="Calibri Light"/>
                <a:cs typeface="Calibri Light"/>
              </a:rPr>
              <a:t>о</a:t>
            </a:r>
            <a:r>
              <a:rPr sz="800" spc="5" dirty="0">
                <a:latin typeface="Calibri Light"/>
                <a:cs typeface="Calibri Light"/>
              </a:rPr>
              <a:t>л</a:t>
            </a:r>
            <a:r>
              <a:rPr sz="800" dirty="0">
                <a:latin typeface="Calibri Light"/>
                <a:cs typeface="Calibri Light"/>
              </a:rPr>
              <a:t>л.</a:t>
            </a:r>
            <a:r>
              <a:rPr sz="800" spc="-30" dirty="0">
                <a:latin typeface="Calibri Light"/>
                <a:cs typeface="Calibri Light"/>
              </a:rPr>
              <a:t> </a:t>
            </a:r>
            <a:r>
              <a:rPr sz="800" spc="-5" dirty="0">
                <a:latin typeface="Calibri Light"/>
                <a:cs typeface="Calibri Light"/>
              </a:rPr>
              <a:t>США</a:t>
            </a:r>
            <a:endParaRPr sz="800">
              <a:latin typeface="Calibri Light"/>
              <a:cs typeface="Calibri Light"/>
            </a:endParaRPr>
          </a:p>
        </p:txBody>
      </p:sp>
      <p:grpSp>
        <p:nvGrpSpPr>
          <p:cNvPr id="1091" name="object 78"/>
          <p:cNvGrpSpPr/>
          <p:nvPr/>
        </p:nvGrpSpPr>
        <p:grpSpPr>
          <a:xfrm>
            <a:off x="2257677" y="4309657"/>
            <a:ext cx="243840" cy="59690"/>
            <a:chOff x="4984241" y="6894576"/>
            <a:chExt cx="243840" cy="59690"/>
          </a:xfrm>
        </p:grpSpPr>
        <p:sp>
          <p:nvSpPr>
            <p:cNvPr id="1092" name="object 79"/>
            <p:cNvSpPr/>
            <p:nvPr/>
          </p:nvSpPr>
          <p:spPr>
            <a:xfrm>
              <a:off x="4984241" y="6925818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0" y="0"/>
                  </a:moveTo>
                  <a:lnTo>
                    <a:pt x="243840" y="0"/>
                  </a:lnTo>
                </a:path>
              </a:pathLst>
            </a:custGeom>
            <a:ln w="28956">
              <a:solidFill>
                <a:srgbClr val="0020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3" name="object 80"/>
            <p:cNvSpPr/>
            <p:nvPr/>
          </p:nvSpPr>
          <p:spPr>
            <a:xfrm>
              <a:off x="5079491" y="6899148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146" y="0"/>
                  </a:moveTo>
                  <a:lnTo>
                    <a:pt x="15376" y="1982"/>
                  </a:lnTo>
                  <a:lnTo>
                    <a:pt x="7381" y="7381"/>
                  </a:lnTo>
                  <a:lnTo>
                    <a:pt x="1982" y="15376"/>
                  </a:lnTo>
                  <a:lnTo>
                    <a:pt x="0" y="25145"/>
                  </a:lnTo>
                  <a:lnTo>
                    <a:pt x="1982" y="34915"/>
                  </a:lnTo>
                  <a:lnTo>
                    <a:pt x="7381" y="42910"/>
                  </a:lnTo>
                  <a:lnTo>
                    <a:pt x="15376" y="48309"/>
                  </a:lnTo>
                  <a:lnTo>
                    <a:pt x="25146" y="50291"/>
                  </a:lnTo>
                  <a:lnTo>
                    <a:pt x="34915" y="48309"/>
                  </a:lnTo>
                  <a:lnTo>
                    <a:pt x="42910" y="42910"/>
                  </a:lnTo>
                  <a:lnTo>
                    <a:pt x="48309" y="34915"/>
                  </a:lnTo>
                  <a:lnTo>
                    <a:pt x="50292" y="25145"/>
                  </a:lnTo>
                  <a:lnTo>
                    <a:pt x="48309" y="15376"/>
                  </a:lnTo>
                  <a:lnTo>
                    <a:pt x="42910" y="7381"/>
                  </a:lnTo>
                  <a:lnTo>
                    <a:pt x="34915" y="1982"/>
                  </a:lnTo>
                  <a:lnTo>
                    <a:pt x="25146" y="0"/>
                  </a:lnTo>
                  <a:close/>
                </a:path>
              </a:pathLst>
            </a:custGeom>
            <a:solidFill>
              <a:srgbClr val="00206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4" name="object 81"/>
            <p:cNvSpPr/>
            <p:nvPr/>
          </p:nvSpPr>
          <p:spPr>
            <a:xfrm>
              <a:off x="5079491" y="6899148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292" y="25145"/>
                  </a:moveTo>
                  <a:lnTo>
                    <a:pt x="48309" y="34915"/>
                  </a:lnTo>
                  <a:lnTo>
                    <a:pt x="42910" y="42910"/>
                  </a:lnTo>
                  <a:lnTo>
                    <a:pt x="34915" y="48309"/>
                  </a:lnTo>
                  <a:lnTo>
                    <a:pt x="25146" y="50291"/>
                  </a:lnTo>
                  <a:lnTo>
                    <a:pt x="15376" y="48309"/>
                  </a:lnTo>
                  <a:lnTo>
                    <a:pt x="7381" y="42910"/>
                  </a:lnTo>
                  <a:lnTo>
                    <a:pt x="1982" y="34915"/>
                  </a:lnTo>
                  <a:lnTo>
                    <a:pt x="0" y="25145"/>
                  </a:lnTo>
                  <a:lnTo>
                    <a:pt x="1982" y="15376"/>
                  </a:lnTo>
                  <a:lnTo>
                    <a:pt x="7381" y="7381"/>
                  </a:lnTo>
                  <a:lnTo>
                    <a:pt x="15376" y="1982"/>
                  </a:lnTo>
                  <a:lnTo>
                    <a:pt x="25146" y="0"/>
                  </a:lnTo>
                  <a:lnTo>
                    <a:pt x="34915" y="1982"/>
                  </a:lnTo>
                  <a:lnTo>
                    <a:pt x="42910" y="7381"/>
                  </a:lnTo>
                  <a:lnTo>
                    <a:pt x="48309" y="15376"/>
                  </a:lnTo>
                  <a:lnTo>
                    <a:pt x="50292" y="25145"/>
                  </a:lnTo>
                  <a:close/>
                </a:path>
              </a:pathLst>
            </a:custGeom>
            <a:ln w="9143">
              <a:solidFill>
                <a:srgbClr val="002069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95" name="object 82"/>
          <p:cNvSpPr txBox="1"/>
          <p:nvPr/>
        </p:nvSpPr>
        <p:spPr>
          <a:xfrm>
            <a:off x="1029841" y="2692606"/>
            <a:ext cx="2759075" cy="1725930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sz="900" dirty="0">
                <a:latin typeface="Calibri Light"/>
                <a:cs typeface="Calibri Light"/>
              </a:rPr>
              <a:t>140</a:t>
            </a:r>
            <a:r>
              <a:rPr sz="900" spc="-5" dirty="0">
                <a:latin typeface="Calibri Light"/>
                <a:cs typeface="Calibri Light"/>
              </a:rPr>
              <a:t> 000</a:t>
            </a:r>
            <a:endParaRPr sz="9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sz="900" dirty="0">
                <a:latin typeface="Calibri Light"/>
                <a:cs typeface="Calibri Light"/>
              </a:rPr>
              <a:t>120</a:t>
            </a:r>
            <a:r>
              <a:rPr sz="900" spc="-5" dirty="0">
                <a:latin typeface="Calibri Light"/>
                <a:cs typeface="Calibri Light"/>
              </a:rPr>
              <a:t> 000</a:t>
            </a:r>
            <a:endParaRPr sz="9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900" dirty="0">
                <a:latin typeface="Calibri Light"/>
                <a:cs typeface="Calibri Light"/>
              </a:rPr>
              <a:t>100</a:t>
            </a:r>
            <a:r>
              <a:rPr sz="900" spc="-5" dirty="0">
                <a:latin typeface="Calibri Light"/>
                <a:cs typeface="Calibri Light"/>
              </a:rPr>
              <a:t> 000</a:t>
            </a:r>
            <a:endParaRPr sz="900" dirty="0">
              <a:latin typeface="Calibri Light"/>
              <a:cs typeface="Calibri Light"/>
            </a:endParaRPr>
          </a:p>
          <a:p>
            <a:pPr marL="70485">
              <a:lnSpc>
                <a:spcPct val="100000"/>
              </a:lnSpc>
              <a:spcBef>
                <a:spcPts val="320"/>
              </a:spcBef>
            </a:pPr>
            <a:r>
              <a:rPr sz="900" dirty="0">
                <a:latin typeface="Calibri Light"/>
                <a:cs typeface="Calibri Light"/>
              </a:rPr>
              <a:t>80</a:t>
            </a:r>
            <a:r>
              <a:rPr sz="900" spc="-5" dirty="0">
                <a:latin typeface="Calibri Light"/>
                <a:cs typeface="Calibri Light"/>
              </a:rPr>
              <a:t> 000</a:t>
            </a:r>
            <a:endParaRPr sz="900" dirty="0">
              <a:latin typeface="Calibri Light"/>
              <a:cs typeface="Calibri Light"/>
            </a:endParaRPr>
          </a:p>
          <a:p>
            <a:pPr marL="70485">
              <a:lnSpc>
                <a:spcPct val="100000"/>
              </a:lnSpc>
              <a:spcBef>
                <a:spcPts val="325"/>
              </a:spcBef>
            </a:pPr>
            <a:r>
              <a:rPr sz="900" dirty="0">
                <a:latin typeface="Calibri Light"/>
                <a:cs typeface="Calibri Light"/>
              </a:rPr>
              <a:t>60</a:t>
            </a:r>
            <a:r>
              <a:rPr sz="900" spc="-5" dirty="0">
                <a:latin typeface="Calibri Light"/>
                <a:cs typeface="Calibri Light"/>
              </a:rPr>
              <a:t> 000</a:t>
            </a:r>
            <a:endParaRPr sz="900" dirty="0">
              <a:latin typeface="Calibri Light"/>
              <a:cs typeface="Calibri Light"/>
            </a:endParaRPr>
          </a:p>
          <a:p>
            <a:pPr marL="70485">
              <a:lnSpc>
                <a:spcPct val="100000"/>
              </a:lnSpc>
              <a:spcBef>
                <a:spcPts val="320"/>
              </a:spcBef>
            </a:pPr>
            <a:r>
              <a:rPr sz="900" dirty="0">
                <a:latin typeface="Calibri Light"/>
                <a:cs typeface="Calibri Light"/>
              </a:rPr>
              <a:t>40</a:t>
            </a:r>
            <a:r>
              <a:rPr sz="900" spc="-5" dirty="0">
                <a:latin typeface="Calibri Light"/>
                <a:cs typeface="Calibri Light"/>
              </a:rPr>
              <a:t> 000</a:t>
            </a:r>
            <a:endParaRPr sz="900" dirty="0">
              <a:latin typeface="Calibri Light"/>
              <a:cs typeface="Calibri Light"/>
            </a:endParaRPr>
          </a:p>
          <a:p>
            <a:pPr marL="70485">
              <a:lnSpc>
                <a:spcPct val="100000"/>
              </a:lnSpc>
              <a:spcBef>
                <a:spcPts val="320"/>
              </a:spcBef>
            </a:pPr>
            <a:r>
              <a:rPr sz="900" dirty="0">
                <a:latin typeface="Calibri Light"/>
                <a:cs typeface="Calibri Light"/>
              </a:rPr>
              <a:t>20 </a:t>
            </a:r>
            <a:r>
              <a:rPr sz="900" spc="-5" dirty="0">
                <a:latin typeface="Calibri Light"/>
                <a:cs typeface="Calibri Light"/>
              </a:rPr>
              <a:t>000</a:t>
            </a:r>
            <a:r>
              <a:rPr sz="900" spc="280" dirty="0">
                <a:latin typeface="Calibri Light"/>
                <a:cs typeface="Calibri Light"/>
              </a:rPr>
              <a:t>  </a:t>
            </a:r>
            <a:r>
              <a:rPr sz="1350" spc="-7" baseline="3086" dirty="0">
                <a:latin typeface="Calibri Light"/>
                <a:cs typeface="Calibri Light"/>
              </a:rPr>
              <a:t>-48%</a:t>
            </a:r>
            <a:endParaRPr sz="1350" baseline="3086" dirty="0">
              <a:latin typeface="Calibri Light"/>
              <a:cs typeface="Calibri Light"/>
            </a:endParaRPr>
          </a:p>
          <a:p>
            <a:pPr marL="327660">
              <a:lnSpc>
                <a:spcPct val="100000"/>
              </a:lnSpc>
              <a:spcBef>
                <a:spcPts val="325"/>
              </a:spcBef>
            </a:pPr>
            <a:r>
              <a:rPr sz="900" dirty="0">
                <a:latin typeface="Calibri Light"/>
                <a:cs typeface="Calibri Light"/>
              </a:rPr>
              <a:t>0</a:t>
            </a:r>
          </a:p>
          <a:p>
            <a:pPr marL="571500">
              <a:lnSpc>
                <a:spcPct val="100000"/>
              </a:lnSpc>
              <a:spcBef>
                <a:spcPts val="90"/>
              </a:spcBef>
              <a:tabLst>
                <a:tab pos="962660" algn="l"/>
                <a:tab pos="1353185" algn="l"/>
                <a:tab pos="1744345" algn="l"/>
                <a:tab pos="2135505" algn="l"/>
              </a:tabLst>
            </a:pPr>
            <a:r>
              <a:rPr sz="900" spc="-5" dirty="0">
                <a:latin typeface="Calibri Light"/>
                <a:cs typeface="Calibri Light"/>
              </a:rPr>
              <a:t>2024	2030	2036	2042	2049</a:t>
            </a:r>
            <a:endParaRPr sz="900" dirty="0">
              <a:latin typeface="Calibri Light"/>
              <a:cs typeface="Calibri Light"/>
            </a:endParaRPr>
          </a:p>
          <a:p>
            <a:pPr marL="1498600">
              <a:lnSpc>
                <a:spcPct val="100000"/>
              </a:lnSpc>
              <a:spcBef>
                <a:spcPts val="40"/>
              </a:spcBef>
            </a:pPr>
            <a:r>
              <a:rPr sz="800" spc="-5" dirty="0">
                <a:latin typeface="Calibri Light"/>
                <a:cs typeface="Calibri Light"/>
              </a:rPr>
              <a:t>Рентабельность</a:t>
            </a:r>
            <a:r>
              <a:rPr sz="800" spc="-45" dirty="0">
                <a:latin typeface="Calibri Light"/>
                <a:cs typeface="Calibri Light"/>
              </a:rPr>
              <a:t> </a:t>
            </a:r>
            <a:r>
              <a:rPr sz="800" spc="-5" dirty="0">
                <a:latin typeface="Calibri Light"/>
                <a:cs typeface="Calibri Light"/>
              </a:rPr>
              <a:t>по</a:t>
            </a:r>
            <a:r>
              <a:rPr sz="800" dirty="0">
                <a:latin typeface="Calibri Light"/>
                <a:cs typeface="Calibri Light"/>
              </a:rPr>
              <a:t> </a:t>
            </a:r>
            <a:r>
              <a:rPr sz="800" spc="-5" dirty="0">
                <a:latin typeface="Calibri Light"/>
                <a:cs typeface="Calibri Light"/>
              </a:rPr>
              <a:t>EBITDA,</a:t>
            </a:r>
            <a:r>
              <a:rPr sz="800" spc="-20" dirty="0">
                <a:latin typeface="Calibri Light"/>
                <a:cs typeface="Calibri Light"/>
              </a:rPr>
              <a:t> </a:t>
            </a:r>
            <a:r>
              <a:rPr sz="800" dirty="0">
                <a:latin typeface="Calibri Light"/>
                <a:cs typeface="Calibri Light"/>
              </a:rPr>
              <a:t>%</a:t>
            </a:r>
          </a:p>
        </p:txBody>
      </p:sp>
      <p:grpSp>
        <p:nvGrpSpPr>
          <p:cNvPr id="1096" name="object 2"/>
          <p:cNvGrpSpPr/>
          <p:nvPr/>
        </p:nvGrpSpPr>
        <p:grpSpPr>
          <a:xfrm>
            <a:off x="10500129" y="3421210"/>
            <a:ext cx="1175385" cy="1175385"/>
            <a:chOff x="5411493" y="7391590"/>
            <a:chExt cx="1175385" cy="1175385"/>
          </a:xfrm>
        </p:grpSpPr>
        <p:sp>
          <p:nvSpPr>
            <p:cNvPr id="1097" name="object 3"/>
            <p:cNvSpPr/>
            <p:nvPr/>
          </p:nvSpPr>
          <p:spPr>
            <a:xfrm>
              <a:off x="5998971" y="7396353"/>
              <a:ext cx="342900" cy="582930"/>
            </a:xfrm>
            <a:custGeom>
              <a:avLst/>
              <a:gdLst/>
              <a:ahLst/>
              <a:cxnLst/>
              <a:rect l="l" t="t" r="r" b="b"/>
              <a:pathLst>
                <a:path w="342900" h="582929">
                  <a:moveTo>
                    <a:pt x="0" y="0"/>
                  </a:moveTo>
                  <a:lnTo>
                    <a:pt x="0" y="582803"/>
                  </a:lnTo>
                  <a:lnTo>
                    <a:pt x="342518" y="111379"/>
                  </a:lnTo>
                  <a:lnTo>
                    <a:pt x="298652" y="82415"/>
                  </a:lnTo>
                  <a:lnTo>
                    <a:pt x="252598" y="57640"/>
                  </a:lnTo>
                  <a:lnTo>
                    <a:pt x="204655" y="37150"/>
                  </a:lnTo>
                  <a:lnTo>
                    <a:pt x="155124" y="21043"/>
                  </a:lnTo>
                  <a:lnTo>
                    <a:pt x="104305" y="9417"/>
                  </a:lnTo>
                  <a:lnTo>
                    <a:pt x="52496" y="23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6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8" name="object 4"/>
            <p:cNvSpPr/>
            <p:nvPr/>
          </p:nvSpPr>
          <p:spPr>
            <a:xfrm>
              <a:off x="5416255" y="7507732"/>
              <a:ext cx="1165860" cy="1054735"/>
            </a:xfrm>
            <a:custGeom>
              <a:avLst/>
              <a:gdLst/>
              <a:ahLst/>
              <a:cxnLst/>
              <a:rect l="l" t="t" r="r" b="b"/>
              <a:pathLst>
                <a:path w="1165859" h="1054734">
                  <a:moveTo>
                    <a:pt x="925235" y="0"/>
                  </a:moveTo>
                  <a:lnTo>
                    <a:pt x="582716" y="471424"/>
                  </a:lnTo>
                  <a:lnTo>
                    <a:pt x="28361" y="291338"/>
                  </a:lnTo>
                  <a:lnTo>
                    <a:pt x="14931" y="339633"/>
                  </a:lnTo>
                  <a:lnTo>
                    <a:pt x="5781" y="388294"/>
                  </a:lnTo>
                  <a:lnTo>
                    <a:pt x="830" y="437076"/>
                  </a:lnTo>
                  <a:lnTo>
                    <a:pt x="0" y="485734"/>
                  </a:lnTo>
                  <a:lnTo>
                    <a:pt x="3210" y="534025"/>
                  </a:lnTo>
                  <a:lnTo>
                    <a:pt x="10381" y="581704"/>
                  </a:lnTo>
                  <a:lnTo>
                    <a:pt x="21435" y="628527"/>
                  </a:lnTo>
                  <a:lnTo>
                    <a:pt x="36290" y="674250"/>
                  </a:lnTo>
                  <a:lnTo>
                    <a:pt x="54869" y="718627"/>
                  </a:lnTo>
                  <a:lnTo>
                    <a:pt x="77091" y="761416"/>
                  </a:lnTo>
                  <a:lnTo>
                    <a:pt x="102877" y="802372"/>
                  </a:lnTo>
                  <a:lnTo>
                    <a:pt x="132147" y="841250"/>
                  </a:lnTo>
                  <a:lnTo>
                    <a:pt x="164822" y="877805"/>
                  </a:lnTo>
                  <a:lnTo>
                    <a:pt x="200823" y="911795"/>
                  </a:lnTo>
                  <a:lnTo>
                    <a:pt x="240070" y="942975"/>
                  </a:lnTo>
                  <a:lnTo>
                    <a:pt x="279886" y="969507"/>
                  </a:lnTo>
                  <a:lnTo>
                    <a:pt x="321054" y="992368"/>
                  </a:lnTo>
                  <a:lnTo>
                    <a:pt x="363362" y="1011592"/>
                  </a:lnTo>
                  <a:lnTo>
                    <a:pt x="406603" y="1027212"/>
                  </a:lnTo>
                  <a:lnTo>
                    <a:pt x="450566" y="1039260"/>
                  </a:lnTo>
                  <a:lnTo>
                    <a:pt x="495042" y="1047771"/>
                  </a:lnTo>
                  <a:lnTo>
                    <a:pt x="539821" y="1052777"/>
                  </a:lnTo>
                  <a:lnTo>
                    <a:pt x="584695" y="1054312"/>
                  </a:lnTo>
                  <a:lnTo>
                    <a:pt x="629453" y="1052408"/>
                  </a:lnTo>
                  <a:lnTo>
                    <a:pt x="673886" y="1047100"/>
                  </a:lnTo>
                  <a:lnTo>
                    <a:pt x="717784" y="1038421"/>
                  </a:lnTo>
                  <a:lnTo>
                    <a:pt x="760939" y="1026403"/>
                  </a:lnTo>
                  <a:lnTo>
                    <a:pt x="803141" y="1011079"/>
                  </a:lnTo>
                  <a:lnTo>
                    <a:pt x="844180" y="992485"/>
                  </a:lnTo>
                  <a:lnTo>
                    <a:pt x="883846" y="970651"/>
                  </a:lnTo>
                  <a:lnTo>
                    <a:pt x="921931" y="945612"/>
                  </a:lnTo>
                  <a:lnTo>
                    <a:pt x="958225" y="917402"/>
                  </a:lnTo>
                  <a:lnTo>
                    <a:pt x="992519" y="886052"/>
                  </a:lnTo>
                  <a:lnTo>
                    <a:pt x="1024602" y="851597"/>
                  </a:lnTo>
                  <a:lnTo>
                    <a:pt x="1054267" y="814070"/>
                  </a:lnTo>
                  <a:lnTo>
                    <a:pt x="1080787" y="774253"/>
                  </a:lnTo>
                  <a:lnTo>
                    <a:pt x="1103639" y="733085"/>
                  </a:lnTo>
                  <a:lnTo>
                    <a:pt x="1122855" y="690777"/>
                  </a:lnTo>
                  <a:lnTo>
                    <a:pt x="1138469" y="647537"/>
                  </a:lnTo>
                  <a:lnTo>
                    <a:pt x="1150513" y="603575"/>
                  </a:lnTo>
                  <a:lnTo>
                    <a:pt x="1159020" y="559100"/>
                  </a:lnTo>
                  <a:lnTo>
                    <a:pt x="1164024" y="514323"/>
                  </a:lnTo>
                  <a:lnTo>
                    <a:pt x="1165557" y="469452"/>
                  </a:lnTo>
                  <a:lnTo>
                    <a:pt x="1163652" y="424698"/>
                  </a:lnTo>
                  <a:lnTo>
                    <a:pt x="1158343" y="380269"/>
                  </a:lnTo>
                  <a:lnTo>
                    <a:pt x="1149662" y="336376"/>
                  </a:lnTo>
                  <a:lnTo>
                    <a:pt x="1137641" y="293227"/>
                  </a:lnTo>
                  <a:lnTo>
                    <a:pt x="1122315" y="251033"/>
                  </a:lnTo>
                  <a:lnTo>
                    <a:pt x="1103716" y="210003"/>
                  </a:lnTo>
                  <a:lnTo>
                    <a:pt x="1081877" y="170346"/>
                  </a:lnTo>
                  <a:lnTo>
                    <a:pt x="1056831" y="132273"/>
                  </a:lnTo>
                  <a:lnTo>
                    <a:pt x="1028611" y="95991"/>
                  </a:lnTo>
                  <a:lnTo>
                    <a:pt x="997249" y="61713"/>
                  </a:lnTo>
                  <a:lnTo>
                    <a:pt x="962779" y="29645"/>
                  </a:lnTo>
                  <a:lnTo>
                    <a:pt x="925235" y="0"/>
                  </a:lnTo>
                  <a:close/>
                </a:path>
              </a:pathLst>
            </a:custGeom>
            <a:solidFill>
              <a:srgbClr val="004F5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9" name="object 5"/>
            <p:cNvSpPr/>
            <p:nvPr/>
          </p:nvSpPr>
          <p:spPr>
            <a:xfrm>
              <a:off x="5416255" y="7507732"/>
              <a:ext cx="1165860" cy="1054735"/>
            </a:xfrm>
            <a:custGeom>
              <a:avLst/>
              <a:gdLst/>
              <a:ahLst/>
              <a:cxnLst/>
              <a:rect l="l" t="t" r="r" b="b"/>
              <a:pathLst>
                <a:path w="1165859" h="1054734">
                  <a:moveTo>
                    <a:pt x="925235" y="0"/>
                  </a:moveTo>
                  <a:lnTo>
                    <a:pt x="962779" y="29645"/>
                  </a:lnTo>
                  <a:lnTo>
                    <a:pt x="997249" y="61713"/>
                  </a:lnTo>
                  <a:lnTo>
                    <a:pt x="1028611" y="95991"/>
                  </a:lnTo>
                  <a:lnTo>
                    <a:pt x="1056831" y="132273"/>
                  </a:lnTo>
                  <a:lnTo>
                    <a:pt x="1081877" y="170346"/>
                  </a:lnTo>
                  <a:lnTo>
                    <a:pt x="1103716" y="210003"/>
                  </a:lnTo>
                  <a:lnTo>
                    <a:pt x="1122315" y="251033"/>
                  </a:lnTo>
                  <a:lnTo>
                    <a:pt x="1137641" y="293227"/>
                  </a:lnTo>
                  <a:lnTo>
                    <a:pt x="1149662" y="336376"/>
                  </a:lnTo>
                  <a:lnTo>
                    <a:pt x="1158343" y="380269"/>
                  </a:lnTo>
                  <a:lnTo>
                    <a:pt x="1163652" y="424698"/>
                  </a:lnTo>
                  <a:lnTo>
                    <a:pt x="1165557" y="469452"/>
                  </a:lnTo>
                  <a:lnTo>
                    <a:pt x="1164024" y="514323"/>
                  </a:lnTo>
                  <a:lnTo>
                    <a:pt x="1159020" y="559100"/>
                  </a:lnTo>
                  <a:lnTo>
                    <a:pt x="1150513" y="603575"/>
                  </a:lnTo>
                  <a:lnTo>
                    <a:pt x="1138469" y="647537"/>
                  </a:lnTo>
                  <a:lnTo>
                    <a:pt x="1122855" y="690777"/>
                  </a:lnTo>
                  <a:lnTo>
                    <a:pt x="1103639" y="733085"/>
                  </a:lnTo>
                  <a:lnTo>
                    <a:pt x="1080787" y="774253"/>
                  </a:lnTo>
                  <a:lnTo>
                    <a:pt x="1054267" y="814070"/>
                  </a:lnTo>
                  <a:lnTo>
                    <a:pt x="1024602" y="851597"/>
                  </a:lnTo>
                  <a:lnTo>
                    <a:pt x="992519" y="886052"/>
                  </a:lnTo>
                  <a:lnTo>
                    <a:pt x="958225" y="917402"/>
                  </a:lnTo>
                  <a:lnTo>
                    <a:pt x="921931" y="945612"/>
                  </a:lnTo>
                  <a:lnTo>
                    <a:pt x="883846" y="970651"/>
                  </a:lnTo>
                  <a:lnTo>
                    <a:pt x="844180" y="992485"/>
                  </a:lnTo>
                  <a:lnTo>
                    <a:pt x="803141" y="1011079"/>
                  </a:lnTo>
                  <a:lnTo>
                    <a:pt x="760939" y="1026403"/>
                  </a:lnTo>
                  <a:lnTo>
                    <a:pt x="717784" y="1038421"/>
                  </a:lnTo>
                  <a:lnTo>
                    <a:pt x="673886" y="1047100"/>
                  </a:lnTo>
                  <a:lnTo>
                    <a:pt x="629453" y="1052408"/>
                  </a:lnTo>
                  <a:lnTo>
                    <a:pt x="584695" y="1054312"/>
                  </a:lnTo>
                  <a:lnTo>
                    <a:pt x="539821" y="1052777"/>
                  </a:lnTo>
                  <a:lnTo>
                    <a:pt x="495042" y="1047771"/>
                  </a:lnTo>
                  <a:lnTo>
                    <a:pt x="450566" y="1039260"/>
                  </a:lnTo>
                  <a:lnTo>
                    <a:pt x="406603" y="1027212"/>
                  </a:lnTo>
                  <a:lnTo>
                    <a:pt x="363362" y="1011592"/>
                  </a:lnTo>
                  <a:lnTo>
                    <a:pt x="321054" y="992368"/>
                  </a:lnTo>
                  <a:lnTo>
                    <a:pt x="279886" y="969507"/>
                  </a:lnTo>
                  <a:lnTo>
                    <a:pt x="240070" y="942975"/>
                  </a:lnTo>
                  <a:lnTo>
                    <a:pt x="200823" y="911795"/>
                  </a:lnTo>
                  <a:lnTo>
                    <a:pt x="164822" y="877805"/>
                  </a:lnTo>
                  <a:lnTo>
                    <a:pt x="132147" y="841250"/>
                  </a:lnTo>
                  <a:lnTo>
                    <a:pt x="102877" y="802372"/>
                  </a:lnTo>
                  <a:lnTo>
                    <a:pt x="77091" y="761416"/>
                  </a:lnTo>
                  <a:lnTo>
                    <a:pt x="54869" y="718627"/>
                  </a:lnTo>
                  <a:lnTo>
                    <a:pt x="36290" y="674250"/>
                  </a:lnTo>
                  <a:lnTo>
                    <a:pt x="21435" y="628527"/>
                  </a:lnTo>
                  <a:lnTo>
                    <a:pt x="10381" y="581704"/>
                  </a:lnTo>
                  <a:lnTo>
                    <a:pt x="3210" y="534025"/>
                  </a:lnTo>
                  <a:lnTo>
                    <a:pt x="0" y="485734"/>
                  </a:lnTo>
                  <a:lnTo>
                    <a:pt x="830" y="437076"/>
                  </a:lnTo>
                  <a:lnTo>
                    <a:pt x="5781" y="388294"/>
                  </a:lnTo>
                  <a:lnTo>
                    <a:pt x="14931" y="339633"/>
                  </a:lnTo>
                  <a:lnTo>
                    <a:pt x="28361" y="291338"/>
                  </a:lnTo>
                  <a:lnTo>
                    <a:pt x="582716" y="471424"/>
                  </a:lnTo>
                  <a:lnTo>
                    <a:pt x="925235" y="0"/>
                  </a:lnTo>
                  <a:close/>
                </a:path>
              </a:pathLst>
            </a:custGeom>
            <a:ln w="91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0" name="object 6"/>
            <p:cNvSpPr/>
            <p:nvPr/>
          </p:nvSpPr>
          <p:spPr>
            <a:xfrm>
              <a:off x="5444616" y="7512050"/>
              <a:ext cx="554355" cy="467359"/>
            </a:xfrm>
            <a:custGeom>
              <a:avLst/>
              <a:gdLst/>
              <a:ahLst/>
              <a:cxnLst/>
              <a:rect l="l" t="t" r="r" b="b"/>
              <a:pathLst>
                <a:path w="554354" h="467359">
                  <a:moveTo>
                    <a:pt x="205867" y="0"/>
                  </a:moveTo>
                  <a:lnTo>
                    <a:pt x="165991" y="32554"/>
                  </a:lnTo>
                  <a:lnTo>
                    <a:pt x="129319" y="68331"/>
                  </a:lnTo>
                  <a:lnTo>
                    <a:pt x="96022" y="107088"/>
                  </a:lnTo>
                  <a:lnTo>
                    <a:pt x="66270" y="148580"/>
                  </a:lnTo>
                  <a:lnTo>
                    <a:pt x="40235" y="192562"/>
                  </a:lnTo>
                  <a:lnTo>
                    <a:pt x="18088" y="238790"/>
                  </a:lnTo>
                  <a:lnTo>
                    <a:pt x="0" y="287019"/>
                  </a:lnTo>
                  <a:lnTo>
                    <a:pt x="554355" y="467106"/>
                  </a:lnTo>
                  <a:lnTo>
                    <a:pt x="205867" y="0"/>
                  </a:lnTo>
                  <a:close/>
                </a:path>
              </a:pathLst>
            </a:custGeom>
            <a:solidFill>
              <a:srgbClr val="00AB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1" name="object 7"/>
            <p:cNvSpPr/>
            <p:nvPr/>
          </p:nvSpPr>
          <p:spPr>
            <a:xfrm>
              <a:off x="5444616" y="7512050"/>
              <a:ext cx="554355" cy="467359"/>
            </a:xfrm>
            <a:custGeom>
              <a:avLst/>
              <a:gdLst/>
              <a:ahLst/>
              <a:cxnLst/>
              <a:rect l="l" t="t" r="r" b="b"/>
              <a:pathLst>
                <a:path w="554354" h="467359">
                  <a:moveTo>
                    <a:pt x="0" y="287019"/>
                  </a:moveTo>
                  <a:lnTo>
                    <a:pt x="18088" y="238790"/>
                  </a:lnTo>
                  <a:lnTo>
                    <a:pt x="40235" y="192562"/>
                  </a:lnTo>
                  <a:lnTo>
                    <a:pt x="66270" y="148580"/>
                  </a:lnTo>
                  <a:lnTo>
                    <a:pt x="96022" y="107088"/>
                  </a:lnTo>
                  <a:lnTo>
                    <a:pt x="129319" y="68331"/>
                  </a:lnTo>
                  <a:lnTo>
                    <a:pt x="165991" y="32554"/>
                  </a:lnTo>
                  <a:lnTo>
                    <a:pt x="205867" y="0"/>
                  </a:lnTo>
                  <a:lnTo>
                    <a:pt x="554355" y="467106"/>
                  </a:lnTo>
                  <a:lnTo>
                    <a:pt x="0" y="287019"/>
                  </a:lnTo>
                  <a:close/>
                </a:path>
              </a:pathLst>
            </a:custGeom>
            <a:ln w="91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2" name="object 8"/>
            <p:cNvSpPr/>
            <p:nvPr/>
          </p:nvSpPr>
          <p:spPr>
            <a:xfrm>
              <a:off x="5650483" y="7396353"/>
              <a:ext cx="348615" cy="582930"/>
            </a:xfrm>
            <a:custGeom>
              <a:avLst/>
              <a:gdLst/>
              <a:ahLst/>
              <a:cxnLst/>
              <a:rect l="l" t="t" r="r" b="b"/>
              <a:pathLst>
                <a:path w="348614" h="582929">
                  <a:moveTo>
                    <a:pt x="348488" y="0"/>
                  </a:moveTo>
                  <a:lnTo>
                    <a:pt x="294920" y="2470"/>
                  </a:lnTo>
                  <a:lnTo>
                    <a:pt x="242088" y="9807"/>
                  </a:lnTo>
                  <a:lnTo>
                    <a:pt x="190307" y="21903"/>
                  </a:lnTo>
                  <a:lnTo>
                    <a:pt x="139892" y="38649"/>
                  </a:lnTo>
                  <a:lnTo>
                    <a:pt x="91159" y="59936"/>
                  </a:lnTo>
                  <a:lnTo>
                    <a:pt x="44423" y="85655"/>
                  </a:lnTo>
                  <a:lnTo>
                    <a:pt x="0" y="115697"/>
                  </a:lnTo>
                  <a:lnTo>
                    <a:pt x="348488" y="582803"/>
                  </a:lnTo>
                  <a:lnTo>
                    <a:pt x="348488" y="0"/>
                  </a:lnTo>
                  <a:close/>
                </a:path>
              </a:pathLst>
            </a:custGeom>
            <a:solidFill>
              <a:srgbClr val="0096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3" name="object 9"/>
            <p:cNvSpPr/>
            <p:nvPr/>
          </p:nvSpPr>
          <p:spPr>
            <a:xfrm>
              <a:off x="5650483" y="7396353"/>
              <a:ext cx="348615" cy="582930"/>
            </a:xfrm>
            <a:custGeom>
              <a:avLst/>
              <a:gdLst/>
              <a:ahLst/>
              <a:cxnLst/>
              <a:rect l="l" t="t" r="r" b="b"/>
              <a:pathLst>
                <a:path w="348614" h="582929">
                  <a:moveTo>
                    <a:pt x="0" y="115697"/>
                  </a:moveTo>
                  <a:lnTo>
                    <a:pt x="44423" y="85655"/>
                  </a:lnTo>
                  <a:lnTo>
                    <a:pt x="91159" y="59936"/>
                  </a:lnTo>
                  <a:lnTo>
                    <a:pt x="139892" y="38649"/>
                  </a:lnTo>
                  <a:lnTo>
                    <a:pt x="190307" y="21903"/>
                  </a:lnTo>
                  <a:lnTo>
                    <a:pt x="242088" y="9807"/>
                  </a:lnTo>
                  <a:lnTo>
                    <a:pt x="294920" y="2470"/>
                  </a:lnTo>
                  <a:lnTo>
                    <a:pt x="348488" y="0"/>
                  </a:lnTo>
                  <a:lnTo>
                    <a:pt x="348488" y="582803"/>
                  </a:lnTo>
                  <a:lnTo>
                    <a:pt x="0" y="115697"/>
                  </a:lnTo>
                  <a:close/>
                </a:path>
              </a:pathLst>
            </a:custGeom>
            <a:ln w="914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04" name="object 10"/>
          <p:cNvSpPr txBox="1"/>
          <p:nvPr/>
        </p:nvSpPr>
        <p:spPr>
          <a:xfrm>
            <a:off x="11071351" y="4382155"/>
            <a:ext cx="329565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 Light"/>
                <a:cs typeface="Calibri Light"/>
              </a:rPr>
              <a:t>70</a:t>
            </a:r>
            <a:r>
              <a:rPr sz="800" spc="-5" dirty="0">
                <a:latin typeface="Calibri Light"/>
                <a:cs typeface="Calibri Light"/>
              </a:rPr>
              <a:t>,</a:t>
            </a:r>
            <a:r>
              <a:rPr sz="800" dirty="0">
                <a:latin typeface="Calibri Light"/>
                <a:cs typeface="Calibri Light"/>
              </a:rPr>
              <a:t>00%</a:t>
            </a:r>
            <a:endParaRPr sz="800">
              <a:latin typeface="Calibri Light"/>
              <a:cs typeface="Calibri Light"/>
            </a:endParaRPr>
          </a:p>
        </p:txBody>
      </p:sp>
      <p:sp>
        <p:nvSpPr>
          <p:cNvPr id="1105" name="object 11"/>
          <p:cNvSpPr txBox="1"/>
          <p:nvPr/>
        </p:nvSpPr>
        <p:spPr>
          <a:xfrm>
            <a:off x="10779378" y="3489346"/>
            <a:ext cx="646430" cy="1359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solidFill>
                  <a:schemeClr val="bg1"/>
                </a:solidFill>
                <a:latin typeface="Calibri Light"/>
                <a:cs typeface="Calibri Light"/>
              </a:rPr>
              <a:t>10</a:t>
            </a:r>
            <a:r>
              <a:rPr sz="800" spc="-5" dirty="0">
                <a:solidFill>
                  <a:schemeClr val="bg1"/>
                </a:solidFill>
                <a:latin typeface="Calibri Light"/>
                <a:cs typeface="Calibri Light"/>
              </a:rPr>
              <a:t>,</a:t>
            </a:r>
            <a:r>
              <a:rPr sz="800" dirty="0">
                <a:solidFill>
                  <a:schemeClr val="bg1"/>
                </a:solidFill>
                <a:latin typeface="Calibri Light"/>
                <a:cs typeface="Calibri Light"/>
              </a:rPr>
              <a:t>20%</a:t>
            </a:r>
            <a:r>
              <a:rPr sz="800" spc="-80" dirty="0">
                <a:solidFill>
                  <a:schemeClr val="bg1"/>
                </a:solidFill>
                <a:latin typeface="Calibri Light"/>
                <a:cs typeface="Calibri Light"/>
              </a:rPr>
              <a:t> </a:t>
            </a:r>
            <a:r>
              <a:rPr sz="800" dirty="0">
                <a:solidFill>
                  <a:schemeClr val="bg1"/>
                </a:solidFill>
                <a:latin typeface="Calibri Light"/>
                <a:cs typeface="Calibri Light"/>
              </a:rPr>
              <a:t>10</a:t>
            </a:r>
            <a:r>
              <a:rPr sz="800" spc="-5" dirty="0">
                <a:solidFill>
                  <a:schemeClr val="bg1"/>
                </a:solidFill>
                <a:latin typeface="Calibri Light"/>
                <a:cs typeface="Calibri Light"/>
              </a:rPr>
              <a:t>,</a:t>
            </a:r>
            <a:r>
              <a:rPr sz="800" dirty="0">
                <a:solidFill>
                  <a:schemeClr val="bg1"/>
                </a:solidFill>
                <a:latin typeface="Calibri Light"/>
                <a:cs typeface="Calibri Light"/>
              </a:rPr>
              <a:t>00%</a:t>
            </a:r>
          </a:p>
        </p:txBody>
      </p:sp>
      <p:sp>
        <p:nvSpPr>
          <p:cNvPr id="1106" name="object 25"/>
          <p:cNvSpPr txBox="1"/>
          <p:nvPr/>
        </p:nvSpPr>
        <p:spPr>
          <a:xfrm>
            <a:off x="8602218" y="4995445"/>
            <a:ext cx="3092450" cy="7046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 algn="just">
              <a:lnSpc>
                <a:spcPct val="100000"/>
              </a:lnSpc>
              <a:spcBef>
                <a:spcPts val="95"/>
              </a:spcBef>
            </a:pPr>
            <a:r>
              <a:rPr sz="900" i="1" spc="-10" dirty="0">
                <a:latin typeface="Century Gothic" pitchFamily="34" charset="0"/>
                <a:cs typeface="Calibri Light"/>
              </a:rPr>
              <a:t>Предлагаемая</a:t>
            </a:r>
            <a:r>
              <a:rPr sz="900" i="1" spc="-5" dirty="0">
                <a:latin typeface="Century Gothic" pitchFamily="34" charset="0"/>
                <a:cs typeface="Calibri Light"/>
              </a:rPr>
              <a:t> </a:t>
            </a:r>
            <a:r>
              <a:rPr sz="900" i="1" spc="-10" dirty="0">
                <a:latin typeface="Century Gothic" pitchFamily="34" charset="0"/>
                <a:cs typeface="Calibri Light"/>
              </a:rPr>
              <a:t>структура финансирования</a:t>
            </a:r>
            <a:r>
              <a:rPr sz="900" i="1" spc="-5" dirty="0">
                <a:latin typeface="Century Gothic" pitchFamily="34" charset="0"/>
                <a:cs typeface="Calibri Light"/>
              </a:rPr>
              <a:t> </a:t>
            </a:r>
            <a:r>
              <a:rPr sz="900" i="1" spc="-10" dirty="0">
                <a:latin typeface="Century Gothic" pitchFamily="34" charset="0"/>
                <a:cs typeface="Calibri Light"/>
              </a:rPr>
              <a:t>является индикативной,</a:t>
            </a:r>
            <a:r>
              <a:rPr sz="900" i="1" spc="-5" dirty="0">
                <a:latin typeface="Century Gothic" pitchFamily="34" charset="0"/>
                <a:cs typeface="Calibri Light"/>
              </a:rPr>
              <a:t> </a:t>
            </a:r>
            <a:r>
              <a:rPr sz="900" i="1" spc="-10" dirty="0">
                <a:latin typeface="Century Gothic" pitchFamily="34" charset="0"/>
                <a:cs typeface="Calibri Light"/>
              </a:rPr>
              <a:t>финальная </a:t>
            </a:r>
            <a:r>
              <a:rPr sz="900" i="1" spc="-5" dirty="0">
                <a:latin typeface="Century Gothic" pitchFamily="34" charset="0"/>
                <a:cs typeface="Calibri Light"/>
              </a:rPr>
              <a:t> </a:t>
            </a:r>
            <a:r>
              <a:rPr sz="900" i="1" spc="-10" dirty="0">
                <a:latin typeface="Century Gothic" pitchFamily="34" charset="0"/>
                <a:cs typeface="Calibri Light"/>
              </a:rPr>
              <a:t>структура</a:t>
            </a:r>
            <a:r>
              <a:rPr sz="900" i="1" spc="30" dirty="0">
                <a:latin typeface="Century Gothic" pitchFamily="34" charset="0"/>
                <a:cs typeface="Calibri Light"/>
              </a:rPr>
              <a:t> </a:t>
            </a:r>
            <a:r>
              <a:rPr sz="900" i="1" spc="-10" dirty="0">
                <a:latin typeface="Century Gothic" pitchFamily="34" charset="0"/>
                <a:cs typeface="Calibri Light"/>
              </a:rPr>
              <a:t>финансирования</a:t>
            </a:r>
            <a:r>
              <a:rPr sz="900" i="1" spc="35" dirty="0">
                <a:latin typeface="Century Gothic" pitchFamily="34" charset="0"/>
                <a:cs typeface="Calibri Light"/>
              </a:rPr>
              <a:t> </a:t>
            </a:r>
            <a:r>
              <a:rPr sz="900" i="1" spc="-10" dirty="0">
                <a:latin typeface="Century Gothic" pitchFamily="34" charset="0"/>
                <a:cs typeface="Calibri Light"/>
              </a:rPr>
              <a:t>и</a:t>
            </a:r>
            <a:r>
              <a:rPr sz="900" i="1" spc="-5" dirty="0">
                <a:latin typeface="Century Gothic" pitchFamily="34" charset="0"/>
                <a:cs typeface="Calibri Light"/>
              </a:rPr>
              <a:t> </a:t>
            </a:r>
            <a:r>
              <a:rPr sz="900" i="1" spc="-10" dirty="0">
                <a:latin typeface="Century Gothic" pitchFamily="34" charset="0"/>
                <a:cs typeface="Calibri Light"/>
              </a:rPr>
              <a:t>долей</a:t>
            </a:r>
            <a:r>
              <a:rPr sz="900" i="1" spc="25" dirty="0">
                <a:latin typeface="Century Gothic" pitchFamily="34" charset="0"/>
                <a:cs typeface="Calibri Light"/>
              </a:rPr>
              <a:t> </a:t>
            </a:r>
            <a:r>
              <a:rPr sz="900" i="1" spc="-10" dirty="0">
                <a:latin typeface="Century Gothic" pitchFamily="34" charset="0"/>
                <a:cs typeface="Calibri Light"/>
              </a:rPr>
              <a:t>участия</a:t>
            </a:r>
            <a:r>
              <a:rPr sz="900" i="1" spc="20" dirty="0">
                <a:latin typeface="Century Gothic" pitchFamily="34" charset="0"/>
                <a:cs typeface="Calibri Light"/>
              </a:rPr>
              <a:t> </a:t>
            </a:r>
            <a:r>
              <a:rPr sz="900" i="1" spc="-10" dirty="0">
                <a:latin typeface="Century Gothic" pitchFamily="34" charset="0"/>
                <a:cs typeface="Calibri Light"/>
              </a:rPr>
              <a:t>в</a:t>
            </a:r>
            <a:r>
              <a:rPr sz="900" i="1" spc="-5" dirty="0">
                <a:latin typeface="Century Gothic" pitchFamily="34" charset="0"/>
                <a:cs typeface="Calibri Light"/>
              </a:rPr>
              <a:t> </a:t>
            </a:r>
            <a:r>
              <a:rPr sz="900" i="1" spc="-10" dirty="0">
                <a:latin typeface="Century Gothic" pitchFamily="34" charset="0"/>
                <a:cs typeface="Calibri Light"/>
              </a:rPr>
              <a:t>Проекте</a:t>
            </a:r>
            <a:r>
              <a:rPr sz="900" i="1" spc="35" dirty="0">
                <a:latin typeface="Century Gothic" pitchFamily="34" charset="0"/>
                <a:cs typeface="Calibri Light"/>
              </a:rPr>
              <a:t> </a:t>
            </a:r>
            <a:r>
              <a:rPr sz="900" i="1" spc="-10" dirty="0">
                <a:latin typeface="Century Gothic" pitchFamily="34" charset="0"/>
                <a:cs typeface="Calibri Light"/>
              </a:rPr>
              <a:t>определятся</a:t>
            </a:r>
            <a:r>
              <a:rPr sz="900" i="1" spc="25" dirty="0">
                <a:latin typeface="Century Gothic" pitchFamily="34" charset="0"/>
                <a:cs typeface="Calibri Light"/>
              </a:rPr>
              <a:t> </a:t>
            </a:r>
            <a:r>
              <a:rPr sz="900" i="1" spc="-10" dirty="0">
                <a:latin typeface="Century Gothic" pitchFamily="34" charset="0"/>
                <a:cs typeface="Calibri Light"/>
              </a:rPr>
              <a:t>по </a:t>
            </a:r>
            <a:r>
              <a:rPr sz="900" i="1" spc="-5" dirty="0">
                <a:latin typeface="Century Gothic" pitchFamily="34" charset="0"/>
                <a:cs typeface="Calibri Light"/>
              </a:rPr>
              <a:t> </a:t>
            </a:r>
            <a:r>
              <a:rPr sz="900" i="1" spc="-10" dirty="0">
                <a:latin typeface="Century Gothic" pitchFamily="34" charset="0"/>
                <a:cs typeface="Calibri Light"/>
              </a:rPr>
              <a:t>результатам</a:t>
            </a:r>
            <a:r>
              <a:rPr sz="900" i="1" spc="50" dirty="0">
                <a:latin typeface="Century Gothic" pitchFamily="34" charset="0"/>
                <a:cs typeface="Calibri Light"/>
              </a:rPr>
              <a:t> </a:t>
            </a:r>
            <a:r>
              <a:rPr sz="900" i="1" spc="-10" dirty="0">
                <a:latin typeface="Century Gothic" pitchFamily="34" charset="0"/>
                <a:cs typeface="Calibri Light"/>
              </a:rPr>
              <a:t>совместных</a:t>
            </a:r>
            <a:r>
              <a:rPr sz="900" i="1" spc="20" dirty="0">
                <a:latin typeface="Century Gothic" pitchFamily="34" charset="0"/>
                <a:cs typeface="Calibri Light"/>
              </a:rPr>
              <a:t> </a:t>
            </a:r>
            <a:r>
              <a:rPr sz="900" i="1" spc="-10" dirty="0">
                <a:latin typeface="Century Gothic" pitchFamily="34" charset="0"/>
                <a:cs typeface="Calibri Light"/>
              </a:rPr>
              <a:t>переговоров</a:t>
            </a:r>
            <a:r>
              <a:rPr sz="900" i="1" spc="20" dirty="0">
                <a:latin typeface="Century Gothic" pitchFamily="34" charset="0"/>
                <a:cs typeface="Calibri Light"/>
              </a:rPr>
              <a:t> </a:t>
            </a:r>
            <a:r>
              <a:rPr sz="900" i="1" spc="-10" dirty="0">
                <a:latin typeface="Century Gothic" pitchFamily="34" charset="0"/>
                <a:cs typeface="Calibri Light"/>
              </a:rPr>
              <a:t>с</a:t>
            </a:r>
            <a:r>
              <a:rPr sz="900" i="1" spc="5" dirty="0">
                <a:latin typeface="Century Gothic" pitchFamily="34" charset="0"/>
                <a:cs typeface="Calibri Light"/>
              </a:rPr>
              <a:t> </a:t>
            </a:r>
            <a:r>
              <a:rPr sz="900" i="1" spc="-10" dirty="0">
                <a:latin typeface="Century Gothic" pitchFamily="34" charset="0"/>
                <a:cs typeface="Calibri Light"/>
              </a:rPr>
              <a:t>Инвестором.</a:t>
            </a:r>
            <a:endParaRPr sz="900" dirty="0">
              <a:latin typeface="Century Gothic" pitchFamily="34" charset="0"/>
              <a:cs typeface="Calibri Light"/>
            </a:endParaRPr>
          </a:p>
        </p:txBody>
      </p:sp>
      <p:sp>
        <p:nvSpPr>
          <p:cNvPr id="1107" name="object 26"/>
          <p:cNvSpPr/>
          <p:nvPr/>
        </p:nvSpPr>
        <p:spPr>
          <a:xfrm>
            <a:off x="10783824" y="3698388"/>
            <a:ext cx="612775" cy="611505"/>
          </a:xfrm>
          <a:custGeom>
            <a:avLst/>
            <a:gdLst/>
            <a:ahLst/>
            <a:cxnLst/>
            <a:rect l="l" t="t" r="r" b="b"/>
            <a:pathLst>
              <a:path w="612775" h="611504">
                <a:moveTo>
                  <a:pt x="306324" y="0"/>
                </a:moveTo>
                <a:lnTo>
                  <a:pt x="256640" y="3998"/>
                </a:lnTo>
                <a:lnTo>
                  <a:pt x="209507" y="15575"/>
                </a:lnTo>
                <a:lnTo>
                  <a:pt x="165556" y="34101"/>
                </a:lnTo>
                <a:lnTo>
                  <a:pt x="125419" y="58948"/>
                </a:lnTo>
                <a:lnTo>
                  <a:pt x="89725" y="89487"/>
                </a:lnTo>
                <a:lnTo>
                  <a:pt x="59106" y="125089"/>
                </a:lnTo>
                <a:lnTo>
                  <a:pt x="34193" y="165127"/>
                </a:lnTo>
                <a:lnTo>
                  <a:pt x="15617" y="208970"/>
                </a:lnTo>
                <a:lnTo>
                  <a:pt x="4009" y="255991"/>
                </a:lnTo>
                <a:lnTo>
                  <a:pt x="0" y="305561"/>
                </a:lnTo>
                <a:lnTo>
                  <a:pt x="4009" y="355132"/>
                </a:lnTo>
                <a:lnTo>
                  <a:pt x="15617" y="402153"/>
                </a:lnTo>
                <a:lnTo>
                  <a:pt x="34193" y="445996"/>
                </a:lnTo>
                <a:lnTo>
                  <a:pt x="59106" y="486034"/>
                </a:lnTo>
                <a:lnTo>
                  <a:pt x="89725" y="521636"/>
                </a:lnTo>
                <a:lnTo>
                  <a:pt x="125419" y="552175"/>
                </a:lnTo>
                <a:lnTo>
                  <a:pt x="165556" y="577022"/>
                </a:lnTo>
                <a:lnTo>
                  <a:pt x="209507" y="595548"/>
                </a:lnTo>
                <a:lnTo>
                  <a:pt x="256640" y="607125"/>
                </a:lnTo>
                <a:lnTo>
                  <a:pt x="306324" y="611123"/>
                </a:lnTo>
                <a:lnTo>
                  <a:pt x="356007" y="607125"/>
                </a:lnTo>
                <a:lnTo>
                  <a:pt x="403140" y="595548"/>
                </a:lnTo>
                <a:lnTo>
                  <a:pt x="447091" y="577022"/>
                </a:lnTo>
                <a:lnTo>
                  <a:pt x="487228" y="552175"/>
                </a:lnTo>
                <a:lnTo>
                  <a:pt x="522922" y="521636"/>
                </a:lnTo>
                <a:lnTo>
                  <a:pt x="553541" y="486034"/>
                </a:lnTo>
                <a:lnTo>
                  <a:pt x="578454" y="445996"/>
                </a:lnTo>
                <a:lnTo>
                  <a:pt x="597030" y="402153"/>
                </a:lnTo>
                <a:lnTo>
                  <a:pt x="608638" y="355132"/>
                </a:lnTo>
                <a:lnTo>
                  <a:pt x="612648" y="305561"/>
                </a:lnTo>
                <a:lnTo>
                  <a:pt x="608638" y="255991"/>
                </a:lnTo>
                <a:lnTo>
                  <a:pt x="597030" y="208970"/>
                </a:lnTo>
                <a:lnTo>
                  <a:pt x="578454" y="165127"/>
                </a:lnTo>
                <a:lnTo>
                  <a:pt x="553541" y="125089"/>
                </a:lnTo>
                <a:lnTo>
                  <a:pt x="522922" y="89487"/>
                </a:lnTo>
                <a:lnTo>
                  <a:pt x="487228" y="58948"/>
                </a:lnTo>
                <a:lnTo>
                  <a:pt x="447091" y="34101"/>
                </a:lnTo>
                <a:lnTo>
                  <a:pt x="403140" y="15575"/>
                </a:lnTo>
                <a:lnTo>
                  <a:pt x="356007" y="3998"/>
                </a:lnTo>
                <a:lnTo>
                  <a:pt x="30632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8" name="object 27"/>
          <p:cNvSpPr txBox="1"/>
          <p:nvPr/>
        </p:nvSpPr>
        <p:spPr>
          <a:xfrm>
            <a:off x="10607801" y="3674493"/>
            <a:ext cx="746760" cy="535940"/>
          </a:xfrm>
          <a:prstGeom prst="rect">
            <a:avLst/>
          </a:prstGeom>
        </p:spPr>
        <p:txBody>
          <a:bodyPr vert="horz" wrap="square" lIns="0" tIns="2159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sz="800" dirty="0">
                <a:solidFill>
                  <a:schemeClr val="bg1"/>
                </a:solidFill>
                <a:latin typeface="Calibri Light"/>
                <a:cs typeface="Calibri Light"/>
              </a:rPr>
              <a:t>9,80</a:t>
            </a:r>
            <a:r>
              <a:rPr sz="800" dirty="0">
                <a:latin typeface="Calibri Light"/>
                <a:cs typeface="Calibri Light"/>
              </a:rPr>
              <a:t>%</a:t>
            </a:r>
          </a:p>
          <a:p>
            <a:pPr marL="217170" algn="ctr">
              <a:lnSpc>
                <a:spcPct val="100000"/>
              </a:lnSpc>
              <a:spcBef>
                <a:spcPts val="105"/>
              </a:spcBef>
            </a:pPr>
            <a:r>
              <a:rPr sz="1200" dirty="0">
                <a:latin typeface="Calibri"/>
                <a:cs typeface="Calibri"/>
              </a:rPr>
              <a:t>$102,04</a:t>
            </a:r>
          </a:p>
          <a:p>
            <a:pPr marL="217170" algn="ctr">
              <a:lnSpc>
                <a:spcPct val="100000"/>
              </a:lnSpc>
            </a:pPr>
            <a:r>
              <a:rPr sz="1200" spc="-5" dirty="0">
                <a:latin typeface="Calibri"/>
                <a:cs typeface="Calibri"/>
              </a:rPr>
              <a:t>млн</a:t>
            </a:r>
            <a:endParaRPr sz="1200" dirty="0">
              <a:latin typeface="Calibri"/>
              <a:cs typeface="Calibri"/>
            </a:endParaRPr>
          </a:p>
        </p:txBody>
      </p:sp>
      <p:sp>
        <p:nvSpPr>
          <p:cNvPr id="1109" name="object 28"/>
          <p:cNvSpPr txBox="1"/>
          <p:nvPr/>
        </p:nvSpPr>
        <p:spPr>
          <a:xfrm>
            <a:off x="8913368" y="3637554"/>
            <a:ext cx="1345565" cy="2590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2225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 Light"/>
                <a:cs typeface="Calibri Light"/>
              </a:rPr>
              <a:t>Уч</a:t>
            </a:r>
            <a:r>
              <a:rPr sz="800" spc="5" dirty="0">
                <a:latin typeface="Calibri Light"/>
                <a:cs typeface="Calibri Light"/>
              </a:rPr>
              <a:t>ас</a:t>
            </a:r>
            <a:r>
              <a:rPr sz="800" spc="-5" dirty="0">
                <a:latin typeface="Calibri Light"/>
                <a:cs typeface="Calibri Light"/>
              </a:rPr>
              <a:t>т</a:t>
            </a:r>
            <a:r>
              <a:rPr sz="800" spc="-10" dirty="0">
                <a:latin typeface="Calibri Light"/>
                <a:cs typeface="Calibri Light"/>
              </a:rPr>
              <a:t>и</a:t>
            </a:r>
            <a:r>
              <a:rPr sz="800" dirty="0">
                <a:latin typeface="Calibri Light"/>
                <a:cs typeface="Calibri Light"/>
              </a:rPr>
              <a:t>е</a:t>
            </a:r>
            <a:r>
              <a:rPr sz="800" spc="-40" dirty="0">
                <a:latin typeface="Calibri Light"/>
                <a:cs typeface="Calibri Light"/>
              </a:rPr>
              <a:t> </a:t>
            </a:r>
            <a:r>
              <a:rPr sz="800" dirty="0">
                <a:latin typeface="Calibri Light"/>
                <a:cs typeface="Calibri Light"/>
              </a:rPr>
              <a:t>Ф</a:t>
            </a:r>
            <a:r>
              <a:rPr sz="800" spc="-5" dirty="0">
                <a:latin typeface="Calibri Light"/>
                <a:cs typeface="Calibri Light"/>
              </a:rPr>
              <a:t>он</a:t>
            </a:r>
            <a:r>
              <a:rPr sz="800" dirty="0">
                <a:latin typeface="Calibri Light"/>
                <a:cs typeface="Calibri Light"/>
              </a:rPr>
              <a:t>да</a:t>
            </a:r>
            <a:r>
              <a:rPr sz="800" spc="-20" dirty="0">
                <a:latin typeface="Calibri Light"/>
                <a:cs typeface="Calibri Light"/>
              </a:rPr>
              <a:t> </a:t>
            </a:r>
            <a:r>
              <a:rPr sz="800" spc="5" dirty="0">
                <a:latin typeface="Calibri Light"/>
                <a:cs typeface="Calibri Light"/>
              </a:rPr>
              <a:t>(</a:t>
            </a:r>
            <a:r>
              <a:rPr sz="800" dirty="0">
                <a:latin typeface="Calibri Light"/>
                <a:cs typeface="Calibri Light"/>
              </a:rPr>
              <a:t>K</a:t>
            </a:r>
            <a:r>
              <a:rPr sz="800" spc="-5" dirty="0">
                <a:latin typeface="Calibri Light"/>
                <a:cs typeface="Calibri Light"/>
              </a:rPr>
              <a:t>I</a:t>
            </a:r>
            <a:r>
              <a:rPr sz="800" dirty="0">
                <a:latin typeface="Calibri Light"/>
                <a:cs typeface="Calibri Light"/>
              </a:rPr>
              <a:t>DF,</a:t>
            </a:r>
            <a:r>
              <a:rPr sz="800" spc="-20" dirty="0">
                <a:latin typeface="Calibri Light"/>
                <a:cs typeface="Calibri Light"/>
              </a:rPr>
              <a:t> </a:t>
            </a:r>
            <a:r>
              <a:rPr sz="800" dirty="0">
                <a:latin typeface="Calibri Light"/>
                <a:cs typeface="Calibri Light"/>
              </a:rPr>
              <a:t>KCM,</a:t>
            </a:r>
            <a:r>
              <a:rPr sz="800" spc="-30" dirty="0">
                <a:latin typeface="Calibri Light"/>
                <a:cs typeface="Calibri Light"/>
              </a:rPr>
              <a:t> </a:t>
            </a:r>
            <a:r>
              <a:rPr sz="800" spc="-5" dirty="0">
                <a:latin typeface="Calibri Light"/>
                <a:cs typeface="Calibri Light"/>
              </a:rPr>
              <a:t>S</a:t>
            </a:r>
            <a:r>
              <a:rPr sz="800" dirty="0">
                <a:latin typeface="Calibri Light"/>
                <a:cs typeface="Calibri Light"/>
              </a:rPr>
              <a:t>K</a:t>
            </a:r>
            <a:r>
              <a:rPr sz="800" spc="-5" dirty="0">
                <a:latin typeface="Calibri Light"/>
                <a:cs typeface="Calibri Light"/>
              </a:rPr>
              <a:t>I</a:t>
            </a:r>
            <a:r>
              <a:rPr sz="800" dirty="0">
                <a:latin typeface="Calibri Light"/>
                <a:cs typeface="Calibri Light"/>
              </a:rPr>
              <a:t>)</a:t>
            </a:r>
            <a:endParaRPr sz="80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sz="800" i="1" dirty="0">
                <a:latin typeface="Calibri Light"/>
                <a:cs typeface="Calibri Light"/>
              </a:rPr>
              <a:t>9</a:t>
            </a:r>
            <a:r>
              <a:rPr sz="800" i="1" spc="5" dirty="0">
                <a:latin typeface="Calibri Light"/>
                <a:cs typeface="Calibri Light"/>
              </a:rPr>
              <a:t>,</a:t>
            </a:r>
            <a:r>
              <a:rPr sz="800" i="1" spc="-15" dirty="0">
                <a:latin typeface="Calibri Light"/>
                <a:cs typeface="Calibri Light"/>
              </a:rPr>
              <a:t>8</a:t>
            </a:r>
            <a:r>
              <a:rPr sz="800" i="1" spc="-5" dirty="0">
                <a:latin typeface="Calibri Light"/>
                <a:cs typeface="Calibri Light"/>
              </a:rPr>
              <a:t>%</a:t>
            </a:r>
            <a:r>
              <a:rPr sz="800" i="1" spc="-40" dirty="0">
                <a:latin typeface="Calibri Light"/>
                <a:cs typeface="Calibri Light"/>
              </a:rPr>
              <a:t> </a:t>
            </a:r>
            <a:r>
              <a:rPr sz="800" i="1" spc="10" dirty="0">
                <a:latin typeface="Calibri Light"/>
                <a:cs typeface="Calibri Light"/>
              </a:rPr>
              <a:t>(</a:t>
            </a:r>
            <a:r>
              <a:rPr sz="800" i="1" dirty="0">
                <a:latin typeface="Calibri Light"/>
                <a:cs typeface="Calibri Light"/>
              </a:rPr>
              <a:t>$1</a:t>
            </a:r>
            <a:r>
              <a:rPr sz="800" i="1" spc="-15" dirty="0">
                <a:latin typeface="Calibri Light"/>
                <a:cs typeface="Calibri Light"/>
              </a:rPr>
              <a:t>0</a:t>
            </a:r>
            <a:r>
              <a:rPr sz="800" i="1" spc="-5" dirty="0">
                <a:latin typeface="Calibri Light"/>
                <a:cs typeface="Calibri Light"/>
              </a:rPr>
              <a:t>,</a:t>
            </a:r>
            <a:r>
              <a:rPr sz="800" i="1" dirty="0">
                <a:latin typeface="Calibri Light"/>
                <a:cs typeface="Calibri Light"/>
              </a:rPr>
              <a:t>0</a:t>
            </a:r>
            <a:r>
              <a:rPr sz="800" i="1" spc="-50" dirty="0">
                <a:latin typeface="Calibri Light"/>
                <a:cs typeface="Calibri Light"/>
              </a:rPr>
              <a:t> </a:t>
            </a:r>
            <a:r>
              <a:rPr sz="700" i="1" spc="-10" dirty="0">
                <a:latin typeface="Calibri Light"/>
                <a:cs typeface="Calibri Light"/>
              </a:rPr>
              <a:t>м</a:t>
            </a:r>
            <a:r>
              <a:rPr sz="700" i="1" dirty="0">
                <a:latin typeface="Calibri Light"/>
                <a:cs typeface="Calibri Light"/>
              </a:rPr>
              <a:t>л</a:t>
            </a:r>
            <a:r>
              <a:rPr sz="700" i="1" spc="5" dirty="0">
                <a:latin typeface="Calibri Light"/>
                <a:cs typeface="Calibri Light"/>
              </a:rPr>
              <a:t>н</a:t>
            </a:r>
            <a:r>
              <a:rPr sz="700" i="1" spc="-5" dirty="0">
                <a:latin typeface="Calibri Light"/>
                <a:cs typeface="Calibri Light"/>
              </a:rPr>
              <a:t>)</a:t>
            </a:r>
            <a:endParaRPr sz="700">
              <a:latin typeface="Calibri Light"/>
              <a:cs typeface="Calibri Light"/>
            </a:endParaRPr>
          </a:p>
        </p:txBody>
      </p:sp>
      <p:grpSp>
        <p:nvGrpSpPr>
          <p:cNvPr id="1110" name="object 29"/>
          <p:cNvGrpSpPr/>
          <p:nvPr/>
        </p:nvGrpSpPr>
        <p:grpSpPr>
          <a:xfrm>
            <a:off x="8665464" y="4420763"/>
            <a:ext cx="1419225" cy="295910"/>
            <a:chOff x="3576828" y="8391143"/>
            <a:chExt cx="1419225" cy="295910"/>
          </a:xfrm>
        </p:grpSpPr>
        <p:sp>
          <p:nvSpPr>
            <p:cNvPr id="1111" name="object 30"/>
            <p:cNvSpPr/>
            <p:nvPr/>
          </p:nvSpPr>
          <p:spPr>
            <a:xfrm>
              <a:off x="3578352" y="8392667"/>
              <a:ext cx="1416050" cy="292735"/>
            </a:xfrm>
            <a:custGeom>
              <a:avLst/>
              <a:gdLst/>
              <a:ahLst/>
              <a:cxnLst/>
              <a:rect l="l" t="t" r="r" b="b"/>
              <a:pathLst>
                <a:path w="1416050" h="292734">
                  <a:moveTo>
                    <a:pt x="0" y="48767"/>
                  </a:moveTo>
                  <a:lnTo>
                    <a:pt x="3833" y="29789"/>
                  </a:lnTo>
                  <a:lnTo>
                    <a:pt x="14287" y="14287"/>
                  </a:lnTo>
                  <a:lnTo>
                    <a:pt x="29789" y="3833"/>
                  </a:lnTo>
                  <a:lnTo>
                    <a:pt x="48768" y="0"/>
                  </a:lnTo>
                  <a:lnTo>
                    <a:pt x="1367027" y="0"/>
                  </a:lnTo>
                  <a:lnTo>
                    <a:pt x="1386006" y="3833"/>
                  </a:lnTo>
                  <a:lnTo>
                    <a:pt x="1401508" y="14287"/>
                  </a:lnTo>
                  <a:lnTo>
                    <a:pt x="1411962" y="29789"/>
                  </a:lnTo>
                  <a:lnTo>
                    <a:pt x="1415796" y="48767"/>
                  </a:lnTo>
                  <a:lnTo>
                    <a:pt x="1415796" y="243839"/>
                  </a:lnTo>
                  <a:lnTo>
                    <a:pt x="1411962" y="262823"/>
                  </a:lnTo>
                  <a:lnTo>
                    <a:pt x="1401508" y="278325"/>
                  </a:lnTo>
                  <a:lnTo>
                    <a:pt x="1386006" y="288775"/>
                  </a:lnTo>
                  <a:lnTo>
                    <a:pt x="1367027" y="292607"/>
                  </a:lnTo>
                  <a:lnTo>
                    <a:pt x="48768" y="292607"/>
                  </a:lnTo>
                  <a:lnTo>
                    <a:pt x="29789" y="288775"/>
                  </a:lnTo>
                  <a:lnTo>
                    <a:pt x="14287" y="278325"/>
                  </a:lnTo>
                  <a:lnTo>
                    <a:pt x="3833" y="262823"/>
                  </a:lnTo>
                  <a:lnTo>
                    <a:pt x="0" y="243839"/>
                  </a:lnTo>
                  <a:lnTo>
                    <a:pt x="0" y="48767"/>
                  </a:lnTo>
                  <a:close/>
                </a:path>
              </a:pathLst>
            </a:custGeom>
            <a:ln w="3175">
              <a:solidFill>
                <a:srgbClr val="C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2" name="object 3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671316" y="8424671"/>
              <a:ext cx="141731" cy="137159"/>
            </a:xfrm>
            <a:prstGeom prst="rect">
              <a:avLst/>
            </a:prstGeom>
          </p:spPr>
        </p:pic>
      </p:grpSp>
      <p:sp>
        <p:nvSpPr>
          <p:cNvPr id="1113" name="object 32"/>
          <p:cNvSpPr txBox="1"/>
          <p:nvPr/>
        </p:nvSpPr>
        <p:spPr>
          <a:xfrm>
            <a:off x="8913368" y="4418224"/>
            <a:ext cx="901065" cy="286385"/>
          </a:xfrm>
          <a:prstGeom prst="rect">
            <a:avLst/>
          </a:prstGeom>
        </p:spPr>
        <p:txBody>
          <a:bodyPr vert="horz" wrap="square" lIns="0" tIns="20955" rIns="0" bIns="0" rtlCol="0">
            <a:spAutoFit/>
          </a:bodyPr>
          <a:lstStyle/>
          <a:p>
            <a:pPr marL="22225">
              <a:lnSpc>
                <a:spcPct val="100000"/>
              </a:lnSpc>
              <a:spcBef>
                <a:spcPts val="165"/>
              </a:spcBef>
            </a:pPr>
            <a:r>
              <a:rPr sz="800" dirty="0">
                <a:latin typeface="Calibri Light"/>
                <a:cs typeface="Calibri Light"/>
              </a:rPr>
              <a:t>Уч</a:t>
            </a:r>
            <a:r>
              <a:rPr sz="800" spc="5" dirty="0">
                <a:latin typeface="Calibri Light"/>
                <a:cs typeface="Calibri Light"/>
              </a:rPr>
              <a:t>ас</a:t>
            </a:r>
            <a:r>
              <a:rPr sz="800" spc="-5" dirty="0">
                <a:latin typeface="Calibri Light"/>
                <a:cs typeface="Calibri Light"/>
              </a:rPr>
              <a:t>т</a:t>
            </a:r>
            <a:r>
              <a:rPr sz="800" spc="-10" dirty="0">
                <a:latin typeface="Calibri Light"/>
                <a:cs typeface="Calibri Light"/>
              </a:rPr>
              <a:t>и</a:t>
            </a:r>
            <a:r>
              <a:rPr sz="800" dirty="0">
                <a:latin typeface="Calibri Light"/>
                <a:cs typeface="Calibri Light"/>
              </a:rPr>
              <a:t>е</a:t>
            </a:r>
            <a:r>
              <a:rPr sz="800" spc="-40" dirty="0">
                <a:latin typeface="Calibri Light"/>
                <a:cs typeface="Calibri Light"/>
              </a:rPr>
              <a:t> </a:t>
            </a:r>
            <a:r>
              <a:rPr sz="800" dirty="0">
                <a:latin typeface="Calibri Light"/>
                <a:cs typeface="Calibri Light"/>
              </a:rPr>
              <a:t>И</a:t>
            </a:r>
            <a:r>
              <a:rPr sz="800" spc="-10" dirty="0">
                <a:latin typeface="Calibri Light"/>
                <a:cs typeface="Calibri Light"/>
              </a:rPr>
              <a:t>н</a:t>
            </a:r>
            <a:r>
              <a:rPr sz="800" spc="5" dirty="0">
                <a:latin typeface="Calibri Light"/>
                <a:cs typeface="Calibri Light"/>
              </a:rPr>
              <a:t>в</a:t>
            </a:r>
            <a:r>
              <a:rPr sz="800" spc="-5" dirty="0">
                <a:latin typeface="Calibri Light"/>
                <a:cs typeface="Calibri Light"/>
              </a:rPr>
              <a:t>е</a:t>
            </a:r>
            <a:r>
              <a:rPr sz="800" dirty="0">
                <a:latin typeface="Calibri Light"/>
                <a:cs typeface="Calibri Light"/>
              </a:rPr>
              <a:t>с</a:t>
            </a:r>
            <a:r>
              <a:rPr sz="800" spc="-5" dirty="0">
                <a:latin typeface="Calibri Light"/>
                <a:cs typeface="Calibri Light"/>
              </a:rPr>
              <a:t>т</a:t>
            </a:r>
            <a:r>
              <a:rPr sz="800" dirty="0">
                <a:latin typeface="Calibri Light"/>
                <a:cs typeface="Calibri Light"/>
              </a:rPr>
              <a:t>ора</a:t>
            </a:r>
            <a:endParaRPr sz="80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sz="800" i="1" dirty="0">
                <a:latin typeface="Calibri Light"/>
                <a:cs typeface="Calibri Light"/>
              </a:rPr>
              <a:t>от</a:t>
            </a:r>
            <a:r>
              <a:rPr sz="800" i="1" spc="-40" dirty="0">
                <a:latin typeface="Calibri Light"/>
                <a:cs typeface="Calibri Light"/>
              </a:rPr>
              <a:t> </a:t>
            </a:r>
            <a:r>
              <a:rPr sz="800" i="1" dirty="0">
                <a:latin typeface="Calibri Light"/>
                <a:cs typeface="Calibri Light"/>
              </a:rPr>
              <a:t>10</a:t>
            </a:r>
            <a:r>
              <a:rPr sz="800" i="1" spc="5" dirty="0">
                <a:latin typeface="Calibri Light"/>
                <a:cs typeface="Calibri Light"/>
              </a:rPr>
              <a:t>,</a:t>
            </a:r>
            <a:r>
              <a:rPr sz="800" i="1" spc="-15" dirty="0">
                <a:latin typeface="Calibri Light"/>
                <a:cs typeface="Calibri Light"/>
              </a:rPr>
              <a:t>2</a:t>
            </a:r>
            <a:r>
              <a:rPr sz="800" i="1" spc="-20" dirty="0">
                <a:latin typeface="Calibri Light"/>
                <a:cs typeface="Calibri Light"/>
              </a:rPr>
              <a:t>%</a:t>
            </a:r>
            <a:r>
              <a:rPr sz="800" i="1" spc="-40" dirty="0">
                <a:latin typeface="Calibri Light"/>
                <a:cs typeface="Calibri Light"/>
              </a:rPr>
              <a:t> </a:t>
            </a:r>
            <a:r>
              <a:rPr sz="800" i="1" spc="10" dirty="0">
                <a:latin typeface="Calibri Light"/>
                <a:cs typeface="Calibri Light"/>
              </a:rPr>
              <a:t>(</a:t>
            </a:r>
            <a:r>
              <a:rPr sz="800" i="1" dirty="0">
                <a:latin typeface="Calibri Light"/>
                <a:cs typeface="Calibri Light"/>
              </a:rPr>
              <a:t>$1</a:t>
            </a:r>
            <a:r>
              <a:rPr sz="800" i="1" spc="-15" dirty="0">
                <a:latin typeface="Calibri Light"/>
                <a:cs typeface="Calibri Light"/>
              </a:rPr>
              <a:t>0</a:t>
            </a:r>
            <a:r>
              <a:rPr sz="800" i="1" spc="-5" dirty="0">
                <a:latin typeface="Calibri Light"/>
                <a:cs typeface="Calibri Light"/>
              </a:rPr>
              <a:t>,</a:t>
            </a:r>
            <a:r>
              <a:rPr sz="800" i="1" dirty="0">
                <a:latin typeface="Calibri Light"/>
                <a:cs typeface="Calibri Light"/>
              </a:rPr>
              <a:t>4</a:t>
            </a:r>
            <a:r>
              <a:rPr sz="800" i="1" spc="-50" dirty="0">
                <a:latin typeface="Calibri Light"/>
                <a:cs typeface="Calibri Light"/>
              </a:rPr>
              <a:t> </a:t>
            </a:r>
            <a:r>
              <a:rPr sz="700" i="1" spc="-10" dirty="0">
                <a:latin typeface="Calibri Light"/>
                <a:cs typeface="Calibri Light"/>
              </a:rPr>
              <a:t>м</a:t>
            </a:r>
            <a:r>
              <a:rPr sz="700" i="1" dirty="0">
                <a:latin typeface="Calibri Light"/>
                <a:cs typeface="Calibri Light"/>
              </a:rPr>
              <a:t>л</a:t>
            </a:r>
            <a:r>
              <a:rPr sz="700" i="1" spc="5" dirty="0">
                <a:latin typeface="Calibri Light"/>
                <a:cs typeface="Calibri Light"/>
              </a:rPr>
              <a:t>н</a:t>
            </a:r>
            <a:r>
              <a:rPr sz="700" i="1" spc="-5" dirty="0">
                <a:latin typeface="Calibri Light"/>
                <a:cs typeface="Calibri Light"/>
              </a:rPr>
              <a:t>)</a:t>
            </a:r>
            <a:endParaRPr sz="700">
              <a:latin typeface="Calibri Light"/>
              <a:cs typeface="Calibri Light"/>
            </a:endParaRPr>
          </a:p>
        </p:txBody>
      </p:sp>
      <p:pic>
        <p:nvPicPr>
          <p:cNvPr id="1114" name="object 3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761476" y="3360060"/>
            <a:ext cx="140207" cy="137160"/>
          </a:xfrm>
          <a:prstGeom prst="rect">
            <a:avLst/>
          </a:prstGeom>
        </p:spPr>
      </p:pic>
      <p:sp>
        <p:nvSpPr>
          <p:cNvPr id="1115" name="object 34"/>
          <p:cNvSpPr txBox="1"/>
          <p:nvPr/>
        </p:nvSpPr>
        <p:spPr>
          <a:xfrm>
            <a:off x="8611870" y="3055052"/>
            <a:ext cx="1789430" cy="516890"/>
          </a:xfrm>
          <a:prstGeom prst="rect">
            <a:avLst/>
          </a:prstGeom>
        </p:spPr>
        <p:txBody>
          <a:bodyPr vert="horz" wrap="square" lIns="0" tIns="6985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50"/>
              </a:spcBef>
            </a:pPr>
            <a:r>
              <a:rPr lang="ru-RU" sz="1000" spc="-5" dirty="0">
                <a:latin typeface="Calibri Light"/>
                <a:cs typeface="Calibri Light"/>
              </a:rPr>
              <a:t>Схема</a:t>
            </a:r>
            <a:r>
              <a:rPr lang="ru-RU" sz="1000" spc="-50" dirty="0">
                <a:latin typeface="Calibri Light"/>
                <a:cs typeface="Calibri Light"/>
              </a:rPr>
              <a:t> </a:t>
            </a:r>
            <a:r>
              <a:rPr lang="ru-RU" sz="1000" spc="-10" dirty="0">
                <a:latin typeface="Calibri Light"/>
                <a:cs typeface="Calibri Light"/>
              </a:rPr>
              <a:t>финансирования</a:t>
            </a:r>
            <a:r>
              <a:rPr lang="ru-RU" sz="1000" spc="-50" dirty="0">
                <a:latin typeface="Calibri Light"/>
                <a:cs typeface="Calibri Light"/>
              </a:rPr>
              <a:t> </a:t>
            </a:r>
            <a:r>
              <a:rPr lang="ru-RU" sz="1000" spc="-10" dirty="0">
                <a:latin typeface="Calibri Light"/>
                <a:cs typeface="Calibri Light"/>
              </a:rPr>
              <a:t>Проекта</a:t>
            </a:r>
            <a:endParaRPr lang="ru-RU" sz="1000" dirty="0">
              <a:latin typeface="Calibri Light"/>
              <a:cs typeface="Calibri Light"/>
            </a:endParaRPr>
          </a:p>
          <a:p>
            <a:pPr marL="329565">
              <a:lnSpc>
                <a:spcPts val="919"/>
              </a:lnSpc>
              <a:spcBef>
                <a:spcPts val="370"/>
              </a:spcBef>
            </a:pPr>
            <a:r>
              <a:rPr lang="ru-RU" sz="800" spc="-5" dirty="0">
                <a:latin typeface="Calibri Light"/>
                <a:cs typeface="Calibri Light"/>
              </a:rPr>
              <a:t>С</a:t>
            </a:r>
            <a:r>
              <a:rPr lang="ru-RU" sz="800" dirty="0">
                <a:latin typeface="Calibri Light"/>
                <a:cs typeface="Calibri Light"/>
              </a:rPr>
              <a:t>об</a:t>
            </a:r>
            <a:r>
              <a:rPr lang="ru-RU" sz="800" spc="5" dirty="0">
                <a:latin typeface="Calibri Light"/>
                <a:cs typeface="Calibri Light"/>
              </a:rPr>
              <a:t>с</a:t>
            </a:r>
            <a:r>
              <a:rPr lang="ru-RU" sz="800" spc="-5" dirty="0">
                <a:latin typeface="Calibri Light"/>
                <a:cs typeface="Calibri Light"/>
              </a:rPr>
              <a:t>т</a:t>
            </a:r>
            <a:r>
              <a:rPr lang="ru-RU" sz="800" spc="5" dirty="0">
                <a:latin typeface="Calibri Light"/>
                <a:cs typeface="Calibri Light"/>
              </a:rPr>
              <a:t>в</a:t>
            </a:r>
            <a:r>
              <a:rPr lang="ru-RU" sz="800" spc="-5" dirty="0">
                <a:latin typeface="Calibri Light"/>
                <a:cs typeface="Calibri Light"/>
              </a:rPr>
              <a:t>е</a:t>
            </a:r>
            <a:r>
              <a:rPr lang="ru-RU" sz="800" spc="-10" dirty="0">
                <a:latin typeface="Calibri Light"/>
                <a:cs typeface="Calibri Light"/>
              </a:rPr>
              <a:t>нн</a:t>
            </a:r>
            <a:r>
              <a:rPr lang="ru-RU" sz="800" spc="-5" dirty="0">
                <a:latin typeface="Calibri Light"/>
                <a:cs typeface="Calibri Light"/>
              </a:rPr>
              <a:t>о</a:t>
            </a:r>
            <a:r>
              <a:rPr lang="ru-RU" sz="800" dirty="0">
                <a:latin typeface="Calibri Light"/>
                <a:cs typeface="Calibri Light"/>
              </a:rPr>
              <a:t>е</a:t>
            </a:r>
            <a:r>
              <a:rPr lang="ru-RU" sz="800" spc="-40" dirty="0">
                <a:latin typeface="Calibri Light"/>
                <a:cs typeface="Calibri Light"/>
              </a:rPr>
              <a:t> </a:t>
            </a:r>
            <a:r>
              <a:rPr lang="ru-RU" sz="800" dirty="0">
                <a:latin typeface="Calibri Light"/>
                <a:cs typeface="Calibri Light"/>
              </a:rPr>
              <a:t>уч</a:t>
            </a:r>
            <a:r>
              <a:rPr lang="ru-RU" sz="800" spc="5" dirty="0">
                <a:latin typeface="Calibri Light"/>
                <a:cs typeface="Calibri Light"/>
              </a:rPr>
              <a:t>ас</a:t>
            </a:r>
            <a:r>
              <a:rPr lang="ru-RU" sz="800" spc="-5" dirty="0">
                <a:latin typeface="Calibri Light"/>
                <a:cs typeface="Calibri Light"/>
              </a:rPr>
              <a:t>т</a:t>
            </a:r>
            <a:r>
              <a:rPr lang="ru-RU" sz="800" spc="-10" dirty="0">
                <a:latin typeface="Calibri Light"/>
                <a:cs typeface="Calibri Light"/>
              </a:rPr>
              <a:t>и</a:t>
            </a:r>
            <a:r>
              <a:rPr lang="ru-RU" sz="800" dirty="0">
                <a:latin typeface="Calibri Light"/>
                <a:cs typeface="Calibri Light"/>
              </a:rPr>
              <a:t>е</a:t>
            </a:r>
            <a:r>
              <a:rPr lang="ru-RU" sz="800" spc="-40" dirty="0">
                <a:latin typeface="Calibri Light"/>
                <a:cs typeface="Calibri Light"/>
              </a:rPr>
              <a:t> </a:t>
            </a:r>
            <a:r>
              <a:rPr lang="ru-RU" sz="800" dirty="0">
                <a:latin typeface="Calibri Light"/>
                <a:cs typeface="Calibri Light"/>
              </a:rPr>
              <a:t>И</a:t>
            </a:r>
            <a:r>
              <a:rPr lang="ru-RU" sz="800" spc="-10" dirty="0">
                <a:latin typeface="Calibri Light"/>
                <a:cs typeface="Calibri Light"/>
              </a:rPr>
              <a:t>н</a:t>
            </a:r>
            <a:r>
              <a:rPr lang="ru-RU" sz="800" dirty="0">
                <a:latin typeface="Calibri Light"/>
                <a:cs typeface="Calibri Light"/>
              </a:rPr>
              <a:t>ици</a:t>
            </a:r>
            <a:r>
              <a:rPr lang="ru-RU" sz="800" spc="5" dirty="0">
                <a:latin typeface="Calibri Light"/>
                <a:cs typeface="Calibri Light"/>
              </a:rPr>
              <a:t>а</a:t>
            </a:r>
            <a:r>
              <a:rPr lang="ru-RU" sz="800" spc="-5" dirty="0">
                <a:latin typeface="Calibri Light"/>
                <a:cs typeface="Calibri Light"/>
              </a:rPr>
              <a:t>т</a:t>
            </a:r>
            <a:r>
              <a:rPr lang="ru-RU" sz="800" dirty="0">
                <a:latin typeface="Calibri Light"/>
                <a:cs typeface="Calibri Light"/>
              </a:rPr>
              <a:t>ора</a:t>
            </a:r>
          </a:p>
          <a:p>
            <a:pPr marL="314325">
              <a:lnSpc>
                <a:spcPts val="919"/>
              </a:lnSpc>
            </a:pPr>
            <a:r>
              <a:rPr sz="800" i="1" dirty="0">
                <a:latin typeface="Calibri Light"/>
                <a:cs typeface="Calibri Light"/>
              </a:rPr>
              <a:t>10</a:t>
            </a:r>
            <a:r>
              <a:rPr sz="800" i="1" spc="5" dirty="0">
                <a:latin typeface="Calibri Light"/>
                <a:cs typeface="Calibri Light"/>
              </a:rPr>
              <a:t>,</a:t>
            </a:r>
            <a:r>
              <a:rPr sz="800" i="1" spc="-15" dirty="0">
                <a:latin typeface="Calibri Light"/>
                <a:cs typeface="Calibri Light"/>
              </a:rPr>
              <a:t>0</a:t>
            </a:r>
            <a:r>
              <a:rPr sz="800" i="1" spc="-20" dirty="0">
                <a:latin typeface="Calibri Light"/>
                <a:cs typeface="Calibri Light"/>
              </a:rPr>
              <a:t>%</a:t>
            </a:r>
            <a:r>
              <a:rPr sz="800" i="1" spc="-40" dirty="0">
                <a:latin typeface="Calibri Light"/>
                <a:cs typeface="Calibri Light"/>
              </a:rPr>
              <a:t> </a:t>
            </a:r>
            <a:r>
              <a:rPr sz="800" i="1" spc="10" dirty="0">
                <a:latin typeface="Calibri Light"/>
                <a:cs typeface="Calibri Light"/>
              </a:rPr>
              <a:t>(</a:t>
            </a:r>
            <a:r>
              <a:rPr sz="800" i="1" dirty="0">
                <a:latin typeface="Calibri Light"/>
                <a:cs typeface="Calibri Light"/>
              </a:rPr>
              <a:t>$1</a:t>
            </a:r>
            <a:r>
              <a:rPr sz="800" i="1" spc="-10" dirty="0">
                <a:latin typeface="Calibri Light"/>
                <a:cs typeface="Calibri Light"/>
              </a:rPr>
              <a:t>0</a:t>
            </a:r>
            <a:r>
              <a:rPr sz="800" i="1" spc="-5" dirty="0">
                <a:latin typeface="Calibri Light"/>
                <a:cs typeface="Calibri Light"/>
              </a:rPr>
              <a:t>,</a:t>
            </a:r>
            <a:r>
              <a:rPr sz="800" i="1" dirty="0">
                <a:latin typeface="Calibri Light"/>
                <a:cs typeface="Calibri Light"/>
              </a:rPr>
              <a:t>2</a:t>
            </a:r>
            <a:r>
              <a:rPr sz="800" i="1" spc="-50" dirty="0">
                <a:latin typeface="Calibri Light"/>
                <a:cs typeface="Calibri Light"/>
              </a:rPr>
              <a:t> </a:t>
            </a:r>
            <a:r>
              <a:rPr sz="700" i="1" spc="-10" dirty="0">
                <a:latin typeface="Calibri Light"/>
                <a:cs typeface="Calibri Light"/>
              </a:rPr>
              <a:t>м</a:t>
            </a:r>
            <a:r>
              <a:rPr sz="700" i="1" dirty="0">
                <a:latin typeface="Calibri Light"/>
                <a:cs typeface="Calibri Light"/>
              </a:rPr>
              <a:t>л</a:t>
            </a:r>
            <a:r>
              <a:rPr sz="700" i="1" spc="5" dirty="0">
                <a:latin typeface="Calibri Light"/>
                <a:cs typeface="Calibri Light"/>
              </a:rPr>
              <a:t>н</a:t>
            </a:r>
            <a:r>
              <a:rPr sz="700" i="1" spc="-5" dirty="0">
                <a:latin typeface="Calibri Light"/>
                <a:cs typeface="Calibri Light"/>
              </a:rPr>
              <a:t>)</a:t>
            </a:r>
            <a:endParaRPr sz="700" dirty="0">
              <a:latin typeface="Calibri Light"/>
              <a:cs typeface="Calibri Light"/>
            </a:endParaRPr>
          </a:p>
        </p:txBody>
      </p:sp>
      <p:pic>
        <p:nvPicPr>
          <p:cNvPr id="1116" name="object 35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8759951" y="3672479"/>
            <a:ext cx="141731" cy="137159"/>
          </a:xfrm>
          <a:prstGeom prst="rect">
            <a:avLst/>
          </a:prstGeom>
        </p:spPr>
      </p:pic>
      <p:pic>
        <p:nvPicPr>
          <p:cNvPr id="1117" name="object 36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8759951" y="4062624"/>
            <a:ext cx="141731" cy="138683"/>
          </a:xfrm>
          <a:prstGeom prst="rect">
            <a:avLst/>
          </a:prstGeom>
        </p:spPr>
      </p:pic>
      <p:sp>
        <p:nvSpPr>
          <p:cNvPr id="1118" name="object 37"/>
          <p:cNvSpPr txBox="1"/>
          <p:nvPr/>
        </p:nvSpPr>
        <p:spPr>
          <a:xfrm>
            <a:off x="8869807" y="3968516"/>
            <a:ext cx="1510665" cy="383540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 marR="5080" indent="55880">
              <a:lnSpc>
                <a:spcPct val="96400"/>
              </a:lnSpc>
              <a:spcBef>
                <a:spcPts val="135"/>
              </a:spcBef>
            </a:pPr>
            <a:r>
              <a:rPr sz="800" dirty="0">
                <a:latin typeface="Calibri Light"/>
                <a:cs typeface="Calibri Light"/>
              </a:rPr>
              <a:t>Дол</a:t>
            </a:r>
            <a:r>
              <a:rPr sz="800" spc="-5" dirty="0">
                <a:latin typeface="Calibri Light"/>
                <a:cs typeface="Calibri Light"/>
              </a:rPr>
              <a:t>г</a:t>
            </a:r>
            <a:r>
              <a:rPr sz="800" dirty="0">
                <a:latin typeface="Calibri Light"/>
                <a:cs typeface="Calibri Light"/>
              </a:rPr>
              <a:t>о</a:t>
            </a:r>
            <a:r>
              <a:rPr sz="800" spc="5" dirty="0">
                <a:latin typeface="Calibri Light"/>
                <a:cs typeface="Calibri Light"/>
              </a:rPr>
              <a:t>в</a:t>
            </a:r>
            <a:r>
              <a:rPr sz="800" spc="-15" dirty="0">
                <a:latin typeface="Calibri Light"/>
                <a:cs typeface="Calibri Light"/>
              </a:rPr>
              <a:t>о</a:t>
            </a:r>
            <a:r>
              <a:rPr sz="800" dirty="0">
                <a:latin typeface="Calibri Light"/>
                <a:cs typeface="Calibri Light"/>
              </a:rPr>
              <a:t>е</a:t>
            </a:r>
            <a:r>
              <a:rPr sz="800" spc="-40" dirty="0">
                <a:latin typeface="Calibri Light"/>
                <a:cs typeface="Calibri Light"/>
              </a:rPr>
              <a:t> </a:t>
            </a:r>
            <a:r>
              <a:rPr sz="800" dirty="0">
                <a:latin typeface="Calibri Light"/>
                <a:cs typeface="Calibri Light"/>
              </a:rPr>
              <a:t>ф</a:t>
            </a:r>
            <a:r>
              <a:rPr sz="800" spc="5" dirty="0">
                <a:latin typeface="Calibri Light"/>
                <a:cs typeface="Calibri Light"/>
              </a:rPr>
              <a:t>и</a:t>
            </a:r>
            <a:r>
              <a:rPr sz="800" spc="-10" dirty="0">
                <a:latin typeface="Calibri Light"/>
                <a:cs typeface="Calibri Light"/>
              </a:rPr>
              <a:t>н</a:t>
            </a:r>
            <a:r>
              <a:rPr sz="800" spc="5" dirty="0">
                <a:latin typeface="Calibri Light"/>
                <a:cs typeface="Calibri Light"/>
              </a:rPr>
              <a:t>а</a:t>
            </a:r>
            <a:r>
              <a:rPr sz="800" spc="-10" dirty="0">
                <a:latin typeface="Calibri Light"/>
                <a:cs typeface="Calibri Light"/>
              </a:rPr>
              <a:t>н</a:t>
            </a:r>
            <a:r>
              <a:rPr sz="800" spc="5" dirty="0">
                <a:latin typeface="Calibri Light"/>
                <a:cs typeface="Calibri Light"/>
              </a:rPr>
              <a:t>с</a:t>
            </a:r>
            <a:r>
              <a:rPr sz="800" dirty="0">
                <a:latin typeface="Calibri Light"/>
                <a:cs typeface="Calibri Light"/>
              </a:rPr>
              <a:t>иро</a:t>
            </a:r>
            <a:r>
              <a:rPr sz="800" spc="-10" dirty="0">
                <a:latin typeface="Calibri Light"/>
                <a:cs typeface="Calibri Light"/>
              </a:rPr>
              <a:t>ван</a:t>
            </a:r>
            <a:r>
              <a:rPr sz="800" dirty="0">
                <a:latin typeface="Calibri Light"/>
                <a:cs typeface="Calibri Light"/>
              </a:rPr>
              <a:t>ие</a:t>
            </a:r>
            <a:r>
              <a:rPr sz="800" spc="-40" dirty="0">
                <a:latin typeface="Calibri Light"/>
                <a:cs typeface="Calibri Light"/>
              </a:rPr>
              <a:t> </a:t>
            </a:r>
            <a:r>
              <a:rPr sz="800" spc="-5" dirty="0">
                <a:latin typeface="Calibri Light"/>
                <a:cs typeface="Calibri Light"/>
              </a:rPr>
              <a:t>п</a:t>
            </a:r>
            <a:r>
              <a:rPr sz="800" dirty="0">
                <a:latin typeface="Calibri Light"/>
                <a:cs typeface="Calibri Light"/>
              </a:rPr>
              <a:t>ри  </a:t>
            </a:r>
            <a:r>
              <a:rPr sz="800" spc="-10" dirty="0">
                <a:latin typeface="Calibri Light"/>
                <a:cs typeface="Calibri Light"/>
              </a:rPr>
              <a:t>н</a:t>
            </a:r>
            <a:r>
              <a:rPr sz="800" spc="5" dirty="0">
                <a:latin typeface="Calibri Light"/>
                <a:cs typeface="Calibri Light"/>
              </a:rPr>
              <a:t>а</a:t>
            </a:r>
            <a:r>
              <a:rPr sz="800" dirty="0">
                <a:latin typeface="Calibri Light"/>
                <a:cs typeface="Calibri Light"/>
              </a:rPr>
              <a:t>личии</a:t>
            </a:r>
            <a:r>
              <a:rPr sz="800" spc="-45" dirty="0">
                <a:latin typeface="Calibri Light"/>
                <a:cs typeface="Calibri Light"/>
              </a:rPr>
              <a:t> </a:t>
            </a:r>
            <a:r>
              <a:rPr sz="800" spc="-5" dirty="0">
                <a:latin typeface="Calibri Light"/>
                <a:cs typeface="Calibri Light"/>
              </a:rPr>
              <a:t>з</a:t>
            </a:r>
            <a:r>
              <a:rPr sz="800" dirty="0">
                <a:latin typeface="Calibri Light"/>
                <a:cs typeface="Calibri Light"/>
              </a:rPr>
              <a:t>ал</a:t>
            </a:r>
            <a:r>
              <a:rPr sz="800" spc="-5" dirty="0">
                <a:latin typeface="Calibri Light"/>
                <a:cs typeface="Calibri Light"/>
              </a:rPr>
              <a:t>о</a:t>
            </a:r>
            <a:r>
              <a:rPr sz="800" dirty="0">
                <a:latin typeface="Calibri Light"/>
                <a:cs typeface="Calibri Light"/>
              </a:rPr>
              <a:t>г</a:t>
            </a:r>
            <a:r>
              <a:rPr sz="800" spc="-5" dirty="0">
                <a:latin typeface="Calibri Light"/>
                <a:cs typeface="Calibri Light"/>
              </a:rPr>
              <a:t>о</a:t>
            </a:r>
            <a:r>
              <a:rPr sz="800" spc="5" dirty="0">
                <a:latin typeface="Calibri Light"/>
                <a:cs typeface="Calibri Light"/>
              </a:rPr>
              <a:t>в</a:t>
            </a:r>
            <a:r>
              <a:rPr sz="800" spc="-15" dirty="0">
                <a:latin typeface="Calibri Light"/>
                <a:cs typeface="Calibri Light"/>
              </a:rPr>
              <a:t>о</a:t>
            </a:r>
            <a:r>
              <a:rPr sz="800" spc="-5" dirty="0">
                <a:latin typeface="Calibri Light"/>
                <a:cs typeface="Calibri Light"/>
              </a:rPr>
              <a:t>г</a:t>
            </a:r>
            <a:r>
              <a:rPr sz="800" dirty="0">
                <a:latin typeface="Calibri Light"/>
                <a:cs typeface="Calibri Light"/>
              </a:rPr>
              <a:t>о</a:t>
            </a:r>
            <a:r>
              <a:rPr sz="800" spc="-50" dirty="0">
                <a:latin typeface="Calibri Light"/>
                <a:cs typeface="Calibri Light"/>
              </a:rPr>
              <a:t> </a:t>
            </a:r>
            <a:r>
              <a:rPr sz="800" spc="-5" dirty="0">
                <a:latin typeface="Calibri Light"/>
                <a:cs typeface="Calibri Light"/>
              </a:rPr>
              <a:t>о</a:t>
            </a:r>
            <a:r>
              <a:rPr sz="800" dirty="0">
                <a:latin typeface="Calibri Light"/>
                <a:cs typeface="Calibri Light"/>
              </a:rPr>
              <a:t>б</a:t>
            </a:r>
            <a:r>
              <a:rPr sz="800" spc="-5" dirty="0">
                <a:latin typeface="Calibri Light"/>
                <a:cs typeface="Calibri Light"/>
              </a:rPr>
              <a:t>е</a:t>
            </a:r>
            <a:r>
              <a:rPr sz="800" dirty="0">
                <a:latin typeface="Calibri Light"/>
                <a:cs typeface="Calibri Light"/>
              </a:rPr>
              <a:t>с</a:t>
            </a:r>
            <a:r>
              <a:rPr sz="800" spc="-5" dirty="0">
                <a:latin typeface="Calibri Light"/>
                <a:cs typeface="Calibri Light"/>
              </a:rPr>
              <a:t>пе</a:t>
            </a:r>
            <a:r>
              <a:rPr sz="800" dirty="0">
                <a:latin typeface="Calibri Light"/>
                <a:cs typeface="Calibri Light"/>
              </a:rPr>
              <a:t>ч</a:t>
            </a:r>
            <a:r>
              <a:rPr sz="800" spc="-5" dirty="0">
                <a:latin typeface="Calibri Light"/>
                <a:cs typeface="Calibri Light"/>
              </a:rPr>
              <a:t>е</a:t>
            </a:r>
            <a:r>
              <a:rPr sz="800" spc="-10" dirty="0">
                <a:latin typeface="Calibri Light"/>
                <a:cs typeface="Calibri Light"/>
              </a:rPr>
              <a:t>н</a:t>
            </a:r>
            <a:r>
              <a:rPr sz="800" dirty="0">
                <a:latin typeface="Calibri Light"/>
                <a:cs typeface="Calibri Light"/>
              </a:rPr>
              <a:t>ия  </a:t>
            </a:r>
            <a:r>
              <a:rPr sz="800" i="1" dirty="0">
                <a:latin typeface="Calibri Light"/>
                <a:cs typeface="Calibri Light"/>
              </a:rPr>
              <a:t>70</a:t>
            </a:r>
            <a:r>
              <a:rPr sz="800" i="1" spc="5" dirty="0">
                <a:latin typeface="Calibri Light"/>
                <a:cs typeface="Calibri Light"/>
              </a:rPr>
              <a:t>,</a:t>
            </a:r>
            <a:r>
              <a:rPr sz="800" i="1" dirty="0">
                <a:latin typeface="Calibri Light"/>
                <a:cs typeface="Calibri Light"/>
              </a:rPr>
              <a:t>0</a:t>
            </a:r>
            <a:r>
              <a:rPr sz="800" i="1" spc="-15" dirty="0">
                <a:latin typeface="Calibri Light"/>
                <a:cs typeface="Calibri Light"/>
              </a:rPr>
              <a:t>0</a:t>
            </a:r>
            <a:r>
              <a:rPr sz="800" i="1" spc="-20" dirty="0">
                <a:latin typeface="Calibri Light"/>
                <a:cs typeface="Calibri Light"/>
              </a:rPr>
              <a:t>%</a:t>
            </a:r>
            <a:r>
              <a:rPr sz="800" i="1" spc="-50" dirty="0">
                <a:latin typeface="Calibri Light"/>
                <a:cs typeface="Calibri Light"/>
              </a:rPr>
              <a:t> </a:t>
            </a:r>
            <a:r>
              <a:rPr sz="800" i="1" spc="10" dirty="0">
                <a:latin typeface="Calibri Light"/>
                <a:cs typeface="Calibri Light"/>
              </a:rPr>
              <a:t>(</a:t>
            </a:r>
            <a:r>
              <a:rPr sz="800" i="1" dirty="0">
                <a:latin typeface="Calibri Light"/>
                <a:cs typeface="Calibri Light"/>
              </a:rPr>
              <a:t>$71</a:t>
            </a:r>
            <a:r>
              <a:rPr sz="800" i="1" spc="-5" dirty="0">
                <a:latin typeface="Calibri Light"/>
                <a:cs typeface="Calibri Light"/>
              </a:rPr>
              <a:t>,</a:t>
            </a:r>
            <a:r>
              <a:rPr sz="800" i="1" spc="-15" dirty="0">
                <a:latin typeface="Calibri Light"/>
                <a:cs typeface="Calibri Light"/>
              </a:rPr>
              <a:t>4</a:t>
            </a:r>
            <a:r>
              <a:rPr sz="800" i="1" spc="-40" dirty="0">
                <a:latin typeface="Calibri Light"/>
                <a:cs typeface="Calibri Light"/>
              </a:rPr>
              <a:t> </a:t>
            </a:r>
            <a:r>
              <a:rPr sz="700" i="1" spc="-10" dirty="0">
                <a:latin typeface="Calibri Light"/>
                <a:cs typeface="Calibri Light"/>
              </a:rPr>
              <a:t>м</a:t>
            </a:r>
            <a:r>
              <a:rPr sz="700" i="1" dirty="0">
                <a:latin typeface="Calibri Light"/>
                <a:cs typeface="Calibri Light"/>
              </a:rPr>
              <a:t>л</a:t>
            </a:r>
            <a:r>
              <a:rPr sz="700" i="1" spc="5" dirty="0">
                <a:latin typeface="Calibri Light"/>
                <a:cs typeface="Calibri Light"/>
              </a:rPr>
              <a:t>н</a:t>
            </a:r>
            <a:r>
              <a:rPr sz="700" i="1" spc="-5" dirty="0">
                <a:latin typeface="Calibri Light"/>
                <a:cs typeface="Calibri Light"/>
              </a:rPr>
              <a:t>)</a:t>
            </a:r>
            <a:endParaRPr sz="700">
              <a:latin typeface="Calibri Light"/>
              <a:cs typeface="Calibri Light"/>
            </a:endParaRPr>
          </a:p>
        </p:txBody>
      </p:sp>
    </p:spTree>
    <p:extLst>
      <p:ext uri="{BB962C8B-B14F-4D97-AF65-F5344CB8AC3E}">
        <p14:creationId xmlns:p14="http://schemas.microsoft.com/office/powerpoint/2010/main" val="227996923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2" name="Прямоугольник 1911"/>
          <p:cNvSpPr/>
          <p:nvPr/>
        </p:nvSpPr>
        <p:spPr>
          <a:xfrm>
            <a:off x="0" y="146669"/>
            <a:ext cx="12192000" cy="523220"/>
          </a:xfrm>
          <a:prstGeom prst="rect">
            <a:avLst/>
          </a:prstGeom>
          <a:solidFill>
            <a:schemeClr val="tx2"/>
          </a:solidFill>
        </p:spPr>
        <p:txBody>
          <a:bodyPr wrap="square">
            <a:spAutoFit/>
          </a:bodyPr>
          <a:lstStyle/>
          <a:p>
            <a:pPr algn="ctr"/>
            <a:r>
              <a:rPr lang="kk-KZ" sz="2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  <a:cs typeface="Arial" panose="020B0604020202020204" pitchFamily="34" charset="0"/>
              </a:rPr>
              <a:t>КОНТАКТНАЯ ИНФОРМАЦИЯ</a:t>
            </a:r>
          </a:p>
        </p:txBody>
      </p:sp>
      <p:sp>
        <p:nvSpPr>
          <p:cNvPr id="1911" name="Прямоугольник 1910"/>
          <p:cNvSpPr/>
          <p:nvPr/>
        </p:nvSpPr>
        <p:spPr>
          <a:xfrm>
            <a:off x="0" y="146669"/>
            <a:ext cx="12192000" cy="523220"/>
          </a:xfrm>
          <a:prstGeom prst="rect">
            <a:avLst/>
          </a:prstGeom>
          <a:solidFill>
            <a:schemeClr val="tx2"/>
          </a:solidFill>
        </p:spPr>
        <p:txBody>
          <a:bodyPr wrap="square">
            <a:spAutoFit/>
          </a:bodyPr>
          <a:lstStyle/>
          <a:p>
            <a:pPr algn="ctr"/>
            <a:r>
              <a:rPr lang="" sz="2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  <a:cs typeface="Arial" panose="020B0604020202020204" pitchFamily="34" charset="0"/>
              </a:rPr>
              <a:t>КОНТАКТНАЯ ИНФОРМАЦИЯ</a:t>
            </a:r>
            <a:endParaRPr lang="kk-KZ" sz="28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anose="020B0502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3" name="Google Shape;2346;p86"/>
          <p:cNvGrpSpPr/>
          <p:nvPr/>
        </p:nvGrpSpPr>
        <p:grpSpPr>
          <a:xfrm>
            <a:off x="1112379" y="1155700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4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pic>
        <p:nvPicPr>
          <p:cNvPr id="2" name="object 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258633" y="92357"/>
            <a:ext cx="644973" cy="631844"/>
          </a:xfrm>
          <a:prstGeom prst="rect">
            <a:avLst/>
          </a:prstGeom>
        </p:spPr>
      </p:pic>
      <p:sp>
        <p:nvSpPr>
          <p:cNvPr id="1916" name="Прямоугольник 1915"/>
          <p:cNvSpPr/>
          <p:nvPr/>
        </p:nvSpPr>
        <p:spPr>
          <a:xfrm>
            <a:off x="1447800" y="1301305"/>
            <a:ext cx="10131585" cy="87716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/>
            </a:solidFill>
          </a:ln>
        </p:spPr>
        <p:txBody>
          <a:bodyPr wrap="square">
            <a:spAutoFit/>
          </a:bodyPr>
          <a:lstStyle/>
          <a:p>
            <a:pPr marL="285750" indent="-285750">
              <a:buFont typeface="Wingdings" panose="05000000000000000000" pitchFamily="2" charset="2"/>
              <a:buChar char="§"/>
            </a:pPr>
            <a:r>
              <a:rPr lang="kk-KZ" sz="1600" b="1" dirty="0">
                <a:solidFill>
                  <a:schemeClr val="tx2"/>
                </a:solidFill>
                <a:latin typeface="Century Gothic" pitchFamily="34" charset="0"/>
              </a:rPr>
              <a:t>АКИМАТ </a:t>
            </a:r>
            <a:r>
              <a:rPr lang="" sz="1600" b="1" dirty="0">
                <a:solidFill>
                  <a:schemeClr val="tx2"/>
                </a:solidFill>
                <a:latin typeface="Century Gothic" pitchFamily="34" charset="0"/>
              </a:rPr>
              <a:t>КЫЗЫЛОРДИНСКОЙ ОБЛАСТИ</a:t>
            </a:r>
            <a:endParaRPr lang="en-US" sz="1600" b="1" dirty="0">
              <a:solidFill>
                <a:schemeClr val="tx2"/>
              </a:solidFill>
              <a:latin typeface="Century Gothic" pitchFamily="34" charset="0"/>
            </a:endParaRPr>
          </a:p>
          <a:p>
            <a:endParaRPr lang="en-US" sz="700" b="1" dirty="0">
              <a:solidFill>
                <a:schemeClr val="tx2"/>
              </a:solidFill>
              <a:latin typeface="Century Gothic" pitchFamily="34" charset="0"/>
            </a:endParaRPr>
          </a:p>
          <a:p>
            <a:pPr marL="285750" indent="-285750">
              <a:buFont typeface="Wingdings" panose="05000000000000000000" pitchFamily="2" charset="2"/>
              <a:buChar char="Ø"/>
            </a:pPr>
            <a:r>
              <a:rPr lang="en-US" sz="1400" i="1" dirty="0">
                <a:solidFill>
                  <a:schemeClr val="tx2"/>
                </a:solidFill>
                <a:latin typeface="Century Gothic" pitchFamily="34" charset="0"/>
              </a:rPr>
              <a:t>З</a:t>
            </a:r>
            <a:r>
              <a:rPr lang="" sz="1400" i="1" dirty="0">
                <a:solidFill>
                  <a:schemeClr val="tx2"/>
                </a:solidFill>
                <a:latin typeface="Century Gothic" pitchFamily="34" charset="0"/>
              </a:rPr>
              <a:t>аместитель акима Кызылординской области </a:t>
            </a:r>
            <a:r>
              <a:rPr lang="kk-KZ" sz="1400" dirty="0">
                <a:solidFill>
                  <a:schemeClr val="tx2"/>
                </a:solidFill>
                <a:latin typeface="Century Gothic" pitchFamily="34" charset="0"/>
              </a:rPr>
              <a:t>–</a:t>
            </a:r>
            <a:r>
              <a:rPr lang="kk-KZ" sz="1400" b="1" dirty="0">
                <a:solidFill>
                  <a:schemeClr val="tx2"/>
                </a:solidFill>
                <a:latin typeface="Century Gothic" pitchFamily="34" charset="0"/>
              </a:rPr>
              <a:t> </a:t>
            </a:r>
            <a:r>
              <a:rPr lang="" sz="1400" b="1" dirty="0">
                <a:solidFill>
                  <a:schemeClr val="tx2"/>
                </a:solidFill>
                <a:latin typeface="Century Gothic" pitchFamily="34" charset="0"/>
              </a:rPr>
              <a:t>ЗЕБЕШЕВ</a:t>
            </a:r>
            <a:r>
              <a:rPr lang="kk-KZ" sz="1400" b="1" dirty="0">
                <a:solidFill>
                  <a:schemeClr val="tx2"/>
                </a:solidFill>
                <a:latin typeface="Century Gothic" pitchFamily="34" charset="0"/>
              </a:rPr>
              <a:t> </a:t>
            </a:r>
            <a:r>
              <a:rPr lang="" sz="1400" b="1" dirty="0">
                <a:solidFill>
                  <a:schemeClr val="tx2"/>
                </a:solidFill>
                <a:latin typeface="Century Gothic" pitchFamily="34" charset="0"/>
              </a:rPr>
              <a:t>АРДАК</a:t>
            </a:r>
            <a:r>
              <a:rPr lang="kk-KZ" sz="1400" b="1" dirty="0">
                <a:solidFill>
                  <a:schemeClr val="tx2"/>
                </a:solidFill>
                <a:latin typeface="Century Gothic" pitchFamily="34" charset="0"/>
              </a:rPr>
              <a:t> ТЕМИРХАНОВИЧ</a:t>
            </a:r>
            <a:endParaRPr lang="en-US" sz="1400" b="1" dirty="0">
              <a:solidFill>
                <a:schemeClr val="tx2"/>
              </a:solidFill>
              <a:latin typeface="Century Gothic" pitchFamily="34" charset="0"/>
            </a:endParaRPr>
          </a:p>
          <a:p>
            <a:r>
              <a:rPr lang="kk-KZ" sz="1400" b="1" i="1" dirty="0">
                <a:solidFill>
                  <a:schemeClr val="tx2"/>
                </a:solidFill>
                <a:latin typeface="Century Gothic" pitchFamily="34" charset="0"/>
              </a:rPr>
              <a:t>	</a:t>
            </a:r>
            <a:r>
              <a:rPr lang="" sz="1400" i="1" dirty="0">
                <a:solidFill>
                  <a:schemeClr val="tx2"/>
                </a:solidFill>
                <a:latin typeface="Century Gothic" pitchFamily="34" charset="0"/>
              </a:rPr>
              <a:t>Телефонный номер</a:t>
            </a:r>
            <a:r>
              <a:rPr lang="en-US" sz="1400" i="1" dirty="0">
                <a:solidFill>
                  <a:schemeClr val="tx2"/>
                </a:solidFill>
                <a:latin typeface="Century Gothic" pitchFamily="34" charset="0"/>
              </a:rPr>
              <a:t>:</a:t>
            </a:r>
            <a:r>
              <a:rPr lang="en-US" sz="1400" b="1" i="1" dirty="0">
                <a:solidFill>
                  <a:schemeClr val="tx2"/>
                </a:solidFill>
                <a:latin typeface="Century Gothic" pitchFamily="34" charset="0"/>
              </a:rPr>
              <a:t> </a:t>
            </a:r>
            <a:r>
              <a:rPr lang="en-US" sz="1400" dirty="0">
                <a:solidFill>
                  <a:schemeClr val="tx2"/>
                </a:solidFill>
                <a:latin typeface="Century Gothic" pitchFamily="34" charset="0"/>
              </a:rPr>
              <a:t>8 (</a:t>
            </a:r>
            <a:r>
              <a:rPr lang="en-US" sz="1400" dirty="0" smtClean="0">
                <a:solidFill>
                  <a:schemeClr val="tx2"/>
                </a:solidFill>
                <a:latin typeface="Century Gothic" pitchFamily="34" charset="0"/>
              </a:rPr>
              <a:t>7</a:t>
            </a:r>
            <a:r>
              <a:rPr lang="kk-KZ" sz="1400" dirty="0" smtClean="0">
                <a:solidFill>
                  <a:schemeClr val="tx2"/>
                </a:solidFill>
                <a:latin typeface="Century Gothic" pitchFamily="34" charset="0"/>
              </a:rPr>
              <a:t>242</a:t>
            </a:r>
            <a:r>
              <a:rPr lang="en-US" sz="1400" dirty="0" smtClean="0">
                <a:solidFill>
                  <a:schemeClr val="tx2"/>
                </a:solidFill>
                <a:latin typeface="Century Gothic" pitchFamily="34" charset="0"/>
              </a:rPr>
              <a:t>) </a:t>
            </a:r>
            <a:r>
              <a:rPr lang="kk-KZ" sz="1400" dirty="0" smtClean="0">
                <a:solidFill>
                  <a:schemeClr val="tx2"/>
                </a:solidFill>
                <a:latin typeface="Century Gothic" pitchFamily="34" charset="0"/>
              </a:rPr>
              <a:t>40-11-91</a:t>
            </a:r>
            <a:r>
              <a:rPr lang="ru-RU" sz="1400" dirty="0" smtClean="0">
                <a:solidFill>
                  <a:schemeClr val="tx2"/>
                </a:solidFill>
                <a:latin typeface="Century Gothic" pitchFamily="34" charset="0"/>
              </a:rPr>
              <a:t>(7020)</a:t>
            </a:r>
            <a:r>
              <a:rPr lang="kk-KZ" sz="1400" dirty="0" smtClean="0">
                <a:solidFill>
                  <a:schemeClr val="tx2"/>
                </a:solidFill>
                <a:latin typeface="Century Gothic" pitchFamily="34" charset="0"/>
              </a:rPr>
              <a:t> </a:t>
            </a:r>
            <a:r>
              <a:rPr lang="kk-KZ" sz="1400" dirty="0">
                <a:solidFill>
                  <a:schemeClr val="tx2"/>
                </a:solidFill>
                <a:latin typeface="Century Gothic" pitchFamily="34" charset="0"/>
              </a:rPr>
              <a:t>/ </a:t>
            </a:r>
            <a:r>
              <a:rPr lang="" sz="1400" i="1" dirty="0">
                <a:solidFill>
                  <a:schemeClr val="tx2"/>
                </a:solidFill>
                <a:latin typeface="Century Gothic" pitchFamily="34" charset="0"/>
              </a:rPr>
              <a:t>Электронная почта</a:t>
            </a:r>
            <a:r>
              <a:rPr lang="en-US" sz="1400" i="1" dirty="0">
                <a:solidFill>
                  <a:schemeClr val="tx2"/>
                </a:solidFill>
                <a:latin typeface="Century Gothic" pitchFamily="34" charset="0"/>
              </a:rPr>
              <a:t>: </a:t>
            </a:r>
            <a:r>
              <a:rPr lang="en-US" sz="1400" dirty="0">
                <a:solidFill>
                  <a:schemeClr val="tx2"/>
                </a:solidFill>
                <a:latin typeface="Century Gothic" pitchFamily="34" charset="0"/>
              </a:rPr>
              <a:t>a.zebeshev@invest.gov.kz</a:t>
            </a:r>
            <a:endParaRPr lang="kk-KZ" sz="1400" dirty="0">
              <a:solidFill>
                <a:schemeClr val="tx2"/>
              </a:solidFill>
              <a:latin typeface="Century Gothic" panose="020B0502020202020204" pitchFamily="34" charset="0"/>
              <a:cs typeface="Arial" panose="020B0604020202020204" pitchFamily="34" charset="0"/>
            </a:endParaRPr>
          </a:p>
        </p:txBody>
      </p:sp>
      <p:sp>
        <p:nvSpPr>
          <p:cNvPr id="969" name="Прямоугольник 968"/>
          <p:cNvSpPr/>
          <p:nvPr/>
        </p:nvSpPr>
        <p:spPr>
          <a:xfrm>
            <a:off x="1447800" y="4730305"/>
            <a:ext cx="10133092" cy="877163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bg1"/>
            </a:solidFill>
          </a:ln>
        </p:spPr>
        <p:txBody>
          <a:bodyPr wrap="square">
            <a:spAutoFit/>
          </a:bodyPr>
          <a:lstStyle/>
          <a:p>
            <a:pPr marL="285750" indent="-285750">
              <a:buFont typeface="Wingdings" panose="05000000000000000000" pitchFamily="2" charset="2"/>
              <a:buChar char="§"/>
            </a:pPr>
            <a:r>
              <a:rPr lang="ru-RU" sz="1600" b="1" dirty="0">
                <a:solidFill>
                  <a:schemeClr val="tx2"/>
                </a:solidFill>
                <a:latin typeface="Century Gothic" pitchFamily="34" charset="0"/>
              </a:rPr>
              <a:t>А</a:t>
            </a:r>
            <a:r>
              <a:rPr lang="" sz="1600" b="1" dirty="0">
                <a:solidFill>
                  <a:schemeClr val="tx2"/>
                </a:solidFill>
                <a:latin typeface="Century Gothic" pitchFamily="34" charset="0"/>
              </a:rPr>
              <a:t>О НАЦИОНАЛЬНАЯ КОМПАНИЯ </a:t>
            </a:r>
            <a:r>
              <a:rPr lang="kk-KZ" sz="1600" b="1" dirty="0">
                <a:solidFill>
                  <a:schemeClr val="tx2"/>
                </a:solidFill>
                <a:latin typeface="Century Gothic" pitchFamily="34" charset="0"/>
              </a:rPr>
              <a:t>«</a:t>
            </a:r>
            <a:r>
              <a:rPr lang="en-US" sz="1600" b="1" dirty="0">
                <a:solidFill>
                  <a:schemeClr val="tx2"/>
                </a:solidFill>
                <a:latin typeface="Century Gothic" pitchFamily="34" charset="0"/>
              </a:rPr>
              <a:t>KAZAKH INVEST</a:t>
            </a:r>
            <a:r>
              <a:rPr lang="kk-KZ" sz="1600" b="1" dirty="0">
                <a:solidFill>
                  <a:schemeClr val="tx2"/>
                </a:solidFill>
                <a:latin typeface="Century Gothic" pitchFamily="34" charset="0"/>
              </a:rPr>
              <a:t>»</a:t>
            </a:r>
            <a:endParaRPr lang="ru-RU" sz="1600" b="1" dirty="0">
              <a:solidFill>
                <a:schemeClr val="tx2"/>
              </a:solidFill>
              <a:latin typeface="Century Gothic" pitchFamily="34" charset="0"/>
            </a:endParaRPr>
          </a:p>
          <a:p>
            <a:endParaRPr lang="en-US" sz="700" b="1" dirty="0">
              <a:solidFill>
                <a:schemeClr val="tx2"/>
              </a:solidFill>
              <a:latin typeface="Century Gothic" pitchFamily="34" charset="0"/>
            </a:endParaRPr>
          </a:p>
          <a:p>
            <a:pPr marL="285750" indent="-285750">
              <a:buFont typeface="Wingdings" panose="05000000000000000000" pitchFamily="2" charset="2"/>
              <a:buChar char="Ø"/>
            </a:pPr>
            <a:r>
              <a:rPr lang="ru-RU" sz="1400" i="1" dirty="0">
                <a:solidFill>
                  <a:schemeClr val="tx2"/>
                </a:solidFill>
                <a:latin typeface="Century Gothic" pitchFamily="34" charset="0"/>
              </a:rPr>
              <a:t>Региональный</a:t>
            </a:r>
            <a:r>
              <a:rPr lang="" sz="1400" i="1" dirty="0">
                <a:solidFill>
                  <a:schemeClr val="tx2"/>
                </a:solidFill>
                <a:latin typeface="Century Gothic" pitchFamily="34" charset="0"/>
              </a:rPr>
              <a:t> </a:t>
            </a:r>
            <a:r>
              <a:rPr lang="kk-KZ" sz="1400" i="1" dirty="0">
                <a:solidFill>
                  <a:schemeClr val="tx2"/>
                </a:solidFill>
                <a:latin typeface="Century Gothic" pitchFamily="34" charset="0"/>
              </a:rPr>
              <a:t>д</a:t>
            </a:r>
            <a:r>
              <a:rPr lang="" sz="1400" i="1" dirty="0">
                <a:solidFill>
                  <a:schemeClr val="tx2"/>
                </a:solidFill>
                <a:latin typeface="Century Gothic" pitchFamily="34" charset="0"/>
              </a:rPr>
              <a:t>иректор </a:t>
            </a:r>
            <a:r>
              <a:rPr lang="kk-KZ" sz="1400" dirty="0">
                <a:solidFill>
                  <a:schemeClr val="tx2"/>
                </a:solidFill>
                <a:latin typeface="Century Gothic" pitchFamily="34" charset="0"/>
              </a:rPr>
              <a:t>–</a:t>
            </a:r>
            <a:r>
              <a:rPr lang="kk-KZ" sz="1400" b="1" dirty="0">
                <a:solidFill>
                  <a:schemeClr val="tx2"/>
                </a:solidFill>
                <a:latin typeface="Century Gothic" pitchFamily="34" charset="0"/>
              </a:rPr>
              <a:t> </a:t>
            </a:r>
            <a:r>
              <a:rPr lang="" sz="1400" b="1" dirty="0">
                <a:solidFill>
                  <a:schemeClr val="tx2"/>
                </a:solidFill>
                <a:latin typeface="Century Gothic" pitchFamily="34" charset="0"/>
              </a:rPr>
              <a:t>МУРАТ БАЛАБАЕВ</a:t>
            </a:r>
            <a:endParaRPr lang="en-US" sz="1400" b="1" dirty="0">
              <a:solidFill>
                <a:schemeClr val="tx2"/>
              </a:solidFill>
              <a:latin typeface="Century Gothic" pitchFamily="34" charset="0"/>
            </a:endParaRPr>
          </a:p>
          <a:p>
            <a:r>
              <a:rPr lang="kk-KZ" sz="1400" b="1" i="1" dirty="0">
                <a:solidFill>
                  <a:schemeClr val="tx2"/>
                </a:solidFill>
                <a:latin typeface="Century Gothic" pitchFamily="34" charset="0"/>
              </a:rPr>
              <a:t>	</a:t>
            </a:r>
            <a:r>
              <a:rPr lang="kk-KZ" sz="1400" dirty="0" smtClean="0">
                <a:solidFill>
                  <a:schemeClr val="tx2"/>
                </a:solidFill>
                <a:latin typeface="Century Gothic" pitchFamily="34" charset="0"/>
              </a:rPr>
              <a:t>Э</a:t>
            </a:r>
            <a:r>
              <a:rPr lang="" sz="1400" i="1" dirty="0">
                <a:solidFill>
                  <a:schemeClr val="tx2"/>
                </a:solidFill>
                <a:latin typeface="Century Gothic" pitchFamily="34" charset="0"/>
              </a:rPr>
              <a:t>лектронная почта</a:t>
            </a:r>
            <a:r>
              <a:rPr lang="en-US" sz="1400" i="1" dirty="0">
                <a:solidFill>
                  <a:schemeClr val="tx2"/>
                </a:solidFill>
                <a:latin typeface="Century Gothic" pitchFamily="34" charset="0"/>
              </a:rPr>
              <a:t>: </a:t>
            </a:r>
            <a:r>
              <a:rPr lang="en-US" sz="1400" dirty="0">
                <a:solidFill>
                  <a:schemeClr val="tx2"/>
                </a:solidFill>
                <a:latin typeface="Century Gothic" pitchFamily="34" charset="0"/>
              </a:rPr>
              <a:t>m.balabayev@invest.gov.kz</a:t>
            </a:r>
            <a:endParaRPr lang="kk-KZ" sz="1400" dirty="0">
              <a:solidFill>
                <a:schemeClr val="tx2"/>
              </a:solidFill>
              <a:latin typeface="Century Gothic" panose="020B0502020202020204" pitchFamily="34" charset="0"/>
              <a:cs typeface="Arial" panose="020B0604020202020204" pitchFamily="34" charset="0"/>
            </a:endParaRPr>
          </a:p>
        </p:txBody>
      </p:sp>
      <p:sp>
        <p:nvSpPr>
          <p:cNvPr id="976" name="Прямоугольник 975"/>
          <p:cNvSpPr/>
          <p:nvPr/>
        </p:nvSpPr>
        <p:spPr>
          <a:xfrm>
            <a:off x="1447800" y="2520505"/>
            <a:ext cx="10131585" cy="92333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solidFill>
              <a:schemeClr val="bg1"/>
            </a:solidFill>
          </a:ln>
        </p:spPr>
        <p:txBody>
          <a:bodyPr wrap="square">
            <a:spAutoFit/>
          </a:bodyPr>
          <a:lstStyle/>
          <a:p>
            <a:pPr marL="285750" indent="-285750">
              <a:buFont typeface="Wingdings" panose="05000000000000000000" pitchFamily="2" charset="2"/>
              <a:buChar char="§"/>
            </a:pPr>
            <a:r>
              <a:rPr lang="" sz="1600" b="1" dirty="0">
                <a:solidFill>
                  <a:schemeClr val="tx2"/>
                </a:solidFill>
                <a:latin typeface="Century Gothic" pitchFamily="34" charset="0"/>
              </a:rPr>
              <a:t>УПРАВЛЕНИЕ ПРЕДПРИНИМАТЕЛЬСТВА И ПРОМЫШЛЕННОСТИ</a:t>
            </a:r>
            <a:r>
              <a:rPr lang="kk-KZ" sz="1600" b="1" dirty="0">
                <a:solidFill>
                  <a:schemeClr val="tx2"/>
                </a:solidFill>
                <a:latin typeface="Century Gothic" pitchFamily="34" charset="0"/>
              </a:rPr>
              <a:t> </a:t>
            </a:r>
            <a:r>
              <a:rPr lang="" sz="1600" b="1" dirty="0">
                <a:solidFill>
                  <a:schemeClr val="tx2"/>
                </a:solidFill>
                <a:latin typeface="Century Gothic" pitchFamily="34" charset="0"/>
              </a:rPr>
              <a:t>КЫЗЫЛОРДИНСКОЙ ОБЛАСТИ</a:t>
            </a:r>
          </a:p>
          <a:p>
            <a:pPr marL="285750" indent="-285750" algn="ctr">
              <a:buFont typeface="Wingdings" panose="05000000000000000000" pitchFamily="2" charset="2"/>
              <a:buChar char="§"/>
            </a:pPr>
            <a:endParaRPr lang="en-US" sz="700" b="1" dirty="0">
              <a:solidFill>
                <a:schemeClr val="tx2"/>
              </a:solidFill>
              <a:latin typeface="Century Gothic" pitchFamily="34" charset="0"/>
            </a:endParaRPr>
          </a:p>
          <a:p>
            <a:pPr marL="285750" indent="-285750">
              <a:buFont typeface="Wingdings" panose="05000000000000000000" pitchFamily="2" charset="2"/>
              <a:buChar char="Ø"/>
            </a:pPr>
            <a:r>
              <a:rPr lang="kk-KZ" sz="1400" i="1" dirty="0">
                <a:solidFill>
                  <a:schemeClr val="tx2"/>
                </a:solidFill>
                <a:latin typeface="Century Gothic" pitchFamily="34" charset="0"/>
              </a:rPr>
              <a:t>Руководитель управления – </a:t>
            </a:r>
            <a:r>
              <a:rPr lang="kk-KZ" sz="1600" b="1" dirty="0">
                <a:solidFill>
                  <a:schemeClr val="tx2"/>
                </a:solidFill>
                <a:latin typeface="Century Gothic" pitchFamily="34" charset="0"/>
              </a:rPr>
              <a:t>ТАУИПБАЕВА МОЛДИР СУЛТАНБЕКОВНА</a:t>
            </a:r>
            <a:endParaRPr lang="en-US" sz="500" b="1" dirty="0">
              <a:solidFill>
                <a:schemeClr val="tx2"/>
              </a:solidFill>
              <a:latin typeface="Century Gothic" pitchFamily="34" charset="0"/>
            </a:endParaRPr>
          </a:p>
          <a:p>
            <a:endParaRPr lang="en-US" sz="100" dirty="0">
              <a:solidFill>
                <a:schemeClr val="tx2"/>
              </a:solidFill>
              <a:latin typeface="Century Gothic" panose="020B0502020202020204" pitchFamily="34" charset="0"/>
              <a:cs typeface="Arial" panose="020B0604020202020204" pitchFamily="34" charset="0"/>
            </a:endParaRPr>
          </a:p>
          <a:p>
            <a:r>
              <a:rPr lang="ru-RU" sz="1400" i="1" dirty="0">
                <a:solidFill>
                  <a:schemeClr val="tx2"/>
                </a:solidFill>
                <a:latin typeface="Century Gothic" pitchFamily="34" charset="0"/>
              </a:rPr>
              <a:t>	Телефонный номер: </a:t>
            </a:r>
            <a:r>
              <a:rPr lang="en-US" sz="1400" i="1" dirty="0">
                <a:solidFill>
                  <a:schemeClr val="tx2"/>
                </a:solidFill>
                <a:latin typeface="Century Gothic" pitchFamily="34" charset="0"/>
              </a:rPr>
              <a:t>8 (</a:t>
            </a:r>
            <a:r>
              <a:rPr lang="kk-KZ" sz="1400" i="1" dirty="0" smtClean="0">
                <a:solidFill>
                  <a:schemeClr val="tx2"/>
                </a:solidFill>
                <a:latin typeface="Century Gothic" pitchFamily="34" charset="0"/>
              </a:rPr>
              <a:t>7242</a:t>
            </a:r>
            <a:r>
              <a:rPr lang="en-US" sz="1400" i="1" dirty="0" smtClean="0">
                <a:solidFill>
                  <a:schemeClr val="tx2"/>
                </a:solidFill>
                <a:latin typeface="Century Gothic" pitchFamily="34" charset="0"/>
              </a:rPr>
              <a:t>) </a:t>
            </a:r>
            <a:r>
              <a:rPr lang="kk-KZ" sz="1400" i="1" dirty="0" smtClean="0">
                <a:solidFill>
                  <a:schemeClr val="tx2"/>
                </a:solidFill>
                <a:latin typeface="Century Gothic" pitchFamily="34" charset="0"/>
              </a:rPr>
              <a:t>60-54-07</a:t>
            </a:r>
            <a:r>
              <a:rPr lang="ru-RU" sz="1400" i="1" dirty="0" smtClean="0">
                <a:solidFill>
                  <a:schemeClr val="tx2"/>
                </a:solidFill>
                <a:latin typeface="Century Gothic" pitchFamily="34" charset="0"/>
              </a:rPr>
              <a:t> </a:t>
            </a:r>
            <a:r>
              <a:rPr lang="kk-KZ" sz="1400" i="1" dirty="0">
                <a:solidFill>
                  <a:schemeClr val="tx2"/>
                </a:solidFill>
                <a:latin typeface="Century Gothic" pitchFamily="34" charset="0"/>
              </a:rPr>
              <a:t>/ </a:t>
            </a:r>
            <a:r>
              <a:rPr lang="" sz="1400" i="1" dirty="0">
                <a:solidFill>
                  <a:schemeClr val="tx2"/>
                </a:solidFill>
                <a:latin typeface="Century Gothic" pitchFamily="34" charset="0"/>
              </a:rPr>
              <a:t>Электронная почта </a:t>
            </a:r>
            <a:r>
              <a:rPr lang="en-US" sz="1400" i="1" dirty="0">
                <a:solidFill>
                  <a:schemeClr val="tx2"/>
                </a:solidFill>
                <a:latin typeface="Century Gothic" pitchFamily="34" charset="0"/>
              </a:rPr>
              <a:t>: </a:t>
            </a:r>
            <a:r>
              <a:rPr lang="en-US" sz="1400" i="1" dirty="0">
                <a:solidFill>
                  <a:schemeClr val="tx2"/>
                </a:solidFill>
                <a:latin typeface="Century Gothic" panose="020B0502020202020204" pitchFamily="34" charset="0"/>
                <a:cs typeface="Arial" panose="020B0604020202020204" pitchFamily="34" charset="0"/>
              </a:rPr>
              <a:t>invest@korda.gov.kz</a:t>
            </a:r>
            <a:endParaRPr lang="kk-KZ" sz="1400" i="1" dirty="0">
              <a:solidFill>
                <a:schemeClr val="tx2"/>
              </a:solidFill>
              <a:latin typeface="Century Gothic" panose="020B0502020202020204" pitchFamily="34" charset="0"/>
              <a:cs typeface="Arial" panose="020B0604020202020204" pitchFamily="34" charset="0"/>
            </a:endParaRPr>
          </a:p>
        </p:txBody>
      </p:sp>
      <p:sp>
        <p:nvSpPr>
          <p:cNvPr id="962" name="Прямоугольник 961"/>
          <p:cNvSpPr/>
          <p:nvPr/>
        </p:nvSpPr>
        <p:spPr>
          <a:xfrm>
            <a:off x="1447800" y="3663505"/>
            <a:ext cx="10152142" cy="984885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bg1"/>
            </a:solidFill>
          </a:ln>
        </p:spPr>
        <p:txBody>
          <a:bodyPr wrap="square">
            <a:spAutoFit/>
          </a:bodyPr>
          <a:lstStyle/>
          <a:p>
            <a:pPr marL="285750" indent="-285750">
              <a:buFont typeface="Wingdings" panose="05000000000000000000" pitchFamily="2" charset="2"/>
              <a:buChar char="§"/>
            </a:pPr>
            <a:r>
              <a:rPr lang="kk-KZ" sz="1600" b="1" dirty="0">
                <a:solidFill>
                  <a:schemeClr val="tx2"/>
                </a:solidFill>
                <a:latin typeface="Century Gothic" pitchFamily="34" charset="0"/>
              </a:rPr>
              <a:t>АО «СОЦИАЛЬНО-ПРЕДПРИНИМАТЕЛЬСКАЯ КОРПОРАЦИЯ «Байконур»</a:t>
            </a:r>
          </a:p>
          <a:p>
            <a:pPr marL="285750" indent="-285750">
              <a:buFont typeface="Wingdings" panose="05000000000000000000" pitchFamily="2" charset="2"/>
              <a:buChar char="§"/>
            </a:pPr>
            <a:endParaRPr lang="en-US" sz="700" b="1" dirty="0">
              <a:solidFill>
                <a:schemeClr val="tx2"/>
              </a:solidFill>
              <a:latin typeface="Century Gothic" pitchFamily="34" charset="0"/>
            </a:endParaRPr>
          </a:p>
          <a:p>
            <a:pPr marL="285750" indent="-285750">
              <a:buFont typeface="Wingdings" panose="05000000000000000000" pitchFamily="2" charset="2"/>
              <a:buChar char="§"/>
            </a:pPr>
            <a:endParaRPr lang="en-US" sz="700" b="1" dirty="0">
              <a:solidFill>
                <a:schemeClr val="tx2"/>
              </a:solidFill>
              <a:latin typeface="Century Gothic" pitchFamily="34" charset="0"/>
            </a:endParaRPr>
          </a:p>
          <a:p>
            <a:pPr marL="285750" indent="-285750">
              <a:buFont typeface="Wingdings" panose="05000000000000000000" pitchFamily="2" charset="2"/>
              <a:buChar char="Ø"/>
            </a:pPr>
            <a:r>
              <a:rPr lang="kk-KZ" sz="1400" i="1" dirty="0" smtClean="0">
                <a:solidFill>
                  <a:schemeClr val="tx2"/>
                </a:solidFill>
                <a:latin typeface="Century Gothic" panose="020B0502020202020204" pitchFamily="34" charset="0"/>
                <a:cs typeface="Arial" panose="020B0604020202020204" pitchFamily="34" charset="0"/>
              </a:rPr>
              <a:t>Первый </a:t>
            </a:r>
            <a:r>
              <a:rPr lang="kk-KZ" sz="1400" i="1" dirty="0">
                <a:solidFill>
                  <a:schemeClr val="tx2"/>
                </a:solidFill>
                <a:latin typeface="Century Gothic" panose="020B0502020202020204" pitchFamily="34" charset="0"/>
                <a:cs typeface="Arial" panose="020B0604020202020204" pitchFamily="34" charset="0"/>
              </a:rPr>
              <a:t>з</a:t>
            </a:r>
            <a:r>
              <a:rPr lang="kk-KZ" sz="1400" i="1" dirty="0" smtClean="0">
                <a:solidFill>
                  <a:schemeClr val="tx2"/>
                </a:solidFill>
                <a:latin typeface="Century Gothic" panose="020B0502020202020204" pitchFamily="34" charset="0"/>
                <a:cs typeface="Arial" panose="020B0604020202020204" pitchFamily="34" charset="0"/>
              </a:rPr>
              <a:t>аместитель </a:t>
            </a:r>
            <a:r>
              <a:rPr lang="kk-KZ" sz="1400" i="1" dirty="0">
                <a:solidFill>
                  <a:schemeClr val="tx2"/>
                </a:solidFill>
                <a:latin typeface="Century Gothic" panose="020B0502020202020204" pitchFamily="34" charset="0"/>
                <a:cs typeface="Arial" panose="020B0604020202020204" pitchFamily="34" charset="0"/>
              </a:rPr>
              <a:t>Председателя Правления </a:t>
            </a:r>
            <a:r>
              <a:rPr lang="kk-KZ" sz="1400" dirty="0">
                <a:solidFill>
                  <a:schemeClr val="tx2"/>
                </a:solidFill>
                <a:latin typeface="Century Gothic" pitchFamily="34" charset="0"/>
              </a:rPr>
              <a:t>–</a:t>
            </a:r>
            <a:r>
              <a:rPr lang="kk-KZ" sz="1400" b="1" dirty="0">
                <a:solidFill>
                  <a:schemeClr val="tx2"/>
                </a:solidFill>
                <a:latin typeface="Century Gothic" pitchFamily="34" charset="0"/>
              </a:rPr>
              <a:t> ИМАНБЕКОВ ДОСХАН КАЙРАТОВИЧ</a:t>
            </a:r>
            <a:endParaRPr lang="kk-KZ" sz="1400" b="1" dirty="0">
              <a:solidFill>
                <a:schemeClr val="tx2"/>
              </a:solidFill>
              <a:latin typeface="Century Gothic" panose="020B0502020202020204" pitchFamily="34" charset="0"/>
              <a:cs typeface="Arial" panose="020B0604020202020204" pitchFamily="34" charset="0"/>
            </a:endParaRPr>
          </a:p>
          <a:p>
            <a:r>
              <a:rPr lang="kk-KZ" sz="1400" b="1" i="1" dirty="0">
                <a:solidFill>
                  <a:schemeClr val="tx2"/>
                </a:solidFill>
                <a:latin typeface="Century Gothic" pitchFamily="34" charset="0"/>
              </a:rPr>
              <a:t>	</a:t>
            </a:r>
            <a:r>
              <a:rPr lang="" sz="1400" i="1" dirty="0">
                <a:solidFill>
                  <a:schemeClr val="tx2"/>
                </a:solidFill>
                <a:latin typeface="Century Gothic" pitchFamily="34" charset="0"/>
              </a:rPr>
              <a:t> Телефонный номер</a:t>
            </a:r>
            <a:r>
              <a:rPr lang="en-US" sz="1400" i="1" dirty="0">
                <a:solidFill>
                  <a:schemeClr val="tx2"/>
                </a:solidFill>
                <a:latin typeface="Century Gothic" pitchFamily="34" charset="0"/>
              </a:rPr>
              <a:t>: </a:t>
            </a:r>
            <a:r>
              <a:rPr lang="en-US" sz="1400" dirty="0">
                <a:solidFill>
                  <a:schemeClr val="tx2"/>
                </a:solidFill>
                <a:latin typeface="Century Gothic" pitchFamily="34" charset="0"/>
              </a:rPr>
              <a:t>8 (</a:t>
            </a:r>
            <a:r>
              <a:rPr lang="kk-KZ" sz="1400" dirty="0" smtClean="0">
                <a:solidFill>
                  <a:schemeClr val="tx2"/>
                </a:solidFill>
                <a:latin typeface="Century Gothic" pitchFamily="34" charset="0"/>
              </a:rPr>
              <a:t>7242</a:t>
            </a:r>
            <a:r>
              <a:rPr lang="en-US" sz="1400" dirty="0" smtClean="0">
                <a:solidFill>
                  <a:schemeClr val="tx2"/>
                </a:solidFill>
                <a:latin typeface="Century Gothic" pitchFamily="34" charset="0"/>
              </a:rPr>
              <a:t>) </a:t>
            </a:r>
            <a:r>
              <a:rPr lang="kk-KZ" sz="1400" dirty="0" smtClean="0">
                <a:solidFill>
                  <a:schemeClr val="tx2"/>
                </a:solidFill>
                <a:latin typeface="Century Gothic" pitchFamily="34" charset="0"/>
              </a:rPr>
              <a:t>70-10-99</a:t>
            </a:r>
            <a:r>
              <a:rPr lang="kk-KZ" sz="1400" dirty="0" smtClean="0">
                <a:solidFill>
                  <a:schemeClr val="tx2"/>
                </a:solidFill>
                <a:latin typeface="Century Gothic" pitchFamily="34" charset="0"/>
              </a:rPr>
              <a:t> </a:t>
            </a:r>
            <a:r>
              <a:rPr lang="kk-KZ" sz="1400" dirty="0">
                <a:solidFill>
                  <a:schemeClr val="tx2"/>
                </a:solidFill>
                <a:latin typeface="Century Gothic" pitchFamily="34" charset="0"/>
              </a:rPr>
              <a:t>/ Э</a:t>
            </a:r>
            <a:r>
              <a:rPr lang="" sz="1400" i="1" dirty="0">
                <a:solidFill>
                  <a:schemeClr val="tx2"/>
                </a:solidFill>
                <a:latin typeface="Century Gothic" pitchFamily="34" charset="0"/>
              </a:rPr>
              <a:t>лектронная почта</a:t>
            </a:r>
            <a:r>
              <a:rPr lang="en-US" sz="1400" i="1" dirty="0">
                <a:solidFill>
                  <a:schemeClr val="tx2"/>
                </a:solidFill>
                <a:latin typeface="Century Gothic" pitchFamily="34" charset="0"/>
              </a:rPr>
              <a:t>: </a:t>
            </a:r>
            <a:r>
              <a:rPr lang="en-US" sz="1400" dirty="0">
                <a:solidFill>
                  <a:schemeClr val="tx2"/>
                </a:solidFill>
                <a:latin typeface="Century Gothic" pitchFamily="34" charset="0"/>
              </a:rPr>
              <a:t>d.imanbekov@invest.gov.kz</a:t>
            </a:r>
            <a:endParaRPr lang="kk-KZ" sz="1400" dirty="0">
              <a:solidFill>
                <a:schemeClr val="tx2"/>
              </a:solidFill>
              <a:latin typeface="Century Gothic" panose="020B0502020202020204" pitchFamily="34" charset="0"/>
              <a:cs typeface="Arial" panose="020B0604020202020204" pitchFamily="34" charset="0"/>
            </a:endParaRPr>
          </a:p>
        </p:txBody>
      </p:sp>
      <p:pic>
        <p:nvPicPr>
          <p:cNvPr id="964" name="Рисунок 963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007" t="3287" r="8092" b="13164"/>
          <a:stretch/>
        </p:blipFill>
        <p:spPr>
          <a:xfrm>
            <a:off x="457200" y="1314245"/>
            <a:ext cx="838200" cy="838200"/>
          </a:xfrm>
          <a:prstGeom prst="ellipse">
            <a:avLst/>
          </a:prstGeom>
          <a:ln w="63500" cap="rnd">
            <a:noFill/>
          </a:ln>
          <a:effectLst/>
        </p:spPr>
      </p:pic>
      <p:pic>
        <p:nvPicPr>
          <p:cNvPr id="1860" name="Рисунок 1859"/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393" t="4127" r="393" b="15239"/>
          <a:stretch/>
        </p:blipFill>
        <p:spPr>
          <a:xfrm>
            <a:off x="462268" y="4754853"/>
            <a:ext cx="828065" cy="828065"/>
          </a:xfrm>
          <a:prstGeom prst="ellipse">
            <a:avLst/>
          </a:prstGeom>
          <a:ln w="63500" cap="rnd">
            <a:noFill/>
          </a:ln>
          <a:effectLst/>
        </p:spPr>
      </p:pic>
      <p:pic>
        <p:nvPicPr>
          <p:cNvPr id="1027" name="Picture 3" descr="C:\Users\b.paluan\Desktop\_gluster_2025_9_19_8944058f9b3bb67586593483f6ee080c_1280x720.JPG"/>
          <p:cNvPicPr>
            <a:picLocks noChangeAspect="1" noChangeArrowheads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591" t="37561" r="16791" b="9631"/>
          <a:stretch/>
        </p:blipFill>
        <p:spPr bwMode="auto">
          <a:xfrm>
            <a:off x="457200" y="2503572"/>
            <a:ext cx="838200" cy="900810"/>
          </a:xfrm>
          <a:prstGeom prst="ellipse">
            <a:avLst/>
          </a:prstGeom>
          <a:ln>
            <a:noFill/>
          </a:ln>
          <a:effectLst>
            <a:outerShdw dist="35921" dir="2700000" algn="ctr" rotWithShape="0">
              <a:schemeClr val="bg2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67" name="Рисунок 966">
            <a:extLst>
              <a:ext uri="{FF2B5EF4-FFF2-40B4-BE49-F238E27FC236}">
                <a16:creationId xmlns="" xmlns:a16="http://schemas.microsoft.com/office/drawing/2014/main" id="{7844D6A6-E2C3-D9BB-FD3A-BE5E5FDEE72B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15" r="8002" b="2879"/>
          <a:stretch/>
        </p:blipFill>
        <p:spPr>
          <a:xfrm>
            <a:off x="457200" y="3767011"/>
            <a:ext cx="843390" cy="779311"/>
          </a:xfrm>
          <a:prstGeom prst="ellipse">
            <a:avLst/>
          </a:prstGeom>
          <a:ln w="63500" cap="rnd">
            <a:noFill/>
          </a:ln>
          <a:effectLst/>
        </p:spPr>
      </p:pic>
    </p:spTree>
    <p:extLst>
      <p:ext uri="{BB962C8B-B14F-4D97-AF65-F5344CB8AC3E}">
        <p14:creationId xmlns:p14="http://schemas.microsoft.com/office/powerpoint/2010/main" val="238820501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64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7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8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9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0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1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2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3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4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5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6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7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8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9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0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1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2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3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4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5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6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7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8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9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0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1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2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3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4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5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498449" y="2640279"/>
            <a:ext cx="1290065" cy="15196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Р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900" b="1" spc="5" dirty="0">
                <a:solidFill>
                  <a:srgbClr val="85BB24"/>
                </a:solidFill>
                <a:latin typeface="Calibri"/>
                <a:cs typeface="Calibri"/>
              </a:rPr>
              <a:t>н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абе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ль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но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ст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ь</a:t>
            </a:r>
            <a:r>
              <a:rPr sz="900" b="1" spc="-4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проект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а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507089" y="1474303"/>
            <a:ext cx="3618229" cy="641842"/>
          </a:xfrm>
          <a:prstGeom prst="rect">
            <a:avLst/>
          </a:prstGeom>
          <a:noFill/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Продукция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085">
              <a:lnSpc>
                <a:spcPct val="100000"/>
              </a:lnSpc>
              <a:spcBef>
                <a:spcPts val="305"/>
              </a:spcBef>
              <a:buFont typeface="Arial MT"/>
              <a:buChar char="•"/>
              <a:tabLst>
                <a:tab pos="184785" algn="l"/>
              </a:tabLst>
            </a:pPr>
            <a:r>
              <a:rPr lang="ru-RU" sz="1000" dirty="0">
                <a:latin typeface="Century Gothic" pitchFamily="34" charset="0"/>
                <a:cs typeface="Calibri Light"/>
              </a:rPr>
              <a:t>Соки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и</a:t>
            </a:r>
            <a:r>
              <a:rPr lang="ru-RU" sz="1000" spc="-20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нектары, б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езалкогольные</a:t>
            </a:r>
            <a:r>
              <a:rPr lang="ru-RU" sz="10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напитки</a:t>
            </a:r>
            <a:r>
              <a:rPr lang="ru-RU" sz="10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холодные </a:t>
            </a:r>
            <a:r>
              <a:rPr lang="ru-RU" sz="1000" dirty="0">
                <a:latin typeface="Century Gothic" pitchFamily="34" charset="0"/>
                <a:cs typeface="Calibri Light"/>
              </a:rPr>
              <a:t>чаи</a:t>
            </a:r>
          </a:p>
          <a:p>
            <a:pPr marL="12700" marR="5080">
              <a:lnSpc>
                <a:spcPts val="1000"/>
              </a:lnSpc>
              <a:spcBef>
                <a:spcPts val="10"/>
              </a:spcBef>
            </a:pP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505968" y="547736"/>
            <a:ext cx="6998970" cy="30841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ts val="2250"/>
              </a:lnSpc>
              <a:spcBef>
                <a:spcPts val="100"/>
              </a:spcBef>
            </a:pPr>
            <a:r>
              <a:rPr lang="ru-RU" b="1" spc="-20" dirty="0">
                <a:latin typeface="Century Gothic" pitchFamily="34" charset="0"/>
                <a:cs typeface="Arial" panose="020B0604020202020204" pitchFamily="34" charset="0"/>
              </a:rPr>
              <a:t>Производство</a:t>
            </a:r>
            <a:r>
              <a:rPr lang="ru-RU" b="1" spc="-5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ru-RU" b="1" spc="-10" dirty="0">
                <a:latin typeface="Century Gothic" pitchFamily="34" charset="0"/>
                <a:cs typeface="Arial" panose="020B0604020202020204" pitchFamily="34" charset="0"/>
              </a:rPr>
              <a:t>соков и </a:t>
            </a:r>
            <a:r>
              <a:rPr lang="ru-RU" b="1" spc="-20" dirty="0">
                <a:latin typeface="Century Gothic" pitchFamily="34" charset="0"/>
                <a:cs typeface="Arial" panose="020B0604020202020204" pitchFamily="34" charset="0"/>
              </a:rPr>
              <a:t>напитков</a:t>
            </a:r>
            <a:endParaRPr lang="ru-RU" b="1" dirty="0"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481240" y="1964180"/>
            <a:ext cx="838200" cy="15196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роект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490720" y="2116145"/>
            <a:ext cx="3435985" cy="320601"/>
          </a:xfrm>
          <a:prstGeom prst="rect">
            <a:avLst/>
          </a:prstGeom>
          <a:noFill/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5"/>
              </a:spcBef>
            </a:pPr>
            <a:r>
              <a:rPr lang="ru-RU" sz="1000" spc="-10" dirty="0">
                <a:latin typeface="Century Gothic" pitchFamily="34" charset="0"/>
                <a:cs typeface="Calibri Light"/>
              </a:rPr>
              <a:t>Проектом</a:t>
            </a:r>
            <a:r>
              <a:rPr lang="ru-RU" sz="1000" spc="15" dirty="0">
                <a:latin typeface="Century Gothic" pitchFamily="34" charset="0"/>
                <a:cs typeface="Calibri Light"/>
              </a:rPr>
              <a:t> 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предусматривается</a:t>
            </a:r>
            <a:r>
              <a:rPr lang="ru-RU" sz="1000" spc="40" dirty="0">
                <a:latin typeface="Century Gothic" pitchFamily="34" charset="0"/>
                <a:cs typeface="Calibri Light"/>
              </a:rPr>
              <a:t> 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запуск</a:t>
            </a:r>
            <a:r>
              <a:rPr lang="ru-RU" sz="1000" spc="35" dirty="0">
                <a:latin typeface="Century Gothic" pitchFamily="34" charset="0"/>
                <a:cs typeface="Calibri Light"/>
              </a:rPr>
              <a:t> 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производства </a:t>
            </a:r>
            <a:r>
              <a:rPr lang="ru-RU" sz="1000" dirty="0">
                <a:latin typeface="Century Gothic" pitchFamily="34" charset="0"/>
                <a:cs typeface="Calibri Light"/>
              </a:rPr>
              <a:t>соков, </a:t>
            </a:r>
            <a:r>
              <a:rPr lang="ru-RU" sz="1000" spc="-10" dirty="0" err="1">
                <a:latin typeface="Century Gothic" pitchFamily="34" charset="0"/>
                <a:cs typeface="Calibri Light"/>
              </a:rPr>
              <a:t>сокосодержащих</a:t>
            </a:r>
            <a:r>
              <a:rPr lang="ru-RU" sz="1000" spc="15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напитков,</a:t>
            </a:r>
            <a:r>
              <a:rPr lang="ru-RU" sz="1000" spc="5" dirty="0">
                <a:latin typeface="Century Gothic" pitchFamily="34" charset="0"/>
                <a:cs typeface="Calibri Light"/>
              </a:rPr>
              <a:t> 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холодного</a:t>
            </a:r>
            <a:r>
              <a:rPr lang="en-US" sz="1000" spc="500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чая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4487364" y="2577427"/>
            <a:ext cx="3442696" cy="32060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3815" marR="191135" algn="just">
              <a:lnSpc>
                <a:spcPct val="100000"/>
              </a:lnSpc>
              <a:spcBef>
                <a:spcPts val="300"/>
              </a:spcBef>
            </a:pPr>
            <a:r>
              <a:rPr lang="ru-RU" sz="1000" dirty="0">
                <a:latin typeface="Century Gothic" pitchFamily="34" charset="0"/>
                <a:cs typeface="Calibri Light"/>
              </a:rPr>
              <a:t>внутренний</a:t>
            </a:r>
            <a:r>
              <a:rPr lang="ru-RU" sz="1000" spc="-35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рынок,</a:t>
            </a:r>
            <a:r>
              <a:rPr lang="ru-RU" sz="10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экспорт в</a:t>
            </a:r>
            <a:r>
              <a:rPr lang="ru-RU" sz="1000" spc="-15" dirty="0">
                <a:latin typeface="Century Gothic" pitchFamily="34" charset="0"/>
                <a:cs typeface="Calibri Light"/>
              </a:rPr>
              <a:t> 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Кыргызстан,</a:t>
            </a:r>
            <a:r>
              <a:rPr lang="en-US" sz="1000" spc="-10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Узбекистан</a:t>
            </a:r>
            <a:r>
              <a:rPr lang="ru-RU" sz="1000" spc="-35" dirty="0">
                <a:latin typeface="Century Gothic" pitchFamily="34" charset="0"/>
                <a:cs typeface="Calibri Light"/>
              </a:rPr>
              <a:t> </a:t>
            </a:r>
            <a:r>
              <a:rPr lang="ru-RU" sz="1000" dirty="0">
                <a:latin typeface="Century Gothic" pitchFamily="34" charset="0"/>
                <a:cs typeface="Calibri Light"/>
              </a:rPr>
              <a:t>и</a:t>
            </a:r>
            <a:r>
              <a:rPr lang="ru-RU" sz="1000" spc="-25" dirty="0">
                <a:latin typeface="Century Gothic" pitchFamily="34" charset="0"/>
                <a:cs typeface="Calibri Light"/>
              </a:rPr>
              <a:t> </a:t>
            </a:r>
            <a:r>
              <a:rPr lang="ru-RU" sz="1000" spc="-10" dirty="0">
                <a:latin typeface="Century Gothic" pitchFamily="34" charset="0"/>
                <a:cs typeface="Calibri Light"/>
              </a:rPr>
              <a:t>Россию</a:t>
            </a:r>
            <a:endParaRPr lang="ru-RU" sz="1000" dirty="0">
              <a:latin typeface="Century Gothic" pitchFamily="34" charset="0"/>
              <a:cs typeface="Calibri Ligh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489320" y="3773519"/>
            <a:ext cx="2755266" cy="1667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sz="1000" b="1" spc="-3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489320" y="4035380"/>
            <a:ext cx="3492500" cy="16286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1295" marR="377825" indent="-189230" algn="just">
              <a:lnSpc>
                <a:spcPts val="900"/>
              </a:lnSpc>
              <a:spcBef>
                <a:spcPts val="28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lang="ru-RU" sz="1000" b="1" spc="-5" dirty="0">
                <a:latin typeface="Century Gothic" pitchFamily="34" charset="0"/>
                <a:cs typeface="Calibri"/>
              </a:rPr>
              <a:t>Выгодное местоположение. </a:t>
            </a:r>
            <a:r>
              <a:rPr lang="ru-RU" sz="1000" spc="-5" dirty="0">
                <a:latin typeface="Century Gothic" pitchFamily="34" charset="0"/>
                <a:cs typeface="Calibri"/>
              </a:rPr>
              <a:t>Размещение производства </a:t>
            </a:r>
            <a:r>
              <a:rPr lang="ru-RU" sz="1000" dirty="0">
                <a:latin typeface="Century Gothic" pitchFamily="34" charset="0"/>
                <a:cs typeface="Calibri"/>
              </a:rPr>
              <a:t>в </a:t>
            </a:r>
            <a:r>
              <a:rPr lang="ru-RU" sz="1000" spc="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 err="1">
                <a:latin typeface="Century Gothic" pitchFamily="34" charset="0"/>
                <a:cs typeface="Calibri"/>
              </a:rPr>
              <a:t>Кызылординской</a:t>
            </a:r>
            <a:r>
              <a:rPr lang="ru-RU" sz="1000" spc="-5" dirty="0">
                <a:latin typeface="Century Gothic" pitchFamily="34" charset="0"/>
                <a:cs typeface="Calibri"/>
              </a:rPr>
              <a:t> области обеспечивает доступ </a:t>
            </a:r>
            <a:r>
              <a:rPr lang="ru-RU" sz="1000" dirty="0">
                <a:latin typeface="Century Gothic" pitchFamily="34" charset="0"/>
                <a:cs typeface="Calibri"/>
              </a:rPr>
              <a:t>к </a:t>
            </a:r>
            <a:r>
              <a:rPr lang="ru-RU" sz="1000" spc="-5" dirty="0">
                <a:latin typeface="Century Gothic" pitchFamily="34" charset="0"/>
                <a:cs typeface="Calibri"/>
              </a:rPr>
              <a:t>развитой </a:t>
            </a:r>
            <a:r>
              <a:rPr lang="ru-RU" sz="1000" dirty="0">
                <a:latin typeface="Century Gothic" pitchFamily="34" charset="0"/>
                <a:cs typeface="Calibri"/>
              </a:rPr>
              <a:t>и </a:t>
            </a:r>
            <a:r>
              <a:rPr lang="ru-RU" sz="1000" spc="-19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разветвленной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системе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железных</a:t>
            </a:r>
            <a:r>
              <a:rPr lang="ru-RU" sz="1000" dirty="0">
                <a:latin typeface="Century Gothic" pitchFamily="34" charset="0"/>
                <a:cs typeface="Calibri"/>
              </a:rPr>
              <a:t> и</a:t>
            </a:r>
            <a:r>
              <a:rPr lang="ru-RU" sz="1000" spc="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автомобильных</a:t>
            </a:r>
            <a:r>
              <a:rPr lang="ru-RU" sz="1000" spc="-4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дорог,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201295" algn="just">
              <a:lnSpc>
                <a:spcPts val="810"/>
              </a:lnSpc>
            </a:pPr>
            <a:r>
              <a:rPr lang="ru-RU" sz="1000" spc="-5" dirty="0">
                <a:latin typeface="Century Gothic" pitchFamily="34" charset="0"/>
                <a:cs typeface="Calibri"/>
              </a:rPr>
              <a:t>позволяющей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организовать</a:t>
            </a:r>
            <a:r>
              <a:rPr lang="ru-RU" sz="1000" spc="-3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как</a:t>
            </a:r>
            <a:r>
              <a:rPr lang="ru-RU"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поставку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сырья, так </a:t>
            </a:r>
            <a:r>
              <a:rPr lang="ru-RU" sz="1000" dirty="0">
                <a:latin typeface="Century Gothic" pitchFamily="34" charset="0"/>
                <a:cs typeface="Calibri"/>
              </a:rPr>
              <a:t>и</a:t>
            </a:r>
            <a:r>
              <a:rPr lang="ru-RU" sz="1000" spc="-5" dirty="0">
                <a:latin typeface="Century Gothic" pitchFamily="34" charset="0"/>
                <a:cs typeface="Calibri"/>
              </a:rPr>
              <a:t> доставку </a:t>
            </a:r>
            <a:r>
              <a:rPr lang="ru-RU" sz="1000" dirty="0">
                <a:latin typeface="Century Gothic" pitchFamily="34" charset="0"/>
                <a:cs typeface="Calibri"/>
              </a:rPr>
              <a:t>готовой</a:t>
            </a:r>
            <a:r>
              <a:rPr lang="ru-RU" sz="1000" spc="-2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продукции</a:t>
            </a:r>
            <a:r>
              <a:rPr lang="ru-RU" sz="1000" spc="-3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в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соседние</a:t>
            </a:r>
            <a:r>
              <a:rPr lang="ru-RU" sz="1000" spc="-25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области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и</a:t>
            </a:r>
            <a:r>
              <a:rPr lang="ru-RU" sz="1000" spc="-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в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страны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СНГ.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201295" marR="5080" indent="-189230" algn="just">
              <a:lnSpc>
                <a:spcPts val="900"/>
              </a:lnSpc>
              <a:spcBef>
                <a:spcPts val="300"/>
              </a:spcBef>
              <a:buFont typeface="Arial MT"/>
              <a:buChar char="•"/>
              <a:tabLst>
                <a:tab pos="201295" algn="l"/>
                <a:tab pos="201930" algn="l"/>
              </a:tabLst>
            </a:pPr>
            <a:r>
              <a:rPr lang="ru-RU" sz="1000" b="1" spc="-5" dirty="0">
                <a:latin typeface="Century Gothic" pitchFamily="34" charset="0"/>
                <a:cs typeface="Calibri"/>
              </a:rPr>
              <a:t>Полный </a:t>
            </a:r>
            <a:r>
              <a:rPr lang="ru-RU" sz="1000" b="1" dirty="0">
                <a:latin typeface="Century Gothic" pitchFamily="34" charset="0"/>
                <a:cs typeface="Calibri"/>
              </a:rPr>
              <a:t>цикл</a:t>
            </a:r>
            <a:r>
              <a:rPr lang="ru-RU" sz="1000" b="1" spc="-10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производства</a:t>
            </a:r>
            <a:r>
              <a:rPr lang="ru-RU" sz="1000" b="1" spc="25" dirty="0">
                <a:latin typeface="Century Gothic" pitchFamily="34" charset="0"/>
                <a:cs typeface="Calibri"/>
              </a:rPr>
              <a:t> </a:t>
            </a:r>
            <a:r>
              <a:rPr lang="ru-RU" sz="1000" b="1" dirty="0">
                <a:latin typeface="Century Gothic" pitchFamily="34" charset="0"/>
                <a:cs typeface="Calibri"/>
              </a:rPr>
              <a:t>и</a:t>
            </a:r>
            <a:r>
              <a:rPr lang="ru-RU" sz="1000" b="1" spc="-10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долгий срок</a:t>
            </a:r>
            <a:r>
              <a:rPr lang="ru-RU" sz="1000" b="1" spc="20" dirty="0">
                <a:latin typeface="Century Gothic" pitchFamily="34" charset="0"/>
                <a:cs typeface="Calibri"/>
              </a:rPr>
              <a:t> </a:t>
            </a:r>
            <a:r>
              <a:rPr lang="ru-RU" sz="1000" b="1" spc="-5" dirty="0">
                <a:latin typeface="Century Gothic" pitchFamily="34" charset="0"/>
                <a:cs typeface="Calibri"/>
              </a:rPr>
              <a:t>хранения</a:t>
            </a:r>
            <a:r>
              <a:rPr lang="ru-RU" sz="1000" spc="-5" dirty="0">
                <a:latin typeface="Century Gothic" pitchFamily="34" charset="0"/>
                <a:cs typeface="Calibri"/>
              </a:rPr>
              <a:t>.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Полный</a:t>
            </a:r>
            <a:r>
              <a:rPr lang="ru-RU"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цикл </a:t>
            </a:r>
            <a:r>
              <a:rPr lang="ru-RU" sz="1000" spc="-19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lang="ru-RU" sz="1000" spc="-5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продукции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позволяет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осуществлять</a:t>
            </a:r>
            <a:r>
              <a:rPr lang="ru-RU" sz="1000" spc="-2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более</a:t>
            </a:r>
            <a:endParaRPr lang="ru-RU" sz="1000" dirty="0">
              <a:latin typeface="Century Gothic" pitchFamily="34" charset="0"/>
              <a:cs typeface="Calibri"/>
            </a:endParaRPr>
          </a:p>
          <a:p>
            <a:pPr marL="201295" marR="27305" algn="just">
              <a:lnSpc>
                <a:spcPts val="900"/>
              </a:lnSpc>
            </a:pPr>
            <a:r>
              <a:rPr lang="ru-RU" sz="1000" dirty="0">
                <a:latin typeface="Century Gothic" pitchFamily="34" charset="0"/>
                <a:cs typeface="Calibri"/>
              </a:rPr>
              <a:t>эффективный </a:t>
            </a:r>
            <a:r>
              <a:rPr lang="ru-RU" sz="1000" spc="-5" dirty="0">
                <a:latin typeface="Century Gothic" pitchFamily="34" charset="0"/>
                <a:cs typeface="Calibri"/>
              </a:rPr>
              <a:t>контроль </a:t>
            </a:r>
            <a:r>
              <a:rPr lang="ru-RU" sz="1000" dirty="0">
                <a:latin typeface="Century Gothic" pitchFamily="34" charset="0"/>
                <a:cs typeface="Calibri"/>
              </a:rPr>
              <a:t>над </a:t>
            </a:r>
            <a:r>
              <a:rPr lang="ru-RU" sz="1000" spc="-5" dirty="0">
                <a:latin typeface="Century Gothic" pitchFamily="34" charset="0"/>
                <a:cs typeface="Calibri"/>
              </a:rPr>
              <a:t>затратами Проекта </a:t>
            </a:r>
            <a:r>
              <a:rPr lang="ru-RU" sz="1000" dirty="0">
                <a:latin typeface="Century Gothic" pitchFamily="34" charset="0"/>
                <a:cs typeface="Calibri"/>
              </a:rPr>
              <a:t>по </a:t>
            </a:r>
            <a:r>
              <a:rPr lang="ru-RU" sz="1000" spc="-5" dirty="0">
                <a:latin typeface="Century Gothic" pitchFamily="34" charset="0"/>
                <a:cs typeface="Calibri"/>
              </a:rPr>
              <a:t>доставке сырья </a:t>
            </a:r>
            <a:r>
              <a:rPr lang="ru-RU" sz="1000" dirty="0">
                <a:latin typeface="Century Gothic" pitchFamily="34" charset="0"/>
                <a:cs typeface="Calibri"/>
              </a:rPr>
              <a:t>в </a:t>
            </a:r>
            <a:r>
              <a:rPr lang="ru-RU" sz="1000" spc="-19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производственные</a:t>
            </a:r>
            <a:r>
              <a:rPr lang="ru-RU" sz="1000" spc="-40" dirty="0">
                <a:latin typeface="Century Gothic" pitchFamily="34" charset="0"/>
                <a:cs typeface="Calibri"/>
              </a:rPr>
              <a:t> </a:t>
            </a:r>
            <a:r>
              <a:rPr lang="ru-RU" sz="1000" spc="-5" dirty="0">
                <a:latin typeface="Century Gothic" pitchFamily="34" charset="0"/>
                <a:cs typeface="Calibri"/>
              </a:rPr>
              <a:t>помещения.</a:t>
            </a:r>
            <a:r>
              <a:rPr lang="ru-RU" sz="1000" spc="-25" dirty="0">
                <a:latin typeface="Century Gothic" pitchFamily="34" charset="0"/>
                <a:cs typeface="Calibri"/>
              </a:rPr>
              <a:t> 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507089" y="2873161"/>
            <a:ext cx="3149621" cy="878189"/>
          </a:xfrm>
          <a:prstGeom prst="rect">
            <a:avLst/>
          </a:prstGeom>
        </p:spPr>
        <p:txBody>
          <a:bodyPr vert="horz" wrap="square" lIns="0" tIns="10160" rIns="0" bIns="0" rtlCol="0">
            <a:spAutoFit/>
          </a:bodyPr>
          <a:lstStyle/>
          <a:p>
            <a:pPr marL="12700" marR="5080" algn="just">
              <a:lnSpc>
                <a:spcPct val="113100"/>
              </a:lnSpc>
              <a:spcBef>
                <a:spcPts val="80"/>
              </a:spcBef>
            </a:pP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ц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о</a:t>
            </a:r>
            <a:r>
              <a:rPr sz="1000" b="1" spc="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ная</a:t>
            </a:r>
            <a:r>
              <a:rPr sz="1000" b="1" spc="-3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л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ек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тел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ь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ность</a:t>
            </a:r>
            <a:r>
              <a:rPr sz="1000" b="1" spc="-2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т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а:  </a:t>
            </a:r>
            <a:endParaRPr lang="kk-KZ" sz="1000" b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13100"/>
              </a:lnSpc>
              <a:spcBef>
                <a:spcPts val="80"/>
              </a:spcBef>
            </a:pPr>
            <a:r>
              <a:rPr sz="1000" spc="-5" dirty="0" err="1">
                <a:latin typeface="Century Gothic" pitchFamily="34" charset="0"/>
                <a:cs typeface="Calibri"/>
              </a:rPr>
              <a:t>Капитальные</a:t>
            </a:r>
            <a:r>
              <a:rPr sz="1000" spc="-5" dirty="0">
                <a:latin typeface="Century Gothic" pitchFamily="34" charset="0"/>
                <a:cs typeface="Calibri"/>
              </a:rPr>
              <a:t> затраты: </a:t>
            </a:r>
            <a:r>
              <a:rPr lang="ru-RU" sz="1000" spc="-5" dirty="0">
                <a:latin typeface="Century Gothic" pitchFamily="34" charset="0"/>
                <a:cs typeface="Calibri"/>
              </a:rPr>
              <a:t>15 655 </a:t>
            </a:r>
            <a:r>
              <a:rPr sz="1000" spc="-5" dirty="0" err="1">
                <a:latin typeface="Century Gothic" pitchFamily="34" charset="0"/>
                <a:cs typeface="Calibri"/>
              </a:rPr>
              <a:t>тыс</a:t>
            </a:r>
            <a:r>
              <a:rPr sz="1000" spc="-5" dirty="0">
                <a:latin typeface="Century Gothic" pitchFamily="34" charset="0"/>
                <a:cs typeface="Calibri"/>
              </a:rPr>
              <a:t>. долл. США </a:t>
            </a:r>
            <a:r>
              <a:rPr sz="1000" dirty="0">
                <a:latin typeface="Century Gothic" pitchFamily="34" charset="0"/>
                <a:cs typeface="Calibri"/>
              </a:rPr>
              <a:t> NPV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lang="ru-RU" sz="1000" spc="-10" dirty="0">
                <a:latin typeface="Century Gothic" pitchFamily="34" charset="0"/>
                <a:cs typeface="Calibri"/>
              </a:rPr>
              <a:t>19 300 </a:t>
            </a:r>
            <a:r>
              <a:rPr sz="1000" spc="-5" dirty="0" err="1">
                <a:latin typeface="Century Gothic" pitchFamily="34" charset="0"/>
                <a:cs typeface="Calibri"/>
              </a:rPr>
              <a:t>тыс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30"/>
              </a:spcBef>
            </a:pPr>
            <a:r>
              <a:rPr sz="1000" dirty="0">
                <a:latin typeface="Century Gothic" pitchFamily="34" charset="0"/>
                <a:cs typeface="Calibri"/>
              </a:rPr>
              <a:t>IRR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lang="kk-KZ" sz="1000" dirty="0">
                <a:latin typeface="Century Gothic" pitchFamily="34" charset="0"/>
                <a:cs typeface="Calibri"/>
              </a:rPr>
              <a:t>23,9</a:t>
            </a:r>
            <a:r>
              <a:rPr sz="1000" dirty="0">
                <a:latin typeface="Century Gothic" pitchFamily="34" charset="0"/>
                <a:cs typeface="Calibri"/>
              </a:rPr>
              <a:t>%</a:t>
            </a:r>
          </a:p>
          <a:p>
            <a:pPr marL="12700" algn="just">
              <a:lnSpc>
                <a:spcPct val="100000"/>
              </a:lnSpc>
              <a:spcBef>
                <a:spcPts val="14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Срок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окупаемости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Проекта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7,4 </a:t>
            </a:r>
            <a:r>
              <a:rPr sz="1000" spc="-5" dirty="0" err="1">
                <a:latin typeface="Century Gothic" pitchFamily="34" charset="0"/>
                <a:cs typeface="Calibri"/>
              </a:rPr>
              <a:t>лет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98449" y="4436065"/>
            <a:ext cx="346837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Ме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сторас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по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л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о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ж</a:t>
            </a:r>
            <a:r>
              <a:rPr sz="900" b="1" spc="-10" dirty="0" err="1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н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и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900" b="1" spc="-5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проек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а</a:t>
            </a:r>
            <a:endParaRPr sz="900" dirty="0">
              <a:latin typeface="Calibri"/>
              <a:cs typeface="Calibri"/>
            </a:endParaRPr>
          </a:p>
        </p:txBody>
      </p:sp>
      <p:sp>
        <p:nvSpPr>
          <p:cNvPr id="66" name="object 10"/>
          <p:cNvSpPr txBox="1"/>
          <p:nvPr/>
        </p:nvSpPr>
        <p:spPr>
          <a:xfrm>
            <a:off x="4489320" y="2410073"/>
            <a:ext cx="446287" cy="16735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kk-KZ"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96" name="object 7"/>
          <p:cNvSpPr txBox="1"/>
          <p:nvPr/>
        </p:nvSpPr>
        <p:spPr>
          <a:xfrm>
            <a:off x="4495800" y="1194098"/>
            <a:ext cx="3618229" cy="29559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lang="kk-KZ"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Инициатор проекта</a:t>
            </a:r>
          </a:p>
          <a:p>
            <a:pPr marL="12700" marR="5080">
              <a:lnSpc>
                <a:spcPts val="1000"/>
              </a:lnSpc>
              <a:spcBef>
                <a:spcPts val="10"/>
              </a:spcBef>
            </a:pPr>
            <a:r>
              <a:rPr lang="kk-KZ" sz="1000" spc="-5" dirty="0">
                <a:latin typeface="Century Gothic" pitchFamily="34" charset="0"/>
                <a:cs typeface="Calibri"/>
              </a:rPr>
              <a:t>Акимат Кызылординской области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18" name="object 36"/>
          <p:cNvSpPr txBox="1"/>
          <p:nvPr/>
        </p:nvSpPr>
        <p:spPr>
          <a:xfrm>
            <a:off x="4481240" y="3204108"/>
            <a:ext cx="256480" cy="215412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1045"/>
              </a:lnSpc>
            </a:pPr>
            <a:r>
              <a:rPr sz="1000" dirty="0">
                <a:solidFill>
                  <a:srgbClr val="FFFFFF"/>
                </a:solidFill>
                <a:latin typeface="Calibri Light"/>
                <a:cs typeface="Calibri Light"/>
              </a:rPr>
              <a:t>5</a:t>
            </a:r>
            <a:r>
              <a:rPr sz="10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1000" dirty="0">
                <a:solidFill>
                  <a:srgbClr val="FFFFFF"/>
                </a:solidFill>
                <a:latin typeface="Calibri Light"/>
                <a:cs typeface="Calibri Light"/>
              </a:rPr>
              <a:t>844</a:t>
            </a:r>
            <a:endParaRPr sz="1000" dirty="0">
              <a:latin typeface="Calibri Light"/>
              <a:cs typeface="Calibri Light"/>
            </a:endParaRPr>
          </a:p>
        </p:txBody>
      </p:sp>
      <p:sp>
        <p:nvSpPr>
          <p:cNvPr id="50" name="object 15"/>
          <p:cNvSpPr txBox="1"/>
          <p:nvPr/>
        </p:nvSpPr>
        <p:spPr>
          <a:xfrm>
            <a:off x="8311611" y="1159089"/>
            <a:ext cx="3172470" cy="661206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19"/>
              </a:spcBef>
            </a:pP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10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01099"/>
              </a:lnSpc>
              <a:spcBef>
                <a:spcPts val="10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Для реализации Проекта требуется финансирование </a:t>
            </a:r>
            <a:r>
              <a:rPr sz="1000" dirty="0">
                <a:latin typeface="Century Gothic" pitchFamily="34" charset="0"/>
                <a:cs typeface="Calibri"/>
              </a:rPr>
              <a:t>на </a:t>
            </a:r>
            <a:r>
              <a:rPr sz="1000" dirty="0" err="1">
                <a:latin typeface="Century Gothic" pitchFamily="34" charset="0"/>
                <a:cs typeface="Calibri"/>
              </a:rPr>
              <a:t>сумму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lang="ru-RU" sz="1000" dirty="0">
                <a:latin typeface="Century Gothic" pitchFamily="34" charset="0"/>
                <a:cs typeface="Calibri"/>
              </a:rPr>
              <a:t>15 655</a:t>
            </a:r>
            <a:r>
              <a:rPr sz="1000" dirty="0">
                <a:solidFill>
                  <a:srgbClr val="FF0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190" dirty="0">
                <a:solidFill>
                  <a:srgbClr val="FF0000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тыс.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 США,</a:t>
            </a:r>
            <a:r>
              <a:rPr sz="1000" dirty="0">
                <a:latin typeface="Century Gothic" pitchFamily="34" charset="0"/>
                <a:cs typeface="Calibri"/>
              </a:rPr>
              <a:t> из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которых: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51" name="object 16"/>
          <p:cNvSpPr txBox="1"/>
          <p:nvPr/>
        </p:nvSpPr>
        <p:spPr>
          <a:xfrm>
            <a:off x="8322900" y="1815302"/>
            <a:ext cx="3188335" cy="1121717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84785" marR="5080" indent="-172720" algn="just">
              <a:lnSpc>
                <a:spcPct val="102400"/>
              </a:lnSpc>
              <a:spcBef>
                <a:spcPts val="7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1000" spc="-5" dirty="0">
                <a:latin typeface="Century Gothic" pitchFamily="34" charset="0"/>
                <a:cs typeface="Calibri"/>
              </a:rPr>
              <a:t>70</a:t>
            </a:r>
            <a:r>
              <a:rPr sz="1000" spc="-5" dirty="0">
                <a:latin typeface="Century Gothic" pitchFamily="34" charset="0"/>
                <a:cs typeface="Calibri"/>
              </a:rPr>
              <a:t>%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(</a:t>
            </a:r>
            <a:r>
              <a:rPr lang="ru-RU" sz="1000" dirty="0">
                <a:latin typeface="Century Gothic" pitchFamily="34" charset="0"/>
                <a:cs typeface="Calibri"/>
              </a:rPr>
              <a:t>11 000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тыс.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 США)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 долговое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при </a:t>
            </a:r>
            <a:r>
              <a:rPr sz="1000" spc="-18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наличии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залогового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обеспечения;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ru-RU" sz="1000" spc="-20" dirty="0">
                <a:latin typeface="Century Gothic" pitchFamily="34" charset="0"/>
                <a:cs typeface="Calibri"/>
              </a:rPr>
              <a:t>15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%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(</a:t>
            </a:r>
            <a:r>
              <a:rPr lang="ru-RU" sz="1000" dirty="0">
                <a:latin typeface="Century Gothic" pitchFamily="34" charset="0"/>
                <a:cs typeface="Calibri"/>
              </a:rPr>
              <a:t>2 400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тыс.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 США)</a:t>
            </a:r>
            <a:r>
              <a:rPr sz="1000" dirty="0">
                <a:latin typeface="Century Gothic" pitchFamily="34" charset="0"/>
                <a:cs typeface="Calibri"/>
              </a:rPr>
              <a:t> –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участие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lang="kk-KZ" sz="1000" spc="-5" dirty="0">
                <a:latin typeface="Century Gothic" pitchFamily="34" charset="0"/>
                <a:cs typeface="Calibri"/>
              </a:rPr>
              <a:t>Инициатора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endParaRPr lang="kk-KZ" sz="1000" spc="-5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lang="kk-KZ" sz="1000" spc="-5" dirty="0">
                <a:latin typeface="Century Gothic" pitchFamily="34" charset="0"/>
                <a:cs typeface="Calibri"/>
              </a:rPr>
              <a:t>15% (2 400 тыс. долл. США) – участие Инвестора </a:t>
            </a:r>
            <a:endParaRPr lang="en-US" sz="1000" spc="-5" dirty="0">
              <a:latin typeface="Century Gothic" pitchFamily="34" charset="0"/>
              <a:cs typeface="Calibri"/>
            </a:endParaRPr>
          </a:p>
        </p:txBody>
      </p:sp>
      <p:sp>
        <p:nvSpPr>
          <p:cNvPr id="52" name="object 17"/>
          <p:cNvSpPr txBox="1"/>
          <p:nvPr/>
        </p:nvSpPr>
        <p:spPr>
          <a:xfrm>
            <a:off x="8311611" y="2978923"/>
            <a:ext cx="3304540" cy="903709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 algn="just">
              <a:lnSpc>
                <a:spcPct val="102200"/>
              </a:lnSpc>
              <a:spcBef>
                <a:spcPts val="7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меры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государственной </a:t>
            </a:r>
            <a:r>
              <a:rPr sz="1000" spc="-19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поддержки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являются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индикативными,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финальная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359410" algn="just">
              <a:lnSpc>
                <a:spcPts val="1100"/>
              </a:lnSpc>
              <a:spcBef>
                <a:spcPts val="30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финансирования </a:t>
            </a:r>
            <a:r>
              <a:rPr sz="1000" dirty="0">
                <a:latin typeface="Century Gothic" pitchFamily="34" charset="0"/>
                <a:cs typeface="Calibri"/>
              </a:rPr>
              <a:t>и </a:t>
            </a:r>
            <a:r>
              <a:rPr sz="1000" spc="-5" dirty="0">
                <a:latin typeface="Century Gothic" pitchFamily="34" charset="0"/>
                <a:cs typeface="Calibri"/>
              </a:rPr>
              <a:t>долей </a:t>
            </a:r>
            <a:r>
              <a:rPr sz="1000" dirty="0">
                <a:latin typeface="Century Gothic" pitchFamily="34" charset="0"/>
                <a:cs typeface="Calibri"/>
              </a:rPr>
              <a:t>участия в </a:t>
            </a:r>
            <a:r>
              <a:rPr sz="1000" spc="-5" dirty="0">
                <a:latin typeface="Century Gothic" pitchFamily="34" charset="0"/>
                <a:cs typeface="Calibri"/>
              </a:rPr>
              <a:t>Проекте определятся </a:t>
            </a:r>
            <a:r>
              <a:rPr sz="1000" dirty="0">
                <a:latin typeface="Century Gothic" pitchFamily="34" charset="0"/>
                <a:cs typeface="Calibri"/>
              </a:rPr>
              <a:t>по </a:t>
            </a:r>
            <a:r>
              <a:rPr sz="1000" spc="-19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инвестором.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grpSp>
        <p:nvGrpSpPr>
          <p:cNvPr id="87" name="object 11"/>
          <p:cNvGrpSpPr/>
          <p:nvPr/>
        </p:nvGrpSpPr>
        <p:grpSpPr>
          <a:xfrm>
            <a:off x="731067" y="2942779"/>
            <a:ext cx="3415216" cy="691075"/>
            <a:chOff x="3928871" y="5615940"/>
            <a:chExt cx="2476500" cy="998219"/>
          </a:xfrm>
        </p:grpSpPr>
        <p:sp>
          <p:nvSpPr>
            <p:cNvPr id="88" name="object 12"/>
            <p:cNvSpPr/>
            <p:nvPr/>
          </p:nvSpPr>
          <p:spPr>
            <a:xfrm>
              <a:off x="4017264" y="5756147"/>
              <a:ext cx="2299970" cy="829310"/>
            </a:xfrm>
            <a:custGeom>
              <a:avLst/>
              <a:gdLst/>
              <a:ahLst/>
              <a:cxnLst/>
              <a:rect l="l" t="t" r="r" b="b"/>
              <a:pathLst>
                <a:path w="2299970" h="829309">
                  <a:moveTo>
                    <a:pt x="149352" y="778764"/>
                  </a:moveTo>
                  <a:lnTo>
                    <a:pt x="0" y="778764"/>
                  </a:lnTo>
                  <a:lnTo>
                    <a:pt x="0" y="829056"/>
                  </a:lnTo>
                  <a:lnTo>
                    <a:pt x="149352" y="829056"/>
                  </a:lnTo>
                  <a:lnTo>
                    <a:pt x="149352" y="778764"/>
                  </a:lnTo>
                  <a:close/>
                </a:path>
                <a:path w="2299970" h="829309">
                  <a:moveTo>
                    <a:pt x="417576" y="681228"/>
                  </a:moveTo>
                  <a:lnTo>
                    <a:pt x="268224" y="681228"/>
                  </a:lnTo>
                  <a:lnTo>
                    <a:pt x="268224" y="829056"/>
                  </a:lnTo>
                  <a:lnTo>
                    <a:pt x="417576" y="829056"/>
                  </a:lnTo>
                  <a:lnTo>
                    <a:pt x="417576" y="681228"/>
                  </a:lnTo>
                  <a:close/>
                </a:path>
                <a:path w="2299970" h="829309">
                  <a:moveTo>
                    <a:pt x="687324" y="509016"/>
                  </a:moveTo>
                  <a:lnTo>
                    <a:pt x="537972" y="509016"/>
                  </a:lnTo>
                  <a:lnTo>
                    <a:pt x="537972" y="829056"/>
                  </a:lnTo>
                  <a:lnTo>
                    <a:pt x="687324" y="829056"/>
                  </a:lnTo>
                  <a:lnTo>
                    <a:pt x="687324" y="509016"/>
                  </a:lnTo>
                  <a:close/>
                </a:path>
                <a:path w="2299970" h="829309">
                  <a:moveTo>
                    <a:pt x="955548" y="188976"/>
                  </a:moveTo>
                  <a:lnTo>
                    <a:pt x="806196" y="188976"/>
                  </a:lnTo>
                  <a:lnTo>
                    <a:pt x="806196" y="829056"/>
                  </a:lnTo>
                  <a:lnTo>
                    <a:pt x="955548" y="829056"/>
                  </a:lnTo>
                  <a:lnTo>
                    <a:pt x="955548" y="188976"/>
                  </a:lnTo>
                  <a:close/>
                </a:path>
                <a:path w="2299970" h="829309">
                  <a:moveTo>
                    <a:pt x="1225296" y="128016"/>
                  </a:moveTo>
                  <a:lnTo>
                    <a:pt x="1075944" y="128016"/>
                  </a:lnTo>
                  <a:lnTo>
                    <a:pt x="1075944" y="829056"/>
                  </a:lnTo>
                  <a:lnTo>
                    <a:pt x="1225296" y="829056"/>
                  </a:lnTo>
                  <a:lnTo>
                    <a:pt x="1225296" y="128016"/>
                  </a:lnTo>
                  <a:close/>
                </a:path>
                <a:path w="2299970" h="829309">
                  <a:moveTo>
                    <a:pt x="1493520" y="83820"/>
                  </a:moveTo>
                  <a:lnTo>
                    <a:pt x="1344168" y="83820"/>
                  </a:lnTo>
                  <a:lnTo>
                    <a:pt x="1344168" y="829056"/>
                  </a:lnTo>
                  <a:lnTo>
                    <a:pt x="1493520" y="829056"/>
                  </a:lnTo>
                  <a:lnTo>
                    <a:pt x="1493520" y="83820"/>
                  </a:lnTo>
                  <a:close/>
                </a:path>
                <a:path w="2299970" h="829309">
                  <a:moveTo>
                    <a:pt x="1763268" y="53340"/>
                  </a:moveTo>
                  <a:lnTo>
                    <a:pt x="1612392" y="53340"/>
                  </a:lnTo>
                  <a:lnTo>
                    <a:pt x="1612392" y="829056"/>
                  </a:lnTo>
                  <a:lnTo>
                    <a:pt x="1763268" y="829056"/>
                  </a:lnTo>
                  <a:lnTo>
                    <a:pt x="1763268" y="53340"/>
                  </a:lnTo>
                  <a:close/>
                </a:path>
                <a:path w="2299970" h="829309">
                  <a:moveTo>
                    <a:pt x="2031492" y="18288"/>
                  </a:moveTo>
                  <a:lnTo>
                    <a:pt x="1882140" y="18288"/>
                  </a:lnTo>
                  <a:lnTo>
                    <a:pt x="1882140" y="829056"/>
                  </a:lnTo>
                  <a:lnTo>
                    <a:pt x="2031492" y="829056"/>
                  </a:lnTo>
                  <a:lnTo>
                    <a:pt x="2031492" y="18288"/>
                  </a:lnTo>
                  <a:close/>
                </a:path>
                <a:path w="2299970" h="829309">
                  <a:moveTo>
                    <a:pt x="2299716" y="0"/>
                  </a:moveTo>
                  <a:lnTo>
                    <a:pt x="2150364" y="0"/>
                  </a:lnTo>
                  <a:lnTo>
                    <a:pt x="2150364" y="829056"/>
                  </a:lnTo>
                  <a:lnTo>
                    <a:pt x="2299716" y="829056"/>
                  </a:lnTo>
                  <a:lnTo>
                    <a:pt x="2299716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13"/>
            <p:cNvSpPr/>
            <p:nvPr/>
          </p:nvSpPr>
          <p:spPr>
            <a:xfrm>
              <a:off x="3928871" y="5620512"/>
              <a:ext cx="2476500" cy="993775"/>
            </a:xfrm>
            <a:custGeom>
              <a:avLst/>
              <a:gdLst/>
              <a:ahLst/>
              <a:cxnLst/>
              <a:rect l="l" t="t" r="r" b="b"/>
              <a:pathLst>
                <a:path w="2476500" h="993775">
                  <a:moveTo>
                    <a:pt x="2449067" y="964691"/>
                  </a:moveTo>
                  <a:lnTo>
                    <a:pt x="2449067" y="0"/>
                  </a:lnTo>
                </a:path>
                <a:path w="2476500" h="993775">
                  <a:moveTo>
                    <a:pt x="2449067" y="964691"/>
                  </a:moveTo>
                  <a:lnTo>
                    <a:pt x="2476500" y="964691"/>
                  </a:lnTo>
                </a:path>
                <a:path w="2476500" h="993775">
                  <a:moveTo>
                    <a:pt x="2449067" y="804672"/>
                  </a:moveTo>
                  <a:lnTo>
                    <a:pt x="2476500" y="804672"/>
                  </a:lnTo>
                </a:path>
                <a:path w="2476500" h="993775">
                  <a:moveTo>
                    <a:pt x="2449067" y="643127"/>
                  </a:moveTo>
                  <a:lnTo>
                    <a:pt x="2476500" y="643127"/>
                  </a:lnTo>
                </a:path>
                <a:path w="2476500" h="993775">
                  <a:moveTo>
                    <a:pt x="2449067" y="483108"/>
                  </a:moveTo>
                  <a:lnTo>
                    <a:pt x="2476500" y="483108"/>
                  </a:lnTo>
                </a:path>
                <a:path w="2476500" h="993775">
                  <a:moveTo>
                    <a:pt x="2449067" y="321563"/>
                  </a:moveTo>
                  <a:lnTo>
                    <a:pt x="2476500" y="321563"/>
                  </a:lnTo>
                </a:path>
                <a:path w="2476500" h="993775">
                  <a:moveTo>
                    <a:pt x="2449067" y="161543"/>
                  </a:moveTo>
                  <a:lnTo>
                    <a:pt x="2476500" y="161543"/>
                  </a:lnTo>
                </a:path>
                <a:path w="2476500" h="993775">
                  <a:moveTo>
                    <a:pt x="2449067" y="0"/>
                  </a:moveTo>
                  <a:lnTo>
                    <a:pt x="2476500" y="0"/>
                  </a:lnTo>
                </a:path>
                <a:path w="2476500" h="993775">
                  <a:moveTo>
                    <a:pt x="27431" y="964691"/>
                  </a:moveTo>
                  <a:lnTo>
                    <a:pt x="27431" y="0"/>
                  </a:lnTo>
                </a:path>
                <a:path w="2476500" h="993775">
                  <a:moveTo>
                    <a:pt x="0" y="964691"/>
                  </a:moveTo>
                  <a:lnTo>
                    <a:pt x="27431" y="964691"/>
                  </a:lnTo>
                </a:path>
                <a:path w="2476500" h="993775">
                  <a:moveTo>
                    <a:pt x="0" y="827532"/>
                  </a:moveTo>
                  <a:lnTo>
                    <a:pt x="27431" y="827532"/>
                  </a:lnTo>
                </a:path>
                <a:path w="2476500" h="993775">
                  <a:moveTo>
                    <a:pt x="0" y="688848"/>
                  </a:moveTo>
                  <a:lnTo>
                    <a:pt x="27431" y="688848"/>
                  </a:lnTo>
                </a:path>
                <a:path w="2476500" h="993775">
                  <a:moveTo>
                    <a:pt x="0" y="551688"/>
                  </a:moveTo>
                  <a:lnTo>
                    <a:pt x="27431" y="551688"/>
                  </a:lnTo>
                </a:path>
                <a:path w="2476500" h="993775">
                  <a:moveTo>
                    <a:pt x="0" y="414527"/>
                  </a:moveTo>
                  <a:lnTo>
                    <a:pt x="27431" y="414527"/>
                  </a:lnTo>
                </a:path>
                <a:path w="2476500" h="993775">
                  <a:moveTo>
                    <a:pt x="0" y="275843"/>
                  </a:moveTo>
                  <a:lnTo>
                    <a:pt x="27431" y="275843"/>
                  </a:lnTo>
                </a:path>
                <a:path w="2476500" h="993775">
                  <a:moveTo>
                    <a:pt x="0" y="138684"/>
                  </a:moveTo>
                  <a:lnTo>
                    <a:pt x="27431" y="138684"/>
                  </a:lnTo>
                </a:path>
                <a:path w="2476500" h="993775">
                  <a:moveTo>
                    <a:pt x="0" y="0"/>
                  </a:moveTo>
                  <a:lnTo>
                    <a:pt x="27431" y="0"/>
                  </a:lnTo>
                </a:path>
                <a:path w="2476500" h="993775">
                  <a:moveTo>
                    <a:pt x="27431" y="964691"/>
                  </a:moveTo>
                  <a:lnTo>
                    <a:pt x="2449067" y="964691"/>
                  </a:lnTo>
                </a:path>
                <a:path w="2476500" h="993775">
                  <a:moveTo>
                    <a:pt x="27431" y="964691"/>
                  </a:moveTo>
                  <a:lnTo>
                    <a:pt x="27431" y="993648"/>
                  </a:lnTo>
                </a:path>
                <a:path w="2476500" h="993775">
                  <a:moveTo>
                    <a:pt x="297179" y="964691"/>
                  </a:moveTo>
                  <a:lnTo>
                    <a:pt x="297179" y="993648"/>
                  </a:lnTo>
                </a:path>
                <a:path w="2476500" h="993775">
                  <a:moveTo>
                    <a:pt x="565403" y="964691"/>
                  </a:moveTo>
                  <a:lnTo>
                    <a:pt x="565403" y="993648"/>
                  </a:lnTo>
                </a:path>
                <a:path w="2476500" h="993775">
                  <a:moveTo>
                    <a:pt x="835151" y="964691"/>
                  </a:moveTo>
                  <a:lnTo>
                    <a:pt x="835151" y="993648"/>
                  </a:lnTo>
                </a:path>
                <a:path w="2476500" h="993775">
                  <a:moveTo>
                    <a:pt x="1103376" y="964691"/>
                  </a:moveTo>
                  <a:lnTo>
                    <a:pt x="1103376" y="993648"/>
                  </a:lnTo>
                </a:path>
                <a:path w="2476500" h="993775">
                  <a:moveTo>
                    <a:pt x="1373124" y="964691"/>
                  </a:moveTo>
                  <a:lnTo>
                    <a:pt x="1373124" y="993648"/>
                  </a:lnTo>
                </a:path>
                <a:path w="2476500" h="993775">
                  <a:moveTo>
                    <a:pt x="1641348" y="964691"/>
                  </a:moveTo>
                  <a:lnTo>
                    <a:pt x="1641348" y="993648"/>
                  </a:lnTo>
                </a:path>
                <a:path w="2476500" h="993775">
                  <a:moveTo>
                    <a:pt x="1911095" y="964691"/>
                  </a:moveTo>
                  <a:lnTo>
                    <a:pt x="1911095" y="993648"/>
                  </a:lnTo>
                </a:path>
                <a:path w="2476500" h="993775">
                  <a:moveTo>
                    <a:pt x="2179319" y="964691"/>
                  </a:moveTo>
                  <a:lnTo>
                    <a:pt x="2179319" y="993648"/>
                  </a:lnTo>
                </a:path>
                <a:path w="2476500" h="993775">
                  <a:moveTo>
                    <a:pt x="2449067" y="964691"/>
                  </a:moveTo>
                  <a:lnTo>
                    <a:pt x="2449067" y="993648"/>
                  </a:lnTo>
                </a:path>
              </a:pathLst>
            </a:custGeom>
            <a:ln w="914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14"/>
            <p:cNvSpPr/>
            <p:nvPr/>
          </p:nvSpPr>
          <p:spPr>
            <a:xfrm>
              <a:off x="4091177" y="5683739"/>
              <a:ext cx="2152015" cy="805180"/>
            </a:xfrm>
            <a:custGeom>
              <a:avLst/>
              <a:gdLst/>
              <a:ahLst/>
              <a:cxnLst/>
              <a:rect l="l" t="t" r="r" b="b"/>
              <a:pathLst>
                <a:path w="2152015" h="805179">
                  <a:moveTo>
                    <a:pt x="0" y="804690"/>
                  </a:moveTo>
                  <a:lnTo>
                    <a:pt x="22415" y="757895"/>
                  </a:lnTo>
                  <a:lnTo>
                    <a:pt x="44830" y="708925"/>
                  </a:lnTo>
                  <a:lnTo>
                    <a:pt x="67246" y="658505"/>
                  </a:lnTo>
                  <a:lnTo>
                    <a:pt x="89661" y="607360"/>
                  </a:lnTo>
                  <a:lnTo>
                    <a:pt x="112077" y="556215"/>
                  </a:lnTo>
                  <a:lnTo>
                    <a:pt x="134492" y="505795"/>
                  </a:lnTo>
                  <a:lnTo>
                    <a:pt x="156908" y="456825"/>
                  </a:lnTo>
                  <a:lnTo>
                    <a:pt x="179323" y="410030"/>
                  </a:lnTo>
                  <a:lnTo>
                    <a:pt x="201739" y="366135"/>
                  </a:lnTo>
                  <a:lnTo>
                    <a:pt x="224154" y="325865"/>
                  </a:lnTo>
                  <a:lnTo>
                    <a:pt x="246570" y="289944"/>
                  </a:lnTo>
                  <a:lnTo>
                    <a:pt x="268986" y="259098"/>
                  </a:lnTo>
                  <a:lnTo>
                    <a:pt x="313817" y="212792"/>
                  </a:lnTo>
                  <a:lnTo>
                    <a:pt x="358648" y="182997"/>
                  </a:lnTo>
                  <a:lnTo>
                    <a:pt x="403478" y="164800"/>
                  </a:lnTo>
                  <a:lnTo>
                    <a:pt x="448309" y="153293"/>
                  </a:lnTo>
                  <a:lnTo>
                    <a:pt x="493140" y="143563"/>
                  </a:lnTo>
                  <a:lnTo>
                    <a:pt x="537972" y="130701"/>
                  </a:lnTo>
                  <a:lnTo>
                    <a:pt x="591769" y="113229"/>
                  </a:lnTo>
                  <a:lnTo>
                    <a:pt x="645566" y="98853"/>
                  </a:lnTo>
                  <a:lnTo>
                    <a:pt x="699363" y="86800"/>
                  </a:lnTo>
                  <a:lnTo>
                    <a:pt x="753160" y="76296"/>
                  </a:lnTo>
                  <a:lnTo>
                    <a:pt x="806958" y="66566"/>
                  </a:lnTo>
                  <a:lnTo>
                    <a:pt x="860755" y="58055"/>
                  </a:lnTo>
                  <a:lnTo>
                    <a:pt x="914552" y="51360"/>
                  </a:lnTo>
                  <a:lnTo>
                    <a:pt x="968349" y="45708"/>
                  </a:lnTo>
                  <a:lnTo>
                    <a:pt x="1022146" y="40325"/>
                  </a:lnTo>
                  <a:lnTo>
                    <a:pt x="1075944" y="34435"/>
                  </a:lnTo>
                  <a:lnTo>
                    <a:pt x="1129741" y="27509"/>
                  </a:lnTo>
                  <a:lnTo>
                    <a:pt x="1183538" y="20052"/>
                  </a:lnTo>
                  <a:lnTo>
                    <a:pt x="1237335" y="12846"/>
                  </a:lnTo>
                  <a:lnTo>
                    <a:pt x="1291132" y="6670"/>
                  </a:lnTo>
                  <a:lnTo>
                    <a:pt x="1344930" y="2304"/>
                  </a:lnTo>
                  <a:lnTo>
                    <a:pt x="1398727" y="256"/>
                  </a:lnTo>
                  <a:lnTo>
                    <a:pt x="1452524" y="0"/>
                  </a:lnTo>
                  <a:lnTo>
                    <a:pt x="1506321" y="768"/>
                  </a:lnTo>
                  <a:lnTo>
                    <a:pt x="1560118" y="1792"/>
                  </a:lnTo>
                  <a:lnTo>
                    <a:pt x="1613916" y="2304"/>
                  </a:lnTo>
                  <a:lnTo>
                    <a:pt x="2098090" y="2304"/>
                  </a:lnTo>
                  <a:lnTo>
                    <a:pt x="2151888" y="2304"/>
                  </a:lnTo>
                </a:path>
              </a:pathLst>
            </a:custGeom>
            <a:ln w="28956">
              <a:solidFill>
                <a:srgbClr val="85BB2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055109" y="6452108"/>
              <a:ext cx="73151" cy="73152"/>
            </a:xfrm>
            <a:prstGeom prst="rect">
              <a:avLst/>
            </a:prstGeom>
          </p:spPr>
        </p:pic>
        <p:pic>
          <p:nvPicPr>
            <p:cNvPr id="92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23333" y="5904992"/>
              <a:ext cx="73152" cy="73152"/>
            </a:xfrm>
            <a:prstGeom prst="rect">
              <a:avLst/>
            </a:prstGeom>
          </p:spPr>
        </p:pic>
        <p:pic>
          <p:nvPicPr>
            <p:cNvPr id="95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593081" y="5776976"/>
              <a:ext cx="73152" cy="73151"/>
            </a:xfrm>
            <a:prstGeom prst="rect">
              <a:avLst/>
            </a:prstGeom>
          </p:spPr>
        </p:pic>
        <p:pic>
          <p:nvPicPr>
            <p:cNvPr id="97" name="object 1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861305" y="5712968"/>
              <a:ext cx="73152" cy="73152"/>
            </a:xfrm>
            <a:prstGeom prst="rect">
              <a:avLst/>
            </a:prstGeom>
          </p:spPr>
        </p:pic>
        <p:pic>
          <p:nvPicPr>
            <p:cNvPr id="98" name="object 1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31053" y="5680964"/>
              <a:ext cx="73152" cy="73152"/>
            </a:xfrm>
            <a:prstGeom prst="rect">
              <a:avLst/>
            </a:prstGeom>
          </p:spPr>
        </p:pic>
        <p:pic>
          <p:nvPicPr>
            <p:cNvPr id="99" name="object 2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399277" y="5648960"/>
              <a:ext cx="73152" cy="73151"/>
            </a:xfrm>
            <a:prstGeom prst="rect">
              <a:avLst/>
            </a:prstGeom>
          </p:spPr>
        </p:pic>
        <p:pic>
          <p:nvPicPr>
            <p:cNvPr id="100" name="object 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667501" y="5648960"/>
              <a:ext cx="73152" cy="73151"/>
            </a:xfrm>
            <a:prstGeom prst="rect">
              <a:avLst/>
            </a:prstGeom>
          </p:spPr>
        </p:pic>
        <p:pic>
          <p:nvPicPr>
            <p:cNvPr id="101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937249" y="5648960"/>
              <a:ext cx="73151" cy="73151"/>
            </a:xfrm>
            <a:prstGeom prst="rect">
              <a:avLst/>
            </a:prstGeom>
          </p:spPr>
        </p:pic>
        <p:pic>
          <p:nvPicPr>
            <p:cNvPr id="102" name="object 2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205473" y="5648960"/>
              <a:ext cx="73151" cy="73151"/>
            </a:xfrm>
            <a:prstGeom prst="rect">
              <a:avLst/>
            </a:prstGeom>
          </p:spPr>
        </p:pic>
      </p:grpSp>
      <p:sp>
        <p:nvSpPr>
          <p:cNvPr id="103" name="object 24"/>
          <p:cNvSpPr txBox="1"/>
          <p:nvPr/>
        </p:nvSpPr>
        <p:spPr>
          <a:xfrm>
            <a:off x="1893371" y="3588505"/>
            <a:ext cx="205184" cy="185957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760"/>
              </a:lnSpc>
            </a:pPr>
            <a:r>
              <a:rPr sz="700" dirty="0">
                <a:solidFill>
                  <a:srgbClr val="FFFFFF"/>
                </a:solidFill>
                <a:latin typeface="Calibri Light"/>
                <a:cs typeface="Calibri Light"/>
              </a:rPr>
              <a:t>23</a:t>
            </a:r>
            <a:r>
              <a:rPr sz="7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700" spc="-25" dirty="0">
                <a:solidFill>
                  <a:srgbClr val="FFFFFF"/>
                </a:solidFill>
                <a:latin typeface="Calibri Light"/>
                <a:cs typeface="Calibri Light"/>
              </a:rPr>
              <a:t>213</a:t>
            </a:r>
            <a:endParaRPr sz="700">
              <a:latin typeface="Calibri Light"/>
              <a:cs typeface="Calibri Light"/>
            </a:endParaRPr>
          </a:p>
        </p:txBody>
      </p:sp>
      <p:sp>
        <p:nvSpPr>
          <p:cNvPr id="104" name="object 25"/>
          <p:cNvSpPr txBox="1"/>
          <p:nvPr/>
        </p:nvSpPr>
        <p:spPr>
          <a:xfrm>
            <a:off x="2371118" y="3588505"/>
            <a:ext cx="205184" cy="185957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760"/>
              </a:lnSpc>
            </a:pPr>
            <a:r>
              <a:rPr sz="700" dirty="0">
                <a:solidFill>
                  <a:srgbClr val="FFFFFF"/>
                </a:solidFill>
                <a:latin typeface="Calibri Light"/>
                <a:cs typeface="Calibri Light"/>
              </a:rPr>
              <a:t>46</a:t>
            </a:r>
            <a:r>
              <a:rPr sz="7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700" spc="-25" dirty="0">
                <a:solidFill>
                  <a:srgbClr val="FFFFFF"/>
                </a:solidFill>
                <a:latin typeface="Calibri Light"/>
                <a:cs typeface="Calibri Light"/>
              </a:rPr>
              <a:t>515</a:t>
            </a:r>
            <a:endParaRPr sz="700">
              <a:latin typeface="Calibri Light"/>
              <a:cs typeface="Calibri Light"/>
            </a:endParaRPr>
          </a:p>
        </p:txBody>
      </p:sp>
      <p:sp>
        <p:nvSpPr>
          <p:cNvPr id="105" name="object 26"/>
          <p:cNvSpPr txBox="1"/>
          <p:nvPr/>
        </p:nvSpPr>
        <p:spPr>
          <a:xfrm>
            <a:off x="2849767" y="3588505"/>
            <a:ext cx="205184" cy="185957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760"/>
              </a:lnSpc>
            </a:pPr>
            <a:r>
              <a:rPr sz="700" dirty="0">
                <a:solidFill>
                  <a:srgbClr val="FFFFFF"/>
                </a:solidFill>
                <a:latin typeface="Calibri Light"/>
                <a:cs typeface="Calibri Light"/>
              </a:rPr>
              <a:t>50</a:t>
            </a:r>
            <a:r>
              <a:rPr sz="7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700" spc="-25" dirty="0">
                <a:solidFill>
                  <a:srgbClr val="FFFFFF"/>
                </a:solidFill>
                <a:latin typeface="Calibri Light"/>
                <a:cs typeface="Calibri Light"/>
              </a:rPr>
              <a:t>891</a:t>
            </a:r>
            <a:endParaRPr sz="700">
              <a:latin typeface="Calibri Light"/>
              <a:cs typeface="Calibri Light"/>
            </a:endParaRPr>
          </a:p>
        </p:txBody>
      </p:sp>
      <p:sp>
        <p:nvSpPr>
          <p:cNvPr id="106" name="object 27"/>
          <p:cNvSpPr txBox="1"/>
          <p:nvPr/>
        </p:nvSpPr>
        <p:spPr>
          <a:xfrm>
            <a:off x="3327106" y="3588417"/>
            <a:ext cx="205184" cy="185957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765"/>
              </a:lnSpc>
            </a:pPr>
            <a:r>
              <a:rPr sz="700" dirty="0">
                <a:solidFill>
                  <a:srgbClr val="FFFFFF"/>
                </a:solidFill>
                <a:latin typeface="Calibri Light"/>
                <a:cs typeface="Calibri Light"/>
              </a:rPr>
              <a:t>54</a:t>
            </a:r>
            <a:r>
              <a:rPr sz="7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700" spc="-25" dirty="0">
                <a:solidFill>
                  <a:srgbClr val="FFFFFF"/>
                </a:solidFill>
                <a:latin typeface="Calibri Light"/>
                <a:cs typeface="Calibri Light"/>
              </a:rPr>
              <a:t>059</a:t>
            </a:r>
            <a:endParaRPr sz="700">
              <a:latin typeface="Calibri Light"/>
              <a:cs typeface="Calibri Light"/>
            </a:endParaRPr>
          </a:p>
        </p:txBody>
      </p:sp>
      <p:sp>
        <p:nvSpPr>
          <p:cNvPr id="107" name="object 28"/>
          <p:cNvSpPr txBox="1"/>
          <p:nvPr/>
        </p:nvSpPr>
        <p:spPr>
          <a:xfrm>
            <a:off x="3806160" y="3588505"/>
            <a:ext cx="205184" cy="185957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760"/>
              </a:lnSpc>
            </a:pPr>
            <a:r>
              <a:rPr sz="700" dirty="0">
                <a:solidFill>
                  <a:srgbClr val="FFFFFF"/>
                </a:solidFill>
                <a:latin typeface="Calibri Light"/>
                <a:cs typeface="Calibri Light"/>
              </a:rPr>
              <a:t>56</a:t>
            </a:r>
            <a:r>
              <a:rPr sz="7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700" spc="-25" dirty="0">
                <a:solidFill>
                  <a:srgbClr val="FFFFFF"/>
                </a:solidFill>
                <a:latin typeface="Calibri Light"/>
                <a:cs typeface="Calibri Light"/>
              </a:rPr>
              <a:t>281</a:t>
            </a:r>
            <a:endParaRPr sz="700">
              <a:latin typeface="Calibri Light"/>
              <a:cs typeface="Calibri Light"/>
            </a:endParaRPr>
          </a:p>
        </p:txBody>
      </p:sp>
      <p:sp>
        <p:nvSpPr>
          <p:cNvPr id="108" name="object 29"/>
          <p:cNvSpPr txBox="1"/>
          <p:nvPr/>
        </p:nvSpPr>
        <p:spPr>
          <a:xfrm>
            <a:off x="4284585" y="3588505"/>
            <a:ext cx="205184" cy="185957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760"/>
              </a:lnSpc>
            </a:pPr>
            <a:r>
              <a:rPr sz="700" dirty="0">
                <a:solidFill>
                  <a:srgbClr val="FFFFFF"/>
                </a:solidFill>
                <a:latin typeface="Calibri Light"/>
                <a:cs typeface="Calibri Light"/>
              </a:rPr>
              <a:t>58</a:t>
            </a:r>
            <a:r>
              <a:rPr sz="700" spc="-5" dirty="0">
                <a:solidFill>
                  <a:srgbClr val="FFFFFF"/>
                </a:solidFill>
                <a:latin typeface="Calibri Light"/>
                <a:cs typeface="Calibri Light"/>
              </a:rPr>
              <a:t> </a:t>
            </a:r>
            <a:r>
              <a:rPr sz="700" spc="-25" dirty="0">
                <a:solidFill>
                  <a:srgbClr val="FFFFFF"/>
                </a:solidFill>
                <a:latin typeface="Calibri Light"/>
                <a:cs typeface="Calibri Light"/>
              </a:rPr>
              <a:t>842</a:t>
            </a:r>
            <a:endParaRPr sz="700">
              <a:latin typeface="Calibri Light"/>
              <a:cs typeface="Calibri Light"/>
            </a:endParaRPr>
          </a:p>
        </p:txBody>
      </p:sp>
      <p:sp>
        <p:nvSpPr>
          <p:cNvPr id="110" name="object 31"/>
          <p:cNvSpPr txBox="1"/>
          <p:nvPr/>
        </p:nvSpPr>
        <p:spPr>
          <a:xfrm>
            <a:off x="879631" y="3400506"/>
            <a:ext cx="283351" cy="1199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700" dirty="0">
                <a:latin typeface="Calibri Light"/>
                <a:cs typeface="Calibri Light"/>
              </a:rPr>
              <a:t>-</a:t>
            </a:r>
            <a:r>
              <a:rPr sz="700" spc="-25" dirty="0">
                <a:latin typeface="Calibri Light"/>
                <a:cs typeface="Calibri Light"/>
              </a:rPr>
              <a:t>2%</a:t>
            </a:r>
            <a:endParaRPr sz="700">
              <a:latin typeface="Calibri Light"/>
              <a:cs typeface="Calibri Light"/>
            </a:endParaRPr>
          </a:p>
        </p:txBody>
      </p:sp>
      <p:sp>
        <p:nvSpPr>
          <p:cNvPr id="111" name="object 32"/>
          <p:cNvSpPr txBox="1"/>
          <p:nvPr/>
        </p:nvSpPr>
        <p:spPr>
          <a:xfrm>
            <a:off x="1219200" y="3004295"/>
            <a:ext cx="312702" cy="1199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700" spc="-25" dirty="0">
                <a:latin typeface="Calibri Light"/>
                <a:cs typeface="Calibri Light"/>
              </a:rPr>
              <a:t>15%</a:t>
            </a:r>
            <a:endParaRPr sz="700">
              <a:latin typeface="Calibri Light"/>
              <a:cs typeface="Calibri Light"/>
            </a:endParaRPr>
          </a:p>
        </p:txBody>
      </p:sp>
      <p:sp>
        <p:nvSpPr>
          <p:cNvPr id="112" name="object 33"/>
          <p:cNvSpPr txBox="1"/>
          <p:nvPr/>
        </p:nvSpPr>
        <p:spPr>
          <a:xfrm>
            <a:off x="1600200" y="2928095"/>
            <a:ext cx="312702" cy="1199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700" spc="-25" dirty="0">
                <a:latin typeface="Calibri Light"/>
                <a:cs typeface="Calibri Light"/>
              </a:rPr>
              <a:t>19%</a:t>
            </a:r>
            <a:endParaRPr sz="700" dirty="0">
              <a:latin typeface="Calibri Light"/>
              <a:cs typeface="Calibri Light"/>
            </a:endParaRPr>
          </a:p>
        </p:txBody>
      </p:sp>
      <p:sp>
        <p:nvSpPr>
          <p:cNvPr id="113" name="object 34"/>
          <p:cNvSpPr txBox="1"/>
          <p:nvPr/>
        </p:nvSpPr>
        <p:spPr>
          <a:xfrm>
            <a:off x="2016940" y="2877067"/>
            <a:ext cx="312702" cy="1199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700" spc="-25" dirty="0">
                <a:latin typeface="Calibri Light"/>
                <a:cs typeface="Calibri Light"/>
              </a:rPr>
              <a:t>21%</a:t>
            </a:r>
            <a:endParaRPr sz="700" dirty="0">
              <a:latin typeface="Calibri Light"/>
              <a:cs typeface="Calibri Light"/>
            </a:endParaRPr>
          </a:p>
        </p:txBody>
      </p:sp>
      <p:sp>
        <p:nvSpPr>
          <p:cNvPr id="114" name="object 35"/>
          <p:cNvSpPr txBox="1"/>
          <p:nvPr/>
        </p:nvSpPr>
        <p:spPr>
          <a:xfrm>
            <a:off x="2372770" y="2844298"/>
            <a:ext cx="312702" cy="1199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700" spc="-25" dirty="0">
                <a:latin typeface="Calibri Light"/>
                <a:cs typeface="Calibri Light"/>
              </a:rPr>
              <a:t>22%</a:t>
            </a:r>
            <a:endParaRPr sz="700" dirty="0">
              <a:latin typeface="Calibri Light"/>
              <a:cs typeface="Calibri Light"/>
            </a:endParaRPr>
          </a:p>
        </p:txBody>
      </p:sp>
      <p:sp>
        <p:nvSpPr>
          <p:cNvPr id="117" name="object 36"/>
          <p:cNvSpPr txBox="1"/>
          <p:nvPr/>
        </p:nvSpPr>
        <p:spPr>
          <a:xfrm>
            <a:off x="2743200" y="2819396"/>
            <a:ext cx="1747520" cy="1199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700" dirty="0">
                <a:latin typeface="Calibri Light"/>
                <a:cs typeface="Calibri Light"/>
              </a:rPr>
              <a:t>23%</a:t>
            </a:r>
            <a:r>
              <a:rPr sz="700" spc="300" dirty="0">
                <a:latin typeface="Calibri Light"/>
                <a:cs typeface="Calibri Light"/>
              </a:rPr>
              <a:t>  </a:t>
            </a:r>
            <a:r>
              <a:rPr lang="ru-RU" sz="700" spc="300" dirty="0">
                <a:latin typeface="Calibri Light"/>
                <a:cs typeface="Calibri Light"/>
              </a:rPr>
              <a:t> </a:t>
            </a:r>
            <a:r>
              <a:rPr sz="700" dirty="0">
                <a:latin typeface="Calibri Light"/>
                <a:cs typeface="Calibri Light"/>
              </a:rPr>
              <a:t>23%</a:t>
            </a:r>
            <a:r>
              <a:rPr sz="700" spc="300" dirty="0">
                <a:latin typeface="Calibri Light"/>
                <a:cs typeface="Calibri Light"/>
              </a:rPr>
              <a:t>  </a:t>
            </a:r>
            <a:r>
              <a:rPr lang="ru-RU" sz="700" spc="300" dirty="0">
                <a:latin typeface="Calibri Light"/>
                <a:cs typeface="Calibri Light"/>
              </a:rPr>
              <a:t>  </a:t>
            </a:r>
            <a:r>
              <a:rPr sz="700" dirty="0">
                <a:latin typeface="Calibri Light"/>
                <a:cs typeface="Calibri Light"/>
              </a:rPr>
              <a:t>23%</a:t>
            </a:r>
            <a:r>
              <a:rPr sz="700" spc="305" dirty="0">
                <a:latin typeface="Calibri Light"/>
                <a:cs typeface="Calibri Light"/>
              </a:rPr>
              <a:t>  </a:t>
            </a:r>
            <a:r>
              <a:rPr lang="ru-RU" sz="700" spc="305" dirty="0">
                <a:latin typeface="Calibri Light"/>
                <a:cs typeface="Calibri Light"/>
              </a:rPr>
              <a:t>  </a:t>
            </a:r>
            <a:r>
              <a:rPr sz="700" spc="-25" dirty="0">
                <a:latin typeface="Calibri Light"/>
                <a:cs typeface="Calibri Light"/>
              </a:rPr>
              <a:t>23%</a:t>
            </a:r>
            <a:endParaRPr sz="700" dirty="0">
              <a:latin typeface="Calibri Light"/>
              <a:cs typeface="Calibri Light"/>
            </a:endParaRPr>
          </a:p>
        </p:txBody>
      </p:sp>
      <p:sp>
        <p:nvSpPr>
          <p:cNvPr id="119" name="object 37"/>
          <p:cNvSpPr txBox="1"/>
          <p:nvPr/>
        </p:nvSpPr>
        <p:spPr>
          <a:xfrm>
            <a:off x="4191000" y="2833245"/>
            <a:ext cx="316089" cy="1129155"/>
          </a:xfrm>
          <a:prstGeom prst="rect">
            <a:avLst/>
          </a:prstGeom>
        </p:spPr>
        <p:txBody>
          <a:bodyPr vert="horz" wrap="square" lIns="0" tIns="666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25"/>
              </a:spcBef>
            </a:pPr>
            <a:r>
              <a:rPr sz="700" spc="-25" dirty="0">
                <a:latin typeface="Calibri Light"/>
                <a:cs typeface="Calibri Light"/>
              </a:rPr>
              <a:t>25%</a:t>
            </a:r>
            <a:endParaRPr sz="7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sz="700" spc="-25" dirty="0">
                <a:latin typeface="Calibri Light"/>
                <a:cs typeface="Calibri Light"/>
              </a:rPr>
              <a:t>20%</a:t>
            </a:r>
            <a:endParaRPr sz="7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sz="700" spc="-25" dirty="0">
                <a:latin typeface="Calibri Light"/>
                <a:cs typeface="Calibri Light"/>
              </a:rPr>
              <a:t>15%</a:t>
            </a:r>
            <a:endParaRPr sz="7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sz="700" spc="-25" dirty="0">
                <a:latin typeface="Calibri Light"/>
                <a:cs typeface="Calibri Light"/>
              </a:rPr>
              <a:t>10%</a:t>
            </a:r>
            <a:endParaRPr sz="7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30"/>
              </a:spcBef>
            </a:pPr>
            <a:r>
              <a:rPr sz="700" spc="-25" dirty="0">
                <a:latin typeface="Calibri Light"/>
                <a:cs typeface="Calibri Light"/>
              </a:rPr>
              <a:t>5%</a:t>
            </a:r>
            <a:endParaRPr sz="7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sz="700" spc="-25" dirty="0">
                <a:latin typeface="Calibri Light"/>
                <a:cs typeface="Calibri Light"/>
              </a:rPr>
              <a:t>0%</a:t>
            </a:r>
            <a:endParaRPr sz="700" dirty="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sz="700" dirty="0">
                <a:latin typeface="Calibri Light"/>
                <a:cs typeface="Calibri Light"/>
              </a:rPr>
              <a:t>-</a:t>
            </a:r>
            <a:r>
              <a:rPr sz="700" spc="-25" dirty="0">
                <a:latin typeface="Calibri Light"/>
                <a:cs typeface="Calibri Light"/>
              </a:rPr>
              <a:t>5%</a:t>
            </a:r>
            <a:endParaRPr sz="700" dirty="0">
              <a:latin typeface="Calibri Light"/>
              <a:cs typeface="Calibri Light"/>
            </a:endParaRPr>
          </a:p>
        </p:txBody>
      </p:sp>
      <p:sp>
        <p:nvSpPr>
          <p:cNvPr id="120" name="object 38"/>
          <p:cNvSpPr txBox="1"/>
          <p:nvPr/>
        </p:nvSpPr>
        <p:spPr>
          <a:xfrm>
            <a:off x="177010" y="2873161"/>
            <a:ext cx="482036" cy="1085554"/>
          </a:xfrm>
          <a:prstGeom prst="rect">
            <a:avLst/>
          </a:prstGeom>
        </p:spPr>
        <p:txBody>
          <a:bodyPr vert="horz" wrap="square" lIns="0" tIns="43815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345"/>
              </a:spcBef>
            </a:pPr>
            <a:r>
              <a:rPr sz="700" dirty="0">
                <a:latin typeface="Calibri Light"/>
                <a:cs typeface="Calibri Light"/>
              </a:rPr>
              <a:t>70</a:t>
            </a:r>
            <a:r>
              <a:rPr sz="700" spc="-5" dirty="0">
                <a:latin typeface="Calibri Light"/>
                <a:cs typeface="Calibri Light"/>
              </a:rPr>
              <a:t> </a:t>
            </a:r>
            <a:r>
              <a:rPr sz="700" spc="-25" dirty="0">
                <a:latin typeface="Calibri Light"/>
                <a:cs typeface="Calibri Light"/>
              </a:rPr>
              <a:t>000</a:t>
            </a:r>
            <a:endParaRPr sz="700">
              <a:latin typeface="Calibri Light"/>
              <a:cs typeface="Calibri Light"/>
            </a:endParaRPr>
          </a:p>
          <a:p>
            <a:pPr marR="5080" algn="r">
              <a:lnSpc>
                <a:spcPct val="100000"/>
              </a:lnSpc>
              <a:spcBef>
                <a:spcPts val="245"/>
              </a:spcBef>
            </a:pPr>
            <a:r>
              <a:rPr sz="700" dirty="0">
                <a:latin typeface="Calibri Light"/>
                <a:cs typeface="Calibri Light"/>
              </a:rPr>
              <a:t>60</a:t>
            </a:r>
            <a:r>
              <a:rPr sz="700" spc="-5" dirty="0">
                <a:latin typeface="Calibri Light"/>
                <a:cs typeface="Calibri Light"/>
              </a:rPr>
              <a:t> </a:t>
            </a:r>
            <a:r>
              <a:rPr sz="700" spc="-25" dirty="0">
                <a:latin typeface="Calibri Light"/>
                <a:cs typeface="Calibri Light"/>
              </a:rPr>
              <a:t>000</a:t>
            </a:r>
            <a:endParaRPr sz="700">
              <a:latin typeface="Calibri Light"/>
              <a:cs typeface="Calibri Light"/>
            </a:endParaRPr>
          </a:p>
          <a:p>
            <a:pPr marR="5080" algn="r">
              <a:lnSpc>
                <a:spcPct val="100000"/>
              </a:lnSpc>
              <a:spcBef>
                <a:spcPts val="245"/>
              </a:spcBef>
            </a:pPr>
            <a:r>
              <a:rPr sz="700" dirty="0">
                <a:latin typeface="Calibri Light"/>
                <a:cs typeface="Calibri Light"/>
              </a:rPr>
              <a:t>50</a:t>
            </a:r>
            <a:r>
              <a:rPr sz="700" spc="-5" dirty="0">
                <a:latin typeface="Calibri Light"/>
                <a:cs typeface="Calibri Light"/>
              </a:rPr>
              <a:t> </a:t>
            </a:r>
            <a:r>
              <a:rPr sz="700" spc="-25" dirty="0">
                <a:latin typeface="Calibri Light"/>
                <a:cs typeface="Calibri Light"/>
              </a:rPr>
              <a:t>000</a:t>
            </a:r>
            <a:endParaRPr sz="700">
              <a:latin typeface="Calibri Light"/>
              <a:cs typeface="Calibri Light"/>
            </a:endParaRPr>
          </a:p>
          <a:p>
            <a:pPr marR="5080" algn="r">
              <a:lnSpc>
                <a:spcPct val="100000"/>
              </a:lnSpc>
              <a:spcBef>
                <a:spcPts val="245"/>
              </a:spcBef>
            </a:pPr>
            <a:r>
              <a:rPr sz="700" dirty="0">
                <a:latin typeface="Calibri Light"/>
                <a:cs typeface="Calibri Light"/>
              </a:rPr>
              <a:t>40</a:t>
            </a:r>
            <a:r>
              <a:rPr sz="700" spc="-5" dirty="0">
                <a:latin typeface="Calibri Light"/>
                <a:cs typeface="Calibri Light"/>
              </a:rPr>
              <a:t> </a:t>
            </a:r>
            <a:r>
              <a:rPr sz="700" spc="-25" dirty="0">
                <a:latin typeface="Calibri Light"/>
                <a:cs typeface="Calibri Light"/>
              </a:rPr>
              <a:t>000</a:t>
            </a:r>
            <a:endParaRPr sz="700">
              <a:latin typeface="Calibri Light"/>
              <a:cs typeface="Calibri Light"/>
            </a:endParaRPr>
          </a:p>
          <a:p>
            <a:pPr marR="5080" algn="r">
              <a:lnSpc>
                <a:spcPct val="100000"/>
              </a:lnSpc>
              <a:spcBef>
                <a:spcPts val="245"/>
              </a:spcBef>
            </a:pPr>
            <a:r>
              <a:rPr sz="700" dirty="0">
                <a:latin typeface="Calibri Light"/>
                <a:cs typeface="Calibri Light"/>
              </a:rPr>
              <a:t>30</a:t>
            </a:r>
            <a:r>
              <a:rPr sz="700" spc="-5" dirty="0">
                <a:latin typeface="Calibri Light"/>
                <a:cs typeface="Calibri Light"/>
              </a:rPr>
              <a:t> </a:t>
            </a:r>
            <a:r>
              <a:rPr sz="700" spc="-25" dirty="0">
                <a:latin typeface="Calibri Light"/>
                <a:cs typeface="Calibri Light"/>
              </a:rPr>
              <a:t>000</a:t>
            </a:r>
            <a:endParaRPr sz="700">
              <a:latin typeface="Calibri Light"/>
              <a:cs typeface="Calibri Light"/>
            </a:endParaRPr>
          </a:p>
          <a:p>
            <a:pPr marR="5080" algn="r">
              <a:lnSpc>
                <a:spcPct val="100000"/>
              </a:lnSpc>
              <a:spcBef>
                <a:spcPts val="245"/>
              </a:spcBef>
            </a:pPr>
            <a:r>
              <a:rPr sz="700" dirty="0">
                <a:latin typeface="Calibri Light"/>
                <a:cs typeface="Calibri Light"/>
              </a:rPr>
              <a:t>20</a:t>
            </a:r>
            <a:r>
              <a:rPr sz="700" spc="-5" dirty="0">
                <a:latin typeface="Calibri Light"/>
                <a:cs typeface="Calibri Light"/>
              </a:rPr>
              <a:t> </a:t>
            </a:r>
            <a:r>
              <a:rPr sz="700" spc="-25" dirty="0">
                <a:latin typeface="Calibri Light"/>
                <a:cs typeface="Calibri Light"/>
              </a:rPr>
              <a:t>000</a:t>
            </a:r>
            <a:endParaRPr sz="700">
              <a:latin typeface="Calibri Light"/>
              <a:cs typeface="Calibri Light"/>
            </a:endParaRPr>
          </a:p>
          <a:p>
            <a:pPr marR="5080" algn="r">
              <a:lnSpc>
                <a:spcPct val="100000"/>
              </a:lnSpc>
              <a:spcBef>
                <a:spcPts val="245"/>
              </a:spcBef>
            </a:pPr>
            <a:r>
              <a:rPr sz="700" dirty="0">
                <a:latin typeface="Calibri Light"/>
                <a:cs typeface="Calibri Light"/>
              </a:rPr>
              <a:t>10</a:t>
            </a:r>
            <a:r>
              <a:rPr sz="700" spc="-5" dirty="0">
                <a:latin typeface="Calibri Light"/>
                <a:cs typeface="Calibri Light"/>
              </a:rPr>
              <a:t> </a:t>
            </a:r>
            <a:r>
              <a:rPr sz="700" spc="-25" dirty="0">
                <a:latin typeface="Calibri Light"/>
                <a:cs typeface="Calibri Light"/>
              </a:rPr>
              <a:t>000</a:t>
            </a:r>
            <a:endParaRPr sz="700">
              <a:latin typeface="Calibri Light"/>
              <a:cs typeface="Calibri Light"/>
            </a:endParaRPr>
          </a:p>
          <a:p>
            <a:pPr marR="5080" algn="r">
              <a:lnSpc>
                <a:spcPct val="100000"/>
              </a:lnSpc>
              <a:spcBef>
                <a:spcPts val="245"/>
              </a:spcBef>
            </a:pPr>
            <a:r>
              <a:rPr sz="700" spc="-50" dirty="0">
                <a:latin typeface="Calibri Light"/>
                <a:cs typeface="Calibri Light"/>
              </a:rPr>
              <a:t>0</a:t>
            </a:r>
            <a:endParaRPr sz="700">
              <a:latin typeface="Calibri Light"/>
              <a:cs typeface="Calibri Light"/>
            </a:endParaRPr>
          </a:p>
        </p:txBody>
      </p:sp>
      <p:sp>
        <p:nvSpPr>
          <p:cNvPr id="121" name="object 39"/>
          <p:cNvSpPr txBox="1"/>
          <p:nvPr/>
        </p:nvSpPr>
        <p:spPr>
          <a:xfrm>
            <a:off x="0" y="3239910"/>
            <a:ext cx="205184" cy="410601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760"/>
              </a:lnSpc>
            </a:pPr>
            <a:r>
              <a:rPr sz="700" dirty="0">
                <a:latin typeface="Calibri Light"/>
                <a:cs typeface="Calibri Light"/>
              </a:rPr>
              <a:t>тыс.</a:t>
            </a:r>
            <a:r>
              <a:rPr sz="700" spc="-30" dirty="0">
                <a:latin typeface="Calibri Light"/>
                <a:cs typeface="Calibri Light"/>
              </a:rPr>
              <a:t> </a:t>
            </a:r>
            <a:r>
              <a:rPr sz="700" dirty="0">
                <a:latin typeface="Calibri Light"/>
                <a:cs typeface="Calibri Light"/>
              </a:rPr>
              <a:t>долл.</a:t>
            </a:r>
            <a:r>
              <a:rPr sz="700" spc="-25" dirty="0">
                <a:latin typeface="Calibri Light"/>
                <a:cs typeface="Calibri Light"/>
              </a:rPr>
              <a:t> США</a:t>
            </a:r>
            <a:endParaRPr sz="700" dirty="0">
              <a:latin typeface="Calibri Light"/>
              <a:cs typeface="Calibri Light"/>
            </a:endParaRPr>
          </a:p>
        </p:txBody>
      </p:sp>
      <p:sp>
        <p:nvSpPr>
          <p:cNvPr id="122" name="object 40"/>
          <p:cNvSpPr/>
          <p:nvPr/>
        </p:nvSpPr>
        <p:spPr>
          <a:xfrm>
            <a:off x="1014307" y="4025113"/>
            <a:ext cx="433493" cy="33850"/>
          </a:xfrm>
          <a:custGeom>
            <a:avLst/>
            <a:gdLst/>
            <a:ahLst/>
            <a:cxnLst/>
            <a:rect l="l" t="t" r="r" b="b"/>
            <a:pathLst>
              <a:path w="243839" h="48895">
                <a:moveTo>
                  <a:pt x="243839" y="0"/>
                </a:moveTo>
                <a:lnTo>
                  <a:pt x="0" y="0"/>
                </a:lnTo>
                <a:lnTo>
                  <a:pt x="0" y="48768"/>
                </a:lnTo>
                <a:lnTo>
                  <a:pt x="243839" y="48768"/>
                </a:lnTo>
                <a:lnTo>
                  <a:pt x="243839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3" name="object 41"/>
          <p:cNvGrpSpPr/>
          <p:nvPr/>
        </p:nvGrpSpPr>
        <p:grpSpPr>
          <a:xfrm>
            <a:off x="2514600" y="4020892"/>
            <a:ext cx="433493" cy="41324"/>
            <a:chOff x="5055870" y="6877811"/>
            <a:chExt cx="243840" cy="59690"/>
          </a:xfrm>
        </p:grpSpPr>
        <p:sp>
          <p:nvSpPr>
            <p:cNvPr id="124" name="object 42"/>
            <p:cNvSpPr/>
            <p:nvPr/>
          </p:nvSpPr>
          <p:spPr>
            <a:xfrm>
              <a:off x="5055870" y="6909053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0" y="0"/>
                  </a:moveTo>
                  <a:lnTo>
                    <a:pt x="243839" y="0"/>
                  </a:lnTo>
                </a:path>
              </a:pathLst>
            </a:custGeom>
            <a:ln w="28956">
              <a:solidFill>
                <a:srgbClr val="85BB2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43"/>
            <p:cNvSpPr/>
            <p:nvPr/>
          </p:nvSpPr>
          <p:spPr>
            <a:xfrm>
              <a:off x="5151120" y="6882383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145" y="0"/>
                  </a:moveTo>
                  <a:lnTo>
                    <a:pt x="15376" y="1982"/>
                  </a:lnTo>
                  <a:lnTo>
                    <a:pt x="7381" y="7381"/>
                  </a:lnTo>
                  <a:lnTo>
                    <a:pt x="1982" y="15376"/>
                  </a:lnTo>
                  <a:lnTo>
                    <a:pt x="0" y="25146"/>
                  </a:lnTo>
                  <a:lnTo>
                    <a:pt x="1982" y="34915"/>
                  </a:lnTo>
                  <a:lnTo>
                    <a:pt x="7381" y="42910"/>
                  </a:lnTo>
                  <a:lnTo>
                    <a:pt x="15376" y="48309"/>
                  </a:lnTo>
                  <a:lnTo>
                    <a:pt x="25145" y="50292"/>
                  </a:lnTo>
                  <a:lnTo>
                    <a:pt x="34915" y="48309"/>
                  </a:lnTo>
                  <a:lnTo>
                    <a:pt x="42910" y="42910"/>
                  </a:lnTo>
                  <a:lnTo>
                    <a:pt x="48309" y="34915"/>
                  </a:lnTo>
                  <a:lnTo>
                    <a:pt x="50291" y="25146"/>
                  </a:lnTo>
                  <a:lnTo>
                    <a:pt x="48309" y="15376"/>
                  </a:lnTo>
                  <a:lnTo>
                    <a:pt x="42910" y="7381"/>
                  </a:lnTo>
                  <a:lnTo>
                    <a:pt x="34915" y="1982"/>
                  </a:lnTo>
                  <a:lnTo>
                    <a:pt x="251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44"/>
            <p:cNvSpPr/>
            <p:nvPr/>
          </p:nvSpPr>
          <p:spPr>
            <a:xfrm>
              <a:off x="5151120" y="6882383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291" y="25146"/>
                  </a:moveTo>
                  <a:lnTo>
                    <a:pt x="48309" y="34915"/>
                  </a:lnTo>
                  <a:lnTo>
                    <a:pt x="42910" y="42910"/>
                  </a:lnTo>
                  <a:lnTo>
                    <a:pt x="34915" y="48309"/>
                  </a:lnTo>
                  <a:lnTo>
                    <a:pt x="25145" y="50292"/>
                  </a:lnTo>
                  <a:lnTo>
                    <a:pt x="15376" y="48309"/>
                  </a:lnTo>
                  <a:lnTo>
                    <a:pt x="7381" y="42910"/>
                  </a:lnTo>
                  <a:lnTo>
                    <a:pt x="1982" y="34915"/>
                  </a:lnTo>
                  <a:lnTo>
                    <a:pt x="0" y="25146"/>
                  </a:lnTo>
                  <a:lnTo>
                    <a:pt x="1982" y="15376"/>
                  </a:lnTo>
                  <a:lnTo>
                    <a:pt x="7381" y="7381"/>
                  </a:lnTo>
                  <a:lnTo>
                    <a:pt x="15376" y="1982"/>
                  </a:lnTo>
                  <a:lnTo>
                    <a:pt x="25145" y="0"/>
                  </a:lnTo>
                  <a:lnTo>
                    <a:pt x="34915" y="1982"/>
                  </a:lnTo>
                  <a:lnTo>
                    <a:pt x="42910" y="7381"/>
                  </a:lnTo>
                  <a:lnTo>
                    <a:pt x="48309" y="15376"/>
                  </a:lnTo>
                  <a:lnTo>
                    <a:pt x="50291" y="25146"/>
                  </a:lnTo>
                  <a:close/>
                </a:path>
              </a:pathLst>
            </a:custGeom>
            <a:ln w="9144">
              <a:solidFill>
                <a:srgbClr val="85BB2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7" name="object 46"/>
          <p:cNvSpPr txBox="1"/>
          <p:nvPr/>
        </p:nvSpPr>
        <p:spPr>
          <a:xfrm>
            <a:off x="381000" y="3657600"/>
            <a:ext cx="5187244" cy="330219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478155">
              <a:lnSpc>
                <a:spcPct val="100000"/>
              </a:lnSpc>
              <a:spcBef>
                <a:spcPts val="95"/>
              </a:spcBef>
            </a:pPr>
            <a:r>
              <a:rPr sz="700" dirty="0">
                <a:latin typeface="Calibri Light"/>
                <a:cs typeface="Calibri Light"/>
              </a:rPr>
              <a:t>Год</a:t>
            </a:r>
            <a:r>
              <a:rPr sz="700" spc="-10" dirty="0">
                <a:latin typeface="Calibri Light"/>
                <a:cs typeface="Calibri Light"/>
              </a:rPr>
              <a:t> </a:t>
            </a:r>
            <a:r>
              <a:rPr sz="700" dirty="0">
                <a:latin typeface="Calibri Light"/>
                <a:cs typeface="Calibri Light"/>
              </a:rPr>
              <a:t>1</a:t>
            </a:r>
            <a:r>
              <a:rPr sz="700" spc="395" dirty="0">
                <a:latin typeface="Calibri Light"/>
                <a:cs typeface="Calibri Light"/>
              </a:rPr>
              <a:t> </a:t>
            </a:r>
            <a:r>
              <a:rPr lang="ru-RU" sz="700" spc="395" dirty="0">
                <a:latin typeface="Calibri Light"/>
                <a:cs typeface="Calibri Light"/>
              </a:rPr>
              <a:t> </a:t>
            </a:r>
            <a:r>
              <a:rPr sz="700" dirty="0" err="1">
                <a:latin typeface="Calibri Light"/>
                <a:cs typeface="Calibri Light"/>
              </a:rPr>
              <a:t>Год</a:t>
            </a:r>
            <a:r>
              <a:rPr sz="700" spc="-5" dirty="0">
                <a:latin typeface="Calibri Light"/>
                <a:cs typeface="Calibri Light"/>
              </a:rPr>
              <a:t> </a:t>
            </a:r>
            <a:r>
              <a:rPr sz="700" dirty="0">
                <a:latin typeface="Calibri Light"/>
                <a:cs typeface="Calibri Light"/>
              </a:rPr>
              <a:t>3</a:t>
            </a:r>
            <a:r>
              <a:rPr sz="700" spc="395" dirty="0">
                <a:latin typeface="Calibri Light"/>
                <a:cs typeface="Calibri Light"/>
              </a:rPr>
              <a:t> </a:t>
            </a:r>
            <a:r>
              <a:rPr lang="ru-RU" sz="700" spc="395" dirty="0">
                <a:latin typeface="Calibri Light"/>
                <a:cs typeface="Calibri Light"/>
              </a:rPr>
              <a:t>  </a:t>
            </a:r>
            <a:r>
              <a:rPr sz="700" dirty="0" err="1">
                <a:latin typeface="Calibri Light"/>
                <a:cs typeface="Calibri Light"/>
              </a:rPr>
              <a:t>Год</a:t>
            </a:r>
            <a:r>
              <a:rPr sz="700" spc="-10" dirty="0">
                <a:latin typeface="Calibri Light"/>
                <a:cs typeface="Calibri Light"/>
              </a:rPr>
              <a:t> </a:t>
            </a:r>
            <a:r>
              <a:rPr sz="700" dirty="0">
                <a:latin typeface="Calibri Light"/>
                <a:cs typeface="Calibri Light"/>
              </a:rPr>
              <a:t>5</a:t>
            </a:r>
            <a:r>
              <a:rPr sz="700" spc="395" dirty="0">
                <a:latin typeface="Calibri Light"/>
                <a:cs typeface="Calibri Light"/>
              </a:rPr>
              <a:t> </a:t>
            </a:r>
            <a:r>
              <a:rPr lang="ru-RU" sz="700" spc="395" dirty="0">
                <a:latin typeface="Calibri Light"/>
                <a:cs typeface="Calibri Light"/>
              </a:rPr>
              <a:t> </a:t>
            </a:r>
            <a:r>
              <a:rPr sz="700" dirty="0" err="1">
                <a:latin typeface="Calibri Light"/>
                <a:cs typeface="Calibri Light"/>
              </a:rPr>
              <a:t>Год</a:t>
            </a:r>
            <a:r>
              <a:rPr sz="700" spc="-5" dirty="0">
                <a:latin typeface="Calibri Light"/>
                <a:cs typeface="Calibri Light"/>
              </a:rPr>
              <a:t> </a:t>
            </a:r>
            <a:r>
              <a:rPr sz="700" dirty="0">
                <a:latin typeface="Calibri Light"/>
                <a:cs typeface="Calibri Light"/>
              </a:rPr>
              <a:t>7</a:t>
            </a:r>
            <a:r>
              <a:rPr sz="700" spc="395" dirty="0">
                <a:latin typeface="Calibri Light"/>
                <a:cs typeface="Calibri Light"/>
              </a:rPr>
              <a:t> </a:t>
            </a:r>
            <a:r>
              <a:rPr lang="ru-RU" sz="700" spc="395" dirty="0">
                <a:latin typeface="Calibri Light"/>
                <a:cs typeface="Calibri Light"/>
              </a:rPr>
              <a:t>  </a:t>
            </a:r>
            <a:r>
              <a:rPr sz="700" dirty="0" err="1">
                <a:latin typeface="Calibri Light"/>
                <a:cs typeface="Calibri Light"/>
              </a:rPr>
              <a:t>Год</a:t>
            </a:r>
            <a:r>
              <a:rPr sz="700" spc="-5" dirty="0">
                <a:latin typeface="Calibri Light"/>
                <a:cs typeface="Calibri Light"/>
              </a:rPr>
              <a:t> </a:t>
            </a:r>
            <a:r>
              <a:rPr sz="700" dirty="0">
                <a:latin typeface="Calibri Light"/>
                <a:cs typeface="Calibri Light"/>
              </a:rPr>
              <a:t>9</a:t>
            </a:r>
            <a:r>
              <a:rPr sz="700" spc="229" dirty="0">
                <a:latin typeface="Calibri Light"/>
                <a:cs typeface="Calibri Light"/>
              </a:rPr>
              <a:t> </a:t>
            </a:r>
            <a:r>
              <a:rPr lang="ru-RU" sz="700" spc="229" dirty="0">
                <a:latin typeface="Calibri Light"/>
                <a:cs typeface="Calibri Light"/>
              </a:rPr>
              <a:t>  </a:t>
            </a:r>
            <a:r>
              <a:rPr sz="700" dirty="0" err="1">
                <a:latin typeface="Calibri Light"/>
                <a:cs typeface="Calibri Light"/>
              </a:rPr>
              <a:t>Год</a:t>
            </a:r>
            <a:r>
              <a:rPr sz="700" spc="-10" dirty="0">
                <a:latin typeface="Calibri Light"/>
                <a:cs typeface="Calibri Light"/>
              </a:rPr>
              <a:t> </a:t>
            </a:r>
            <a:r>
              <a:rPr sz="700" dirty="0">
                <a:latin typeface="Calibri Light"/>
                <a:cs typeface="Calibri Light"/>
              </a:rPr>
              <a:t>11</a:t>
            </a:r>
            <a:r>
              <a:rPr sz="700" spc="55" dirty="0">
                <a:latin typeface="Calibri Light"/>
                <a:cs typeface="Calibri Light"/>
              </a:rPr>
              <a:t> </a:t>
            </a:r>
            <a:r>
              <a:rPr lang="ru-RU" sz="700" spc="55" dirty="0">
                <a:latin typeface="Calibri Light"/>
                <a:cs typeface="Calibri Light"/>
              </a:rPr>
              <a:t>   </a:t>
            </a:r>
            <a:r>
              <a:rPr sz="700" dirty="0" err="1">
                <a:latin typeface="Calibri Light"/>
                <a:cs typeface="Calibri Light"/>
              </a:rPr>
              <a:t>Год</a:t>
            </a:r>
            <a:r>
              <a:rPr sz="700" spc="-5" dirty="0">
                <a:latin typeface="Calibri Light"/>
                <a:cs typeface="Calibri Light"/>
              </a:rPr>
              <a:t> </a:t>
            </a:r>
            <a:r>
              <a:rPr sz="700" dirty="0">
                <a:latin typeface="Calibri Light"/>
                <a:cs typeface="Calibri Light"/>
              </a:rPr>
              <a:t>13</a:t>
            </a:r>
            <a:r>
              <a:rPr sz="700" spc="45" dirty="0">
                <a:latin typeface="Calibri Light"/>
                <a:cs typeface="Calibri Light"/>
              </a:rPr>
              <a:t> </a:t>
            </a:r>
            <a:r>
              <a:rPr lang="ru-RU" sz="700" spc="45" dirty="0">
                <a:latin typeface="Calibri Light"/>
                <a:cs typeface="Calibri Light"/>
              </a:rPr>
              <a:t>    </a:t>
            </a:r>
            <a:r>
              <a:rPr sz="700" dirty="0" err="1">
                <a:latin typeface="Calibri Light"/>
                <a:cs typeface="Calibri Light"/>
              </a:rPr>
              <a:t>Год</a:t>
            </a:r>
            <a:r>
              <a:rPr sz="700" spc="-5" dirty="0">
                <a:latin typeface="Calibri Light"/>
                <a:cs typeface="Calibri Light"/>
              </a:rPr>
              <a:t> </a:t>
            </a:r>
            <a:r>
              <a:rPr sz="700" dirty="0">
                <a:latin typeface="Calibri Light"/>
                <a:cs typeface="Calibri Light"/>
              </a:rPr>
              <a:t>15</a:t>
            </a:r>
            <a:r>
              <a:rPr sz="700" spc="465" dirty="0">
                <a:latin typeface="Calibri Light"/>
                <a:cs typeface="Calibri Light"/>
              </a:rPr>
              <a:t> </a:t>
            </a:r>
            <a:r>
              <a:rPr sz="700" spc="-25" dirty="0">
                <a:latin typeface="Calibri Light"/>
                <a:cs typeface="Calibri Light"/>
              </a:rPr>
              <a:t>PPP</a:t>
            </a:r>
            <a:endParaRPr sz="700" dirty="0">
              <a:latin typeface="Calibri Light"/>
              <a:cs typeface="Calibri Light"/>
            </a:endParaRPr>
          </a:p>
          <a:p>
            <a:pPr marL="447040">
              <a:lnSpc>
                <a:spcPct val="100000"/>
              </a:lnSpc>
              <a:spcBef>
                <a:spcPts val="795"/>
              </a:spcBef>
              <a:tabLst>
                <a:tab pos="1812925" algn="l"/>
              </a:tabLst>
            </a:pPr>
            <a:r>
              <a:rPr sz="700" dirty="0">
                <a:latin typeface="Calibri Light"/>
                <a:cs typeface="Calibri Light"/>
              </a:rPr>
              <a:t>Выручка,</a:t>
            </a:r>
            <a:r>
              <a:rPr sz="700" spc="-30" dirty="0">
                <a:latin typeface="Calibri Light"/>
                <a:cs typeface="Calibri Light"/>
              </a:rPr>
              <a:t> </a:t>
            </a:r>
            <a:r>
              <a:rPr sz="700" dirty="0">
                <a:latin typeface="Calibri Light"/>
                <a:cs typeface="Calibri Light"/>
              </a:rPr>
              <a:t>тыс.</a:t>
            </a:r>
            <a:r>
              <a:rPr sz="700" spc="-20" dirty="0">
                <a:latin typeface="Calibri Light"/>
                <a:cs typeface="Calibri Light"/>
              </a:rPr>
              <a:t> </a:t>
            </a:r>
            <a:r>
              <a:rPr sz="700" dirty="0">
                <a:latin typeface="Calibri Light"/>
                <a:cs typeface="Calibri Light"/>
              </a:rPr>
              <a:t>долл.</a:t>
            </a:r>
            <a:r>
              <a:rPr sz="700" spc="-35" dirty="0">
                <a:latin typeface="Calibri Light"/>
                <a:cs typeface="Calibri Light"/>
              </a:rPr>
              <a:t> </a:t>
            </a:r>
            <a:r>
              <a:rPr sz="700" spc="-25" dirty="0">
                <a:latin typeface="Calibri Light"/>
                <a:cs typeface="Calibri Light"/>
              </a:rPr>
              <a:t>США</a:t>
            </a:r>
            <a:r>
              <a:rPr sz="700" dirty="0">
                <a:latin typeface="Calibri Light"/>
                <a:cs typeface="Calibri Light"/>
              </a:rPr>
              <a:t>	</a:t>
            </a:r>
            <a:r>
              <a:rPr sz="700" spc="-10" dirty="0">
                <a:latin typeface="Calibri Light"/>
                <a:cs typeface="Calibri Light"/>
              </a:rPr>
              <a:t>Рентабельность</a:t>
            </a:r>
            <a:r>
              <a:rPr sz="700" spc="5" dirty="0">
                <a:latin typeface="Calibri Light"/>
                <a:cs typeface="Calibri Light"/>
              </a:rPr>
              <a:t> </a:t>
            </a:r>
            <a:r>
              <a:rPr sz="700" dirty="0">
                <a:latin typeface="Calibri Light"/>
                <a:cs typeface="Calibri Light"/>
              </a:rPr>
              <a:t>по EBITDA, </a:t>
            </a:r>
            <a:r>
              <a:rPr sz="700" spc="-50" dirty="0">
                <a:latin typeface="Calibri Light"/>
                <a:cs typeface="Calibri Light"/>
              </a:rPr>
              <a:t>%</a:t>
            </a:r>
            <a:endParaRPr sz="700" dirty="0">
              <a:latin typeface="Calibri Light"/>
              <a:cs typeface="Calibri Light"/>
            </a:endParaRPr>
          </a:p>
        </p:txBody>
      </p:sp>
      <p:pic>
        <p:nvPicPr>
          <p:cNvPr id="15" name="Рисунок 1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7732" y="1089553"/>
            <a:ext cx="3370780" cy="1401787"/>
          </a:xfrm>
          <a:prstGeom prst="rect">
            <a:avLst/>
          </a:prstGeom>
        </p:spPr>
      </p:pic>
      <p:pic>
        <p:nvPicPr>
          <p:cNvPr id="58" name="object 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56" name="object 3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57" name="Блок-схема: задержка 1056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58" name="Прямоугольник 1057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60" name="Рисунок 1059"/>
          <p:cNvPicPr>
            <a:picLocks noChangeAspect="1"/>
          </p:cNvPicPr>
          <p:nvPr/>
        </p:nvPicPr>
        <p:blipFill rotWithShape="1">
          <a:blip r:embed="rId7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1061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62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6301852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" name="Google Shape;2346;p86"/>
          <p:cNvGrpSpPr/>
          <p:nvPr/>
        </p:nvGrpSpPr>
        <p:grpSpPr>
          <a:xfrm>
            <a:off x="1458738" y="841539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65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51284" y="1056208"/>
            <a:ext cx="3503675" cy="140088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498449" y="2640279"/>
            <a:ext cx="1237615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5" dirty="0">
                <a:solidFill>
                  <a:srgbClr val="43AF2A"/>
                </a:solidFill>
                <a:latin typeface="Calibri"/>
                <a:cs typeface="Calibri"/>
              </a:rPr>
              <a:t>Рентабельность</a:t>
            </a:r>
            <a:r>
              <a:rPr sz="900" b="1" spc="-40" dirty="0">
                <a:solidFill>
                  <a:srgbClr val="43AF2A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43AF2A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489323" y="1143000"/>
            <a:ext cx="3339465" cy="7874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Продукция</a:t>
            </a:r>
            <a:endParaRPr sz="10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marR="135255" algn="just">
              <a:lnSpc>
                <a:spcPct val="100000"/>
              </a:lnSpc>
            </a:pPr>
            <a:r>
              <a:rPr lang="kk-KZ" sz="1000" spc="-5" dirty="0">
                <a:latin typeface="Century Gothic" pitchFamily="34" charset="0"/>
                <a:cs typeface="Calibri"/>
              </a:rPr>
              <a:t>Около 10 </a:t>
            </a:r>
            <a:r>
              <a:rPr sz="1000" spc="-5" dirty="0" err="1">
                <a:latin typeface="Century Gothic" pitchFamily="34" charset="0"/>
                <a:cs typeface="Calibri"/>
              </a:rPr>
              <a:t>сортов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яблок</a:t>
            </a:r>
            <a:r>
              <a:rPr sz="1000" spc="-5" dirty="0">
                <a:latin typeface="Century Gothic" pitchFamily="34" charset="0"/>
                <a:cs typeface="Calibri"/>
              </a:rPr>
              <a:t>,</a:t>
            </a:r>
            <a:r>
              <a:rPr lang="kk-KZ"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нектарины</a:t>
            </a:r>
            <a:r>
              <a:rPr sz="1000" spc="-5" dirty="0">
                <a:latin typeface="Century Gothic" pitchFamily="34" charset="0"/>
                <a:cs typeface="Calibri"/>
              </a:rPr>
              <a:t>,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черешня,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яблочный</a:t>
            </a:r>
            <a:r>
              <a:rPr sz="1000" spc="6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сок.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00000"/>
              </a:lnSpc>
            </a:pPr>
            <a:r>
              <a:rPr sz="1000" spc="-10" dirty="0">
                <a:latin typeface="Century Gothic" pitchFamily="34" charset="0"/>
                <a:cs typeface="Calibri"/>
              </a:rPr>
              <a:t>Объём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производства: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6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665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тонн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яблок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277,2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упаковок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сока.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041142" y="5756249"/>
            <a:ext cx="424815" cy="16446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b="1" spc="5" dirty="0">
                <a:solidFill>
                  <a:srgbClr val="FFFFFF"/>
                </a:solidFill>
                <a:latin typeface="Calibri"/>
                <a:cs typeface="Calibri"/>
              </a:rPr>
              <a:t>Алматы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xfrm>
            <a:off x="441985" y="381000"/>
            <a:ext cx="10976609" cy="567463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5"/>
              </a:spcBef>
            </a:pPr>
            <a:r>
              <a:rPr b="1" dirty="0">
                <a:latin typeface="Century Gothic" pitchFamily="34" charset="0"/>
                <a:cs typeface="Arial" panose="020B0604020202020204" pitchFamily="34" charset="0"/>
              </a:rPr>
              <a:t>Развитие </a:t>
            </a:r>
            <a:r>
              <a:rPr b="1" spc="-5" dirty="0">
                <a:latin typeface="Century Gothic" pitchFamily="34" charset="0"/>
                <a:cs typeface="Arial" panose="020B0604020202020204" pitchFamily="34" charset="0"/>
              </a:rPr>
              <a:t>интенсивных </a:t>
            </a: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яблоневых </a:t>
            </a:r>
            <a:r>
              <a:rPr b="1" dirty="0">
                <a:latin typeface="Century Gothic" pitchFamily="34" charset="0"/>
                <a:cs typeface="Arial" panose="020B0604020202020204" pitchFamily="34" charset="0"/>
              </a:rPr>
              <a:t>и </a:t>
            </a: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косточковых </a:t>
            </a:r>
            <a:r>
              <a:rPr b="1" spc="-5" dirty="0" err="1">
                <a:latin typeface="Century Gothic" pitchFamily="34" charset="0"/>
                <a:cs typeface="Arial" panose="020B0604020202020204" pitchFamily="34" charset="0"/>
              </a:rPr>
              <a:t>садов</a:t>
            </a:r>
            <a:r>
              <a:rPr b="1" spc="-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lang="kk-KZ" b="1" spc="-5" dirty="0">
                <a:latin typeface="Century Gothic" pitchFamily="34" charset="0"/>
                <a:cs typeface="Arial" panose="020B0604020202020204" pitchFamily="34" charset="0"/>
              </a:rPr>
              <a:t/>
            </a:r>
            <a:br>
              <a:rPr lang="kk-KZ" b="1" spc="-5" dirty="0">
                <a:latin typeface="Century Gothic" pitchFamily="34" charset="0"/>
                <a:cs typeface="Arial" panose="020B0604020202020204" pitchFamily="34" charset="0"/>
              </a:rPr>
            </a:br>
            <a:r>
              <a:rPr b="1" dirty="0">
                <a:latin typeface="Century Gothic" pitchFamily="34" charset="0"/>
                <a:cs typeface="Arial" panose="020B0604020202020204" pitchFamily="34" charset="0"/>
              </a:rPr>
              <a:t>и </a:t>
            </a:r>
            <a:r>
              <a:rPr b="1" spc="-44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производство</a:t>
            </a:r>
            <a:r>
              <a:rPr b="1" spc="-4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dirty="0">
                <a:latin typeface="Century Gothic" pitchFamily="34" charset="0"/>
                <a:cs typeface="Arial" panose="020B0604020202020204" pitchFamily="34" charset="0"/>
              </a:rPr>
              <a:t>натуральных</a:t>
            </a:r>
            <a:r>
              <a:rPr b="1" spc="-1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соков</a:t>
            </a:r>
          </a:p>
        </p:txBody>
      </p:sp>
      <p:sp>
        <p:nvSpPr>
          <p:cNvPr id="13" name="object 13"/>
          <p:cNvSpPr txBox="1"/>
          <p:nvPr/>
        </p:nvSpPr>
        <p:spPr>
          <a:xfrm>
            <a:off x="4483714" y="1930400"/>
            <a:ext cx="3480435" cy="973985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195"/>
              </a:spcBef>
            </a:pP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</a:t>
            </a:r>
            <a:endParaRPr sz="10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marR="304165" algn="just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Настоящим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инвестиционным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проектом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планируется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расширение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производства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lang="kk-KZ" sz="1000" spc="-5" dirty="0">
                <a:latin typeface="Century Gothic" pitchFamily="34" charset="0"/>
                <a:cs typeface="Calibri"/>
              </a:rPr>
              <a:t>«</a:t>
            </a:r>
            <a:r>
              <a:rPr lang="en-US" sz="1000" spc="-5" dirty="0" err="1">
                <a:latin typeface="Century Gothic" pitchFamily="34" charset="0"/>
                <a:cs typeface="Calibri"/>
              </a:rPr>
              <a:t>Qaratau</a:t>
            </a:r>
            <a:r>
              <a:rPr lang="en-US" sz="1000" spc="-5" dirty="0">
                <a:latin typeface="Century Gothic" pitchFamily="34" charset="0"/>
                <a:cs typeface="Calibri"/>
              </a:rPr>
              <a:t> Fruits</a:t>
            </a:r>
            <a:r>
              <a:rPr lang="kk-KZ" sz="1000" spc="-5" dirty="0">
                <a:latin typeface="Century Gothic" pitchFamily="34" charset="0"/>
                <a:cs typeface="Calibri"/>
              </a:rPr>
              <a:t>», а также строительство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цеха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по</a:t>
            </a:r>
            <a:r>
              <a:rPr lang="kk-KZ"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производству</a:t>
            </a:r>
            <a:r>
              <a:rPr sz="1000" spc="-5" dirty="0">
                <a:latin typeface="Century Gothic" pitchFamily="34" charset="0"/>
                <a:cs typeface="Calibri"/>
              </a:rPr>
              <a:t> яблочного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сока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прямого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отжима.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1000" b="1" spc="-10" dirty="0" err="1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sz="10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483714" y="2929990"/>
            <a:ext cx="3519804" cy="2179443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84785" marR="78740" indent="-172720" algn="just">
              <a:lnSpc>
                <a:spcPct val="100000"/>
              </a:lnSpc>
              <a:spcBef>
                <a:spcPts val="95"/>
              </a:spcBef>
              <a:buFont typeface="Arial MT"/>
              <a:buChar char="•"/>
              <a:tabLst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В 2020 г. емкость мирового рынка соков оценивалась в 44,4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млрд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литров.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Согласно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прогнозам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Report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linker,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данный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551815" algn="just">
              <a:lnSpc>
                <a:spcPct val="10000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показатель достигнет 50,6 </a:t>
            </a:r>
            <a:r>
              <a:rPr sz="1000" spc="-10" dirty="0">
                <a:latin typeface="Century Gothic" pitchFamily="34" charset="0"/>
                <a:cs typeface="Calibri"/>
              </a:rPr>
              <a:t>млрд </a:t>
            </a:r>
            <a:r>
              <a:rPr sz="1000" spc="-5" dirty="0">
                <a:latin typeface="Century Gothic" pitchFamily="34" charset="0"/>
                <a:cs typeface="Calibri"/>
              </a:rPr>
              <a:t>литров к 2024 г. со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среднегодовым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ростом </a:t>
            </a:r>
            <a:r>
              <a:rPr sz="1000" spc="-10" dirty="0">
                <a:latin typeface="Century Gothic" pitchFamily="34" charset="0"/>
                <a:cs typeface="Calibri"/>
              </a:rPr>
              <a:t>(CAGR)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2%.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ct val="100000"/>
              </a:lnSpc>
              <a:spcBef>
                <a:spcPts val="95"/>
              </a:spcBef>
              <a:buFont typeface="Arial MT"/>
              <a:buChar char="•"/>
              <a:tabLst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2020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производство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яблочных</a:t>
            </a:r>
            <a:r>
              <a:rPr sz="1000" spc="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соков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Казахстане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5080" algn="just">
              <a:lnSpc>
                <a:spcPct val="100000"/>
              </a:lnSpc>
              <a:spcBef>
                <a:spcPts val="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составил 14,6 </a:t>
            </a:r>
            <a:r>
              <a:rPr sz="1000" spc="-10" dirty="0">
                <a:latin typeface="Century Gothic" pitchFamily="34" charset="0"/>
                <a:cs typeface="Calibri"/>
              </a:rPr>
              <a:t>млн </a:t>
            </a:r>
            <a:r>
              <a:rPr sz="1000" spc="-5" dirty="0">
                <a:latin typeface="Century Gothic" pitchFamily="34" charset="0"/>
                <a:cs typeface="Calibri"/>
              </a:rPr>
              <a:t>л. </a:t>
            </a:r>
            <a:r>
              <a:rPr sz="1000" spc="-10" dirty="0">
                <a:latin typeface="Century Gothic" pitchFamily="34" charset="0"/>
                <a:cs typeface="Calibri"/>
              </a:rPr>
              <a:t>Fitch </a:t>
            </a:r>
            <a:r>
              <a:rPr sz="1000" spc="-5" dirty="0">
                <a:latin typeface="Century Gothic" pitchFamily="34" charset="0"/>
                <a:cs typeface="Calibri"/>
              </a:rPr>
              <a:t>Solutions ожидает положительный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тренд увеличения потребления фруктовых соков в РК в связи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переходом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здоровый образ жизни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населения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после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384810" algn="just">
              <a:lnSpc>
                <a:spcPct val="100000"/>
              </a:lnSpc>
            </a:pPr>
            <a:r>
              <a:rPr sz="1000" spc="-10" dirty="0">
                <a:latin typeface="Century Gothic" pitchFamily="34" charset="0"/>
                <a:cs typeface="Calibri"/>
              </a:rPr>
              <a:t>пандемии (CAGR </a:t>
            </a:r>
            <a:r>
              <a:rPr sz="1000" spc="-5" dirty="0">
                <a:latin typeface="Century Gothic" pitchFamily="34" charset="0"/>
                <a:cs typeface="Calibri"/>
              </a:rPr>
              <a:t>– 8,59%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 росте продаж фруктовых и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овощных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соков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период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 2021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2024</a:t>
            </a:r>
            <a:r>
              <a:rPr sz="1000" spc="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гг.).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200568" y="1216044"/>
            <a:ext cx="3502025" cy="88678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-1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sz="1000" b="1" spc="-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sz="10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00965" marR="5080" indent="-88900" algn="just">
              <a:lnSpc>
                <a:spcPct val="91700"/>
              </a:lnSpc>
              <a:spcBef>
                <a:spcPts val="100"/>
              </a:spcBef>
              <a:buFont typeface="Arial MT"/>
              <a:buChar char="•"/>
              <a:tabLst>
                <a:tab pos="101600" algn="l"/>
              </a:tabLst>
            </a:pPr>
            <a:r>
              <a:rPr sz="1000" b="1" spc="-5" dirty="0">
                <a:latin typeface="Century Gothic" pitchFamily="34" charset="0"/>
                <a:cs typeface="Calibri"/>
              </a:rPr>
              <a:t>Благоприятный</a:t>
            </a:r>
            <a:r>
              <a:rPr sz="1000" b="1" spc="25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климат.</a:t>
            </a:r>
            <a:r>
              <a:rPr sz="1000" b="1" spc="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Сады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расположены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lang="kk-KZ" sz="1000" spc="-5" dirty="0">
                <a:latin typeface="Century Gothic" pitchFamily="34" charset="0"/>
                <a:cs typeface="Calibri"/>
              </a:rPr>
              <a:t>в зоне </a:t>
            </a:r>
            <a:r>
              <a:rPr sz="1000" spc="-10" dirty="0" err="1">
                <a:latin typeface="Century Gothic" pitchFamily="34" charset="0"/>
                <a:cs typeface="Calibri"/>
              </a:rPr>
              <a:t>теплого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климата,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плодородной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почвы</a:t>
            </a:r>
            <a:r>
              <a:rPr lang="kk-KZ" sz="1000" spc="10" dirty="0">
                <a:latin typeface="Century Gothic" pitchFamily="34" charset="0"/>
                <a:cs typeface="Calibri"/>
              </a:rPr>
              <a:t>. Имеется </a:t>
            </a:r>
            <a:r>
              <a:rPr sz="1000" spc="-5" dirty="0" err="1">
                <a:latin typeface="Century Gothic" pitchFamily="34" charset="0"/>
                <a:cs typeface="Calibri"/>
              </a:rPr>
              <a:t>специальн</a:t>
            </a:r>
            <a:r>
              <a:rPr lang="kk-KZ" sz="1000" spc="-5" dirty="0">
                <a:latin typeface="Century Gothic" pitchFamily="34" charset="0"/>
                <a:cs typeface="Calibri"/>
              </a:rPr>
              <a:t>ая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систем</a:t>
            </a:r>
            <a:r>
              <a:rPr lang="kk-KZ" sz="1000" spc="-5" dirty="0">
                <a:latin typeface="Century Gothic" pitchFamily="34" charset="0"/>
                <a:cs typeface="Calibri"/>
              </a:rPr>
              <a:t>а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 err="1">
                <a:latin typeface="Century Gothic" pitchFamily="34" charset="0"/>
                <a:cs typeface="Calibri"/>
              </a:rPr>
              <a:t>орошения</a:t>
            </a:r>
            <a:r>
              <a:rPr lang="kk-KZ" sz="1000" spc="-5" dirty="0">
                <a:latin typeface="Century Gothic" pitchFamily="34" charset="0"/>
                <a:cs typeface="Calibri"/>
              </a:rPr>
              <a:t>, которая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способствует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эффективному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ведению</a:t>
            </a:r>
            <a:r>
              <a:rPr sz="1000" spc="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садоводства.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192314" y="2161742"/>
            <a:ext cx="3510279" cy="1012457"/>
          </a:xfrm>
          <a:prstGeom prst="rect">
            <a:avLst/>
          </a:prstGeom>
        </p:spPr>
        <p:txBody>
          <a:bodyPr vert="horz" wrap="square" lIns="0" tIns="24765" rIns="0" bIns="0" rtlCol="0">
            <a:spAutoFit/>
          </a:bodyPr>
          <a:lstStyle/>
          <a:p>
            <a:pPr marL="100965" indent="-88900" algn="just">
              <a:lnSpc>
                <a:spcPts val="1040"/>
              </a:lnSpc>
              <a:buFont typeface="Arial MT"/>
              <a:buChar char="•"/>
              <a:tabLst>
                <a:tab pos="101600" algn="l"/>
              </a:tabLst>
            </a:pPr>
            <a:r>
              <a:rPr sz="1000" b="1" spc="-10" dirty="0" err="1">
                <a:latin typeface="Century Gothic" pitchFamily="34" charset="0"/>
                <a:cs typeface="Calibri"/>
              </a:rPr>
              <a:t>Глубокая</a:t>
            </a:r>
            <a:r>
              <a:rPr sz="1000" b="1" spc="25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степень</a:t>
            </a:r>
            <a:r>
              <a:rPr sz="1000" b="1" spc="5" dirty="0"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latin typeface="Century Gothic" pitchFamily="34" charset="0"/>
                <a:cs typeface="Calibri"/>
              </a:rPr>
              <a:t>переработки</a:t>
            </a:r>
            <a:r>
              <a:rPr sz="1000" spc="-5" dirty="0">
                <a:latin typeface="Century Gothic" pitchFamily="34" charset="0"/>
                <a:cs typeface="Calibri"/>
              </a:rPr>
              <a:t>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Спелые</a:t>
            </a:r>
            <a:r>
              <a:rPr sz="1000" spc="4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яблоки,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не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00965" algn="just">
              <a:lnSpc>
                <a:spcPts val="110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соответствующие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стандарту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для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продажи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свежем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виде,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00965" marR="80645" algn="just">
              <a:lnSpc>
                <a:spcPts val="1100"/>
              </a:lnSpc>
              <a:spcBef>
                <a:spcPts val="6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служат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сырьем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для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производства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натуральных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соков.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Выпуск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соков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расширяет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ассортимент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выпускаемой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продукции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минимизирует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отходы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производства.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283435" y="3276188"/>
            <a:ext cx="3344325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1000" b="1" spc="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1000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283435" y="3445996"/>
            <a:ext cx="3536950" cy="1709571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12700" marR="79375" algn="just">
              <a:lnSpc>
                <a:spcPts val="1100"/>
              </a:lnSpc>
              <a:spcBef>
                <a:spcPts val="215"/>
              </a:spcBef>
            </a:pPr>
            <a:r>
              <a:rPr sz="1000" spc="-10" dirty="0">
                <a:latin typeface="Century Gothic" pitchFamily="34" charset="0"/>
                <a:cs typeface="Calibri"/>
              </a:rPr>
              <a:t>Для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реализации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Проекта требуется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 размере </a:t>
            </a:r>
            <a:r>
              <a:rPr sz="1000" spc="-2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50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898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США,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из которых: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ts val="1090"/>
              </a:lnSpc>
              <a:spcBef>
                <a:spcPts val="15"/>
              </a:spcBef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10" dirty="0">
                <a:latin typeface="Century Gothic" pitchFamily="34" charset="0"/>
                <a:cs typeface="Calibri"/>
              </a:rPr>
              <a:t>70%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(35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629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долл.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США) –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долговое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финансирование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при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наличии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залогового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обеспечения;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720" algn="just">
              <a:lnSpc>
                <a:spcPts val="1040"/>
              </a:lnSpc>
              <a:buFont typeface="Arial MT"/>
              <a:buChar char="•"/>
              <a:tabLst>
                <a:tab pos="184785" algn="l"/>
                <a:tab pos="185420" algn="l"/>
              </a:tabLst>
            </a:pPr>
            <a:r>
              <a:rPr sz="1000" spc="-5" dirty="0">
                <a:latin typeface="Century Gothic" pitchFamily="34" charset="0"/>
                <a:cs typeface="Calibri"/>
              </a:rPr>
              <a:t>от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30%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(15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269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США)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- участие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Инвестора.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0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Предлагаемая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 финансирования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меры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19685" algn="just">
              <a:lnSpc>
                <a:spcPct val="91700"/>
              </a:lnSpc>
              <a:spcBef>
                <a:spcPts val="45"/>
              </a:spcBef>
            </a:pPr>
            <a:r>
              <a:rPr sz="1000" spc="-5" dirty="0">
                <a:latin typeface="Century Gothic" pitchFamily="34" charset="0"/>
                <a:cs typeface="Calibri"/>
              </a:rPr>
              <a:t>государственной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поддержки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являются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индикативными,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финальная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структура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финансирования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долей</a:t>
            </a:r>
            <a:r>
              <a:rPr sz="1000" spc="4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участия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в 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Проекте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определятся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по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результатам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совместных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переговоров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с </a:t>
            </a:r>
            <a:r>
              <a:rPr sz="1000" spc="-2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инвестором.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501375" y="5103280"/>
            <a:ext cx="3474826" cy="735201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2700" marR="5080" algn="just">
              <a:lnSpc>
                <a:spcPct val="92500"/>
              </a:lnSpc>
              <a:spcBef>
                <a:spcPts val="185"/>
              </a:spcBef>
            </a:pP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Инвестиционная</a:t>
            </a:r>
            <a:r>
              <a:rPr sz="1000" b="1" spc="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2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</a:t>
            </a:r>
            <a:r>
              <a:rPr sz="1000" b="1" spc="-5" dirty="0">
                <a:solidFill>
                  <a:srgbClr val="43AF2A"/>
                </a:solidFill>
                <a:latin typeface="Century Gothic" pitchFamily="34" charset="0"/>
                <a:cs typeface="Calibri"/>
              </a:rPr>
              <a:t>: </a:t>
            </a:r>
            <a:r>
              <a:rPr sz="1000" b="1" spc="-215" dirty="0">
                <a:solidFill>
                  <a:srgbClr val="43AF2A"/>
                </a:solidFill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Сумма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инвестиций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 50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898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долл.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США </a:t>
            </a:r>
            <a:r>
              <a:rPr sz="1000" spc="-5" dirty="0">
                <a:latin typeface="Century Gothic" pitchFamily="34" charset="0"/>
                <a:cs typeface="Calibri"/>
              </a:rPr>
              <a:t> NPV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41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224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тыс.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долл.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США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45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IRR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–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30,1%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50"/>
              </a:lnSpc>
            </a:pPr>
            <a:r>
              <a:rPr sz="1000" spc="-5" dirty="0">
                <a:latin typeface="Century Gothic" pitchFamily="34" charset="0"/>
                <a:cs typeface="Calibri"/>
              </a:rPr>
              <a:t>Срок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окупаемости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Проекта –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" dirty="0">
                <a:latin typeface="Century Gothic" pitchFamily="34" charset="0"/>
                <a:cs typeface="Calibri"/>
              </a:rPr>
              <a:t>7,1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лет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952500" y="2968751"/>
            <a:ext cx="2943225" cy="1144905"/>
            <a:chOff x="952500" y="2968751"/>
            <a:chExt cx="2943225" cy="1144905"/>
          </a:xfrm>
        </p:grpSpPr>
        <p:sp>
          <p:nvSpPr>
            <p:cNvPr id="21" name="object 21"/>
            <p:cNvSpPr/>
            <p:nvPr/>
          </p:nvSpPr>
          <p:spPr>
            <a:xfrm>
              <a:off x="1107948" y="2990087"/>
              <a:ext cx="2632075" cy="1099185"/>
            </a:xfrm>
            <a:custGeom>
              <a:avLst/>
              <a:gdLst/>
              <a:ahLst/>
              <a:cxnLst/>
              <a:rect l="l" t="t" r="r" b="b"/>
              <a:pathLst>
                <a:path w="2632075" h="1099185">
                  <a:moveTo>
                    <a:pt x="164592" y="979932"/>
                  </a:moveTo>
                  <a:lnTo>
                    <a:pt x="0" y="979932"/>
                  </a:lnTo>
                  <a:lnTo>
                    <a:pt x="0" y="1098804"/>
                  </a:lnTo>
                  <a:lnTo>
                    <a:pt x="164592" y="1098804"/>
                  </a:lnTo>
                  <a:lnTo>
                    <a:pt x="164592" y="979932"/>
                  </a:lnTo>
                  <a:close/>
                </a:path>
                <a:path w="2632075" h="1099185">
                  <a:moveTo>
                    <a:pt x="576072" y="864108"/>
                  </a:moveTo>
                  <a:lnTo>
                    <a:pt x="411480" y="864108"/>
                  </a:lnTo>
                  <a:lnTo>
                    <a:pt x="411480" y="1098804"/>
                  </a:lnTo>
                  <a:lnTo>
                    <a:pt x="576072" y="1098804"/>
                  </a:lnTo>
                  <a:lnTo>
                    <a:pt x="576072" y="864108"/>
                  </a:lnTo>
                  <a:close/>
                </a:path>
                <a:path w="2632075" h="1099185">
                  <a:moveTo>
                    <a:pt x="987552" y="592836"/>
                  </a:moveTo>
                  <a:lnTo>
                    <a:pt x="822960" y="592836"/>
                  </a:lnTo>
                  <a:lnTo>
                    <a:pt x="822960" y="1098804"/>
                  </a:lnTo>
                  <a:lnTo>
                    <a:pt x="987552" y="1098804"/>
                  </a:lnTo>
                  <a:lnTo>
                    <a:pt x="987552" y="592836"/>
                  </a:lnTo>
                  <a:close/>
                </a:path>
                <a:path w="2632075" h="1099185">
                  <a:moveTo>
                    <a:pt x="1399032" y="252984"/>
                  </a:moveTo>
                  <a:lnTo>
                    <a:pt x="1234440" y="252984"/>
                  </a:lnTo>
                  <a:lnTo>
                    <a:pt x="1234440" y="1098804"/>
                  </a:lnTo>
                  <a:lnTo>
                    <a:pt x="1399032" y="1098804"/>
                  </a:lnTo>
                  <a:lnTo>
                    <a:pt x="1399032" y="252984"/>
                  </a:lnTo>
                  <a:close/>
                </a:path>
                <a:path w="2632075" h="1099185">
                  <a:moveTo>
                    <a:pt x="1808988" y="106680"/>
                  </a:moveTo>
                  <a:lnTo>
                    <a:pt x="1644396" y="106680"/>
                  </a:lnTo>
                  <a:lnTo>
                    <a:pt x="1644396" y="1098804"/>
                  </a:lnTo>
                  <a:lnTo>
                    <a:pt x="1808988" y="1098804"/>
                  </a:lnTo>
                  <a:lnTo>
                    <a:pt x="1808988" y="106680"/>
                  </a:lnTo>
                  <a:close/>
                </a:path>
                <a:path w="2632075" h="1099185">
                  <a:moveTo>
                    <a:pt x="2220455" y="28956"/>
                  </a:moveTo>
                  <a:lnTo>
                    <a:pt x="2055876" y="28956"/>
                  </a:lnTo>
                  <a:lnTo>
                    <a:pt x="2055876" y="1098804"/>
                  </a:lnTo>
                  <a:lnTo>
                    <a:pt x="2220455" y="1098804"/>
                  </a:lnTo>
                  <a:lnTo>
                    <a:pt x="2220455" y="28956"/>
                  </a:lnTo>
                  <a:close/>
                </a:path>
                <a:path w="2632075" h="1099185">
                  <a:moveTo>
                    <a:pt x="2631948" y="0"/>
                  </a:moveTo>
                  <a:lnTo>
                    <a:pt x="2467356" y="0"/>
                  </a:lnTo>
                  <a:lnTo>
                    <a:pt x="2467356" y="1098804"/>
                  </a:lnTo>
                  <a:lnTo>
                    <a:pt x="2631948" y="1098804"/>
                  </a:lnTo>
                  <a:lnTo>
                    <a:pt x="2631948" y="0"/>
                  </a:lnTo>
                  <a:close/>
                </a:path>
              </a:pathLst>
            </a:custGeom>
            <a:solidFill>
              <a:srgbClr val="43AF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952500" y="2973323"/>
              <a:ext cx="2943225" cy="1140460"/>
            </a:xfrm>
            <a:custGeom>
              <a:avLst/>
              <a:gdLst/>
              <a:ahLst/>
              <a:cxnLst/>
              <a:rect l="l" t="t" r="r" b="b"/>
              <a:pathLst>
                <a:path w="2943225" h="1140460">
                  <a:moveTo>
                    <a:pt x="2910840" y="1115568"/>
                  </a:moveTo>
                  <a:lnTo>
                    <a:pt x="2910840" y="0"/>
                  </a:lnTo>
                </a:path>
                <a:path w="2943225" h="1140460">
                  <a:moveTo>
                    <a:pt x="2910840" y="1115568"/>
                  </a:moveTo>
                  <a:lnTo>
                    <a:pt x="2942844" y="1115568"/>
                  </a:lnTo>
                </a:path>
                <a:path w="2943225" h="1140460">
                  <a:moveTo>
                    <a:pt x="2910840" y="836676"/>
                  </a:moveTo>
                  <a:lnTo>
                    <a:pt x="2942844" y="836676"/>
                  </a:lnTo>
                </a:path>
                <a:path w="2943225" h="1140460">
                  <a:moveTo>
                    <a:pt x="2910840" y="557784"/>
                  </a:moveTo>
                  <a:lnTo>
                    <a:pt x="2942844" y="557784"/>
                  </a:lnTo>
                </a:path>
                <a:path w="2943225" h="1140460">
                  <a:moveTo>
                    <a:pt x="2910840" y="278891"/>
                  </a:moveTo>
                  <a:lnTo>
                    <a:pt x="2942844" y="278891"/>
                  </a:lnTo>
                </a:path>
                <a:path w="2943225" h="1140460">
                  <a:moveTo>
                    <a:pt x="2910840" y="0"/>
                  </a:moveTo>
                  <a:lnTo>
                    <a:pt x="2942844" y="0"/>
                  </a:lnTo>
                </a:path>
                <a:path w="2943225" h="1140460">
                  <a:moveTo>
                    <a:pt x="33528" y="1115568"/>
                  </a:moveTo>
                  <a:lnTo>
                    <a:pt x="33528" y="0"/>
                  </a:lnTo>
                </a:path>
                <a:path w="2943225" h="1140460">
                  <a:moveTo>
                    <a:pt x="0" y="1115568"/>
                  </a:moveTo>
                  <a:lnTo>
                    <a:pt x="33528" y="1115568"/>
                  </a:lnTo>
                </a:path>
                <a:path w="2943225" h="1140460">
                  <a:moveTo>
                    <a:pt x="0" y="929639"/>
                  </a:moveTo>
                  <a:lnTo>
                    <a:pt x="33528" y="929639"/>
                  </a:lnTo>
                </a:path>
                <a:path w="2943225" h="1140460">
                  <a:moveTo>
                    <a:pt x="0" y="743712"/>
                  </a:moveTo>
                  <a:lnTo>
                    <a:pt x="33528" y="743712"/>
                  </a:lnTo>
                </a:path>
                <a:path w="2943225" h="1140460">
                  <a:moveTo>
                    <a:pt x="0" y="557784"/>
                  </a:moveTo>
                  <a:lnTo>
                    <a:pt x="33528" y="557784"/>
                  </a:lnTo>
                </a:path>
                <a:path w="2943225" h="1140460">
                  <a:moveTo>
                    <a:pt x="0" y="371855"/>
                  </a:moveTo>
                  <a:lnTo>
                    <a:pt x="33528" y="371855"/>
                  </a:lnTo>
                </a:path>
                <a:path w="2943225" h="1140460">
                  <a:moveTo>
                    <a:pt x="0" y="185927"/>
                  </a:moveTo>
                  <a:lnTo>
                    <a:pt x="33528" y="185927"/>
                  </a:lnTo>
                </a:path>
                <a:path w="2943225" h="1140460">
                  <a:moveTo>
                    <a:pt x="0" y="0"/>
                  </a:moveTo>
                  <a:lnTo>
                    <a:pt x="33528" y="0"/>
                  </a:lnTo>
                </a:path>
                <a:path w="2943225" h="1140460">
                  <a:moveTo>
                    <a:pt x="33528" y="1115568"/>
                  </a:moveTo>
                  <a:lnTo>
                    <a:pt x="2910840" y="1115568"/>
                  </a:lnTo>
                </a:path>
                <a:path w="2943225" h="1140460">
                  <a:moveTo>
                    <a:pt x="237744" y="1115568"/>
                  </a:moveTo>
                  <a:lnTo>
                    <a:pt x="237744" y="1139952"/>
                  </a:lnTo>
                </a:path>
                <a:path w="2943225" h="1140460">
                  <a:moveTo>
                    <a:pt x="649224" y="1115568"/>
                  </a:moveTo>
                  <a:lnTo>
                    <a:pt x="649224" y="1139952"/>
                  </a:lnTo>
                </a:path>
                <a:path w="2943225" h="1140460">
                  <a:moveTo>
                    <a:pt x="1060704" y="1115568"/>
                  </a:moveTo>
                  <a:lnTo>
                    <a:pt x="1060704" y="1139952"/>
                  </a:lnTo>
                </a:path>
                <a:path w="2943225" h="1140460">
                  <a:moveTo>
                    <a:pt x="1472183" y="1115568"/>
                  </a:moveTo>
                  <a:lnTo>
                    <a:pt x="1472183" y="1139952"/>
                  </a:lnTo>
                </a:path>
                <a:path w="2943225" h="1140460">
                  <a:moveTo>
                    <a:pt x="1882139" y="1115568"/>
                  </a:moveTo>
                  <a:lnTo>
                    <a:pt x="1882139" y="1139952"/>
                  </a:lnTo>
                </a:path>
                <a:path w="2943225" h="1140460">
                  <a:moveTo>
                    <a:pt x="2293620" y="1115568"/>
                  </a:moveTo>
                  <a:lnTo>
                    <a:pt x="2293620" y="1139952"/>
                  </a:lnTo>
                </a:path>
                <a:path w="2943225" h="1140460">
                  <a:moveTo>
                    <a:pt x="2705100" y="1115568"/>
                  </a:moveTo>
                  <a:lnTo>
                    <a:pt x="2705100" y="1139952"/>
                  </a:lnTo>
                </a:path>
                <a:path w="2943225" h="1140460">
                  <a:moveTo>
                    <a:pt x="2910840" y="1115568"/>
                  </a:moveTo>
                  <a:lnTo>
                    <a:pt x="2910840" y="1139952"/>
                  </a:lnTo>
                </a:path>
              </a:pathLst>
            </a:custGeom>
            <a:ln w="9144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191006" y="3074207"/>
              <a:ext cx="2466340" cy="577215"/>
            </a:xfrm>
            <a:custGeom>
              <a:avLst/>
              <a:gdLst/>
              <a:ahLst/>
              <a:cxnLst/>
              <a:rect l="l" t="t" r="r" b="b"/>
              <a:pathLst>
                <a:path w="2466340" h="577214">
                  <a:moveTo>
                    <a:pt x="0" y="549864"/>
                  </a:moveTo>
                  <a:lnTo>
                    <a:pt x="45673" y="551230"/>
                  </a:lnTo>
                  <a:lnTo>
                    <a:pt x="91339" y="556358"/>
                  </a:lnTo>
                  <a:lnTo>
                    <a:pt x="137000" y="563368"/>
                  </a:lnTo>
                  <a:lnTo>
                    <a:pt x="182657" y="570378"/>
                  </a:lnTo>
                  <a:lnTo>
                    <a:pt x="228314" y="575507"/>
                  </a:lnTo>
                  <a:lnTo>
                    <a:pt x="273971" y="576873"/>
                  </a:lnTo>
                  <a:lnTo>
                    <a:pt x="319632" y="572594"/>
                  </a:lnTo>
                  <a:lnTo>
                    <a:pt x="365298" y="560789"/>
                  </a:lnTo>
                  <a:lnTo>
                    <a:pt x="410972" y="539577"/>
                  </a:lnTo>
                  <a:lnTo>
                    <a:pt x="442592" y="517459"/>
                  </a:lnTo>
                  <a:lnTo>
                    <a:pt x="474209" y="488703"/>
                  </a:lnTo>
                  <a:lnTo>
                    <a:pt x="505823" y="454488"/>
                  </a:lnTo>
                  <a:lnTo>
                    <a:pt x="537435" y="415995"/>
                  </a:lnTo>
                  <a:lnTo>
                    <a:pt x="569045" y="374403"/>
                  </a:lnTo>
                  <a:lnTo>
                    <a:pt x="600653" y="330892"/>
                  </a:lnTo>
                  <a:lnTo>
                    <a:pt x="632262" y="286643"/>
                  </a:lnTo>
                  <a:lnTo>
                    <a:pt x="663870" y="242835"/>
                  </a:lnTo>
                  <a:lnTo>
                    <a:pt x="695480" y="200647"/>
                  </a:lnTo>
                  <a:lnTo>
                    <a:pt x="727092" y="161261"/>
                  </a:lnTo>
                  <a:lnTo>
                    <a:pt x="758706" y="125856"/>
                  </a:lnTo>
                  <a:lnTo>
                    <a:pt x="790323" y="95612"/>
                  </a:lnTo>
                  <a:lnTo>
                    <a:pt x="821944" y="71709"/>
                  </a:lnTo>
                  <a:lnTo>
                    <a:pt x="867617" y="46840"/>
                  </a:lnTo>
                  <a:lnTo>
                    <a:pt x="913283" y="29931"/>
                  </a:lnTo>
                  <a:lnTo>
                    <a:pt x="958944" y="19512"/>
                  </a:lnTo>
                  <a:lnTo>
                    <a:pt x="1004601" y="14117"/>
                  </a:lnTo>
                  <a:lnTo>
                    <a:pt x="1050258" y="12278"/>
                  </a:lnTo>
                  <a:lnTo>
                    <a:pt x="1095915" y="12527"/>
                  </a:lnTo>
                  <a:lnTo>
                    <a:pt x="1141576" y="13397"/>
                  </a:lnTo>
                  <a:lnTo>
                    <a:pt x="1187242" y="13421"/>
                  </a:lnTo>
                  <a:lnTo>
                    <a:pt x="1232916" y="11130"/>
                  </a:lnTo>
                  <a:lnTo>
                    <a:pt x="1284297" y="7348"/>
                  </a:lnTo>
                  <a:lnTo>
                    <a:pt x="1335670" y="4712"/>
                  </a:lnTo>
                  <a:lnTo>
                    <a:pt x="1387037" y="2999"/>
                  </a:lnTo>
                  <a:lnTo>
                    <a:pt x="1438402" y="1986"/>
                  </a:lnTo>
                  <a:lnTo>
                    <a:pt x="1489766" y="1449"/>
                  </a:lnTo>
                  <a:lnTo>
                    <a:pt x="1541133" y="1164"/>
                  </a:lnTo>
                  <a:lnTo>
                    <a:pt x="1592506" y="910"/>
                  </a:lnTo>
                  <a:lnTo>
                    <a:pt x="1643888" y="462"/>
                  </a:lnTo>
                  <a:lnTo>
                    <a:pt x="1695269" y="74"/>
                  </a:lnTo>
                  <a:lnTo>
                    <a:pt x="1746642" y="0"/>
                  </a:lnTo>
                  <a:lnTo>
                    <a:pt x="1798009" y="160"/>
                  </a:lnTo>
                  <a:lnTo>
                    <a:pt x="1849374" y="478"/>
                  </a:lnTo>
                  <a:lnTo>
                    <a:pt x="1900738" y="872"/>
                  </a:lnTo>
                  <a:lnTo>
                    <a:pt x="1952105" y="1266"/>
                  </a:lnTo>
                  <a:lnTo>
                    <a:pt x="2003478" y="1578"/>
                  </a:lnTo>
                  <a:lnTo>
                    <a:pt x="2054860" y="1732"/>
                  </a:lnTo>
                  <a:lnTo>
                    <a:pt x="2106241" y="1805"/>
                  </a:lnTo>
                  <a:lnTo>
                    <a:pt x="2157614" y="1839"/>
                  </a:lnTo>
                  <a:lnTo>
                    <a:pt x="2208981" y="1843"/>
                  </a:lnTo>
                  <a:lnTo>
                    <a:pt x="2260346" y="1827"/>
                  </a:lnTo>
                  <a:lnTo>
                    <a:pt x="2311710" y="1799"/>
                  </a:lnTo>
                  <a:lnTo>
                    <a:pt x="2363077" y="1768"/>
                  </a:lnTo>
                  <a:lnTo>
                    <a:pt x="2414450" y="1742"/>
                  </a:lnTo>
                  <a:lnTo>
                    <a:pt x="2465832" y="1732"/>
                  </a:lnTo>
                </a:path>
              </a:pathLst>
            </a:custGeom>
            <a:ln w="28956">
              <a:solidFill>
                <a:srgbClr val="046A3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53566" y="3587495"/>
              <a:ext cx="73152" cy="73152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65020" y="3576827"/>
              <a:ext cx="73152" cy="73152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76500" y="3108959"/>
              <a:ext cx="73152" cy="73151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87980" y="3049523"/>
              <a:ext cx="73152" cy="73151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97936" y="3038855"/>
              <a:ext cx="73152" cy="73152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09417" y="3040379"/>
              <a:ext cx="73152" cy="73152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620897" y="3040379"/>
              <a:ext cx="73151" cy="73152"/>
            </a:xfrm>
            <a:prstGeom prst="rect">
              <a:avLst/>
            </a:prstGeom>
          </p:spPr>
        </p:pic>
      </p:grpSp>
      <p:sp>
        <p:nvSpPr>
          <p:cNvPr id="31" name="object 31"/>
          <p:cNvSpPr txBox="1"/>
          <p:nvPr/>
        </p:nvSpPr>
        <p:spPr>
          <a:xfrm>
            <a:off x="1135710" y="3695782"/>
            <a:ext cx="127635" cy="25590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latin typeface="Calibri"/>
                <a:cs typeface="Calibri"/>
              </a:rPr>
              <a:t>3 225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559686" y="3828624"/>
            <a:ext cx="127635" cy="25590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6 322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958085" y="3720451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13 606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369185" y="3720451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22 739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780410" y="3720451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26 658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191255" y="3720451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28 738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602482" y="3720451"/>
            <a:ext cx="127635" cy="3079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29 514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090371" y="3393185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33%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501521" y="3382771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34%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912366" y="2915157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68%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323592" y="2884677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72%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734817" y="2863088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73%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145917" y="2863088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73%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565905" y="2876804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73%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944873" y="4003928"/>
            <a:ext cx="15049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"/>
                <a:cs typeface="Calibri"/>
              </a:rPr>
              <a:t>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944873" y="3724783"/>
            <a:ext cx="20256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"/>
                <a:cs typeface="Calibri"/>
              </a:rPr>
              <a:t>20%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944873" y="3445509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40%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944873" y="3166363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60%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944873" y="2886837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80%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98119" y="2823057"/>
            <a:ext cx="306070" cy="1329055"/>
          </a:xfrm>
          <a:prstGeom prst="rect">
            <a:avLst/>
          </a:prstGeom>
        </p:spPr>
        <p:txBody>
          <a:bodyPr vert="horz" wrap="square" lIns="0" tIns="76835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605"/>
              </a:spcBef>
            </a:pPr>
            <a:r>
              <a:rPr sz="800" dirty="0">
                <a:latin typeface="Calibri"/>
                <a:cs typeface="Calibri"/>
              </a:rPr>
              <a:t>30 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505"/>
              </a:spcBef>
            </a:pPr>
            <a:r>
              <a:rPr sz="800" dirty="0">
                <a:latin typeface="Calibri"/>
                <a:cs typeface="Calibri"/>
              </a:rPr>
              <a:t>25 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509"/>
              </a:spcBef>
            </a:pPr>
            <a:r>
              <a:rPr sz="800" dirty="0">
                <a:latin typeface="Calibri"/>
                <a:cs typeface="Calibri"/>
              </a:rPr>
              <a:t>20 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505"/>
              </a:spcBef>
            </a:pPr>
            <a:r>
              <a:rPr sz="800" dirty="0">
                <a:latin typeface="Calibri"/>
                <a:cs typeface="Calibri"/>
              </a:rPr>
              <a:t>15 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505"/>
              </a:spcBef>
            </a:pPr>
            <a:r>
              <a:rPr sz="800" dirty="0">
                <a:latin typeface="Calibri"/>
                <a:cs typeface="Calibri"/>
              </a:rPr>
              <a:t>10</a:t>
            </a:r>
            <a:r>
              <a:rPr sz="800" spc="-5" dirty="0">
                <a:latin typeface="Calibri"/>
                <a:cs typeface="Calibri"/>
              </a:rPr>
              <a:t> 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505"/>
              </a:spcBef>
            </a:pPr>
            <a:r>
              <a:rPr sz="800" dirty="0">
                <a:latin typeface="Calibri"/>
                <a:cs typeface="Calibri"/>
              </a:rPr>
              <a:t>5 0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505"/>
              </a:spcBef>
            </a:pP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1013256" y="4135882"/>
            <a:ext cx="1115695" cy="274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4295">
              <a:lnSpc>
                <a:spcPct val="100000"/>
              </a:lnSpc>
              <a:spcBef>
                <a:spcPts val="100"/>
              </a:spcBef>
              <a:tabLst>
                <a:tab pos="485140" algn="l"/>
                <a:tab pos="896619" algn="l"/>
              </a:tabLst>
            </a:pPr>
            <a:r>
              <a:rPr sz="800" dirty="0">
                <a:latin typeface="Calibri"/>
                <a:cs typeface="Calibri"/>
              </a:rPr>
              <a:t>20</a:t>
            </a:r>
            <a:r>
              <a:rPr sz="800" spc="-15" dirty="0">
                <a:latin typeface="Calibri"/>
                <a:cs typeface="Calibri"/>
              </a:rPr>
              <a:t>2</a:t>
            </a:r>
            <a:r>
              <a:rPr sz="800" dirty="0">
                <a:latin typeface="Calibri"/>
                <a:cs typeface="Calibri"/>
              </a:rPr>
              <a:t>1	20</a:t>
            </a:r>
            <a:r>
              <a:rPr sz="800" spc="-15" dirty="0">
                <a:latin typeface="Calibri"/>
                <a:cs typeface="Calibri"/>
              </a:rPr>
              <a:t>2</a:t>
            </a:r>
            <a:r>
              <a:rPr sz="800" dirty="0">
                <a:latin typeface="Calibri"/>
                <a:cs typeface="Calibri"/>
              </a:rPr>
              <a:t>3	20</a:t>
            </a:r>
            <a:r>
              <a:rPr sz="800" spc="-15" dirty="0">
                <a:latin typeface="Calibri"/>
                <a:cs typeface="Calibri"/>
              </a:rPr>
              <a:t>2</a:t>
            </a:r>
            <a:r>
              <a:rPr sz="800" dirty="0">
                <a:latin typeface="Calibri"/>
                <a:cs typeface="Calibri"/>
              </a:rPr>
              <a:t>5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800" spc="-5" dirty="0">
                <a:latin typeface="Calibri"/>
                <a:cs typeface="Calibri"/>
              </a:rPr>
              <a:t>Выручка,</a:t>
            </a:r>
            <a:r>
              <a:rPr sz="800" spc="-15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тыс.</a:t>
            </a:r>
            <a:r>
              <a:rPr sz="800" spc="-20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долл.</a:t>
            </a:r>
            <a:r>
              <a:rPr sz="800" spc="-15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США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308605" y="4135882"/>
            <a:ext cx="23114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"/>
                <a:cs typeface="Calibri"/>
              </a:rPr>
              <a:t>20</a:t>
            </a:r>
            <a:r>
              <a:rPr sz="800" spc="-15" dirty="0">
                <a:latin typeface="Calibri"/>
                <a:cs typeface="Calibri"/>
              </a:rPr>
              <a:t>2</a:t>
            </a:r>
            <a:r>
              <a:rPr sz="800" dirty="0">
                <a:latin typeface="Calibri"/>
                <a:cs typeface="Calibri"/>
              </a:rPr>
              <a:t>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2647314" y="4135882"/>
            <a:ext cx="1267460" cy="274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5090">
              <a:lnSpc>
                <a:spcPct val="100000"/>
              </a:lnSpc>
              <a:spcBef>
                <a:spcPts val="100"/>
              </a:spcBef>
              <a:tabLst>
                <a:tab pos="495934" algn="l"/>
                <a:tab pos="914400" algn="l"/>
              </a:tabLst>
            </a:pPr>
            <a:r>
              <a:rPr sz="800" spc="-5" dirty="0">
                <a:latin typeface="Calibri"/>
                <a:cs typeface="Calibri"/>
              </a:rPr>
              <a:t>2029	2031	</a:t>
            </a:r>
            <a:r>
              <a:rPr sz="800" dirty="0">
                <a:latin typeface="Calibri"/>
                <a:cs typeface="Calibri"/>
              </a:rPr>
              <a:t>ППП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800" spc="-5" dirty="0">
                <a:latin typeface="Calibri"/>
                <a:cs typeface="Calibri"/>
              </a:rPr>
              <a:t>Рентабельность</a:t>
            </a:r>
            <a:r>
              <a:rPr sz="800" spc="-35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по</a:t>
            </a:r>
            <a:r>
              <a:rPr sz="800" spc="-15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EBITDA,%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441985" y="3232194"/>
            <a:ext cx="127635" cy="6896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spc="-5" dirty="0">
                <a:latin typeface="Calibri"/>
                <a:cs typeface="Calibri"/>
              </a:rPr>
              <a:t>тыс.</a:t>
            </a:r>
            <a:r>
              <a:rPr sz="800" spc="-35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долл.</a:t>
            </a:r>
            <a:r>
              <a:rPr sz="800" spc="-15" dirty="0">
                <a:latin typeface="Calibri"/>
                <a:cs typeface="Calibri"/>
              </a:rPr>
              <a:t> </a:t>
            </a:r>
            <a:r>
              <a:rPr sz="800" spc="-5" dirty="0">
                <a:latin typeface="Calibri"/>
                <a:cs typeface="Calibri"/>
              </a:rPr>
              <a:t>США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755904" y="4319015"/>
            <a:ext cx="243840" cy="56515"/>
          </a:xfrm>
          <a:custGeom>
            <a:avLst/>
            <a:gdLst/>
            <a:ahLst/>
            <a:cxnLst/>
            <a:rect l="l" t="t" r="r" b="b"/>
            <a:pathLst>
              <a:path w="243840" h="56514">
                <a:moveTo>
                  <a:pt x="243839" y="0"/>
                </a:moveTo>
                <a:lnTo>
                  <a:pt x="0" y="0"/>
                </a:lnTo>
                <a:lnTo>
                  <a:pt x="0" y="56387"/>
                </a:lnTo>
                <a:lnTo>
                  <a:pt x="243839" y="56387"/>
                </a:lnTo>
                <a:lnTo>
                  <a:pt x="243839" y="0"/>
                </a:lnTo>
                <a:close/>
              </a:path>
            </a:pathLst>
          </a:custGeom>
          <a:solidFill>
            <a:srgbClr val="43AF2A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" name="object 56"/>
          <p:cNvGrpSpPr/>
          <p:nvPr/>
        </p:nvGrpSpPr>
        <p:grpSpPr>
          <a:xfrm>
            <a:off x="2390394" y="4315967"/>
            <a:ext cx="243840" cy="59690"/>
            <a:chOff x="2390394" y="4315967"/>
            <a:chExt cx="243840" cy="59690"/>
          </a:xfrm>
        </p:grpSpPr>
        <p:sp>
          <p:nvSpPr>
            <p:cNvPr id="57" name="object 57"/>
            <p:cNvSpPr/>
            <p:nvPr/>
          </p:nvSpPr>
          <p:spPr>
            <a:xfrm>
              <a:off x="2390394" y="4347209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0" y="0"/>
                  </a:moveTo>
                  <a:lnTo>
                    <a:pt x="243839" y="0"/>
                  </a:lnTo>
                </a:path>
              </a:pathLst>
            </a:custGeom>
            <a:ln w="28956">
              <a:solidFill>
                <a:srgbClr val="046A3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2485644" y="4320539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145" y="0"/>
                  </a:moveTo>
                  <a:lnTo>
                    <a:pt x="15376" y="1982"/>
                  </a:lnTo>
                  <a:lnTo>
                    <a:pt x="7381" y="7381"/>
                  </a:lnTo>
                  <a:lnTo>
                    <a:pt x="1982" y="15376"/>
                  </a:lnTo>
                  <a:lnTo>
                    <a:pt x="0" y="25146"/>
                  </a:lnTo>
                  <a:lnTo>
                    <a:pt x="1982" y="34915"/>
                  </a:lnTo>
                  <a:lnTo>
                    <a:pt x="7381" y="42910"/>
                  </a:lnTo>
                  <a:lnTo>
                    <a:pt x="15376" y="48309"/>
                  </a:lnTo>
                  <a:lnTo>
                    <a:pt x="25145" y="50292"/>
                  </a:lnTo>
                  <a:lnTo>
                    <a:pt x="34915" y="48309"/>
                  </a:lnTo>
                  <a:lnTo>
                    <a:pt x="42910" y="42910"/>
                  </a:lnTo>
                  <a:lnTo>
                    <a:pt x="48309" y="34915"/>
                  </a:lnTo>
                  <a:lnTo>
                    <a:pt x="50292" y="25146"/>
                  </a:lnTo>
                  <a:lnTo>
                    <a:pt x="48309" y="15376"/>
                  </a:lnTo>
                  <a:lnTo>
                    <a:pt x="42910" y="7381"/>
                  </a:lnTo>
                  <a:lnTo>
                    <a:pt x="34915" y="1982"/>
                  </a:lnTo>
                  <a:lnTo>
                    <a:pt x="25145" y="0"/>
                  </a:lnTo>
                  <a:close/>
                </a:path>
              </a:pathLst>
            </a:custGeom>
            <a:solidFill>
              <a:srgbClr val="43AF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2485644" y="4320539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292" y="25146"/>
                  </a:moveTo>
                  <a:lnTo>
                    <a:pt x="48309" y="34915"/>
                  </a:lnTo>
                  <a:lnTo>
                    <a:pt x="42910" y="42910"/>
                  </a:lnTo>
                  <a:lnTo>
                    <a:pt x="34915" y="48309"/>
                  </a:lnTo>
                  <a:lnTo>
                    <a:pt x="25145" y="50292"/>
                  </a:lnTo>
                  <a:lnTo>
                    <a:pt x="15376" y="48309"/>
                  </a:lnTo>
                  <a:lnTo>
                    <a:pt x="7381" y="42910"/>
                  </a:lnTo>
                  <a:lnTo>
                    <a:pt x="1982" y="34915"/>
                  </a:lnTo>
                  <a:lnTo>
                    <a:pt x="0" y="25146"/>
                  </a:lnTo>
                  <a:lnTo>
                    <a:pt x="1982" y="15376"/>
                  </a:lnTo>
                  <a:lnTo>
                    <a:pt x="7381" y="7381"/>
                  </a:lnTo>
                  <a:lnTo>
                    <a:pt x="15376" y="1982"/>
                  </a:lnTo>
                  <a:lnTo>
                    <a:pt x="25145" y="0"/>
                  </a:lnTo>
                  <a:lnTo>
                    <a:pt x="34915" y="1982"/>
                  </a:lnTo>
                  <a:lnTo>
                    <a:pt x="42910" y="7381"/>
                  </a:lnTo>
                  <a:lnTo>
                    <a:pt x="48309" y="15376"/>
                  </a:lnTo>
                  <a:lnTo>
                    <a:pt x="50292" y="25146"/>
                  </a:lnTo>
                  <a:close/>
                </a:path>
              </a:pathLst>
            </a:custGeom>
            <a:ln w="9144">
              <a:solidFill>
                <a:srgbClr val="046A3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1" name="object 7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18" name="object 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19" name="Блок-схема: задержка 1018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20" name="Прямоугольник 1019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22" name="Рисунок 1021"/>
          <p:cNvPicPr>
            <a:picLocks noChangeAspect="1"/>
          </p:cNvPicPr>
          <p:nvPr/>
        </p:nvPicPr>
        <p:blipFill rotWithShape="1">
          <a:blip r:embed="rId10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1023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24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026" name="object 63"/>
          <p:cNvSpPr txBox="1"/>
          <p:nvPr/>
        </p:nvSpPr>
        <p:spPr>
          <a:xfrm>
            <a:off x="498449" y="4436065"/>
            <a:ext cx="3468370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Ме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сторас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по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л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о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ж</a:t>
            </a:r>
            <a:r>
              <a:rPr sz="900" b="1" spc="-10" dirty="0" err="1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н</a:t>
            </a:r>
            <a:r>
              <a:rPr sz="900" b="1" spc="-5" dirty="0" err="1">
                <a:solidFill>
                  <a:srgbClr val="85BB24"/>
                </a:solidFill>
                <a:latin typeface="Calibri"/>
                <a:cs typeface="Calibri"/>
              </a:rPr>
              <a:t>и</a:t>
            </a:r>
            <a:r>
              <a:rPr sz="900" b="1" dirty="0" err="1">
                <a:solidFill>
                  <a:srgbClr val="85BB24"/>
                </a:solidFill>
                <a:latin typeface="Calibri"/>
                <a:cs typeface="Calibri"/>
              </a:rPr>
              <a:t>е</a:t>
            </a:r>
            <a:r>
              <a:rPr sz="900" b="1" spc="-50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проек</a:t>
            </a:r>
            <a:r>
              <a:rPr sz="900" b="1" spc="-5" dirty="0">
                <a:solidFill>
                  <a:srgbClr val="85BB24"/>
                </a:solidFill>
                <a:latin typeface="Calibri"/>
                <a:cs typeface="Calibri"/>
              </a:rPr>
              <a:t>т</a:t>
            </a:r>
            <a:r>
              <a:rPr sz="900" b="1" dirty="0">
                <a:solidFill>
                  <a:srgbClr val="85BB24"/>
                </a:solidFill>
                <a:latin typeface="Calibri"/>
                <a:cs typeface="Calibri"/>
              </a:rPr>
              <a:t>а</a:t>
            </a:r>
            <a:endParaRPr sz="900" dirty="0">
              <a:latin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57853123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58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498449" y="2640279"/>
            <a:ext cx="1238250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10" dirty="0">
                <a:solidFill>
                  <a:srgbClr val="85BB24"/>
                </a:solidFill>
                <a:latin typeface="Calibri"/>
                <a:cs typeface="Calibri"/>
              </a:rPr>
              <a:t>Рентабельность</a:t>
            </a:r>
            <a:r>
              <a:rPr sz="900" b="1" spc="85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10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98449" y="4449013"/>
            <a:ext cx="1495425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10" dirty="0">
                <a:solidFill>
                  <a:srgbClr val="85BB24"/>
                </a:solidFill>
                <a:latin typeface="Calibri"/>
                <a:cs typeface="Calibri"/>
              </a:rPr>
              <a:t>Месторасположение</a:t>
            </a:r>
            <a:r>
              <a:rPr sz="900" b="1" spc="65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10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511421" y="950721"/>
            <a:ext cx="3230929" cy="935513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Товары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</a:pPr>
            <a:r>
              <a:rPr sz="1000" dirty="0">
                <a:latin typeface="Century Gothic" pitchFamily="34" charset="0"/>
                <a:cs typeface="Calibri"/>
              </a:rPr>
              <a:t>Ежегодный объём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производства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продукции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25" dirty="0">
                <a:latin typeface="Century Gothic" pitchFamily="34" charset="0"/>
                <a:cs typeface="Calibri"/>
              </a:rPr>
              <a:t>ее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00000"/>
              </a:lnSpc>
            </a:pPr>
            <a:r>
              <a:rPr sz="1000" spc="-10" dirty="0">
                <a:latin typeface="Century Gothic" pitchFamily="34" charset="0"/>
                <a:cs typeface="Calibri"/>
              </a:rPr>
              <a:t>реализация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направлениям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следующее:</a:t>
            </a:r>
            <a:r>
              <a:rPr sz="1000" spc="4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картофель </a:t>
            </a:r>
            <a:r>
              <a:rPr sz="1000" dirty="0">
                <a:latin typeface="Century Gothic" pitchFamily="34" charset="0"/>
                <a:cs typeface="Calibri"/>
              </a:rPr>
              <a:t>товарный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10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000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тонн/год,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картофель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семенной </a:t>
            </a:r>
            <a:r>
              <a:rPr sz="1000" spc="-50" dirty="0">
                <a:latin typeface="Century Gothic" pitchFamily="34" charset="0"/>
                <a:cs typeface="Calibri"/>
              </a:rPr>
              <a:t>–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</a:pPr>
            <a:r>
              <a:rPr sz="1000" dirty="0">
                <a:latin typeface="Century Gothic" pitchFamily="34" charset="0"/>
                <a:cs typeface="Calibri"/>
              </a:rPr>
              <a:t>4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000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тонн/год,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картофель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фри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2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400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тонн/год.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479976" y="365893"/>
            <a:ext cx="5235023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b="1" dirty="0">
                <a:latin typeface="Century Gothic" pitchFamily="34" charset="0"/>
                <a:cs typeface="Arial" panose="020B0604020202020204" pitchFamily="34" charset="0"/>
              </a:rPr>
              <a:t>Выращивание и</a:t>
            </a:r>
            <a:r>
              <a:rPr b="1" spc="-1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переработка</a:t>
            </a:r>
            <a:r>
              <a:rPr b="1" spc="-3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картофеля</a:t>
            </a:r>
          </a:p>
        </p:txBody>
      </p:sp>
      <p:sp>
        <p:nvSpPr>
          <p:cNvPr id="10" name="object 10"/>
          <p:cNvSpPr txBox="1"/>
          <p:nvPr/>
        </p:nvSpPr>
        <p:spPr>
          <a:xfrm>
            <a:off x="4511421" y="1872481"/>
            <a:ext cx="3346578" cy="173983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ts val="1145"/>
              </a:lnSpc>
              <a:spcBef>
                <a:spcPts val="95"/>
              </a:spcBef>
            </a:pP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10160" algn="just">
              <a:lnSpc>
                <a:spcPct val="83500"/>
              </a:lnSpc>
              <a:spcBef>
                <a:spcPts val="145"/>
              </a:spcBef>
            </a:pPr>
            <a:r>
              <a:rPr sz="1000" spc="-10" dirty="0">
                <a:latin typeface="Century Gothic" pitchFamily="34" charset="0"/>
                <a:cs typeface="Calibri"/>
              </a:rPr>
              <a:t>Настоящим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инвестиционным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проектом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(«Проект»)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планируется </a:t>
            </a:r>
            <a:r>
              <a:rPr sz="1000" dirty="0">
                <a:latin typeface="Century Gothic" pitchFamily="34" charset="0"/>
                <a:cs typeface="Calibri"/>
              </a:rPr>
              <a:t>выращивание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переработка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элитного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семенного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картофеля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lang="kk-KZ" sz="1000" spc="-25" dirty="0">
                <a:latin typeface="Century Gothic" pitchFamily="34" charset="0"/>
                <a:cs typeface="Calibri"/>
              </a:rPr>
              <a:t>Сырдарьинском и Шиелийском районах</a:t>
            </a:r>
            <a:r>
              <a:rPr sz="1000" dirty="0">
                <a:latin typeface="Century Gothic" pitchFamily="34" charset="0"/>
                <a:cs typeface="Calibri"/>
              </a:rPr>
              <a:t>.</a:t>
            </a:r>
            <a:r>
              <a:rPr sz="1000" spc="-10" dirty="0">
                <a:latin typeface="Century Gothic" pitchFamily="34" charset="0"/>
                <a:cs typeface="Calibri"/>
              </a:rPr>
              <a:t> Переработка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продукции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заключается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очищении </a:t>
            </a:r>
            <a:r>
              <a:rPr sz="1000" dirty="0">
                <a:latin typeface="Century Gothic" pitchFamily="34" charset="0"/>
                <a:cs typeface="Calibri"/>
              </a:rPr>
              <a:t>картофеля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на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линии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для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мойки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картофеля.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Картофель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первой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50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 второй</a:t>
            </a:r>
            <a:r>
              <a:rPr sz="1000" spc="-10" dirty="0">
                <a:latin typeface="Century Gothic" pitchFamily="34" charset="0"/>
                <a:cs typeface="Calibri"/>
              </a:rPr>
              <a:t> репродукции,</a:t>
            </a:r>
            <a:r>
              <a:rPr sz="1000" dirty="0">
                <a:latin typeface="Century Gothic" pitchFamily="34" charset="0"/>
                <a:cs typeface="Calibri"/>
              </a:rPr>
              <a:t> 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также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не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соответствующий</a:t>
            </a:r>
            <a:r>
              <a:rPr lang="kk-KZ"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межгосударственным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стандартам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семенного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картофеля,</a:t>
            </a:r>
            <a:r>
              <a:rPr sz="1000" spc="-10" dirty="0">
                <a:latin typeface="Century Gothic" pitchFamily="34" charset="0"/>
                <a:cs typeface="Calibri"/>
              </a:rPr>
              <a:t> будет реализован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для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товарных</a:t>
            </a:r>
            <a:r>
              <a:rPr sz="1000" spc="-10" dirty="0">
                <a:latin typeface="Century Gothic" pitchFamily="34" charset="0"/>
                <a:cs typeface="Calibri"/>
              </a:rPr>
              <a:t> целей.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56515" algn="just">
              <a:lnSpc>
                <a:spcPts val="900"/>
              </a:lnSpc>
              <a:spcBef>
                <a:spcPts val="300"/>
              </a:spcBef>
            </a:pPr>
            <a:r>
              <a:rPr lang="ru-RU" sz="1000" spc="-5" dirty="0">
                <a:latin typeface="Century Gothic" pitchFamily="34" charset="0"/>
                <a:cs typeface="Calibri"/>
              </a:rPr>
              <a:t>Инициатором проекта является </a:t>
            </a:r>
            <a:r>
              <a:rPr lang="ru-RU" sz="1000" dirty="0">
                <a:latin typeface="Century Gothic" pitchFamily="34" charset="0"/>
                <a:cs typeface="Calibri"/>
              </a:rPr>
              <a:t>Акимат </a:t>
            </a:r>
            <a:r>
              <a:rPr lang="ru-RU" sz="1000" dirty="0" err="1">
                <a:latin typeface="Century Gothic" pitchFamily="34" charset="0"/>
                <a:cs typeface="Calibri"/>
              </a:rPr>
              <a:t>Кызылординской</a:t>
            </a:r>
            <a:r>
              <a:rPr lang="ru-RU" sz="1000" dirty="0">
                <a:latin typeface="Century Gothic" pitchFamily="34" charset="0"/>
                <a:cs typeface="Calibri"/>
              </a:rPr>
              <a:t> области.</a:t>
            </a:r>
          </a:p>
          <a:p>
            <a:pPr marL="12700">
              <a:lnSpc>
                <a:spcPts val="1105"/>
              </a:lnSpc>
            </a:pP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511421" y="3495264"/>
            <a:ext cx="3584575" cy="2469266"/>
          </a:xfrm>
          <a:prstGeom prst="rect">
            <a:avLst/>
          </a:prstGeom>
        </p:spPr>
        <p:txBody>
          <a:bodyPr vert="horz" wrap="square" lIns="0" tIns="37465" rIns="0" bIns="0" rtlCol="0">
            <a:spAutoFit/>
          </a:bodyPr>
          <a:lstStyle/>
          <a:p>
            <a:pPr marL="12065" marR="558165" algn="just">
              <a:lnSpc>
                <a:spcPts val="1000"/>
              </a:lnSpc>
              <a:spcBef>
                <a:spcPts val="295"/>
              </a:spcBef>
              <a:tabLst>
                <a:tab pos="201295" algn="l"/>
              </a:tabLst>
            </a:pPr>
            <a:r>
              <a:rPr lang="ru-RU"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lang="kk-KZ" sz="1000" dirty="0">
              <a:latin typeface="Century Gothic" pitchFamily="34" charset="0"/>
              <a:cs typeface="Calibri"/>
            </a:endParaRPr>
          </a:p>
          <a:p>
            <a:pPr marL="201295" marR="558165" indent="-189230" algn="just">
              <a:lnSpc>
                <a:spcPts val="1000"/>
              </a:lnSpc>
              <a:spcBef>
                <a:spcPts val="295"/>
              </a:spcBef>
              <a:buFont typeface="Arial MT"/>
              <a:buChar char="•"/>
              <a:tabLst>
                <a:tab pos="201295" algn="l"/>
              </a:tabLst>
            </a:pPr>
            <a:r>
              <a:rPr sz="1000" dirty="0" err="1">
                <a:latin typeface="Century Gothic" pitchFamily="34" charset="0"/>
                <a:cs typeface="Calibri"/>
              </a:rPr>
              <a:t>Картофель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является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третьей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потреблению продовольственной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культурой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мире,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после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риса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50" dirty="0">
                <a:latin typeface="Century Gothic" pitchFamily="34" charset="0"/>
                <a:cs typeface="Calibri"/>
              </a:rPr>
              <a:t>и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201295" marR="5080" algn="just">
              <a:lnSpc>
                <a:spcPts val="1000"/>
              </a:lnSpc>
              <a:spcBef>
                <a:spcPts val="5"/>
              </a:spcBef>
            </a:pPr>
            <a:r>
              <a:rPr sz="1000" dirty="0">
                <a:latin typeface="Century Gothic" pitchFamily="34" charset="0"/>
                <a:cs typeface="Calibri"/>
              </a:rPr>
              <a:t>пшеницы.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Объем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мирового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производства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картофеля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составил </a:t>
            </a:r>
            <a:r>
              <a:rPr sz="1000" dirty="0">
                <a:latin typeface="Century Gothic" pitchFamily="34" charset="0"/>
                <a:cs typeface="Calibri"/>
              </a:rPr>
              <a:t>359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млн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тонн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2020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25" dirty="0">
                <a:latin typeface="Century Gothic" pitchFamily="34" charset="0"/>
                <a:cs typeface="Calibri"/>
              </a:rPr>
              <a:t>г.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201295" indent="-188595" algn="just">
              <a:lnSpc>
                <a:spcPts val="1105"/>
              </a:lnSpc>
              <a:spcBef>
                <a:spcPts val="90"/>
              </a:spcBef>
              <a:buFont typeface="Arial MT"/>
              <a:buChar char="•"/>
              <a:tabLst>
                <a:tab pos="201295" algn="l"/>
              </a:tabLst>
            </a:pP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Казахстане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валовый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сбор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картофеля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2021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г.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составил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201295" marR="76835" algn="just">
              <a:lnSpc>
                <a:spcPct val="83300"/>
              </a:lnSpc>
              <a:spcBef>
                <a:spcPts val="105"/>
              </a:spcBef>
            </a:pPr>
            <a:r>
              <a:rPr sz="1000" dirty="0">
                <a:latin typeface="Century Gothic" pitchFamily="34" charset="0"/>
                <a:cs typeface="Calibri"/>
              </a:rPr>
              <a:t>4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млн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тонн,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то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время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как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уточненная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посевная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площадь </a:t>
            </a:r>
            <a:r>
              <a:rPr sz="1000" dirty="0">
                <a:latin typeface="Century Gothic" pitchFamily="34" charset="0"/>
                <a:cs typeface="Calibri"/>
              </a:rPr>
              <a:t>была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196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га.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Урожайность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оказалась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на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уровне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207 </a:t>
            </a:r>
            <a:r>
              <a:rPr sz="1000" spc="-10" dirty="0">
                <a:latin typeface="Century Gothic" pitchFamily="34" charset="0"/>
                <a:cs typeface="Calibri"/>
              </a:rPr>
              <a:t>ц/га. </a:t>
            </a:r>
            <a:r>
              <a:rPr sz="1000" dirty="0">
                <a:latin typeface="Century Gothic" pitchFamily="34" charset="0"/>
                <a:cs typeface="Calibri"/>
              </a:rPr>
              <a:t>Влияние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засухи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было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минимальным,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поскольку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20" dirty="0">
                <a:latin typeface="Century Gothic" pitchFamily="34" charset="0"/>
                <a:cs typeface="Calibri"/>
              </a:rPr>
              <a:t>весь </a:t>
            </a:r>
            <a:r>
              <a:rPr sz="1000" dirty="0">
                <a:latin typeface="Century Gothic" pitchFamily="34" charset="0"/>
                <a:cs typeface="Calibri"/>
              </a:rPr>
              <a:t>картофель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выращивается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на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поливных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землях.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201295" marR="233045" indent="-189230" algn="just">
              <a:lnSpc>
                <a:spcPct val="83300"/>
              </a:lnSpc>
              <a:spcBef>
                <a:spcPts val="295"/>
              </a:spcBef>
              <a:buFont typeface="Arial MT"/>
              <a:buChar char="•"/>
              <a:tabLst>
                <a:tab pos="201295" algn="l"/>
              </a:tabLst>
            </a:pP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Казахстане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объем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производства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картофеля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непрерывно увеличивался</a:t>
            </a:r>
            <a:r>
              <a:rPr sz="1000" dirty="0">
                <a:latin typeface="Century Gothic" pitchFamily="34" charset="0"/>
                <a:cs typeface="Calibri"/>
              </a:rPr>
              <a:t> с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2017</a:t>
            </a:r>
            <a:r>
              <a:rPr sz="1000" spc="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г.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со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среднегодовым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темпом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роста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50" dirty="0">
                <a:latin typeface="Century Gothic" pitchFamily="34" charset="0"/>
                <a:cs typeface="Calibri"/>
              </a:rPr>
              <a:t>в</a:t>
            </a:r>
            <a:r>
              <a:rPr sz="1000" dirty="0">
                <a:latin typeface="Century Gothic" pitchFamily="34" charset="0"/>
                <a:cs typeface="Calibri"/>
              </a:rPr>
              <a:t> 3,2%,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достигнув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4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млн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тонн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2021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г.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Объем</a:t>
            </a:r>
            <a:r>
              <a:rPr sz="1000" spc="-10" dirty="0">
                <a:latin typeface="Century Gothic" pitchFamily="34" charset="0"/>
                <a:cs typeface="Calibri"/>
              </a:rPr>
              <a:t> потребления </a:t>
            </a:r>
            <a:r>
              <a:rPr sz="1000" dirty="0">
                <a:latin typeface="Century Gothic" pitchFamily="34" charset="0"/>
                <a:cs typeface="Calibri"/>
              </a:rPr>
              <a:t>картофеля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стране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составил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3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млн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тонн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2021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25" dirty="0">
                <a:latin typeface="Century Gothic" pitchFamily="34" charset="0"/>
                <a:cs typeface="Calibri"/>
              </a:rPr>
              <a:t>г.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379616" y="1143000"/>
            <a:ext cx="2713482" cy="16607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1000" b="1" spc="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</a:t>
            </a:r>
            <a:r>
              <a:rPr sz="1000" b="1" spc="-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4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379616" y="1335689"/>
            <a:ext cx="3563620" cy="2551339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84785" marR="217804" indent="-172720" algn="just">
              <a:lnSpc>
                <a:spcPts val="1100"/>
              </a:lnSpc>
              <a:spcBef>
                <a:spcPts val="215"/>
              </a:spcBef>
              <a:buFont typeface="Arial MT"/>
              <a:buChar char="•"/>
              <a:tabLst>
                <a:tab pos="184785" algn="l"/>
              </a:tabLst>
            </a:pPr>
            <a:r>
              <a:rPr sz="1000" b="1" spc="-10" dirty="0" err="1">
                <a:latin typeface="Century Gothic" pitchFamily="34" charset="0"/>
                <a:cs typeface="Calibri"/>
              </a:rPr>
              <a:t>Местоположение</a:t>
            </a:r>
            <a:r>
              <a:rPr sz="1000" b="1" spc="-5" dirty="0">
                <a:latin typeface="Century Gothic" pitchFamily="34" charset="0"/>
                <a:cs typeface="Calibri"/>
              </a:rPr>
              <a:t> </a:t>
            </a:r>
            <a:r>
              <a:rPr sz="1000" b="1" dirty="0">
                <a:latin typeface="Century Gothic" pitchFamily="34" charset="0"/>
                <a:cs typeface="Calibri"/>
              </a:rPr>
              <a:t>Проекта. </a:t>
            </a:r>
            <a:r>
              <a:rPr sz="1000" dirty="0">
                <a:latin typeface="Century Gothic" pitchFamily="34" charset="0"/>
                <a:cs typeface="Calibri"/>
              </a:rPr>
              <a:t>Регион локации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производства выделяется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разветвлённой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дорожно-</a:t>
            </a:r>
            <a:r>
              <a:rPr sz="1000" dirty="0">
                <a:latin typeface="Century Gothic" pitchFamily="34" charset="0"/>
                <a:cs typeface="Calibri"/>
              </a:rPr>
              <a:t>транспортной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50" dirty="0">
                <a:latin typeface="Century Gothic" pitchFamily="34" charset="0"/>
                <a:cs typeface="Calibri"/>
              </a:rPr>
              <a:t>и</a:t>
            </a:r>
            <a:r>
              <a:rPr sz="1000" dirty="0">
                <a:latin typeface="Century Gothic" pitchFamily="34" charset="0"/>
                <a:cs typeface="Calibri"/>
              </a:rPr>
              <a:t> логистической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инфраструктурой, </a:t>
            </a:r>
            <a:r>
              <a:rPr sz="1000" dirty="0">
                <a:latin typeface="Century Gothic" pitchFamily="34" charset="0"/>
                <a:cs typeface="Calibri"/>
              </a:rPr>
              <a:t>что</a:t>
            </a:r>
            <a:r>
              <a:rPr sz="1000" spc="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позволяет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401320" algn="just">
              <a:lnSpc>
                <a:spcPts val="1100"/>
              </a:lnSpc>
            </a:pPr>
            <a:r>
              <a:rPr sz="1000" spc="-10" dirty="0">
                <a:latin typeface="Century Gothic" pitchFamily="34" charset="0"/>
                <a:cs typeface="Calibri"/>
              </a:rPr>
              <a:t>минимизировать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время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затраты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доставке</a:t>
            </a:r>
            <a:r>
              <a:rPr sz="1000" spc="-10" dirty="0">
                <a:latin typeface="Century Gothic" pitchFamily="34" charset="0"/>
                <a:cs typeface="Calibri"/>
              </a:rPr>
              <a:t> готовой </a:t>
            </a:r>
            <a:r>
              <a:rPr sz="1000" dirty="0">
                <a:latin typeface="Century Gothic" pitchFamily="34" charset="0"/>
                <a:cs typeface="Calibri"/>
              </a:rPr>
              <a:t>продукции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города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РК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endParaRPr lang="kk-KZ" sz="1000" spc="-35" dirty="0">
              <a:latin typeface="Century Gothic" pitchFamily="34" charset="0"/>
              <a:cs typeface="Calibri"/>
            </a:endParaRPr>
          </a:p>
          <a:p>
            <a:pPr marL="184785" marR="401320" algn="just">
              <a:lnSpc>
                <a:spcPts val="1100"/>
              </a:lnSpc>
            </a:pPr>
            <a:r>
              <a:rPr sz="1000" b="1" spc="-10" dirty="0" err="1">
                <a:latin typeface="Century Gothic" pitchFamily="34" charset="0"/>
                <a:cs typeface="Calibri"/>
              </a:rPr>
              <a:t>Импортозамещение</a:t>
            </a:r>
            <a:r>
              <a:rPr sz="1000" b="1" spc="-10" dirty="0">
                <a:latin typeface="Century Gothic" pitchFamily="34" charset="0"/>
                <a:cs typeface="Calibri"/>
              </a:rPr>
              <a:t>.</a:t>
            </a:r>
            <a:r>
              <a:rPr sz="1000" b="1" spc="25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Из-</a:t>
            </a:r>
            <a:r>
              <a:rPr sz="1000" dirty="0" err="1">
                <a:latin typeface="Century Gothic" pitchFamily="34" charset="0"/>
                <a:cs typeface="Calibri"/>
              </a:rPr>
              <a:t>за</a:t>
            </a:r>
            <a:r>
              <a:rPr sz="1000" spc="25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отсутствия</a:t>
            </a:r>
            <a:r>
              <a:rPr lang="kk-KZ"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высокопродуктивных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семян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картофеля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местной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селекции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возросла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зависимость </a:t>
            </a:r>
            <a:r>
              <a:rPr sz="1000" dirty="0">
                <a:latin typeface="Century Gothic" pitchFamily="34" charset="0"/>
                <a:cs typeface="Calibri"/>
              </a:rPr>
              <a:t>казахстанского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рынка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от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импортных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семян.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Эти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семена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часто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5080" algn="just">
              <a:lnSpc>
                <a:spcPts val="1100"/>
              </a:lnSpc>
              <a:spcBef>
                <a:spcPts val="10"/>
              </a:spcBef>
            </a:pPr>
            <a:r>
              <a:rPr sz="1000" spc="-10" dirty="0">
                <a:latin typeface="Century Gothic" pitchFamily="34" charset="0"/>
                <a:cs typeface="Calibri"/>
              </a:rPr>
              <a:t>характеризуются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высокой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ценой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 </a:t>
            </a:r>
            <a:r>
              <a:rPr sz="1000" spc="-10" dirty="0">
                <a:latin typeface="Century Gothic" pitchFamily="34" charset="0"/>
                <a:cs typeface="Calibri"/>
              </a:rPr>
              <a:t>ненадлежащим</a:t>
            </a:r>
            <a:r>
              <a:rPr sz="1000" spc="5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качеством, </a:t>
            </a:r>
            <a:r>
              <a:rPr sz="1000" dirty="0">
                <a:latin typeface="Century Gothic" pitchFamily="34" charset="0"/>
                <a:cs typeface="Calibri"/>
              </a:rPr>
              <a:t>что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является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одной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из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причин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низкой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неустойчивой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marR="204470" algn="just">
              <a:lnSpc>
                <a:spcPts val="1090"/>
              </a:lnSpc>
              <a:spcBef>
                <a:spcPts val="20"/>
              </a:spcBef>
            </a:pPr>
            <a:r>
              <a:rPr sz="1000" spc="-10" dirty="0">
                <a:latin typeface="Century Gothic" pitchFamily="34" charset="0"/>
                <a:cs typeface="Calibri"/>
              </a:rPr>
              <a:t>урожайности.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Решением этой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ситуации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является </a:t>
            </a:r>
            <a:r>
              <a:rPr sz="1000" spc="-10" dirty="0">
                <a:latin typeface="Century Gothic" pitchFamily="34" charset="0"/>
                <a:cs typeface="Calibri"/>
              </a:rPr>
              <a:t>создание </a:t>
            </a:r>
            <a:r>
              <a:rPr sz="1000" dirty="0">
                <a:latin typeface="Century Gothic" pitchFamily="34" charset="0"/>
                <a:cs typeface="Calibri"/>
              </a:rPr>
              <a:t>системы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практического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семеноводства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выращиванию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1090"/>
              </a:lnSpc>
            </a:pPr>
            <a:r>
              <a:rPr sz="1000" dirty="0">
                <a:latin typeface="Century Gothic" pitchFamily="34" charset="0"/>
                <a:cs typeface="Calibri"/>
              </a:rPr>
              <a:t>элитного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семенного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картофеля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spc="-25" dirty="0">
                <a:latin typeface="Century Gothic" pitchFamily="34" charset="0"/>
                <a:cs typeface="Calibri"/>
              </a:rPr>
              <a:t>РК.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79616" y="3864125"/>
            <a:ext cx="3462020" cy="602088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ts val="1195"/>
              </a:lnSpc>
              <a:spcBef>
                <a:spcPts val="95"/>
              </a:spcBef>
            </a:pP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1000" b="1" spc="4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ts val="1110"/>
              </a:lnSpc>
              <a:spcBef>
                <a:spcPts val="105"/>
              </a:spcBef>
            </a:pPr>
            <a:r>
              <a:rPr sz="1000" dirty="0">
                <a:latin typeface="Century Gothic" pitchFamily="34" charset="0"/>
                <a:cs typeface="Calibri"/>
              </a:rPr>
              <a:t>Для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реализации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Проекта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требуется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финансирование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размере </a:t>
            </a:r>
            <a:r>
              <a:rPr sz="1000" dirty="0">
                <a:latin typeface="Century Gothic" pitchFamily="34" charset="0"/>
                <a:cs typeface="Calibri"/>
              </a:rPr>
              <a:t>11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044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США,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том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числе: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392760" y="4466213"/>
            <a:ext cx="3570604" cy="1425390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184785" marR="66040" indent="-172720" algn="just">
              <a:lnSpc>
                <a:spcPts val="1100"/>
              </a:lnSpc>
              <a:spcBef>
                <a:spcPts val="215"/>
              </a:spcBef>
              <a:buFont typeface="Arial MT"/>
              <a:buChar char="•"/>
              <a:tabLst>
                <a:tab pos="184785" algn="l"/>
              </a:tabLst>
            </a:pPr>
            <a:r>
              <a:rPr sz="1000" dirty="0">
                <a:latin typeface="Century Gothic" pitchFamily="34" charset="0"/>
                <a:cs typeface="Calibri"/>
              </a:rPr>
              <a:t>80%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(8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835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США)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долговое</a:t>
            </a:r>
            <a:r>
              <a:rPr sz="1000" spc="-10" dirty="0">
                <a:latin typeface="Century Gothic" pitchFamily="34" charset="0"/>
                <a:cs typeface="Calibri"/>
              </a:rPr>
              <a:t> финансирование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20" dirty="0">
                <a:latin typeface="Century Gothic" pitchFamily="34" charset="0"/>
                <a:cs typeface="Calibri"/>
              </a:rPr>
              <a:t>(при </a:t>
            </a:r>
            <a:r>
              <a:rPr sz="1000" dirty="0">
                <a:latin typeface="Century Gothic" pitchFamily="34" charset="0"/>
                <a:cs typeface="Calibri"/>
              </a:rPr>
              <a:t>наличии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залогового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обеспечения);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84785" indent="-172085" algn="just">
              <a:lnSpc>
                <a:spcPct val="100000"/>
              </a:lnSpc>
              <a:spcBef>
                <a:spcPts val="190"/>
              </a:spcBef>
              <a:buFont typeface="Arial MT"/>
              <a:buChar char="•"/>
              <a:tabLst>
                <a:tab pos="184785" algn="l"/>
              </a:tabLst>
            </a:pPr>
            <a:r>
              <a:rPr sz="1000" dirty="0">
                <a:latin typeface="Century Gothic" pitchFamily="34" charset="0"/>
                <a:cs typeface="Calibri"/>
              </a:rPr>
              <a:t>от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20%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(2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209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 США)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участие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инвестора.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00"/>
              </a:lnSpc>
              <a:spcBef>
                <a:spcPts val="10"/>
              </a:spcBef>
            </a:pPr>
            <a:r>
              <a:rPr sz="1000" spc="-10" dirty="0">
                <a:latin typeface="Century Gothic" pitchFamily="34" charset="0"/>
                <a:cs typeface="Calibri"/>
              </a:rPr>
              <a:t>Предлагаемая</a:t>
            </a:r>
            <a:r>
              <a:rPr sz="1000" spc="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структура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финансирования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15" dirty="0">
                <a:latin typeface="Century Gothic" pitchFamily="34" charset="0"/>
                <a:cs typeface="Calibri"/>
              </a:rPr>
              <a:t> </a:t>
            </a:r>
            <a:r>
              <a:rPr sz="1000" spc="-20" dirty="0">
                <a:latin typeface="Century Gothic" pitchFamily="34" charset="0"/>
                <a:cs typeface="Calibri"/>
              </a:rPr>
              <a:t>меры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00"/>
              </a:lnSpc>
            </a:pPr>
            <a:r>
              <a:rPr sz="1000" dirty="0">
                <a:latin typeface="Century Gothic" pitchFamily="34" charset="0"/>
                <a:cs typeface="Calibri"/>
              </a:rPr>
              <a:t>государственной</a:t>
            </a:r>
            <a:r>
              <a:rPr sz="1000" spc="-5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поддержки</a:t>
            </a:r>
            <a:r>
              <a:rPr sz="1000" spc="-5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являются</a:t>
            </a:r>
            <a:r>
              <a:rPr sz="1000" spc="-4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индикативными,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ts val="1000"/>
              </a:lnSpc>
              <a:spcBef>
                <a:spcPts val="105"/>
              </a:spcBef>
            </a:pPr>
            <a:r>
              <a:rPr sz="1000" dirty="0">
                <a:latin typeface="Century Gothic" pitchFamily="34" charset="0"/>
                <a:cs typeface="Calibri"/>
              </a:rPr>
              <a:t>финальная структура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финансирования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долей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участия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в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Проекте определятся</a:t>
            </a:r>
            <a:r>
              <a:rPr sz="1000" spc="4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по </a:t>
            </a:r>
            <a:r>
              <a:rPr sz="1000" spc="-10" dirty="0">
                <a:latin typeface="Century Gothic" pitchFamily="34" charset="0"/>
                <a:cs typeface="Calibri"/>
              </a:rPr>
              <a:t>результатам</a:t>
            </a:r>
            <a:r>
              <a:rPr sz="1000" spc="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совместных</a:t>
            </a:r>
            <a:r>
              <a:rPr sz="1000" spc="3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переговоров</a:t>
            </a:r>
            <a:r>
              <a:rPr sz="1000" dirty="0">
                <a:latin typeface="Century Gothic" pitchFamily="34" charset="0"/>
                <a:cs typeface="Calibri"/>
              </a:rPr>
              <a:t> </a:t>
            </a:r>
            <a:r>
              <a:rPr sz="1000" spc="-50" dirty="0">
                <a:latin typeface="Century Gothic" pitchFamily="34" charset="0"/>
                <a:cs typeface="Calibri"/>
              </a:rPr>
              <a:t>с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990"/>
              </a:lnSpc>
            </a:pPr>
            <a:r>
              <a:rPr sz="1000" spc="-10" dirty="0">
                <a:latin typeface="Century Gothic" pitchFamily="34" charset="0"/>
                <a:cs typeface="Calibri"/>
              </a:rPr>
              <a:t>инвестором.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537670" y="5929786"/>
            <a:ext cx="3170174" cy="731867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ts val="1160"/>
              </a:lnSpc>
              <a:spcBef>
                <a:spcPts val="95"/>
              </a:spcBef>
            </a:pP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Инвестиционная</a:t>
            </a:r>
            <a:r>
              <a:rPr sz="1000" b="1" spc="8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8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проекта: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516890" algn="just">
              <a:lnSpc>
                <a:spcPct val="91600"/>
              </a:lnSpc>
              <a:spcBef>
                <a:spcPts val="60"/>
              </a:spcBef>
            </a:pPr>
            <a:r>
              <a:rPr sz="1000" dirty="0">
                <a:latin typeface="Century Gothic" pitchFamily="34" charset="0"/>
                <a:cs typeface="Calibri"/>
              </a:rPr>
              <a:t>Инвестиции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11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044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25" dirty="0">
                <a:latin typeface="Century Gothic" pitchFamily="34" charset="0"/>
                <a:cs typeface="Calibri"/>
              </a:rPr>
              <a:t>США</a:t>
            </a:r>
            <a:r>
              <a:rPr sz="1000" dirty="0">
                <a:latin typeface="Century Gothic" pitchFamily="34" charset="0"/>
                <a:cs typeface="Calibri"/>
              </a:rPr>
              <a:t> NPV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Проекта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16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035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 </a:t>
            </a:r>
            <a:r>
              <a:rPr sz="1000" spc="-25" dirty="0">
                <a:latin typeface="Century Gothic" pitchFamily="34" charset="0"/>
                <a:cs typeface="Calibri"/>
              </a:rPr>
              <a:t>США</a:t>
            </a:r>
            <a:r>
              <a:rPr sz="1000" dirty="0">
                <a:latin typeface="Century Gothic" pitchFamily="34" charset="0"/>
                <a:cs typeface="Calibri"/>
              </a:rPr>
              <a:t> IRR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53,6%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10"/>
              </a:lnSpc>
            </a:pPr>
            <a:r>
              <a:rPr sz="1000" dirty="0">
                <a:latin typeface="Century Gothic" pitchFamily="34" charset="0"/>
                <a:cs typeface="Calibri"/>
              </a:rPr>
              <a:t>Срок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окупаемости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4,7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spc="-25" dirty="0">
                <a:latin typeface="Century Gothic" pitchFamily="34" charset="0"/>
                <a:cs typeface="Calibri"/>
              </a:rPr>
              <a:t>лет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pic>
        <p:nvPicPr>
          <p:cNvPr id="18" name="object 1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34035" y="871535"/>
            <a:ext cx="3603523" cy="1679448"/>
          </a:xfrm>
          <a:prstGeom prst="rect">
            <a:avLst/>
          </a:prstGeom>
        </p:spPr>
      </p:pic>
      <p:grpSp>
        <p:nvGrpSpPr>
          <p:cNvPr id="19" name="object 19"/>
          <p:cNvGrpSpPr/>
          <p:nvPr/>
        </p:nvGrpSpPr>
        <p:grpSpPr>
          <a:xfrm>
            <a:off x="995172" y="2999232"/>
            <a:ext cx="2961640" cy="867410"/>
            <a:chOff x="995172" y="2999232"/>
            <a:chExt cx="2961640" cy="867410"/>
          </a:xfrm>
        </p:grpSpPr>
        <p:sp>
          <p:nvSpPr>
            <p:cNvPr id="20" name="object 20"/>
            <p:cNvSpPr/>
            <p:nvPr/>
          </p:nvSpPr>
          <p:spPr>
            <a:xfrm>
              <a:off x="1074420" y="3229355"/>
              <a:ext cx="2804160" cy="601980"/>
            </a:xfrm>
            <a:custGeom>
              <a:avLst/>
              <a:gdLst/>
              <a:ahLst/>
              <a:cxnLst/>
              <a:rect l="l" t="t" r="r" b="b"/>
              <a:pathLst>
                <a:path w="2804160" h="601979">
                  <a:moveTo>
                    <a:pt x="85344" y="568452"/>
                  </a:moveTo>
                  <a:lnTo>
                    <a:pt x="0" y="568452"/>
                  </a:lnTo>
                  <a:lnTo>
                    <a:pt x="0" y="601980"/>
                  </a:lnTo>
                  <a:lnTo>
                    <a:pt x="85344" y="601980"/>
                  </a:lnTo>
                  <a:lnTo>
                    <a:pt x="85344" y="568452"/>
                  </a:lnTo>
                  <a:close/>
                </a:path>
                <a:path w="2804160" h="601979">
                  <a:moveTo>
                    <a:pt x="254508" y="414528"/>
                  </a:moveTo>
                  <a:lnTo>
                    <a:pt x="169164" y="414528"/>
                  </a:lnTo>
                  <a:lnTo>
                    <a:pt x="169164" y="601980"/>
                  </a:lnTo>
                  <a:lnTo>
                    <a:pt x="254508" y="601980"/>
                  </a:lnTo>
                  <a:lnTo>
                    <a:pt x="254508" y="414528"/>
                  </a:lnTo>
                  <a:close/>
                </a:path>
                <a:path w="2804160" h="601979">
                  <a:moveTo>
                    <a:pt x="425196" y="367284"/>
                  </a:moveTo>
                  <a:lnTo>
                    <a:pt x="339852" y="367284"/>
                  </a:lnTo>
                  <a:lnTo>
                    <a:pt x="339852" y="601980"/>
                  </a:lnTo>
                  <a:lnTo>
                    <a:pt x="425196" y="601980"/>
                  </a:lnTo>
                  <a:lnTo>
                    <a:pt x="425196" y="367284"/>
                  </a:lnTo>
                  <a:close/>
                </a:path>
                <a:path w="2804160" h="601979">
                  <a:moveTo>
                    <a:pt x="594360" y="316992"/>
                  </a:moveTo>
                  <a:lnTo>
                    <a:pt x="509016" y="316992"/>
                  </a:lnTo>
                  <a:lnTo>
                    <a:pt x="509016" y="601980"/>
                  </a:lnTo>
                  <a:lnTo>
                    <a:pt x="594360" y="601980"/>
                  </a:lnTo>
                  <a:lnTo>
                    <a:pt x="594360" y="316992"/>
                  </a:lnTo>
                  <a:close/>
                </a:path>
                <a:path w="2804160" h="601979">
                  <a:moveTo>
                    <a:pt x="765048" y="263652"/>
                  </a:moveTo>
                  <a:lnTo>
                    <a:pt x="679704" y="263652"/>
                  </a:lnTo>
                  <a:lnTo>
                    <a:pt x="679704" y="601980"/>
                  </a:lnTo>
                  <a:lnTo>
                    <a:pt x="765048" y="601980"/>
                  </a:lnTo>
                  <a:lnTo>
                    <a:pt x="765048" y="263652"/>
                  </a:lnTo>
                  <a:close/>
                </a:path>
                <a:path w="2804160" h="601979">
                  <a:moveTo>
                    <a:pt x="934212" y="205740"/>
                  </a:moveTo>
                  <a:lnTo>
                    <a:pt x="848868" y="205740"/>
                  </a:lnTo>
                  <a:lnTo>
                    <a:pt x="848868" y="601980"/>
                  </a:lnTo>
                  <a:lnTo>
                    <a:pt x="934212" y="601980"/>
                  </a:lnTo>
                  <a:lnTo>
                    <a:pt x="934212" y="205740"/>
                  </a:lnTo>
                  <a:close/>
                </a:path>
                <a:path w="2804160" h="601979">
                  <a:moveTo>
                    <a:pt x="1104900" y="144780"/>
                  </a:moveTo>
                  <a:lnTo>
                    <a:pt x="1019556" y="144780"/>
                  </a:lnTo>
                  <a:lnTo>
                    <a:pt x="1019556" y="601980"/>
                  </a:lnTo>
                  <a:lnTo>
                    <a:pt x="1104900" y="601980"/>
                  </a:lnTo>
                  <a:lnTo>
                    <a:pt x="1104900" y="144780"/>
                  </a:lnTo>
                  <a:close/>
                </a:path>
                <a:path w="2804160" h="601979">
                  <a:moveTo>
                    <a:pt x="1274064" y="129540"/>
                  </a:moveTo>
                  <a:lnTo>
                    <a:pt x="1188720" y="129540"/>
                  </a:lnTo>
                  <a:lnTo>
                    <a:pt x="1188720" y="601980"/>
                  </a:lnTo>
                  <a:lnTo>
                    <a:pt x="1274064" y="601980"/>
                  </a:lnTo>
                  <a:lnTo>
                    <a:pt x="1274064" y="129540"/>
                  </a:lnTo>
                  <a:close/>
                </a:path>
                <a:path w="2804160" h="601979">
                  <a:moveTo>
                    <a:pt x="1444752" y="112776"/>
                  </a:moveTo>
                  <a:lnTo>
                    <a:pt x="1359408" y="112776"/>
                  </a:lnTo>
                  <a:lnTo>
                    <a:pt x="1359408" y="601980"/>
                  </a:lnTo>
                  <a:lnTo>
                    <a:pt x="1444752" y="601980"/>
                  </a:lnTo>
                  <a:lnTo>
                    <a:pt x="1444752" y="112776"/>
                  </a:lnTo>
                  <a:close/>
                </a:path>
                <a:path w="2804160" h="601979">
                  <a:moveTo>
                    <a:pt x="1613916" y="96012"/>
                  </a:moveTo>
                  <a:lnTo>
                    <a:pt x="1528572" y="96012"/>
                  </a:lnTo>
                  <a:lnTo>
                    <a:pt x="1528572" y="601980"/>
                  </a:lnTo>
                  <a:lnTo>
                    <a:pt x="1613916" y="601980"/>
                  </a:lnTo>
                  <a:lnTo>
                    <a:pt x="1613916" y="96012"/>
                  </a:lnTo>
                  <a:close/>
                </a:path>
                <a:path w="2804160" h="601979">
                  <a:moveTo>
                    <a:pt x="1784604" y="82296"/>
                  </a:moveTo>
                  <a:lnTo>
                    <a:pt x="1699260" y="82296"/>
                  </a:lnTo>
                  <a:lnTo>
                    <a:pt x="1699260" y="601980"/>
                  </a:lnTo>
                  <a:lnTo>
                    <a:pt x="1784604" y="601980"/>
                  </a:lnTo>
                  <a:lnTo>
                    <a:pt x="1784604" y="82296"/>
                  </a:lnTo>
                  <a:close/>
                </a:path>
                <a:path w="2804160" h="601979">
                  <a:moveTo>
                    <a:pt x="1953768" y="68580"/>
                  </a:moveTo>
                  <a:lnTo>
                    <a:pt x="1868424" y="68580"/>
                  </a:lnTo>
                  <a:lnTo>
                    <a:pt x="1868424" y="601980"/>
                  </a:lnTo>
                  <a:lnTo>
                    <a:pt x="1953768" y="601980"/>
                  </a:lnTo>
                  <a:lnTo>
                    <a:pt x="1953768" y="68580"/>
                  </a:lnTo>
                  <a:close/>
                </a:path>
                <a:path w="2804160" h="601979">
                  <a:moveTo>
                    <a:pt x="2124456" y="54864"/>
                  </a:moveTo>
                  <a:lnTo>
                    <a:pt x="2039112" y="54864"/>
                  </a:lnTo>
                  <a:lnTo>
                    <a:pt x="2039112" y="601980"/>
                  </a:lnTo>
                  <a:lnTo>
                    <a:pt x="2124456" y="601980"/>
                  </a:lnTo>
                  <a:lnTo>
                    <a:pt x="2124456" y="54864"/>
                  </a:lnTo>
                  <a:close/>
                </a:path>
                <a:path w="2804160" h="601979">
                  <a:moveTo>
                    <a:pt x="2293620" y="41148"/>
                  </a:moveTo>
                  <a:lnTo>
                    <a:pt x="2208276" y="41148"/>
                  </a:lnTo>
                  <a:lnTo>
                    <a:pt x="2208276" y="601980"/>
                  </a:lnTo>
                  <a:lnTo>
                    <a:pt x="2293620" y="601980"/>
                  </a:lnTo>
                  <a:lnTo>
                    <a:pt x="2293620" y="41148"/>
                  </a:lnTo>
                  <a:close/>
                </a:path>
                <a:path w="2804160" h="601979">
                  <a:moveTo>
                    <a:pt x="2464308" y="28956"/>
                  </a:moveTo>
                  <a:lnTo>
                    <a:pt x="2378964" y="28956"/>
                  </a:lnTo>
                  <a:lnTo>
                    <a:pt x="2378964" y="601980"/>
                  </a:lnTo>
                  <a:lnTo>
                    <a:pt x="2464308" y="601980"/>
                  </a:lnTo>
                  <a:lnTo>
                    <a:pt x="2464308" y="28956"/>
                  </a:lnTo>
                  <a:close/>
                </a:path>
                <a:path w="2804160" h="601979">
                  <a:moveTo>
                    <a:pt x="2633472" y="15240"/>
                  </a:moveTo>
                  <a:lnTo>
                    <a:pt x="2548128" y="15240"/>
                  </a:lnTo>
                  <a:lnTo>
                    <a:pt x="2548128" y="601980"/>
                  </a:lnTo>
                  <a:lnTo>
                    <a:pt x="2633472" y="601980"/>
                  </a:lnTo>
                  <a:lnTo>
                    <a:pt x="2633472" y="15240"/>
                  </a:lnTo>
                  <a:close/>
                </a:path>
                <a:path w="2804160" h="601979">
                  <a:moveTo>
                    <a:pt x="2804160" y="0"/>
                  </a:moveTo>
                  <a:lnTo>
                    <a:pt x="2718816" y="0"/>
                  </a:lnTo>
                  <a:lnTo>
                    <a:pt x="2718816" y="601980"/>
                  </a:lnTo>
                  <a:lnTo>
                    <a:pt x="2804160" y="601980"/>
                  </a:lnTo>
                  <a:lnTo>
                    <a:pt x="2804160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995172" y="3003804"/>
              <a:ext cx="2961640" cy="862965"/>
            </a:xfrm>
            <a:custGeom>
              <a:avLst/>
              <a:gdLst/>
              <a:ahLst/>
              <a:cxnLst/>
              <a:rect l="l" t="t" r="r" b="b"/>
              <a:pathLst>
                <a:path w="2961640" h="862964">
                  <a:moveTo>
                    <a:pt x="2924555" y="827532"/>
                  </a:moveTo>
                  <a:lnTo>
                    <a:pt x="2924555" y="0"/>
                  </a:lnTo>
                </a:path>
                <a:path w="2961640" h="862964">
                  <a:moveTo>
                    <a:pt x="2924555" y="827532"/>
                  </a:moveTo>
                  <a:lnTo>
                    <a:pt x="2961131" y="827532"/>
                  </a:lnTo>
                </a:path>
                <a:path w="2961640" h="862964">
                  <a:moveTo>
                    <a:pt x="2924555" y="620268"/>
                  </a:moveTo>
                  <a:lnTo>
                    <a:pt x="2961131" y="620268"/>
                  </a:lnTo>
                </a:path>
                <a:path w="2961640" h="862964">
                  <a:moveTo>
                    <a:pt x="2924555" y="413004"/>
                  </a:moveTo>
                  <a:lnTo>
                    <a:pt x="2961131" y="413004"/>
                  </a:lnTo>
                </a:path>
                <a:path w="2961640" h="862964">
                  <a:moveTo>
                    <a:pt x="2924555" y="207263"/>
                  </a:moveTo>
                  <a:lnTo>
                    <a:pt x="2961131" y="207263"/>
                  </a:lnTo>
                </a:path>
                <a:path w="2961640" h="862964">
                  <a:moveTo>
                    <a:pt x="2924555" y="0"/>
                  </a:moveTo>
                  <a:lnTo>
                    <a:pt x="2961131" y="0"/>
                  </a:lnTo>
                </a:path>
                <a:path w="2961640" h="862964">
                  <a:moveTo>
                    <a:pt x="36575" y="827532"/>
                  </a:moveTo>
                  <a:lnTo>
                    <a:pt x="36575" y="0"/>
                  </a:lnTo>
                </a:path>
                <a:path w="2961640" h="862964">
                  <a:moveTo>
                    <a:pt x="0" y="827532"/>
                  </a:moveTo>
                  <a:lnTo>
                    <a:pt x="36575" y="827532"/>
                  </a:lnTo>
                </a:path>
                <a:path w="2961640" h="862964">
                  <a:moveTo>
                    <a:pt x="0" y="620268"/>
                  </a:moveTo>
                  <a:lnTo>
                    <a:pt x="36575" y="620268"/>
                  </a:lnTo>
                </a:path>
                <a:path w="2961640" h="862964">
                  <a:moveTo>
                    <a:pt x="0" y="413004"/>
                  </a:moveTo>
                  <a:lnTo>
                    <a:pt x="36575" y="413004"/>
                  </a:lnTo>
                </a:path>
                <a:path w="2961640" h="862964">
                  <a:moveTo>
                    <a:pt x="0" y="207263"/>
                  </a:moveTo>
                  <a:lnTo>
                    <a:pt x="36575" y="207263"/>
                  </a:lnTo>
                </a:path>
                <a:path w="2961640" h="862964">
                  <a:moveTo>
                    <a:pt x="0" y="0"/>
                  </a:moveTo>
                  <a:lnTo>
                    <a:pt x="36575" y="0"/>
                  </a:lnTo>
                </a:path>
                <a:path w="2961640" h="862964">
                  <a:moveTo>
                    <a:pt x="36575" y="827532"/>
                  </a:moveTo>
                  <a:lnTo>
                    <a:pt x="2924555" y="827532"/>
                  </a:lnTo>
                </a:path>
                <a:path w="2961640" h="862964">
                  <a:moveTo>
                    <a:pt x="36575" y="827532"/>
                  </a:moveTo>
                  <a:lnTo>
                    <a:pt x="36575" y="862584"/>
                  </a:lnTo>
                </a:path>
                <a:path w="2961640" h="862964">
                  <a:moveTo>
                    <a:pt x="207264" y="827532"/>
                  </a:moveTo>
                  <a:lnTo>
                    <a:pt x="207264" y="862584"/>
                  </a:lnTo>
                </a:path>
                <a:path w="2961640" h="862964">
                  <a:moveTo>
                    <a:pt x="376428" y="827532"/>
                  </a:moveTo>
                  <a:lnTo>
                    <a:pt x="376428" y="862584"/>
                  </a:lnTo>
                </a:path>
                <a:path w="2961640" h="862964">
                  <a:moveTo>
                    <a:pt x="547116" y="827532"/>
                  </a:moveTo>
                  <a:lnTo>
                    <a:pt x="547116" y="862584"/>
                  </a:lnTo>
                </a:path>
                <a:path w="2961640" h="862964">
                  <a:moveTo>
                    <a:pt x="716279" y="827532"/>
                  </a:moveTo>
                  <a:lnTo>
                    <a:pt x="716279" y="862584"/>
                  </a:lnTo>
                </a:path>
                <a:path w="2961640" h="862964">
                  <a:moveTo>
                    <a:pt x="885444" y="827532"/>
                  </a:moveTo>
                  <a:lnTo>
                    <a:pt x="885444" y="862584"/>
                  </a:lnTo>
                </a:path>
                <a:path w="2961640" h="862964">
                  <a:moveTo>
                    <a:pt x="1056132" y="827532"/>
                  </a:moveTo>
                  <a:lnTo>
                    <a:pt x="1056132" y="862584"/>
                  </a:lnTo>
                </a:path>
                <a:path w="2961640" h="862964">
                  <a:moveTo>
                    <a:pt x="1225296" y="827532"/>
                  </a:moveTo>
                  <a:lnTo>
                    <a:pt x="1225296" y="862584"/>
                  </a:lnTo>
                </a:path>
                <a:path w="2961640" h="862964">
                  <a:moveTo>
                    <a:pt x="1395984" y="827532"/>
                  </a:moveTo>
                  <a:lnTo>
                    <a:pt x="1395984" y="862584"/>
                  </a:lnTo>
                </a:path>
                <a:path w="2961640" h="862964">
                  <a:moveTo>
                    <a:pt x="1565148" y="827532"/>
                  </a:moveTo>
                  <a:lnTo>
                    <a:pt x="1565148" y="862584"/>
                  </a:lnTo>
                </a:path>
                <a:path w="2961640" h="862964">
                  <a:moveTo>
                    <a:pt x="1735836" y="827532"/>
                  </a:moveTo>
                  <a:lnTo>
                    <a:pt x="1735836" y="862584"/>
                  </a:lnTo>
                </a:path>
                <a:path w="2961640" h="862964">
                  <a:moveTo>
                    <a:pt x="1905000" y="827532"/>
                  </a:moveTo>
                  <a:lnTo>
                    <a:pt x="1905000" y="862584"/>
                  </a:lnTo>
                </a:path>
                <a:path w="2961640" h="862964">
                  <a:moveTo>
                    <a:pt x="2075688" y="827532"/>
                  </a:moveTo>
                  <a:lnTo>
                    <a:pt x="2075688" y="862584"/>
                  </a:lnTo>
                </a:path>
                <a:path w="2961640" h="862964">
                  <a:moveTo>
                    <a:pt x="2244852" y="827532"/>
                  </a:moveTo>
                  <a:lnTo>
                    <a:pt x="2244852" y="862584"/>
                  </a:lnTo>
                </a:path>
                <a:path w="2961640" h="862964">
                  <a:moveTo>
                    <a:pt x="2415540" y="827532"/>
                  </a:moveTo>
                  <a:lnTo>
                    <a:pt x="2415540" y="862584"/>
                  </a:lnTo>
                </a:path>
                <a:path w="2961640" h="862964">
                  <a:moveTo>
                    <a:pt x="2584704" y="827532"/>
                  </a:moveTo>
                  <a:lnTo>
                    <a:pt x="2584704" y="862584"/>
                  </a:lnTo>
                </a:path>
                <a:path w="2961640" h="862964">
                  <a:moveTo>
                    <a:pt x="2755391" y="827532"/>
                  </a:moveTo>
                  <a:lnTo>
                    <a:pt x="2755391" y="862584"/>
                  </a:lnTo>
                </a:path>
                <a:path w="2961640" h="862964">
                  <a:moveTo>
                    <a:pt x="2924555" y="827532"/>
                  </a:moveTo>
                  <a:lnTo>
                    <a:pt x="2924555" y="862584"/>
                  </a:lnTo>
                </a:path>
              </a:pathLst>
            </a:custGeom>
            <a:ln w="9144">
              <a:solidFill>
                <a:srgbClr val="7E7E7E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85570" y="3586861"/>
              <a:ext cx="64008" cy="64007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54734" y="3230245"/>
              <a:ext cx="64033" cy="64007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5448" y="3233293"/>
              <a:ext cx="64008" cy="64008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594612" y="3222625"/>
              <a:ext cx="64007" cy="64008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934463" y="3213481"/>
              <a:ext cx="64008" cy="64008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765300" y="3216529"/>
              <a:ext cx="64007" cy="64008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05152" y="3211957"/>
              <a:ext cx="64008" cy="64007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274316" y="3215005"/>
              <a:ext cx="64007" cy="64008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45004" y="3219577"/>
              <a:ext cx="64007" cy="64008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14168" y="3222625"/>
              <a:ext cx="64007" cy="64008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84855" y="3224149"/>
              <a:ext cx="64007" cy="64008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54020" y="3224149"/>
              <a:ext cx="64007" cy="64008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24707" y="3225673"/>
              <a:ext cx="64008" cy="64007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93872" y="3225673"/>
              <a:ext cx="64007" cy="64007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464560" y="3225673"/>
              <a:ext cx="64007" cy="64007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33723" y="3227197"/>
              <a:ext cx="64008" cy="64007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804411" y="3227197"/>
              <a:ext cx="64008" cy="64007"/>
            </a:xfrm>
            <a:prstGeom prst="rect">
              <a:avLst/>
            </a:prstGeom>
          </p:spPr>
        </p:pic>
      </p:grpSp>
      <p:sp>
        <p:nvSpPr>
          <p:cNvPr id="39" name="object 39"/>
          <p:cNvSpPr/>
          <p:nvPr/>
        </p:nvSpPr>
        <p:spPr>
          <a:xfrm>
            <a:off x="1116330" y="3238926"/>
            <a:ext cx="2719070" cy="381635"/>
          </a:xfrm>
          <a:custGeom>
            <a:avLst/>
            <a:gdLst/>
            <a:ahLst/>
            <a:cxnLst/>
            <a:rect l="l" t="t" r="r" b="b"/>
            <a:pathLst>
              <a:path w="2719070" h="381635">
                <a:moveTo>
                  <a:pt x="0" y="381335"/>
                </a:moveTo>
                <a:lnTo>
                  <a:pt x="21240" y="334252"/>
                </a:lnTo>
                <a:lnTo>
                  <a:pt x="42481" y="283656"/>
                </a:lnTo>
                <a:lnTo>
                  <a:pt x="63722" y="231655"/>
                </a:lnTo>
                <a:lnTo>
                  <a:pt x="84962" y="180357"/>
                </a:lnTo>
                <a:lnTo>
                  <a:pt x="106203" y="131869"/>
                </a:lnTo>
                <a:lnTo>
                  <a:pt x="127444" y="88298"/>
                </a:lnTo>
                <a:lnTo>
                  <a:pt x="148685" y="51752"/>
                </a:lnTo>
                <a:lnTo>
                  <a:pt x="212407" y="0"/>
                </a:lnTo>
                <a:lnTo>
                  <a:pt x="254888" y="3938"/>
                </a:lnTo>
                <a:lnTo>
                  <a:pt x="297370" y="18712"/>
                </a:lnTo>
                <a:lnTo>
                  <a:pt x="339851" y="26878"/>
                </a:lnTo>
                <a:lnTo>
                  <a:pt x="382333" y="25034"/>
                </a:lnTo>
                <a:lnTo>
                  <a:pt x="424814" y="22131"/>
                </a:lnTo>
                <a:lnTo>
                  <a:pt x="467296" y="18966"/>
                </a:lnTo>
                <a:lnTo>
                  <a:pt x="509777" y="16337"/>
                </a:lnTo>
                <a:lnTo>
                  <a:pt x="552259" y="14380"/>
                </a:lnTo>
                <a:lnTo>
                  <a:pt x="594740" y="12686"/>
                </a:lnTo>
                <a:lnTo>
                  <a:pt x="637222" y="11229"/>
                </a:lnTo>
                <a:lnTo>
                  <a:pt x="679703" y="9987"/>
                </a:lnTo>
                <a:lnTo>
                  <a:pt x="722185" y="9108"/>
                </a:lnTo>
                <a:lnTo>
                  <a:pt x="764666" y="8479"/>
                </a:lnTo>
                <a:lnTo>
                  <a:pt x="807148" y="7969"/>
                </a:lnTo>
                <a:lnTo>
                  <a:pt x="849630" y="7447"/>
                </a:lnTo>
                <a:lnTo>
                  <a:pt x="892111" y="6812"/>
                </a:lnTo>
                <a:lnTo>
                  <a:pt x="934593" y="6177"/>
                </a:lnTo>
                <a:lnTo>
                  <a:pt x="977074" y="5732"/>
                </a:lnTo>
                <a:lnTo>
                  <a:pt x="1019556" y="5669"/>
                </a:lnTo>
                <a:lnTo>
                  <a:pt x="1062037" y="6074"/>
                </a:lnTo>
                <a:lnTo>
                  <a:pt x="1104519" y="6812"/>
                </a:lnTo>
                <a:lnTo>
                  <a:pt x="1147000" y="7741"/>
                </a:lnTo>
                <a:lnTo>
                  <a:pt x="1189482" y="8717"/>
                </a:lnTo>
                <a:lnTo>
                  <a:pt x="1231963" y="9882"/>
                </a:lnTo>
                <a:lnTo>
                  <a:pt x="1274445" y="11177"/>
                </a:lnTo>
                <a:lnTo>
                  <a:pt x="1316926" y="12449"/>
                </a:lnTo>
                <a:lnTo>
                  <a:pt x="1359408" y="13543"/>
                </a:lnTo>
                <a:lnTo>
                  <a:pt x="1401889" y="14315"/>
                </a:lnTo>
                <a:lnTo>
                  <a:pt x="1444370" y="14956"/>
                </a:lnTo>
                <a:lnTo>
                  <a:pt x="1486852" y="15525"/>
                </a:lnTo>
                <a:lnTo>
                  <a:pt x="1529333" y="16083"/>
                </a:lnTo>
                <a:lnTo>
                  <a:pt x="1571815" y="16515"/>
                </a:lnTo>
                <a:lnTo>
                  <a:pt x="1614296" y="16877"/>
                </a:lnTo>
                <a:lnTo>
                  <a:pt x="1656778" y="17190"/>
                </a:lnTo>
                <a:lnTo>
                  <a:pt x="1699259" y="17480"/>
                </a:lnTo>
                <a:lnTo>
                  <a:pt x="1741741" y="17744"/>
                </a:lnTo>
                <a:lnTo>
                  <a:pt x="1784222" y="17972"/>
                </a:lnTo>
                <a:lnTo>
                  <a:pt x="1826704" y="18176"/>
                </a:lnTo>
                <a:lnTo>
                  <a:pt x="1869186" y="18369"/>
                </a:lnTo>
                <a:lnTo>
                  <a:pt x="1911667" y="18540"/>
                </a:lnTo>
                <a:lnTo>
                  <a:pt x="1954149" y="18686"/>
                </a:lnTo>
                <a:lnTo>
                  <a:pt x="1996630" y="18833"/>
                </a:lnTo>
                <a:lnTo>
                  <a:pt x="2039112" y="19004"/>
                </a:lnTo>
                <a:lnTo>
                  <a:pt x="2081593" y="19101"/>
                </a:lnTo>
                <a:lnTo>
                  <a:pt x="2124074" y="19210"/>
                </a:lnTo>
                <a:lnTo>
                  <a:pt x="2166556" y="19343"/>
                </a:lnTo>
                <a:lnTo>
                  <a:pt x="2209037" y="19512"/>
                </a:lnTo>
                <a:lnTo>
                  <a:pt x="2251519" y="19683"/>
                </a:lnTo>
                <a:lnTo>
                  <a:pt x="2294001" y="19829"/>
                </a:lnTo>
                <a:lnTo>
                  <a:pt x="2336482" y="19976"/>
                </a:lnTo>
                <a:lnTo>
                  <a:pt x="2378964" y="20147"/>
                </a:lnTo>
                <a:lnTo>
                  <a:pt x="2421445" y="20397"/>
                </a:lnTo>
                <a:lnTo>
                  <a:pt x="2463926" y="20718"/>
                </a:lnTo>
                <a:lnTo>
                  <a:pt x="2506408" y="21040"/>
                </a:lnTo>
                <a:lnTo>
                  <a:pt x="2548890" y="21290"/>
                </a:lnTo>
                <a:lnTo>
                  <a:pt x="2591371" y="21343"/>
                </a:lnTo>
                <a:lnTo>
                  <a:pt x="2633852" y="21337"/>
                </a:lnTo>
                <a:lnTo>
                  <a:pt x="2676334" y="21308"/>
                </a:lnTo>
                <a:lnTo>
                  <a:pt x="2718816" y="21290"/>
                </a:lnTo>
              </a:path>
            </a:pathLst>
          </a:custGeom>
          <a:ln w="28956">
            <a:solidFill>
              <a:srgbClr val="43AF2A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 txBox="1"/>
          <p:nvPr/>
        </p:nvSpPr>
        <p:spPr>
          <a:xfrm>
            <a:off x="1057071" y="3627501"/>
            <a:ext cx="2858770" cy="1416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50" dirty="0">
                <a:latin typeface="Calibri"/>
                <a:cs typeface="Calibri"/>
              </a:rPr>
              <a:t>1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sz="900" spc="-50" dirty="0">
                <a:latin typeface="Calibri"/>
                <a:cs typeface="Calibri"/>
              </a:rPr>
              <a:t>5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sz="900" spc="-50" dirty="0">
                <a:latin typeface="Calibri"/>
                <a:cs typeface="Calibri"/>
              </a:rPr>
              <a:t>6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sz="900" spc="-50" dirty="0">
                <a:latin typeface="Calibri"/>
                <a:cs typeface="Calibri"/>
              </a:rPr>
              <a:t>7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sz="900" spc="-50" dirty="0">
                <a:latin typeface="Calibri"/>
                <a:cs typeface="Calibri"/>
              </a:rPr>
              <a:t>8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sz="900" spc="-25" dirty="0">
                <a:latin typeface="Calibri"/>
                <a:cs typeface="Calibri"/>
              </a:rPr>
              <a:t>10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sz="900" spc="-25" dirty="0">
                <a:latin typeface="Calibri"/>
                <a:cs typeface="Calibri"/>
              </a:rPr>
              <a:t>11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9"/>
              </a:spcBef>
            </a:pPr>
            <a:r>
              <a:rPr sz="900" spc="-25" dirty="0">
                <a:latin typeface="Calibri"/>
                <a:cs typeface="Calibri"/>
              </a:rPr>
              <a:t>11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sz="900" spc="-25" dirty="0">
                <a:latin typeface="Calibri"/>
                <a:cs typeface="Calibri"/>
              </a:rPr>
              <a:t>12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sz="900" spc="-25" dirty="0">
                <a:latin typeface="Calibri"/>
                <a:cs typeface="Calibri"/>
              </a:rPr>
              <a:t>12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9"/>
              </a:spcBef>
            </a:pPr>
            <a:r>
              <a:rPr sz="900" spc="-25" dirty="0">
                <a:latin typeface="Calibri"/>
                <a:cs typeface="Calibri"/>
              </a:rPr>
              <a:t>13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sz="900" spc="-25" dirty="0">
                <a:latin typeface="Calibri"/>
                <a:cs typeface="Calibri"/>
              </a:rPr>
              <a:t>13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sz="900" spc="-25" dirty="0">
                <a:latin typeface="Calibri"/>
                <a:cs typeface="Calibri"/>
              </a:rPr>
              <a:t>13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sz="900" spc="-25" dirty="0">
                <a:latin typeface="Calibri"/>
                <a:cs typeface="Calibri"/>
              </a:rPr>
              <a:t>14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9"/>
              </a:spcBef>
            </a:pPr>
            <a:r>
              <a:rPr sz="900" spc="-25" dirty="0">
                <a:latin typeface="Calibri"/>
                <a:cs typeface="Calibri"/>
              </a:rPr>
              <a:t>14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sz="900" spc="-25" dirty="0">
                <a:latin typeface="Calibri"/>
                <a:cs typeface="Calibri"/>
              </a:rPr>
              <a:t>14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sz="900" spc="-25" dirty="0">
                <a:latin typeface="Calibri"/>
                <a:cs typeface="Calibri"/>
              </a:rPr>
              <a:t>15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016228" y="3292832"/>
            <a:ext cx="139700" cy="2235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25" dirty="0"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186306" y="2950821"/>
            <a:ext cx="2729230" cy="2660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25" dirty="0">
                <a:latin typeface="Calibri"/>
                <a:cs typeface="Calibri"/>
              </a:rPr>
              <a:t>55%</a:t>
            </a:r>
            <a:endParaRPr sz="900">
              <a:latin typeface="Calibri"/>
              <a:cs typeface="Calibri"/>
            </a:endParaRPr>
          </a:p>
          <a:p>
            <a:pPr marL="29845">
              <a:lnSpc>
                <a:spcPct val="100000"/>
              </a:lnSpc>
              <a:spcBef>
                <a:spcPts val="495"/>
              </a:spcBef>
            </a:pPr>
            <a:r>
              <a:rPr sz="900" spc="-25" dirty="0">
                <a:latin typeface="Calibri"/>
                <a:cs typeface="Calibri"/>
              </a:rPr>
              <a:t>55%</a:t>
            </a:r>
            <a:endParaRPr sz="900">
              <a:latin typeface="Calibri"/>
              <a:cs typeface="Calibri"/>
            </a:endParaRPr>
          </a:p>
          <a:p>
            <a:pPr marL="54610">
              <a:lnSpc>
                <a:spcPct val="100000"/>
              </a:lnSpc>
              <a:spcBef>
                <a:spcPts val="260"/>
              </a:spcBef>
            </a:pPr>
            <a:r>
              <a:rPr sz="900" spc="-25" dirty="0">
                <a:latin typeface="Calibri"/>
                <a:cs typeface="Calibri"/>
              </a:rPr>
              <a:t>56%</a:t>
            </a:r>
            <a:endParaRPr sz="900">
              <a:latin typeface="Calibri"/>
              <a:cs typeface="Calibri"/>
            </a:endParaRPr>
          </a:p>
          <a:p>
            <a:pPr marL="55244">
              <a:lnSpc>
                <a:spcPct val="100000"/>
              </a:lnSpc>
              <a:spcBef>
                <a:spcPts val="254"/>
              </a:spcBef>
            </a:pPr>
            <a:r>
              <a:rPr sz="900" spc="-25" dirty="0">
                <a:latin typeface="Calibri"/>
                <a:cs typeface="Calibri"/>
              </a:rPr>
              <a:t>56%</a:t>
            </a:r>
            <a:endParaRPr sz="900">
              <a:latin typeface="Calibri"/>
              <a:cs typeface="Calibri"/>
            </a:endParaRPr>
          </a:p>
          <a:p>
            <a:pPr marL="55244">
              <a:lnSpc>
                <a:spcPct val="100000"/>
              </a:lnSpc>
              <a:spcBef>
                <a:spcPts val="175"/>
              </a:spcBef>
            </a:pPr>
            <a:r>
              <a:rPr sz="900" spc="-25" dirty="0">
                <a:latin typeface="Calibri"/>
                <a:cs typeface="Calibri"/>
              </a:rPr>
              <a:t>57%</a:t>
            </a:r>
            <a:endParaRPr sz="900">
              <a:latin typeface="Calibri"/>
              <a:cs typeface="Calibri"/>
            </a:endParaRPr>
          </a:p>
          <a:p>
            <a:pPr marL="55244">
              <a:lnSpc>
                <a:spcPct val="100000"/>
              </a:lnSpc>
              <a:spcBef>
                <a:spcPts val="425"/>
              </a:spcBef>
            </a:pPr>
            <a:r>
              <a:rPr sz="900" spc="-25" dirty="0">
                <a:latin typeface="Calibri"/>
                <a:cs typeface="Calibri"/>
              </a:rPr>
              <a:t>57%</a:t>
            </a:r>
            <a:endParaRPr sz="900">
              <a:latin typeface="Calibri"/>
              <a:cs typeface="Calibri"/>
            </a:endParaRPr>
          </a:p>
          <a:p>
            <a:pPr marL="27305">
              <a:lnSpc>
                <a:spcPct val="100000"/>
              </a:lnSpc>
              <a:spcBef>
                <a:spcPts val="180"/>
              </a:spcBef>
            </a:pPr>
            <a:r>
              <a:rPr sz="900" spc="-25" dirty="0">
                <a:latin typeface="Calibri"/>
                <a:cs typeface="Calibri"/>
              </a:rPr>
              <a:t>56%</a:t>
            </a:r>
            <a:endParaRPr sz="900">
              <a:latin typeface="Calibri"/>
              <a:cs typeface="Calibri"/>
            </a:endParaRPr>
          </a:p>
          <a:p>
            <a:pPr marL="29845">
              <a:lnSpc>
                <a:spcPct val="100000"/>
              </a:lnSpc>
              <a:spcBef>
                <a:spcPts val="275"/>
              </a:spcBef>
            </a:pPr>
            <a:r>
              <a:rPr sz="900" spc="-25" dirty="0">
                <a:latin typeface="Calibri"/>
                <a:cs typeface="Calibri"/>
              </a:rPr>
              <a:t>56%</a:t>
            </a:r>
            <a:endParaRPr sz="900">
              <a:latin typeface="Calibri"/>
              <a:cs typeface="Calibri"/>
            </a:endParaRPr>
          </a:p>
          <a:p>
            <a:pPr marL="46355">
              <a:lnSpc>
                <a:spcPct val="100000"/>
              </a:lnSpc>
              <a:spcBef>
                <a:spcPts val="155"/>
              </a:spcBef>
            </a:pPr>
            <a:r>
              <a:rPr sz="900" spc="-25" dirty="0">
                <a:latin typeface="Calibri"/>
                <a:cs typeface="Calibri"/>
              </a:rPr>
              <a:t>56%</a:t>
            </a:r>
            <a:endParaRPr sz="900">
              <a:latin typeface="Calibri"/>
              <a:cs typeface="Calibri"/>
            </a:endParaRPr>
          </a:p>
          <a:p>
            <a:pPr marL="55244">
              <a:lnSpc>
                <a:spcPct val="100000"/>
              </a:lnSpc>
              <a:spcBef>
                <a:spcPts val="420"/>
              </a:spcBef>
            </a:pPr>
            <a:r>
              <a:rPr sz="900" spc="-25" dirty="0">
                <a:latin typeface="Calibri"/>
                <a:cs typeface="Calibri"/>
              </a:rPr>
              <a:t>56%</a:t>
            </a:r>
            <a:endParaRPr sz="900">
              <a:latin typeface="Calibri"/>
              <a:cs typeface="Calibri"/>
            </a:endParaRPr>
          </a:p>
          <a:p>
            <a:pPr marL="55244">
              <a:lnSpc>
                <a:spcPct val="100000"/>
              </a:lnSpc>
              <a:spcBef>
                <a:spcPts val="259"/>
              </a:spcBef>
            </a:pPr>
            <a:r>
              <a:rPr sz="900" spc="-25" dirty="0">
                <a:latin typeface="Calibri"/>
                <a:cs typeface="Calibri"/>
              </a:rPr>
              <a:t>55%</a:t>
            </a:r>
            <a:endParaRPr sz="900">
              <a:latin typeface="Calibri"/>
              <a:cs typeface="Calibri"/>
            </a:endParaRPr>
          </a:p>
          <a:p>
            <a:pPr marL="55244">
              <a:lnSpc>
                <a:spcPct val="100000"/>
              </a:lnSpc>
              <a:spcBef>
                <a:spcPts val="254"/>
              </a:spcBef>
            </a:pPr>
            <a:r>
              <a:rPr sz="900" spc="-25" dirty="0">
                <a:latin typeface="Calibri"/>
                <a:cs typeface="Calibri"/>
              </a:rPr>
              <a:t>55%</a:t>
            </a:r>
            <a:endParaRPr sz="900">
              <a:latin typeface="Calibri"/>
              <a:cs typeface="Calibri"/>
            </a:endParaRPr>
          </a:p>
          <a:p>
            <a:pPr marL="55244">
              <a:lnSpc>
                <a:spcPct val="100000"/>
              </a:lnSpc>
              <a:spcBef>
                <a:spcPts val="260"/>
              </a:spcBef>
            </a:pPr>
            <a:r>
              <a:rPr sz="900" spc="-25" dirty="0">
                <a:latin typeface="Calibri"/>
                <a:cs typeface="Calibri"/>
              </a:rPr>
              <a:t>55%</a:t>
            </a:r>
            <a:endParaRPr sz="900">
              <a:latin typeface="Calibri"/>
              <a:cs typeface="Calibri"/>
            </a:endParaRPr>
          </a:p>
          <a:p>
            <a:pPr marL="55244">
              <a:lnSpc>
                <a:spcPct val="100000"/>
              </a:lnSpc>
              <a:spcBef>
                <a:spcPts val="254"/>
              </a:spcBef>
            </a:pPr>
            <a:r>
              <a:rPr sz="900" spc="-25" dirty="0">
                <a:latin typeface="Calibri"/>
                <a:cs typeface="Calibri"/>
              </a:rPr>
              <a:t>55%</a:t>
            </a:r>
            <a:endParaRPr sz="900">
              <a:latin typeface="Calibri"/>
              <a:cs typeface="Calibri"/>
            </a:endParaRPr>
          </a:p>
          <a:p>
            <a:pPr marL="55244">
              <a:lnSpc>
                <a:spcPct val="100000"/>
              </a:lnSpc>
              <a:spcBef>
                <a:spcPts val="260"/>
              </a:spcBef>
            </a:pPr>
            <a:r>
              <a:rPr sz="900" spc="-25" dirty="0">
                <a:latin typeface="Calibri"/>
                <a:cs typeface="Calibri"/>
              </a:rPr>
              <a:t>55%</a:t>
            </a:r>
            <a:endParaRPr sz="900">
              <a:latin typeface="Calibri"/>
              <a:cs typeface="Calibri"/>
            </a:endParaRPr>
          </a:p>
          <a:p>
            <a:pPr marL="55244">
              <a:lnSpc>
                <a:spcPct val="100000"/>
              </a:lnSpc>
              <a:spcBef>
                <a:spcPts val="254"/>
              </a:spcBef>
            </a:pPr>
            <a:r>
              <a:rPr sz="900" spc="-25" dirty="0">
                <a:latin typeface="Calibri"/>
                <a:cs typeface="Calibri"/>
              </a:rPr>
              <a:t>55%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013961" y="2840227"/>
            <a:ext cx="223520" cy="1059815"/>
          </a:xfrm>
          <a:prstGeom prst="rect">
            <a:avLst/>
          </a:prstGeom>
        </p:spPr>
        <p:txBody>
          <a:bodyPr vert="horz" wrap="square" lIns="0" tIns="8191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645"/>
              </a:spcBef>
            </a:pPr>
            <a:r>
              <a:rPr sz="900" spc="-25" dirty="0">
                <a:latin typeface="Calibri"/>
                <a:cs typeface="Calibri"/>
              </a:rPr>
              <a:t>80%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50"/>
              </a:spcBef>
            </a:pPr>
            <a:r>
              <a:rPr sz="900" spc="-25" dirty="0">
                <a:latin typeface="Calibri"/>
                <a:cs typeface="Calibri"/>
              </a:rPr>
              <a:t>60%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50"/>
              </a:spcBef>
            </a:pPr>
            <a:r>
              <a:rPr sz="900" spc="-25" dirty="0">
                <a:latin typeface="Calibri"/>
                <a:cs typeface="Calibri"/>
              </a:rPr>
              <a:t>40%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45"/>
              </a:spcBef>
            </a:pPr>
            <a:r>
              <a:rPr sz="900" spc="-25" dirty="0">
                <a:latin typeface="Calibri"/>
                <a:cs typeface="Calibri"/>
              </a:rPr>
              <a:t>20%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50"/>
              </a:spcBef>
            </a:pPr>
            <a:r>
              <a:rPr sz="900" spc="-25" dirty="0"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797458" y="2840227"/>
            <a:ext cx="141605" cy="1059815"/>
          </a:xfrm>
          <a:prstGeom prst="rect">
            <a:avLst/>
          </a:prstGeom>
        </p:spPr>
        <p:txBody>
          <a:bodyPr vert="horz" wrap="square" lIns="0" tIns="8191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645"/>
              </a:spcBef>
            </a:pPr>
            <a:r>
              <a:rPr sz="900" spc="-25" dirty="0">
                <a:latin typeface="Calibri"/>
                <a:cs typeface="Calibri"/>
              </a:rPr>
              <a:t>20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50"/>
              </a:spcBef>
            </a:pPr>
            <a:r>
              <a:rPr sz="900" spc="-25" dirty="0">
                <a:latin typeface="Calibri"/>
                <a:cs typeface="Calibri"/>
              </a:rPr>
              <a:t>15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50"/>
              </a:spcBef>
            </a:pPr>
            <a:r>
              <a:rPr sz="900" spc="-25" dirty="0">
                <a:latin typeface="Calibri"/>
                <a:cs typeface="Calibri"/>
              </a:rPr>
              <a:t>10</a:t>
            </a:r>
            <a:endParaRPr sz="90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545"/>
              </a:spcBef>
            </a:pPr>
            <a:r>
              <a:rPr sz="900" spc="-50" dirty="0">
                <a:latin typeface="Calibri"/>
                <a:cs typeface="Calibri"/>
              </a:rPr>
              <a:t>5</a:t>
            </a:r>
            <a:endParaRPr sz="900">
              <a:latin typeface="Calibri"/>
              <a:cs typeface="Calibri"/>
            </a:endParaRPr>
          </a:p>
          <a:p>
            <a:pPr marL="70485">
              <a:lnSpc>
                <a:spcPct val="100000"/>
              </a:lnSpc>
              <a:spcBef>
                <a:spcPts val="550"/>
              </a:spcBef>
            </a:pPr>
            <a:r>
              <a:rPr sz="900" spc="-50" dirty="0"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057071" y="3890898"/>
            <a:ext cx="2858770" cy="25844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spc="-20" dirty="0">
                <a:latin typeface="Calibri"/>
                <a:cs typeface="Calibri"/>
              </a:rPr>
              <a:t>2022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sz="900" spc="-20" dirty="0">
                <a:latin typeface="Calibri"/>
                <a:cs typeface="Calibri"/>
              </a:rPr>
              <a:t>2023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sz="900" spc="-20" dirty="0">
                <a:latin typeface="Calibri"/>
                <a:cs typeface="Calibri"/>
              </a:rPr>
              <a:t>2024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sz="900" spc="-20" dirty="0">
                <a:latin typeface="Calibri"/>
                <a:cs typeface="Calibri"/>
              </a:rPr>
              <a:t>2025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sz="900" spc="-20" dirty="0">
                <a:latin typeface="Calibri"/>
                <a:cs typeface="Calibri"/>
              </a:rPr>
              <a:t>2026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sz="900" spc="-20" dirty="0">
                <a:latin typeface="Calibri"/>
                <a:cs typeface="Calibri"/>
              </a:rPr>
              <a:t>2027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sz="900" spc="-20" dirty="0">
                <a:latin typeface="Calibri"/>
                <a:cs typeface="Calibri"/>
              </a:rPr>
              <a:t>2028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9"/>
              </a:spcBef>
            </a:pPr>
            <a:r>
              <a:rPr sz="900" spc="-20" dirty="0">
                <a:latin typeface="Calibri"/>
                <a:cs typeface="Calibri"/>
              </a:rPr>
              <a:t>2029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sz="900" spc="-20" dirty="0">
                <a:latin typeface="Calibri"/>
                <a:cs typeface="Calibri"/>
              </a:rPr>
              <a:t>2030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sz="900" spc="-20" dirty="0">
                <a:latin typeface="Calibri"/>
                <a:cs typeface="Calibri"/>
              </a:rPr>
              <a:t>2031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9"/>
              </a:spcBef>
            </a:pPr>
            <a:r>
              <a:rPr sz="900" spc="-20" dirty="0">
                <a:latin typeface="Calibri"/>
                <a:cs typeface="Calibri"/>
              </a:rPr>
              <a:t>2032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sz="900" spc="-20" dirty="0">
                <a:latin typeface="Calibri"/>
                <a:cs typeface="Calibri"/>
              </a:rPr>
              <a:t>2033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sz="900" spc="-20" dirty="0">
                <a:latin typeface="Calibri"/>
                <a:cs typeface="Calibri"/>
              </a:rPr>
              <a:t>2034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sz="900" spc="-20" dirty="0">
                <a:latin typeface="Calibri"/>
                <a:cs typeface="Calibri"/>
              </a:rPr>
              <a:t>2035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9"/>
              </a:spcBef>
            </a:pPr>
            <a:r>
              <a:rPr sz="900" spc="-20" dirty="0">
                <a:latin typeface="Calibri"/>
                <a:cs typeface="Calibri"/>
              </a:rPr>
              <a:t>2036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sz="900" spc="-20" dirty="0">
                <a:latin typeface="Calibri"/>
                <a:cs typeface="Calibri"/>
              </a:rPr>
              <a:t>2037</a:t>
            </a:r>
            <a:endParaRPr sz="900">
              <a:latin typeface="Calibri"/>
              <a:cs typeface="Calibri"/>
            </a:endParaRPr>
          </a:p>
          <a:p>
            <a:pPr marL="29845">
              <a:lnSpc>
                <a:spcPct val="100000"/>
              </a:lnSpc>
              <a:spcBef>
                <a:spcPts val="260"/>
              </a:spcBef>
            </a:pPr>
            <a:r>
              <a:rPr sz="900" spc="-25" dirty="0">
                <a:latin typeface="Calibri"/>
                <a:cs typeface="Calibri"/>
              </a:rPr>
              <a:t>ППП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05688" y="3094505"/>
            <a:ext cx="139700" cy="7696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sz="900" dirty="0">
                <a:latin typeface="Calibri"/>
                <a:cs typeface="Calibri"/>
              </a:rPr>
              <a:t>млн</a:t>
            </a:r>
            <a:r>
              <a:rPr sz="900" spc="-20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долл.</a:t>
            </a:r>
            <a:r>
              <a:rPr sz="900" spc="-20" dirty="0">
                <a:latin typeface="Calibri"/>
                <a:cs typeface="Calibri"/>
              </a:rPr>
              <a:t> </a:t>
            </a:r>
            <a:r>
              <a:rPr sz="900" spc="-25" dirty="0">
                <a:latin typeface="Calibri"/>
                <a:cs typeface="Calibri"/>
              </a:rPr>
              <a:t>США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829055" y="4294632"/>
            <a:ext cx="243840" cy="62865"/>
          </a:xfrm>
          <a:custGeom>
            <a:avLst/>
            <a:gdLst/>
            <a:ahLst/>
            <a:cxnLst/>
            <a:rect l="l" t="t" r="r" b="b"/>
            <a:pathLst>
              <a:path w="243840" h="62864">
                <a:moveTo>
                  <a:pt x="243840" y="0"/>
                </a:moveTo>
                <a:lnTo>
                  <a:pt x="0" y="0"/>
                </a:lnTo>
                <a:lnTo>
                  <a:pt x="0" y="62483"/>
                </a:lnTo>
                <a:lnTo>
                  <a:pt x="243840" y="62483"/>
                </a:lnTo>
                <a:lnTo>
                  <a:pt x="243840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 txBox="1"/>
          <p:nvPr/>
        </p:nvSpPr>
        <p:spPr>
          <a:xfrm>
            <a:off x="1086408" y="4232275"/>
            <a:ext cx="1235075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Выручка,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млн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долл.</a:t>
            </a:r>
            <a:r>
              <a:rPr sz="900" spc="-25" dirty="0">
                <a:latin typeface="Calibri"/>
                <a:cs typeface="Calibri"/>
              </a:rPr>
              <a:t> США</a:t>
            </a:r>
            <a:endParaRPr sz="900">
              <a:latin typeface="Calibri"/>
              <a:cs typeface="Calibri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2519933" y="4293108"/>
            <a:ext cx="243840" cy="64135"/>
            <a:chOff x="2519933" y="4293108"/>
            <a:chExt cx="243840" cy="64135"/>
          </a:xfrm>
        </p:grpSpPr>
        <p:sp>
          <p:nvSpPr>
            <p:cNvPr id="50" name="object 50"/>
            <p:cNvSpPr/>
            <p:nvPr/>
          </p:nvSpPr>
          <p:spPr>
            <a:xfrm>
              <a:off x="2519933" y="4325874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0" y="0"/>
                  </a:moveTo>
                  <a:lnTo>
                    <a:pt x="243840" y="0"/>
                  </a:lnTo>
                </a:path>
              </a:pathLst>
            </a:custGeom>
            <a:ln w="28956">
              <a:solidFill>
                <a:srgbClr val="43AF2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2609087" y="4293108"/>
              <a:ext cx="64135" cy="64135"/>
            </a:xfrm>
            <a:custGeom>
              <a:avLst/>
              <a:gdLst/>
              <a:ahLst/>
              <a:cxnLst/>
              <a:rect l="l" t="t" r="r" b="b"/>
              <a:pathLst>
                <a:path w="64135" h="64135">
                  <a:moveTo>
                    <a:pt x="32004" y="0"/>
                  </a:moveTo>
                  <a:lnTo>
                    <a:pt x="19556" y="2518"/>
                  </a:lnTo>
                  <a:lnTo>
                    <a:pt x="9382" y="9382"/>
                  </a:lnTo>
                  <a:lnTo>
                    <a:pt x="2518" y="19556"/>
                  </a:lnTo>
                  <a:lnTo>
                    <a:pt x="0" y="32004"/>
                  </a:lnTo>
                  <a:lnTo>
                    <a:pt x="2518" y="44451"/>
                  </a:lnTo>
                  <a:lnTo>
                    <a:pt x="9382" y="54625"/>
                  </a:lnTo>
                  <a:lnTo>
                    <a:pt x="19556" y="61489"/>
                  </a:lnTo>
                  <a:lnTo>
                    <a:pt x="32004" y="64008"/>
                  </a:lnTo>
                  <a:lnTo>
                    <a:pt x="44451" y="61489"/>
                  </a:lnTo>
                  <a:lnTo>
                    <a:pt x="54625" y="54625"/>
                  </a:lnTo>
                  <a:lnTo>
                    <a:pt x="61489" y="44451"/>
                  </a:lnTo>
                  <a:lnTo>
                    <a:pt x="64007" y="32004"/>
                  </a:lnTo>
                  <a:lnTo>
                    <a:pt x="61489" y="19556"/>
                  </a:lnTo>
                  <a:lnTo>
                    <a:pt x="54625" y="9382"/>
                  </a:lnTo>
                  <a:lnTo>
                    <a:pt x="44451" y="2518"/>
                  </a:lnTo>
                  <a:lnTo>
                    <a:pt x="32004" y="0"/>
                  </a:lnTo>
                  <a:close/>
                </a:path>
              </a:pathLst>
            </a:custGeom>
            <a:solidFill>
              <a:srgbClr val="046A3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" name="object 52"/>
          <p:cNvSpPr txBox="1"/>
          <p:nvPr/>
        </p:nvSpPr>
        <p:spPr>
          <a:xfrm>
            <a:off x="2777489" y="4232275"/>
            <a:ext cx="1445260" cy="162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dirty="0">
                <a:latin typeface="Calibri"/>
                <a:cs typeface="Calibri"/>
              </a:rPr>
              <a:t>Рентабельность</a:t>
            </a:r>
            <a:r>
              <a:rPr sz="900" spc="-30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по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EBITDA,</a:t>
            </a:r>
            <a:r>
              <a:rPr sz="900" spc="-35" dirty="0">
                <a:latin typeface="Calibri"/>
                <a:cs typeface="Calibri"/>
              </a:rPr>
              <a:t> </a:t>
            </a:r>
            <a:r>
              <a:rPr sz="900" spc="-50" dirty="0">
                <a:latin typeface="Calibri"/>
                <a:cs typeface="Calibri"/>
              </a:rPr>
              <a:t>%</a:t>
            </a:r>
            <a:endParaRPr sz="900">
              <a:latin typeface="Calibri"/>
              <a:cs typeface="Calibri"/>
            </a:endParaRPr>
          </a:p>
        </p:txBody>
      </p:sp>
      <p:pic>
        <p:nvPicPr>
          <p:cNvPr id="55" name="object 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11" name="object 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12" name="Блок-схема: задержка 1011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13" name="Прямоугольник 1012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15" name="Рисунок 1014"/>
          <p:cNvPicPr>
            <a:picLocks noChangeAspect="1"/>
          </p:cNvPicPr>
          <p:nvPr/>
        </p:nvPicPr>
        <p:blipFill rotWithShape="1">
          <a:blip r:embed="rId11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1016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17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023307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" name="Google Shape;2346;p86"/>
          <p:cNvGrpSpPr/>
          <p:nvPr/>
        </p:nvGrpSpPr>
        <p:grpSpPr>
          <a:xfrm>
            <a:off x="1112379" y="921195"/>
            <a:ext cx="10081120" cy="5397500"/>
            <a:chOff x="2529950" y="4155175"/>
            <a:chExt cx="1137425" cy="690975"/>
          </a:xfrm>
          <a:solidFill>
            <a:schemeClr val="bg1">
              <a:lumMod val="95000"/>
            </a:schemeClr>
          </a:solidFill>
        </p:grpSpPr>
        <p:sp>
          <p:nvSpPr>
            <p:cNvPr id="78" name="Google Shape;2347;p86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" name="Google Shape;2348;p86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" name="Google Shape;2349;p86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" name="Google Shape;2350;p86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" name="Google Shape;2351;p86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" name="Google Shape;2352;p86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" name="Google Shape;2353;p86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2354;p86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" name="Google Shape;2355;p86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" name="Google Shape;2356;p86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" name="Google Shape;2357;p86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" name="Google Shape;2358;p86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" name="Google Shape;2359;p86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" name="Google Shape;2360;p86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" name="Google Shape;2361;p86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" name="Google Shape;2362;p86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2363;p86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" name="Google Shape;2364;p86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" name="Google Shape;2365;p86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" name="Google Shape;2366;p86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" name="Google Shape;2367;p86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" name="Google Shape;2368;p86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" name="Google Shape;2369;p86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" name="Google Shape;2370;p86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" name="Google Shape;2371;p86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2372;p86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4" name="Google Shape;2373;p86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5" name="Google Shape;2374;p86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6" name="Google Shape;2375;p86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7" name="Google Shape;2376;p86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8" name="Google Shape;2377;p86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9" name="Google Shape;2378;p86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0" name="Google Shape;2379;p86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1" name="Google Shape;2380;p86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2" name="Google Shape;2381;p86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3" name="Google Shape;2382;p86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4" name="Google Shape;2383;p86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5" name="Google Shape;2384;p86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6" name="Google Shape;2385;p86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7" name="Google Shape;2386;p86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8" name="Google Shape;2387;p86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19" name="Google Shape;2388;p86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0" name="Google Shape;2389;p86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1" name="Google Shape;2390;p86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2" name="Google Shape;2391;p86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3" name="Google Shape;2392;p86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4" name="Google Shape;2393;p86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5" name="Google Shape;2394;p86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6" name="Google Shape;2395;p86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7" name="Google Shape;2396;p86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8" name="Google Shape;2397;p86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9" name="Google Shape;2398;p86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0" name="Google Shape;2399;p86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1" name="Google Shape;2400;p86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2" name="Google Shape;2401;p86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3" name="Google Shape;2402;p86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4" name="Google Shape;2403;p86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5" name="Google Shape;2404;p86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6" name="Google Shape;2405;p86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7" name="Google Shape;2406;p86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8" name="Google Shape;2407;p86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39" name="Google Shape;2408;p86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0" name="Google Shape;2409;p86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1" name="Google Shape;2410;p86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2" name="Google Shape;2411;p86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3" name="Google Shape;2412;p86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4" name="Google Shape;2413;p86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5" name="Google Shape;2414;p86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6" name="Google Shape;2415;p86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7" name="Google Shape;2416;p86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8" name="Google Shape;2417;p86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9" name="Google Shape;2418;p86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2419;p86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2420;p86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2" name="Google Shape;2421;p86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3" name="Google Shape;2422;p86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2423;p86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2424;p86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6" name="Google Shape;2425;p86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7" name="Google Shape;2426;p86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8" name="Google Shape;2427;p86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9" name="Google Shape;2428;p86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0" name="Google Shape;2429;p86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1" name="Google Shape;2430;p86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2" name="Google Shape;2431;p86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3" name="Google Shape;2432;p86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4" name="Google Shape;2433;p86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5" name="Google Shape;2434;p86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6" name="Google Shape;2435;p86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2436;p86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2437;p86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9" name="Google Shape;2438;p86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0" name="Google Shape;2439;p86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1" name="Google Shape;2440;p86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2" name="Google Shape;2441;p86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3" name="Google Shape;2442;p86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4" name="Google Shape;2443;p86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5" name="Google Shape;2444;p86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6" name="Google Shape;2445;p86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7" name="Google Shape;2446;p86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8" name="Google Shape;2447;p86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9" name="Google Shape;2448;p86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0" name="Google Shape;2449;p86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1" name="Google Shape;2450;p86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2" name="Google Shape;2451;p86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3" name="Google Shape;2452;p86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4" name="Google Shape;2453;p86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5" name="Google Shape;2454;p86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6" name="Google Shape;2455;p86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7" name="Google Shape;2456;p86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8" name="Google Shape;2457;p86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9" name="Google Shape;2458;p86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0" name="Google Shape;2459;p86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1" name="Google Shape;2460;p86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2" name="Google Shape;2461;p86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3" name="Google Shape;2462;p86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4" name="Google Shape;2463;p86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5" name="Google Shape;2464;p86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6" name="Google Shape;2465;p86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7" name="Google Shape;2466;p86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8" name="Google Shape;2467;p86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99" name="Google Shape;2468;p86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0" name="Google Shape;2469;p86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1" name="Google Shape;2470;p86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2" name="Google Shape;2471;p86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3" name="Google Shape;2472;p86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4" name="Google Shape;2473;p86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5" name="Google Shape;2474;p86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6" name="Google Shape;2475;p86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7" name="Google Shape;2476;p86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8" name="Google Shape;2477;p86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09" name="Google Shape;2478;p86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0" name="Google Shape;2479;p86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1" name="Google Shape;2480;p86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2" name="Google Shape;2481;p86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3" name="Google Shape;2482;p86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4" name="Google Shape;2483;p86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5" name="Google Shape;2484;p86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6" name="Google Shape;2485;p86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7" name="Google Shape;2486;p86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8" name="Google Shape;2487;p86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19" name="Google Shape;2488;p86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0" name="Google Shape;2489;p86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1" name="Google Shape;2490;p86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2" name="Google Shape;2491;p86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3" name="Google Shape;2492;p86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4" name="Google Shape;2493;p86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5" name="Google Shape;2494;p86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6" name="Google Shape;2495;p86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7" name="Google Shape;2496;p86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8" name="Google Shape;2497;p86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29" name="Google Shape;2498;p86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0" name="Google Shape;2499;p86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1" name="Google Shape;2500;p86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2" name="Google Shape;2501;p86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3" name="Google Shape;2502;p86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4" name="Google Shape;2503;p86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5" name="Google Shape;2504;p86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6" name="Google Shape;2505;p86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7" name="Google Shape;2506;p86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8" name="Google Shape;2507;p86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39" name="Google Shape;2508;p86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0" name="Google Shape;2509;p86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1" name="Google Shape;2510;p86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2" name="Google Shape;2511;p86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3" name="Google Shape;2512;p86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4" name="Google Shape;2513;p86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5" name="Google Shape;2514;p86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6" name="Google Shape;2515;p86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7" name="Google Shape;2516;p86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8" name="Google Shape;2517;p86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49" name="Google Shape;2518;p86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0" name="Google Shape;2519;p86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1" name="Google Shape;2520;p86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2" name="Google Shape;2521;p86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3" name="Google Shape;2522;p86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4" name="Google Shape;2523;p86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5" name="Google Shape;2524;p86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6" name="Google Shape;2525;p86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7" name="Google Shape;2526;p86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8" name="Google Shape;2527;p86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59" name="Google Shape;2528;p86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0" name="Google Shape;2529;p86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1" name="Google Shape;2530;p86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2" name="Google Shape;2531;p86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3" name="Google Shape;2532;p86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4" name="Google Shape;2533;p86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5" name="Google Shape;2534;p86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6" name="Google Shape;2535;p86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7" name="Google Shape;2536;p86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8" name="Google Shape;2537;p86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69" name="Google Shape;2538;p86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0" name="Google Shape;2539;p86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1" name="Google Shape;2540;p86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2" name="Google Shape;2541;p86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3" name="Google Shape;2542;p86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4" name="Google Shape;2543;p86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5" name="Google Shape;2544;p86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6" name="Google Shape;2545;p86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7" name="Google Shape;2546;p86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8" name="Google Shape;2547;p86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79" name="Google Shape;2548;p86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0" name="Google Shape;2549;p86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1" name="Google Shape;2550;p86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2" name="Google Shape;2551;p86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3" name="Google Shape;2552;p86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4" name="Google Shape;2553;p86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5" name="Google Shape;2554;p86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6" name="Google Shape;2555;p86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7" name="Google Shape;2556;p86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8" name="Google Shape;2557;p86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89" name="Google Shape;2558;p86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0" name="Google Shape;2559;p86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1" name="Google Shape;2560;p86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2" name="Google Shape;2561;p86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3" name="Google Shape;2562;p86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4" name="Google Shape;2563;p86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5" name="Google Shape;2564;p86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6" name="Google Shape;2565;p86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7" name="Google Shape;2566;p86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8" name="Google Shape;2567;p86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299" name="Google Shape;2568;p86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0" name="Google Shape;2569;p86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1" name="Google Shape;2570;p86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2" name="Google Shape;2571;p86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3" name="Google Shape;2572;p86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4" name="Google Shape;2573;p86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5" name="Google Shape;2574;p86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6" name="Google Shape;2575;p86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7" name="Google Shape;2576;p86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8" name="Google Shape;2577;p86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09" name="Google Shape;2578;p86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0" name="Google Shape;2579;p86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1" name="Google Shape;2580;p86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2" name="Google Shape;2581;p86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3" name="Google Shape;2582;p86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4" name="Google Shape;2583;p86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5" name="Google Shape;2584;p86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6" name="Google Shape;2585;p86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7" name="Google Shape;2586;p86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8" name="Google Shape;2587;p86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19" name="Google Shape;2588;p86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0" name="Google Shape;2589;p86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1" name="Google Shape;2590;p86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2" name="Google Shape;2591;p86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3" name="Google Shape;2592;p86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4" name="Google Shape;2593;p86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5" name="Google Shape;2594;p86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6" name="Google Shape;2595;p86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7" name="Google Shape;2596;p86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8" name="Google Shape;2597;p86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29" name="Google Shape;2598;p86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0" name="Google Shape;2599;p86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1" name="Google Shape;2600;p86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2" name="Google Shape;2601;p86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3" name="Google Shape;2602;p86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4" name="Google Shape;2603;p86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5" name="Google Shape;2604;p86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6" name="Google Shape;2605;p86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7" name="Google Shape;2606;p86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8" name="Google Shape;2607;p86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39" name="Google Shape;2608;p86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0" name="Google Shape;2609;p86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1" name="Google Shape;2610;p86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2" name="Google Shape;2611;p86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3" name="Google Shape;2612;p86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4" name="Google Shape;2613;p86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5" name="Google Shape;2614;p86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6" name="Google Shape;2615;p86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7" name="Google Shape;2616;p86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8" name="Google Shape;2617;p86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49" name="Google Shape;2618;p86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0" name="Google Shape;2619;p86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1" name="Google Shape;2620;p86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2" name="Google Shape;2621;p86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3" name="Google Shape;2622;p86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4" name="Google Shape;2623;p86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5" name="Google Shape;2624;p86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6" name="Google Shape;2625;p86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7" name="Google Shape;2626;p86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8" name="Google Shape;2627;p86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59" name="Google Shape;2628;p86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0" name="Google Shape;2629;p86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1" name="Google Shape;2630;p86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2" name="Google Shape;2631;p86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3" name="Google Shape;2632;p86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4" name="Google Shape;2633;p86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5" name="Google Shape;2634;p86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6" name="Google Shape;2635;p86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7" name="Google Shape;2636;p86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8" name="Google Shape;2637;p86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69" name="Google Shape;2638;p86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0" name="Google Shape;2639;p86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1" name="Google Shape;2640;p86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2" name="Google Shape;2641;p86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3" name="Google Shape;2642;p86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4" name="Google Shape;2643;p86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5" name="Google Shape;2644;p86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6" name="Google Shape;2645;p86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7" name="Google Shape;2646;p86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8" name="Google Shape;2647;p86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79" name="Google Shape;2648;p86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0" name="Google Shape;2649;p86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1" name="Google Shape;2650;p86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2" name="Google Shape;2651;p86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3" name="Google Shape;2652;p86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4" name="Google Shape;2653;p86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5" name="Google Shape;2654;p86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6" name="Google Shape;2655;p86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7" name="Google Shape;2656;p86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8" name="Google Shape;2657;p86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89" name="Google Shape;2658;p86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0" name="Google Shape;2659;p86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1" name="Google Shape;2660;p86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2" name="Google Shape;2661;p86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3" name="Google Shape;2662;p86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4" name="Google Shape;2663;p86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5" name="Google Shape;2664;p86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6" name="Google Shape;2665;p86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7" name="Google Shape;2666;p86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8" name="Google Shape;2667;p86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399" name="Google Shape;2668;p86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0" name="Google Shape;2669;p86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1" name="Google Shape;2670;p86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2" name="Google Shape;2671;p86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3" name="Google Shape;2672;p86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4" name="Google Shape;2673;p86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5" name="Google Shape;2674;p86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6" name="Google Shape;2675;p86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7" name="Google Shape;2676;p86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8" name="Google Shape;2677;p86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09" name="Google Shape;2678;p86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0" name="Google Shape;2679;p86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1" name="Google Shape;2680;p86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2" name="Google Shape;2681;p86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3" name="Google Shape;2682;p86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4" name="Google Shape;2683;p86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5" name="Google Shape;2684;p86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6" name="Google Shape;2685;p86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7" name="Google Shape;2686;p86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8" name="Google Shape;2687;p86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19" name="Google Shape;2688;p86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0" name="Google Shape;2689;p86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1" name="Google Shape;2690;p86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2" name="Google Shape;2691;p86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3" name="Google Shape;2692;p86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4" name="Google Shape;2693;p86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5" name="Google Shape;2694;p86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6" name="Google Shape;2695;p86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7" name="Google Shape;2696;p86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8" name="Google Shape;2697;p86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29" name="Google Shape;2698;p86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0" name="Google Shape;2699;p86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1" name="Google Shape;2700;p86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2" name="Google Shape;2701;p86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3" name="Google Shape;2702;p86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4" name="Google Shape;2703;p86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5" name="Google Shape;2704;p86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6" name="Google Shape;2705;p86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7" name="Google Shape;2706;p86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8" name="Google Shape;2707;p86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39" name="Google Shape;2708;p86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0" name="Google Shape;2709;p86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1" name="Google Shape;2710;p86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2" name="Google Shape;2711;p86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3" name="Google Shape;2712;p86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4" name="Google Shape;2713;p86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5" name="Google Shape;2714;p86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6" name="Google Shape;2715;p86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7" name="Google Shape;2716;p86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8" name="Google Shape;2717;p86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49" name="Google Shape;2718;p86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0" name="Google Shape;2719;p86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1" name="Google Shape;2720;p86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2" name="Google Shape;2721;p86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3" name="Google Shape;2722;p86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4" name="Google Shape;2723;p86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5" name="Google Shape;2724;p86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6" name="Google Shape;2725;p86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7" name="Google Shape;2726;p86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8" name="Google Shape;2727;p86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59" name="Google Shape;2728;p86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0" name="Google Shape;2729;p86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1" name="Google Shape;2730;p86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2" name="Google Shape;2731;p86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3" name="Google Shape;2732;p86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4" name="Google Shape;2733;p86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5" name="Google Shape;2734;p86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6" name="Google Shape;2735;p86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7" name="Google Shape;2736;p86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8" name="Google Shape;2737;p86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69" name="Google Shape;2738;p86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0" name="Google Shape;2739;p86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1" name="Google Shape;2740;p86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2" name="Google Shape;2741;p86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3" name="Google Shape;2742;p86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4" name="Google Shape;2743;p86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5" name="Google Shape;2744;p86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6" name="Google Shape;2745;p86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7" name="Google Shape;2746;p86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8" name="Google Shape;2747;p86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79" name="Google Shape;2748;p86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0" name="Google Shape;2749;p86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1" name="Google Shape;2750;p86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2" name="Google Shape;2751;p86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3" name="Google Shape;2752;p86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4" name="Google Shape;2753;p86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5" name="Google Shape;2754;p86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6" name="Google Shape;2755;p86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7" name="Google Shape;2756;p86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8" name="Google Shape;2757;p86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89" name="Google Shape;2758;p86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0" name="Google Shape;2759;p86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1" name="Google Shape;2760;p86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2" name="Google Shape;2761;p86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3" name="Google Shape;2762;p86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4" name="Google Shape;2763;p86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5" name="Google Shape;2764;p86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6" name="Google Shape;2765;p86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7" name="Google Shape;2766;p86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8" name="Google Shape;2767;p86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499" name="Google Shape;2768;p86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0" name="Google Shape;2769;p86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1" name="Google Shape;2770;p86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2" name="Google Shape;2771;p86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3" name="Google Shape;2772;p86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4" name="Google Shape;2773;p86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5" name="Google Shape;2774;p86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6" name="Google Shape;2775;p86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7" name="Google Shape;2776;p86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8" name="Google Shape;2777;p86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09" name="Google Shape;2778;p86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0" name="Google Shape;2779;p86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1" name="Google Shape;2780;p86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2" name="Google Shape;2781;p86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3" name="Google Shape;2782;p86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4" name="Google Shape;2783;p86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5" name="Google Shape;2784;p86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6" name="Google Shape;2785;p86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7" name="Google Shape;2786;p86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8" name="Google Shape;2787;p86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19" name="Google Shape;2788;p86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0" name="Google Shape;2789;p86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1" name="Google Shape;2790;p86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2" name="Google Shape;2791;p86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3" name="Google Shape;2792;p86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4" name="Google Shape;2793;p86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5" name="Google Shape;2794;p86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6" name="Google Shape;2795;p86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7" name="Google Shape;2796;p86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8" name="Google Shape;2797;p86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29" name="Google Shape;2798;p86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0" name="Google Shape;2799;p86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1" name="Google Shape;2800;p86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2" name="Google Shape;2801;p86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3" name="Google Shape;2802;p86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4" name="Google Shape;2803;p86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5" name="Google Shape;2804;p86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6" name="Google Shape;2805;p86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7" name="Google Shape;2806;p86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8" name="Google Shape;2807;p86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39" name="Google Shape;2808;p86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0" name="Google Shape;2809;p86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1" name="Google Shape;2810;p86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2" name="Google Shape;2811;p86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3" name="Google Shape;2812;p86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4" name="Google Shape;2813;p86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5" name="Google Shape;2814;p86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6" name="Google Shape;2815;p86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7" name="Google Shape;2816;p86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8" name="Google Shape;2817;p86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49" name="Google Shape;2818;p86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0" name="Google Shape;2819;p86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1" name="Google Shape;2820;p86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2" name="Google Shape;2821;p86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3" name="Google Shape;2822;p86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4" name="Google Shape;2823;p86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5" name="Google Shape;2824;p86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6" name="Google Shape;2825;p86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7" name="Google Shape;2826;p86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8" name="Google Shape;2827;p86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59" name="Google Shape;2828;p86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0" name="Google Shape;2829;p86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1" name="Google Shape;2830;p86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2" name="Google Shape;2831;p86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3" name="Google Shape;2832;p86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4" name="Google Shape;2833;p86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5" name="Google Shape;2834;p86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6" name="Google Shape;2835;p86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7" name="Google Shape;2836;p86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8" name="Google Shape;2837;p86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69" name="Google Shape;2838;p86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0" name="Google Shape;2839;p86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1" name="Google Shape;2840;p86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2" name="Google Shape;2841;p86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3" name="Google Shape;2842;p86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4" name="Google Shape;2843;p86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5" name="Google Shape;2844;p86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6" name="Google Shape;2845;p86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7" name="Google Shape;2846;p86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8" name="Google Shape;2847;p86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79" name="Google Shape;2848;p86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0" name="Google Shape;2849;p86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1" name="Google Shape;2850;p86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2" name="Google Shape;2851;p86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3" name="Google Shape;2852;p86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4" name="Google Shape;2853;p86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5" name="Google Shape;2854;p86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6" name="Google Shape;2855;p86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7" name="Google Shape;2856;p86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8" name="Google Shape;2857;p86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89" name="Google Shape;2858;p86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0" name="Google Shape;2859;p86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1" name="Google Shape;2860;p86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2" name="Google Shape;2861;p86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3" name="Google Shape;2862;p86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4" name="Google Shape;2863;p86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5" name="Google Shape;2864;p86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6" name="Google Shape;2865;p86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7" name="Google Shape;2866;p86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8" name="Google Shape;2867;p86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599" name="Google Shape;2868;p86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0" name="Google Shape;2869;p86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1" name="Google Shape;2870;p86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2" name="Google Shape;2871;p86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3" name="Google Shape;2872;p86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4" name="Google Shape;2873;p86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5" name="Google Shape;2874;p86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6" name="Google Shape;2875;p86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7" name="Google Shape;2876;p86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8" name="Google Shape;2877;p86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09" name="Google Shape;2878;p86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0" name="Google Shape;2879;p86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1" name="Google Shape;2880;p86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2" name="Google Shape;2881;p86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3" name="Google Shape;2882;p86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4" name="Google Shape;2883;p86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5" name="Google Shape;2884;p86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6" name="Google Shape;2885;p86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7" name="Google Shape;2886;p86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8" name="Google Shape;2887;p86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19" name="Google Shape;2888;p86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0" name="Google Shape;2889;p86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1" name="Google Shape;2890;p86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2" name="Google Shape;2891;p86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3" name="Google Shape;2892;p86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4" name="Google Shape;2893;p86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5" name="Google Shape;2894;p86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6" name="Google Shape;2895;p86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7" name="Google Shape;2896;p86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8" name="Google Shape;2897;p86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29" name="Google Shape;2898;p86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0" name="Google Shape;2899;p86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1" name="Google Shape;2900;p86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2" name="Google Shape;2901;p86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3" name="Google Shape;2902;p86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4" name="Google Shape;2903;p86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5" name="Google Shape;2904;p86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6" name="Google Shape;2905;p86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7" name="Google Shape;2906;p86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8" name="Google Shape;2907;p86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39" name="Google Shape;2908;p86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0" name="Google Shape;2909;p86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1" name="Google Shape;2910;p86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2" name="Google Shape;2911;p86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3" name="Google Shape;2912;p86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4" name="Google Shape;2913;p86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5" name="Google Shape;2914;p86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6" name="Google Shape;2915;p86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7" name="Google Shape;2916;p86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8" name="Google Shape;2917;p86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49" name="Google Shape;2918;p86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0" name="Google Shape;2919;p86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1" name="Google Shape;2920;p86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2" name="Google Shape;2921;p86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3" name="Google Shape;2922;p86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4" name="Google Shape;2923;p86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5" name="Google Shape;2924;p86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6" name="Google Shape;2925;p86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7" name="Google Shape;2926;p86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8" name="Google Shape;2927;p86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59" name="Google Shape;2928;p86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0" name="Google Shape;2929;p86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1" name="Google Shape;2930;p86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2" name="Google Shape;2931;p86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3" name="Google Shape;2932;p86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4" name="Google Shape;2933;p86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5" name="Google Shape;2934;p86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6" name="Google Shape;2935;p86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7" name="Google Shape;2936;p86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8" name="Google Shape;2937;p86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69" name="Google Shape;2938;p86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0" name="Google Shape;2939;p86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1" name="Google Shape;2940;p86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2" name="Google Shape;2941;p86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3" name="Google Shape;2942;p86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4" name="Google Shape;2943;p86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5" name="Google Shape;2944;p86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6" name="Google Shape;2945;p86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7" name="Google Shape;2946;p86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8" name="Google Shape;2947;p86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79" name="Google Shape;2948;p86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0" name="Google Shape;2949;p86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1" name="Google Shape;2950;p86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2" name="Google Shape;2951;p86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3" name="Google Shape;2952;p86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4" name="Google Shape;2953;p86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5" name="Google Shape;2954;p86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6" name="Google Shape;2955;p86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7" name="Google Shape;2956;p86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8" name="Google Shape;2957;p86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89" name="Google Shape;2958;p86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0" name="Google Shape;2959;p86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1" name="Google Shape;2960;p86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2" name="Google Shape;2961;p86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3" name="Google Shape;2962;p86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4" name="Google Shape;2963;p86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5" name="Google Shape;2964;p86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6" name="Google Shape;2965;p86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7" name="Google Shape;2966;p86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8" name="Google Shape;2967;p86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99" name="Google Shape;2968;p86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0" name="Google Shape;2969;p86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1" name="Google Shape;2970;p86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2" name="Google Shape;2971;p86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3" name="Google Shape;2972;p86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4" name="Google Shape;2973;p86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5" name="Google Shape;2974;p86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6" name="Google Shape;2975;p86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7" name="Google Shape;2976;p86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8" name="Google Shape;2977;p86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09" name="Google Shape;2978;p86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0" name="Google Shape;2979;p86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1" name="Google Shape;2980;p86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2" name="Google Shape;2981;p86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3" name="Google Shape;2982;p86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4" name="Google Shape;2983;p86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5" name="Google Shape;2984;p86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6" name="Google Shape;2985;p86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7" name="Google Shape;2986;p86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8" name="Google Shape;2987;p86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19" name="Google Shape;2988;p86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0" name="Google Shape;2989;p86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1" name="Google Shape;2990;p86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2" name="Google Shape;2991;p86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3" name="Google Shape;2992;p86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4" name="Google Shape;2993;p86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5" name="Google Shape;2994;p86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6" name="Google Shape;2995;p86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7" name="Google Shape;2996;p86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8" name="Google Shape;2997;p86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29" name="Google Shape;2998;p86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0" name="Google Shape;2999;p86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1" name="Google Shape;3000;p86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2" name="Google Shape;3001;p86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3" name="Google Shape;3002;p86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4" name="Google Shape;3003;p86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5" name="Google Shape;3004;p86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6" name="Google Shape;3005;p86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7" name="Google Shape;3006;p86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8" name="Google Shape;3007;p86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39" name="Google Shape;3008;p86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0" name="Google Shape;3009;p86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1" name="Google Shape;3010;p86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2" name="Google Shape;3011;p86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3" name="Google Shape;3012;p86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4" name="Google Shape;3013;p86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5" name="Google Shape;3014;p86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6" name="Google Shape;3015;p86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7" name="Google Shape;3016;p86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8" name="Google Shape;3017;p86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49" name="Google Shape;3018;p86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0" name="Google Shape;3019;p86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1" name="Google Shape;3020;p86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2" name="Google Shape;3021;p86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3" name="Google Shape;3022;p86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4" name="Google Shape;3023;p86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5" name="Google Shape;3024;p86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6" name="Google Shape;3025;p86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7" name="Google Shape;3026;p86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8" name="Google Shape;3027;p86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59" name="Google Shape;3028;p86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0" name="Google Shape;3029;p86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1" name="Google Shape;3030;p86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2" name="Google Shape;3031;p86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3" name="Google Shape;3032;p86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4" name="Google Shape;3033;p86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5" name="Google Shape;3034;p86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6" name="Google Shape;3035;p86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7" name="Google Shape;3036;p86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8" name="Google Shape;3037;p86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69" name="Google Shape;3038;p86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0" name="Google Shape;3039;p86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1" name="Google Shape;3040;p86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2" name="Google Shape;3041;p86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3" name="Google Shape;3042;p86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4" name="Google Shape;3043;p86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5" name="Google Shape;3044;p86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6" name="Google Shape;3045;p86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7" name="Google Shape;3046;p86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8" name="Google Shape;3047;p86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79" name="Google Shape;3048;p86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0" name="Google Shape;3049;p86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1" name="Google Shape;3050;p86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2" name="Google Shape;3051;p86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3" name="Google Shape;3052;p86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4" name="Google Shape;3053;p86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5" name="Google Shape;3054;p86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6" name="Google Shape;3055;p86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7" name="Google Shape;3056;p86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8" name="Google Shape;3057;p86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89" name="Google Shape;3058;p86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0" name="Google Shape;3059;p86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1" name="Google Shape;3060;p86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2" name="Google Shape;3061;p86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3" name="Google Shape;3062;p86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4" name="Google Shape;3063;p86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5" name="Google Shape;3064;p86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6" name="Google Shape;3065;p86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7" name="Google Shape;3066;p86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8" name="Google Shape;3067;p86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99" name="Google Shape;3068;p86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0" name="Google Shape;3069;p86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1" name="Google Shape;3070;p86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2" name="Google Shape;3071;p86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3" name="Google Shape;3072;p86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4" name="Google Shape;3073;p86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5" name="Google Shape;3074;p86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6" name="Google Shape;3075;p86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7" name="Google Shape;3076;p86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8" name="Google Shape;3077;p86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09" name="Google Shape;3078;p86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0" name="Google Shape;3079;p86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1" name="Google Shape;3080;p86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2" name="Google Shape;3081;p86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3" name="Google Shape;3082;p86"/>
            <p:cNvSpPr/>
            <p:nvPr/>
          </p:nvSpPr>
          <p:spPr>
            <a:xfrm>
              <a:off x="3497675" y="4533619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4" name="Google Shape;3083;p86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5" name="Google Shape;3084;p86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6" name="Google Shape;3085;p86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7" name="Google Shape;3086;p86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8" name="Google Shape;3087;p86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19" name="Google Shape;3088;p86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0" name="Google Shape;3089;p86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1" name="Google Shape;3090;p86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2" name="Google Shape;3091;p86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3" name="Google Shape;3092;p86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4" name="Google Shape;3093;p86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5" name="Google Shape;3094;p86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6" name="Google Shape;3095;p86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7" name="Google Shape;3096;p86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8" name="Google Shape;3097;p86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29" name="Google Shape;3098;p86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0" name="Google Shape;3099;p86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1" name="Google Shape;3100;p86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2" name="Google Shape;3101;p86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3" name="Google Shape;3102;p86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4" name="Google Shape;3103;p86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5" name="Google Shape;3104;p86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6" name="Google Shape;3105;p86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7" name="Google Shape;3106;p86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8" name="Google Shape;3107;p86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39" name="Google Shape;3108;p86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0" name="Google Shape;3109;p86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1" name="Google Shape;3110;p86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2" name="Google Shape;3111;p86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3" name="Google Shape;3112;p86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4" name="Google Shape;3113;p86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5" name="Google Shape;3114;p86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6" name="Google Shape;3115;p86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7" name="Google Shape;3116;p86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8" name="Google Shape;3117;p86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49" name="Google Shape;3118;p86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0" name="Google Shape;3119;p86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1" name="Google Shape;3120;p86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2" name="Google Shape;3121;p86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3" name="Google Shape;3122;p86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4" name="Google Shape;3123;p86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5" name="Google Shape;3124;p86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6" name="Google Shape;3125;p86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7" name="Google Shape;3126;p86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8" name="Google Shape;3127;p86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9" name="Google Shape;3128;p86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0" name="Google Shape;3129;p86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1" name="Google Shape;3130;p86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2" name="Google Shape;3131;p86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3" name="Google Shape;3132;p86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4" name="Google Shape;3133;p86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5" name="Google Shape;3134;p86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6" name="Google Shape;3135;p86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7" name="Google Shape;3136;p86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8" name="Google Shape;3137;p86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69" name="Google Shape;3138;p86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0" name="Google Shape;3139;p86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1" name="Google Shape;3140;p86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2" name="Google Shape;3141;p86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3" name="Google Shape;3142;p86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4" name="Google Shape;3143;p86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5" name="Google Shape;3144;p86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6" name="Google Shape;3145;p86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7" name="Google Shape;3146;p86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8" name="Google Shape;3147;p86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79" name="Google Shape;3148;p86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0" name="Google Shape;3149;p86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1" name="Google Shape;3150;p86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2" name="Google Shape;3151;p86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3" name="Google Shape;3152;p86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4" name="Google Shape;3153;p86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5" name="Google Shape;3154;p86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6" name="Google Shape;3155;p86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7" name="Google Shape;3156;p86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8" name="Google Shape;3157;p86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89" name="Google Shape;3158;p86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0" name="Google Shape;3159;p86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1" name="Google Shape;3160;p86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2" name="Google Shape;3161;p86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3" name="Google Shape;3162;p86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4" name="Google Shape;3163;p86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5" name="Google Shape;3164;p86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6" name="Google Shape;3165;p86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7" name="Google Shape;3166;p86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8" name="Google Shape;3167;p86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99" name="Google Shape;3168;p86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0" name="Google Shape;3169;p86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1" name="Google Shape;3170;p86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2" name="Google Shape;3171;p86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3" name="Google Shape;3172;p86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4" name="Google Shape;3173;p86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5" name="Google Shape;3174;p86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6" name="Google Shape;3175;p86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7" name="Google Shape;3176;p86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8" name="Google Shape;3177;p86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09" name="Google Shape;3178;p86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0" name="Google Shape;3179;p86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1" name="Google Shape;3180;p86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2" name="Google Shape;3181;p86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3" name="Google Shape;3182;p86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4" name="Google Shape;3183;p86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5" name="Google Shape;3184;p86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6" name="Google Shape;3185;p86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7" name="Google Shape;3186;p86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8" name="Google Shape;3187;p86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19" name="Google Shape;3188;p86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0" name="Google Shape;3189;p86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1" name="Google Shape;3190;p86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2" name="Google Shape;3191;p86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3" name="Google Shape;3192;p86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4" name="Google Shape;3193;p86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5" name="Google Shape;3194;p86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6" name="Google Shape;3195;p86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7" name="Google Shape;3196;p86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8" name="Google Shape;3197;p86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29" name="Google Shape;3198;p86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0" name="Google Shape;3199;p86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1" name="Google Shape;3200;p86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2" name="Google Shape;3201;p86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3" name="Google Shape;3202;p86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4" name="Google Shape;3203;p86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5" name="Google Shape;3204;p86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6" name="Google Shape;3205;p86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7" name="Google Shape;3206;p86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8" name="Google Shape;3207;p86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39" name="Google Shape;3208;p86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0" name="Google Shape;3209;p86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1" name="Google Shape;3210;p86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2" name="Google Shape;3211;p86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3" name="Google Shape;3212;p86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4" name="Google Shape;3213;p86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5" name="Google Shape;3214;p86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6" name="Google Shape;3215;p86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7" name="Google Shape;3216;p86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8" name="Google Shape;3217;p86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9" name="Google Shape;3218;p86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0" name="Google Shape;3219;p86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1" name="Google Shape;3220;p86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2" name="Google Shape;3221;p86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3" name="Google Shape;3222;p86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4" name="Google Shape;3223;p86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5" name="Google Shape;3224;p86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6" name="Google Shape;3225;p86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7" name="Google Shape;3226;p86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8" name="Google Shape;3227;p86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59" name="Google Shape;3228;p86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0" name="Google Shape;3229;p86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1" name="Google Shape;3230;p86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2" name="Google Shape;3231;p86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3" name="Google Shape;3232;p86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4" name="Google Shape;3233;p86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5" name="Google Shape;3234;p86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6" name="Google Shape;3235;p86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7" name="Google Shape;3236;p86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8" name="Google Shape;3237;p86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69" name="Google Shape;3238;p86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0" name="Google Shape;3239;p86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1" name="Google Shape;3240;p86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2" name="Google Shape;3241;p86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3" name="Google Shape;3242;p86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4" name="Google Shape;3243;p86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5" name="Google Shape;3244;p86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6" name="Google Shape;3245;p86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7" name="Google Shape;3246;p86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8" name="Google Shape;3247;p86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79" name="Google Shape;3248;p86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0" name="Google Shape;3249;p86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1" name="Google Shape;3250;p86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2" name="Google Shape;3251;p86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3" name="Google Shape;3252;p86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4" name="Google Shape;3253;p86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5" name="Google Shape;3254;p86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6" name="Google Shape;3255;p86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7" name="Google Shape;3256;p86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8" name="Google Shape;3257;p86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89" name="Google Shape;3258;p86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0" name="Google Shape;3259;p86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1" name="Google Shape;3260;p86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2" name="Google Shape;3261;p86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3" name="Google Shape;3262;p86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4" name="Google Shape;3263;p86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5" name="Google Shape;3264;p86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6" name="Google Shape;3265;p86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7" name="Google Shape;3266;p86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8" name="Google Shape;3267;p86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99" name="Google Shape;3268;p86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0" name="Google Shape;3269;p86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1" name="Google Shape;3270;p86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2" name="Google Shape;3271;p86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3" name="Google Shape;3272;p86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4" name="Google Shape;3273;p86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5" name="Google Shape;3274;p86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6" name="Google Shape;3275;p86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7" name="Google Shape;3276;p86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8" name="Google Shape;3277;p86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09" name="Google Shape;3278;p86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0" name="Google Shape;3279;p86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1" name="Google Shape;3280;p86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2" name="Google Shape;3281;p86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3" name="Google Shape;3282;p86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4" name="Google Shape;3283;p86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5" name="Google Shape;3284;p86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6" name="Google Shape;3285;p86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7" name="Google Shape;3286;p86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8" name="Google Shape;3287;p86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19" name="Google Shape;3288;p86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0" name="Google Shape;3289;p86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1" name="Google Shape;3290;p86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2" name="Google Shape;3291;p86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3" name="Google Shape;3292;p86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4" name="Google Shape;3293;p86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5" name="Google Shape;3294;p86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6" name="Google Shape;3295;p86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7" name="Google Shape;3296;p86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8" name="Google Shape;3297;p86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29" name="Google Shape;3298;p86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0" name="Google Shape;3299;p86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16636" y="1007363"/>
            <a:ext cx="3742944" cy="1534667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3434841" y="5350002"/>
            <a:ext cx="34099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8580" marR="5080" indent="-56515">
              <a:lnSpc>
                <a:spcPct val="100000"/>
              </a:lnSpc>
              <a:spcBef>
                <a:spcPts val="100"/>
              </a:spcBef>
            </a:pPr>
            <a:r>
              <a:rPr sz="600" b="1" spc="-10" dirty="0">
                <a:solidFill>
                  <a:srgbClr val="FFFFFF"/>
                </a:solidFill>
                <a:latin typeface="Calibri"/>
                <a:cs typeface="Calibri"/>
              </a:rPr>
              <a:t>Уланский</a:t>
            </a:r>
            <a:r>
              <a:rPr sz="600" b="1" spc="50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600" b="1" spc="-10" dirty="0">
                <a:solidFill>
                  <a:srgbClr val="FFFFFF"/>
                </a:solidFill>
                <a:latin typeface="Calibri"/>
                <a:cs typeface="Calibri"/>
              </a:rPr>
              <a:t>район</a:t>
            </a:r>
            <a:endParaRPr sz="6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98449" y="2640279"/>
            <a:ext cx="1238250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10" dirty="0">
                <a:solidFill>
                  <a:srgbClr val="85BB24"/>
                </a:solidFill>
                <a:latin typeface="Calibri"/>
                <a:cs typeface="Calibri"/>
              </a:rPr>
              <a:t>Рентабельность</a:t>
            </a:r>
            <a:r>
              <a:rPr sz="900" b="1" spc="85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10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98449" y="4449013"/>
            <a:ext cx="1495425" cy="163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-10" dirty="0">
                <a:solidFill>
                  <a:srgbClr val="85BB24"/>
                </a:solidFill>
                <a:latin typeface="Calibri"/>
                <a:cs typeface="Calibri"/>
              </a:rPr>
              <a:t>Месторасположение</a:t>
            </a:r>
            <a:r>
              <a:rPr sz="900" b="1" spc="65" dirty="0">
                <a:solidFill>
                  <a:srgbClr val="85BB24"/>
                </a:solidFill>
                <a:latin typeface="Calibri"/>
                <a:cs typeface="Calibri"/>
              </a:rPr>
              <a:t> </a:t>
            </a:r>
            <a:r>
              <a:rPr sz="900" b="1" spc="-10" dirty="0">
                <a:solidFill>
                  <a:srgbClr val="85BB24"/>
                </a:solidFill>
                <a:latin typeface="Calibri"/>
                <a:cs typeface="Calibri"/>
              </a:rPr>
              <a:t>проекта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509007" y="1187089"/>
            <a:ext cx="3450449" cy="473848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95"/>
              </a:spcBef>
            </a:pP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Продукция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00000"/>
              </a:lnSpc>
            </a:pPr>
            <a:r>
              <a:rPr sz="1000" dirty="0">
                <a:latin typeface="Century Gothic" pitchFamily="34" charset="0"/>
                <a:cs typeface="Calibri"/>
              </a:rPr>
              <a:t>Годовая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мощность: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184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000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тонн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кормов;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20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000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племенных </a:t>
            </a:r>
            <a:r>
              <a:rPr sz="1000" dirty="0">
                <a:latin typeface="Century Gothic" pitchFamily="34" charset="0"/>
                <a:cs typeface="Calibri"/>
              </a:rPr>
              <a:t>голов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(F1);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39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000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тонн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 err="1">
                <a:latin typeface="Century Gothic" pitchFamily="34" charset="0"/>
                <a:cs typeface="Calibri"/>
              </a:rPr>
              <a:t>мясной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10" dirty="0" err="1">
                <a:latin typeface="Century Gothic" pitchFamily="34" charset="0"/>
                <a:cs typeface="Calibri"/>
              </a:rPr>
              <a:t>продукции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512020" y="381000"/>
            <a:ext cx="10976609" cy="290464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31750">
              <a:lnSpc>
                <a:spcPct val="100000"/>
              </a:lnSpc>
              <a:spcBef>
                <a:spcPts val="105"/>
              </a:spcBef>
            </a:pPr>
            <a:r>
              <a:rPr b="1" dirty="0">
                <a:latin typeface="Century Gothic" pitchFamily="34" charset="0"/>
                <a:cs typeface="Arial" panose="020B0604020202020204" pitchFamily="34" charset="0"/>
              </a:rPr>
              <a:t>Создание</a:t>
            </a:r>
            <a:r>
              <a:rPr b="1" spc="-6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dirty="0">
                <a:latin typeface="Century Gothic" pitchFamily="34" charset="0"/>
                <a:cs typeface="Arial" panose="020B0604020202020204" pitchFamily="34" charset="0"/>
              </a:rPr>
              <a:t>комплекса</a:t>
            </a:r>
            <a:r>
              <a:rPr b="1" spc="-4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dirty="0">
                <a:latin typeface="Century Gothic" pitchFamily="34" charset="0"/>
                <a:cs typeface="Arial" panose="020B0604020202020204" pitchFamily="34" charset="0"/>
              </a:rPr>
              <a:t>по</a:t>
            </a:r>
            <a:r>
              <a:rPr b="1" spc="-4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производству</a:t>
            </a:r>
            <a:r>
              <a:rPr b="1" spc="-65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dirty="0">
                <a:latin typeface="Century Gothic" pitchFamily="34" charset="0"/>
                <a:cs typeface="Arial" panose="020B0604020202020204" pitchFamily="34" charset="0"/>
              </a:rPr>
              <a:t>мяса</a:t>
            </a:r>
            <a:r>
              <a:rPr b="1" spc="-40" dirty="0">
                <a:latin typeface="Century Gothic" pitchFamily="34" charset="0"/>
                <a:cs typeface="Arial" panose="020B0604020202020204" pitchFamily="34" charset="0"/>
              </a:rPr>
              <a:t> </a:t>
            </a:r>
            <a:r>
              <a:rPr b="1" spc="-10" dirty="0">
                <a:latin typeface="Century Gothic" pitchFamily="34" charset="0"/>
                <a:cs typeface="Arial" panose="020B0604020202020204" pitchFamily="34" charset="0"/>
              </a:rPr>
              <a:t>свинины</a:t>
            </a:r>
            <a:endParaRPr b="1" dirty="0">
              <a:latin typeface="Century Gothic" pitchFamily="34" charset="0"/>
              <a:cs typeface="Arial" panose="020B0604020202020204" pitchFamily="34" charset="0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515353" y="1661080"/>
            <a:ext cx="3452495" cy="1324079"/>
          </a:xfrm>
          <a:prstGeom prst="rect">
            <a:avLst/>
          </a:prstGeom>
        </p:spPr>
        <p:txBody>
          <a:bodyPr vert="horz" wrap="square" lIns="0" tIns="26034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04"/>
              </a:spcBef>
            </a:pPr>
            <a:r>
              <a:rPr sz="9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10"/>
              </a:spcBef>
            </a:pPr>
            <a:r>
              <a:rPr sz="900" spc="-10" dirty="0">
                <a:latin typeface="Century Gothic" pitchFamily="34" charset="0"/>
                <a:cs typeface="Calibri"/>
              </a:rPr>
              <a:t>Проектом</a:t>
            </a:r>
            <a:r>
              <a:rPr sz="900" spc="6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предусматривается</a:t>
            </a:r>
            <a:r>
              <a:rPr sz="900" spc="4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строительство</a:t>
            </a:r>
            <a:r>
              <a:rPr sz="900" spc="6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вертикально-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00000"/>
              </a:lnSpc>
            </a:pPr>
            <a:r>
              <a:rPr sz="900" spc="-10" dirty="0">
                <a:latin typeface="Century Gothic" pitchFamily="34" charset="0"/>
                <a:cs typeface="Calibri"/>
              </a:rPr>
              <a:t>интегрированного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предприятия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10" dirty="0" err="1">
                <a:latin typeface="Century Gothic" pitchFamily="34" charset="0"/>
                <a:cs typeface="Calibri"/>
              </a:rPr>
              <a:t>территории</a:t>
            </a:r>
            <a:r>
              <a:rPr sz="900" spc="60" dirty="0">
                <a:latin typeface="Century Gothic" pitchFamily="34" charset="0"/>
                <a:cs typeface="Calibri"/>
              </a:rPr>
              <a:t> </a:t>
            </a:r>
            <a:r>
              <a:rPr lang="kk-KZ" sz="900" dirty="0">
                <a:latin typeface="Century Gothic" pitchFamily="34" charset="0"/>
                <a:cs typeface="Calibri"/>
              </a:rPr>
              <a:t>Кызылординской области </a:t>
            </a:r>
            <a:r>
              <a:rPr sz="900" dirty="0" err="1">
                <a:latin typeface="Century Gothic" pitchFamily="34" charset="0"/>
                <a:cs typeface="Calibri"/>
              </a:rPr>
              <a:t>по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производству</a:t>
            </a:r>
            <a:r>
              <a:rPr sz="900" dirty="0">
                <a:latin typeface="Century Gothic" pitchFamily="34" charset="0"/>
                <a:cs typeface="Calibri"/>
              </a:rPr>
              <a:t> и</a:t>
            </a:r>
            <a:r>
              <a:rPr sz="900" spc="4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переработки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20" dirty="0" err="1">
                <a:latin typeface="Century Gothic" pitchFamily="34" charset="0"/>
                <a:cs typeface="Calibri"/>
              </a:rPr>
              <a:t>мяса</a:t>
            </a:r>
            <a:r>
              <a:rPr lang="kk-KZ" sz="900" spc="-20" dirty="0">
                <a:latin typeface="Century Gothic" pitchFamily="34" charset="0"/>
                <a:cs typeface="Calibri"/>
              </a:rPr>
              <a:t> </a:t>
            </a:r>
            <a:r>
              <a:rPr sz="900" spc="-10" dirty="0" err="1">
                <a:latin typeface="Century Gothic" pitchFamily="34" charset="0"/>
                <a:cs typeface="Calibri"/>
              </a:rPr>
              <a:t>свинины</a:t>
            </a:r>
            <a:r>
              <a:rPr lang="kk-KZ" sz="900" spc="-10" dirty="0">
                <a:latin typeface="Century Gothic" pitchFamily="34" charset="0"/>
                <a:cs typeface="Calibri"/>
              </a:rPr>
              <a:t> для экспорта в соседние рынки</a:t>
            </a:r>
            <a:r>
              <a:rPr sz="900" spc="-10" dirty="0">
                <a:latin typeface="Century Gothic" pitchFamily="34" charset="0"/>
                <a:cs typeface="Calibri"/>
              </a:rPr>
              <a:t>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100"/>
              </a:spcBef>
            </a:pPr>
            <a:r>
              <a:rPr sz="9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Компания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135890" algn="just">
              <a:lnSpc>
                <a:spcPct val="100000"/>
              </a:lnSpc>
              <a:spcBef>
                <a:spcPts val="95"/>
              </a:spcBef>
            </a:pPr>
            <a:r>
              <a:rPr sz="900" spc="-10" dirty="0">
                <a:latin typeface="Century Gothic" pitchFamily="34" charset="0"/>
                <a:cs typeface="Calibri"/>
              </a:rPr>
              <a:t>Инициатором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проекта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является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lang="kk-KZ" sz="900" dirty="0">
                <a:latin typeface="Century Gothic" pitchFamily="34" charset="0"/>
                <a:cs typeface="Calibri"/>
              </a:rPr>
              <a:t>Акимат Кызылординской области.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9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Рынок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509007" y="3031232"/>
            <a:ext cx="3515995" cy="23801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4785" marR="69850" indent="-172720" algn="just">
              <a:lnSpc>
                <a:spcPct val="100000"/>
              </a:lnSpc>
              <a:spcBef>
                <a:spcPts val="100"/>
              </a:spcBef>
              <a:buFont typeface="Arial MT"/>
              <a:buChar char="•"/>
              <a:tabLst>
                <a:tab pos="184785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2020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уровень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мирового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потребления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свинины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составил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106,3</a:t>
            </a:r>
            <a:r>
              <a:rPr sz="900" spc="50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млн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тонн.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Согласно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прогнозам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ОЭСР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ФАО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ООН,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спрос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этот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25" dirty="0">
                <a:latin typeface="Century Gothic" pitchFamily="34" charset="0"/>
                <a:cs typeface="Calibri"/>
              </a:rPr>
              <a:t>вид</a:t>
            </a:r>
            <a:r>
              <a:rPr sz="900" spc="50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мяса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будет возрастать.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Среднегодовой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темп роста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(CAGR)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2021-</a:t>
            </a:r>
            <a:r>
              <a:rPr sz="900" spc="50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2029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гг.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составит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1,75%.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Прогнозируется,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что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2023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г. </a:t>
            </a:r>
            <a:r>
              <a:rPr sz="900" spc="-10" dirty="0">
                <a:latin typeface="Century Gothic" pitchFamily="34" charset="0"/>
                <a:cs typeface="Calibri"/>
              </a:rPr>
              <a:t>потребление</a:t>
            </a:r>
            <a:r>
              <a:rPr sz="900" spc="50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свинины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увеличится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 </a:t>
            </a:r>
            <a:r>
              <a:rPr sz="900" spc="-20" dirty="0">
                <a:latin typeface="Century Gothic" pitchFamily="34" charset="0"/>
                <a:cs typeface="Calibri"/>
              </a:rPr>
              <a:t>9,2%.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085" algn="just">
              <a:lnSpc>
                <a:spcPct val="100000"/>
              </a:lnSpc>
              <a:spcBef>
                <a:spcPts val="100"/>
              </a:spcBef>
              <a:buFont typeface="Arial MT"/>
              <a:buChar char="•"/>
              <a:tabLst>
                <a:tab pos="184785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2016-2020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гг.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наблюдалось </a:t>
            </a:r>
            <a:r>
              <a:rPr sz="900" dirty="0">
                <a:latin typeface="Century Gothic" pitchFamily="34" charset="0"/>
                <a:cs typeface="Calibri"/>
              </a:rPr>
              <a:t>снижение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потребления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свинины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50" dirty="0">
                <a:latin typeface="Century Gothic" pitchFamily="34" charset="0"/>
                <a:cs typeface="Calibri"/>
              </a:rPr>
              <a:t>в</a:t>
            </a:r>
            <a:r>
              <a:rPr lang="kk-KZ"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Казахстане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2015-2016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гг.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объем </a:t>
            </a:r>
            <a:r>
              <a:rPr sz="900" spc="-10" dirty="0">
                <a:latin typeface="Century Gothic" pitchFamily="34" charset="0"/>
                <a:cs typeface="Calibri"/>
              </a:rPr>
              <a:t>потребления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свинины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среднем</a:t>
            </a:r>
            <a:r>
              <a:rPr sz="900" spc="50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душу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населения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достиг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5,4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кг.</a:t>
            </a:r>
            <a:r>
              <a:rPr sz="900" spc="19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2019-2020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гг.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данный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показатель</a:t>
            </a:r>
            <a:r>
              <a:rPr sz="900" spc="50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нормализовался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уроне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4,7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кг.</a:t>
            </a:r>
            <a:r>
              <a:rPr sz="900" spc="23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Согласно прогнозу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ОЭСР,</a:t>
            </a:r>
            <a:r>
              <a:rPr sz="900" spc="50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потребление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свинины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стране </a:t>
            </a:r>
            <a:r>
              <a:rPr sz="900" spc="-10" dirty="0">
                <a:latin typeface="Century Gothic" pitchFamily="34" charset="0"/>
                <a:cs typeface="Calibri"/>
              </a:rPr>
              <a:t>стабилизируется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2029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году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25" dirty="0">
                <a:latin typeface="Century Gothic" pitchFamily="34" charset="0"/>
                <a:cs typeface="Calibri"/>
              </a:rPr>
              <a:t>на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63500" algn="just">
              <a:lnSpc>
                <a:spcPct val="100000"/>
              </a:lnSpc>
            </a:pPr>
            <a:r>
              <a:rPr sz="900" dirty="0">
                <a:latin typeface="Century Gothic" pitchFamily="34" charset="0"/>
                <a:cs typeface="Calibri"/>
              </a:rPr>
              <a:t>уровне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4,5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кг.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целом,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следует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отметить,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что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внутренний</a:t>
            </a:r>
            <a:r>
              <a:rPr sz="900" spc="-20" dirty="0">
                <a:latin typeface="Century Gothic" pitchFamily="34" charset="0"/>
                <a:cs typeface="Calibri"/>
              </a:rPr>
              <a:t> спрос</a:t>
            </a:r>
            <a:r>
              <a:rPr sz="900" spc="50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полностью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удовлетворяется</a:t>
            </a:r>
            <a:r>
              <a:rPr sz="900" spc="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за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счет</a:t>
            </a:r>
            <a:r>
              <a:rPr sz="900" spc="4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отечественного</a:t>
            </a:r>
            <a:r>
              <a:rPr sz="900" spc="4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производства.</a:t>
            </a:r>
            <a:r>
              <a:rPr sz="900" spc="50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Таким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образом,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свинине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Казахстане</a:t>
            </a:r>
            <a:r>
              <a:rPr sz="900" spc="-4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можно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отметить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высокий</a:t>
            </a:r>
            <a:r>
              <a:rPr sz="900" spc="50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экспортный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потенциал.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388132" y="1267055"/>
            <a:ext cx="2444101" cy="15132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В</a:t>
            </a:r>
            <a:r>
              <a:rPr sz="900" b="1" spc="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чем </a:t>
            </a:r>
            <a:r>
              <a:rPr sz="9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900" b="1" spc="6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проекта?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388132" y="1442732"/>
            <a:ext cx="3532504" cy="22442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4785" indent="-172085" algn="just">
              <a:lnSpc>
                <a:spcPts val="1040"/>
              </a:lnSpc>
              <a:spcBef>
                <a:spcPts val="100"/>
              </a:spcBef>
              <a:buFont typeface="Arial MT"/>
              <a:buChar char="•"/>
              <a:tabLst>
                <a:tab pos="184785" algn="l"/>
              </a:tabLst>
            </a:pPr>
            <a:r>
              <a:rPr sz="900" b="1" dirty="0">
                <a:latin typeface="Century Gothic" pitchFamily="34" charset="0"/>
                <a:cs typeface="Calibri"/>
              </a:rPr>
              <a:t>Выгодное</a:t>
            </a:r>
            <a:r>
              <a:rPr sz="900" b="1" spc="20" dirty="0">
                <a:latin typeface="Century Gothic" pitchFamily="34" charset="0"/>
                <a:cs typeface="Calibri"/>
              </a:rPr>
              <a:t> </a:t>
            </a:r>
            <a:r>
              <a:rPr sz="900" b="1" spc="-10" dirty="0">
                <a:latin typeface="Century Gothic" pitchFamily="34" charset="0"/>
                <a:cs typeface="Calibri"/>
              </a:rPr>
              <a:t>местоположение.</a:t>
            </a:r>
            <a:r>
              <a:rPr sz="900" b="1" spc="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Наличие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значительных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пустующих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28575" algn="just">
              <a:lnSpc>
                <a:spcPts val="1000"/>
              </a:lnSpc>
              <a:spcBef>
                <a:spcPts val="55"/>
              </a:spcBef>
            </a:pPr>
            <a:r>
              <a:rPr sz="900" dirty="0">
                <a:latin typeface="Century Gothic" pitchFamily="34" charset="0"/>
                <a:cs typeface="Calibri"/>
              </a:rPr>
              <a:t>массивов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земли,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водных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специализированных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трудовых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ресурсов</a:t>
            </a:r>
            <a:r>
              <a:rPr sz="900" spc="50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делает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lang="kk-KZ" sz="900" dirty="0">
                <a:latin typeface="Century Gothic" pitchFamily="34" charset="0"/>
                <a:cs typeface="Calibri"/>
              </a:rPr>
              <a:t>отдаленные </a:t>
            </a:r>
            <a:r>
              <a:rPr sz="900" dirty="0" err="1">
                <a:latin typeface="Century Gothic" pitchFamily="34" charset="0"/>
                <a:cs typeface="Calibri"/>
              </a:rPr>
              <a:t>част</a:t>
            </a:r>
            <a:r>
              <a:rPr lang="kk-KZ" sz="900" dirty="0">
                <a:latin typeface="Century Gothic" pitchFamily="34" charset="0"/>
                <a:cs typeface="Calibri"/>
              </a:rPr>
              <a:t>и области </a:t>
            </a:r>
            <a:r>
              <a:rPr sz="900" spc="-10" dirty="0" err="1">
                <a:latin typeface="Century Gothic" pitchFamily="34" charset="0"/>
                <a:cs typeface="Calibri"/>
              </a:rPr>
              <a:t>привлекательной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для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spc="-10" dirty="0" err="1">
                <a:latin typeface="Century Gothic" pitchFamily="34" charset="0"/>
                <a:cs typeface="Calibri"/>
              </a:rPr>
              <a:t>выращивания</a:t>
            </a:r>
            <a:r>
              <a:rPr lang="kk-KZ"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свиней</a:t>
            </a:r>
            <a:r>
              <a:rPr sz="900" dirty="0">
                <a:latin typeface="Century Gothic" pitchFamily="34" charset="0"/>
                <a:cs typeface="Calibri"/>
              </a:rPr>
              <a:t>.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При этом, </a:t>
            </a:r>
            <a:r>
              <a:rPr sz="900" spc="-10" dirty="0">
                <a:latin typeface="Century Gothic" pitchFamily="34" charset="0"/>
                <a:cs typeface="Calibri"/>
              </a:rPr>
              <a:t>расположение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комплекса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позволяет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10" dirty="0" err="1">
                <a:latin typeface="Century Gothic" pitchFamily="34" charset="0"/>
                <a:cs typeface="Calibri"/>
              </a:rPr>
              <a:t>значительно</a:t>
            </a:r>
            <a:r>
              <a:rPr lang="en-US" sz="900" spc="50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сократить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логистические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издержки при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доставке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10" dirty="0" err="1">
                <a:latin typeface="Century Gothic" pitchFamily="34" charset="0"/>
                <a:cs typeface="Calibri"/>
              </a:rPr>
              <a:t>продукции</a:t>
            </a:r>
            <a:r>
              <a:rPr lang="kk-KZ"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 err="1">
                <a:latin typeface="Century Gothic" pitchFamily="34" charset="0"/>
                <a:cs typeface="Calibri"/>
              </a:rPr>
              <a:t>конечным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потребителям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lang="kk-KZ" sz="900" spc="5" dirty="0">
                <a:latin typeface="Century Gothic" pitchFamily="34" charset="0"/>
                <a:cs typeface="Calibri"/>
              </a:rPr>
              <a:t>РФ, </a:t>
            </a:r>
            <a:r>
              <a:rPr sz="900" spc="-20" dirty="0">
                <a:latin typeface="Century Gothic" pitchFamily="34" charset="0"/>
                <a:cs typeface="Calibri"/>
              </a:rPr>
              <a:t>КНР.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085" algn="just">
              <a:lnSpc>
                <a:spcPts val="1045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</a:tabLst>
            </a:pPr>
            <a:endParaRPr lang="kk-KZ" sz="900" b="1" spc="-10" dirty="0">
              <a:latin typeface="Century Gothic" pitchFamily="34" charset="0"/>
              <a:cs typeface="Calibri"/>
            </a:endParaRPr>
          </a:p>
          <a:p>
            <a:pPr marL="184785" indent="-172085" algn="just">
              <a:lnSpc>
                <a:spcPts val="1045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</a:tabLst>
            </a:pPr>
            <a:r>
              <a:rPr sz="900" b="1" spc="-10" dirty="0" err="1">
                <a:latin typeface="Century Gothic" pitchFamily="34" charset="0"/>
                <a:cs typeface="Calibri"/>
              </a:rPr>
              <a:t>Автоматизация</a:t>
            </a:r>
            <a:r>
              <a:rPr sz="900" b="1" spc="70" dirty="0">
                <a:latin typeface="Century Gothic" pitchFamily="34" charset="0"/>
                <a:cs typeface="Calibri"/>
              </a:rPr>
              <a:t> </a:t>
            </a:r>
            <a:r>
              <a:rPr sz="900" b="1" spc="-10" dirty="0">
                <a:latin typeface="Century Gothic" pitchFamily="34" charset="0"/>
                <a:cs typeface="Calibri"/>
              </a:rPr>
              <a:t>процессов.</a:t>
            </a:r>
            <a:r>
              <a:rPr sz="900" b="1" spc="5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Использование </a:t>
            </a:r>
            <a:r>
              <a:rPr sz="900" dirty="0">
                <a:latin typeface="Century Gothic" pitchFamily="34" charset="0"/>
                <a:cs typeface="Calibri"/>
              </a:rPr>
              <a:t>концепции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цифрового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1005"/>
              </a:lnSpc>
            </a:pPr>
            <a:r>
              <a:rPr sz="900" spc="-10" dirty="0">
                <a:latin typeface="Century Gothic" pitchFamily="34" charset="0"/>
                <a:cs typeface="Calibri"/>
              </a:rPr>
              <a:t>производства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«Индустрия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4.0»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позволяет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полностью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algn="just">
              <a:lnSpc>
                <a:spcPts val="994"/>
              </a:lnSpc>
            </a:pPr>
            <a:r>
              <a:rPr sz="900" spc="-10" dirty="0">
                <a:latin typeface="Century Gothic" pitchFamily="34" charset="0"/>
                <a:cs typeface="Calibri"/>
              </a:rPr>
              <a:t>«цифровизировать»</a:t>
            </a:r>
            <a:r>
              <a:rPr sz="900" spc="4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процесс</a:t>
            </a:r>
            <a:r>
              <a:rPr sz="900" spc="5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производства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готовой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продукции,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marR="5080" algn="just">
              <a:lnSpc>
                <a:spcPts val="1010"/>
              </a:lnSpc>
              <a:spcBef>
                <a:spcPts val="50"/>
              </a:spcBef>
            </a:pPr>
            <a:r>
              <a:rPr sz="900" spc="-10" dirty="0">
                <a:latin typeface="Century Gothic" pitchFamily="34" charset="0"/>
                <a:cs typeface="Calibri"/>
              </a:rPr>
              <a:t>осуществляя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контроль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управление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над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всеми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бизнес-</a:t>
            </a:r>
            <a:r>
              <a:rPr sz="900" spc="-10" dirty="0">
                <a:latin typeface="Century Gothic" pitchFamily="34" charset="0"/>
                <a:cs typeface="Calibri"/>
              </a:rPr>
              <a:t>процессами,</a:t>
            </a:r>
            <a:r>
              <a:rPr sz="900" spc="50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максимально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эффективную</a:t>
            </a:r>
            <a:r>
              <a:rPr sz="900" spc="5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организацию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производственного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цикла.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453678" y="3643376"/>
            <a:ext cx="3463925" cy="484505"/>
          </a:xfrm>
          <a:prstGeom prst="rect">
            <a:avLst/>
          </a:prstGeom>
        </p:spPr>
        <p:txBody>
          <a:bodyPr vert="horz" wrap="square" lIns="0" tIns="35560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280"/>
              </a:spcBef>
            </a:pPr>
            <a:r>
              <a:rPr sz="900" b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Инвестиционное</a:t>
            </a:r>
            <a:r>
              <a:rPr sz="900" b="1" spc="-45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9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предложение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5080" algn="just">
              <a:lnSpc>
                <a:spcPct val="101099"/>
              </a:lnSpc>
              <a:spcBef>
                <a:spcPts val="165"/>
              </a:spcBef>
            </a:pPr>
            <a:r>
              <a:rPr sz="900" dirty="0">
                <a:latin typeface="Century Gothic" pitchFamily="34" charset="0"/>
                <a:cs typeface="Calibri"/>
              </a:rPr>
              <a:t>Для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реализации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Проекта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требуется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финансирование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на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сумму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235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spc="-25" dirty="0">
                <a:latin typeface="Century Gothic" pitchFamily="34" charset="0"/>
                <a:cs typeface="Calibri"/>
              </a:rPr>
              <a:t>564</a:t>
            </a:r>
            <a:r>
              <a:rPr sz="900" spc="50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тыс.</a:t>
            </a:r>
            <a:r>
              <a:rPr sz="900" spc="-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долл.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США,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из</a:t>
            </a:r>
            <a:r>
              <a:rPr sz="900" spc="-4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которых: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453678" y="4176272"/>
            <a:ext cx="3244215" cy="584712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84785" marR="5080" indent="-172720" algn="just">
              <a:lnSpc>
                <a:spcPct val="102200"/>
              </a:lnSpc>
              <a:spcBef>
                <a:spcPts val="75"/>
              </a:spcBef>
              <a:buFont typeface="Arial MT"/>
              <a:buChar char="•"/>
              <a:tabLst>
                <a:tab pos="184785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70%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(164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895</a:t>
            </a:r>
            <a:r>
              <a:rPr sz="900" spc="-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тыс.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долл.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США)</a:t>
            </a:r>
            <a:r>
              <a:rPr sz="900" spc="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–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долговое</a:t>
            </a:r>
            <a:r>
              <a:rPr sz="900" spc="-10" dirty="0">
                <a:latin typeface="Century Gothic" pitchFamily="34" charset="0"/>
                <a:cs typeface="Calibri"/>
              </a:rPr>
              <a:t> финансирование</a:t>
            </a:r>
            <a:r>
              <a:rPr sz="900" spc="-35" dirty="0">
                <a:latin typeface="Century Gothic" pitchFamily="34" charset="0"/>
                <a:cs typeface="Calibri"/>
              </a:rPr>
              <a:t> </a:t>
            </a:r>
            <a:r>
              <a:rPr sz="900" spc="-25" dirty="0">
                <a:latin typeface="Century Gothic" pitchFamily="34" charset="0"/>
                <a:cs typeface="Calibri"/>
              </a:rPr>
              <a:t>при</a:t>
            </a:r>
            <a:r>
              <a:rPr sz="900" spc="50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наличии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залогового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обеспечения;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84785" indent="-172085" algn="just">
              <a:lnSpc>
                <a:spcPct val="100000"/>
              </a:lnSpc>
              <a:spcBef>
                <a:spcPts val="120"/>
              </a:spcBef>
              <a:buFont typeface="Arial MT"/>
              <a:buChar char="•"/>
              <a:tabLst>
                <a:tab pos="184785" algn="l"/>
              </a:tabLst>
            </a:pPr>
            <a:r>
              <a:rPr sz="900" dirty="0">
                <a:latin typeface="Century Gothic" pitchFamily="34" charset="0"/>
                <a:cs typeface="Calibri"/>
              </a:rPr>
              <a:t>от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30%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(70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669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тыс.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долл.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США) –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участие</a:t>
            </a:r>
            <a:r>
              <a:rPr sz="900" spc="-10" dirty="0">
                <a:latin typeface="Century Gothic" pitchFamily="34" charset="0"/>
                <a:cs typeface="Calibri"/>
              </a:rPr>
              <a:t> инвестора.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453678" y="4792388"/>
            <a:ext cx="3304540" cy="85658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2700" marR="5080" algn="just">
              <a:lnSpc>
                <a:spcPct val="102200"/>
              </a:lnSpc>
              <a:spcBef>
                <a:spcPts val="75"/>
              </a:spcBef>
            </a:pPr>
            <a:r>
              <a:rPr sz="900" spc="-10" dirty="0">
                <a:latin typeface="Century Gothic" pitchFamily="34" charset="0"/>
                <a:cs typeface="Calibri"/>
              </a:rPr>
              <a:t>Предлагаемая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структура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меры</a:t>
            </a:r>
            <a:r>
              <a:rPr sz="900" spc="2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государственной</a:t>
            </a:r>
            <a:r>
              <a:rPr sz="900" spc="50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поддержки</a:t>
            </a:r>
            <a:r>
              <a:rPr sz="900" spc="3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являются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индикативными,</a:t>
            </a:r>
            <a:r>
              <a:rPr sz="90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финальная</a:t>
            </a:r>
            <a:r>
              <a:rPr sz="900" spc="1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структура</a:t>
            </a:r>
            <a:endParaRPr sz="900" dirty="0">
              <a:latin typeface="Century Gothic" pitchFamily="34" charset="0"/>
              <a:cs typeface="Calibri"/>
            </a:endParaRPr>
          </a:p>
          <a:p>
            <a:pPr marL="12700" marR="360045" algn="just">
              <a:lnSpc>
                <a:spcPts val="1100"/>
              </a:lnSpc>
              <a:spcBef>
                <a:spcPts val="30"/>
              </a:spcBef>
            </a:pPr>
            <a:r>
              <a:rPr sz="900" dirty="0">
                <a:latin typeface="Century Gothic" pitchFamily="34" charset="0"/>
                <a:cs typeface="Calibri"/>
              </a:rPr>
              <a:t>финансирования</a:t>
            </a:r>
            <a:r>
              <a:rPr sz="900" spc="-5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и долей</a:t>
            </a:r>
            <a:r>
              <a:rPr sz="900" spc="-1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участия</a:t>
            </a:r>
            <a:r>
              <a:rPr sz="900" spc="-2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в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Проекте</a:t>
            </a:r>
            <a:r>
              <a:rPr sz="900" spc="-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определятся </a:t>
            </a:r>
            <a:r>
              <a:rPr sz="900" spc="-25" dirty="0">
                <a:latin typeface="Century Gothic" pitchFamily="34" charset="0"/>
                <a:cs typeface="Calibri"/>
              </a:rPr>
              <a:t>по</a:t>
            </a:r>
            <a:r>
              <a:rPr sz="900" spc="500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результатам</a:t>
            </a:r>
            <a:r>
              <a:rPr sz="900" spc="3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совместных</a:t>
            </a:r>
            <a:r>
              <a:rPr sz="900" spc="-25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переговоров</a:t>
            </a:r>
            <a:r>
              <a:rPr sz="900" spc="5" dirty="0">
                <a:latin typeface="Century Gothic" pitchFamily="34" charset="0"/>
                <a:cs typeface="Calibri"/>
              </a:rPr>
              <a:t> </a:t>
            </a:r>
            <a:r>
              <a:rPr sz="900" dirty="0">
                <a:latin typeface="Century Gothic" pitchFamily="34" charset="0"/>
                <a:cs typeface="Calibri"/>
              </a:rPr>
              <a:t>с</a:t>
            </a:r>
            <a:r>
              <a:rPr sz="900" spc="10" dirty="0">
                <a:latin typeface="Century Gothic" pitchFamily="34" charset="0"/>
                <a:cs typeface="Calibri"/>
              </a:rPr>
              <a:t> </a:t>
            </a:r>
            <a:r>
              <a:rPr sz="900" spc="-10" dirty="0">
                <a:latin typeface="Century Gothic" pitchFamily="34" charset="0"/>
                <a:cs typeface="Calibri"/>
              </a:rPr>
              <a:t>инвестором.</a:t>
            </a:r>
            <a:endParaRPr sz="900" dirty="0">
              <a:latin typeface="Century Gothic" pitchFamily="34" charset="0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578700" y="5454141"/>
            <a:ext cx="3039604" cy="735201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2700" marR="5080" algn="just">
              <a:lnSpc>
                <a:spcPct val="92500"/>
              </a:lnSpc>
              <a:spcBef>
                <a:spcPts val="185"/>
              </a:spcBef>
            </a:pP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Инвестиционная</a:t>
            </a:r>
            <a:r>
              <a:rPr sz="1000" b="1" spc="8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привлекательность</a:t>
            </a:r>
            <a:r>
              <a:rPr sz="1000" b="1" spc="8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 </a:t>
            </a:r>
            <a:r>
              <a:rPr sz="1000" b="1" spc="-10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проекта: </a:t>
            </a:r>
            <a:r>
              <a:rPr sz="1000" dirty="0">
                <a:latin typeface="Century Gothic" pitchFamily="34" charset="0"/>
                <a:cs typeface="Calibri"/>
              </a:rPr>
              <a:t>Сумма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инвестиций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235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564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4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spc="-25" dirty="0">
                <a:latin typeface="Century Gothic" pitchFamily="34" charset="0"/>
                <a:cs typeface="Calibri"/>
              </a:rPr>
              <a:t>США</a:t>
            </a:r>
            <a:r>
              <a:rPr sz="1000" dirty="0">
                <a:latin typeface="Century Gothic" pitchFamily="34" charset="0"/>
                <a:cs typeface="Calibri"/>
              </a:rPr>
              <a:t> NPV</a:t>
            </a:r>
            <a:r>
              <a:rPr sz="1000" spc="-3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151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178</a:t>
            </a:r>
            <a:r>
              <a:rPr sz="1000" spc="-1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тыс.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долл.</a:t>
            </a:r>
            <a:r>
              <a:rPr sz="1000" spc="-5" dirty="0">
                <a:latin typeface="Century Gothic" pitchFamily="34" charset="0"/>
                <a:cs typeface="Calibri"/>
              </a:rPr>
              <a:t> </a:t>
            </a:r>
            <a:r>
              <a:rPr sz="1000" spc="-25" dirty="0">
                <a:latin typeface="Century Gothic" pitchFamily="34" charset="0"/>
                <a:cs typeface="Calibri"/>
              </a:rPr>
              <a:t>США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045"/>
              </a:lnSpc>
            </a:pPr>
            <a:r>
              <a:rPr sz="1000" dirty="0">
                <a:latin typeface="Century Gothic" pitchFamily="34" charset="0"/>
                <a:cs typeface="Calibri"/>
              </a:rPr>
              <a:t>IRR</a:t>
            </a:r>
            <a:r>
              <a:rPr sz="1000" spc="-2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5" dirty="0">
                <a:latin typeface="Century Gothic" pitchFamily="34" charset="0"/>
                <a:cs typeface="Calibri"/>
              </a:rPr>
              <a:t> </a:t>
            </a:r>
            <a:r>
              <a:rPr sz="1000" spc="-10" dirty="0">
                <a:latin typeface="Century Gothic" pitchFamily="34" charset="0"/>
                <a:cs typeface="Calibri"/>
              </a:rPr>
              <a:t>19,3%</a:t>
            </a:r>
            <a:endParaRPr sz="1000" dirty="0">
              <a:latin typeface="Century Gothic" pitchFamily="34" charset="0"/>
              <a:cs typeface="Calibri"/>
            </a:endParaRPr>
          </a:p>
          <a:p>
            <a:pPr marL="12700" algn="just">
              <a:lnSpc>
                <a:spcPts val="1150"/>
              </a:lnSpc>
            </a:pPr>
            <a:r>
              <a:rPr sz="1000" dirty="0">
                <a:latin typeface="Century Gothic" pitchFamily="34" charset="0"/>
                <a:cs typeface="Calibri"/>
              </a:rPr>
              <a:t>Срок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окупаемости</a:t>
            </a:r>
            <a:r>
              <a:rPr sz="1000" spc="-25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Проекта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–</a:t>
            </a:r>
            <a:r>
              <a:rPr sz="1000" spc="-30" dirty="0">
                <a:latin typeface="Century Gothic" pitchFamily="34" charset="0"/>
                <a:cs typeface="Calibri"/>
              </a:rPr>
              <a:t> </a:t>
            </a:r>
            <a:r>
              <a:rPr sz="1000" dirty="0">
                <a:latin typeface="Century Gothic" pitchFamily="34" charset="0"/>
                <a:cs typeface="Calibri"/>
              </a:rPr>
              <a:t>7,2</a:t>
            </a:r>
            <a:r>
              <a:rPr sz="1000" spc="-15" dirty="0">
                <a:latin typeface="Century Gothic" pitchFamily="34" charset="0"/>
                <a:cs typeface="Calibri"/>
              </a:rPr>
              <a:t> </a:t>
            </a:r>
            <a:r>
              <a:rPr sz="1000" spc="-25" dirty="0">
                <a:latin typeface="Century Gothic" pitchFamily="34" charset="0"/>
                <a:cs typeface="Calibri"/>
              </a:rPr>
              <a:t>лет</a:t>
            </a:r>
            <a:endParaRPr sz="1000" dirty="0">
              <a:latin typeface="Century Gothic" pitchFamily="34" charset="0"/>
              <a:cs typeface="Calibri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1094232" y="2889504"/>
            <a:ext cx="2906395" cy="1212850"/>
            <a:chOff x="1094232" y="2889504"/>
            <a:chExt cx="2906395" cy="1212850"/>
          </a:xfrm>
        </p:grpSpPr>
        <p:sp>
          <p:nvSpPr>
            <p:cNvPr id="29" name="object 29"/>
            <p:cNvSpPr/>
            <p:nvPr/>
          </p:nvSpPr>
          <p:spPr>
            <a:xfrm>
              <a:off x="1536192" y="3022091"/>
              <a:ext cx="2336800" cy="1043940"/>
            </a:xfrm>
            <a:custGeom>
              <a:avLst/>
              <a:gdLst/>
              <a:ahLst/>
              <a:cxnLst/>
              <a:rect l="l" t="t" r="r" b="b"/>
              <a:pathLst>
                <a:path w="2336800" h="1043939">
                  <a:moveTo>
                    <a:pt x="126479" y="445008"/>
                  </a:moveTo>
                  <a:lnTo>
                    <a:pt x="0" y="445008"/>
                  </a:lnTo>
                  <a:lnTo>
                    <a:pt x="0" y="1043940"/>
                  </a:lnTo>
                  <a:lnTo>
                    <a:pt x="126479" y="1043940"/>
                  </a:lnTo>
                  <a:lnTo>
                    <a:pt x="126479" y="445008"/>
                  </a:lnTo>
                  <a:close/>
                </a:path>
                <a:path w="2336800" h="1043939">
                  <a:moveTo>
                    <a:pt x="441960" y="326136"/>
                  </a:moveTo>
                  <a:lnTo>
                    <a:pt x="315468" y="326136"/>
                  </a:lnTo>
                  <a:lnTo>
                    <a:pt x="315468" y="1043940"/>
                  </a:lnTo>
                  <a:lnTo>
                    <a:pt x="441960" y="1043940"/>
                  </a:lnTo>
                  <a:lnTo>
                    <a:pt x="441960" y="326136"/>
                  </a:lnTo>
                  <a:close/>
                </a:path>
                <a:path w="2336800" h="1043939">
                  <a:moveTo>
                    <a:pt x="758952" y="260604"/>
                  </a:moveTo>
                  <a:lnTo>
                    <a:pt x="632460" y="260604"/>
                  </a:lnTo>
                  <a:lnTo>
                    <a:pt x="632460" y="1043940"/>
                  </a:lnTo>
                  <a:lnTo>
                    <a:pt x="758952" y="1043940"/>
                  </a:lnTo>
                  <a:lnTo>
                    <a:pt x="758952" y="260604"/>
                  </a:lnTo>
                  <a:close/>
                </a:path>
                <a:path w="2336800" h="1043939">
                  <a:moveTo>
                    <a:pt x="1074420" y="196596"/>
                  </a:moveTo>
                  <a:lnTo>
                    <a:pt x="947928" y="196596"/>
                  </a:lnTo>
                  <a:lnTo>
                    <a:pt x="947928" y="1043940"/>
                  </a:lnTo>
                  <a:lnTo>
                    <a:pt x="1074420" y="1043940"/>
                  </a:lnTo>
                  <a:lnTo>
                    <a:pt x="1074420" y="196596"/>
                  </a:lnTo>
                  <a:close/>
                </a:path>
                <a:path w="2336800" h="1043939">
                  <a:moveTo>
                    <a:pt x="1389888" y="131064"/>
                  </a:moveTo>
                  <a:lnTo>
                    <a:pt x="1263396" y="131064"/>
                  </a:lnTo>
                  <a:lnTo>
                    <a:pt x="1263396" y="1043940"/>
                  </a:lnTo>
                  <a:lnTo>
                    <a:pt x="1389888" y="1043940"/>
                  </a:lnTo>
                  <a:lnTo>
                    <a:pt x="1389888" y="131064"/>
                  </a:lnTo>
                  <a:close/>
                </a:path>
                <a:path w="2336800" h="1043939">
                  <a:moveTo>
                    <a:pt x="1705356" y="76200"/>
                  </a:moveTo>
                  <a:lnTo>
                    <a:pt x="1578864" y="76200"/>
                  </a:lnTo>
                  <a:lnTo>
                    <a:pt x="1578864" y="1043940"/>
                  </a:lnTo>
                  <a:lnTo>
                    <a:pt x="1705356" y="1043940"/>
                  </a:lnTo>
                  <a:lnTo>
                    <a:pt x="1705356" y="76200"/>
                  </a:lnTo>
                  <a:close/>
                </a:path>
                <a:path w="2336800" h="1043939">
                  <a:moveTo>
                    <a:pt x="2020824" y="25908"/>
                  </a:moveTo>
                  <a:lnTo>
                    <a:pt x="1894332" y="25908"/>
                  </a:lnTo>
                  <a:lnTo>
                    <a:pt x="1894332" y="1043940"/>
                  </a:lnTo>
                  <a:lnTo>
                    <a:pt x="2020824" y="1043940"/>
                  </a:lnTo>
                  <a:lnTo>
                    <a:pt x="2020824" y="25908"/>
                  </a:lnTo>
                  <a:close/>
                </a:path>
                <a:path w="2336800" h="1043939">
                  <a:moveTo>
                    <a:pt x="2336292" y="0"/>
                  </a:moveTo>
                  <a:lnTo>
                    <a:pt x="2211324" y="0"/>
                  </a:lnTo>
                  <a:lnTo>
                    <a:pt x="2211324" y="1043940"/>
                  </a:lnTo>
                  <a:lnTo>
                    <a:pt x="2336292" y="1043940"/>
                  </a:lnTo>
                  <a:lnTo>
                    <a:pt x="2336292" y="0"/>
                  </a:lnTo>
                  <a:close/>
                </a:path>
              </a:pathLst>
            </a:custGeom>
            <a:solidFill>
              <a:srgbClr val="85BB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094232" y="2894076"/>
              <a:ext cx="2906395" cy="1195070"/>
            </a:xfrm>
            <a:custGeom>
              <a:avLst/>
              <a:gdLst/>
              <a:ahLst/>
              <a:cxnLst/>
              <a:rect l="l" t="t" r="r" b="b"/>
              <a:pathLst>
                <a:path w="2906395" h="1195070">
                  <a:moveTo>
                    <a:pt x="2874264" y="1171956"/>
                  </a:moveTo>
                  <a:lnTo>
                    <a:pt x="2874264" y="0"/>
                  </a:lnTo>
                </a:path>
                <a:path w="2906395" h="1195070">
                  <a:moveTo>
                    <a:pt x="2874264" y="1171956"/>
                  </a:moveTo>
                  <a:lnTo>
                    <a:pt x="2906268" y="1171956"/>
                  </a:lnTo>
                </a:path>
                <a:path w="2906395" h="1195070">
                  <a:moveTo>
                    <a:pt x="2874264" y="877824"/>
                  </a:moveTo>
                  <a:lnTo>
                    <a:pt x="2906268" y="877824"/>
                  </a:lnTo>
                </a:path>
                <a:path w="2906395" h="1195070">
                  <a:moveTo>
                    <a:pt x="2874264" y="585215"/>
                  </a:moveTo>
                  <a:lnTo>
                    <a:pt x="2906268" y="585215"/>
                  </a:lnTo>
                </a:path>
                <a:path w="2906395" h="1195070">
                  <a:moveTo>
                    <a:pt x="2874264" y="292608"/>
                  </a:moveTo>
                  <a:lnTo>
                    <a:pt x="2906268" y="292608"/>
                  </a:lnTo>
                </a:path>
                <a:path w="2906395" h="1195070">
                  <a:moveTo>
                    <a:pt x="2874264" y="0"/>
                  </a:moveTo>
                  <a:lnTo>
                    <a:pt x="2906268" y="0"/>
                  </a:lnTo>
                </a:path>
                <a:path w="2906395" h="1195070">
                  <a:moveTo>
                    <a:pt x="32004" y="1171956"/>
                  </a:moveTo>
                  <a:lnTo>
                    <a:pt x="32004" y="0"/>
                  </a:lnTo>
                </a:path>
                <a:path w="2906395" h="1195070">
                  <a:moveTo>
                    <a:pt x="0" y="1171956"/>
                  </a:moveTo>
                  <a:lnTo>
                    <a:pt x="32004" y="1171956"/>
                  </a:lnTo>
                </a:path>
                <a:path w="2906395" h="1195070">
                  <a:moveTo>
                    <a:pt x="0" y="877824"/>
                  </a:moveTo>
                  <a:lnTo>
                    <a:pt x="32004" y="877824"/>
                  </a:lnTo>
                </a:path>
                <a:path w="2906395" h="1195070">
                  <a:moveTo>
                    <a:pt x="0" y="585215"/>
                  </a:moveTo>
                  <a:lnTo>
                    <a:pt x="32004" y="585215"/>
                  </a:lnTo>
                </a:path>
                <a:path w="2906395" h="1195070">
                  <a:moveTo>
                    <a:pt x="0" y="292608"/>
                  </a:moveTo>
                  <a:lnTo>
                    <a:pt x="32004" y="292608"/>
                  </a:lnTo>
                </a:path>
                <a:path w="2906395" h="1195070">
                  <a:moveTo>
                    <a:pt x="0" y="0"/>
                  </a:moveTo>
                  <a:lnTo>
                    <a:pt x="32004" y="0"/>
                  </a:lnTo>
                </a:path>
                <a:path w="2906395" h="1195070">
                  <a:moveTo>
                    <a:pt x="32004" y="1171956"/>
                  </a:moveTo>
                  <a:lnTo>
                    <a:pt x="2874264" y="1171956"/>
                  </a:lnTo>
                </a:path>
                <a:path w="2906395" h="1195070">
                  <a:moveTo>
                    <a:pt x="188976" y="1171956"/>
                  </a:moveTo>
                  <a:lnTo>
                    <a:pt x="188976" y="1194816"/>
                  </a:lnTo>
                </a:path>
                <a:path w="2906395" h="1195070">
                  <a:moveTo>
                    <a:pt x="505968" y="1171956"/>
                  </a:moveTo>
                  <a:lnTo>
                    <a:pt x="505968" y="1194816"/>
                  </a:lnTo>
                </a:path>
                <a:path w="2906395" h="1195070">
                  <a:moveTo>
                    <a:pt x="821436" y="1171956"/>
                  </a:moveTo>
                  <a:lnTo>
                    <a:pt x="821436" y="1194816"/>
                  </a:lnTo>
                </a:path>
                <a:path w="2906395" h="1195070">
                  <a:moveTo>
                    <a:pt x="1136904" y="1171956"/>
                  </a:moveTo>
                  <a:lnTo>
                    <a:pt x="1136904" y="1194816"/>
                  </a:lnTo>
                </a:path>
                <a:path w="2906395" h="1195070">
                  <a:moveTo>
                    <a:pt x="1452372" y="1171956"/>
                  </a:moveTo>
                  <a:lnTo>
                    <a:pt x="1452372" y="1194816"/>
                  </a:lnTo>
                </a:path>
                <a:path w="2906395" h="1195070">
                  <a:moveTo>
                    <a:pt x="1767840" y="1171956"/>
                  </a:moveTo>
                  <a:lnTo>
                    <a:pt x="1767840" y="1194816"/>
                  </a:lnTo>
                </a:path>
                <a:path w="2906395" h="1195070">
                  <a:moveTo>
                    <a:pt x="2084832" y="1171956"/>
                  </a:moveTo>
                  <a:lnTo>
                    <a:pt x="2084832" y="1194816"/>
                  </a:lnTo>
                </a:path>
                <a:path w="2906395" h="1195070">
                  <a:moveTo>
                    <a:pt x="2400300" y="1171956"/>
                  </a:moveTo>
                  <a:lnTo>
                    <a:pt x="2400300" y="1194816"/>
                  </a:lnTo>
                </a:path>
                <a:path w="2906395" h="1195070">
                  <a:moveTo>
                    <a:pt x="2715768" y="1171956"/>
                  </a:moveTo>
                  <a:lnTo>
                    <a:pt x="2715768" y="1194816"/>
                  </a:lnTo>
                </a:path>
                <a:path w="2906395" h="1195070">
                  <a:moveTo>
                    <a:pt x="2874264" y="1171956"/>
                  </a:moveTo>
                  <a:lnTo>
                    <a:pt x="2874264" y="1194816"/>
                  </a:lnTo>
                </a:path>
              </a:pathLst>
            </a:custGeom>
            <a:ln w="9144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283970" y="3072622"/>
              <a:ext cx="2527300" cy="993140"/>
            </a:xfrm>
            <a:custGeom>
              <a:avLst/>
              <a:gdLst/>
              <a:ahLst/>
              <a:cxnLst/>
              <a:rect l="l" t="t" r="r" b="b"/>
              <a:pathLst>
                <a:path w="2527300" h="993139">
                  <a:moveTo>
                    <a:pt x="0" y="992647"/>
                  </a:moveTo>
                  <a:lnTo>
                    <a:pt x="16623" y="943249"/>
                  </a:lnTo>
                  <a:lnTo>
                    <a:pt x="33247" y="891838"/>
                  </a:lnTo>
                  <a:lnTo>
                    <a:pt x="49870" y="838792"/>
                  </a:lnTo>
                  <a:lnTo>
                    <a:pt x="66494" y="784488"/>
                  </a:lnTo>
                  <a:lnTo>
                    <a:pt x="83118" y="729304"/>
                  </a:lnTo>
                  <a:lnTo>
                    <a:pt x="99741" y="673616"/>
                  </a:lnTo>
                  <a:lnTo>
                    <a:pt x="116365" y="617801"/>
                  </a:lnTo>
                  <a:lnTo>
                    <a:pt x="132989" y="562237"/>
                  </a:lnTo>
                  <a:lnTo>
                    <a:pt x="149612" y="507301"/>
                  </a:lnTo>
                  <a:lnTo>
                    <a:pt x="166236" y="453370"/>
                  </a:lnTo>
                  <a:lnTo>
                    <a:pt x="182859" y="400822"/>
                  </a:lnTo>
                  <a:lnTo>
                    <a:pt x="199483" y="350032"/>
                  </a:lnTo>
                  <a:lnTo>
                    <a:pt x="216107" y="301380"/>
                  </a:lnTo>
                  <a:lnTo>
                    <a:pt x="232730" y="255241"/>
                  </a:lnTo>
                  <a:lnTo>
                    <a:pt x="249354" y="211993"/>
                  </a:lnTo>
                  <a:lnTo>
                    <a:pt x="265978" y="172013"/>
                  </a:lnTo>
                  <a:lnTo>
                    <a:pt x="282601" y="135678"/>
                  </a:lnTo>
                  <a:lnTo>
                    <a:pt x="315849" y="75453"/>
                  </a:lnTo>
                  <a:lnTo>
                    <a:pt x="350892" y="34778"/>
                  </a:lnTo>
                  <a:lnTo>
                    <a:pt x="389739" y="11086"/>
                  </a:lnTo>
                  <a:lnTo>
                    <a:pt x="431122" y="714"/>
                  </a:lnTo>
                  <a:lnTo>
                    <a:pt x="473773" y="0"/>
                  </a:lnTo>
                  <a:lnTo>
                    <a:pt x="516424" y="5280"/>
                  </a:lnTo>
                  <a:lnTo>
                    <a:pt x="557807" y="12892"/>
                  </a:lnTo>
                  <a:lnTo>
                    <a:pt x="596654" y="19174"/>
                  </a:lnTo>
                  <a:lnTo>
                    <a:pt x="631698" y="20462"/>
                  </a:lnTo>
                  <a:lnTo>
                    <a:pt x="684339" y="18190"/>
                  </a:lnTo>
                  <a:lnTo>
                    <a:pt x="736981" y="18539"/>
                  </a:lnTo>
                  <a:lnTo>
                    <a:pt x="789622" y="20637"/>
                  </a:lnTo>
                  <a:lnTo>
                    <a:pt x="842264" y="23614"/>
                  </a:lnTo>
                  <a:lnTo>
                    <a:pt x="894905" y="26598"/>
                  </a:lnTo>
                  <a:lnTo>
                    <a:pt x="947547" y="28717"/>
                  </a:lnTo>
                  <a:lnTo>
                    <a:pt x="1000188" y="29507"/>
                  </a:lnTo>
                  <a:lnTo>
                    <a:pt x="1052830" y="29573"/>
                  </a:lnTo>
                  <a:lnTo>
                    <a:pt x="1105471" y="29654"/>
                  </a:lnTo>
                  <a:lnTo>
                    <a:pt x="1158113" y="30486"/>
                  </a:lnTo>
                  <a:lnTo>
                    <a:pt x="1210754" y="32807"/>
                  </a:lnTo>
                  <a:lnTo>
                    <a:pt x="1263396" y="37353"/>
                  </a:lnTo>
                  <a:lnTo>
                    <a:pt x="1316037" y="45585"/>
                  </a:lnTo>
                  <a:lnTo>
                    <a:pt x="1368679" y="57278"/>
                  </a:lnTo>
                  <a:lnTo>
                    <a:pt x="1421320" y="70453"/>
                  </a:lnTo>
                  <a:lnTo>
                    <a:pt x="1473961" y="83130"/>
                  </a:lnTo>
                  <a:lnTo>
                    <a:pt x="1526603" y="93330"/>
                  </a:lnTo>
                  <a:lnTo>
                    <a:pt x="1579245" y="99075"/>
                  </a:lnTo>
                  <a:lnTo>
                    <a:pt x="1631886" y="99418"/>
                  </a:lnTo>
                  <a:lnTo>
                    <a:pt x="1684528" y="95675"/>
                  </a:lnTo>
                  <a:lnTo>
                    <a:pt x="1737169" y="89455"/>
                  </a:lnTo>
                  <a:lnTo>
                    <a:pt x="1789811" y="82368"/>
                  </a:lnTo>
                  <a:lnTo>
                    <a:pt x="1842452" y="76021"/>
                  </a:lnTo>
                  <a:lnTo>
                    <a:pt x="1895094" y="72024"/>
                  </a:lnTo>
                  <a:lnTo>
                    <a:pt x="1947735" y="70345"/>
                  </a:lnTo>
                  <a:lnTo>
                    <a:pt x="2000377" y="69767"/>
                  </a:lnTo>
                  <a:lnTo>
                    <a:pt x="2053018" y="69929"/>
                  </a:lnTo>
                  <a:lnTo>
                    <a:pt x="2105660" y="70472"/>
                  </a:lnTo>
                  <a:lnTo>
                    <a:pt x="2158301" y="71037"/>
                  </a:lnTo>
                  <a:lnTo>
                    <a:pt x="2210943" y="71262"/>
                  </a:lnTo>
                  <a:lnTo>
                    <a:pt x="2263584" y="71218"/>
                  </a:lnTo>
                  <a:lnTo>
                    <a:pt x="2316225" y="71206"/>
                  </a:lnTo>
                  <a:lnTo>
                    <a:pt x="2368867" y="71215"/>
                  </a:lnTo>
                  <a:lnTo>
                    <a:pt x="2421508" y="71234"/>
                  </a:lnTo>
                  <a:lnTo>
                    <a:pt x="2474150" y="71254"/>
                  </a:lnTo>
                  <a:lnTo>
                    <a:pt x="2526792" y="71262"/>
                  </a:lnTo>
                </a:path>
              </a:pathLst>
            </a:custGeom>
            <a:ln w="28956">
              <a:solidFill>
                <a:srgbClr val="00AF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47305" y="4029075"/>
              <a:ext cx="73113" cy="73152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64259" y="3111627"/>
              <a:ext cx="73152" cy="73152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79727" y="3056763"/>
              <a:ext cx="73152" cy="73151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195195" y="3064383"/>
              <a:ext cx="73152" cy="73152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510663" y="3073527"/>
              <a:ext cx="73152" cy="73152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26130" y="3134487"/>
              <a:ext cx="73152" cy="73151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43123" y="3107055"/>
              <a:ext cx="73152" cy="73152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58591" y="3107055"/>
              <a:ext cx="73152" cy="73152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74058" y="3107055"/>
              <a:ext cx="73152" cy="73152"/>
            </a:xfrm>
            <a:prstGeom prst="rect">
              <a:avLst/>
            </a:prstGeom>
          </p:spPr>
        </p:pic>
      </p:grpSp>
      <p:sp>
        <p:nvSpPr>
          <p:cNvPr id="41" name="object 41"/>
          <p:cNvSpPr txBox="1"/>
          <p:nvPr/>
        </p:nvSpPr>
        <p:spPr>
          <a:xfrm>
            <a:off x="1544700" y="3645965"/>
            <a:ext cx="127635" cy="3575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142</a:t>
            </a:r>
            <a:r>
              <a:rPr sz="8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952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860550" y="3645965"/>
            <a:ext cx="127635" cy="3575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171</a:t>
            </a:r>
            <a:r>
              <a:rPr sz="8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502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2176272" y="3645965"/>
            <a:ext cx="127635" cy="3575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186</a:t>
            </a:r>
            <a:r>
              <a:rPr sz="8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897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2492120" y="3645965"/>
            <a:ext cx="127635" cy="3575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202</a:t>
            </a:r>
            <a:r>
              <a:rPr sz="8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487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807842" y="3645965"/>
            <a:ext cx="127635" cy="3575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217</a:t>
            </a:r>
            <a:r>
              <a:rPr sz="8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969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123564" y="3645965"/>
            <a:ext cx="127635" cy="3575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231</a:t>
            </a:r>
            <a:r>
              <a:rPr sz="8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183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439414" y="3645965"/>
            <a:ext cx="127635" cy="3575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243</a:t>
            </a:r>
            <a:r>
              <a:rPr sz="8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150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755135" y="3645965"/>
            <a:ext cx="127635" cy="3575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solidFill>
                  <a:srgbClr val="FFFFFF"/>
                </a:solidFill>
                <a:latin typeface="Calibri"/>
                <a:cs typeface="Calibri"/>
              </a:rPr>
              <a:t>249</a:t>
            </a:r>
            <a:r>
              <a:rPr sz="800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spc="-25" dirty="0">
                <a:solidFill>
                  <a:srgbClr val="FFFFFF"/>
                </a:solidFill>
                <a:latin typeface="Calibri"/>
                <a:cs typeface="Calibri"/>
              </a:rPr>
              <a:t>279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497838" y="2917063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"/>
                <a:cs typeface="Calibri"/>
              </a:rPr>
              <a:t>31%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813686" y="2862199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"/>
                <a:cs typeface="Calibri"/>
              </a:rPr>
              <a:t>33%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129408" y="2878963"/>
            <a:ext cx="518159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28295" algn="l"/>
              </a:tabLst>
            </a:pPr>
            <a:r>
              <a:rPr sz="1200" spc="-37" baseline="3472" dirty="0">
                <a:latin typeface="Calibri"/>
                <a:cs typeface="Calibri"/>
              </a:rPr>
              <a:t>33%</a:t>
            </a:r>
            <a:r>
              <a:rPr sz="1200" baseline="3472" dirty="0">
                <a:latin typeface="Calibri"/>
                <a:cs typeface="Calibri"/>
              </a:rPr>
              <a:t>	</a:t>
            </a:r>
            <a:r>
              <a:rPr sz="800" spc="-25" dirty="0">
                <a:latin typeface="Calibri"/>
                <a:cs typeface="Calibri"/>
              </a:rPr>
              <a:t>33%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2776220" y="2928620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"/>
                <a:cs typeface="Calibri"/>
              </a:rPr>
              <a:t>31%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079242" y="2915157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"/>
                <a:cs typeface="Calibri"/>
              </a:rPr>
              <a:t>31%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411092" y="2898394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"/>
                <a:cs typeface="Calibri"/>
              </a:rPr>
              <a:t>31%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718305" y="2889250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"/>
                <a:cs typeface="Calibri"/>
              </a:rPr>
              <a:t>31%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4050029" y="3979926"/>
            <a:ext cx="15049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25" dirty="0">
                <a:latin typeface="Calibri"/>
                <a:cs typeface="Calibri"/>
              </a:rPr>
              <a:t>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4050029" y="3686936"/>
            <a:ext cx="20256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25" dirty="0">
                <a:latin typeface="Calibri"/>
                <a:cs typeface="Calibri"/>
              </a:rPr>
              <a:t>10%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4050029" y="3394075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"/>
                <a:cs typeface="Calibri"/>
              </a:rPr>
              <a:t>20%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4050029" y="3101086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"/>
                <a:cs typeface="Calibri"/>
              </a:rPr>
              <a:t>30%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4050029" y="2808224"/>
            <a:ext cx="202565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spc="-25" dirty="0">
                <a:latin typeface="Calibri"/>
                <a:cs typeface="Calibri"/>
              </a:rPr>
              <a:t>40%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967841" y="3979926"/>
            <a:ext cx="7747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5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738631" y="3686936"/>
            <a:ext cx="306070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dirty="0">
                <a:latin typeface="Calibri"/>
                <a:cs typeface="Calibri"/>
              </a:rPr>
              <a:t>70</a:t>
            </a:r>
            <a:r>
              <a:rPr sz="800" spc="5" dirty="0">
                <a:latin typeface="Calibri"/>
                <a:cs typeface="Calibri"/>
              </a:rPr>
              <a:t> </a:t>
            </a:r>
            <a:r>
              <a:rPr sz="800" spc="-25" dirty="0">
                <a:latin typeface="Calibri"/>
                <a:cs typeface="Calibri"/>
              </a:rPr>
              <a:t>000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87120" y="3394075"/>
            <a:ext cx="358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140</a:t>
            </a:r>
            <a:r>
              <a:rPr sz="800" spc="-5" dirty="0">
                <a:latin typeface="Calibri"/>
                <a:cs typeface="Calibri"/>
              </a:rPr>
              <a:t> </a:t>
            </a:r>
            <a:r>
              <a:rPr sz="800" spc="-25" dirty="0">
                <a:latin typeface="Calibri"/>
                <a:cs typeface="Calibri"/>
              </a:rPr>
              <a:t>000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687120" y="3101086"/>
            <a:ext cx="358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210</a:t>
            </a:r>
            <a:r>
              <a:rPr sz="800" spc="-5" dirty="0">
                <a:latin typeface="Calibri"/>
                <a:cs typeface="Calibri"/>
              </a:rPr>
              <a:t> </a:t>
            </a:r>
            <a:r>
              <a:rPr sz="800" spc="-25" dirty="0">
                <a:latin typeface="Calibri"/>
                <a:cs typeface="Calibri"/>
              </a:rPr>
              <a:t>000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87120" y="2808224"/>
            <a:ext cx="358140" cy="14795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00" dirty="0">
                <a:latin typeface="Calibri"/>
                <a:cs typeface="Calibri"/>
              </a:rPr>
              <a:t>280</a:t>
            </a:r>
            <a:r>
              <a:rPr sz="800" spc="-5" dirty="0">
                <a:latin typeface="Calibri"/>
                <a:cs typeface="Calibri"/>
              </a:rPr>
              <a:t> </a:t>
            </a:r>
            <a:r>
              <a:rPr sz="800" spc="-25" dirty="0">
                <a:latin typeface="Calibri"/>
                <a:cs typeface="Calibri"/>
              </a:rPr>
              <a:t>000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56590" y="3025163"/>
            <a:ext cx="127635" cy="6896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65"/>
              </a:lnSpc>
            </a:pPr>
            <a:r>
              <a:rPr sz="800" dirty="0">
                <a:latin typeface="Calibri"/>
                <a:cs typeface="Calibri"/>
              </a:rPr>
              <a:t>тыс.</a:t>
            </a:r>
            <a:r>
              <a:rPr sz="800" spc="-4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долл.</a:t>
            </a:r>
            <a:r>
              <a:rPr sz="800" spc="-15" dirty="0">
                <a:latin typeface="Calibri"/>
                <a:cs typeface="Calibri"/>
              </a:rPr>
              <a:t> </a:t>
            </a:r>
            <a:r>
              <a:rPr sz="800" spc="-25" dirty="0">
                <a:latin typeface="Calibri"/>
                <a:cs typeface="Calibri"/>
              </a:rPr>
              <a:t>США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7" name="object 67"/>
          <p:cNvSpPr/>
          <p:nvPr/>
        </p:nvSpPr>
        <p:spPr>
          <a:xfrm>
            <a:off x="897636" y="4322064"/>
            <a:ext cx="243840" cy="55244"/>
          </a:xfrm>
          <a:custGeom>
            <a:avLst/>
            <a:gdLst/>
            <a:ahLst/>
            <a:cxnLst/>
            <a:rect l="l" t="t" r="r" b="b"/>
            <a:pathLst>
              <a:path w="243840" h="55245">
                <a:moveTo>
                  <a:pt x="243840" y="0"/>
                </a:moveTo>
                <a:lnTo>
                  <a:pt x="0" y="0"/>
                </a:lnTo>
                <a:lnTo>
                  <a:pt x="0" y="54863"/>
                </a:lnTo>
                <a:lnTo>
                  <a:pt x="243840" y="54863"/>
                </a:lnTo>
                <a:lnTo>
                  <a:pt x="243840" y="0"/>
                </a:lnTo>
                <a:close/>
              </a:path>
            </a:pathLst>
          </a:custGeom>
          <a:solidFill>
            <a:srgbClr val="85BB24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" name="object 68"/>
          <p:cNvGrpSpPr/>
          <p:nvPr/>
        </p:nvGrpSpPr>
        <p:grpSpPr>
          <a:xfrm>
            <a:off x="2562605" y="4317491"/>
            <a:ext cx="243840" cy="59690"/>
            <a:chOff x="2562605" y="4317491"/>
            <a:chExt cx="243840" cy="59690"/>
          </a:xfrm>
        </p:grpSpPr>
        <p:sp>
          <p:nvSpPr>
            <p:cNvPr id="69" name="object 69"/>
            <p:cNvSpPr/>
            <p:nvPr/>
          </p:nvSpPr>
          <p:spPr>
            <a:xfrm>
              <a:off x="2562605" y="4348733"/>
              <a:ext cx="243840" cy="0"/>
            </a:xfrm>
            <a:custGeom>
              <a:avLst/>
              <a:gdLst/>
              <a:ahLst/>
              <a:cxnLst/>
              <a:rect l="l" t="t" r="r" b="b"/>
              <a:pathLst>
                <a:path w="243839">
                  <a:moveTo>
                    <a:pt x="0" y="0"/>
                  </a:moveTo>
                  <a:lnTo>
                    <a:pt x="243839" y="0"/>
                  </a:lnTo>
                </a:path>
              </a:pathLst>
            </a:custGeom>
            <a:ln w="28956">
              <a:solidFill>
                <a:srgbClr val="00AF5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2657855" y="4322063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25145" y="0"/>
                  </a:moveTo>
                  <a:lnTo>
                    <a:pt x="15376" y="1982"/>
                  </a:lnTo>
                  <a:lnTo>
                    <a:pt x="7381" y="7381"/>
                  </a:lnTo>
                  <a:lnTo>
                    <a:pt x="1982" y="15376"/>
                  </a:lnTo>
                  <a:lnTo>
                    <a:pt x="0" y="25146"/>
                  </a:lnTo>
                  <a:lnTo>
                    <a:pt x="1982" y="34915"/>
                  </a:lnTo>
                  <a:lnTo>
                    <a:pt x="7381" y="42910"/>
                  </a:lnTo>
                  <a:lnTo>
                    <a:pt x="15376" y="48309"/>
                  </a:lnTo>
                  <a:lnTo>
                    <a:pt x="25145" y="50292"/>
                  </a:lnTo>
                  <a:lnTo>
                    <a:pt x="34915" y="48309"/>
                  </a:lnTo>
                  <a:lnTo>
                    <a:pt x="42910" y="42910"/>
                  </a:lnTo>
                  <a:lnTo>
                    <a:pt x="48309" y="34915"/>
                  </a:lnTo>
                  <a:lnTo>
                    <a:pt x="50292" y="25146"/>
                  </a:lnTo>
                  <a:lnTo>
                    <a:pt x="48309" y="15376"/>
                  </a:lnTo>
                  <a:lnTo>
                    <a:pt x="42910" y="7381"/>
                  </a:lnTo>
                  <a:lnTo>
                    <a:pt x="34915" y="1982"/>
                  </a:lnTo>
                  <a:lnTo>
                    <a:pt x="25145" y="0"/>
                  </a:lnTo>
                  <a:close/>
                </a:path>
              </a:pathLst>
            </a:custGeom>
            <a:solidFill>
              <a:srgbClr val="00AF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2657855" y="4322063"/>
              <a:ext cx="50800" cy="50800"/>
            </a:xfrm>
            <a:custGeom>
              <a:avLst/>
              <a:gdLst/>
              <a:ahLst/>
              <a:cxnLst/>
              <a:rect l="l" t="t" r="r" b="b"/>
              <a:pathLst>
                <a:path w="50800" h="50800">
                  <a:moveTo>
                    <a:pt x="50292" y="25146"/>
                  </a:moveTo>
                  <a:lnTo>
                    <a:pt x="48309" y="34915"/>
                  </a:lnTo>
                  <a:lnTo>
                    <a:pt x="42910" y="42910"/>
                  </a:lnTo>
                  <a:lnTo>
                    <a:pt x="34915" y="48309"/>
                  </a:lnTo>
                  <a:lnTo>
                    <a:pt x="25145" y="50292"/>
                  </a:lnTo>
                  <a:lnTo>
                    <a:pt x="15376" y="48309"/>
                  </a:lnTo>
                  <a:lnTo>
                    <a:pt x="7381" y="42910"/>
                  </a:lnTo>
                  <a:lnTo>
                    <a:pt x="1982" y="34915"/>
                  </a:lnTo>
                  <a:lnTo>
                    <a:pt x="0" y="25146"/>
                  </a:lnTo>
                  <a:lnTo>
                    <a:pt x="1982" y="15376"/>
                  </a:lnTo>
                  <a:lnTo>
                    <a:pt x="7381" y="7381"/>
                  </a:lnTo>
                  <a:lnTo>
                    <a:pt x="15376" y="1982"/>
                  </a:lnTo>
                  <a:lnTo>
                    <a:pt x="25145" y="0"/>
                  </a:lnTo>
                  <a:lnTo>
                    <a:pt x="34915" y="1982"/>
                  </a:lnTo>
                  <a:lnTo>
                    <a:pt x="42910" y="7381"/>
                  </a:lnTo>
                  <a:lnTo>
                    <a:pt x="48309" y="15376"/>
                  </a:lnTo>
                  <a:lnTo>
                    <a:pt x="50292" y="25146"/>
                  </a:lnTo>
                  <a:close/>
                </a:path>
              </a:pathLst>
            </a:custGeom>
            <a:ln w="9144">
              <a:solidFill>
                <a:srgbClr val="85BB2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2" name="object 72"/>
          <p:cNvSpPr txBox="1"/>
          <p:nvPr/>
        </p:nvSpPr>
        <p:spPr>
          <a:xfrm>
            <a:off x="1154379" y="3825621"/>
            <a:ext cx="2834005" cy="5867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3180">
              <a:lnSpc>
                <a:spcPct val="100000"/>
              </a:lnSpc>
              <a:spcBef>
                <a:spcPts val="100"/>
              </a:spcBef>
            </a:pPr>
            <a:r>
              <a:rPr sz="800" spc="-25" dirty="0">
                <a:latin typeface="Calibri"/>
                <a:cs typeface="Calibri"/>
              </a:rPr>
              <a:t>0%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800">
              <a:latin typeface="Calibri"/>
              <a:cs typeface="Calibri"/>
            </a:endParaRPr>
          </a:p>
          <a:p>
            <a:pPr marL="2667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2021</a:t>
            </a:r>
            <a:r>
              <a:rPr sz="800" spc="240" dirty="0">
                <a:latin typeface="Calibri"/>
                <a:cs typeface="Calibri"/>
              </a:rPr>
              <a:t>  </a:t>
            </a:r>
            <a:r>
              <a:rPr sz="800" dirty="0">
                <a:latin typeface="Calibri"/>
                <a:cs typeface="Calibri"/>
              </a:rPr>
              <a:t>2023</a:t>
            </a:r>
            <a:r>
              <a:rPr sz="800" spc="245" dirty="0">
                <a:latin typeface="Calibri"/>
                <a:cs typeface="Calibri"/>
              </a:rPr>
              <a:t>  </a:t>
            </a:r>
            <a:r>
              <a:rPr sz="800" dirty="0">
                <a:latin typeface="Calibri"/>
                <a:cs typeface="Calibri"/>
              </a:rPr>
              <a:t>2025</a:t>
            </a:r>
            <a:r>
              <a:rPr sz="800" spc="240" dirty="0">
                <a:latin typeface="Calibri"/>
                <a:cs typeface="Calibri"/>
              </a:rPr>
              <a:t>  </a:t>
            </a:r>
            <a:r>
              <a:rPr sz="800" dirty="0">
                <a:latin typeface="Calibri"/>
                <a:cs typeface="Calibri"/>
              </a:rPr>
              <a:t>2027</a:t>
            </a:r>
            <a:r>
              <a:rPr sz="800" spc="245" dirty="0">
                <a:latin typeface="Calibri"/>
                <a:cs typeface="Calibri"/>
              </a:rPr>
              <a:t>  </a:t>
            </a:r>
            <a:r>
              <a:rPr sz="800" dirty="0">
                <a:latin typeface="Calibri"/>
                <a:cs typeface="Calibri"/>
              </a:rPr>
              <a:t>2029</a:t>
            </a:r>
            <a:r>
              <a:rPr sz="800" spc="245" dirty="0">
                <a:latin typeface="Calibri"/>
                <a:cs typeface="Calibri"/>
              </a:rPr>
              <a:t>  </a:t>
            </a:r>
            <a:r>
              <a:rPr sz="800" dirty="0">
                <a:latin typeface="Calibri"/>
                <a:cs typeface="Calibri"/>
              </a:rPr>
              <a:t>2031</a:t>
            </a:r>
            <a:r>
              <a:rPr sz="800" spc="240" dirty="0">
                <a:latin typeface="Calibri"/>
                <a:cs typeface="Calibri"/>
              </a:rPr>
              <a:t>  </a:t>
            </a:r>
            <a:r>
              <a:rPr sz="800" dirty="0">
                <a:latin typeface="Calibri"/>
                <a:cs typeface="Calibri"/>
              </a:rPr>
              <a:t>2033</a:t>
            </a:r>
            <a:r>
              <a:rPr sz="800" spc="245" dirty="0">
                <a:latin typeface="Calibri"/>
                <a:cs typeface="Calibri"/>
              </a:rPr>
              <a:t>  </a:t>
            </a:r>
            <a:r>
              <a:rPr sz="800" dirty="0">
                <a:latin typeface="Calibri"/>
                <a:cs typeface="Calibri"/>
              </a:rPr>
              <a:t>2035</a:t>
            </a:r>
            <a:r>
              <a:rPr sz="800" spc="265" dirty="0">
                <a:latin typeface="Calibri"/>
                <a:cs typeface="Calibri"/>
              </a:rPr>
              <a:t>  </a:t>
            </a:r>
            <a:r>
              <a:rPr sz="800" spc="-25" dirty="0">
                <a:latin typeface="Calibri"/>
                <a:cs typeface="Calibri"/>
              </a:rPr>
              <a:t>ППП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35"/>
              </a:spcBef>
              <a:tabLst>
                <a:tab pos="1678305" algn="l"/>
              </a:tabLst>
            </a:pPr>
            <a:r>
              <a:rPr sz="800" spc="-10" dirty="0">
                <a:latin typeface="Calibri"/>
                <a:cs typeface="Calibri"/>
              </a:rPr>
              <a:t>Выручка, </a:t>
            </a:r>
            <a:r>
              <a:rPr sz="800" dirty="0">
                <a:latin typeface="Calibri"/>
                <a:cs typeface="Calibri"/>
              </a:rPr>
              <a:t>тыс.</a:t>
            </a:r>
            <a:r>
              <a:rPr sz="800" spc="-2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долл.</a:t>
            </a:r>
            <a:r>
              <a:rPr sz="800" spc="-5" dirty="0">
                <a:latin typeface="Calibri"/>
                <a:cs typeface="Calibri"/>
              </a:rPr>
              <a:t> </a:t>
            </a:r>
            <a:r>
              <a:rPr sz="800" spc="-25" dirty="0">
                <a:latin typeface="Calibri"/>
                <a:cs typeface="Calibri"/>
              </a:rPr>
              <a:t>США</a:t>
            </a:r>
            <a:r>
              <a:rPr sz="800" dirty="0">
                <a:latin typeface="Calibri"/>
                <a:cs typeface="Calibri"/>
              </a:rPr>
              <a:t>	</a:t>
            </a:r>
            <a:r>
              <a:rPr sz="800" spc="-10" dirty="0">
                <a:latin typeface="Calibri"/>
                <a:cs typeface="Calibri"/>
              </a:rPr>
              <a:t>Рентабельность</a:t>
            </a:r>
            <a:r>
              <a:rPr sz="800" spc="10" dirty="0">
                <a:latin typeface="Calibri"/>
                <a:cs typeface="Calibri"/>
              </a:rPr>
              <a:t> </a:t>
            </a:r>
            <a:r>
              <a:rPr sz="800" dirty="0">
                <a:latin typeface="Calibri"/>
                <a:cs typeface="Calibri"/>
              </a:rPr>
              <a:t>по</a:t>
            </a:r>
            <a:r>
              <a:rPr sz="800" spc="30" dirty="0">
                <a:latin typeface="Calibri"/>
                <a:cs typeface="Calibri"/>
              </a:rPr>
              <a:t> </a:t>
            </a:r>
            <a:r>
              <a:rPr sz="800" spc="-10" dirty="0">
                <a:latin typeface="Calibri"/>
                <a:cs typeface="Calibri"/>
              </a:rPr>
              <a:t>EBITDA</a:t>
            </a:r>
            <a:endParaRPr sz="800">
              <a:latin typeface="Calibri"/>
              <a:cs typeface="Calibri"/>
            </a:endParaRPr>
          </a:p>
        </p:txBody>
      </p:sp>
      <p:pic>
        <p:nvPicPr>
          <p:cNvPr id="73" name="object 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235563" y="239691"/>
            <a:ext cx="644973" cy="631844"/>
          </a:xfrm>
          <a:prstGeom prst="rect">
            <a:avLst/>
          </a:prstGeom>
        </p:spPr>
      </p:pic>
      <p:pic>
        <p:nvPicPr>
          <p:cNvPr id="1031" name="object 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12829" y="4760985"/>
            <a:ext cx="3180587" cy="1862328"/>
          </a:xfrm>
          <a:prstGeom prst="rect">
            <a:avLst/>
          </a:prstGeom>
        </p:spPr>
      </p:pic>
      <p:sp>
        <p:nvSpPr>
          <p:cNvPr id="1032" name="Блок-схема: задержка 1031"/>
          <p:cNvSpPr/>
          <p:nvPr/>
        </p:nvSpPr>
        <p:spPr>
          <a:xfrm rot="10800000">
            <a:off x="7714486" y="6089913"/>
            <a:ext cx="499328" cy="533400"/>
          </a:xfrm>
          <a:prstGeom prst="flowChartDelay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sp>
        <p:nvSpPr>
          <p:cNvPr id="1033" name="Прямоугольник 1032"/>
          <p:cNvSpPr/>
          <p:nvPr/>
        </p:nvSpPr>
        <p:spPr>
          <a:xfrm>
            <a:off x="8213814" y="6089914"/>
            <a:ext cx="3978186" cy="533400"/>
          </a:xfrm>
          <a:prstGeom prst="rect">
            <a:avLst/>
          </a:prstGeom>
          <a:solidFill>
            <a:srgbClr val="85BB24"/>
          </a:solidFill>
          <a:ln>
            <a:solidFill>
              <a:srgbClr val="85BB2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"/>
          </a:p>
        </p:txBody>
      </p:sp>
      <p:pic>
        <p:nvPicPr>
          <p:cNvPr id="1035" name="Рисунок 1034"/>
          <p:cNvPicPr>
            <a:picLocks noChangeAspect="1"/>
          </p:cNvPicPr>
          <p:nvPr/>
        </p:nvPicPr>
        <p:blipFill rotWithShape="1">
          <a:blip r:embed="rId9" cstate="print">
            <a:biLevel thresh="75000"/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0" b="100000" l="17000" r="83222"/>
                    </a14:imgEffect>
                    <a14:imgEffect>
                      <a14:sharpenSoften amount="25000"/>
                    </a14:imgEffect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445" r="18889"/>
          <a:stretch/>
        </p:blipFill>
        <p:spPr>
          <a:xfrm>
            <a:off x="7742350" y="6111014"/>
            <a:ext cx="541085" cy="491198"/>
          </a:xfrm>
          <a:prstGeom prst="rect">
            <a:avLst/>
          </a:prstGeom>
        </p:spPr>
      </p:pic>
      <p:sp>
        <p:nvSpPr>
          <p:cNvPr id="1036" name="object 2"/>
          <p:cNvSpPr txBox="1"/>
          <p:nvPr/>
        </p:nvSpPr>
        <p:spPr>
          <a:xfrm>
            <a:off x="9531032" y="422320"/>
            <a:ext cx="1670368" cy="48731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100"/>
              </a:spcBef>
            </a:pPr>
            <a:r>
              <a:rPr lang="ru-RU" sz="1000" i="1" dirty="0">
                <a:solidFill>
                  <a:srgbClr val="85BB24"/>
                </a:solidFill>
                <a:latin typeface="Century Gothic" pitchFamily="34" charset="0"/>
                <a:cs typeface="Calibri"/>
              </a:rPr>
              <a:t>Агропромышленный комплекс</a:t>
            </a:r>
            <a:endParaRPr lang="en-US"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  <a:p>
            <a:pPr marL="12700" algn="ctr">
              <a:lnSpc>
                <a:spcPct val="100000"/>
              </a:lnSpc>
              <a:spcBef>
                <a:spcPts val="100"/>
              </a:spcBef>
            </a:pPr>
            <a:endParaRPr sz="1000" i="1" dirty="0">
              <a:solidFill>
                <a:srgbClr val="85BB24"/>
              </a:solidFill>
              <a:latin typeface="Century Gothic" pitchFamily="34" charset="0"/>
              <a:cs typeface="Calibri"/>
            </a:endParaRPr>
          </a:p>
        </p:txBody>
      </p:sp>
      <p:sp>
        <p:nvSpPr>
          <p:cNvPr id="1037" name="object 8"/>
          <p:cNvSpPr txBox="1">
            <a:spLocks/>
          </p:cNvSpPr>
          <p:nvPr/>
        </p:nvSpPr>
        <p:spPr>
          <a:xfrm>
            <a:off x="8379616" y="6089913"/>
            <a:ext cx="3376229" cy="505908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>
            <a:lvl1pPr>
              <a:defRPr sz="1800" b="0" i="0">
                <a:solidFill>
                  <a:srgbClr val="85BB24"/>
                </a:solidFill>
                <a:latin typeface="Calibri"/>
                <a:ea typeface="+mj-ea"/>
                <a:cs typeface="Calibri"/>
              </a:defRPr>
            </a:lvl1pPr>
          </a:lstStyle>
          <a:p>
            <a:pPr marL="12700" algn="ctr">
              <a:spcBef>
                <a:spcPts val="105"/>
              </a:spcBef>
            </a:pPr>
            <a:r>
              <a:rPr lang="kk-KZ" sz="1600" b="1" kern="0" spc="-20" dirty="0">
                <a:solidFill>
                  <a:schemeClr val="bg1"/>
                </a:solidFill>
                <a:latin typeface="Century Gothic" pitchFamily="34" charset="0"/>
                <a:cs typeface="Arial" panose="020B0604020202020204" pitchFamily="34" charset="0"/>
              </a:rPr>
              <a:t>Агропромышленный комплекс(АПК)</a:t>
            </a:r>
            <a:endParaRPr lang="ru-RU" sz="1600" b="1" kern="0" spc="-20" dirty="0">
              <a:solidFill>
                <a:schemeClr val="bg1"/>
              </a:solidFill>
              <a:latin typeface="Century Gothic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60216629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3107</TotalTime>
  <Words>23218</Words>
  <Application>Microsoft Office PowerPoint</Application>
  <PresentationFormat>Широкоэкранный</PresentationFormat>
  <Paragraphs>3279</Paragraphs>
  <Slides>54</Slides>
  <Notes>6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10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54</vt:i4>
      </vt:variant>
    </vt:vector>
  </HeadingPairs>
  <TitlesOfParts>
    <vt:vector size="65" baseType="lpstr">
      <vt:lpstr>Arial</vt:lpstr>
      <vt:lpstr>Arial MT</vt:lpstr>
      <vt:lpstr>Calibri</vt:lpstr>
      <vt:lpstr>Calibri Light</vt:lpstr>
      <vt:lpstr>Century Gothic</vt:lpstr>
      <vt:lpstr>Microsoft Sans Serif</vt:lpstr>
      <vt:lpstr>Tahoma</vt:lpstr>
      <vt:lpstr>Times New Roman</vt:lpstr>
      <vt:lpstr>Verdana</vt:lpstr>
      <vt:lpstr>Wingdings</vt:lpstr>
      <vt:lpstr>Office Theme</vt:lpstr>
      <vt:lpstr>Презентация PowerPoint</vt:lpstr>
      <vt:lpstr>Презентация PowerPoint</vt:lpstr>
      <vt:lpstr>Выращивание кормовых для птицы на новых орошаемых землях с кормопроизводством</vt:lpstr>
      <vt:lpstr>Тепличное выращивание клубники</vt:lpstr>
      <vt:lpstr>Ферма по выращиванию коз и строительство молочного завода</vt:lpstr>
      <vt:lpstr>Производство соков и напитков</vt:lpstr>
      <vt:lpstr>Развитие интенсивных яблоневых и косточковых садов  и  производство натуральных соков</vt:lpstr>
      <vt:lpstr>Выращивание и переработка картофеля</vt:lpstr>
      <vt:lpstr>Создание комплекса по производству мяса свинины</vt:lpstr>
      <vt:lpstr>Производство по переработке говядины, мяса птицы и  конины</vt:lpstr>
      <vt:lpstr>Строительство завода полного цикла по производству томатной пасты</vt:lpstr>
      <vt:lpstr>Строительство фруктохранилища</vt:lpstr>
      <vt:lpstr>Производство растительного масла из семян рапса, льна,  подсолнечника</vt:lpstr>
      <vt:lpstr>Организация производства грибов и компоста</vt:lpstr>
      <vt:lpstr>Разведение, выращивание, переработка рыбной продукции</vt:lpstr>
      <vt:lpstr>Строительство завода по производству сырной продукции</vt:lpstr>
      <vt:lpstr>Производство и розлив минеральной воды</vt:lpstr>
      <vt:lpstr>Завод по производству мясокостной муки</vt:lpstr>
      <vt:lpstr>Строительство птицефабрики в Кызылординской области</vt:lpstr>
      <vt:lpstr>Строительство завода по глубокой переработке шерсти</vt:lpstr>
      <vt:lpstr>Презентация PowerPoint</vt:lpstr>
      <vt:lpstr>Запуск завода по производству комбикормов</vt:lpstr>
      <vt:lpstr>Завод по производству экструдированных кормов</vt:lpstr>
      <vt:lpstr>Выращивание гидропонного зеленого корма (ГЗК) в промышленных масштабах</vt:lpstr>
      <vt:lpstr>Строительство завода по переработке бахчевых культур</vt:lpstr>
      <vt:lpstr>Утино-прудовое хозяйство</vt:lpstr>
      <vt:lpstr>Презентация PowerPoint</vt:lpstr>
      <vt:lpstr>Разведение, выращивание, переработка рыбной продукции</vt:lpstr>
      <vt:lpstr>Производство рисовой лапши</vt:lpstr>
      <vt:lpstr>Производство рисовой муки</vt:lpstr>
      <vt:lpstr>Строительство цементного завода в Кызылординской области</vt:lpstr>
      <vt:lpstr>Завод по выпуску изделий из фиброцемента</vt:lpstr>
      <vt:lpstr>Завод по производству автоклавного газобетона</vt:lpstr>
      <vt:lpstr>Производство газовых счётчиков</vt:lpstr>
      <vt:lpstr>Завод по производству керамических изделий</vt:lpstr>
      <vt:lpstr>Строительство завода по производству высококачественной извести</vt:lpstr>
      <vt:lpstr>Выпуск песчано-цементных и гипсовых сухих строительных смесей</vt:lpstr>
      <vt:lpstr>Презентация PowerPoint</vt:lpstr>
      <vt:lpstr>Строительство завода по производству аммофоса</vt:lpstr>
      <vt:lpstr>Переработка нефтесодержащих отходов по инновационной технологии</vt:lpstr>
      <vt:lpstr>Презентация PowerPoint</vt:lpstr>
      <vt:lpstr>Презентация PowerPoint</vt:lpstr>
      <vt:lpstr>Производство лакокрасочной продукции </vt:lpstr>
      <vt:lpstr>Организация производства полипропиленовых плетеных мешков</vt:lpstr>
      <vt:lpstr>Производство биоразлагаемых пластиков</vt:lpstr>
      <vt:lpstr>Производство нетканого материала </vt:lpstr>
      <vt:lpstr>Завод по производству хлопчатобумажной ткани</vt:lpstr>
      <vt:lpstr>Строительство современного склада хранения класса А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Строительство завода по производству стеклянной тары в г. Кызылорда</dc:title>
  <dc:creator>Галия Шонбаева</dc:creator>
  <cp:lastModifiedBy>Берик Палуан</cp:lastModifiedBy>
  <cp:revision>301</cp:revision>
  <cp:lastPrinted>2025-10-27T11:03:29Z</cp:lastPrinted>
  <dcterms:created xsi:type="dcterms:W3CDTF">2024-03-28T17:51:16Z</dcterms:created>
  <dcterms:modified xsi:type="dcterms:W3CDTF">2025-11-19T05:26:31Z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LastSaved">
    <vt:filetime>2024-03-28T00:00:00Z</vt:filetime>
  </property>
</Properties>
</file>