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4" r:id="rId1"/>
  </p:sldMasterIdLst>
  <p:notesMasterIdLst>
    <p:notesMasterId r:id="rId9"/>
  </p:notesMasterIdLst>
  <p:handoutMasterIdLst>
    <p:handoutMasterId r:id="rId10"/>
  </p:handoutMasterIdLst>
  <p:sldIdLst>
    <p:sldId id="256" r:id="rId2"/>
    <p:sldId id="461" r:id="rId3"/>
    <p:sldId id="460" r:id="rId4"/>
    <p:sldId id="278" r:id="rId5"/>
    <p:sldId id="498" r:id="rId6"/>
    <p:sldId id="500" r:id="rId7"/>
    <p:sldId id="501" r:id="rId8"/>
  </p:sldIdLst>
  <p:sldSz cx="13444538" cy="7562850"/>
  <p:notesSz cx="9926638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5986426-1211-47D5-9BFA-25749E81B199}">
          <p14:sldIdLst>
            <p14:sldId id="256"/>
            <p14:sldId id="461"/>
            <p14:sldId id="460"/>
          </p14:sldIdLst>
        </p14:section>
        <p14:section name="Раздел без заголовка" id="{2F389AFE-1E56-4D6F-9B06-EC0B45EE72E2}">
          <p14:sldIdLst>
            <p14:sldId id="278"/>
            <p14:sldId id="498"/>
            <p14:sldId id="500"/>
            <p14:sldId id="501"/>
          </p14:sldIdLst>
        </p14:section>
        <p14:section name="Раздел без заголовка" id="{C92910F3-1DEA-48D1-B37D-0FACB1D47A2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71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zira.medelhanova@mail.ru" initials="n" lastIdx="2" clrIdx="0">
    <p:extLst>
      <p:ext uri="{19B8F6BF-5375-455C-9EA6-DF929625EA0E}">
        <p15:presenceInfo xmlns:p15="http://schemas.microsoft.com/office/powerpoint/2012/main" userId="94266e969a40f5d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9012"/>
    <a:srgbClr val="EFB43F"/>
    <a:srgbClr val="555554"/>
    <a:srgbClr val="FFA91D"/>
    <a:srgbClr val="005073"/>
    <a:srgbClr val="BB7D01"/>
    <a:srgbClr val="1E73A1"/>
    <a:srgbClr val="FFFFFF"/>
    <a:srgbClr val="F8F8F8"/>
    <a:srgbClr val="DCE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614" autoAdjust="0"/>
    <p:restoredTop sz="94767" autoAdjust="0"/>
  </p:normalViewPr>
  <p:slideViewPr>
    <p:cSldViewPr>
      <p:cViewPr varScale="1">
        <p:scale>
          <a:sx n="90" d="100"/>
          <a:sy n="90" d="100"/>
        </p:scale>
        <p:origin x="96" y="348"/>
      </p:cViewPr>
      <p:guideLst>
        <p:guide orient="horz" pos="2880"/>
        <p:guide pos="27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2839509031959243E-2"/>
          <c:y val="2.0937685459940653E-2"/>
          <c:w val="0.92637616851885263"/>
          <c:h val="0.8385977242458936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metal"/>
          </c:spPr>
          <c:invertIfNegative val="0"/>
          <c:dLbls>
            <c:dLbl>
              <c:idx val="0"/>
              <c:layout>
                <c:manualLayout>
                  <c:x val="2.0351058648010199E-2"/>
                  <c:y val="-4.747765134699408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3597112860892395E-2"/>
                      <c:h val="8.45341246290801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F629-4851-B522-B12F3A4DA1DC}"/>
                </c:ext>
              </c:extLst>
            </c:dLbl>
            <c:dLbl>
              <c:idx val="1"/>
              <c:layout>
                <c:manualLayout>
                  <c:x val="1.7204302531902679E-2"/>
                  <c:y val="-2.8486646884272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629-4851-B522-B12F3A4DA1DC}"/>
                </c:ext>
              </c:extLst>
            </c:dLbl>
            <c:dLbl>
              <c:idx val="2"/>
              <c:layout>
                <c:manualLayout>
                  <c:x val="1.5053764715414843E-2"/>
                  <c:y val="-1.661721068249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629-4851-B522-B12F3A4DA1DC}"/>
                </c:ext>
              </c:extLst>
            </c:dLbl>
            <c:dLbl>
              <c:idx val="3"/>
              <c:layout>
                <c:manualLayout>
                  <c:x val="1.1827957990683091E-2"/>
                  <c:y val="-3.56083086053412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629-4851-B522-B12F3A4DA1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01.01.2022</c:v>
                </c:pt>
                <c:pt idx="1">
                  <c:v>01.01.2023</c:v>
                </c:pt>
                <c:pt idx="2">
                  <c:v>01.01.2024</c:v>
                </c:pt>
                <c:pt idx="3">
                  <c:v>01.01.2025</c:v>
                </c:pt>
              </c:strCache>
            </c:strRef>
          </c:cat>
          <c:val>
            <c:numRef>
              <c:f>Лист1!$B$2:$B$5</c:f>
              <c:numCache>
                <c:formatCode>#\ ##0.0</c:formatCode>
                <c:ptCount val="4"/>
                <c:pt idx="0">
                  <c:v>48641.9</c:v>
                </c:pt>
                <c:pt idx="1">
                  <c:v>57955</c:v>
                </c:pt>
                <c:pt idx="2">
                  <c:v>64817.1</c:v>
                </c:pt>
                <c:pt idx="3">
                  <c:v>83830.3</c:v>
                </c:pt>
              </c:numCache>
            </c:numRef>
          </c:val>
          <c:shape val="coneToMax"/>
          <c:extLst>
            <c:ext xmlns:c16="http://schemas.microsoft.com/office/drawing/2014/chart" uri="{C3380CC4-5D6E-409C-BE32-E72D297353CC}">
              <c16:uniqueId val="{00000000-F629-4851-B522-B12F3A4DA1D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9.8039215686272709E-4"/>
                  <c:y val="-2.848664688427299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5.2931372549019605E-2"/>
                      <c:h val="3.582195845697329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F629-4851-B522-B12F3A4DA1DC}"/>
                </c:ext>
              </c:extLst>
            </c:dLbl>
            <c:dLbl>
              <c:idx val="1"/>
              <c:layout>
                <c:manualLayout>
                  <c:x val="5.8823529411763985E-3"/>
                  <c:y val="-3.32344213649852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3704264135489297E-2"/>
                      <c:h val="7.266468842729970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F629-4851-B522-B12F3A4DA1DC}"/>
                </c:ext>
              </c:extLst>
            </c:dLbl>
            <c:dLbl>
              <c:idx val="2"/>
              <c:layout>
                <c:manualLayout>
                  <c:x val="9.1397857200733006E-3"/>
                  <c:y val="-2.96735905044510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682759942660232E-2"/>
                      <c:h val="4.655192878338278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F629-4851-B522-B12F3A4DA1DC}"/>
                </c:ext>
              </c:extLst>
            </c:dLbl>
            <c:dLbl>
              <c:idx val="3"/>
              <c:layout>
                <c:manualLayout>
                  <c:x val="1.6129033623658761E-2"/>
                  <c:y val="-3.20474777448072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102112869537964E-2"/>
                      <c:h val="7.266468842729970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F629-4851-B522-B12F3A4DA1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01.01.2022</c:v>
                </c:pt>
                <c:pt idx="1">
                  <c:v>01.01.2023</c:v>
                </c:pt>
                <c:pt idx="2">
                  <c:v>01.01.2024</c:v>
                </c:pt>
                <c:pt idx="3">
                  <c:v>01.01.2025</c:v>
                </c:pt>
              </c:strCache>
            </c:strRef>
          </c:cat>
          <c:val>
            <c:numRef>
              <c:f>Лист1!$C$2:$C$5</c:f>
              <c:numCache>
                <c:formatCode>#\ ##0.0</c:formatCode>
                <c:ptCount val="4"/>
                <c:pt idx="0">
                  <c:v>6727.7</c:v>
                </c:pt>
                <c:pt idx="1">
                  <c:v>6733.8</c:v>
                </c:pt>
                <c:pt idx="2">
                  <c:v>5983.8</c:v>
                </c:pt>
                <c:pt idx="3">
                  <c:v>6594.5</c:v>
                </c:pt>
              </c:numCache>
            </c:numRef>
          </c:val>
          <c:shape val="coneToMax"/>
          <c:extLst>
            <c:ext xmlns:c16="http://schemas.microsoft.com/office/drawing/2014/chart" uri="{C3380CC4-5D6E-409C-BE32-E72D297353CC}">
              <c16:uniqueId val="{00000001-F629-4851-B522-B12F3A4DA1DC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трансферты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4516134494635039E-3"/>
                  <c:y val="-2.61127596439169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629-4851-B522-B12F3A4DA1DC}"/>
                </c:ext>
              </c:extLst>
            </c:dLbl>
            <c:dLbl>
              <c:idx val="1"/>
              <c:layout>
                <c:manualLayout>
                  <c:x val="2.0430109256634351E-2"/>
                  <c:y val="-2.37388724035608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629-4851-B522-B12F3A4DA1DC}"/>
                </c:ext>
              </c:extLst>
            </c:dLbl>
            <c:dLbl>
              <c:idx val="2"/>
              <c:layout>
                <c:manualLayout>
                  <c:x val="1.5053764715414843E-2"/>
                  <c:y val="-3.323442136498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629-4851-B522-B12F3A4DA1DC}"/>
                </c:ext>
              </c:extLst>
            </c:dLbl>
            <c:dLbl>
              <c:idx val="3"/>
              <c:layout>
                <c:manualLayout>
                  <c:x val="1.3978495807170926E-2"/>
                  <c:y val="-3.56083086053412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629-4851-B522-B12F3A4DA1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01.01.2022</c:v>
                </c:pt>
                <c:pt idx="1">
                  <c:v>01.01.2023</c:v>
                </c:pt>
                <c:pt idx="2">
                  <c:v>01.01.2024</c:v>
                </c:pt>
                <c:pt idx="3">
                  <c:v>01.01.2025</c:v>
                </c:pt>
              </c:strCache>
            </c:strRef>
          </c:cat>
          <c:val>
            <c:numRef>
              <c:f>Лист1!$D$2:$D$5</c:f>
              <c:numCache>
                <c:formatCode>#\ ##0.0</c:formatCode>
                <c:ptCount val="4"/>
                <c:pt idx="0">
                  <c:v>514568.9</c:v>
                </c:pt>
                <c:pt idx="1">
                  <c:v>398403.2</c:v>
                </c:pt>
                <c:pt idx="2">
                  <c:v>351574</c:v>
                </c:pt>
                <c:pt idx="3">
                  <c:v>393906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2-F629-4851-B522-B12F3A4DA1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3"/>
        <c:gapDepth val="31"/>
        <c:shape val="box"/>
        <c:axId val="215886712"/>
        <c:axId val="215885400"/>
        <c:axId val="0"/>
      </c:bar3DChart>
      <c:catAx>
        <c:axId val="215886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215885400"/>
        <c:crosses val="autoZero"/>
        <c:auto val="0"/>
        <c:lblAlgn val="ctr"/>
        <c:lblOffset val="100"/>
        <c:noMultiLvlLbl val="1"/>
      </c:catAx>
      <c:valAx>
        <c:axId val="215885400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215886712"/>
        <c:crosses val="max"/>
        <c:crossBetween val="between"/>
      </c:valAx>
      <c:spPr>
        <a:noFill/>
        <a:ln cmpd="sng">
          <a:solidFill>
            <a:schemeClr val="tx2">
              <a:lumMod val="50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accent1">
            <a:lumMod val="0"/>
            <a:lumOff val="100000"/>
          </a:schemeClr>
        </a:gs>
        <a:gs pos="35000">
          <a:schemeClr val="accent1">
            <a:lumMod val="0"/>
            <a:lumOff val="100000"/>
          </a:schemeClr>
        </a:gs>
        <a:gs pos="100000">
          <a:schemeClr val="accent1">
            <a:lumMod val="100000"/>
          </a:schemeClr>
        </a:gs>
      </a:gsLst>
      <a:path path="circle">
        <a:fillToRect l="50000" t="-80000" r="50000" b="180000"/>
      </a:path>
      <a:tileRect/>
    </a:gradFill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ln>
          <a:noFill/>
        </a:ln>
        <a:effectLst/>
        <a:sp3d/>
      </c:spPr>
    </c:sideWall>
    <c:backWall>
      <c:thickness val="0"/>
      <c:sp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8054557974113415E-2"/>
          <c:y val="4.1243569671214501E-2"/>
          <c:w val="0.94194547416332142"/>
          <c:h val="0.8525353434037766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образование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3.272498426683448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1F6-439E-9DC0-2271AAF24575}"/>
                </c:ext>
              </c:extLst>
            </c:dLbl>
            <c:dLbl>
              <c:idx val="1"/>
              <c:layout>
                <c:manualLayout>
                  <c:x val="1.7490474213013644E-2"/>
                  <c:y val="-3.22412949322613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998586828012167E-2"/>
                      <c:h val="5.119085601825494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11F6-439E-9DC0-2271AAF24575}"/>
                </c:ext>
              </c:extLst>
            </c:dLbl>
            <c:dLbl>
              <c:idx val="2"/>
              <c:layout>
                <c:manualLayout>
                  <c:x val="1.0379037701984539E-2"/>
                  <c:y val="-1.88669746236715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11F6-439E-9DC0-2271AAF24575}"/>
                </c:ext>
              </c:extLst>
            </c:dLbl>
            <c:dLbl>
              <c:idx val="3"/>
              <c:layout>
                <c:manualLayout>
                  <c:x val="2.4106209800219124E-2"/>
                  <c:y val="-1.431133484022521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435637311711394E-2"/>
                      <c:h val="3.406049634109295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C-11F6-439E-9DC0-2271AAF245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01.01.2025 год</c:v>
                </c:pt>
                <c:pt idx="1">
                  <c:v>01.01.2024 год</c:v>
                </c:pt>
                <c:pt idx="2">
                  <c:v>01.01.2023 год</c:v>
                </c:pt>
                <c:pt idx="3">
                  <c:v>01.01.2022 год</c:v>
                </c:pt>
              </c:strCache>
            </c:strRef>
          </c:cat>
          <c:val>
            <c:numRef>
              <c:f>Лист1!$B$2:$B$5</c:f>
              <c:numCache>
                <c:formatCode>#\ ##0.0</c:formatCode>
                <c:ptCount val="4"/>
                <c:pt idx="0">
                  <c:v>203640</c:v>
                </c:pt>
                <c:pt idx="1">
                  <c:v>169324.9</c:v>
                </c:pt>
                <c:pt idx="2">
                  <c:v>140322.4</c:v>
                </c:pt>
                <c:pt idx="3">
                  <c:v>211817.3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F6-439E-9DC0-2271AAF2457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здравоохранение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723886393148266E-3"/>
                  <c:y val="-1.13322345480220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1F6-439E-9DC0-2271AAF24575}"/>
                </c:ext>
              </c:extLst>
            </c:dLbl>
            <c:dLbl>
              <c:idx val="1"/>
              <c:layout>
                <c:manualLayout>
                  <c:x val="2.2408741468784313E-2"/>
                  <c:y val="-5.150749642840200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027686718752902E-2"/>
                      <c:h val="5.78796393846942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5-11F6-439E-9DC0-2271AAF24575}"/>
                </c:ext>
              </c:extLst>
            </c:dLbl>
            <c:dLbl>
              <c:idx val="2"/>
              <c:layout>
                <c:manualLayout>
                  <c:x val="4.3050402679675887E-3"/>
                  <c:y val="-8.535092665680808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1349909314721072E-2"/>
                      <c:h val="3.69164454790205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6-11F6-439E-9DC0-2271AAF24575}"/>
                </c:ext>
              </c:extLst>
            </c:dLbl>
            <c:dLbl>
              <c:idx val="3"/>
              <c:layout>
                <c:manualLayout>
                  <c:x val="1.351087703834419E-2"/>
                  <c:y val="-3.74414533677879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5460185134691973E-2"/>
                      <c:h val="4.949436342943164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11F6-439E-9DC0-2271AAF245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01.01.2025 год</c:v>
                </c:pt>
                <c:pt idx="1">
                  <c:v>01.01.2024 год</c:v>
                </c:pt>
                <c:pt idx="2">
                  <c:v>01.01.2023 год</c:v>
                </c:pt>
                <c:pt idx="3">
                  <c:v>01.01.2022 год</c:v>
                </c:pt>
              </c:strCache>
            </c:strRef>
          </c:cat>
          <c:val>
            <c:numRef>
              <c:f>Лист1!$C$2:$C$5</c:f>
              <c:numCache>
                <c:formatCode>#\ ##0.0</c:formatCode>
                <c:ptCount val="4"/>
                <c:pt idx="0">
                  <c:v>23710.400000000001</c:v>
                </c:pt>
                <c:pt idx="1">
                  <c:v>24622.3</c:v>
                </c:pt>
                <c:pt idx="2">
                  <c:v>25223.3</c:v>
                </c:pt>
                <c:pt idx="3">
                  <c:v>24169.1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F6-439E-9DC0-2271AAF2457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социальная защита и социальное обеспечение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4919399379872924E-3"/>
                  <c:y val="-1.46743135961889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11F6-439E-9DC0-2271AAF24575}"/>
                </c:ext>
              </c:extLst>
            </c:dLbl>
            <c:dLbl>
              <c:idx val="1"/>
              <c:layout>
                <c:manualLayout>
                  <c:x val="9.1990633261756528E-3"/>
                  <c:y val="-3.316749496446232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5596639234281625E-2"/>
                      <c:h val="3.49699737578828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7-11F6-439E-9DC0-2271AAF24575}"/>
                </c:ext>
              </c:extLst>
            </c:dLbl>
            <c:dLbl>
              <c:idx val="2"/>
              <c:layout>
                <c:manualLayout>
                  <c:x val="4.5471626593576054E-3"/>
                  <c:y val="-1.03679225117010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1F6-439E-9DC0-2271AAF24575}"/>
                </c:ext>
              </c:extLst>
            </c:dLbl>
            <c:dLbl>
              <c:idx val="3"/>
              <c:layout>
                <c:manualLayout>
                  <c:x val="1.4403919940128797E-2"/>
                  <c:y val="-3.32813367042699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1F6-439E-9DC0-2271AAF245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01.01.2025 год</c:v>
                </c:pt>
                <c:pt idx="1">
                  <c:v>01.01.2024 год</c:v>
                </c:pt>
                <c:pt idx="2">
                  <c:v>01.01.2023 год</c:v>
                </c:pt>
                <c:pt idx="3">
                  <c:v>01.01.2022 год</c:v>
                </c:pt>
              </c:strCache>
            </c:strRef>
          </c:cat>
          <c:val>
            <c:numRef>
              <c:f>Лист1!$D$2:$D$5</c:f>
              <c:numCache>
                <c:formatCode>#\ ##0.0</c:formatCode>
                <c:ptCount val="4"/>
                <c:pt idx="0">
                  <c:v>0</c:v>
                </c:pt>
                <c:pt idx="1">
                  <c:v>20396.099999999999</c:v>
                </c:pt>
                <c:pt idx="2">
                  <c:v>16224.6</c:v>
                </c:pt>
                <c:pt idx="3">
                  <c:v>25876.799999999999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1F6-439E-9DC0-2271AAF24575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культура, спорт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matte"/>
          </c:spPr>
          <c:invertIfNegative val="0"/>
          <c:dLbls>
            <c:dLbl>
              <c:idx val="0"/>
              <c:layout>
                <c:manualLayout>
                  <c:x val="2.0577028485898497E-3"/>
                  <c:y val="-1.04004177200844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1F6-439E-9DC0-2271AAF24575}"/>
                </c:ext>
              </c:extLst>
            </c:dLbl>
            <c:dLbl>
              <c:idx val="1"/>
              <c:layout>
                <c:manualLayout>
                  <c:x val="4.7177444099922271E-4"/>
                  <c:y val="-2.096330513741435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454015513726703E-2"/>
                      <c:h val="5.10446576172315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4-11F6-439E-9DC0-2271AAF24575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E-11F6-439E-9DC0-2271AAF24575}"/>
                </c:ext>
              </c:extLst>
            </c:dLbl>
            <c:dLbl>
              <c:idx val="3"/>
              <c:layout>
                <c:manualLayout>
                  <c:x val="1.3284844296180256E-3"/>
                  <c:y val="-2.12016750078855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1F6-439E-9DC0-2271AAF245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01.01.2025 год</c:v>
                </c:pt>
                <c:pt idx="1">
                  <c:v>01.01.2024 год</c:v>
                </c:pt>
                <c:pt idx="2">
                  <c:v>01.01.2023 год</c:v>
                </c:pt>
                <c:pt idx="3">
                  <c:v>01.01.2022 год</c:v>
                </c:pt>
              </c:strCache>
            </c:strRef>
          </c:cat>
          <c:val>
            <c:numRef>
              <c:f>Лист1!$E$2:$E$5</c:f>
              <c:numCache>
                <c:formatCode>#\ ##0.0</c:formatCode>
                <c:ptCount val="4"/>
                <c:pt idx="0">
                  <c:v>19559.900000000001</c:v>
                </c:pt>
                <c:pt idx="1">
                  <c:v>14112.1</c:v>
                </c:pt>
                <c:pt idx="2">
                  <c:v>14140.3</c:v>
                </c:pt>
                <c:pt idx="3">
                  <c:v>17549.400000000001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1F6-439E-9DC0-2271AAF24575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сельское хозяйство</c:v>
                </c:pt>
              </c:strCache>
            </c:strRef>
          </c:tx>
          <c:spPr>
            <a:solidFill>
              <a:srgbClr val="005073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577028485898497E-3"/>
                  <c:y val="-1.87207518961517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1F6-439E-9DC0-2271AAF24575}"/>
                </c:ext>
              </c:extLst>
            </c:dLbl>
            <c:dLbl>
              <c:idx val="1"/>
              <c:layout>
                <c:manualLayout>
                  <c:x val="1.2094278348561787E-2"/>
                  <c:y val="-2.4388613492482322E-2"/>
                </c:manualLayout>
              </c:layout>
              <c:spPr>
                <a:noFill/>
                <a:ln>
                  <a:noFill/>
                </a:ln>
                <a:effectLst>
                  <a:softEdge rad="165100"/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517219477054192E-2"/>
                      <c:h val="2.945471510550949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11F6-439E-9DC0-2271AAF24575}"/>
                </c:ext>
              </c:extLst>
            </c:dLbl>
            <c:dLbl>
              <c:idx val="2"/>
              <c:layout>
                <c:manualLayout>
                  <c:x val="1.6461622788718797E-2"/>
                  <c:y val="-2.4961002528202329E-2"/>
                </c:manualLayout>
              </c:layout>
              <c:spPr>
                <a:noFill/>
                <a:ln>
                  <a:noFill/>
                </a:ln>
                <a:effectLst>
                  <a:softEdge rad="165100"/>
                </a:effectLst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ea typeface="+mn-ea"/>
                      <a:cs typeface="Arial" panose="020B0604020202020204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579274622480384E-2"/>
                      <c:h val="6.36713572823561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11F6-439E-9DC0-2271AAF24575}"/>
                </c:ext>
              </c:extLst>
            </c:dLbl>
            <c:dLbl>
              <c:idx val="3"/>
              <c:layout>
                <c:manualLayout>
                  <c:x val="7.201959970064474E-3"/>
                  <c:y val="-2.70410860722191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1F6-439E-9DC0-2271AAF24575}"/>
                </c:ext>
              </c:extLst>
            </c:dLbl>
            <c:spPr>
              <a:noFill/>
              <a:ln>
                <a:noFill/>
              </a:ln>
              <a:effectLst>
                <a:softEdge rad="165100"/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01.01.2025 год</c:v>
                </c:pt>
                <c:pt idx="1">
                  <c:v>01.01.2024 год</c:v>
                </c:pt>
                <c:pt idx="2">
                  <c:v>01.01.2023 год</c:v>
                </c:pt>
                <c:pt idx="3">
                  <c:v>01.01.2022 год</c:v>
                </c:pt>
              </c:strCache>
            </c:strRef>
          </c:cat>
          <c:val>
            <c:numRef>
              <c:f>Лист1!$F$2:$F$5</c:f>
              <c:numCache>
                <c:formatCode>#\ ##0.0</c:formatCode>
                <c:ptCount val="4"/>
                <c:pt idx="0">
                  <c:v>43499.8</c:v>
                </c:pt>
                <c:pt idx="1">
                  <c:v>52943.9</c:v>
                </c:pt>
                <c:pt idx="2">
                  <c:v>51806.3</c:v>
                </c:pt>
                <c:pt idx="3">
                  <c:v>45721.4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1F6-439E-9DC0-2271AAF245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9"/>
        <c:gapDepth val="27"/>
        <c:shape val="box"/>
        <c:axId val="875196936"/>
        <c:axId val="875195952"/>
        <c:axId val="0"/>
      </c:bar3DChart>
      <c:catAx>
        <c:axId val="875196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875195952"/>
        <c:crosses val="autoZero"/>
        <c:auto val="1"/>
        <c:lblAlgn val="ctr"/>
        <c:lblOffset val="100"/>
        <c:noMultiLvlLbl val="0"/>
      </c:catAx>
      <c:valAx>
        <c:axId val="875195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875196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cmpd="sng">
      <a:solidFill>
        <a:schemeClr val="tx2">
          <a:lumMod val="50000"/>
        </a:schemeClr>
      </a:solidFill>
    </a:ln>
    <a:effectLst>
      <a:softEdge rad="101600"/>
    </a:effectLst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011" cy="339725"/>
          </a:xfrm>
          <a:prstGeom prst="rect">
            <a:avLst/>
          </a:prstGeom>
        </p:spPr>
        <p:txBody>
          <a:bodyPr vert="horz" lIns="91710" tIns="45855" rIns="91710" bIns="4585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435" y="0"/>
            <a:ext cx="4302607" cy="339725"/>
          </a:xfrm>
          <a:prstGeom prst="rect">
            <a:avLst/>
          </a:prstGeom>
        </p:spPr>
        <p:txBody>
          <a:bodyPr vert="horz" lIns="91710" tIns="45855" rIns="91710" bIns="45855" rtlCol="0"/>
          <a:lstStyle>
            <a:lvl1pPr algn="r">
              <a:defRPr sz="1200"/>
            </a:lvl1pPr>
          </a:lstStyle>
          <a:p>
            <a:fld id="{734F095F-6C1B-4006-B893-F3E52B00554D}" type="datetimeFigureOut">
              <a:rPr lang="ru-RU" smtClean="0"/>
              <a:t>28.01.2025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6456364"/>
            <a:ext cx="4301011" cy="339725"/>
          </a:xfrm>
          <a:prstGeom prst="rect">
            <a:avLst/>
          </a:prstGeom>
        </p:spPr>
        <p:txBody>
          <a:bodyPr vert="horz" lIns="91710" tIns="45855" rIns="91710" bIns="4585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435" y="6456364"/>
            <a:ext cx="4302607" cy="339725"/>
          </a:xfrm>
          <a:prstGeom prst="rect">
            <a:avLst/>
          </a:prstGeom>
        </p:spPr>
        <p:txBody>
          <a:bodyPr vert="horz" lIns="91710" tIns="45855" rIns="91710" bIns="45855" rtlCol="0" anchor="b"/>
          <a:lstStyle>
            <a:lvl1pPr algn="r">
              <a:defRPr sz="1200"/>
            </a:lvl1pPr>
          </a:lstStyle>
          <a:p>
            <a:fld id="{5A643750-E2CE-448E-B1B9-2EFB79A58E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144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642" cy="341026"/>
          </a:xfrm>
          <a:prstGeom prst="rect">
            <a:avLst/>
          </a:prstGeom>
        </p:spPr>
        <p:txBody>
          <a:bodyPr vert="horz" lIns="83746" tIns="41872" rIns="83746" bIns="41872" rtlCol="0"/>
          <a:lstStyle>
            <a:lvl1pPr algn="l">
              <a:defRPr sz="11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523" y="0"/>
            <a:ext cx="4300168" cy="341026"/>
          </a:xfrm>
          <a:prstGeom prst="rect">
            <a:avLst/>
          </a:prstGeom>
        </p:spPr>
        <p:txBody>
          <a:bodyPr vert="horz" lIns="83746" tIns="41872" rIns="83746" bIns="41872" rtlCol="0"/>
          <a:lstStyle>
            <a:lvl1pPr algn="r">
              <a:defRPr sz="1100"/>
            </a:lvl1pPr>
          </a:lstStyle>
          <a:p>
            <a:fld id="{3F95C1B2-50D8-4C00-A547-E579373E47CC}" type="datetimeFigureOut">
              <a:rPr lang="ru-RU" smtClean="0"/>
              <a:t>28.01.2025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46" tIns="41872" rIns="83746" bIns="41872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3253" y="3271847"/>
            <a:ext cx="7940132" cy="2676834"/>
          </a:xfrm>
          <a:prstGeom prst="rect">
            <a:avLst/>
          </a:prstGeom>
        </p:spPr>
        <p:txBody>
          <a:bodyPr vert="horz" lIns="83746" tIns="41872" rIns="83746" bIns="41872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6456652"/>
            <a:ext cx="4301642" cy="341025"/>
          </a:xfrm>
          <a:prstGeom prst="rect">
            <a:avLst/>
          </a:prstGeom>
        </p:spPr>
        <p:txBody>
          <a:bodyPr vert="horz" lIns="83746" tIns="41872" rIns="83746" bIns="41872" rtlCol="0" anchor="b"/>
          <a:lstStyle>
            <a:lvl1pPr algn="l">
              <a:defRPr sz="11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523" y="6456652"/>
            <a:ext cx="4300168" cy="341025"/>
          </a:xfrm>
          <a:prstGeom prst="rect">
            <a:avLst/>
          </a:prstGeom>
        </p:spPr>
        <p:txBody>
          <a:bodyPr vert="horz" lIns="83746" tIns="41872" rIns="83746" bIns="41872" rtlCol="0" anchor="b"/>
          <a:lstStyle>
            <a:lvl1pPr algn="r">
              <a:defRPr sz="1100"/>
            </a:lvl1pPr>
          </a:lstStyle>
          <a:p>
            <a:fld id="{EE769E9C-A97B-4C1F-8937-1293DFA4442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0681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g object 16">
            <a:extLst>
              <a:ext uri="{FF2B5EF4-FFF2-40B4-BE49-F238E27FC236}">
                <a16:creationId xmlns:a16="http://schemas.microsoft.com/office/drawing/2014/main" id="{5E31135C-64AC-46DD-A002-44AECE1CF53F}"/>
              </a:ext>
            </a:extLst>
          </p:cNvPr>
          <p:cNvSpPr>
            <a:spLocks/>
          </p:cNvSpPr>
          <p:nvPr/>
        </p:nvSpPr>
        <p:spPr bwMode="auto">
          <a:xfrm>
            <a:off x="0" y="3175"/>
            <a:ext cx="13428663" cy="7556500"/>
          </a:xfrm>
          <a:custGeom>
            <a:avLst/>
            <a:gdLst>
              <a:gd name="T0" fmla="*/ 209521921 w 10680700"/>
              <a:gd name="T1" fmla="*/ 0 h 7555865"/>
              <a:gd name="T2" fmla="*/ 0 w 10680700"/>
              <a:gd name="T3" fmla="*/ 0 h 7555865"/>
              <a:gd name="T4" fmla="*/ 0 w 10680700"/>
              <a:gd name="T5" fmla="*/ 7563745 h 7555865"/>
              <a:gd name="T6" fmla="*/ 209521921 w 10680700"/>
              <a:gd name="T7" fmla="*/ 7563745 h 7555865"/>
              <a:gd name="T8" fmla="*/ 209521921 w 10680700"/>
              <a:gd name="T9" fmla="*/ 0 h 75558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680700" h="7555865">
                <a:moveTo>
                  <a:pt x="10680700" y="0"/>
                </a:moveTo>
                <a:lnTo>
                  <a:pt x="0" y="0"/>
                </a:lnTo>
                <a:lnTo>
                  <a:pt x="0" y="7555487"/>
                </a:lnTo>
                <a:lnTo>
                  <a:pt x="10680700" y="7555487"/>
                </a:lnTo>
                <a:lnTo>
                  <a:pt x="10680700" y="0"/>
                </a:lnTo>
                <a:close/>
              </a:path>
            </a:pathLst>
          </a:custGeom>
          <a:solidFill>
            <a:srgbClr val="F8F8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" name="bg object 17">
            <a:extLst>
              <a:ext uri="{FF2B5EF4-FFF2-40B4-BE49-F238E27FC236}">
                <a16:creationId xmlns:a16="http://schemas.microsoft.com/office/drawing/2014/main" id="{C56B0886-84B8-44AF-8155-5D55D6F1AEF4}"/>
              </a:ext>
            </a:extLst>
          </p:cNvPr>
          <p:cNvSpPr>
            <a:spLocks/>
          </p:cNvSpPr>
          <p:nvPr/>
        </p:nvSpPr>
        <p:spPr bwMode="auto">
          <a:xfrm>
            <a:off x="388938" y="2227263"/>
            <a:ext cx="12658725" cy="3267075"/>
          </a:xfrm>
          <a:custGeom>
            <a:avLst/>
            <a:gdLst>
              <a:gd name="T0" fmla="*/ 4723746 w 10069195"/>
              <a:gd name="T1" fmla="*/ 0 h 3266440"/>
              <a:gd name="T2" fmla="*/ 0 w 10069195"/>
              <a:gd name="T3" fmla="*/ 175445 h 3266440"/>
              <a:gd name="T4" fmla="*/ 7698108 w 10069195"/>
              <a:gd name="T5" fmla="*/ 3274080 h 3266440"/>
              <a:gd name="T6" fmla="*/ 192070118 w 10069195"/>
              <a:gd name="T7" fmla="*/ 2943044 h 3266440"/>
              <a:gd name="T8" fmla="*/ 197295985 w 10069195"/>
              <a:gd name="T9" fmla="*/ 2708710 h 3266440"/>
              <a:gd name="T10" fmla="*/ 4723746 w 10069195"/>
              <a:gd name="T11" fmla="*/ 0 h 32664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69195" h="3266440">
                <a:moveTo>
                  <a:pt x="241073" y="0"/>
                </a:moveTo>
                <a:lnTo>
                  <a:pt x="0" y="175003"/>
                </a:lnTo>
                <a:lnTo>
                  <a:pt x="392868" y="3265818"/>
                </a:lnTo>
                <a:lnTo>
                  <a:pt x="9802166" y="2935616"/>
                </a:lnTo>
                <a:lnTo>
                  <a:pt x="10068864" y="2701875"/>
                </a:lnTo>
                <a:lnTo>
                  <a:pt x="241073" y="0"/>
                </a:lnTo>
                <a:close/>
              </a:path>
            </a:pathLst>
          </a:custGeom>
          <a:solidFill>
            <a:srgbClr val="00507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" name="bg object 18">
            <a:extLst>
              <a:ext uri="{FF2B5EF4-FFF2-40B4-BE49-F238E27FC236}">
                <a16:creationId xmlns:a16="http://schemas.microsoft.com/office/drawing/2014/main" id="{A6D26020-69C8-4D46-B590-40C9EA2182B9}"/>
              </a:ext>
            </a:extLst>
          </p:cNvPr>
          <p:cNvSpPr>
            <a:spLocks/>
          </p:cNvSpPr>
          <p:nvPr/>
        </p:nvSpPr>
        <p:spPr bwMode="auto">
          <a:xfrm>
            <a:off x="388938" y="2227263"/>
            <a:ext cx="908050" cy="3267075"/>
          </a:xfrm>
          <a:custGeom>
            <a:avLst/>
            <a:gdLst>
              <a:gd name="T0" fmla="*/ 4642040 w 723265"/>
              <a:gd name="T1" fmla="*/ 0 h 3266440"/>
              <a:gd name="T2" fmla="*/ 0 w 723265"/>
              <a:gd name="T3" fmla="*/ 175445 h 3266440"/>
              <a:gd name="T4" fmla="*/ 7564967 w 723265"/>
              <a:gd name="T5" fmla="*/ 3274080 h 3266440"/>
              <a:gd name="T6" fmla="*/ 13923160 w 723265"/>
              <a:gd name="T7" fmla="*/ 2950621 h 3266440"/>
              <a:gd name="T8" fmla="*/ 4642040 w 723265"/>
              <a:gd name="T9" fmla="*/ 0 h 32664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23265" h="3266440">
                <a:moveTo>
                  <a:pt x="241073" y="0"/>
                </a:moveTo>
                <a:lnTo>
                  <a:pt x="0" y="175003"/>
                </a:lnTo>
                <a:lnTo>
                  <a:pt x="392868" y="3265818"/>
                </a:lnTo>
                <a:lnTo>
                  <a:pt x="723066" y="2943176"/>
                </a:lnTo>
                <a:lnTo>
                  <a:pt x="241073" y="0"/>
                </a:lnTo>
                <a:close/>
              </a:path>
            </a:pathLst>
          </a:custGeom>
          <a:solidFill>
            <a:srgbClr val="2E87B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bg object 19">
            <a:extLst>
              <a:ext uri="{FF2B5EF4-FFF2-40B4-BE49-F238E27FC236}">
                <a16:creationId xmlns:a16="http://schemas.microsoft.com/office/drawing/2014/main" id="{2E8A4066-6154-4496-959E-55FB7B867419}"/>
              </a:ext>
            </a:extLst>
          </p:cNvPr>
          <p:cNvSpPr>
            <a:spLocks/>
          </p:cNvSpPr>
          <p:nvPr/>
        </p:nvSpPr>
        <p:spPr bwMode="auto">
          <a:xfrm>
            <a:off x="692150" y="2227263"/>
            <a:ext cx="12355513" cy="2943225"/>
          </a:xfrm>
          <a:custGeom>
            <a:avLst/>
            <a:gdLst>
              <a:gd name="T0" fmla="*/ 0 w 9827895"/>
              <a:gd name="T1" fmla="*/ 0 h 2943225"/>
              <a:gd name="T2" fmla="*/ 9445903 w 9827895"/>
              <a:gd name="T3" fmla="*/ 2943176 h 2943225"/>
              <a:gd name="T4" fmla="*/ 192601390 w 9827895"/>
              <a:gd name="T5" fmla="*/ 2701875 h 2943225"/>
              <a:gd name="T6" fmla="*/ 190361323 w 9827895"/>
              <a:gd name="T7" fmla="*/ 142862 h 2943225"/>
              <a:gd name="T8" fmla="*/ 0 w 9827895"/>
              <a:gd name="T9" fmla="*/ 0 h 294322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827895" h="2943225">
                <a:moveTo>
                  <a:pt x="0" y="0"/>
                </a:moveTo>
                <a:lnTo>
                  <a:pt x="481992" y="2943176"/>
                </a:lnTo>
                <a:lnTo>
                  <a:pt x="9827790" y="2701875"/>
                </a:lnTo>
                <a:lnTo>
                  <a:pt x="9713487" y="142862"/>
                </a:lnTo>
                <a:lnTo>
                  <a:pt x="0" y="0"/>
                </a:lnTo>
                <a:close/>
              </a:path>
            </a:pathLst>
          </a:custGeom>
          <a:solidFill>
            <a:srgbClr val="1E73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8" name="bg object 20">
            <a:extLst>
              <a:ext uri="{FF2B5EF4-FFF2-40B4-BE49-F238E27FC236}">
                <a16:creationId xmlns:a16="http://schemas.microsoft.com/office/drawing/2014/main" id="{02796FC7-A187-454D-9285-D0BFBA4C22C0}"/>
              </a:ext>
            </a:extLst>
          </p:cNvPr>
          <p:cNvSpPr>
            <a:spLocks/>
          </p:cNvSpPr>
          <p:nvPr/>
        </p:nvSpPr>
        <p:spPr bwMode="auto">
          <a:xfrm>
            <a:off x="4373563" y="4827588"/>
            <a:ext cx="4748212" cy="1177925"/>
          </a:xfrm>
          <a:custGeom>
            <a:avLst/>
            <a:gdLst>
              <a:gd name="T0" fmla="*/ 4155302 w 3776345"/>
              <a:gd name="T1" fmla="*/ 0 h 1178560"/>
              <a:gd name="T2" fmla="*/ 0 w 3776345"/>
              <a:gd name="T3" fmla="*/ 189834 h 1178560"/>
              <a:gd name="T4" fmla="*/ 4477775 w 3776345"/>
              <a:gd name="T5" fmla="*/ 1169947 h 1178560"/>
              <a:gd name="T6" fmla="*/ 67985932 w 3776345"/>
              <a:gd name="T7" fmla="*/ 1050971 h 1178560"/>
              <a:gd name="T8" fmla="*/ 71438471 w 3776345"/>
              <a:gd name="T9" fmla="*/ 915794 h 1178560"/>
              <a:gd name="T10" fmla="*/ 74134754 w 3776345"/>
              <a:gd name="T11" fmla="*/ 39344 h 1178560"/>
              <a:gd name="T12" fmla="*/ 4155302 w 3776345"/>
              <a:gd name="T13" fmla="*/ 0 h 117856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776345" h="1178560">
                <a:moveTo>
                  <a:pt x="211662" y="0"/>
                </a:moveTo>
                <a:lnTo>
                  <a:pt x="0" y="191170"/>
                </a:lnTo>
                <a:lnTo>
                  <a:pt x="228088" y="1178172"/>
                </a:lnTo>
                <a:lnTo>
                  <a:pt x="3463055" y="1058360"/>
                </a:lnTo>
                <a:lnTo>
                  <a:pt x="3638919" y="922233"/>
                </a:lnTo>
                <a:lnTo>
                  <a:pt x="3776262" y="39617"/>
                </a:lnTo>
                <a:lnTo>
                  <a:pt x="211662" y="0"/>
                </a:lnTo>
                <a:close/>
              </a:path>
            </a:pathLst>
          </a:custGeom>
          <a:solidFill>
            <a:srgbClr val="C4740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9" name="bg object 21">
            <a:extLst>
              <a:ext uri="{FF2B5EF4-FFF2-40B4-BE49-F238E27FC236}">
                <a16:creationId xmlns:a16="http://schemas.microsoft.com/office/drawing/2014/main" id="{9C17B0E8-79FC-4984-AA00-322F09375F3A}"/>
              </a:ext>
            </a:extLst>
          </p:cNvPr>
          <p:cNvSpPr>
            <a:spLocks/>
          </p:cNvSpPr>
          <p:nvPr/>
        </p:nvSpPr>
        <p:spPr bwMode="auto">
          <a:xfrm>
            <a:off x="4373563" y="4827588"/>
            <a:ext cx="495300" cy="1177925"/>
          </a:xfrm>
          <a:custGeom>
            <a:avLst/>
            <a:gdLst>
              <a:gd name="T0" fmla="*/ 4185806 w 393700"/>
              <a:gd name="T1" fmla="*/ 0 h 1178560"/>
              <a:gd name="T2" fmla="*/ 0 w 393700"/>
              <a:gd name="T3" fmla="*/ 189834 h 1178560"/>
              <a:gd name="T4" fmla="*/ 4510652 w 393700"/>
              <a:gd name="T5" fmla="*/ 1169947 h 1178560"/>
              <a:gd name="T6" fmla="*/ 7775675 w 393700"/>
              <a:gd name="T7" fmla="*/ 974472 h 1178560"/>
              <a:gd name="T8" fmla="*/ 4185806 w 393700"/>
              <a:gd name="T9" fmla="*/ 0 h 11785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93700" h="1178560">
                <a:moveTo>
                  <a:pt x="211662" y="0"/>
                </a:moveTo>
                <a:lnTo>
                  <a:pt x="0" y="191170"/>
                </a:lnTo>
                <a:lnTo>
                  <a:pt x="228088" y="1178172"/>
                </a:lnTo>
                <a:lnTo>
                  <a:pt x="393188" y="981323"/>
                </a:lnTo>
                <a:lnTo>
                  <a:pt x="211662" y="0"/>
                </a:lnTo>
                <a:close/>
              </a:path>
            </a:pathLst>
          </a:custGeom>
          <a:solidFill>
            <a:srgbClr val="E3A11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0" name="bg object 22">
            <a:extLst>
              <a:ext uri="{FF2B5EF4-FFF2-40B4-BE49-F238E27FC236}">
                <a16:creationId xmlns:a16="http://schemas.microsoft.com/office/drawing/2014/main" id="{10F307D4-D4B3-4D93-A64E-9370F29C1E02}"/>
              </a:ext>
            </a:extLst>
          </p:cNvPr>
          <p:cNvSpPr>
            <a:spLocks/>
          </p:cNvSpPr>
          <p:nvPr/>
        </p:nvSpPr>
        <p:spPr bwMode="auto">
          <a:xfrm>
            <a:off x="4640263" y="4827588"/>
            <a:ext cx="4481512" cy="981075"/>
          </a:xfrm>
          <a:custGeom>
            <a:avLst/>
            <a:gdLst>
              <a:gd name="T0" fmla="*/ 0 w 3564890"/>
              <a:gd name="T1" fmla="*/ 0 h 981710"/>
              <a:gd name="T2" fmla="*/ 3555159 w 3564890"/>
              <a:gd name="T3" fmla="*/ 973103 h 981710"/>
              <a:gd name="T4" fmla="*/ 67122211 w 3564890"/>
              <a:gd name="T5" fmla="*/ 914508 h 981710"/>
              <a:gd name="T6" fmla="*/ 69812037 w 3564890"/>
              <a:gd name="T7" fmla="*/ 39284 h 981710"/>
              <a:gd name="T8" fmla="*/ 0 w 3564890"/>
              <a:gd name="T9" fmla="*/ 0 h 9817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564890" h="981710">
                <a:moveTo>
                  <a:pt x="0" y="0"/>
                </a:moveTo>
                <a:lnTo>
                  <a:pt x="181526" y="981323"/>
                </a:lnTo>
                <a:lnTo>
                  <a:pt x="3427257" y="922233"/>
                </a:lnTo>
                <a:lnTo>
                  <a:pt x="3564600" y="39617"/>
                </a:lnTo>
                <a:lnTo>
                  <a:pt x="0" y="0"/>
                </a:lnTo>
                <a:close/>
              </a:path>
            </a:pathLst>
          </a:custGeom>
          <a:solidFill>
            <a:srgbClr val="D19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621359" y="2881868"/>
            <a:ext cx="10201820" cy="777264"/>
          </a:xfrm>
          <a:prstGeom prst="rect">
            <a:avLst/>
          </a:prstGeom>
        </p:spPr>
        <p:txBody>
          <a:bodyPr/>
          <a:lstStyle>
            <a:lvl1pPr>
              <a:defRPr sz="5051" b="1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16682" y="4235196"/>
            <a:ext cx="9411177" cy="587853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11" name="Holder 4">
            <a:extLst>
              <a:ext uri="{FF2B5EF4-FFF2-40B4-BE49-F238E27FC236}">
                <a16:creationId xmlns:a16="http://schemas.microsoft.com/office/drawing/2014/main" id="{12E2347C-8974-4F65-874B-69AC2580B2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2" name="Holder 5">
            <a:extLst>
              <a:ext uri="{FF2B5EF4-FFF2-40B4-BE49-F238E27FC236}">
                <a16:creationId xmlns:a16="http://schemas.microsoft.com/office/drawing/2014/main" id="{CF4FFA6A-199F-4F55-B517-A63CA34BE49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7247CEC-1C22-404D-9067-CCC1B6F4BC72}" type="datetimeFigureOut">
              <a:rPr lang="en-US"/>
              <a:pPr>
                <a:defRPr/>
              </a:pPr>
              <a:t>1/28/2025</a:t>
            </a:fld>
            <a:endParaRPr lang="en-US" dirty="0"/>
          </a:p>
        </p:txBody>
      </p:sp>
      <p:sp>
        <p:nvSpPr>
          <p:cNvPr id="13" name="Holder 6">
            <a:extLst>
              <a:ext uri="{FF2B5EF4-FFF2-40B4-BE49-F238E27FC236}">
                <a16:creationId xmlns:a16="http://schemas.microsoft.com/office/drawing/2014/main" id="{9D2FCFC7-3BC0-4BEE-A0C8-14B047BF7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3FB58-E5E5-47C5-9184-6A00D350747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71186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19524" y="989079"/>
            <a:ext cx="6687938" cy="2277547"/>
          </a:xfrm>
        </p:spPr>
        <p:txBody>
          <a:bodyPr/>
          <a:lstStyle>
            <a:lvl1pPr>
              <a:defRPr sz="14800" b="1" i="0">
                <a:solidFill>
                  <a:srgbClr val="DCE5EA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97245" y="1753174"/>
            <a:ext cx="7580517" cy="5878404"/>
          </a:xfrm>
        </p:spPr>
        <p:txBody>
          <a:bodyPr/>
          <a:lstStyle>
            <a:lvl1pPr>
              <a:defRPr sz="38199" b="0" i="0">
                <a:solidFill>
                  <a:srgbClr val="D19012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>
            <a:extLst>
              <a:ext uri="{FF2B5EF4-FFF2-40B4-BE49-F238E27FC236}">
                <a16:creationId xmlns:a16="http://schemas.microsoft.com/office/drawing/2014/main" id="{EBE8534B-29C4-472D-8CBD-54D9CD1BF0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7AF49145-7781-4859-8EEA-2051CF8B9DB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660C5-6807-4F36-87EE-726DD06A3E20}" type="datetimeFigureOut">
              <a:rPr lang="en-US"/>
              <a:pPr>
                <a:defRPr/>
              </a:pPr>
              <a:t>1/28/2025</a:t>
            </a:fld>
            <a:endParaRPr lang="en-US" dirty="0"/>
          </a:p>
        </p:txBody>
      </p:sp>
      <p:sp>
        <p:nvSpPr>
          <p:cNvPr id="6" name="Holder 6">
            <a:extLst>
              <a:ext uri="{FF2B5EF4-FFF2-40B4-BE49-F238E27FC236}">
                <a16:creationId xmlns:a16="http://schemas.microsoft.com/office/drawing/2014/main" id="{87ACACC8-B87B-4F3F-8C61-5F403FB80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D72A7-22F3-4ACF-B4A1-551015EB2B2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2905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19524" y="989079"/>
            <a:ext cx="6687938" cy="2277547"/>
          </a:xfrm>
        </p:spPr>
        <p:txBody>
          <a:bodyPr/>
          <a:lstStyle>
            <a:lvl1pPr>
              <a:defRPr sz="14800" b="1" i="0">
                <a:solidFill>
                  <a:srgbClr val="DCE5EA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72229" y="1739456"/>
            <a:ext cx="5848374" cy="587853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923939" y="1739456"/>
            <a:ext cx="5848374" cy="587853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>
            <a:extLst>
              <a:ext uri="{FF2B5EF4-FFF2-40B4-BE49-F238E27FC236}">
                <a16:creationId xmlns:a16="http://schemas.microsoft.com/office/drawing/2014/main" id="{86F34D8F-D065-4445-BBD8-E3733526A7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>
            <a:extLst>
              <a:ext uri="{FF2B5EF4-FFF2-40B4-BE49-F238E27FC236}">
                <a16:creationId xmlns:a16="http://schemas.microsoft.com/office/drawing/2014/main" id="{9BA3CAD4-7B26-4501-854F-2B230C93D3F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2DE9D-0472-422D-9031-D7DA2858FF5D}" type="datetimeFigureOut">
              <a:rPr lang="en-US"/>
              <a:pPr>
                <a:defRPr/>
              </a:pPr>
              <a:t>1/28/2025</a:t>
            </a:fld>
            <a:endParaRPr lang="en-US" dirty="0"/>
          </a:p>
        </p:txBody>
      </p:sp>
      <p:sp>
        <p:nvSpPr>
          <p:cNvPr id="7" name="Holder 6">
            <a:extLst>
              <a:ext uri="{FF2B5EF4-FFF2-40B4-BE49-F238E27FC236}">
                <a16:creationId xmlns:a16="http://schemas.microsoft.com/office/drawing/2014/main" id="{8B801193-FC4C-4569-8161-C978B851B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758B4-2A79-4371-B686-4D6727EAF7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55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19524" y="989079"/>
            <a:ext cx="6687938" cy="2277547"/>
          </a:xfrm>
        </p:spPr>
        <p:txBody>
          <a:bodyPr/>
          <a:lstStyle>
            <a:lvl1pPr>
              <a:defRPr sz="14800" b="1" i="0">
                <a:solidFill>
                  <a:srgbClr val="DCE5EA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4">
            <a:extLst>
              <a:ext uri="{FF2B5EF4-FFF2-40B4-BE49-F238E27FC236}">
                <a16:creationId xmlns:a16="http://schemas.microsoft.com/office/drawing/2014/main" id="{DBCFD9F1-43CA-44CD-BBE3-50EC179DF4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>
            <a:extLst>
              <a:ext uri="{FF2B5EF4-FFF2-40B4-BE49-F238E27FC236}">
                <a16:creationId xmlns:a16="http://schemas.microsoft.com/office/drawing/2014/main" id="{D926A194-4406-4D7B-9BAE-E1F65F115D5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DEF49-1FC6-4AC3-8E92-0F734F2536CF}" type="datetimeFigureOut">
              <a:rPr lang="en-US"/>
              <a:pPr>
                <a:defRPr/>
              </a:pPr>
              <a:t>1/28/2025</a:t>
            </a:fld>
            <a:endParaRPr lang="en-US" dirty="0"/>
          </a:p>
        </p:txBody>
      </p:sp>
      <p:sp>
        <p:nvSpPr>
          <p:cNvPr id="5" name="Holder 6">
            <a:extLst>
              <a:ext uri="{FF2B5EF4-FFF2-40B4-BE49-F238E27FC236}">
                <a16:creationId xmlns:a16="http://schemas.microsoft.com/office/drawing/2014/main" id="{1BEE7C1F-528C-43FC-A6F8-3F9CB8904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29ADC-7AF1-46D9-BA5E-B94E87A510F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01228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>
            <a:extLst>
              <a:ext uri="{FF2B5EF4-FFF2-40B4-BE49-F238E27FC236}">
                <a16:creationId xmlns:a16="http://schemas.microsoft.com/office/drawing/2014/main" id="{1EC06C8B-B503-47E3-AAC5-A26FAC4490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>
            <a:extLst>
              <a:ext uri="{FF2B5EF4-FFF2-40B4-BE49-F238E27FC236}">
                <a16:creationId xmlns:a16="http://schemas.microsoft.com/office/drawing/2014/main" id="{C0DCC864-C920-4C51-91C0-86017457894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5AF01-86F5-445E-9DD3-4BE6A49CB12F}" type="datetimeFigureOut">
              <a:rPr lang="en-US"/>
              <a:pPr>
                <a:defRPr/>
              </a:pPr>
              <a:t>1/28/2025</a:t>
            </a:fld>
            <a:endParaRPr lang="en-US" dirty="0"/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60E3B2C2-408B-4C03-8797-DB6DD83D2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F432C-720A-44EA-9A17-EC960384F43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7797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504" y="756286"/>
            <a:ext cx="8822978" cy="3277236"/>
          </a:xfrm>
        </p:spPr>
        <p:txBody>
          <a:bodyPr anchor="b">
            <a:normAutofit/>
          </a:bodyPr>
          <a:lstStyle>
            <a:lvl1pPr algn="l">
              <a:defRPr sz="5293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504" y="4238931"/>
            <a:ext cx="7058382" cy="2147476"/>
          </a:xfrm>
        </p:spPr>
        <p:txBody>
          <a:bodyPr anchor="t">
            <a:normAutofit/>
          </a:bodyPr>
          <a:lstStyle>
            <a:lvl1pPr marL="0" indent="0" algn="l">
              <a:buNone/>
              <a:defRPr sz="2316">
                <a:solidFill>
                  <a:schemeClr val="bg2">
                    <a:lumMod val="75000"/>
                  </a:schemeClr>
                </a:solidFill>
              </a:defRPr>
            </a:lvl1pPr>
            <a:lvl2pPr marL="504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4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9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3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208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g object 16">
            <a:extLst>
              <a:ext uri="{FF2B5EF4-FFF2-40B4-BE49-F238E27FC236}">
                <a16:creationId xmlns:a16="http://schemas.microsoft.com/office/drawing/2014/main" id="{F219B398-C03B-4C65-97A2-99141C34FAD5}"/>
              </a:ext>
            </a:extLst>
          </p:cNvPr>
          <p:cNvSpPr>
            <a:spLocks/>
          </p:cNvSpPr>
          <p:nvPr/>
        </p:nvSpPr>
        <p:spPr bwMode="auto">
          <a:xfrm>
            <a:off x="1588" y="3175"/>
            <a:ext cx="13427075" cy="7556500"/>
          </a:xfrm>
          <a:custGeom>
            <a:avLst/>
            <a:gdLst>
              <a:gd name="T0" fmla="*/ 0 w 10679430"/>
              <a:gd name="T1" fmla="*/ 0 h 7555865"/>
              <a:gd name="T2" fmla="*/ 209492540 w 10679430"/>
              <a:gd name="T3" fmla="*/ 0 h 7555865"/>
              <a:gd name="T4" fmla="*/ 209492540 w 10679430"/>
              <a:gd name="T5" fmla="*/ 7563745 h 7555865"/>
              <a:gd name="T6" fmla="*/ 0 w 10679430"/>
              <a:gd name="T7" fmla="*/ 7563745 h 7555865"/>
              <a:gd name="T8" fmla="*/ 0 w 10679430"/>
              <a:gd name="T9" fmla="*/ 0 h 755586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679430" h="7555865">
                <a:moveTo>
                  <a:pt x="0" y="0"/>
                </a:moveTo>
                <a:lnTo>
                  <a:pt x="10679112" y="0"/>
                </a:lnTo>
                <a:lnTo>
                  <a:pt x="10679112" y="7555487"/>
                </a:lnTo>
                <a:lnTo>
                  <a:pt x="0" y="7555487"/>
                </a:lnTo>
                <a:lnTo>
                  <a:pt x="0" y="0"/>
                </a:lnTo>
                <a:close/>
              </a:path>
            </a:pathLst>
          </a:custGeom>
          <a:solidFill>
            <a:srgbClr val="F8F8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027" name="Holder 2">
            <a:extLst>
              <a:ext uri="{FF2B5EF4-FFF2-40B4-BE49-F238E27FC236}">
                <a16:creationId xmlns:a16="http://schemas.microsoft.com/office/drawing/2014/main" id="{BDB9DFE0-7DD7-497C-BA35-A7AA8FF1CE9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319588" y="989013"/>
            <a:ext cx="6688137" cy="2281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altLang="ru-RU"/>
          </a:p>
        </p:txBody>
      </p:sp>
      <p:sp>
        <p:nvSpPr>
          <p:cNvPr id="1028" name="Holder 3">
            <a:extLst>
              <a:ext uri="{FF2B5EF4-FFF2-40B4-BE49-F238E27FC236}">
                <a16:creationId xmlns:a16="http://schemas.microsoft.com/office/drawing/2014/main" id="{C5604460-E417-4FBE-AFC8-3EA4C450A16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96863" y="1752600"/>
            <a:ext cx="7580312" cy="587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altLang="ru-RU"/>
          </a:p>
        </p:txBody>
      </p:sp>
      <p:sp>
        <p:nvSpPr>
          <p:cNvPr id="4" name="Holder 4">
            <a:extLst>
              <a:ext uri="{FF2B5EF4-FFF2-40B4-BE49-F238E27FC236}">
                <a16:creationId xmlns:a16="http://schemas.microsoft.com/office/drawing/2014/main" id="{D5F7DD60-5BB8-4054-9DA0-76383BF58937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570413" y="7034213"/>
            <a:ext cx="4303712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>
            <a:extLst>
              <a:ext uri="{FF2B5EF4-FFF2-40B4-BE49-F238E27FC236}">
                <a16:creationId xmlns:a16="http://schemas.microsoft.com/office/drawing/2014/main" id="{16A96739-CB69-4748-B7BD-9F6F87399EE9}"/>
              </a:ext>
            </a:extLst>
          </p:cNvPr>
          <p:cNvSpPr>
            <a:spLocks noGrp="1"/>
          </p:cNvSpPr>
          <p:nvPr>
            <p:ph type="dt" sz="half" idx="6"/>
          </p:nvPr>
        </p:nvSpPr>
        <p:spPr>
          <a:xfrm>
            <a:off x="671513" y="7034213"/>
            <a:ext cx="3092450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9CEFAD-FA3E-4E85-B1F9-C890619598FD}" type="datetimeFigureOut">
              <a:rPr lang="en-US"/>
              <a:pPr>
                <a:defRPr/>
              </a:pPr>
              <a:t>1/28/2025</a:t>
            </a:fld>
            <a:endParaRPr lang="en-US" dirty="0"/>
          </a:p>
        </p:txBody>
      </p:sp>
      <p:sp>
        <p:nvSpPr>
          <p:cNvPr id="6" name="Holder 6">
            <a:extLst>
              <a:ext uri="{FF2B5EF4-FFF2-40B4-BE49-F238E27FC236}">
                <a16:creationId xmlns:a16="http://schemas.microsoft.com/office/drawing/2014/main" id="{0E6E1CD6-28CB-49C3-A653-54659A8C2C28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9680575" y="7034213"/>
            <a:ext cx="3092450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C008AB7-DEC4-469B-A0C8-ED2E29724A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329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4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5613" indent="1588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2813" indent="1588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0013" indent="1588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7213" indent="1588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5943">
        <a:defRPr>
          <a:latin typeface="+mn-lt"/>
          <a:ea typeface="+mn-ea"/>
          <a:cs typeface="+mn-cs"/>
        </a:defRPr>
      </a:lvl6pPr>
      <a:lvl7pPr marL="2743131">
        <a:defRPr>
          <a:latin typeface="+mn-lt"/>
          <a:ea typeface="+mn-ea"/>
          <a:cs typeface="+mn-cs"/>
        </a:defRPr>
      </a:lvl7pPr>
      <a:lvl8pPr marL="3200320">
        <a:defRPr>
          <a:latin typeface="+mn-lt"/>
          <a:ea typeface="+mn-ea"/>
          <a:cs typeface="+mn-cs"/>
        </a:defRPr>
      </a:lvl8pPr>
      <a:lvl9pPr marL="365750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189">
        <a:defRPr>
          <a:latin typeface="+mn-lt"/>
          <a:ea typeface="+mn-ea"/>
          <a:cs typeface="+mn-cs"/>
        </a:defRPr>
      </a:lvl2pPr>
      <a:lvl3pPr marL="914377">
        <a:defRPr>
          <a:latin typeface="+mn-lt"/>
          <a:ea typeface="+mn-ea"/>
          <a:cs typeface="+mn-cs"/>
        </a:defRPr>
      </a:lvl3pPr>
      <a:lvl4pPr marL="1371566">
        <a:defRPr>
          <a:latin typeface="+mn-lt"/>
          <a:ea typeface="+mn-ea"/>
          <a:cs typeface="+mn-cs"/>
        </a:defRPr>
      </a:lvl4pPr>
      <a:lvl5pPr marL="1828754">
        <a:defRPr>
          <a:latin typeface="+mn-lt"/>
          <a:ea typeface="+mn-ea"/>
          <a:cs typeface="+mn-cs"/>
        </a:defRPr>
      </a:lvl5pPr>
      <a:lvl6pPr marL="2285943">
        <a:defRPr>
          <a:latin typeface="+mn-lt"/>
          <a:ea typeface="+mn-ea"/>
          <a:cs typeface="+mn-cs"/>
        </a:defRPr>
      </a:lvl6pPr>
      <a:lvl7pPr marL="2743131">
        <a:defRPr>
          <a:latin typeface="+mn-lt"/>
          <a:ea typeface="+mn-ea"/>
          <a:cs typeface="+mn-cs"/>
        </a:defRPr>
      </a:lvl7pPr>
      <a:lvl8pPr marL="3200320">
        <a:defRPr>
          <a:latin typeface="+mn-lt"/>
          <a:ea typeface="+mn-ea"/>
          <a:cs typeface="+mn-cs"/>
        </a:defRPr>
      </a:lvl8pPr>
      <a:lvl9pPr marL="365750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2378869" y="2881867"/>
            <a:ext cx="9906000" cy="147925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ts val="5705"/>
              </a:lnSpc>
              <a:spcBef>
                <a:spcPts val="135"/>
              </a:spcBef>
            </a:pPr>
            <a:r>
              <a:rPr lang="ru-RU" sz="5400" spc="-25" dirty="0">
                <a:latin typeface="Arial Narrow" panose="020B0606020202030204" pitchFamily="34" charset="0"/>
              </a:rPr>
              <a:t>Гражданский бюджет   </a:t>
            </a:r>
            <a:br>
              <a:rPr lang="ru-RU" sz="5400" spc="-25" dirty="0">
                <a:latin typeface="Arial Narrow" panose="020B0606020202030204" pitchFamily="34" charset="0"/>
              </a:rPr>
            </a:br>
            <a:r>
              <a:rPr lang="ru-RU" sz="5400" spc="-25" dirty="0">
                <a:latin typeface="Arial Narrow" panose="020B0606020202030204" pitchFamily="34" charset="0"/>
              </a:rPr>
              <a:t>1.0</a:t>
            </a:r>
            <a:r>
              <a:rPr lang="kk-KZ" sz="5400" spc="-25" dirty="0">
                <a:latin typeface="Arial Narrow" panose="020B0606020202030204" pitchFamily="34" charset="0"/>
              </a:rPr>
              <a:t>1</a:t>
            </a:r>
            <a:r>
              <a:rPr lang="ru-RU" sz="5400" spc="-25" dirty="0">
                <a:latin typeface="Arial Narrow" panose="020B0606020202030204" pitchFamily="34" charset="0"/>
              </a:rPr>
              <a:t>.</a:t>
            </a:r>
            <a:r>
              <a:rPr lang="ru-RU" sz="5400" spc="-31" dirty="0">
                <a:latin typeface="Arial Narrow" panose="020B0606020202030204" pitchFamily="34" charset="0"/>
              </a:rPr>
              <a:t>2025 </a:t>
            </a:r>
            <a:r>
              <a:rPr lang="ru-RU" sz="5400" spc="-240" dirty="0">
                <a:latin typeface="Arial Narrow" panose="020B0606020202030204" pitchFamily="34" charset="0"/>
              </a:rPr>
              <a:t>год</a:t>
            </a:r>
            <a:endParaRPr lang="ru-RU" sz="5400" dirty="0">
              <a:latin typeface="Arial Narrow" panose="020B060602020203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79068" y="1591107"/>
            <a:ext cx="6695667" cy="525786"/>
          </a:xfrm>
          <a:prstGeom prst="rect">
            <a:avLst/>
          </a:prstGeom>
        </p:spPr>
        <p:txBody>
          <a:bodyPr vert="horz" wrap="square" lIns="0" tIns="17781" rIns="0" bIns="0" rtlCol="0">
            <a:spAutoFit/>
          </a:bodyPr>
          <a:lstStyle/>
          <a:p>
            <a:pPr marL="12700">
              <a:spcBef>
                <a:spcPts val="140"/>
              </a:spcBef>
            </a:pPr>
            <a:r>
              <a:rPr lang="ru-RU" sz="3300" b="1" spc="-204" dirty="0">
                <a:solidFill>
                  <a:srgbClr val="1E73A1"/>
                </a:solidFill>
                <a:latin typeface="Arial Narrow" panose="020B0606020202030204" pitchFamily="34" charset="0"/>
                <a:cs typeface="Trebuchet MS"/>
              </a:rPr>
              <a:t> </a:t>
            </a:r>
            <a:r>
              <a:rPr lang="ru-RU" sz="3300" b="1" spc="-204" dirty="0" err="1">
                <a:solidFill>
                  <a:srgbClr val="1E73A1"/>
                </a:solidFill>
                <a:latin typeface="Arial Narrow" panose="020B0606020202030204" pitchFamily="34" charset="0"/>
                <a:cs typeface="Trebuchet MS"/>
              </a:rPr>
              <a:t>Восточно</a:t>
            </a:r>
            <a:r>
              <a:rPr lang="ru-RU" sz="3300" b="1" spc="-204" dirty="0">
                <a:solidFill>
                  <a:srgbClr val="1E73A1"/>
                </a:solidFill>
                <a:latin typeface="Arial Narrow" panose="020B0606020202030204" pitchFamily="34" charset="0"/>
                <a:cs typeface="Trebuchet MS"/>
              </a:rPr>
              <a:t> - Казахстанская область              </a:t>
            </a:r>
            <a:endParaRPr sz="3300" dirty="0">
              <a:latin typeface="Arial Narrow" panose="020B0606020202030204" pitchFamily="34" charset="0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43293" y="5108905"/>
            <a:ext cx="2931577" cy="75277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spcBef>
                <a:spcPts val="111"/>
              </a:spcBef>
            </a:pPr>
            <a:r>
              <a:rPr lang="ru-RU" sz="2400" b="1" spc="55" dirty="0">
                <a:solidFill>
                  <a:srgbClr val="FFFFFF"/>
                </a:solidFill>
                <a:latin typeface="Arial Narrow" panose="020B0606020202030204" pitchFamily="34" charset="0"/>
                <a:cs typeface="Tahoma"/>
              </a:rPr>
              <a:t>г</a:t>
            </a:r>
            <a:r>
              <a:rPr sz="2400" b="1" spc="55" dirty="0">
                <a:solidFill>
                  <a:srgbClr val="FFFFFF"/>
                </a:solidFill>
                <a:latin typeface="Arial Narrow" panose="020B0606020202030204" pitchFamily="34" charset="0"/>
                <a:cs typeface="Tahoma"/>
              </a:rPr>
              <a:t>.</a:t>
            </a:r>
            <a:r>
              <a:rPr lang="ru-RU" sz="2400" b="1" spc="-15" dirty="0">
                <a:solidFill>
                  <a:srgbClr val="FFFFFF"/>
                </a:solidFill>
                <a:latin typeface="Arial Narrow" panose="020B0606020202030204" pitchFamily="34" charset="0"/>
                <a:cs typeface="Tahoma"/>
              </a:rPr>
              <a:t> Усть-Каменогорск  2025 год</a:t>
            </a:r>
            <a:endParaRPr sz="3200" b="1" dirty="0">
              <a:latin typeface="Arial Narrow" panose="020B0606020202030204" pitchFamily="34" charset="0"/>
              <a:cs typeface="Tahom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80459" y="827534"/>
            <a:ext cx="1778687" cy="181069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045902" y="948654"/>
            <a:ext cx="1447800" cy="15684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5">
            <a:extLst>
              <a:ext uri="{FF2B5EF4-FFF2-40B4-BE49-F238E27FC236}">
                <a16:creationId xmlns:a16="http://schemas.microsoft.com/office/drawing/2014/main" id="{12BFEF18-CD4E-4704-BBCF-BFF1A01519F7}"/>
              </a:ext>
            </a:extLst>
          </p:cNvPr>
          <p:cNvSpPr/>
          <p:nvPr/>
        </p:nvSpPr>
        <p:spPr>
          <a:xfrm>
            <a:off x="626269" y="352425"/>
            <a:ext cx="12348711" cy="793359"/>
          </a:xfrm>
          <a:custGeom>
            <a:avLst/>
            <a:gdLst/>
            <a:ahLst/>
            <a:cxnLst/>
            <a:rect l="l" t="t" r="r" b="b"/>
            <a:pathLst>
              <a:path w="10680700" h="1230630">
                <a:moveTo>
                  <a:pt x="10680700" y="0"/>
                </a:moveTo>
                <a:lnTo>
                  <a:pt x="183" y="0"/>
                </a:lnTo>
                <a:lnTo>
                  <a:pt x="0" y="45697"/>
                </a:lnTo>
                <a:lnTo>
                  <a:pt x="0" y="1230551"/>
                </a:lnTo>
                <a:lnTo>
                  <a:pt x="10680700" y="1116766"/>
                </a:lnTo>
                <a:lnTo>
                  <a:pt x="10680700" y="0"/>
                </a:lnTo>
                <a:close/>
              </a:path>
            </a:pathLst>
          </a:custGeom>
          <a:solidFill>
            <a:srgbClr val="005073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 rtlCol="0"/>
          <a:lstStyle/>
          <a:p>
            <a:pPr algn="ctr"/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Исполнение областного бюджета на 1.0</a:t>
            </a:r>
            <a:r>
              <a:rPr lang="kk-KZ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2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2025 года </a:t>
            </a:r>
            <a:endParaRPr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881D75-7A2D-471D-844C-C3D336600369}"/>
              </a:ext>
            </a:extLst>
          </p:cNvPr>
          <p:cNvSpPr txBox="1"/>
          <p:nvPr/>
        </p:nvSpPr>
        <p:spPr>
          <a:xfrm>
            <a:off x="859182" y="1571625"/>
            <a:ext cx="12115798" cy="5509200"/>
          </a:xfrm>
          <a:prstGeom prst="rect">
            <a:avLst/>
          </a:prstGeom>
          <a:noFill/>
          <a:ln w="57150">
            <a:solidFill>
              <a:srgbClr val="005073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solidFill>
                  <a:srgbClr val="BB7D0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</a:t>
            </a:r>
            <a:r>
              <a:rPr lang="ru-RU" b="1" dirty="0">
                <a:solidFill>
                  <a:srgbClr val="D1901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Областной бюджет на 2024 год утвержден в сумме 449,0 </a:t>
            </a:r>
            <a:r>
              <a:rPr lang="ru-RU" b="1" dirty="0" err="1">
                <a:solidFill>
                  <a:srgbClr val="D1901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млрд.тенге</a:t>
            </a:r>
            <a:r>
              <a:rPr lang="ru-RU" b="1" dirty="0">
                <a:solidFill>
                  <a:srgbClr val="D1901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в том числе на декабрь 524,7 </a:t>
            </a:r>
            <a:r>
              <a:rPr lang="ru-RU" b="1" dirty="0" err="1">
                <a:solidFill>
                  <a:srgbClr val="D1901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млрд.тенге</a:t>
            </a:r>
            <a:r>
              <a:rPr lang="ru-RU" b="1" dirty="0">
                <a:solidFill>
                  <a:srgbClr val="BB7D0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п</a:t>
            </a:r>
            <a:r>
              <a:rPr lang="ru-RU" b="1" dirty="0">
                <a:solidFill>
                  <a:srgbClr val="BB7D0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 истечению которого в областной бюджет поступило доходов 520,0 </a:t>
            </a:r>
            <a:r>
              <a:rPr lang="ru-RU" b="1" dirty="0" err="1">
                <a:solidFill>
                  <a:srgbClr val="BB7D0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млрд.тенге</a:t>
            </a:r>
            <a:r>
              <a:rPr lang="ru-RU" b="1" dirty="0">
                <a:solidFill>
                  <a:srgbClr val="BB7D0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D1901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(рост против сравниваемого периода 2023 года на 65 514,6 </a:t>
            </a:r>
            <a:r>
              <a:rPr lang="ru-RU" b="1" dirty="0" err="1">
                <a:solidFill>
                  <a:srgbClr val="D1901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млн.тенге</a:t>
            </a:r>
            <a:r>
              <a:rPr lang="ru-RU" b="1" dirty="0">
                <a:solidFill>
                  <a:srgbClr val="D1901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что составило 99,1% к годовому объему)  из них :</a:t>
            </a:r>
          </a:p>
          <a:p>
            <a:pPr algn="just"/>
            <a:r>
              <a:rPr lang="ru-RU" sz="2000" b="1" dirty="0">
                <a:solidFill>
                  <a:srgbClr val="BB7D0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</a:t>
            </a:r>
            <a:r>
              <a:rPr lang="ru-RU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 собственные доходы (налоговые, неналоговые поступления) – 90,4 </a:t>
            </a:r>
            <a:r>
              <a:rPr lang="ru-RU" sz="20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млрд.тенге</a:t>
            </a:r>
            <a:endParaRPr lang="ru-RU" sz="20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</a:t>
            </a:r>
            <a:r>
              <a:rPr lang="ru-RU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 </a:t>
            </a:r>
            <a:r>
              <a:rPr lang="ru-RU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целевые трансферты  – 393,9 </a:t>
            </a:r>
            <a:r>
              <a:rPr lang="ru-RU" sz="2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млрд.тенге</a:t>
            </a:r>
            <a:endParaRPr lang="ru-RU" sz="20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  - свободные остатки 2023 года – 6,1 </a:t>
            </a:r>
            <a:r>
              <a:rPr lang="ru-RU" sz="2000" b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млрд.тенге</a:t>
            </a:r>
            <a:endParaRPr lang="ru-RU" sz="20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endParaRPr lang="ru-RU" sz="20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000" b="1" dirty="0">
                <a:solidFill>
                  <a:srgbClr val="BB7D0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Полученные средства направлены на:</a:t>
            </a:r>
          </a:p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  - выполнение  государственных задач и функциональных обязанностей  государственных и правоохранительных органов, обеспечение гарантированных </a:t>
            </a:r>
            <a:r>
              <a:rPr lang="ru-RU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выплат заработной платы работникам бюджетной сферы, социальных</a:t>
            </a:r>
            <a:r>
              <a:rPr lang="ru-RU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выплат, стипендий, оплату коммунальных услуг, приобретение товаров, работ, услуг, необходимых для функционирования действующей сети бюджетных организаций. </a:t>
            </a:r>
          </a:p>
          <a:p>
            <a:pPr algn="just"/>
            <a:r>
              <a:rPr lang="ru-RU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   За отчетный период и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зрасходовано 518,8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млрд.тенге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(план на декабрь 2024 года 524,7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млрд.тенге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) или на 98,9%. Против сравниваемого периода 2023 года расходы увеличились на 70,3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млрд.тенге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и составили 98,9% от годового объема расходов.</a:t>
            </a:r>
          </a:p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i="1" u="sng" dirty="0" err="1">
                <a:latin typeface="Arial" panose="020B0604020202020204" pitchFamily="34" charset="0"/>
                <a:cs typeface="Arial" panose="020B0604020202020204" pitchFamily="34" charset="0"/>
              </a:rPr>
              <a:t>Справочно</a:t>
            </a:r>
            <a:r>
              <a:rPr lang="ru-RU" b="1" i="1" u="sng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b="1" i="1" dirty="0">
                <a:latin typeface="Arial" panose="020B0604020202020204" pitchFamily="34" charset="0"/>
                <a:cs typeface="Arial" panose="020B0604020202020204" pitchFamily="34" charset="0"/>
              </a:rPr>
              <a:t>  аналогичная информация на 01.08.2021 и 2022 года без учета разделения областей. </a:t>
            </a:r>
          </a:p>
        </p:txBody>
      </p:sp>
    </p:spTree>
    <p:extLst>
      <p:ext uri="{BB962C8B-B14F-4D97-AF65-F5344CB8AC3E}">
        <p14:creationId xmlns:p14="http://schemas.microsoft.com/office/powerpoint/2010/main" val="3262154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кругленный прямоугольник 28"/>
          <p:cNvSpPr/>
          <p:nvPr/>
        </p:nvSpPr>
        <p:spPr>
          <a:xfrm>
            <a:off x="1107699" y="1451160"/>
            <a:ext cx="4852570" cy="998162"/>
          </a:xfrm>
          <a:prstGeom prst="roundRect">
            <a:avLst/>
          </a:prstGeom>
          <a:solidFill>
            <a:srgbClr val="D19012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19159" tIns="59580" rIns="119159" bIns="59580" rtlCol="0" anchor="ctr"/>
          <a:lstStyle/>
          <a:p>
            <a:pPr lvl="0" algn="ctr"/>
            <a:r>
              <a:rPr lang="ru-RU" altLang="ru-RU" sz="20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itchFamily="34" charset="0"/>
                <a:sym typeface="Myriad Pro Semibold"/>
              </a:rPr>
              <a:t>ПОСТУПЛЕНИЯ </a:t>
            </a:r>
          </a:p>
          <a:p>
            <a:pPr lvl="0" algn="ctr"/>
            <a:r>
              <a:rPr lang="ru-RU" altLang="ru-RU" sz="20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itchFamily="34" charset="0"/>
                <a:sym typeface="Myriad Pro Semibold"/>
              </a:rPr>
              <a:t>520,0 </a:t>
            </a:r>
            <a:r>
              <a:rPr lang="ru-RU" altLang="ru-RU" sz="2000" b="1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itchFamily="34" charset="0"/>
                <a:sym typeface="Myriad Pro Semibold"/>
              </a:rPr>
              <a:t>млрд.тенге</a:t>
            </a:r>
            <a:r>
              <a:rPr lang="ru-RU" altLang="ru-RU" sz="20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itchFamily="34" charset="0"/>
                <a:sym typeface="Myriad Pro Semibold"/>
              </a:rPr>
              <a:t> (99,1%)</a:t>
            </a:r>
          </a:p>
        </p:txBody>
      </p:sp>
      <p:sp>
        <p:nvSpPr>
          <p:cNvPr id="8" name="Скругленный прямоугольник 28">
            <a:extLst>
              <a:ext uri="{FF2B5EF4-FFF2-40B4-BE49-F238E27FC236}">
                <a16:creationId xmlns:a16="http://schemas.microsoft.com/office/drawing/2014/main" id="{04C00976-192C-41CB-AD6F-B6EC77E19988}"/>
              </a:ext>
            </a:extLst>
          </p:cNvPr>
          <p:cNvSpPr/>
          <p:nvPr/>
        </p:nvSpPr>
        <p:spPr>
          <a:xfrm>
            <a:off x="7636669" y="1396517"/>
            <a:ext cx="4495800" cy="1071109"/>
          </a:xfrm>
          <a:prstGeom prst="roundRect">
            <a:avLst/>
          </a:prstGeom>
          <a:solidFill>
            <a:srgbClr val="D19012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19159" tIns="59580" rIns="119159" bIns="59580" rtlCol="0" anchor="ctr"/>
          <a:lstStyle/>
          <a:p>
            <a:pPr lvl="0" algn="ctr"/>
            <a:r>
              <a:rPr lang="ru-RU" altLang="ru-RU" sz="20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sym typeface="Myriad Pro Semibold"/>
              </a:rPr>
              <a:t>РАСХОДЫ </a:t>
            </a:r>
          </a:p>
          <a:p>
            <a:pPr lvl="0" algn="ctr"/>
            <a:r>
              <a:rPr lang="ru-RU" altLang="ru-RU" sz="20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sym typeface="Myriad Pro Semibold"/>
              </a:rPr>
              <a:t>  518,8 </a:t>
            </a:r>
            <a:r>
              <a:rPr lang="ru-RU" altLang="ru-RU" sz="2000" b="1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sym typeface="Myriad Pro Semibold"/>
              </a:rPr>
              <a:t>млрд.тенге</a:t>
            </a:r>
            <a:r>
              <a:rPr lang="ru-RU" altLang="ru-RU" sz="20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sym typeface="Myriad Pro Semibold"/>
              </a:rPr>
              <a:t> (98,9%)</a:t>
            </a:r>
          </a:p>
        </p:txBody>
      </p:sp>
      <p:sp>
        <p:nvSpPr>
          <p:cNvPr id="11" name="object 5">
            <a:extLst>
              <a:ext uri="{FF2B5EF4-FFF2-40B4-BE49-F238E27FC236}">
                <a16:creationId xmlns:a16="http://schemas.microsoft.com/office/drawing/2014/main" id="{F555245E-A0F6-4417-A3D9-679642007F97}"/>
              </a:ext>
            </a:extLst>
          </p:cNvPr>
          <p:cNvSpPr/>
          <p:nvPr/>
        </p:nvSpPr>
        <p:spPr>
          <a:xfrm>
            <a:off x="288035" y="124314"/>
            <a:ext cx="12801600" cy="1040274"/>
          </a:xfrm>
          <a:custGeom>
            <a:avLst/>
            <a:gdLst/>
            <a:ahLst/>
            <a:cxnLst/>
            <a:rect l="l" t="t" r="r" b="b"/>
            <a:pathLst>
              <a:path w="10680700" h="1230630">
                <a:moveTo>
                  <a:pt x="10680700" y="0"/>
                </a:moveTo>
                <a:lnTo>
                  <a:pt x="183" y="0"/>
                </a:lnTo>
                <a:lnTo>
                  <a:pt x="0" y="45697"/>
                </a:lnTo>
                <a:lnTo>
                  <a:pt x="0" y="1230551"/>
                </a:lnTo>
                <a:lnTo>
                  <a:pt x="10680700" y="1116766"/>
                </a:lnTo>
                <a:lnTo>
                  <a:pt x="10680700" y="0"/>
                </a:lnTo>
                <a:close/>
              </a:path>
            </a:pathLst>
          </a:custGeom>
          <a:solidFill>
            <a:srgbClr val="005073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 rtlCol="0"/>
          <a:lstStyle/>
          <a:p>
            <a:r>
              <a:rPr lang="ru-RU" sz="3200" dirty="0">
                <a:solidFill>
                  <a:schemeClr val="bg1"/>
                </a:solidFill>
              </a:rPr>
              <a:t>               </a:t>
            </a:r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параметры исполнения областного </a:t>
            </a:r>
          </a:p>
          <a:p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бюджета на 1.0</a:t>
            </a:r>
            <a:r>
              <a:rPr lang="kk-KZ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.2025 года                                                     </a:t>
            </a:r>
          </a:p>
        </p:txBody>
      </p:sp>
      <p:sp>
        <p:nvSpPr>
          <p:cNvPr id="6" name="Скругленный прямоугольник 28">
            <a:extLst>
              <a:ext uri="{FF2B5EF4-FFF2-40B4-BE49-F238E27FC236}">
                <a16:creationId xmlns:a16="http://schemas.microsoft.com/office/drawing/2014/main" id="{02A2B863-CB98-4667-A324-22FDA88A50CF}"/>
              </a:ext>
            </a:extLst>
          </p:cNvPr>
          <p:cNvSpPr/>
          <p:nvPr/>
        </p:nvSpPr>
        <p:spPr>
          <a:xfrm>
            <a:off x="7636669" y="3304923"/>
            <a:ext cx="1845469" cy="1513638"/>
          </a:xfrm>
          <a:prstGeom prst="roundRect">
            <a:avLst/>
          </a:prstGeom>
          <a:solidFill>
            <a:srgbClr val="D19012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19159" tIns="59580" rIns="119159" bIns="59580" rtlCol="0" anchor="ctr"/>
          <a:lstStyle/>
          <a:p>
            <a:pPr lvl="0" algn="ctr"/>
            <a:r>
              <a:rPr lang="ru-RU" altLang="ru-RU" sz="200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  <a:sym typeface="Myriad Pro Semibold"/>
              </a:rPr>
              <a:t>Затраты  </a:t>
            </a:r>
            <a:r>
              <a:rPr lang="en-US" altLang="ru-RU" sz="200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  <a:sym typeface="Myriad Pro Semibold"/>
              </a:rPr>
              <a:t>493</a:t>
            </a:r>
            <a:r>
              <a:rPr lang="ru-RU" altLang="ru-RU" sz="200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  <a:sym typeface="Myriad Pro Semibold"/>
              </a:rPr>
              <a:t>,</a:t>
            </a:r>
            <a:r>
              <a:rPr lang="en-US" altLang="ru-RU" sz="200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  <a:sym typeface="Myriad Pro Semibold"/>
              </a:rPr>
              <a:t>4</a:t>
            </a:r>
            <a:r>
              <a:rPr lang="ru-RU" altLang="ru-RU" sz="200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  <a:sym typeface="Myriad Pro Semibold"/>
              </a:rPr>
              <a:t>  </a:t>
            </a:r>
            <a:r>
              <a:rPr lang="ru-RU" altLang="ru-RU" sz="2000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  <a:sym typeface="Myriad Pro Semibold"/>
              </a:rPr>
              <a:t>млрд.тенге</a:t>
            </a:r>
            <a:endParaRPr lang="ru-RU" altLang="ru-RU" sz="200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  <a:sym typeface="Myriad Pro Semibold"/>
            </a:endParaRPr>
          </a:p>
          <a:p>
            <a:pPr lvl="0" algn="ctr"/>
            <a:endParaRPr lang="ru-RU" altLang="ru-RU" sz="200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  <a:sym typeface="Myriad Pro Semibold"/>
            </a:endParaRPr>
          </a:p>
        </p:txBody>
      </p:sp>
      <p:sp>
        <p:nvSpPr>
          <p:cNvPr id="7" name="Скругленный прямоугольник 28">
            <a:extLst>
              <a:ext uri="{FF2B5EF4-FFF2-40B4-BE49-F238E27FC236}">
                <a16:creationId xmlns:a16="http://schemas.microsoft.com/office/drawing/2014/main" id="{C418B9B1-415E-41DB-9EF3-F2C9676AD646}"/>
              </a:ext>
            </a:extLst>
          </p:cNvPr>
          <p:cNvSpPr/>
          <p:nvPr/>
        </p:nvSpPr>
        <p:spPr>
          <a:xfrm>
            <a:off x="220332" y="3304922"/>
            <a:ext cx="1981069" cy="1284734"/>
          </a:xfrm>
          <a:prstGeom prst="roundRect">
            <a:avLst/>
          </a:prstGeom>
          <a:solidFill>
            <a:srgbClr val="D19012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19159" tIns="59580" rIns="119159" bIns="59580" rtlCol="0" anchor="ctr"/>
          <a:lstStyle/>
          <a:p>
            <a:pPr lvl="0" algn="ctr"/>
            <a:r>
              <a:rPr lang="ru-RU" altLang="ru-RU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itchFamily="34" charset="0"/>
                <a:sym typeface="Myriad Pro Semibold"/>
              </a:rPr>
              <a:t>Собственные доходы </a:t>
            </a:r>
          </a:p>
          <a:p>
            <a:pPr lvl="0" algn="ctr"/>
            <a:r>
              <a:rPr lang="ru-RU" altLang="ru-RU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itchFamily="34" charset="0"/>
                <a:sym typeface="Myriad Pro Semibold"/>
              </a:rPr>
              <a:t>90,4 </a:t>
            </a:r>
            <a:r>
              <a:rPr lang="ru-RU" altLang="ru-RU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anose="020B0604020202020204" pitchFamily="34" charset="0"/>
                <a:cs typeface="Arial" pitchFamily="34" charset="0"/>
                <a:sym typeface="Myriad Pro Semibold"/>
              </a:rPr>
              <a:t>млрд.тенге</a:t>
            </a:r>
            <a:endParaRPr lang="ru-RU" altLang="ru-RU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Arial" panose="020B0604020202020204" pitchFamily="34" charset="0"/>
              <a:cs typeface="Arial" pitchFamily="34" charset="0"/>
              <a:sym typeface="Myriad Pro Semibold"/>
            </a:endParaRPr>
          </a:p>
        </p:txBody>
      </p:sp>
      <p:sp>
        <p:nvSpPr>
          <p:cNvPr id="10" name="Скругленный прямоугольник 28">
            <a:extLst>
              <a:ext uri="{FF2B5EF4-FFF2-40B4-BE49-F238E27FC236}">
                <a16:creationId xmlns:a16="http://schemas.microsoft.com/office/drawing/2014/main" id="{71A73594-EE61-4803-8254-5B6E4CB02203}"/>
              </a:ext>
            </a:extLst>
          </p:cNvPr>
          <p:cNvSpPr/>
          <p:nvPr/>
        </p:nvSpPr>
        <p:spPr>
          <a:xfrm>
            <a:off x="881626" y="5215698"/>
            <a:ext cx="2825753" cy="948742"/>
          </a:xfrm>
          <a:prstGeom prst="roundRect">
            <a:avLst/>
          </a:prstGeom>
          <a:solidFill>
            <a:srgbClr val="D19012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19159" tIns="59580" rIns="119159" bIns="59580" rtlCol="0" anchor="ctr"/>
          <a:lstStyle/>
          <a:p>
            <a:pPr lvl="0" algn="ctr"/>
            <a:r>
              <a:rPr lang="ru-RU" altLang="ru-RU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  <a:sym typeface="Myriad Pro Semibold"/>
              </a:rPr>
              <a:t>Свободные остатки</a:t>
            </a:r>
          </a:p>
          <a:p>
            <a:pPr lvl="0" algn="ctr"/>
            <a:r>
              <a:rPr lang="ru-RU" altLang="ru-RU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  <a:sym typeface="Myriad Pro Semibold"/>
              </a:rPr>
              <a:t>6,1 </a:t>
            </a:r>
            <a:r>
              <a:rPr lang="ru-RU" altLang="ru-RU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  <a:sym typeface="Myriad Pro Semibold"/>
              </a:rPr>
              <a:t>млрд.тенге</a:t>
            </a:r>
            <a:endParaRPr lang="ru-RU" altLang="ru-RU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  <a:sym typeface="Myriad Pro Semibold"/>
            </a:endParaRPr>
          </a:p>
        </p:txBody>
      </p:sp>
      <p:sp>
        <p:nvSpPr>
          <p:cNvPr id="12" name="Скругленный прямоугольник 28">
            <a:extLst>
              <a:ext uri="{FF2B5EF4-FFF2-40B4-BE49-F238E27FC236}">
                <a16:creationId xmlns:a16="http://schemas.microsoft.com/office/drawing/2014/main" id="{66556A24-D411-4FD6-AF48-838BB99BBD02}"/>
              </a:ext>
            </a:extLst>
          </p:cNvPr>
          <p:cNvSpPr/>
          <p:nvPr/>
        </p:nvSpPr>
        <p:spPr>
          <a:xfrm>
            <a:off x="2561740" y="3289822"/>
            <a:ext cx="1798330" cy="1135278"/>
          </a:xfrm>
          <a:prstGeom prst="roundRect">
            <a:avLst/>
          </a:prstGeom>
          <a:solidFill>
            <a:srgbClr val="D19012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19159" tIns="59580" rIns="119159" bIns="59580" rtlCol="0" anchor="ctr"/>
          <a:lstStyle/>
          <a:p>
            <a:pPr lvl="0" algn="ctr"/>
            <a:r>
              <a:rPr lang="ru-RU" altLang="ru-RU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  <a:sym typeface="Myriad Pro Semibold"/>
              </a:rPr>
              <a:t>Трансферты </a:t>
            </a:r>
          </a:p>
          <a:p>
            <a:pPr lvl="0" algn="ctr"/>
            <a:r>
              <a:rPr lang="ru-RU" altLang="ru-RU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  <a:sym typeface="Myriad Pro Semibold"/>
              </a:rPr>
              <a:t>393,9 млрд.тенге</a:t>
            </a:r>
          </a:p>
        </p:txBody>
      </p:sp>
      <p:sp>
        <p:nvSpPr>
          <p:cNvPr id="2" name="Стрелка: вверх 1">
            <a:extLst>
              <a:ext uri="{FF2B5EF4-FFF2-40B4-BE49-F238E27FC236}">
                <a16:creationId xmlns:a16="http://schemas.microsoft.com/office/drawing/2014/main" id="{3C3C9E20-B02B-4015-AF8E-B3BBF26B2322}"/>
              </a:ext>
            </a:extLst>
          </p:cNvPr>
          <p:cNvSpPr/>
          <p:nvPr/>
        </p:nvSpPr>
        <p:spPr>
          <a:xfrm>
            <a:off x="950479" y="2439390"/>
            <a:ext cx="472047" cy="778445"/>
          </a:xfrm>
          <a:prstGeom prst="upArrow">
            <a:avLst/>
          </a:prstGeom>
          <a:solidFill>
            <a:srgbClr val="0050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: вверх 13">
            <a:extLst>
              <a:ext uri="{FF2B5EF4-FFF2-40B4-BE49-F238E27FC236}">
                <a16:creationId xmlns:a16="http://schemas.microsoft.com/office/drawing/2014/main" id="{2BF413AE-CB0E-4966-BE94-0F46E4416D26}"/>
              </a:ext>
            </a:extLst>
          </p:cNvPr>
          <p:cNvSpPr/>
          <p:nvPr/>
        </p:nvSpPr>
        <p:spPr>
          <a:xfrm>
            <a:off x="5369301" y="2470380"/>
            <a:ext cx="484632" cy="819580"/>
          </a:xfrm>
          <a:prstGeom prst="upArrow">
            <a:avLst/>
          </a:prstGeom>
          <a:solidFill>
            <a:srgbClr val="0050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: вверх 14">
            <a:extLst>
              <a:ext uri="{FF2B5EF4-FFF2-40B4-BE49-F238E27FC236}">
                <a16:creationId xmlns:a16="http://schemas.microsoft.com/office/drawing/2014/main" id="{A3C4B053-D82B-452F-9507-A94A43C93D88}"/>
              </a:ext>
            </a:extLst>
          </p:cNvPr>
          <p:cNvSpPr/>
          <p:nvPr/>
        </p:nvSpPr>
        <p:spPr>
          <a:xfrm>
            <a:off x="3281312" y="2499224"/>
            <a:ext cx="482203" cy="725596"/>
          </a:xfrm>
          <a:prstGeom prst="upArrow">
            <a:avLst/>
          </a:prstGeom>
          <a:solidFill>
            <a:srgbClr val="0050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28">
            <a:extLst>
              <a:ext uri="{FF2B5EF4-FFF2-40B4-BE49-F238E27FC236}">
                <a16:creationId xmlns:a16="http://schemas.microsoft.com/office/drawing/2014/main" id="{ED224C2E-8FED-415C-AED9-4836CEECF57B}"/>
              </a:ext>
            </a:extLst>
          </p:cNvPr>
          <p:cNvSpPr/>
          <p:nvPr/>
        </p:nvSpPr>
        <p:spPr>
          <a:xfrm>
            <a:off x="8898037" y="5271083"/>
            <a:ext cx="4191598" cy="1387589"/>
          </a:xfrm>
          <a:prstGeom prst="roundRect">
            <a:avLst/>
          </a:prstGeom>
          <a:solidFill>
            <a:srgbClr val="D19012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19159" tIns="59580" rIns="119159" bIns="59580" rtlCol="0" anchor="ctr"/>
          <a:lstStyle/>
          <a:p>
            <a:pPr lvl="0" algn="ctr"/>
            <a:r>
              <a:rPr lang="ru-RU" altLang="ru-RU" sz="200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  <a:sym typeface="Myriad Pro Semibold"/>
              </a:rPr>
              <a:t>Чистое бюджетное  кредитование,  финансовые  активы  2</a:t>
            </a:r>
            <a:r>
              <a:rPr lang="en-US" altLang="ru-RU" sz="200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  <a:sym typeface="Myriad Pro Semibold"/>
              </a:rPr>
              <a:t>5</a:t>
            </a:r>
            <a:r>
              <a:rPr lang="ru-RU" altLang="ru-RU" sz="200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  <a:sym typeface="Myriad Pro Semibold"/>
              </a:rPr>
              <a:t>,</a:t>
            </a:r>
            <a:r>
              <a:rPr lang="en-US" altLang="ru-RU" sz="200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  <a:sym typeface="Myriad Pro Semibold"/>
              </a:rPr>
              <a:t>4</a:t>
            </a:r>
            <a:r>
              <a:rPr lang="ru-RU" altLang="ru-RU" sz="200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  <a:sym typeface="Myriad Pro Semibold"/>
              </a:rPr>
              <a:t> </a:t>
            </a:r>
            <a:r>
              <a:rPr lang="ru-RU" altLang="ru-RU" sz="2000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  <a:sym typeface="Myriad Pro Semibold"/>
              </a:rPr>
              <a:t>млрд.тенге</a:t>
            </a:r>
            <a:endParaRPr lang="ru-RU" altLang="ru-RU" sz="200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  <a:sym typeface="Myriad Pro Semibold"/>
            </a:endParaRPr>
          </a:p>
        </p:txBody>
      </p:sp>
      <p:sp>
        <p:nvSpPr>
          <p:cNvPr id="5" name="Стрелка: вниз 4">
            <a:extLst>
              <a:ext uri="{FF2B5EF4-FFF2-40B4-BE49-F238E27FC236}">
                <a16:creationId xmlns:a16="http://schemas.microsoft.com/office/drawing/2014/main" id="{45AF7E5A-6EB2-4499-A833-933AAF44EE8A}"/>
              </a:ext>
            </a:extLst>
          </p:cNvPr>
          <p:cNvSpPr/>
          <p:nvPr/>
        </p:nvSpPr>
        <p:spPr>
          <a:xfrm>
            <a:off x="8322469" y="2485343"/>
            <a:ext cx="484632" cy="819580"/>
          </a:xfrm>
          <a:prstGeom prst="downArrow">
            <a:avLst/>
          </a:prstGeom>
          <a:solidFill>
            <a:srgbClr val="0050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: вниз 19">
            <a:extLst>
              <a:ext uri="{FF2B5EF4-FFF2-40B4-BE49-F238E27FC236}">
                <a16:creationId xmlns:a16="http://schemas.microsoft.com/office/drawing/2014/main" id="{DA77E350-97D3-4480-AD93-8A0A38A1889E}"/>
              </a:ext>
            </a:extLst>
          </p:cNvPr>
          <p:cNvSpPr/>
          <p:nvPr/>
        </p:nvSpPr>
        <p:spPr>
          <a:xfrm>
            <a:off x="10769922" y="2467626"/>
            <a:ext cx="484632" cy="2760725"/>
          </a:xfrm>
          <a:prstGeom prst="downArrow">
            <a:avLst/>
          </a:prstGeom>
          <a:solidFill>
            <a:srgbClr val="0050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: вверх 14">
            <a:extLst>
              <a:ext uri="{FF2B5EF4-FFF2-40B4-BE49-F238E27FC236}">
                <a16:creationId xmlns:a16="http://schemas.microsoft.com/office/drawing/2014/main" id="{A3C4B053-D82B-452F-9507-A94A43C93D88}"/>
              </a:ext>
            </a:extLst>
          </p:cNvPr>
          <p:cNvSpPr/>
          <p:nvPr/>
        </p:nvSpPr>
        <p:spPr>
          <a:xfrm>
            <a:off x="2176972" y="2439390"/>
            <a:ext cx="393687" cy="2743228"/>
          </a:xfrm>
          <a:prstGeom prst="upArrow">
            <a:avLst/>
          </a:prstGeom>
          <a:solidFill>
            <a:srgbClr val="0050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28">
            <a:extLst>
              <a:ext uri="{FF2B5EF4-FFF2-40B4-BE49-F238E27FC236}">
                <a16:creationId xmlns:a16="http://schemas.microsoft.com/office/drawing/2014/main" id="{71A73594-EE61-4803-8254-5B6E4CB02203}"/>
              </a:ext>
            </a:extLst>
          </p:cNvPr>
          <p:cNvSpPr/>
          <p:nvPr/>
        </p:nvSpPr>
        <p:spPr>
          <a:xfrm>
            <a:off x="4693535" y="3329519"/>
            <a:ext cx="1952534" cy="985306"/>
          </a:xfrm>
          <a:prstGeom prst="roundRect">
            <a:avLst/>
          </a:prstGeom>
          <a:solidFill>
            <a:srgbClr val="D19012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19159" tIns="59580" rIns="119159" bIns="59580" rtlCol="0" anchor="ctr"/>
          <a:lstStyle/>
          <a:p>
            <a:pPr lvl="0" algn="ctr"/>
            <a:r>
              <a:rPr lang="ru-RU" altLang="ru-RU" sz="160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  <a:sym typeface="Myriad Pro Semibold"/>
              </a:rPr>
              <a:t>Погашение бюджетных кредитов</a:t>
            </a:r>
          </a:p>
          <a:p>
            <a:pPr lvl="0" algn="ctr"/>
            <a:r>
              <a:rPr lang="ru-RU" altLang="ru-RU" sz="160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  <a:sym typeface="Myriad Pro Semibold"/>
              </a:rPr>
              <a:t>12,6 </a:t>
            </a:r>
            <a:r>
              <a:rPr lang="ru-RU" altLang="ru-RU" sz="1600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  <a:sym typeface="Myriad Pro Semibold"/>
              </a:rPr>
              <a:t>млрд.тенге</a:t>
            </a:r>
            <a:endParaRPr lang="ru-RU" altLang="ru-RU" sz="160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  <a:sym typeface="Myriad Pro Semibold"/>
            </a:endParaRPr>
          </a:p>
        </p:txBody>
      </p:sp>
      <p:sp>
        <p:nvSpPr>
          <p:cNvPr id="19" name="Стрелка: вверх 14">
            <a:extLst>
              <a:ext uri="{FF2B5EF4-FFF2-40B4-BE49-F238E27FC236}">
                <a16:creationId xmlns:a16="http://schemas.microsoft.com/office/drawing/2014/main" id="{A3C4B053-D82B-452F-9507-A94A43C93D88}"/>
              </a:ext>
            </a:extLst>
          </p:cNvPr>
          <p:cNvSpPr/>
          <p:nvPr/>
        </p:nvSpPr>
        <p:spPr>
          <a:xfrm>
            <a:off x="4324929" y="2526621"/>
            <a:ext cx="391681" cy="2744462"/>
          </a:xfrm>
          <a:prstGeom prst="upArrow">
            <a:avLst/>
          </a:prstGeom>
          <a:solidFill>
            <a:srgbClr val="0050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8">
            <a:extLst>
              <a:ext uri="{FF2B5EF4-FFF2-40B4-BE49-F238E27FC236}">
                <a16:creationId xmlns:a16="http://schemas.microsoft.com/office/drawing/2014/main" id="{71A73594-EE61-4803-8254-5B6E4CB02203}"/>
              </a:ext>
            </a:extLst>
          </p:cNvPr>
          <p:cNvSpPr/>
          <p:nvPr/>
        </p:nvSpPr>
        <p:spPr>
          <a:xfrm>
            <a:off x="3789541" y="5182618"/>
            <a:ext cx="1952534" cy="985306"/>
          </a:xfrm>
          <a:prstGeom prst="roundRect">
            <a:avLst/>
          </a:prstGeom>
          <a:solidFill>
            <a:srgbClr val="D19012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19159" tIns="59580" rIns="119159" bIns="59580" rtlCol="0" anchor="ctr"/>
          <a:lstStyle/>
          <a:p>
            <a:pPr lvl="0" algn="ctr"/>
            <a:r>
              <a:rPr lang="ru-RU" altLang="ru-RU" sz="1600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  <a:sym typeface="Myriad Pro Semibold"/>
              </a:rPr>
              <a:t>Поступление займов             17,0 </a:t>
            </a:r>
            <a:r>
              <a:rPr lang="ru-RU" altLang="ru-RU" sz="1600" dirty="0" err="1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cs typeface="Arial" pitchFamily="34" charset="0"/>
                <a:sym typeface="Myriad Pro Semibold"/>
              </a:rPr>
              <a:t>млрд.тенге</a:t>
            </a:r>
            <a:endParaRPr lang="ru-RU" altLang="ru-RU" sz="160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  <a:latin typeface="Arial" pitchFamily="34" charset="0"/>
              <a:cs typeface="Arial" pitchFamily="34" charset="0"/>
              <a:sym typeface="Myriad Pro Semibol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4"/>
          <p:cNvSpPr/>
          <p:nvPr/>
        </p:nvSpPr>
        <p:spPr>
          <a:xfrm>
            <a:off x="426226" y="105206"/>
            <a:ext cx="12801600" cy="1038225"/>
          </a:xfrm>
          <a:custGeom>
            <a:avLst/>
            <a:gdLst/>
            <a:ahLst/>
            <a:cxnLst/>
            <a:rect l="l" t="t" r="r" b="b"/>
            <a:pathLst>
              <a:path w="10680700" h="1750060">
                <a:moveTo>
                  <a:pt x="10680700" y="0"/>
                </a:moveTo>
                <a:lnTo>
                  <a:pt x="186" y="0"/>
                </a:lnTo>
                <a:lnTo>
                  <a:pt x="0" y="59773"/>
                </a:lnTo>
                <a:lnTo>
                  <a:pt x="0" y="1585074"/>
                </a:lnTo>
                <a:lnTo>
                  <a:pt x="382201" y="1749728"/>
                </a:lnTo>
                <a:lnTo>
                  <a:pt x="10439128" y="1589582"/>
                </a:lnTo>
                <a:lnTo>
                  <a:pt x="10680700" y="1351733"/>
                </a:lnTo>
                <a:lnTo>
                  <a:pt x="10680700" y="0"/>
                </a:lnTo>
                <a:close/>
              </a:path>
            </a:pathLst>
          </a:custGeom>
          <a:solidFill>
            <a:srgbClr val="0050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Прямоугольник 18"/>
          <p:cNvSpPr/>
          <p:nvPr/>
        </p:nvSpPr>
        <p:spPr>
          <a:xfrm>
            <a:off x="426226" y="123825"/>
            <a:ext cx="1280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spc="-14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 исполнения поступлений областного бюджета</a:t>
            </a:r>
            <a:endParaRPr lang="ru-RU" sz="3200" b="1" spc="-14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0" name="object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821495"/>
              </p:ext>
            </p:extLst>
          </p:nvPr>
        </p:nvGraphicFramePr>
        <p:xfrm>
          <a:off x="245269" y="1532061"/>
          <a:ext cx="12906191" cy="57097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469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3233">
                  <a:extLst>
                    <a:ext uri="{9D8B030D-6E8A-4147-A177-3AD203B41FA5}">
                      <a16:colId xmlns:a16="http://schemas.microsoft.com/office/drawing/2014/main" val="3675374638"/>
                    </a:ext>
                  </a:extLst>
                </a:gridCol>
                <a:gridCol w="1135432">
                  <a:extLst>
                    <a:ext uri="{9D8B030D-6E8A-4147-A177-3AD203B41FA5}">
                      <a16:colId xmlns:a16="http://schemas.microsoft.com/office/drawing/2014/main" val="315593869"/>
                    </a:ext>
                  </a:extLst>
                </a:gridCol>
                <a:gridCol w="998357">
                  <a:extLst>
                    <a:ext uri="{9D8B030D-6E8A-4147-A177-3AD203B41FA5}">
                      <a16:colId xmlns:a16="http://schemas.microsoft.com/office/drawing/2014/main" val="427094549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965730878"/>
                    </a:ext>
                  </a:extLst>
                </a:gridCol>
                <a:gridCol w="8197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1888">
                  <a:extLst>
                    <a:ext uri="{9D8B030D-6E8A-4147-A177-3AD203B41FA5}">
                      <a16:colId xmlns:a16="http://schemas.microsoft.com/office/drawing/2014/main" val="3027822043"/>
                    </a:ext>
                  </a:extLst>
                </a:gridCol>
                <a:gridCol w="15964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54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18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439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507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Утвержденный бюджет на 2024 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7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Скорректированный план на  2024 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7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Скорректированный план на 01.0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.202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год</a:t>
                      </a:r>
                    </a:p>
                  </a:txBody>
                  <a:tcPr marL="9525" marR="9525" marT="952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7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 на 01.0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.2025 год</a:t>
                      </a:r>
                    </a:p>
                  </a:txBody>
                  <a:tcPr marL="9525" marR="9525" marT="952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7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годовому объему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7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к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плану на 1.0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.2025 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7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Предыдущие года</a:t>
                      </a:r>
                    </a:p>
                  </a:txBody>
                  <a:tcPr marL="9525" marR="9525" marT="952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11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01.0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.202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года</a:t>
                      </a:r>
                    </a:p>
                  </a:txBody>
                  <a:tcPr marL="9525" marR="9525" marT="952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01.0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.202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года</a:t>
                      </a:r>
                    </a:p>
                  </a:txBody>
                  <a:tcPr marL="9525" marR="9525" marT="952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01.0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.202</a:t>
                      </a: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06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2857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014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ПОСТУПЛЕНИЯ                     ВСЕГО</a:t>
                      </a:r>
                    </a:p>
                  </a:txBody>
                  <a:tcPr marL="9525" marR="9525" marT="9525" marB="0" anchor="b">
                    <a:lnL w="2857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448 996,7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524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748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524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748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,1</a:t>
                      </a:r>
                    </a:p>
                  </a:txBody>
                  <a:tcPr marL="9525" marR="9525" marT="952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520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046,0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99,1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99,1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454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531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421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875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616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728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26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в том числе:</a:t>
                      </a:r>
                    </a:p>
                  </a:txBody>
                  <a:tcPr marL="9525" marR="9525" marT="9525" marB="0" anchor="b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7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Налоговые поступления</a:t>
                      </a:r>
                    </a:p>
                  </a:txBody>
                  <a:tcPr marL="9525" marR="9525" marT="9525" marB="0" anchor="b">
                    <a:lnL w="2857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71 251,6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82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795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,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82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795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,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83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830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,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101,3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101,3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64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817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,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57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955,0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48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6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41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,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59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Неналоговые поступления</a:t>
                      </a:r>
                    </a:p>
                  </a:txBody>
                  <a:tcPr marL="9525" marR="9525" marT="9525" marB="0" anchor="b">
                    <a:lnL w="2857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1 766,0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895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,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895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,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594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,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111,9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111,9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983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,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733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,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727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,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839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Поступления от продажи основного капитала</a:t>
                      </a:r>
                    </a:p>
                  </a:txBody>
                  <a:tcPr marL="9525" marR="9525" marT="9525" marB="0" anchor="b">
                    <a:lnL w="2857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13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,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 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13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,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 1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,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58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,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,036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,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635194"/>
                  </a:ext>
                </a:extLst>
              </a:tr>
              <a:tr h="53991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Поступления трансфертов</a:t>
                      </a:r>
                    </a:p>
                  </a:txBody>
                  <a:tcPr marL="9525" marR="9525" marT="9525" marB="0" anchor="b">
                    <a:lnL w="2857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351 456,5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94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924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,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94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924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,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393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906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,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99,7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99,7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351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574,0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398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403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,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514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56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8,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777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Погашение бюджетных кредитов</a:t>
                      </a:r>
                    </a:p>
                  </a:txBody>
                  <a:tcPr marL="9525" marR="9525" marT="9525" marB="0" anchor="b">
                    <a:lnL w="2857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12 021,9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12 376,4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12 376,4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549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,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101,4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101,4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886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300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,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21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071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,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839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Поступления от продажи финансовых активов</a:t>
                      </a:r>
                    </a:p>
                  </a:txBody>
                  <a:tcPr marL="9525" marR="9525" marT="9525" marB="0" anchor="b">
                    <a:lnL w="2857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246,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85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,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43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64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Поступления займов</a:t>
                      </a:r>
                    </a:p>
                  </a:txBody>
                  <a:tcPr marL="9525" marR="9525" marT="9525" marB="0" anchor="b">
                    <a:lnL w="2857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12 500,7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22 686,3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22 686,3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17 007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,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75,0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21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551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,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3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254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,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23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789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,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777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Свободный остаток на начало периода</a:t>
                      </a:r>
                    </a:p>
                  </a:txBody>
                  <a:tcPr marL="9525" marR="9525" marT="9525" marB="0" anchor="b">
                    <a:lnL w="2857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6056,4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6056,4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6 056,4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1 413,9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-67 857,0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Black" panose="020B0A04020102020204" pitchFamily="34" charset="0"/>
                        </a:rPr>
                        <a:t>1 882,1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298532"/>
                  </a:ext>
                </a:extLst>
              </a:tr>
            </a:tbl>
          </a:graphicData>
        </a:graphic>
      </p:graphicFrame>
      <p:sp>
        <p:nvSpPr>
          <p:cNvPr id="22" name="object 22"/>
          <p:cNvSpPr txBox="1"/>
          <p:nvPr/>
        </p:nvSpPr>
        <p:spPr>
          <a:xfrm>
            <a:off x="12337626" y="708600"/>
            <a:ext cx="1106912" cy="777263"/>
          </a:xfrm>
          <a:prstGeom prst="rect">
            <a:avLst/>
          </a:prstGeom>
        </p:spPr>
        <p:txBody>
          <a:bodyPr vert="horz" wrap="square" lIns="0" tIns="15239" rIns="0" bIns="0" rtlCol="0">
            <a:spAutoFit/>
          </a:bodyPr>
          <a:lstStyle/>
          <a:p>
            <a:pPr marL="12700">
              <a:spcBef>
                <a:spcPts val="120"/>
              </a:spcBef>
            </a:pPr>
            <a:r>
              <a:rPr sz="4951" b="1" spc="-655" dirty="0">
                <a:solidFill>
                  <a:srgbClr val="676767"/>
                </a:solidFill>
                <a:latin typeface="Trebuchet MS"/>
                <a:cs typeface="Trebuchet MS"/>
              </a:rPr>
              <a:t> 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72A3EF-FA40-4AE7-BF13-24103206EC43}"/>
              </a:ext>
            </a:extLst>
          </p:cNvPr>
          <p:cNvSpPr txBox="1"/>
          <p:nvPr/>
        </p:nvSpPr>
        <p:spPr>
          <a:xfrm>
            <a:off x="11903869" y="1189629"/>
            <a:ext cx="132395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spc="-85" dirty="0" err="1">
                <a:solidFill>
                  <a:srgbClr val="676767"/>
                </a:solidFill>
                <a:latin typeface="Trebuchet MS"/>
                <a:cs typeface="Trebuchet MS"/>
              </a:rPr>
              <a:t>млн.</a:t>
            </a:r>
            <a:r>
              <a:rPr lang="ru-RU" sz="1800" b="1" spc="-100" dirty="0" err="1">
                <a:solidFill>
                  <a:srgbClr val="676767"/>
                </a:solidFill>
                <a:latin typeface="Trebuchet MS"/>
                <a:cs typeface="Trebuchet MS"/>
              </a:rPr>
              <a:t>тенге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0658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Номер слайда 24"/>
          <p:cNvSpPr>
            <a:spLocks noGrp="1"/>
          </p:cNvSpPr>
          <p:nvPr>
            <p:ph type="sldNum" sz="quarter" idx="12"/>
          </p:nvPr>
        </p:nvSpPr>
        <p:spPr>
          <a:xfrm>
            <a:off x="12577782" y="6833762"/>
            <a:ext cx="977476" cy="361959"/>
          </a:xfrm>
        </p:spPr>
        <p:txBody>
          <a:bodyPr/>
          <a:lstStyle/>
          <a:p>
            <a:pPr algn="ctr"/>
            <a:r>
              <a:rPr lang="ru-RU" sz="2352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</a:p>
        </p:txBody>
      </p:sp>
      <p:sp>
        <p:nvSpPr>
          <p:cNvPr id="6" name="object 5">
            <a:extLst>
              <a:ext uri="{FF2B5EF4-FFF2-40B4-BE49-F238E27FC236}">
                <a16:creationId xmlns:a16="http://schemas.microsoft.com/office/drawing/2014/main" id="{B43C23EF-B93B-4735-912E-01B2089E0FC2}"/>
              </a:ext>
            </a:extLst>
          </p:cNvPr>
          <p:cNvSpPr/>
          <p:nvPr/>
        </p:nvSpPr>
        <p:spPr>
          <a:xfrm>
            <a:off x="245269" y="1"/>
            <a:ext cx="13054074" cy="1343024"/>
          </a:xfrm>
          <a:custGeom>
            <a:avLst/>
            <a:gdLst/>
            <a:ahLst/>
            <a:cxnLst/>
            <a:rect l="l" t="t" r="r" b="b"/>
            <a:pathLst>
              <a:path w="10680700" h="1583055">
                <a:moveTo>
                  <a:pt x="10680700" y="0"/>
                </a:moveTo>
                <a:lnTo>
                  <a:pt x="186" y="0"/>
                </a:lnTo>
                <a:lnTo>
                  <a:pt x="0" y="59773"/>
                </a:lnTo>
                <a:lnTo>
                  <a:pt x="0" y="1582917"/>
                </a:lnTo>
                <a:lnTo>
                  <a:pt x="10680700" y="1345442"/>
                </a:lnTo>
                <a:lnTo>
                  <a:pt x="10680700" y="0"/>
                </a:lnTo>
                <a:close/>
              </a:path>
            </a:pathLst>
          </a:custGeom>
          <a:solidFill>
            <a:srgbClr val="BB7D01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 rtlCol="0"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                      </a:t>
            </a:r>
            <a:r>
              <a:rPr 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Динамика</a:t>
            </a:r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ПОСТУПЛЕНИЙ ОБЛАСТНОГО БЮДЖЕТА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))00)000)0)0)000000</a:t>
            </a:r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F20A64E4-8EC9-44D4-8CD0-20201B1123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8798848"/>
              </p:ext>
            </p:extLst>
          </p:nvPr>
        </p:nvGraphicFramePr>
        <p:xfrm>
          <a:off x="245269" y="1483887"/>
          <a:ext cx="12954000" cy="5349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443D3F27-F028-4417-A24C-D9558BF1FBED}"/>
              </a:ext>
            </a:extLst>
          </p:cNvPr>
          <p:cNvSpPr txBox="1"/>
          <p:nvPr/>
        </p:nvSpPr>
        <p:spPr>
          <a:xfrm>
            <a:off x="12056269" y="1190625"/>
            <a:ext cx="12430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spc="-85" dirty="0" err="1">
                <a:solidFill>
                  <a:srgbClr val="676767"/>
                </a:solidFill>
                <a:latin typeface="Trebuchet MS"/>
                <a:cs typeface="Trebuchet MS"/>
              </a:rPr>
              <a:t>млн.</a:t>
            </a:r>
            <a:r>
              <a:rPr lang="ru-RU" sz="1800" b="1" spc="-100" dirty="0" err="1">
                <a:solidFill>
                  <a:srgbClr val="676767"/>
                </a:solidFill>
                <a:latin typeface="Trebuchet MS"/>
                <a:cs typeface="Trebuchet MS"/>
              </a:rPr>
              <a:t>тенге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2352589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00331E9-08D9-46B9-8560-FAD069A84C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0669" y="504825"/>
            <a:ext cx="10972799" cy="304800"/>
          </a:xfrm>
        </p:spPr>
        <p:txBody>
          <a:bodyPr>
            <a:normAutofit fontScale="92500" lnSpcReduction="10000"/>
          </a:bodyPr>
          <a:lstStyle/>
          <a:p>
            <a:endParaRPr lang="ru-RU" dirty="0"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CB653BCB-E002-40D5-9EF8-1A0852DCDC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233" y="123825"/>
            <a:ext cx="12771375" cy="685800"/>
          </a:xfrm>
          <a:custGeom>
            <a:avLst/>
            <a:gdLst/>
            <a:ahLst/>
            <a:cxnLst/>
            <a:rect l="l" t="t" r="r" b="b"/>
            <a:pathLst>
              <a:path w="10680700" h="1750060">
                <a:moveTo>
                  <a:pt x="10680700" y="0"/>
                </a:moveTo>
                <a:lnTo>
                  <a:pt x="186" y="0"/>
                </a:lnTo>
                <a:lnTo>
                  <a:pt x="0" y="59773"/>
                </a:lnTo>
                <a:lnTo>
                  <a:pt x="0" y="1585074"/>
                </a:lnTo>
                <a:lnTo>
                  <a:pt x="382201" y="1749728"/>
                </a:lnTo>
                <a:lnTo>
                  <a:pt x="10439128" y="1589582"/>
                </a:lnTo>
                <a:lnTo>
                  <a:pt x="10680700" y="1351733"/>
                </a:lnTo>
                <a:lnTo>
                  <a:pt x="10680700" y="0"/>
                </a:lnTo>
                <a:close/>
              </a:path>
            </a:pathLst>
          </a:custGeom>
          <a:solidFill>
            <a:srgbClr val="005073"/>
          </a:solidFill>
        </p:spPr>
        <p:txBody>
          <a:bodyPr wrap="square" lIns="0" tIns="0" rIns="0" bIns="0" rtlCol="0">
            <a:normAutofit fontScale="90000"/>
          </a:bodyPr>
          <a:lstStyle/>
          <a:p>
            <a:r>
              <a:rPr lang="ru-RU" dirty="0"/>
              <a:t>СС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1057E72-F57B-4344-8723-0F1DBABB9079}"/>
              </a:ext>
            </a:extLst>
          </p:cNvPr>
          <p:cNvSpPr/>
          <p:nvPr/>
        </p:nvSpPr>
        <p:spPr>
          <a:xfrm>
            <a:off x="530234" y="123825"/>
            <a:ext cx="127713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spc="-14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 исполнения расходов областного  бюджета</a:t>
            </a:r>
            <a:endParaRPr lang="ru-RU" sz="3200" b="1" spc="-14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1DCDE307-2FA1-4968-9E1F-D5B37A4CC7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629163"/>
              </p:ext>
            </p:extLst>
          </p:nvPr>
        </p:nvGraphicFramePr>
        <p:xfrm>
          <a:off x="506580" y="1209735"/>
          <a:ext cx="12771375" cy="6333094"/>
        </p:xfrm>
        <a:graphic>
          <a:graphicData uri="http://schemas.openxmlformats.org/drawingml/2006/table">
            <a:tbl>
              <a:tblPr/>
              <a:tblGrid>
                <a:gridCol w="3287267">
                  <a:extLst>
                    <a:ext uri="{9D8B030D-6E8A-4147-A177-3AD203B41FA5}">
                      <a16:colId xmlns:a16="http://schemas.microsoft.com/office/drawing/2014/main" val="99935477"/>
                    </a:ext>
                  </a:extLst>
                </a:gridCol>
                <a:gridCol w="1270520">
                  <a:extLst>
                    <a:ext uri="{9D8B030D-6E8A-4147-A177-3AD203B41FA5}">
                      <a16:colId xmlns:a16="http://schemas.microsoft.com/office/drawing/2014/main" val="319866651"/>
                    </a:ext>
                  </a:extLst>
                </a:gridCol>
                <a:gridCol w="1172789">
                  <a:extLst>
                    <a:ext uri="{9D8B030D-6E8A-4147-A177-3AD203B41FA5}">
                      <a16:colId xmlns:a16="http://schemas.microsoft.com/office/drawing/2014/main" val="1957267502"/>
                    </a:ext>
                  </a:extLst>
                </a:gridCol>
                <a:gridCol w="1279824">
                  <a:extLst>
                    <a:ext uri="{9D8B030D-6E8A-4147-A177-3AD203B41FA5}">
                      <a16:colId xmlns:a16="http://schemas.microsoft.com/office/drawing/2014/main" val="392548565"/>
                    </a:ext>
                  </a:extLst>
                </a:gridCol>
                <a:gridCol w="902865">
                  <a:extLst>
                    <a:ext uri="{9D8B030D-6E8A-4147-A177-3AD203B41FA5}">
                      <a16:colId xmlns:a16="http://schemas.microsoft.com/office/drawing/2014/main" val="3464730582"/>
                    </a:ext>
                  </a:extLst>
                </a:gridCol>
                <a:gridCol w="662052">
                  <a:extLst>
                    <a:ext uri="{9D8B030D-6E8A-4147-A177-3AD203B41FA5}">
                      <a16:colId xmlns:a16="http://schemas.microsoft.com/office/drawing/2014/main" val="3617367919"/>
                    </a:ext>
                  </a:extLst>
                </a:gridCol>
                <a:gridCol w="1029222">
                  <a:extLst>
                    <a:ext uri="{9D8B030D-6E8A-4147-A177-3AD203B41FA5}">
                      <a16:colId xmlns:a16="http://schemas.microsoft.com/office/drawing/2014/main" val="1194354604"/>
                    </a:ext>
                  </a:extLst>
                </a:gridCol>
                <a:gridCol w="1077808">
                  <a:extLst>
                    <a:ext uri="{9D8B030D-6E8A-4147-A177-3AD203B41FA5}">
                      <a16:colId xmlns:a16="http://schemas.microsoft.com/office/drawing/2014/main" val="1089800462"/>
                    </a:ext>
                  </a:extLst>
                </a:gridCol>
                <a:gridCol w="1075055">
                  <a:extLst>
                    <a:ext uri="{9D8B030D-6E8A-4147-A177-3AD203B41FA5}">
                      <a16:colId xmlns:a16="http://schemas.microsoft.com/office/drawing/2014/main" val="533854627"/>
                    </a:ext>
                  </a:extLst>
                </a:gridCol>
                <a:gridCol w="1013973">
                  <a:extLst>
                    <a:ext uri="{9D8B030D-6E8A-4147-A177-3AD203B41FA5}">
                      <a16:colId xmlns:a16="http://schemas.microsoft.com/office/drawing/2014/main" val="1087592500"/>
                    </a:ext>
                  </a:extLst>
                </a:gridCol>
              </a:tblGrid>
              <a:tr h="3425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7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Утвержденный бюджет на 2024 год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7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Скорректированный план на 2024 год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7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Скорректированный план на 01.01.2025 года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7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 на 01.01.2025 год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7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7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% г годовому объему</a:t>
                      </a:r>
                    </a:p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7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Предыдущие года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558253"/>
                  </a:ext>
                </a:extLst>
              </a:tr>
              <a:tr h="4995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160" marR="7160" marT="7160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01.01.2024 года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01.01.2023 года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 01.01.2022 года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0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492556"/>
                  </a:ext>
                </a:extLst>
              </a:tr>
              <a:tr h="2817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104591"/>
                  </a:ext>
                </a:extLst>
              </a:tr>
              <a:tr h="21313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55555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РАСХОДЫ-ВСЕГО</a:t>
                      </a:r>
                    </a:p>
                  </a:txBody>
                  <a:tcPr marL="7160" marR="7160" marT="7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55555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448 996,7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55555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524 748,1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55555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524 748,1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55555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518 802,8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55555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98,9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55555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98,9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55555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448 474,9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55555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420 461,7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55555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614 237,1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8146792"/>
                  </a:ext>
                </a:extLst>
              </a:tr>
              <a:tr h="179030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7160" marR="7160" marT="7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160" marR="7160" marT="7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160" marR="7160" marT="7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160" marR="7160" marT="7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160" marR="7160" marT="7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160" marR="7160" marT="7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160" marR="7160" marT="7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160" marR="7160" marT="7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160" marR="7160" marT="7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160" marR="7160" marT="7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014078"/>
                  </a:ext>
                </a:extLst>
              </a:tr>
              <a:tr h="21744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Государственные услуги общего характера</a:t>
                      </a:r>
                    </a:p>
                  </a:txBody>
                  <a:tcPr marL="7160" marR="7160" marT="7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4 849,4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10 502,2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10 502,2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10 426,8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99,3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99,3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5 771,7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6 719,3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5 062,3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8484953"/>
                  </a:ext>
                </a:extLst>
              </a:tr>
              <a:tr h="18008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Оборона</a:t>
                      </a:r>
                    </a:p>
                  </a:txBody>
                  <a:tcPr marL="7160" marR="7160" marT="7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1 129,6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1 978,5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1 978,5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1 977,6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970,7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536,3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572,3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484069"/>
                  </a:ext>
                </a:extLst>
              </a:tr>
              <a:tr h="51618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Общественный порядок, безопасность, правовая, судебная, уголовно-исполнительная деятельность</a:t>
                      </a:r>
                    </a:p>
                  </a:txBody>
                  <a:tcPr marL="7160" marR="7160" marT="7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10 750 ,6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13 854,9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13 854,9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13 854,9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11 869,7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12 827,4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14 412,1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6476788"/>
                  </a:ext>
                </a:extLst>
              </a:tr>
              <a:tr h="18008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Образование</a:t>
                      </a:r>
                    </a:p>
                  </a:txBody>
                  <a:tcPr marL="7160" marR="7160" marT="7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192 841 ,5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203 701,3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203 701,3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203 640,0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169 324,9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140 322,4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211 817,3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0517380"/>
                  </a:ext>
                </a:extLst>
              </a:tr>
              <a:tr h="18008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Здравоохранение</a:t>
                      </a:r>
                    </a:p>
                  </a:txBody>
                  <a:tcPr marL="7160" marR="7160" marT="7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25 584,8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23 712,5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23 712,5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23 710,4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24 622,3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25 223,3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24 169,1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0596870"/>
                  </a:ext>
                </a:extLst>
              </a:tr>
              <a:tr h="38734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Социальная помощь и социальное обеспечение</a:t>
                      </a:r>
                    </a:p>
                  </a:txBody>
                  <a:tcPr marL="7160" marR="7160" marT="7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25 712,8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25 222,7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25 222,7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24 077,6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95,5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95,5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20 396,1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16 224,6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25 876,8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934407"/>
                  </a:ext>
                </a:extLst>
              </a:tr>
              <a:tr h="23026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Жилищно-коммунальное хозяйство</a:t>
                      </a:r>
                    </a:p>
                  </a:txBody>
                  <a:tcPr marL="7160" marR="7160" marT="7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4 633,0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54 622,0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54 622,0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54 619,0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13 692,4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22 617,5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51 063,0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3292144"/>
                  </a:ext>
                </a:extLst>
              </a:tr>
              <a:tr h="35805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Культура, спорт, туризм и информационное пространство</a:t>
                      </a:r>
                    </a:p>
                  </a:txBody>
                  <a:tcPr marL="7160" marR="7160" marT="7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17 292,9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19 570,9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19 570,9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19 559,9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99,9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99,9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14 112,1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14 140,3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17 549,4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3313339"/>
                  </a:ext>
                </a:extLst>
              </a:tr>
              <a:tr h="35805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Топливно-энергетический комплекс и недропользование</a:t>
                      </a:r>
                    </a:p>
                  </a:txBody>
                  <a:tcPr marL="7160" marR="7160" marT="7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935,6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5 371,4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5 371,4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5 297,6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98,6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98,6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1 271,7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610,1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981,1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9045644"/>
                  </a:ext>
                </a:extLst>
              </a:tr>
              <a:tr h="71611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Сельское, водное, лесное, рыбное хозяйство, особо охраняемые природные территории, охрана окружающей среды и животного мира, земельные отношения</a:t>
                      </a:r>
                    </a:p>
                  </a:txBody>
                  <a:tcPr marL="7160" marR="7160" marT="7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45 677,0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48 069,1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48 069,1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43 499,8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90,5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52 943,9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52 943,9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51 806,3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45 721,4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6021362"/>
                  </a:ext>
                </a:extLst>
              </a:tr>
              <a:tr h="59610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Промышленность, архитектурная, градостроительная и строительная деятельность</a:t>
                      </a:r>
                    </a:p>
                  </a:txBody>
                  <a:tcPr marL="7160" marR="7160" marT="7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36 489,3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44 656,3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44 656,3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44 656,2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71 585,5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31 069,6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39 888,4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174686"/>
                  </a:ext>
                </a:extLst>
              </a:tr>
              <a:tr h="18008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Транспорт и коммуникации</a:t>
                      </a:r>
                    </a:p>
                  </a:txBody>
                  <a:tcPr marL="7160" marR="7160" marT="7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24 737,9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34 923,5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34 923,5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34 922,6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31 503,1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37 428,7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35 402,5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3527431"/>
                  </a:ext>
                </a:extLst>
              </a:tr>
              <a:tr h="18008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Прочие</a:t>
                      </a:r>
                    </a:p>
                  </a:txBody>
                  <a:tcPr marL="7160" marR="7160" marT="7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34 442,6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13 207,1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13 207,1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13 204,9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12 337,1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11 421,8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28 318,4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2483109"/>
                  </a:ext>
                </a:extLst>
              </a:tr>
              <a:tr h="18008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Обслуживание долга</a:t>
                      </a:r>
                    </a:p>
                  </a:txBody>
                  <a:tcPr marL="7160" marR="7160" marT="7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2 043,9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2 047,0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2 047,0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2 046,6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2 473,3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2 145,2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3 744,8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0690857"/>
                  </a:ext>
                </a:extLst>
              </a:tr>
              <a:tr h="1768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Трансферты</a:t>
                      </a:r>
                    </a:p>
                  </a:txBody>
                  <a:tcPr marL="7160" marR="7160" marT="7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4 111,1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5 382,2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5 382,2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5 382,2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6 951,4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34 081,6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92 576,3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1196644"/>
                  </a:ext>
                </a:extLst>
              </a:tr>
              <a:tr h="18008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Погашение займов</a:t>
                      </a:r>
                    </a:p>
                  </a:txBody>
                  <a:tcPr marL="7160" marR="7160" marT="716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17 764,7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17 926,7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17 926,7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17 926,7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8 649,0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13 287,3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17 081,9</a:t>
                      </a:r>
                    </a:p>
                  </a:txBody>
                  <a:tcPr marL="7160" marR="7160" marT="71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463153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8659316-F01C-D59D-CD9C-6420523FF735}"/>
              </a:ext>
            </a:extLst>
          </p:cNvPr>
          <p:cNvSpPr txBox="1"/>
          <p:nvPr/>
        </p:nvSpPr>
        <p:spPr>
          <a:xfrm>
            <a:off x="11446669" y="809625"/>
            <a:ext cx="17985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k-KZ" sz="2000" b="1" dirty="0">
                <a:solidFill>
                  <a:srgbClr val="555554"/>
                </a:solidFill>
              </a:rPr>
              <a:t>млн. тенге</a:t>
            </a:r>
            <a:endParaRPr lang="LID4096" sz="2000" b="1" dirty="0">
              <a:solidFill>
                <a:srgbClr val="5555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411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D3AF683-05AA-426E-86A9-78F119BF40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2669" y="428625"/>
            <a:ext cx="7720365" cy="3810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id="{9CC9E5FA-A389-4542-89B2-668C1AE59D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45" y="104623"/>
            <a:ext cx="13320823" cy="933602"/>
          </a:xfrm>
          <a:custGeom>
            <a:avLst/>
            <a:gdLst/>
            <a:ahLst/>
            <a:cxnLst/>
            <a:rect l="l" t="t" r="r" b="b"/>
            <a:pathLst>
              <a:path w="10680700" h="1583055">
                <a:moveTo>
                  <a:pt x="10680700" y="0"/>
                </a:moveTo>
                <a:lnTo>
                  <a:pt x="186" y="0"/>
                </a:lnTo>
                <a:lnTo>
                  <a:pt x="0" y="59773"/>
                </a:lnTo>
                <a:lnTo>
                  <a:pt x="0" y="1582917"/>
                </a:lnTo>
                <a:lnTo>
                  <a:pt x="10680700" y="1345442"/>
                </a:lnTo>
                <a:lnTo>
                  <a:pt x="10680700" y="0"/>
                </a:lnTo>
                <a:close/>
              </a:path>
            </a:pathLst>
          </a:custGeom>
          <a:solidFill>
            <a:srgbClr val="BB7D01"/>
          </a:solidFill>
          <a:effectLst>
            <a:softEdge rad="457200"/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lIns="0" tIns="0" rIns="0" bIns="0" rtlCol="0">
            <a:normAutofit fontScale="90000"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                 </a:t>
            </a:r>
          </a:p>
          <a:p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kern="1200" dirty="0">
                <a:solidFill>
                  <a:prstClr val="whit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</a:t>
            </a:r>
            <a:r>
              <a:rPr kumimoji="0" lang="ru-RU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инамика</a:t>
            </a:r>
            <a:r>
              <a:rPr lang="ru-RU" sz="2400" b="1" kern="1200" dirty="0">
                <a:solidFill>
                  <a:prstClr val="whit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ru-RU" sz="2400" b="1" kern="1200" dirty="0">
                <a:solidFill>
                  <a:prstClr val="white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РАСХОДОВ ОБЛАСТНОГО БЮДЖЕТА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25DADDCC-223C-4635-BFF2-819E85CF1D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3300172"/>
              </p:ext>
            </p:extLst>
          </p:nvPr>
        </p:nvGraphicFramePr>
        <p:xfrm>
          <a:off x="-260554" y="1038225"/>
          <a:ext cx="13705091" cy="65246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C7D037C7-2195-4BAD-B707-37B67A111BD3}"/>
              </a:ext>
            </a:extLst>
          </p:cNvPr>
          <p:cNvSpPr txBox="1"/>
          <p:nvPr/>
        </p:nvSpPr>
        <p:spPr>
          <a:xfrm>
            <a:off x="11827668" y="1038225"/>
            <a:ext cx="1371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1800" b="1" spc="-85" dirty="0" err="1">
                <a:solidFill>
                  <a:srgbClr val="676767"/>
                </a:solidFill>
                <a:latin typeface="Trebuchet MS"/>
                <a:cs typeface="Trebuchet MS"/>
              </a:rPr>
              <a:t>млн.</a:t>
            </a:r>
            <a:r>
              <a:rPr lang="ru-RU" sz="1800" b="1" spc="-100" dirty="0" err="1">
                <a:solidFill>
                  <a:srgbClr val="676767"/>
                </a:solidFill>
                <a:latin typeface="Trebuchet MS"/>
                <a:cs typeface="Trebuchet MS"/>
              </a:rPr>
              <a:t>тенге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330060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13095</TotalTime>
  <Words>1077</Words>
  <Application>Microsoft Office PowerPoint</Application>
  <PresentationFormat>Произвольный</PresentationFormat>
  <Paragraphs>383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Arial Black</vt:lpstr>
      <vt:lpstr>Arial MT</vt:lpstr>
      <vt:lpstr>Arial Narrow</vt:lpstr>
      <vt:lpstr>Calibri</vt:lpstr>
      <vt:lpstr>Times New Roman</vt:lpstr>
      <vt:lpstr>Trebuchet MS</vt:lpstr>
      <vt:lpstr>2_Office Theme</vt:lpstr>
      <vt:lpstr>Гражданский бюджет    1.01.2025 год</vt:lpstr>
      <vt:lpstr>Презентация PowerPoint</vt:lpstr>
      <vt:lpstr>Презентация PowerPoint</vt:lpstr>
      <vt:lpstr>Презентация PowerPoint</vt:lpstr>
      <vt:lpstr>Презентация PowerPoint</vt:lpstr>
      <vt:lpstr>СС </vt:lpstr>
      <vt:lpstr>                                                                                                                                                             Динамика РАСХОДОВ ОБЛАСТНОГО БЮДЖЕТА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0tuet o6 иcпoлнeнии Mectнoгo 6юд—eta sa 2013 г.</dc:title>
  <dc:creator>Бокаева Мадина</dc:creator>
  <cp:lastModifiedBy>Думан Рахметкалиев</cp:lastModifiedBy>
  <cp:revision>675</cp:revision>
  <cp:lastPrinted>2025-01-23T10:07:30Z</cp:lastPrinted>
  <dcterms:created xsi:type="dcterms:W3CDTF">2021-05-13T13:32:55Z</dcterms:created>
  <dcterms:modified xsi:type="dcterms:W3CDTF">2025-01-28T08:47:54Z</dcterms:modified>
</cp:coreProperties>
</file>