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</p:sldMasterIdLst>
  <p:notesMasterIdLst>
    <p:notesMasterId r:id="rId5"/>
  </p:notesMasterIdLst>
  <p:sldIdLst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9CEC03-83BF-4D4D-A8C1-07BAC9EF1313}" type="datetimeFigureOut">
              <a:rPr lang="ru-RU" smtClean="0"/>
              <a:t>05.08.2024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798244-D1FD-4E56-9780-5ACB542BB17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43584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454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1A5657-43FA-4FA3-AF7B-67125C5050D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40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706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изображения слайда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422275" y="1241425"/>
            <a:ext cx="5953125" cy="33480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" name="Заполнитель текста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Заполнитель номера слайда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pPr marL="0" marR="0" lvl="0" indent="0" algn="r" defTabSz="45402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1A5657-43FA-4FA3-AF7B-67125C5050D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4025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84409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pPr defTabSz="243221"/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94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F05E97-12E7-4C3D-9AA5-EBFC6570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lIns="170682" tIns="85341" rIns="170682" bIns="85341"/>
          <a:lstStyle/>
          <a:p>
            <a:pPr defTabSz="243221"/>
            <a:fld id="{6FC24056-FCF2-42B5-B363-49EAD26F8DCA}" type="datetimeFigureOut">
              <a:rPr lang="en-US" sz="911" smtClean="0">
                <a:solidFill>
                  <a:prstClr val="black"/>
                </a:solidFill>
              </a:rPr>
              <a:pPr defTabSz="243221"/>
              <a:t>8/5/2024</a:t>
            </a:fld>
            <a:endParaRPr lang="en-US" sz="911">
              <a:solidFill>
                <a:prstClr val="black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25EBE5-1AF8-4A20-85BC-AF631493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170682" tIns="85341" rIns="170682" bIns="85341"/>
          <a:lstStyle/>
          <a:p>
            <a:pPr defTabSz="243221"/>
            <a:endParaRPr lang="en-US" sz="911">
              <a:solidFill>
                <a:prstClr val="black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C7D4C-E75D-4022-B23A-8EED484F9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43221"/>
            <a:fld id="{8104C915-17D6-486A-86EC-048CBE10C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43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lIns="170640" tIns="85320" rIns="170640" bIns="85320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838200" y="1825627"/>
            <a:ext cx="10515600" cy="4351338"/>
          </a:xfrm>
          <a:prstGeom prst="rect">
            <a:avLst/>
          </a:prstGeom>
        </p:spPr>
        <p:txBody>
          <a:bodyPr lIns="170640" tIns="85320" rIns="170640" bIns="853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lIns="170640" tIns="85320" rIns="170640" bIns="85320"/>
          <a:lstStyle/>
          <a:p>
            <a:pPr defTabSz="243561"/>
            <a:fld id="{3BD186B5-8250-2B47-A52D-C8BE5D99B406}" type="datetimeFigureOut">
              <a:rPr lang="x-none" sz="911" smtClean="0">
                <a:solidFill>
                  <a:prstClr val="black"/>
                </a:solidFill>
              </a:rPr>
              <a:pPr defTabSz="243561"/>
              <a:t>05.08.2024</a:t>
            </a:fld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>
          <a:xfrm>
            <a:off x="4038601" y="6356351"/>
            <a:ext cx="4114801" cy="365125"/>
          </a:xfrm>
          <a:prstGeom prst="rect">
            <a:avLst/>
          </a:prstGeom>
        </p:spPr>
        <p:txBody>
          <a:bodyPr lIns="170640" tIns="85320" rIns="170640" bIns="85320"/>
          <a:lstStyle/>
          <a:p>
            <a:pPr defTabSz="243561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pPr defTabSz="243221"/>
            <a:fld id="{D1CB207A-DD82-7C4B-9B81-6A7BDBB5B8AE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441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lIns="170682" tIns="85341" rIns="170682" bIns="85341"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 noEditPoint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lIns="170682" tIns="85341" rIns="170682" bIns="85341"/>
          <a:lstStyle>
            <a:lvl1pPr marL="0" indent="0" algn="ctr">
              <a:buNone/>
              <a:defRPr sz="2411"/>
            </a:lvl1pPr>
            <a:lvl2pPr marL="457188" indent="0" algn="ctr">
              <a:buNone/>
              <a:defRPr sz="1982"/>
            </a:lvl2pPr>
            <a:lvl3pPr marL="914376" indent="0" algn="ctr">
              <a:buNone/>
              <a:defRPr sz="1821"/>
            </a:lvl3pPr>
            <a:lvl4pPr marL="1371563" indent="0" algn="ctr">
              <a:buNone/>
              <a:defRPr sz="1607"/>
            </a:lvl4pPr>
            <a:lvl5pPr marL="1828751" indent="0" algn="ctr">
              <a:buNone/>
              <a:defRPr sz="1607"/>
            </a:lvl5pPr>
            <a:lvl6pPr marL="2285939" indent="0" algn="ctr">
              <a:buNone/>
              <a:defRPr sz="1607"/>
            </a:lvl6pPr>
            <a:lvl7pPr marL="2743127" indent="0" algn="ctr">
              <a:buNone/>
              <a:defRPr sz="1607"/>
            </a:lvl7pPr>
            <a:lvl8pPr marL="3200315" indent="0" algn="ctr">
              <a:buNone/>
              <a:defRPr sz="1607"/>
            </a:lvl8pPr>
            <a:lvl9pPr marL="3657502" indent="0" algn="ctr">
              <a:buNone/>
              <a:defRPr sz="1607"/>
            </a:lvl9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lIns="170682" tIns="85341" rIns="170682" bIns="85341"/>
          <a:lstStyle/>
          <a:p>
            <a:pPr defTabSz="243221"/>
            <a:fld id="{E959A128-C55B-4EA4-8414-8689E1D34CCF}" type="datetimeFigureOut">
              <a:rPr lang="ru-RU" sz="911" smtClean="0">
                <a:solidFill>
                  <a:prstClr val="black"/>
                </a:solidFill>
              </a:rPr>
              <a:pPr defTabSz="243221"/>
              <a:t>05.08.2024</a:t>
            </a:fld>
            <a:endParaRPr lang="ru-RU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170682" tIns="85341" rIns="170682" bIns="85341"/>
          <a:lstStyle/>
          <a:p>
            <a:pPr defTabSz="243221"/>
            <a:endParaRPr lang="ru-RU" sz="911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pPr defTabSz="243221"/>
            <a:fld id="{3E1DC13B-A922-4954-9632-BDB62933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852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11900649" y="6571119"/>
            <a:ext cx="362791" cy="365125"/>
          </a:xfrm>
          <a:prstGeom prst="rect">
            <a:avLst/>
          </a:prstGeom>
        </p:spPr>
        <p:txBody>
          <a:bodyPr/>
          <a:lstStyle/>
          <a:p>
            <a:pPr defTabSz="243221"/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174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FF05E97-12E7-4C3D-9AA5-EBFC6570275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lIns="170682" tIns="85341" rIns="170682" bIns="85341"/>
          <a:lstStyle/>
          <a:p>
            <a:pPr defTabSz="243221"/>
            <a:fld id="{6FC24056-FCF2-42B5-B363-49EAD26F8DCA}" type="datetimeFigureOut">
              <a:rPr lang="en-US" sz="911" smtClean="0">
                <a:solidFill>
                  <a:prstClr val="black"/>
                </a:solidFill>
              </a:rPr>
              <a:pPr defTabSz="243221"/>
              <a:t>8/5/2024</a:t>
            </a:fld>
            <a:endParaRPr lang="en-US" sz="911">
              <a:solidFill>
                <a:prstClr val="black"/>
              </a:solidFill>
            </a:endParaRP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25EBE5-1AF8-4A20-85BC-AF6314939B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170682" tIns="85341" rIns="170682" bIns="85341"/>
          <a:lstStyle/>
          <a:p>
            <a:pPr defTabSz="243221"/>
            <a:endParaRPr lang="en-US" sz="911">
              <a:solidFill>
                <a:prstClr val="black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EC7D4C-E75D-4022-B23A-8EED484F9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243221"/>
            <a:fld id="{8104C915-17D6-486A-86EC-048CBE10C82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80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pPr defTabSz="243221"/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54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lIns="170640" tIns="85320" rIns="170640" bIns="85320"/>
          <a:lstStyle/>
          <a:p>
            <a:r>
              <a:rPr lang="ru-RU"/>
              <a:t>Образец заголовка</a:t>
            </a:r>
            <a:endParaRPr lang="x-none"/>
          </a:p>
        </p:txBody>
      </p:sp>
      <p:sp>
        <p:nvSpPr>
          <p:cNvPr id="3" name="Объект 2"/>
          <p:cNvSpPr>
            <a:spLocks noGrp="1" noEditPoints="1"/>
          </p:cNvSpPr>
          <p:nvPr>
            <p:ph idx="1"/>
          </p:nvPr>
        </p:nvSpPr>
        <p:spPr>
          <a:xfrm>
            <a:off x="838200" y="1825627"/>
            <a:ext cx="10515600" cy="4351338"/>
          </a:xfrm>
          <a:prstGeom prst="rect">
            <a:avLst/>
          </a:prstGeom>
        </p:spPr>
        <p:txBody>
          <a:bodyPr lIns="170640" tIns="85320" rIns="170640" bIns="8532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>
          <a:xfrm>
            <a:off x="838201" y="6356351"/>
            <a:ext cx="2743200" cy="365125"/>
          </a:xfrm>
          <a:prstGeom prst="rect">
            <a:avLst/>
          </a:prstGeom>
        </p:spPr>
        <p:txBody>
          <a:bodyPr lIns="170640" tIns="85320" rIns="170640" bIns="85320"/>
          <a:lstStyle/>
          <a:p>
            <a:pPr defTabSz="243561"/>
            <a:fld id="{3BD186B5-8250-2B47-A52D-C8BE5D99B406}" type="datetimeFigureOut">
              <a:rPr lang="x-none" sz="911" smtClean="0">
                <a:solidFill>
                  <a:prstClr val="black"/>
                </a:solidFill>
              </a:rPr>
              <a:pPr defTabSz="243561"/>
              <a:t>05.08.2024</a:t>
            </a:fld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>
          <a:xfrm>
            <a:off x="4038601" y="6356351"/>
            <a:ext cx="4114801" cy="365125"/>
          </a:xfrm>
          <a:prstGeom prst="rect">
            <a:avLst/>
          </a:prstGeom>
        </p:spPr>
        <p:txBody>
          <a:bodyPr lIns="170640" tIns="85320" rIns="170640" bIns="85320"/>
          <a:lstStyle/>
          <a:p>
            <a:pPr defTabSz="243561"/>
            <a:endParaRPr lang="x-none" sz="911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pPr defTabSz="243221"/>
            <a:fld id="{D1CB207A-DD82-7C4B-9B81-6A7BDBB5B8AE}" type="slidenum">
              <a:rPr lang="x-none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x-non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539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lIns="170682" tIns="85341" rIns="170682" bIns="85341"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 noEditPoint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 lIns="170682" tIns="85341" rIns="170682" bIns="85341"/>
          <a:lstStyle>
            <a:lvl1pPr marL="0" indent="0" algn="ctr">
              <a:buNone/>
              <a:defRPr sz="2411"/>
            </a:lvl1pPr>
            <a:lvl2pPr marL="457188" indent="0" algn="ctr">
              <a:buNone/>
              <a:defRPr sz="1982"/>
            </a:lvl2pPr>
            <a:lvl3pPr marL="914376" indent="0" algn="ctr">
              <a:buNone/>
              <a:defRPr sz="1821"/>
            </a:lvl3pPr>
            <a:lvl4pPr marL="1371563" indent="0" algn="ctr">
              <a:buNone/>
              <a:defRPr sz="1607"/>
            </a:lvl4pPr>
            <a:lvl5pPr marL="1828751" indent="0" algn="ctr">
              <a:buNone/>
              <a:defRPr sz="1607"/>
            </a:lvl5pPr>
            <a:lvl6pPr marL="2285939" indent="0" algn="ctr">
              <a:buNone/>
              <a:defRPr sz="1607"/>
            </a:lvl6pPr>
            <a:lvl7pPr marL="2743127" indent="0" algn="ctr">
              <a:buNone/>
              <a:defRPr sz="1607"/>
            </a:lvl7pPr>
            <a:lvl8pPr marL="3200315" indent="0" algn="ctr">
              <a:buNone/>
              <a:defRPr sz="1607"/>
            </a:lvl8pPr>
            <a:lvl9pPr marL="3657502" indent="0" algn="ctr">
              <a:buNone/>
              <a:defRPr sz="1607"/>
            </a:lvl9pPr>
          </a:lstStyle>
          <a:p>
            <a:pPr lvl="0"/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 noEditPoints="1"/>
          </p:cNvSpPr>
          <p:nvPr>
            <p:ph type="dt" sz="half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lIns="170682" tIns="85341" rIns="170682" bIns="85341"/>
          <a:lstStyle/>
          <a:p>
            <a:pPr defTabSz="243221"/>
            <a:fld id="{E959A128-C55B-4EA4-8414-8689E1D34CCF}" type="datetimeFigureOut">
              <a:rPr lang="ru-RU" sz="911" smtClean="0">
                <a:solidFill>
                  <a:prstClr val="black"/>
                </a:solidFill>
              </a:rPr>
              <a:pPr defTabSz="243221"/>
              <a:t>05.08.2024</a:t>
            </a:fld>
            <a:endParaRPr lang="ru-RU" sz="911">
              <a:solidFill>
                <a:prstClr val="black"/>
              </a:solidFill>
            </a:endParaRPr>
          </a:p>
        </p:txBody>
      </p:sp>
      <p:sp>
        <p:nvSpPr>
          <p:cNvPr id="5" name="Нижний колонтитул 4"/>
          <p:cNvSpPr>
            <a:spLocks noGrp="1" noEditPoints="1"/>
          </p:cNvSpPr>
          <p:nvPr>
            <p:ph type="ftr" sz="quarte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lIns="170682" tIns="85341" rIns="170682" bIns="85341"/>
          <a:lstStyle/>
          <a:p>
            <a:pPr defTabSz="243221"/>
            <a:endParaRPr lang="ru-RU" sz="911">
              <a:solidFill>
                <a:prstClr val="black"/>
              </a:solidFill>
            </a:endParaRPr>
          </a:p>
        </p:txBody>
      </p:sp>
      <p:sp>
        <p:nvSpPr>
          <p:cNvPr id="6" name="Номер слайда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pPr defTabSz="243221"/>
            <a:fld id="{3E1DC13B-A922-4954-9632-BDB62933A2E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78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 noEditPoints="1"/>
          </p:cNvSpPr>
          <p:nvPr>
            <p:ph type="sldNum" sz="quarter" idx="12"/>
          </p:nvPr>
        </p:nvSpPr>
        <p:spPr>
          <a:xfrm>
            <a:off x="11900649" y="6571119"/>
            <a:ext cx="362791" cy="365125"/>
          </a:xfrm>
          <a:prstGeom prst="rect">
            <a:avLst/>
          </a:prstGeom>
        </p:spPr>
        <p:txBody>
          <a:bodyPr/>
          <a:lstStyle/>
          <a:p>
            <a:pPr defTabSz="243221"/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221"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4735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0.xml"/><Relationship Id="rId4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9343239" y="6479353"/>
            <a:ext cx="2743200" cy="365125"/>
          </a:xfrm>
          <a:prstGeom prst="rect">
            <a:avLst/>
          </a:prstGeom>
        </p:spPr>
        <p:txBody>
          <a:bodyPr vert="horz" lIns="90946" tIns="45483" rIns="90946" bIns="45483" rtlCol="0" anchor="ctr"/>
          <a:lstStyle>
            <a:lvl1pPr algn="r">
              <a:defRPr sz="11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43561"/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561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53142"/>
            <a:ext cx="121920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лок-схема: ручной ввод 8"/>
          <p:cNvSpPr/>
          <p:nvPr/>
        </p:nvSpPr>
        <p:spPr>
          <a:xfrm rot="5400000">
            <a:off x="857253" y="-857249"/>
            <a:ext cx="653142" cy="2367643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721" tIns="24366" rIns="48721" bIns="24366" rtlCol="0" anchor="ctr"/>
          <a:lstStyle/>
          <a:p>
            <a:pPr marL="0" marR="0" lvl="0" indent="0" algn="ctr" defTabSz="2435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1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8" descr="https://gosrezerv.kz/images/New-Folder/ef7a34ebc1e46ef0cac56d894707f98c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91" y="50357"/>
            <a:ext cx="542640" cy="58815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91831" y="67647"/>
            <a:ext cx="1583466" cy="543574"/>
          </a:xfrm>
          <a:prstGeom prst="rect">
            <a:avLst/>
          </a:prstGeom>
          <a:noFill/>
        </p:spPr>
        <p:txBody>
          <a:bodyPr wrap="square" lIns="48721" tIns="24366" rIns="48721" bIns="24366" rtlCol="0">
            <a:spAutoFit/>
          </a:bodyPr>
          <a:lstStyle/>
          <a:p>
            <a:pPr marL="0" marR="0" lvl="0" indent="0" algn="l" defTabSz="2435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71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Министерство торговли и интеграции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2805772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dt="0"/>
  <p:txStyles>
    <p:titleStyle>
      <a:lvl1pPr algn="l" defTabSz="909273" rtl="0" eaLnBrk="1" latinLnBrk="0" hangingPunct="1">
        <a:lnSpc>
          <a:spcPct val="90000"/>
        </a:lnSpc>
        <a:spcBef>
          <a:spcPct val="0"/>
        </a:spcBef>
        <a:buNone/>
        <a:defRPr sz="3107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7233" indent="-227233" algn="l" defTabSz="909273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86" kern="1200">
          <a:solidFill>
            <a:schemeClr val="tx1"/>
          </a:solidFill>
          <a:latin typeface="+mn-lt"/>
          <a:ea typeface="+mn-ea"/>
          <a:cs typeface="+mn-cs"/>
        </a:defRPr>
      </a:lvl1pPr>
      <a:lvl2pPr marL="682040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64" kern="1200">
          <a:solidFill>
            <a:schemeClr val="tx1"/>
          </a:solidFill>
          <a:latin typeface="+mn-lt"/>
          <a:ea typeface="+mn-ea"/>
          <a:cs typeface="+mn-cs"/>
        </a:defRPr>
      </a:lvl2pPr>
      <a:lvl3pPr marL="1136846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982" kern="1200">
          <a:solidFill>
            <a:schemeClr val="tx1"/>
          </a:solidFill>
          <a:latin typeface="+mn-lt"/>
          <a:ea typeface="+mn-ea"/>
          <a:cs typeface="+mn-cs"/>
        </a:defRPr>
      </a:lvl3pPr>
      <a:lvl4pPr marL="1591313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2046120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500926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955393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410199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865006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54807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909273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64080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818886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273353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728159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182966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637432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9343239" y="6479353"/>
            <a:ext cx="2743200" cy="365125"/>
          </a:xfrm>
          <a:prstGeom prst="rect">
            <a:avLst/>
          </a:prstGeom>
        </p:spPr>
        <p:txBody>
          <a:bodyPr vert="horz" lIns="90946" tIns="45483" rIns="90946" bIns="45483" rtlCol="0" anchor="ctr"/>
          <a:lstStyle>
            <a:lvl1pPr algn="r">
              <a:defRPr sz="117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243561"/>
            <a:fld id="{AB7B4695-A175-4211-B87D-BE490BB0E99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 defTabSz="243561"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653142"/>
            <a:ext cx="121920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Блок-схема: ручной ввод 8"/>
          <p:cNvSpPr/>
          <p:nvPr/>
        </p:nvSpPr>
        <p:spPr>
          <a:xfrm rot="5400000">
            <a:off x="857253" y="-857249"/>
            <a:ext cx="653142" cy="2367643"/>
          </a:xfrm>
          <a:prstGeom prst="flowChartManualInpu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48721" tIns="24366" rIns="48721" bIns="24366" rtlCol="0" anchor="ctr"/>
          <a:lstStyle/>
          <a:p>
            <a:pPr marL="0" marR="0" lvl="0" indent="0" algn="ctr" defTabSz="2435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911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10" name="Picture 8" descr="https://gosrezerv.kz/images/New-Folder/ef7a34ebc1e46ef0cac56d894707f98c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9191" y="50357"/>
            <a:ext cx="542640" cy="58815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91831" y="67647"/>
            <a:ext cx="1583466" cy="543574"/>
          </a:xfrm>
          <a:prstGeom prst="rect">
            <a:avLst/>
          </a:prstGeom>
          <a:noFill/>
        </p:spPr>
        <p:txBody>
          <a:bodyPr wrap="square" lIns="48721" tIns="24366" rIns="48721" bIns="24366" rtlCol="0">
            <a:spAutoFit/>
          </a:bodyPr>
          <a:lstStyle/>
          <a:p>
            <a:pPr marL="0" marR="0" lvl="0" indent="0" algn="l" defTabSz="24356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071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Министерство торговли и интеграции Республики Казахстан</a:t>
            </a:r>
          </a:p>
        </p:txBody>
      </p:sp>
    </p:spTree>
    <p:extLst>
      <p:ext uri="{BB962C8B-B14F-4D97-AF65-F5344CB8AC3E}">
        <p14:creationId xmlns:p14="http://schemas.microsoft.com/office/powerpoint/2010/main" val="184559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</p:sldLayoutIdLst>
  <p:hf hdr="0" dt="0"/>
  <p:txStyles>
    <p:titleStyle>
      <a:lvl1pPr algn="l" defTabSz="909273" rtl="0" eaLnBrk="1" latinLnBrk="0" hangingPunct="1">
        <a:lnSpc>
          <a:spcPct val="90000"/>
        </a:lnSpc>
        <a:spcBef>
          <a:spcPct val="0"/>
        </a:spcBef>
        <a:buNone/>
        <a:defRPr sz="3107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7233" indent="-227233" algn="l" defTabSz="909273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786" kern="1200">
          <a:solidFill>
            <a:schemeClr val="tx1"/>
          </a:solidFill>
          <a:latin typeface="+mn-lt"/>
          <a:ea typeface="+mn-ea"/>
          <a:cs typeface="+mn-cs"/>
        </a:defRPr>
      </a:lvl1pPr>
      <a:lvl2pPr marL="682040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2464" kern="1200">
          <a:solidFill>
            <a:schemeClr val="tx1"/>
          </a:solidFill>
          <a:latin typeface="+mn-lt"/>
          <a:ea typeface="+mn-ea"/>
          <a:cs typeface="+mn-cs"/>
        </a:defRPr>
      </a:lvl2pPr>
      <a:lvl3pPr marL="1136846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982" kern="1200">
          <a:solidFill>
            <a:schemeClr val="tx1"/>
          </a:solidFill>
          <a:latin typeface="+mn-lt"/>
          <a:ea typeface="+mn-ea"/>
          <a:cs typeface="+mn-cs"/>
        </a:defRPr>
      </a:lvl3pPr>
      <a:lvl4pPr marL="1591313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2046120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500926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955393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410199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865006" indent="-227233" algn="l" defTabSz="909273" rtl="0" eaLnBrk="1" latinLnBrk="0" hangingPunct="1">
        <a:lnSpc>
          <a:spcPct val="90000"/>
        </a:lnSpc>
        <a:spcBef>
          <a:spcPts val="501"/>
        </a:spcBef>
        <a:buFont typeface="Arial" panose="020B0604020202020204" pitchFamily="34" charset="0"/>
        <a:buChar char="•"/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1pPr>
      <a:lvl2pPr marL="454807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2pPr>
      <a:lvl3pPr marL="909273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3pPr>
      <a:lvl4pPr marL="1364080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4pPr>
      <a:lvl5pPr marL="1818886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5pPr>
      <a:lvl6pPr marL="2273353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6pPr>
      <a:lvl7pPr marL="2728159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7pPr>
      <a:lvl8pPr marL="3182966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8pPr>
      <a:lvl9pPr marL="3637432" algn="l" defTabSz="909273" rtl="0" eaLnBrk="1" latinLnBrk="0" hangingPunct="1">
        <a:defRPr sz="171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Номер слайда 4"/>
          <p:cNvSpPr>
            <a:spLocks noGrp="1" noEditPoints="1"/>
          </p:cNvSpPr>
          <p:nvPr>
            <p:ph type="sldNum" sz="quarter" idx="12"/>
          </p:nvPr>
        </p:nvSpPr>
        <p:spPr>
          <a:xfrm>
            <a:off x="9329464" y="6453337"/>
            <a:ext cx="2743200" cy="365125"/>
          </a:xfrm>
        </p:spPr>
        <p:txBody>
          <a:bodyPr/>
          <a:lstStyle/>
          <a:p>
            <a:pPr defTabSz="243221"/>
            <a:fld id="{A915CED3-5792-4801-8133-9DED56DDAD87}" type="slidenum">
              <a:rPr lang="ru-RU" sz="1125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defTabSz="243221"/>
              <a:t>1</a:t>
            </a:fld>
            <a:endParaRPr lang="ru-RU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Номер слайда 4"/>
          <p:cNvSpPr txBox="1"/>
          <p:nvPr/>
        </p:nvSpPr>
        <p:spPr>
          <a:xfrm>
            <a:off x="9329464" y="6453337"/>
            <a:ext cx="2743200" cy="365125"/>
          </a:xfrm>
          <a:prstGeom prst="rect">
            <a:avLst/>
          </a:prstGeom>
        </p:spPr>
        <p:txBody>
          <a:bodyPr vert="horz" lIns="48721" tIns="24366" rIns="48721" bIns="24366" rtlCol="0" anchor="ctr"/>
          <a:lstStyle>
            <a:lvl1pPr marL="0" algn="r" defTabSz="454025" rtl="0" eaLnBrk="1" latinLnBrk="0" hangingPunct="1"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4025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8050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2075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6100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0125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24150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78175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32200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43221"/>
            <a:fld id="{A915CED3-5792-4801-8133-9DED56DDAD87}" type="slidenum">
              <a:rPr lang="ru-RU" sz="1125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defTabSz="243221"/>
              <a:t>1</a:t>
            </a:fld>
            <a:endParaRPr lang="ru-RU" sz="1179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216400" y="2691256"/>
            <a:ext cx="282701" cy="488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43221"/>
            <a:r>
              <a:rPr lang="ru-RU" sz="1286" dirty="0">
                <a:solidFill>
                  <a:prstClr val="white"/>
                </a:solidFill>
                <a:latin typeface="Arial"/>
              </a:rPr>
              <a:t>77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23674" y="653911"/>
            <a:ext cx="12200446" cy="22504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 defTabSz="914376"/>
            <a:endParaRPr lang="ru-RU" sz="1393" i="1" dirty="0">
              <a:solidFill>
                <a:srgbClr val="4472C4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3044604" y="38978"/>
            <a:ext cx="9726333" cy="487928"/>
          </a:xfrm>
          <a:prstGeom prst="rect">
            <a:avLst/>
          </a:prstGeom>
          <a:noFill/>
          <a:ln>
            <a:noFill/>
          </a:ln>
        </p:spPr>
        <p:txBody>
          <a:bodyPr wrap="square" lIns="91414" tIns="45707" rIns="91414" bIns="45707">
            <a:spAutoFit/>
          </a:bodyPr>
          <a:lstStyle/>
          <a:p>
            <a:pPr defTabSz="243561">
              <a:spcBef>
                <a:spcPts val="99"/>
              </a:spcBef>
            </a:pPr>
            <a:r>
              <a:rPr lang="ru-RU" sz="2571" b="1" dirty="0">
                <a:solidFill>
                  <a:srgbClr val="7030A0"/>
                </a:solidFill>
                <a:latin typeface="Arial" panose="020B0604020202020204" pitchFamily="34" charset="0"/>
                <a:ea typeface="Arial Narrow" panose="020B0606020202030204" pitchFamily="34" charset="0"/>
                <a:cs typeface="Arial" panose="020B0604020202020204" pitchFamily="34" charset="0"/>
              </a:rPr>
              <a:t>ОСНОВНЫЕ ПОКАЗАТЕЛИ (1 полугодие 2024 г.)</a:t>
            </a:r>
          </a:p>
        </p:txBody>
      </p:sp>
      <p:sp>
        <p:nvSpPr>
          <p:cNvPr id="8" name="object 22"/>
          <p:cNvSpPr txBox="1"/>
          <p:nvPr/>
        </p:nvSpPr>
        <p:spPr>
          <a:xfrm>
            <a:off x="72849" y="1103499"/>
            <a:ext cx="1284902" cy="483013"/>
          </a:xfrm>
          <a:prstGeom prst="rect">
            <a:avLst/>
          </a:prstGeom>
          <a:solidFill>
            <a:srgbClr val="073D51"/>
          </a:solidFill>
        </p:spPr>
        <p:txBody>
          <a:bodyPr vert="horz" wrap="square" lIns="0" tIns="37461" rIns="0" bIns="0" rtlCol="0">
            <a:spAutoFit/>
          </a:bodyPr>
          <a:lstStyle/>
          <a:p>
            <a:pPr marL="236418" defTabSz="914376">
              <a:spcBef>
                <a:spcPts val="295"/>
              </a:spcBef>
            </a:pPr>
            <a:r>
              <a:rPr lang="ru-RU" sz="2893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3930</a:t>
            </a:r>
            <a:endParaRPr sz="289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7"/>
          <p:cNvSpPr txBox="1"/>
          <p:nvPr/>
        </p:nvSpPr>
        <p:spPr>
          <a:xfrm>
            <a:off x="1462311" y="1128766"/>
            <a:ext cx="4172068" cy="567461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586" algn="just" defTabSz="914376">
              <a:spcBef>
                <a:spcPts val="104"/>
              </a:spcBef>
            </a:pPr>
            <a:r>
              <a:rPr lang="ru-RU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Мероприятий, охваченных гос. контролем</a:t>
            </a:r>
            <a:endParaRPr lang="ru-RU" b="1" spc="-5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2"/>
          <p:cNvSpPr txBox="1"/>
          <p:nvPr/>
        </p:nvSpPr>
        <p:spPr>
          <a:xfrm>
            <a:off x="5901204" y="1094207"/>
            <a:ext cx="1413997" cy="483013"/>
          </a:xfrm>
          <a:prstGeom prst="rect">
            <a:avLst/>
          </a:prstGeom>
          <a:solidFill>
            <a:srgbClr val="073D51"/>
          </a:solidFill>
        </p:spPr>
        <p:txBody>
          <a:bodyPr vert="horz" wrap="square" lIns="0" tIns="37461" rIns="0" bIns="0" rtlCol="0">
            <a:spAutoFit/>
          </a:bodyPr>
          <a:lstStyle/>
          <a:p>
            <a:pPr marL="236418" defTabSz="914376">
              <a:spcBef>
                <a:spcPts val="295"/>
              </a:spcBef>
            </a:pPr>
            <a:r>
              <a:rPr lang="ru-RU" sz="2893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2930</a:t>
            </a:r>
            <a:endParaRPr sz="289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7"/>
          <p:cNvSpPr txBox="1"/>
          <p:nvPr/>
        </p:nvSpPr>
        <p:spPr>
          <a:xfrm>
            <a:off x="7414252" y="1169582"/>
            <a:ext cx="4786194" cy="290462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586" algn="just" defTabSz="914376">
              <a:spcBef>
                <a:spcPts val="104"/>
              </a:spcBef>
            </a:pPr>
            <a:r>
              <a:rPr lang="ru-RU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Установлены  нарушения </a:t>
            </a:r>
          </a:p>
        </p:txBody>
      </p:sp>
      <p:sp>
        <p:nvSpPr>
          <p:cNvPr id="18" name="object 22"/>
          <p:cNvSpPr txBox="1"/>
          <p:nvPr/>
        </p:nvSpPr>
        <p:spPr>
          <a:xfrm>
            <a:off x="72849" y="2167168"/>
            <a:ext cx="1284902" cy="483013"/>
          </a:xfrm>
          <a:prstGeom prst="rect">
            <a:avLst/>
          </a:prstGeom>
          <a:solidFill>
            <a:srgbClr val="073D51"/>
          </a:solidFill>
        </p:spPr>
        <p:txBody>
          <a:bodyPr vert="horz" wrap="square" lIns="0" tIns="37461" rIns="0" bIns="0" rtlCol="0">
            <a:spAutoFit/>
          </a:bodyPr>
          <a:lstStyle/>
          <a:p>
            <a:pPr marL="236418" algn="ctr" defTabSz="914376">
              <a:spcBef>
                <a:spcPts val="295"/>
              </a:spcBef>
            </a:pPr>
            <a:r>
              <a:rPr lang="ru-RU" sz="2893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sz="289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-194796" y="1851021"/>
            <a:ext cx="12191999" cy="151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791702" y="667365"/>
            <a:ext cx="4941" cy="225045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ject 17"/>
          <p:cNvSpPr txBox="1"/>
          <p:nvPr/>
        </p:nvSpPr>
        <p:spPr>
          <a:xfrm>
            <a:off x="1458163" y="2112152"/>
            <a:ext cx="4213006" cy="567461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586" algn="just" defTabSz="914376">
              <a:spcBef>
                <a:spcPts val="104"/>
              </a:spcBef>
            </a:pPr>
            <a:r>
              <a:rPr lang="ru-RU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Вынесено постановлений о наложении адм. штрафов</a:t>
            </a:r>
            <a:endParaRPr lang="ru-RU" b="1" spc="-5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17"/>
          <p:cNvSpPr txBox="1"/>
          <p:nvPr/>
        </p:nvSpPr>
        <p:spPr>
          <a:xfrm>
            <a:off x="8158965" y="2277417"/>
            <a:ext cx="4067854" cy="290462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586" algn="just" defTabSz="914376">
              <a:spcBef>
                <a:spcPts val="104"/>
              </a:spcBef>
            </a:pPr>
            <a:r>
              <a:rPr lang="ru-RU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Сумма штрафов</a:t>
            </a:r>
            <a:endParaRPr lang="ru-RU" b="1" spc="-5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39" y="2958900"/>
            <a:ext cx="12199007" cy="3812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 defTabSz="914376"/>
            <a:endParaRPr lang="ru-RU" sz="1393" i="1" dirty="0">
              <a:solidFill>
                <a:srgbClr val="4472C4"/>
              </a:solidFill>
              <a:latin typeface="Arial Narrow" panose="020B0606020202030204" pitchFamily="34" charset="0"/>
            </a:endParaRPr>
          </a:p>
        </p:txBody>
      </p:sp>
      <p:pic>
        <p:nvPicPr>
          <p:cNvPr id="36" name="Рисунок 35" descr="Портфель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09028" y="3292624"/>
            <a:ext cx="713686" cy="646353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945880" y="3268515"/>
            <a:ext cx="4559234" cy="3749638"/>
          </a:xfrm>
          <a:prstGeom prst="rect">
            <a:avLst/>
          </a:prstGeom>
        </p:spPr>
        <p:txBody>
          <a:bodyPr wrap="square" lIns="48979" tIns="24490" rIns="48979" bIns="24490">
            <a:spAutoFit/>
          </a:bodyPr>
          <a:lstStyle/>
          <a:p>
            <a:pPr algn="just" defTabSz="243221">
              <a:buClr>
                <a:srgbClr val="002060"/>
              </a:buClr>
            </a:pPr>
            <a:r>
              <a:rPr lang="ru-RU" sz="2893" b="1" dirty="0">
                <a:solidFill>
                  <a:srgbClr val="0072C7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1267</a:t>
            </a:r>
            <a:r>
              <a:rPr lang="ru-RU" sz="1929" b="1" dirty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929" b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 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внеплановые и совместные проверки</a:t>
            </a:r>
          </a:p>
          <a:p>
            <a:pPr algn="just" defTabSz="243221">
              <a:buClr>
                <a:srgbClr val="002060"/>
              </a:buClr>
            </a:pPr>
            <a:endParaRPr lang="ru-RU" sz="1500" kern="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04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04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ru-RU" sz="2893" b="1" kern="0" dirty="0">
                <a:solidFill>
                  <a:srgbClr val="0072C7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2663</a:t>
            </a:r>
            <a:r>
              <a:rPr lang="ru-RU" sz="1929" b="1" kern="0" dirty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929" b="1" kern="0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 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профилактический контроль без посещения</a:t>
            </a:r>
          </a:p>
          <a:p>
            <a:pPr algn="just" defTabSz="243221">
              <a:buClr>
                <a:srgbClr val="002060"/>
              </a:buClr>
            </a:pPr>
            <a:endParaRPr lang="ru-RU" sz="1500" kern="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ru-RU" sz="2893" b="1" kern="0" dirty="0">
                <a:solidFill>
                  <a:srgbClr val="0072C7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2597</a:t>
            </a:r>
            <a:r>
              <a:rPr lang="ru-RU" sz="1929" b="1" kern="0" dirty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714" b="1" kern="0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- 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предписаний об устранении нарушений </a:t>
            </a: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ru-RU" sz="1929" b="1" kern="0" dirty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ru-RU" sz="1929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266890" y="4388304"/>
            <a:ext cx="574934" cy="667433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314215" y="5546522"/>
            <a:ext cx="527609" cy="702443"/>
          </a:xfrm>
          <a:prstGeom prst="rect">
            <a:avLst/>
          </a:prstGeom>
        </p:spPr>
      </p:pic>
      <p:pic>
        <p:nvPicPr>
          <p:cNvPr id="40" name="Рисунок 39" descr="Портфель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862821" y="3377508"/>
            <a:ext cx="619959" cy="561469"/>
          </a:xfrm>
          <a:prstGeom prst="rect">
            <a:avLst/>
          </a:prstGeom>
        </p:spPr>
      </p:pic>
      <p:pic>
        <p:nvPicPr>
          <p:cNvPr id="41" name="Рисунок 40" descr="Портфель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862821" y="4347830"/>
            <a:ext cx="583483" cy="528435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5901204" y="5411973"/>
            <a:ext cx="524370" cy="608733"/>
          </a:xfrm>
          <a:prstGeom prst="rect">
            <a:avLst/>
          </a:prstGeom>
        </p:spPr>
      </p:pic>
      <p:sp>
        <p:nvSpPr>
          <p:cNvPr id="95" name="Текст. поле 94"/>
          <p:cNvSpPr txBox="1"/>
          <p:nvPr/>
        </p:nvSpPr>
        <p:spPr>
          <a:xfrm>
            <a:off x="6550479" y="3377508"/>
            <a:ext cx="5641521" cy="31738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 defTabSz="243221">
              <a:buClr>
                <a:srgbClr val="002060"/>
              </a:buClr>
            </a:pPr>
            <a:r>
              <a:rPr lang="en-US" sz="2893" b="1" kern="0" dirty="0">
                <a:solidFill>
                  <a:srgbClr val="0072C7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1183</a:t>
            </a:r>
            <a:r>
              <a:rPr lang="ru-RU" sz="1929" b="1" kern="0" dirty="0">
                <a:solidFill>
                  <a:srgbClr val="00B05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929" b="1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-</a:t>
            </a:r>
            <a:r>
              <a:rPr lang="ru-RU" b="1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отменены СС</a:t>
            </a:r>
            <a:r>
              <a:rPr lang="en-US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/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ДС</a:t>
            </a:r>
            <a:endParaRPr lang="ru-RU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en-US" sz="2893" b="1" kern="0" dirty="0">
                <a:solidFill>
                  <a:srgbClr val="0072C7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7947</a:t>
            </a:r>
            <a:r>
              <a:rPr lang="ru-RU" sz="2893" b="1" kern="0" dirty="0">
                <a:solidFill>
                  <a:srgbClr val="0072C7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929" b="1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- 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запрещены к применению СИ</a:t>
            </a:r>
          </a:p>
          <a:p>
            <a:pPr algn="just" defTabSz="243221">
              <a:buClr>
                <a:srgbClr val="002060"/>
              </a:buClr>
            </a:pPr>
            <a:endParaRPr lang="ru-RU" sz="1929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1929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ru-RU" sz="2893" b="1" kern="0" dirty="0">
                <a:solidFill>
                  <a:srgbClr val="0072C7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38 </a:t>
            </a:r>
            <a:r>
              <a:rPr lang="ru-RU" sz="1929" b="1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- 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приостановлены/отозваны аттестаты аккредитации ОПС и ИЛ</a:t>
            </a:r>
            <a:r>
              <a:rPr lang="en-US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(c 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ДКТРМ - 6)</a:t>
            </a:r>
          </a:p>
        </p:txBody>
      </p:sp>
      <p:sp>
        <p:nvSpPr>
          <p:cNvPr id="103" name="Текст. поле 87"/>
          <p:cNvSpPr txBox="1"/>
          <p:nvPr/>
        </p:nvSpPr>
        <p:spPr>
          <a:xfrm>
            <a:off x="11753748" y="6374726"/>
            <a:ext cx="4230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43221"/>
            <a:r>
              <a:rPr lang="ru-RU" sz="1500" b="1" dirty="0">
                <a:solidFill>
                  <a:prstClr val="black"/>
                </a:solidFill>
                <a:latin typeface="Arial"/>
                <a:ea typeface="Arial Narrow" panose="020B0606020202030204" pitchFamily="34" charset="0"/>
                <a:cs typeface="Arial Narrow" panose="020B0606020202030204" pitchFamily="34" charset="0"/>
              </a:rPr>
              <a:t>3</a:t>
            </a:r>
            <a:endParaRPr lang="en-US" sz="1929" b="1" dirty="0">
              <a:solidFill>
                <a:prstClr val="black"/>
              </a:solidFill>
              <a:latin typeface="Arial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" name="object 22"/>
          <p:cNvSpPr txBox="1"/>
          <p:nvPr>
            <p:custDataLst>
              <p:tags r:id="rId1"/>
            </p:custDataLst>
          </p:nvPr>
        </p:nvSpPr>
        <p:spPr>
          <a:xfrm>
            <a:off x="5936797" y="2208439"/>
            <a:ext cx="2042092" cy="500743"/>
          </a:xfrm>
          <a:prstGeom prst="rect">
            <a:avLst/>
          </a:prstGeom>
          <a:solidFill>
            <a:srgbClr val="073D51"/>
          </a:solidFill>
        </p:spPr>
        <p:txBody>
          <a:bodyPr vert="horz" wrap="square" lIns="0" tIns="37461" rIns="0" bIns="0" rtlCol="0">
            <a:noAutofit/>
          </a:bodyPr>
          <a:lstStyle/>
          <a:p>
            <a:pPr marL="236418" defTabSz="914376">
              <a:spcBef>
                <a:spcPts val="295"/>
              </a:spcBef>
            </a:pPr>
            <a:r>
              <a:rPr lang="ru-RU" sz="23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242</a:t>
            </a:r>
            <a:r>
              <a:rPr lang="ru-RU" sz="2357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млн.тг</a:t>
            </a:r>
          </a:p>
        </p:txBody>
      </p:sp>
    </p:spTree>
    <p:extLst>
      <p:ext uri="{BB962C8B-B14F-4D97-AF65-F5344CB8AC3E}">
        <p14:creationId xmlns:p14="http://schemas.microsoft.com/office/powerpoint/2010/main" val="317071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Номер слайда 4"/>
          <p:cNvSpPr>
            <a:spLocks noGrp="1" noEditPoints="1"/>
          </p:cNvSpPr>
          <p:nvPr>
            <p:ph type="sldNum" sz="quarter" idx="12"/>
          </p:nvPr>
        </p:nvSpPr>
        <p:spPr>
          <a:xfrm>
            <a:off x="9329464" y="6453337"/>
            <a:ext cx="2743200" cy="365125"/>
          </a:xfrm>
        </p:spPr>
        <p:txBody>
          <a:bodyPr/>
          <a:lstStyle/>
          <a:p>
            <a:pPr defTabSz="243221"/>
            <a:fld id="{A915CED3-5792-4801-8133-9DED56DDAD87}" type="slidenum">
              <a:rPr lang="ru-RU" sz="1125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defTabSz="243221"/>
              <a:t>2</a:t>
            </a:fld>
            <a:endParaRPr lang="ru-RU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2" name="Номер слайда 4"/>
          <p:cNvSpPr txBox="1"/>
          <p:nvPr/>
        </p:nvSpPr>
        <p:spPr>
          <a:xfrm>
            <a:off x="9329464" y="6453337"/>
            <a:ext cx="2743200" cy="365125"/>
          </a:xfrm>
          <a:prstGeom prst="rect">
            <a:avLst/>
          </a:prstGeom>
        </p:spPr>
        <p:txBody>
          <a:bodyPr vert="horz" lIns="48721" tIns="24366" rIns="48721" bIns="24366" rtlCol="0" anchor="ctr"/>
          <a:lstStyle>
            <a:lvl1pPr marL="0" algn="r" defTabSz="454025" rtl="0" eaLnBrk="1" latinLnBrk="0" hangingPunct="1"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4025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08050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62075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16100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70125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24150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178175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32200" algn="l" defTabSz="454025" rtl="0" eaLnBrk="1" latinLnBrk="0" hangingPunct="1"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243221"/>
            <a:fld id="{A915CED3-5792-4801-8133-9DED56DDAD87}" type="slidenum">
              <a:rPr lang="ru-RU" sz="1125">
                <a:solidFill>
                  <a:prstClr val="black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pPr defTabSz="243221"/>
              <a:t>2</a:t>
            </a:fld>
            <a:endParaRPr lang="ru-RU" sz="1179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1216400" y="2691256"/>
            <a:ext cx="282701" cy="488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243221"/>
            <a:r>
              <a:rPr lang="ru-RU" sz="1286" dirty="0">
                <a:solidFill>
                  <a:prstClr val="white"/>
                </a:solidFill>
                <a:latin typeface="Arial"/>
              </a:rPr>
              <a:t>77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-23674" y="653911"/>
            <a:ext cx="12200446" cy="225045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 defTabSz="914376"/>
            <a:endParaRPr lang="ru-RU" sz="1393" i="1" dirty="0">
              <a:solidFill>
                <a:srgbClr val="4472C4"/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Прямоугольник 15"/>
          <p:cNvSpPr>
            <a:spLocks noChangeArrowheads="1"/>
          </p:cNvSpPr>
          <p:nvPr/>
        </p:nvSpPr>
        <p:spPr bwMode="auto">
          <a:xfrm>
            <a:off x="2687662" y="83099"/>
            <a:ext cx="9726333" cy="487928"/>
          </a:xfrm>
          <a:prstGeom prst="rect">
            <a:avLst/>
          </a:prstGeom>
          <a:noFill/>
          <a:ln>
            <a:noFill/>
          </a:ln>
        </p:spPr>
        <p:txBody>
          <a:bodyPr wrap="square" lIns="91414" tIns="45707" rIns="91414" bIns="45707">
            <a:spAutoFit/>
          </a:bodyPr>
          <a:lstStyle/>
          <a:p>
            <a:pPr defTabSz="243561">
              <a:spcBef>
                <a:spcPts val="99"/>
              </a:spcBef>
            </a:pPr>
            <a:r>
              <a:rPr lang="kk-KZ" sz="2571" b="1" dirty="0">
                <a:solidFill>
                  <a:srgbClr val="7030A0"/>
                </a:solidFill>
                <a:latin typeface="Arial" panose="020B0604020202020204" pitchFamily="34" charset="0"/>
                <a:ea typeface="Arial Narrow" panose="020B0606020202030204" pitchFamily="34" charset="0"/>
                <a:cs typeface="Arial" panose="020B0604020202020204" pitchFamily="34" charset="0"/>
              </a:rPr>
              <a:t>НЕГІЗГІ КӨРСЕТКІШТЕР </a:t>
            </a:r>
            <a:r>
              <a:rPr lang="ru-RU" sz="2571" b="1" dirty="0">
                <a:solidFill>
                  <a:srgbClr val="7030A0"/>
                </a:solidFill>
                <a:latin typeface="Arial" panose="020B0604020202020204" pitchFamily="34" charset="0"/>
                <a:ea typeface="Arial Narrow" panose="020B0606020202030204" pitchFamily="34" charset="0"/>
                <a:cs typeface="Arial" panose="020B0604020202020204" pitchFamily="34" charset="0"/>
              </a:rPr>
              <a:t>(2024 </a:t>
            </a:r>
            <a:r>
              <a:rPr lang="ru-RU" sz="2571" b="1" dirty="0" err="1">
                <a:solidFill>
                  <a:srgbClr val="7030A0"/>
                </a:solidFill>
                <a:latin typeface="Arial" panose="020B0604020202020204" pitchFamily="34" charset="0"/>
                <a:ea typeface="Arial Narrow" panose="020B0606020202030204" pitchFamily="34" charset="0"/>
                <a:cs typeface="Arial" panose="020B0604020202020204" pitchFamily="34" charset="0"/>
              </a:rPr>
              <a:t>жылғы</a:t>
            </a:r>
            <a:r>
              <a:rPr lang="ru-RU" sz="2571" b="1" dirty="0">
                <a:solidFill>
                  <a:srgbClr val="7030A0"/>
                </a:solidFill>
                <a:latin typeface="Arial" panose="020B0604020202020204" pitchFamily="34" charset="0"/>
                <a:ea typeface="Arial Narrow" panose="020B0606020202030204" pitchFamily="34" charset="0"/>
                <a:cs typeface="Arial" panose="020B0604020202020204" pitchFamily="34" charset="0"/>
              </a:rPr>
              <a:t> 1 </a:t>
            </a:r>
            <a:r>
              <a:rPr lang="ru-RU" sz="2571" b="1" dirty="0" err="1">
                <a:solidFill>
                  <a:srgbClr val="7030A0"/>
                </a:solidFill>
                <a:latin typeface="Arial" panose="020B0604020202020204" pitchFamily="34" charset="0"/>
                <a:ea typeface="Arial Narrow" panose="020B0606020202030204" pitchFamily="34" charset="0"/>
                <a:cs typeface="Arial" panose="020B0604020202020204" pitchFamily="34" charset="0"/>
              </a:rPr>
              <a:t>жартыжылдық</a:t>
            </a:r>
            <a:r>
              <a:rPr lang="ru-RU" sz="2571" b="1" dirty="0">
                <a:solidFill>
                  <a:srgbClr val="7030A0"/>
                </a:solidFill>
                <a:latin typeface="Arial" panose="020B0604020202020204" pitchFamily="34" charset="0"/>
                <a:ea typeface="Arial Narrow" panose="020B060602020203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8" name="object 22"/>
          <p:cNvSpPr txBox="1"/>
          <p:nvPr/>
        </p:nvSpPr>
        <p:spPr>
          <a:xfrm>
            <a:off x="72849" y="1103499"/>
            <a:ext cx="1284902" cy="483013"/>
          </a:xfrm>
          <a:prstGeom prst="rect">
            <a:avLst/>
          </a:prstGeom>
          <a:solidFill>
            <a:srgbClr val="073D51"/>
          </a:solidFill>
        </p:spPr>
        <p:txBody>
          <a:bodyPr vert="horz" wrap="square" lIns="0" tIns="37461" rIns="0" bIns="0" rtlCol="0">
            <a:spAutoFit/>
          </a:bodyPr>
          <a:lstStyle/>
          <a:p>
            <a:pPr marL="236418" defTabSz="914376">
              <a:spcBef>
                <a:spcPts val="295"/>
              </a:spcBef>
            </a:pPr>
            <a:r>
              <a:rPr lang="ru-RU" sz="2893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3930</a:t>
            </a:r>
            <a:endParaRPr sz="289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object 17"/>
          <p:cNvSpPr txBox="1"/>
          <p:nvPr/>
        </p:nvSpPr>
        <p:spPr>
          <a:xfrm>
            <a:off x="1462311" y="1128766"/>
            <a:ext cx="4172068" cy="554252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586" algn="just" defTabSz="914376">
              <a:spcBef>
                <a:spcPts val="104"/>
              </a:spcBef>
            </a:pPr>
            <a:r>
              <a:rPr lang="kk-KZ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kk-KZ" sz="1714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бақылаумен қамтылған іс-шаралар</a:t>
            </a:r>
            <a:endParaRPr lang="ru-RU" sz="1714" b="1" spc="-5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2"/>
          <p:cNvSpPr txBox="1"/>
          <p:nvPr/>
        </p:nvSpPr>
        <p:spPr>
          <a:xfrm>
            <a:off x="5901204" y="1094207"/>
            <a:ext cx="1413997" cy="483013"/>
          </a:xfrm>
          <a:prstGeom prst="rect">
            <a:avLst/>
          </a:prstGeom>
          <a:solidFill>
            <a:srgbClr val="073D51"/>
          </a:solidFill>
        </p:spPr>
        <p:txBody>
          <a:bodyPr vert="horz" wrap="square" lIns="0" tIns="37461" rIns="0" bIns="0" rtlCol="0">
            <a:spAutoFit/>
          </a:bodyPr>
          <a:lstStyle/>
          <a:p>
            <a:pPr marL="236418" defTabSz="914376">
              <a:spcBef>
                <a:spcPts val="295"/>
              </a:spcBef>
            </a:pPr>
            <a:r>
              <a:rPr lang="ru-RU" sz="2893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2930</a:t>
            </a:r>
            <a:endParaRPr sz="289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7"/>
          <p:cNvSpPr txBox="1"/>
          <p:nvPr/>
        </p:nvSpPr>
        <p:spPr>
          <a:xfrm>
            <a:off x="7414252" y="1169582"/>
            <a:ext cx="4786194" cy="290462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586" algn="just" defTabSz="914376">
              <a:spcBef>
                <a:spcPts val="104"/>
              </a:spcBef>
            </a:pPr>
            <a:r>
              <a:rPr lang="ru-RU" spc="-5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Бұзушылықтар</a:t>
            </a:r>
            <a:r>
              <a:rPr lang="ru-RU" sz="1714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14" spc="-5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анықталды</a:t>
            </a:r>
            <a:endParaRPr lang="ru-RU" sz="1714" spc="-5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22"/>
          <p:cNvSpPr txBox="1"/>
          <p:nvPr/>
        </p:nvSpPr>
        <p:spPr>
          <a:xfrm>
            <a:off x="72849" y="2167168"/>
            <a:ext cx="1284902" cy="483013"/>
          </a:xfrm>
          <a:prstGeom prst="rect">
            <a:avLst/>
          </a:prstGeom>
          <a:solidFill>
            <a:srgbClr val="073D51"/>
          </a:solidFill>
        </p:spPr>
        <p:txBody>
          <a:bodyPr vert="horz" wrap="square" lIns="0" tIns="37461" rIns="0" bIns="0" rtlCol="0">
            <a:spAutoFit/>
          </a:bodyPr>
          <a:lstStyle/>
          <a:p>
            <a:pPr marL="236418" algn="ctr" defTabSz="914376">
              <a:spcBef>
                <a:spcPts val="295"/>
              </a:spcBef>
            </a:pPr>
            <a:r>
              <a:rPr lang="ru-RU" sz="2893" b="1" spc="-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</a:t>
            </a:r>
            <a:endParaRPr sz="2893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H="1" flipV="1">
            <a:off x="-194796" y="1851021"/>
            <a:ext cx="12191999" cy="15123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H="1">
            <a:off x="5791702" y="667365"/>
            <a:ext cx="4941" cy="2250451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object 17"/>
          <p:cNvSpPr txBox="1"/>
          <p:nvPr/>
        </p:nvSpPr>
        <p:spPr>
          <a:xfrm>
            <a:off x="1474134" y="2243687"/>
            <a:ext cx="4213006" cy="290462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586" algn="just" defTabSz="914376">
              <a:spcBef>
                <a:spcPts val="104"/>
              </a:spcBef>
            </a:pPr>
            <a:r>
              <a:rPr lang="ru-RU" spc="-5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Әкімшілік</a:t>
            </a:r>
            <a:r>
              <a:rPr lang="ru-RU" sz="1714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14" spc="-5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1714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салу </a:t>
            </a:r>
            <a:r>
              <a:rPr lang="ru-RU" sz="1714" spc="-5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туралы</a:t>
            </a:r>
            <a:r>
              <a:rPr lang="ru-RU" sz="1714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714" spc="-5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қаулы</a:t>
            </a:r>
            <a:endParaRPr lang="ru-RU" sz="1714" b="1" spc="-5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17"/>
          <p:cNvSpPr txBox="1"/>
          <p:nvPr/>
        </p:nvSpPr>
        <p:spPr>
          <a:xfrm>
            <a:off x="8158965" y="2277417"/>
            <a:ext cx="4067854" cy="290462"/>
          </a:xfrm>
          <a:prstGeom prst="rect">
            <a:avLst/>
          </a:prstGeom>
        </p:spPr>
        <p:txBody>
          <a:bodyPr vert="horz" wrap="square" lIns="0" tIns="13333" rIns="0" bIns="0" rtlCol="0">
            <a:spAutoFit/>
          </a:bodyPr>
          <a:lstStyle/>
          <a:p>
            <a:pPr marL="12586" algn="just" defTabSz="914376">
              <a:spcBef>
                <a:spcPts val="104"/>
              </a:spcBef>
            </a:pPr>
            <a:r>
              <a:rPr lang="ru-RU" sz="1714" spc="-5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Айыппұл</a:t>
            </a:r>
            <a:r>
              <a:rPr lang="ru-RU" sz="1714" spc="-5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pc="-5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сомасы</a:t>
            </a:r>
            <a:endParaRPr lang="ru-RU" b="1" spc="-5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1439" y="2958900"/>
            <a:ext cx="12199007" cy="381297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8" rIns="91437" bIns="45718" rtlCol="0" anchor="ctr"/>
          <a:lstStyle/>
          <a:p>
            <a:pPr algn="ctr" defTabSz="914376"/>
            <a:endParaRPr lang="ru-RU" sz="1393" i="1" dirty="0">
              <a:solidFill>
                <a:srgbClr val="4472C4"/>
              </a:solidFill>
              <a:latin typeface="Arial Narrow" panose="020B0606020202030204" pitchFamily="34" charset="0"/>
            </a:endParaRPr>
          </a:p>
        </p:txBody>
      </p:sp>
      <p:pic>
        <p:nvPicPr>
          <p:cNvPr id="36" name="Рисунок 35" descr="Портфель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209028" y="3292624"/>
            <a:ext cx="713686" cy="646353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945880" y="3268515"/>
            <a:ext cx="4559234" cy="3749638"/>
          </a:xfrm>
          <a:prstGeom prst="rect">
            <a:avLst/>
          </a:prstGeom>
        </p:spPr>
        <p:txBody>
          <a:bodyPr wrap="square" lIns="48979" tIns="24490" rIns="48979" bIns="24490">
            <a:spAutoFit/>
          </a:bodyPr>
          <a:lstStyle/>
          <a:p>
            <a:pPr algn="just" defTabSz="243221">
              <a:buClr>
                <a:srgbClr val="002060"/>
              </a:buClr>
            </a:pPr>
            <a:r>
              <a:rPr lang="ru-RU" sz="2893" b="1" dirty="0">
                <a:solidFill>
                  <a:srgbClr val="0072C7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1267</a:t>
            </a:r>
            <a:r>
              <a:rPr lang="ru-RU" sz="1929" b="1" dirty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929" b="1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–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жоспардан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тыс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және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бірлескен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тексерулер</a:t>
            </a:r>
            <a:endParaRPr lang="ru-RU" kern="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1500" kern="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04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04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ru-RU" sz="2893" b="1" kern="0" dirty="0">
                <a:solidFill>
                  <a:srgbClr val="0072C7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2663</a:t>
            </a:r>
            <a:r>
              <a:rPr lang="ru-RU" sz="1929" b="1" kern="0" dirty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929" b="1" kern="0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–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барусыз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профилактикалық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бақылау</a:t>
            </a:r>
            <a:endParaRPr lang="ru-RU" kern="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1500" kern="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ru-RU" sz="2893" b="1" kern="0" dirty="0">
                <a:solidFill>
                  <a:srgbClr val="0072C7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2597</a:t>
            </a:r>
            <a:r>
              <a:rPr lang="ru-RU" sz="1929" b="1" kern="0" dirty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714" b="1" kern="0" dirty="0">
                <a:solidFill>
                  <a:srgbClr val="7030A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–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бұзушылықтарды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жою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туралы</a:t>
            </a:r>
            <a:r>
              <a:rPr lang="ru-RU" kern="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нұсқамалар</a:t>
            </a:r>
            <a:endParaRPr lang="ru-RU" kern="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ru-RU" sz="1929" b="1" kern="0" dirty="0">
                <a:solidFill>
                  <a:srgbClr val="00B050"/>
                </a:solidFill>
                <a:latin typeface="Arial Narrow" panose="020B0606020202030204" pitchFamily="34" charset="0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endParaRPr lang="ru-RU" sz="1929" kern="0" dirty="0">
              <a:solidFill>
                <a:srgbClr val="2C567A"/>
              </a:solidFill>
              <a:latin typeface="Arial Narrow" panose="020B060602020203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pic>
        <p:nvPicPr>
          <p:cNvPr id="38" name="Рисунок 37"/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266890" y="4388304"/>
            <a:ext cx="574934" cy="667433"/>
          </a:xfrm>
          <a:prstGeom prst="rect">
            <a:avLst/>
          </a:prstGeom>
        </p:spPr>
      </p:pic>
      <p:pic>
        <p:nvPicPr>
          <p:cNvPr id="39" name="Рисунок 38"/>
          <p:cNvPicPr>
            <a:picLocks noChangeAspect="1"/>
          </p:cNvPicPr>
          <p:nvPr/>
        </p:nvPicPr>
        <p:blipFill>
          <a:blip r:embed="rId6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314215" y="5546522"/>
            <a:ext cx="527609" cy="702443"/>
          </a:xfrm>
          <a:prstGeom prst="rect">
            <a:avLst/>
          </a:prstGeom>
        </p:spPr>
      </p:pic>
      <p:pic>
        <p:nvPicPr>
          <p:cNvPr id="40" name="Рисунок 39" descr="Портфель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862821" y="3377508"/>
            <a:ext cx="619959" cy="561469"/>
          </a:xfrm>
          <a:prstGeom prst="rect">
            <a:avLst/>
          </a:prstGeom>
        </p:spPr>
      </p:pic>
      <p:pic>
        <p:nvPicPr>
          <p:cNvPr id="41" name="Рисунок 40" descr="Портфель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862821" y="4347830"/>
            <a:ext cx="583483" cy="528435"/>
          </a:xfrm>
          <a:prstGeom prst="rect">
            <a:avLst/>
          </a:prstGeom>
        </p:spPr>
      </p:pic>
      <p:pic>
        <p:nvPicPr>
          <p:cNvPr id="43" name="Рисунок 42"/>
          <p:cNvPicPr>
            <a:picLocks noChangeAspect="1"/>
          </p:cNvPicPr>
          <p:nvPr/>
        </p:nvPicPr>
        <p:blipFill>
          <a:blip r:embed="rId5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>
          <a:xfrm>
            <a:off x="5901204" y="5411973"/>
            <a:ext cx="524370" cy="608733"/>
          </a:xfrm>
          <a:prstGeom prst="rect">
            <a:avLst/>
          </a:prstGeom>
        </p:spPr>
      </p:pic>
      <p:sp>
        <p:nvSpPr>
          <p:cNvPr id="95" name="Текст. поле 94"/>
          <p:cNvSpPr txBox="1"/>
          <p:nvPr/>
        </p:nvSpPr>
        <p:spPr>
          <a:xfrm>
            <a:off x="6550479" y="3377508"/>
            <a:ext cx="5641521" cy="31738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just" defTabSz="243221">
              <a:buClr>
                <a:srgbClr val="002060"/>
              </a:buClr>
            </a:pPr>
            <a:r>
              <a:rPr lang="en-US" sz="2893" b="1" kern="0" dirty="0">
                <a:solidFill>
                  <a:srgbClr val="0072C7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1183</a:t>
            </a:r>
            <a:r>
              <a:rPr lang="ru-RU" sz="1929" b="1" kern="0" dirty="0">
                <a:solidFill>
                  <a:srgbClr val="00B05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929" b="1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– </a:t>
            </a:r>
            <a:r>
              <a:rPr lang="kk-KZ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СС/СД жойылды</a:t>
            </a:r>
            <a:endParaRPr lang="ru-RU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857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en-US" sz="2893" b="1" kern="0" dirty="0">
                <a:solidFill>
                  <a:srgbClr val="0072C7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7947</a:t>
            </a:r>
            <a:r>
              <a:rPr lang="ru-RU" sz="2893" b="1" kern="0" dirty="0">
                <a:solidFill>
                  <a:srgbClr val="0072C7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sz="1929" b="1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– 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ӨҚ </a:t>
            </a:r>
            <a:r>
              <a:rPr lang="ru-RU" kern="0" dirty="0" err="1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қолдануға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тыйым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салынды</a:t>
            </a:r>
            <a:endParaRPr lang="ru-RU" kern="0" dirty="0">
              <a:solidFill>
                <a:srgbClr val="7030A0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1929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endParaRPr lang="ru-RU" sz="1929" kern="0" dirty="0">
              <a:solidFill>
                <a:srgbClr val="2C567A"/>
              </a:solidFill>
              <a:latin typeface="Arial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algn="just" defTabSz="243221">
              <a:buClr>
                <a:srgbClr val="002060"/>
              </a:buClr>
            </a:pPr>
            <a:r>
              <a:rPr lang="ru-RU" sz="2893" b="1" kern="0" dirty="0">
                <a:solidFill>
                  <a:srgbClr val="0072C7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38 </a:t>
            </a:r>
            <a:r>
              <a:rPr lang="ru-RU" sz="1929" b="1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– 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СРО </a:t>
            </a:r>
            <a:r>
              <a:rPr lang="ru-RU" kern="0" dirty="0" err="1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және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СЗ </a:t>
            </a:r>
            <a:r>
              <a:rPr lang="ru-RU" kern="0" dirty="0" err="1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аккредиттеу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аттестаты </a:t>
            </a:r>
            <a:r>
              <a:rPr lang="ru-RU" kern="0" dirty="0" err="1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тоқтатылды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/</a:t>
            </a:r>
            <a:r>
              <a:rPr lang="ru-RU" kern="0" dirty="0" err="1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қайтарып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</a:t>
            </a:r>
            <a:r>
              <a:rPr lang="ru-RU" kern="0" dirty="0" err="1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алынды</a:t>
            </a:r>
            <a:r>
              <a:rPr lang="ru-RU" kern="0" dirty="0">
                <a:solidFill>
                  <a:srgbClr val="7030A0"/>
                </a:solidFill>
                <a:latin typeface="Arial"/>
                <a:cs typeface="Arial" panose="020B0604020202020204" pitchFamily="34" charset="0"/>
                <a:sym typeface="Arial" panose="020B0604020202020204" pitchFamily="34" charset="0"/>
              </a:rPr>
              <a:t> (ТРМКД -6)</a:t>
            </a:r>
          </a:p>
        </p:txBody>
      </p:sp>
      <p:sp>
        <p:nvSpPr>
          <p:cNvPr id="103" name="Текст. поле 87"/>
          <p:cNvSpPr txBox="1"/>
          <p:nvPr/>
        </p:nvSpPr>
        <p:spPr>
          <a:xfrm>
            <a:off x="11753748" y="6374726"/>
            <a:ext cx="42309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43221"/>
            <a:r>
              <a:rPr lang="ru-RU" sz="1500" b="1" dirty="0">
                <a:solidFill>
                  <a:prstClr val="black"/>
                </a:solidFill>
                <a:latin typeface="Arial"/>
                <a:ea typeface="Arial Narrow" panose="020B0606020202030204" pitchFamily="34" charset="0"/>
                <a:cs typeface="Arial Narrow" panose="020B0606020202030204" pitchFamily="34" charset="0"/>
              </a:rPr>
              <a:t>3</a:t>
            </a:r>
            <a:endParaRPr lang="en-US" sz="1929" b="1" dirty="0">
              <a:solidFill>
                <a:prstClr val="black"/>
              </a:solidFill>
              <a:latin typeface="Arial"/>
              <a:ea typeface="Arial Narrow" panose="020B0606020202030204" pitchFamily="34" charset="0"/>
              <a:cs typeface="Arial Narrow" panose="020B0606020202030204" pitchFamily="34" charset="0"/>
            </a:endParaRPr>
          </a:p>
        </p:txBody>
      </p:sp>
      <p:sp>
        <p:nvSpPr>
          <p:cNvPr id="2" name="object 22"/>
          <p:cNvSpPr txBox="1"/>
          <p:nvPr>
            <p:custDataLst>
              <p:tags r:id="rId1"/>
            </p:custDataLst>
          </p:nvPr>
        </p:nvSpPr>
        <p:spPr>
          <a:xfrm>
            <a:off x="5936797" y="2208439"/>
            <a:ext cx="2042092" cy="500743"/>
          </a:xfrm>
          <a:prstGeom prst="rect">
            <a:avLst/>
          </a:prstGeom>
          <a:solidFill>
            <a:srgbClr val="073D51"/>
          </a:solidFill>
        </p:spPr>
        <p:txBody>
          <a:bodyPr vert="horz" wrap="square" lIns="0" tIns="37461" rIns="0" bIns="0" rtlCol="0">
            <a:noAutofit/>
          </a:bodyPr>
          <a:lstStyle/>
          <a:p>
            <a:pPr marL="236418" defTabSz="914376">
              <a:spcBef>
                <a:spcPts val="295"/>
              </a:spcBef>
            </a:pPr>
            <a:r>
              <a:rPr lang="ru-RU" sz="2357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242</a:t>
            </a:r>
            <a:r>
              <a:rPr lang="ru-RU" sz="2357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млн.тг</a:t>
            </a:r>
          </a:p>
        </p:txBody>
      </p:sp>
    </p:spTree>
    <p:extLst>
      <p:ext uri="{BB962C8B-B14F-4D97-AF65-F5344CB8AC3E}">
        <p14:creationId xmlns:p14="http://schemas.microsoft.com/office/powerpoint/2010/main" val="27045604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14_Тема Office">
  <a:themeElements>
    <a:clrScheme name="Шынгы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C567A"/>
      </a:accent1>
      <a:accent2>
        <a:srgbClr val="0072C7"/>
      </a:accent2>
      <a:accent3>
        <a:srgbClr val="0D1D51"/>
      </a:accent3>
      <a:accent4>
        <a:srgbClr val="666666"/>
      </a:accent4>
      <a:accent5>
        <a:srgbClr val="3C76A6"/>
      </a:accent5>
      <a:accent6>
        <a:srgbClr val="1E44BC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5_Тема Office">
  <a:themeElements>
    <a:clrScheme name="Шынгы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C567A"/>
      </a:accent1>
      <a:accent2>
        <a:srgbClr val="0072C7"/>
      </a:accent2>
      <a:accent3>
        <a:srgbClr val="0D1D51"/>
      </a:accent3>
      <a:accent4>
        <a:srgbClr val="666666"/>
      </a:accent4>
      <a:accent5>
        <a:srgbClr val="3C76A6"/>
      </a:accent5>
      <a:accent6>
        <a:srgbClr val="1E44BC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156</Words>
  <Application>Microsoft Office PowerPoint</Application>
  <PresentationFormat>Широкоэкранный</PresentationFormat>
  <Paragraphs>70</Paragraphs>
  <Slides>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Arial Narrow</vt:lpstr>
      <vt:lpstr>Calibri</vt:lpstr>
      <vt:lpstr>14_Тема Office</vt:lpstr>
      <vt:lpstr>15_Тема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it</dc:creator>
  <cp:lastModifiedBy>it</cp:lastModifiedBy>
  <cp:revision>2</cp:revision>
  <dcterms:created xsi:type="dcterms:W3CDTF">2024-08-05T07:34:00Z</dcterms:created>
  <dcterms:modified xsi:type="dcterms:W3CDTF">2024-08-05T09:58:29Z</dcterms:modified>
</cp:coreProperties>
</file>