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9" r:id="rId2"/>
    <p:sldId id="286" r:id="rId3"/>
    <p:sldId id="287" r:id="rId4"/>
    <p:sldId id="272" r:id="rId5"/>
    <p:sldId id="273" r:id="rId6"/>
    <p:sldId id="275" r:id="rId7"/>
    <p:sldId id="276" r:id="rId8"/>
    <p:sldId id="279" r:id="rId9"/>
    <p:sldId id="288" r:id="rId10"/>
    <p:sldId id="289" r:id="rId11"/>
    <p:sldId id="290" r:id="rId12"/>
    <p:sldId id="291" r:id="rId13"/>
    <p:sldId id="292" r:id="rId1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2079" autoAdjust="0"/>
  </p:normalViewPr>
  <p:slideViewPr>
    <p:cSldViewPr>
      <p:cViewPr varScale="1">
        <p:scale>
          <a:sx n="113" d="100"/>
          <a:sy n="113" d="100"/>
        </p:scale>
        <p:origin x="6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2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066846613747319"/>
          <c:y val="0.317285856116092"/>
          <c:w val="0.53609280278092331"/>
          <c:h val="0.463043428075581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FB5F-4934-A6FA-9CE91DE2185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B5F-4934-A6FA-9CE91DE2185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FB5F-4934-A6FA-9CE91DE21853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B5F-4934-A6FA-9CE91DE21853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4000"/>
                    </a:schemeClr>
                  </a:gs>
                  <a:gs pos="100000">
                    <a:schemeClr val="accent5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FB5F-4934-A6FA-9CE91DE21853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FB5F-4934-A6FA-9CE91DE21853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FB5F-4934-A6FA-9CE91DE21853}"/>
              </c:ext>
            </c:extLst>
          </c:dPt>
          <c:dLbls>
            <c:dLbl>
              <c:idx val="0"/>
              <c:layout>
                <c:manualLayout>
                  <c:x val="6.3534083388484444E-2"/>
                  <c:y val="6.3576164244765074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B5F-4934-A6FA-9CE91DE21853}"/>
                </c:ext>
              </c:extLst>
            </c:dLbl>
            <c:dLbl>
              <c:idx val="2"/>
              <c:layout>
                <c:manualLayout>
                  <c:x val="4.210035631597131E-2"/>
                  <c:y val="-9.6706130140200589E-2"/>
                </c:manualLayout>
              </c:layout>
              <c:tx>
                <c:rich>
                  <a:bodyPr/>
                  <a:lstStyle/>
                  <a:p>
                    <a:fld id="{AE59A0E5-796C-4FFD-9BE7-F7A5BBDF08E8}" type="CATEGORYNAME">
                      <a:rPr lang="ru-RU" b="1"/>
                      <a:pPr/>
                      <a:t>[ИМЯ КАТЕГОРИИ]</a:t>
                    </a:fld>
                    <a:r>
                      <a:rPr lang="ru-RU" b="1" baseline="0" dirty="0"/>
                      <a:t>;  </a:t>
                    </a:r>
                    <a:fld id="{41D002A2-A3FE-4A9E-96AC-928AAB4AE337}" type="VALUE">
                      <a:rPr lang="ru-RU" b="1" baseline="0"/>
                      <a:pPr/>
                      <a:t>[ЗНАЧЕНИЕ]</a:t>
                    </a:fld>
                    <a:endParaRPr lang="ru-RU" b="1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B5F-4934-A6FA-9CE91DE21853}"/>
                </c:ext>
              </c:extLst>
            </c:dLbl>
            <c:dLbl>
              <c:idx val="3"/>
              <c:layout>
                <c:manualLayout>
                  <c:x val="7.0152217074784917E-2"/>
                  <c:y val="-1.0596027374127577E-2"/>
                </c:manualLayout>
              </c:layout>
              <c:tx>
                <c:rich>
                  <a:bodyPr/>
                  <a:lstStyle/>
                  <a:p>
                    <a:fld id="{A39B6EA8-8109-491B-A13E-84A77A3CD2C2}" type="CATEGORYNAME">
                      <a:rPr lang="ru-RU" b="1"/>
                      <a:pPr/>
                      <a:t>[ИМЯ КАТЕГОРИИ]</a:t>
                    </a:fld>
                    <a:r>
                      <a:rPr lang="ru-RU" b="1" baseline="0" dirty="0"/>
                      <a:t>;           </a:t>
                    </a:r>
                    <a:fld id="{0D2A379B-3AA4-4051-AA93-F4B4923835F8}" type="VALUE">
                      <a:rPr lang="ru-RU" b="1" baseline="0" smtClean="0"/>
                      <a:pPr/>
                      <a:t>[ЗНАЧЕНИЕ]</a:t>
                    </a:fld>
                    <a:endParaRPr lang="ru-RU" b="1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B5F-4934-A6FA-9CE91DE21853}"/>
                </c:ext>
              </c:extLst>
            </c:dLbl>
            <c:dLbl>
              <c:idx val="4"/>
              <c:layout>
                <c:manualLayout>
                  <c:x val="5.6915949702183888E-2"/>
                  <c:y val="4.2384109496510156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5F-4934-A6FA-9CE91DE21853}"/>
                </c:ext>
              </c:extLst>
            </c:dLbl>
            <c:dLbl>
              <c:idx val="5"/>
              <c:layout>
                <c:manualLayout>
                  <c:x val="2.6472534745201757E-2"/>
                  <c:y val="6.1456958769939722E-2"/>
                </c:manualLayout>
              </c:layout>
              <c:tx>
                <c:rich>
                  <a:bodyPr/>
                  <a:lstStyle/>
                  <a:p>
                    <a:fld id="{DD25C51B-B9B9-473A-9A67-612EB19CBDD7}" type="CATEGORYNAME">
                      <a:rPr lang="ru-RU" b="1"/>
                      <a:pPr/>
                      <a:t>[ИМЯ КАТЕГОРИИ]</a:t>
                    </a:fld>
                    <a:r>
                      <a:rPr lang="ru-RU" b="1" baseline="0" dirty="0"/>
                      <a:t>;                  </a:t>
                    </a:r>
                    <a:fld id="{7FF99881-4131-4B50-A7FB-763B521A067B}" type="VALUE">
                      <a:rPr lang="ru-RU" b="1" baseline="0" smtClean="0"/>
                      <a:pPr/>
                      <a:t>[ЗНАЧЕНИЕ]</a:t>
                    </a:fld>
                    <a:endParaRPr lang="ru-RU" b="1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B5F-4934-A6FA-9CE91DE21853}"/>
                </c:ext>
              </c:extLst>
            </c:dLbl>
            <c:dLbl>
              <c:idx val="6"/>
              <c:layout>
                <c:manualLayout>
                  <c:x val="1.7207147584381206E-2"/>
                  <c:y val="0.15470199966226197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B5F-4934-A6FA-9CE91DE21853}"/>
                </c:ext>
              </c:extLst>
            </c:dLbl>
            <c:spPr>
              <a:noFill/>
              <a:ln w="25366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KZ"/>
              </a:p>
            </c:txPr>
            <c:dLblPos val="outEnd"/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Өзіндік түсімдер</c:v>
                </c:pt>
                <c:pt idx="1">
                  <c:v>Субвенция</c:v>
                </c:pt>
                <c:pt idx="2">
                  <c:v>Нысаналы трансферттер</c:v>
                </c:pt>
                <c:pt idx="3">
                  <c:v>Төмен тұрған бюджеттерден түсімдер</c:v>
                </c:pt>
                <c:pt idx="4">
                  <c:v>Бюджеттік кредиттерді өтеу</c:v>
                </c:pt>
                <c:pt idx="5">
                  <c:v>Қарыздар түсімдері</c:v>
                </c:pt>
                <c:pt idx="6">
                  <c:v>Бюджет қаражатының бос қалдықтары</c:v>
                </c:pt>
              </c:strCache>
            </c:strRef>
          </c:cat>
          <c:val>
            <c:numRef>
              <c:f>Лист1!$B$2:$B$8</c:f>
              <c:numCache>
                <c:formatCode>#\ ##0.0</c:formatCode>
                <c:ptCount val="7"/>
                <c:pt idx="0">
                  <c:v>126969.2</c:v>
                </c:pt>
                <c:pt idx="1">
                  <c:v>251390.8</c:v>
                </c:pt>
                <c:pt idx="2">
                  <c:v>56484.9</c:v>
                </c:pt>
                <c:pt idx="3">
                  <c:v>2891.4</c:v>
                </c:pt>
                <c:pt idx="4">
                  <c:v>15528.7</c:v>
                </c:pt>
                <c:pt idx="5">
                  <c:v>41428.699999999997</c:v>
                </c:pt>
                <c:pt idx="6">
                  <c:v>20747.2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B5F-4934-A6FA-9CE91DE218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6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K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62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150575381553997"/>
          <c:y val="0.23034957912650803"/>
          <c:w val="0.47536747451613509"/>
          <c:h val="0.46587717685432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9E2C-4388-AA71-AF9A0115E2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E2C-4388-AA71-AF9A0115E20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E2C-4388-AA71-AF9A0115E20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E2C-4388-AA71-AF9A0115E20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9E2C-4388-AA71-AF9A0115E20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E2C-4388-AA71-AF9A0115E20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9E2C-4388-AA71-AF9A0115E20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E2C-4388-AA71-AF9A0115E20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9E2C-4388-AA71-AF9A0115E20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E2C-4388-AA71-AF9A0115E20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9E2C-4388-AA71-AF9A0115E203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E2C-4388-AA71-AF9A0115E203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9E2C-4388-AA71-AF9A0115E203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E2C-4388-AA71-AF9A0115E203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9E2C-4388-AA71-AF9A0115E203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E2C-4388-AA71-AF9A0115E203}"/>
              </c:ext>
            </c:extLst>
          </c:dPt>
          <c:dLbls>
            <c:dLbl>
              <c:idx val="0"/>
              <c:layout>
                <c:manualLayout>
                  <c:x val="-0.20493896713615023"/>
                  <c:y val="0.11093781579124655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E2C-4388-AA71-AF9A0115E203}"/>
                </c:ext>
              </c:extLst>
            </c:dLbl>
            <c:dLbl>
              <c:idx val="1"/>
              <c:layout>
                <c:manualLayout>
                  <c:x val="-0.3047740698444924"/>
                  <c:y val="5.162414946890930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E2C-4388-AA71-AF9A0115E203}"/>
                </c:ext>
              </c:extLst>
            </c:dLbl>
            <c:dLbl>
              <c:idx val="2"/>
              <c:layout>
                <c:manualLayout>
                  <c:x val="-0.35320985426049989"/>
                  <c:y val="-3.98016269565022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E2C-4388-AA71-AF9A0115E203}"/>
                </c:ext>
              </c:extLst>
            </c:dLbl>
            <c:dLbl>
              <c:idx val="3"/>
              <c:layout>
                <c:manualLayout>
                  <c:x val="-4.9271807018285894E-4"/>
                  <c:y val="-6.4971417383395833E-2"/>
                </c:manualLayout>
              </c:layout>
              <c:tx>
                <c:rich>
                  <a:bodyPr/>
                  <a:lstStyle/>
                  <a:p>
                    <a:fld id="{BE4A90BF-DC5F-42B0-8003-909CE09D1DB8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  </a:t>
                    </a:r>
                    <a:fld id="{CA4CEE7F-0598-420E-AF3E-BEFC5E58F061}" type="VALUE">
                      <a:rPr lang="ru-RU" baseline="0" dirty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E2C-4388-AA71-AF9A0115E203}"/>
                </c:ext>
              </c:extLst>
            </c:dLbl>
            <c:dLbl>
              <c:idx val="4"/>
              <c:layout>
                <c:manualLayout>
                  <c:x val="-0.19911294684159575"/>
                  <c:y val="6.5175102737418875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78166131566981"/>
                      <c:h val="6.237526245761379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E2C-4388-AA71-AF9A0115E203}"/>
                </c:ext>
              </c:extLst>
            </c:dLbl>
            <c:dLbl>
              <c:idx val="5"/>
              <c:layout>
                <c:manualLayout>
                  <c:x val="-0.37998009479180517"/>
                  <c:y val="-5.0654670342008936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E2C-4388-AA71-AF9A0115E203}"/>
                </c:ext>
              </c:extLst>
            </c:dLbl>
            <c:dLbl>
              <c:idx val="6"/>
              <c:layout>
                <c:manualLayout>
                  <c:x val="-0.27105106281585739"/>
                  <c:y val="-8.720891064651591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E2C-4388-AA71-AF9A0115E203}"/>
                </c:ext>
              </c:extLst>
            </c:dLbl>
            <c:dLbl>
              <c:idx val="7"/>
              <c:layout>
                <c:manualLayout>
                  <c:x val="-0.11876202963526918"/>
                  <c:y val="-9.5415097067211602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E2C-4388-AA71-AF9A0115E203}"/>
                </c:ext>
              </c:extLst>
            </c:dLbl>
            <c:dLbl>
              <c:idx val="8"/>
              <c:layout>
                <c:manualLayout>
                  <c:x val="4.88666694863878E-2"/>
                  <c:y val="-5.1589587871370503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E2C-4388-AA71-AF9A0115E203}"/>
                </c:ext>
              </c:extLst>
            </c:dLbl>
            <c:dLbl>
              <c:idx val="11"/>
              <c:layout>
                <c:manualLayout>
                  <c:x val="3.9920540258568428E-2"/>
                  <c:y val="-2.6723834239069412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E2C-4388-AA71-AF9A0115E2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KZ"/>
              </a:p>
            </c:txPr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362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Лист1!$A$2:$A$17</c:f>
              <c:strCache>
                <c:ptCount val="16"/>
                <c:pt idx="0">
                  <c:v>Жалпы сипаттағы мемлекеттiк қызметтер </c:v>
                </c:pt>
                <c:pt idx="1">
                  <c:v>Қорғаныс</c:v>
                </c:pt>
                <c:pt idx="2">
                  <c:v>Қоғамдық тәртіп және қауіпсіздік</c:v>
                </c:pt>
                <c:pt idx="3">
                  <c:v>Білім беру</c:v>
                </c:pt>
                <c:pt idx="4">
                  <c:v>Денсаулық сақтау</c:v>
                </c:pt>
                <c:pt idx="5">
                  <c:v>Әлеуметтiк көмек және әлеуметтiк қамсыздандыру</c:v>
                </c:pt>
                <c:pt idx="6">
                  <c:v>Тұрғын үй-коммуналдық шаруашылық</c:v>
                </c:pt>
                <c:pt idx="7">
                  <c:v>Мәдениет, спорт, туризм және ақпараттық кеңістiк</c:v>
                </c:pt>
                <c:pt idx="8">
                  <c:v>Отын-энергетика кешенi және жер қойнауын пайдалану</c:v>
                </c:pt>
                <c:pt idx="9">
                  <c:v>Ауыл, су, орман, балық шаруашылығы және қоршаған ортаны қорғау</c:v>
                </c:pt>
                <c:pt idx="10">
                  <c:v>Өнеркәсіп, сәулет, қала құрылысы және құрылыс қызметі</c:v>
                </c:pt>
                <c:pt idx="11">
                  <c:v>Көлiк және коммуникация</c:v>
                </c:pt>
                <c:pt idx="12">
                  <c:v>Басқалар</c:v>
                </c:pt>
                <c:pt idx="13">
                  <c:v>Борышқа қызмет көрсету</c:v>
                </c:pt>
                <c:pt idx="14">
                  <c:v>Трансферттер</c:v>
                </c:pt>
                <c:pt idx="15">
                  <c:v>Қарыздарды өтеу</c:v>
                </c:pt>
              </c:strCache>
            </c:strRef>
          </c:cat>
          <c:val>
            <c:numRef>
              <c:f>Лист1!$B$2:$B$17</c:f>
              <c:numCache>
                <c:formatCode>#\ ##0.0</c:formatCode>
                <c:ptCount val="16"/>
                <c:pt idx="0">
                  <c:v>5700.2</c:v>
                </c:pt>
                <c:pt idx="1">
                  <c:v>3436.5</c:v>
                </c:pt>
                <c:pt idx="2">
                  <c:v>13520.8</c:v>
                </c:pt>
                <c:pt idx="3">
                  <c:v>212240.8</c:v>
                </c:pt>
                <c:pt idx="4">
                  <c:v>15708.8</c:v>
                </c:pt>
                <c:pt idx="5">
                  <c:v>21978.2</c:v>
                </c:pt>
                <c:pt idx="6">
                  <c:v>39303.699999999997</c:v>
                </c:pt>
                <c:pt idx="7">
                  <c:v>13415.7</c:v>
                </c:pt>
                <c:pt idx="8">
                  <c:v>6170</c:v>
                </c:pt>
                <c:pt idx="9">
                  <c:v>61824.1</c:v>
                </c:pt>
                <c:pt idx="10">
                  <c:v>23184.6</c:v>
                </c:pt>
                <c:pt idx="11">
                  <c:v>49130.7</c:v>
                </c:pt>
                <c:pt idx="12">
                  <c:v>24164.799999999999</c:v>
                </c:pt>
                <c:pt idx="13">
                  <c:v>1763.7</c:v>
                </c:pt>
                <c:pt idx="14">
                  <c:v>13868.4</c:v>
                </c:pt>
                <c:pt idx="15">
                  <c:v>10029.9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E2C-4388-AA71-AF9A0115E2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8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K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1B6375A-2111-4DDB-AD52-1707A19DD4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35BF545-1CD0-4C66-A75C-647E173C76D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84DD2AE-AFE5-43C3-8738-63DF43BE72AE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4FD3B8C0-1845-49CC-ADE9-D0252F1FDF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2590252C-0699-493C-A91C-3E3E25B68F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1A3CA9-D440-4963-B5B8-BAF798DE2F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264A81-2D63-4CDC-9081-EE0E265740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31F3D7-7472-4422-B9E9-E18F8B4AC75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>
            <a:extLst>
              <a:ext uri="{FF2B5EF4-FFF2-40B4-BE49-F238E27FC236}">
                <a16:creationId xmlns:a16="http://schemas.microsoft.com/office/drawing/2014/main" id="{3EAEA7B3-93E9-4B4B-9A98-C9C4763784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>
            <a:extLst>
              <a:ext uri="{FF2B5EF4-FFF2-40B4-BE49-F238E27FC236}">
                <a16:creationId xmlns:a16="http://schemas.microsoft.com/office/drawing/2014/main" id="{80CFF3FB-1B2E-4BB3-BF15-AE7FE47401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4580" name="Номер слайда 3">
            <a:extLst>
              <a:ext uri="{FF2B5EF4-FFF2-40B4-BE49-F238E27FC236}">
                <a16:creationId xmlns:a16="http://schemas.microsoft.com/office/drawing/2014/main" id="{69466F3C-0638-47F9-B491-346C1ED7E3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951B87-30DE-4AED-82AF-39F475239240}" type="slidenum">
              <a:rPr lang="ru-RU" altLang="ru-RU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>
            <a:extLst>
              <a:ext uri="{FF2B5EF4-FFF2-40B4-BE49-F238E27FC236}">
                <a16:creationId xmlns:a16="http://schemas.microsoft.com/office/drawing/2014/main" id="{193671AB-E539-4B6E-8804-B9D013010F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>
            <a:extLst>
              <a:ext uri="{FF2B5EF4-FFF2-40B4-BE49-F238E27FC236}">
                <a16:creationId xmlns:a16="http://schemas.microsoft.com/office/drawing/2014/main" id="{B5AB125F-A310-495E-A9BE-645F9772F8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32772" name="Номер слайда 3">
            <a:extLst>
              <a:ext uri="{FF2B5EF4-FFF2-40B4-BE49-F238E27FC236}">
                <a16:creationId xmlns:a16="http://schemas.microsoft.com/office/drawing/2014/main" id="{AC7C59A8-31FE-4863-BB8B-9059FF70B7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9A28CA-ED78-4496-8785-76352127B43E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>
            <a:extLst>
              <a:ext uri="{FF2B5EF4-FFF2-40B4-BE49-F238E27FC236}">
                <a16:creationId xmlns:a16="http://schemas.microsoft.com/office/drawing/2014/main" id="{2EFC1449-46D5-48E4-948C-E79E15F5D3A8}"/>
              </a:ext>
            </a:extLst>
          </p:cNvPr>
          <p:cNvSpPr>
            <a:spLocks/>
          </p:cNvSpPr>
          <p:nvPr/>
        </p:nvSpPr>
        <p:spPr bwMode="auto">
          <a:xfrm>
            <a:off x="0" y="4324350"/>
            <a:ext cx="1308100" cy="777875"/>
          </a:xfrm>
          <a:custGeom>
            <a:avLst/>
            <a:gdLst>
              <a:gd name="T0" fmla="*/ 2147483646 w 372"/>
              <a:gd name="T1" fmla="*/ 2147483646 h 166"/>
              <a:gd name="T2" fmla="*/ 2147483646 w 372"/>
              <a:gd name="T3" fmla="*/ 2147483646 h 166"/>
              <a:gd name="T4" fmla="*/ 2147483646 w 372"/>
              <a:gd name="T5" fmla="*/ 2147483646 h 166"/>
              <a:gd name="T6" fmla="*/ 2147483646 w 372"/>
              <a:gd name="T7" fmla="*/ 2147483646 h 166"/>
              <a:gd name="T8" fmla="*/ 2147483646 w 372"/>
              <a:gd name="T9" fmla="*/ 2147483646 h 166"/>
              <a:gd name="T10" fmla="*/ 2147483646 w 372"/>
              <a:gd name="T11" fmla="*/ 2147483646 h 166"/>
              <a:gd name="T12" fmla="*/ 2147483646 w 372"/>
              <a:gd name="T13" fmla="*/ 2147483646 h 166"/>
              <a:gd name="T14" fmla="*/ 2147483646 w 372"/>
              <a:gd name="T15" fmla="*/ 0 h 166"/>
              <a:gd name="T16" fmla="*/ 0 w 372"/>
              <a:gd name="T17" fmla="*/ 0 h 166"/>
              <a:gd name="T18" fmla="*/ 0 w 372"/>
              <a:gd name="T19" fmla="*/ 2147483646 h 166"/>
              <a:gd name="T20" fmla="*/ 2147483646 w 372"/>
              <a:gd name="T21" fmla="*/ 2147483646 h 1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8700A99-0B4B-4ACB-88D0-01B2334A0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6C7275-438F-4BF3-8406-DA2BB1EB3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A1C37B-A3F5-41E4-86C0-1A9945B93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4529138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A8539253-E61E-4DA2-9FA5-0F754CE2D2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7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22F9AC54-A129-4094-BE5C-4F7B71F5ED3C}"/>
              </a:ext>
            </a:extLst>
          </p:cNvPr>
          <p:cNvSpPr>
            <a:spLocks/>
          </p:cNvSpPr>
          <p:nvPr/>
        </p:nvSpPr>
        <p:spPr bwMode="auto">
          <a:xfrm flipV="1">
            <a:off x="-3175" y="31781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/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E6D0AC7-B583-4011-BD4C-C52C6F533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BA42A5-6F97-4628-B63C-49D5E5FD7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390D43-E48F-4190-A679-F6E46BDC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3244850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CDEDD24D-7E92-40CB-9F1B-141B86D5EB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670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9BAAEDC2-9CF8-471F-8C35-94A28FE83923}"/>
              </a:ext>
            </a:extLst>
          </p:cNvPr>
          <p:cNvSpPr>
            <a:spLocks/>
          </p:cNvSpPr>
          <p:nvPr/>
        </p:nvSpPr>
        <p:spPr bwMode="auto">
          <a:xfrm flipV="1">
            <a:off x="-3175" y="31781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6" name="TextBox 36">
            <a:extLst>
              <a:ext uri="{FF2B5EF4-FFF2-40B4-BE49-F238E27FC236}">
                <a16:creationId xmlns:a16="http://schemas.microsoft.com/office/drawing/2014/main" id="{75D539BA-3D33-4705-9B74-C374616CF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025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7" name="TextBox 37">
            <a:extLst>
              <a:ext uri="{FF2B5EF4-FFF2-40B4-BE49-F238E27FC236}">
                <a16:creationId xmlns:a16="http://schemas.microsoft.com/office/drawing/2014/main" id="{C54FCEA6-F47A-4A46-834D-59D628CED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5963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/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15E34F-3F43-4C7F-9E33-97B6F20AF79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33E4D0D-E8FC-4D1B-8BD9-86C176813DE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3C6BC74-BFB1-4BC4-8E35-64B58EDCCFB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398463" y="3244850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543DC300-308F-4943-BB0D-035F685D02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6320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CB11FC86-12F7-45FA-9AF2-45C0DCAA5325}"/>
              </a:ext>
            </a:extLst>
          </p:cNvPr>
          <p:cNvSpPr>
            <a:spLocks/>
          </p:cNvSpPr>
          <p:nvPr/>
        </p:nvSpPr>
        <p:spPr bwMode="auto">
          <a:xfrm flipV="1">
            <a:off x="-3175" y="491172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9673AB62-6E36-4392-9942-9FE79D8C2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2DD3136-986A-47E3-842D-8D34C2ED3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0DEE3B7-499A-48A7-94CD-495EF392A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4983163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3013831E-1DE9-410F-874E-A6AE671ACC5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4627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3233257C-0242-4126-A3D1-FD9DA2FE1D7A}"/>
              </a:ext>
            </a:extLst>
          </p:cNvPr>
          <p:cNvSpPr>
            <a:spLocks/>
          </p:cNvSpPr>
          <p:nvPr/>
        </p:nvSpPr>
        <p:spPr bwMode="auto">
          <a:xfrm flipV="1">
            <a:off x="-3175" y="491172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6" name="TextBox 36">
            <a:extLst>
              <a:ext uri="{FF2B5EF4-FFF2-40B4-BE49-F238E27FC236}">
                <a16:creationId xmlns:a16="http://schemas.microsoft.com/office/drawing/2014/main" id="{3A224483-C7EC-4C6D-A49E-EC31ED387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025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7" name="TextBox 37">
            <a:extLst>
              <a:ext uri="{FF2B5EF4-FFF2-40B4-BE49-F238E27FC236}">
                <a16:creationId xmlns:a16="http://schemas.microsoft.com/office/drawing/2014/main" id="{A0C5FCA0-B9EA-4AFF-8324-27E39B561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5963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0999D494-2A1B-457C-A08F-5231F798953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95E32FB4-D871-4313-8A2D-3ECD84F1AE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FCAE709-EBBB-4DE5-B1B1-90D13D9357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398463" y="4983163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B1070FB5-89AD-468E-927D-2243370E8C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7947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07955460-2ACE-41FF-B673-7FF9BDEFF123}"/>
              </a:ext>
            </a:extLst>
          </p:cNvPr>
          <p:cNvSpPr>
            <a:spLocks/>
          </p:cNvSpPr>
          <p:nvPr/>
        </p:nvSpPr>
        <p:spPr bwMode="auto">
          <a:xfrm flipV="1">
            <a:off x="-3175" y="491172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E1DC60B7-7743-429F-B997-3C228A4BFF5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1FBF16CB-4375-4AF8-960B-91B0F37A3A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D89A9A3-EF5B-4952-9F66-05432FAD753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398463" y="4983163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0D94976E-8A69-4EDC-83DC-EC33A9F373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1696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A4C3776D-E5AF-4F83-9B6E-F66EC4F75583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E6F7F4C-3BA9-4F6C-B700-F70AAB58E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58A1278-C2DF-48B1-B44C-4324F9080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EAF1C6-D154-45B1-A4E2-E1C6116E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A8A8C-84AB-45B0-84ED-C252D2BCB9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465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CAA80F98-9365-4076-871D-EE6FC3536580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D6EC98-BA82-4219-B683-7C1CCF39B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5342319-8511-4442-8165-919CCF5B7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0D0A85-E7C0-44EE-97F4-02F4E376B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063AB-58CC-4BB6-A048-A88179F095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713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30F719BB-AD41-4FC6-902F-3DAD5A2E949C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445ED3-F262-4BE8-B3B6-8B504BEEA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3E05A46-E299-4DAF-A905-5DB8E3A3B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CD3359-2910-4D6C-ABAD-6A6CCFDD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386E6-D0E9-4F9C-B260-FBA360E1C3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206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F6B175DB-4F69-4988-A6A0-B7D60E4C335B}"/>
              </a:ext>
            </a:extLst>
          </p:cNvPr>
          <p:cNvSpPr>
            <a:spLocks/>
          </p:cNvSpPr>
          <p:nvPr/>
        </p:nvSpPr>
        <p:spPr bwMode="auto">
          <a:xfrm flipV="1">
            <a:off x="-3175" y="31781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CACA38C-8CA4-4EBD-8C4C-B4D6B27CA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A53B56-6577-4876-A313-B583626E3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03B52A-F0E2-4996-A816-E135DF9BB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3244850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ED6B7387-881C-44BC-9F2A-2507A80F02D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382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D6FFF2BC-6F87-4E00-B4D0-E2D25CA6768B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EB3EAE9-9AE4-45A6-BE2F-649BADEED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60428CF8-C8E4-4CA8-8E82-54852699C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70F5CF-8422-466F-A51B-9959DBD45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6C9BA-A067-415C-960B-33288A4F8D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329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>
            <a:extLst>
              <a:ext uri="{FF2B5EF4-FFF2-40B4-BE49-F238E27FC236}">
                <a16:creationId xmlns:a16="http://schemas.microsoft.com/office/drawing/2014/main" id="{7BF81E09-128B-4976-A3C4-4461F264B4D7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426A90E2-03D9-4B09-955F-CC09933FF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A1FE9033-1C3C-4603-A942-0BAFB47C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9E9C9B7-641F-4E3B-9EA5-AE46571E5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439D4-1F16-408E-A3E9-699E7462A1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488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:a16="http://schemas.microsoft.com/office/drawing/2014/main" id="{F20009FE-7FF9-4977-BB7A-852A370F453B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30A822DC-AC97-4B6E-81D3-AEA138A25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87BF1C33-C18D-42F3-9C1A-B26230D19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628DB513-0451-4D9A-8ED9-CB36676D2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72077-8508-458F-A152-BE8B1468A7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392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58693E5F-8AC3-4421-83B9-0BA1ADF44F5D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94F8640-9E18-4791-A554-B31B8AB81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F859EA7-C271-4385-BDA9-76987879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D67A8C4-CE2E-4BA0-97AB-933DA8F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BDD16-3D59-415C-98E8-57609D3C7F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4968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6C863881-6BD1-4252-BFFE-835A316246E1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440D7B0-83AC-481C-8BC3-7166AE7EF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61194B5-D2A2-41B4-A148-DB8A3E876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1866A91-6ABB-4666-94BA-73B6A11DC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99735-0C2A-44EF-8ADD-3AD42B1004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230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3EE9785C-22FB-41E9-9A58-ED1D9D8A1B02}"/>
              </a:ext>
            </a:extLst>
          </p:cNvPr>
          <p:cNvSpPr>
            <a:spLocks/>
          </p:cNvSpPr>
          <p:nvPr/>
        </p:nvSpPr>
        <p:spPr bwMode="auto">
          <a:xfrm flipV="1">
            <a:off x="-3175" y="491172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/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E6D2021-6ED2-47D6-BE6C-BCDA7E85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EE6B67D-1FEC-49F7-A7B3-ABDBF62E5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34958CE-FFAC-4DB4-80CB-3E47F71A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4983163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492083D2-E6FC-4F17-8BB4-B079B1C675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187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>
            <a:extLst>
              <a:ext uri="{FF2B5EF4-FFF2-40B4-BE49-F238E27FC236}">
                <a16:creationId xmlns:a16="http://schemas.microsoft.com/office/drawing/2014/main" id="{F0E051F5-9675-4875-A134-4E5F91CBA4F2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138363" cy="6638925"/>
            <a:chOff x="2487613" y="285750"/>
            <a:chExt cx="2428875" cy="5654676"/>
          </a:xfrm>
        </p:grpSpPr>
        <p:sp>
          <p:nvSpPr>
            <p:cNvPr id="1046" name="Freeform 11">
              <a:extLst>
                <a:ext uri="{FF2B5EF4-FFF2-40B4-BE49-F238E27FC236}">
                  <a16:creationId xmlns:a16="http://schemas.microsoft.com/office/drawing/2014/main" id="{34707E9B-805F-452B-8275-77238449FF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613" y="2284222"/>
              <a:ext cx="86552" cy="534098"/>
            </a:xfrm>
            <a:custGeom>
              <a:avLst/>
              <a:gdLst>
                <a:gd name="T0" fmla="*/ 2147483646 w 22"/>
                <a:gd name="T1" fmla="*/ 2147483646 h 136"/>
                <a:gd name="T2" fmla="*/ 2147483646 w 22"/>
                <a:gd name="T3" fmla="*/ 2147483646 h 136"/>
                <a:gd name="T4" fmla="*/ 0 w 22"/>
                <a:gd name="T5" fmla="*/ 0 h 136"/>
                <a:gd name="T6" fmla="*/ 0 w 22"/>
                <a:gd name="T7" fmla="*/ 2147483646 h 136"/>
                <a:gd name="T8" fmla="*/ 2147483646 w 22"/>
                <a:gd name="T9" fmla="*/ 2147483646 h 136"/>
                <a:gd name="T10" fmla="*/ 2147483646 w 22"/>
                <a:gd name="T11" fmla="*/ 2147483646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7" name="Freeform 12">
              <a:extLst>
                <a:ext uri="{FF2B5EF4-FFF2-40B4-BE49-F238E27FC236}">
                  <a16:creationId xmlns:a16="http://schemas.microsoft.com/office/drawing/2014/main" id="{C22BFDD8-22EA-41BC-965A-15EFCC136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607" y="2779108"/>
              <a:ext cx="549967" cy="1978191"/>
            </a:xfrm>
            <a:custGeom>
              <a:avLst/>
              <a:gdLst>
                <a:gd name="T0" fmla="*/ 2147483646 w 140"/>
                <a:gd name="T1" fmla="*/ 2147483646 h 504"/>
                <a:gd name="T2" fmla="*/ 2147483646 w 140"/>
                <a:gd name="T3" fmla="*/ 2147483646 h 504"/>
                <a:gd name="T4" fmla="*/ 2147483646 w 140"/>
                <a:gd name="T5" fmla="*/ 2147483646 h 504"/>
                <a:gd name="T6" fmla="*/ 2147483646 w 140"/>
                <a:gd name="T7" fmla="*/ 2147483646 h 504"/>
                <a:gd name="T8" fmla="*/ 0 w 140"/>
                <a:gd name="T9" fmla="*/ 0 h 504"/>
                <a:gd name="T10" fmla="*/ 2147483646 w 140"/>
                <a:gd name="T11" fmla="*/ 2147483646 h 504"/>
                <a:gd name="T12" fmla="*/ 2147483646 w 140"/>
                <a:gd name="T13" fmla="*/ 2147483646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8" name="Freeform 13">
              <a:extLst>
                <a:ext uri="{FF2B5EF4-FFF2-40B4-BE49-F238E27FC236}">
                  <a16:creationId xmlns:a16="http://schemas.microsoft.com/office/drawing/2014/main" id="{6528BBFE-04C2-4362-A920-529D2DF358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623" y="4730255"/>
              <a:ext cx="519314" cy="1210171"/>
            </a:xfrm>
            <a:custGeom>
              <a:avLst/>
              <a:gdLst>
                <a:gd name="T0" fmla="*/ 2147483646 w 132"/>
                <a:gd name="T1" fmla="*/ 2147483646 h 308"/>
                <a:gd name="T2" fmla="*/ 0 w 132"/>
                <a:gd name="T3" fmla="*/ 0 h 308"/>
                <a:gd name="T4" fmla="*/ 0 w 132"/>
                <a:gd name="T5" fmla="*/ 2147483646 h 308"/>
                <a:gd name="T6" fmla="*/ 2147483646 w 132"/>
                <a:gd name="T7" fmla="*/ 2147483646 h 308"/>
                <a:gd name="T8" fmla="*/ 2147483646 w 132"/>
                <a:gd name="T9" fmla="*/ 2147483646 h 308"/>
                <a:gd name="T10" fmla="*/ 2147483646 w 132"/>
                <a:gd name="T11" fmla="*/ 2147483646 h 308"/>
                <a:gd name="T12" fmla="*/ 2147483646 w 132"/>
                <a:gd name="T13" fmla="*/ 2147483646 h 308"/>
                <a:gd name="T14" fmla="*/ 2147483646 w 132"/>
                <a:gd name="T15" fmla="*/ 2147483646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9" name="Freeform 14">
              <a:extLst>
                <a:ext uri="{FF2B5EF4-FFF2-40B4-BE49-F238E27FC236}">
                  <a16:creationId xmlns:a16="http://schemas.microsoft.com/office/drawing/2014/main" id="{C439F2FE-5EEA-4049-A949-E85EDA57D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4451" y="5630785"/>
              <a:ext cx="146056" cy="309641"/>
            </a:xfrm>
            <a:custGeom>
              <a:avLst/>
              <a:gdLst>
                <a:gd name="T0" fmla="*/ 2147483646 w 37"/>
                <a:gd name="T1" fmla="*/ 2147483646 h 79"/>
                <a:gd name="T2" fmla="*/ 2147483646 w 37"/>
                <a:gd name="T3" fmla="*/ 2147483646 h 79"/>
                <a:gd name="T4" fmla="*/ 0 w 37"/>
                <a:gd name="T5" fmla="*/ 0 h 79"/>
                <a:gd name="T6" fmla="*/ 2147483646 w 37"/>
                <a:gd name="T7" fmla="*/ 2147483646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0" name="Freeform 15">
              <a:extLst>
                <a:ext uri="{FF2B5EF4-FFF2-40B4-BE49-F238E27FC236}">
                  <a16:creationId xmlns:a16="http://schemas.microsoft.com/office/drawing/2014/main" id="{D13D62CC-9BD7-404F-8411-F9D211D0BA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4165" y="2818321"/>
              <a:ext cx="699631" cy="2834099"/>
            </a:xfrm>
            <a:custGeom>
              <a:avLst/>
              <a:gdLst>
                <a:gd name="T0" fmla="*/ 2147483646 w 178"/>
                <a:gd name="T1" fmla="*/ 2147483646 h 722"/>
                <a:gd name="T2" fmla="*/ 2147483646 w 178"/>
                <a:gd name="T3" fmla="*/ 2147483646 h 722"/>
                <a:gd name="T4" fmla="*/ 2147483646 w 178"/>
                <a:gd name="T5" fmla="*/ 2147483646 h 722"/>
                <a:gd name="T6" fmla="*/ 2147483646 w 178"/>
                <a:gd name="T7" fmla="*/ 2147483646 h 722"/>
                <a:gd name="T8" fmla="*/ 0 w 178"/>
                <a:gd name="T9" fmla="*/ 0 h 722"/>
                <a:gd name="T10" fmla="*/ 2147483646 w 178"/>
                <a:gd name="T11" fmla="*/ 2147483646 h 722"/>
                <a:gd name="T12" fmla="*/ 2147483646 w 178"/>
                <a:gd name="T13" fmla="*/ 2147483646 h 722"/>
                <a:gd name="T14" fmla="*/ 2147483646 w 178"/>
                <a:gd name="T15" fmla="*/ 2147483646 h 722"/>
                <a:gd name="T16" fmla="*/ 2147483646 w 178"/>
                <a:gd name="T17" fmla="*/ 2147483646 h 722"/>
                <a:gd name="T18" fmla="*/ 2147483646 w 178"/>
                <a:gd name="T19" fmla="*/ 2147483646 h 722"/>
                <a:gd name="T20" fmla="*/ 2147483646 w 178"/>
                <a:gd name="T21" fmla="*/ 2147483646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1" name="Freeform 16">
              <a:extLst>
                <a:ext uri="{FF2B5EF4-FFF2-40B4-BE49-F238E27FC236}">
                  <a16:creationId xmlns:a16="http://schemas.microsoft.com/office/drawing/2014/main" id="{CBD9C14D-5AFC-4D8D-BC83-8CC2E3CBC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7448" y="285750"/>
              <a:ext cx="90159" cy="2493358"/>
            </a:xfrm>
            <a:custGeom>
              <a:avLst/>
              <a:gdLst>
                <a:gd name="T0" fmla="*/ 2147483646 w 23"/>
                <a:gd name="T1" fmla="*/ 2147483646 h 635"/>
                <a:gd name="T2" fmla="*/ 2147483646 w 23"/>
                <a:gd name="T3" fmla="*/ 2147483646 h 635"/>
                <a:gd name="T4" fmla="*/ 2147483646 w 23"/>
                <a:gd name="T5" fmla="*/ 2147483646 h 635"/>
                <a:gd name="T6" fmla="*/ 2147483646 w 23"/>
                <a:gd name="T7" fmla="*/ 2147483646 h 635"/>
                <a:gd name="T8" fmla="*/ 2147483646 w 23"/>
                <a:gd name="T9" fmla="*/ 2147483646 h 635"/>
                <a:gd name="T10" fmla="*/ 2147483646 w 23"/>
                <a:gd name="T11" fmla="*/ 2147483646 h 635"/>
                <a:gd name="T12" fmla="*/ 2147483646 w 23"/>
                <a:gd name="T13" fmla="*/ 0 h 635"/>
                <a:gd name="T14" fmla="*/ 2147483646 w 23"/>
                <a:gd name="T15" fmla="*/ 0 h 635"/>
                <a:gd name="T16" fmla="*/ 2147483646 w 23"/>
                <a:gd name="T17" fmla="*/ 2147483646 h 635"/>
                <a:gd name="T18" fmla="*/ 2147483646 w 23"/>
                <a:gd name="T19" fmla="*/ 2147483646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2" name="Freeform 17">
              <a:extLst>
                <a:ext uri="{FF2B5EF4-FFF2-40B4-BE49-F238E27FC236}">
                  <a16:creationId xmlns:a16="http://schemas.microsoft.com/office/drawing/2014/main" id="{9825A8E6-395A-4294-A88E-7A87A60BBA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331" y="2599273"/>
              <a:ext cx="66717" cy="420517"/>
            </a:xfrm>
            <a:custGeom>
              <a:avLst/>
              <a:gdLst>
                <a:gd name="T0" fmla="*/ 0 w 17"/>
                <a:gd name="T1" fmla="*/ 0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2147483646 w 17"/>
                <a:gd name="T9" fmla="*/ 2147483646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3" name="Freeform 18">
              <a:extLst>
                <a:ext uri="{FF2B5EF4-FFF2-40B4-BE49-F238E27FC236}">
                  <a16:creationId xmlns:a16="http://schemas.microsoft.com/office/drawing/2014/main" id="{5E79E2DF-3D2E-47CB-9C3E-6F8BD54BF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968" y="4757298"/>
              <a:ext cx="160483" cy="873487"/>
            </a:xfrm>
            <a:custGeom>
              <a:avLst/>
              <a:gdLst>
                <a:gd name="T0" fmla="*/ 0 w 41"/>
                <a:gd name="T1" fmla="*/ 0 h 222"/>
                <a:gd name="T2" fmla="*/ 2147483646 w 41"/>
                <a:gd name="T3" fmla="*/ 2147483646 h 222"/>
                <a:gd name="T4" fmla="*/ 2147483646 w 41"/>
                <a:gd name="T5" fmla="*/ 2147483646 h 222"/>
                <a:gd name="T6" fmla="*/ 2147483646 w 41"/>
                <a:gd name="T7" fmla="*/ 2147483646 h 222"/>
                <a:gd name="T8" fmla="*/ 2147483646 w 41"/>
                <a:gd name="T9" fmla="*/ 2147483646 h 222"/>
                <a:gd name="T10" fmla="*/ 2147483646 w 41"/>
                <a:gd name="T11" fmla="*/ 2147483646 h 222"/>
                <a:gd name="T12" fmla="*/ 2147483646 w 41"/>
                <a:gd name="T13" fmla="*/ 2147483646 h 222"/>
                <a:gd name="T14" fmla="*/ 2147483646 w 41"/>
                <a:gd name="T15" fmla="*/ 2147483646 h 222"/>
                <a:gd name="T16" fmla="*/ 2147483646 w 41"/>
                <a:gd name="T17" fmla="*/ 2147483646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4" name="Freeform 19">
              <a:extLst>
                <a:ext uri="{FF2B5EF4-FFF2-40B4-BE49-F238E27FC236}">
                  <a16:creationId xmlns:a16="http://schemas.microsoft.com/office/drawing/2014/main" id="{01679470-0143-413C-90D7-2258EA1EE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7574" y="1282282"/>
              <a:ext cx="1768914" cy="3447973"/>
            </a:xfrm>
            <a:custGeom>
              <a:avLst/>
              <a:gdLst>
                <a:gd name="T0" fmla="*/ 2147483646 w 450"/>
                <a:gd name="T1" fmla="*/ 2147483646 h 878"/>
                <a:gd name="T2" fmla="*/ 2147483646 w 450"/>
                <a:gd name="T3" fmla="*/ 2147483646 h 878"/>
                <a:gd name="T4" fmla="*/ 2147483646 w 450"/>
                <a:gd name="T5" fmla="*/ 2147483646 h 878"/>
                <a:gd name="T6" fmla="*/ 2147483646 w 450"/>
                <a:gd name="T7" fmla="*/ 2147483646 h 878"/>
                <a:gd name="T8" fmla="*/ 2147483646 w 450"/>
                <a:gd name="T9" fmla="*/ 2147483646 h 878"/>
                <a:gd name="T10" fmla="*/ 2147483646 w 450"/>
                <a:gd name="T11" fmla="*/ 2147483646 h 878"/>
                <a:gd name="T12" fmla="*/ 2147483646 w 450"/>
                <a:gd name="T13" fmla="*/ 2147483646 h 878"/>
                <a:gd name="T14" fmla="*/ 2147483646 w 450"/>
                <a:gd name="T15" fmla="*/ 0 h 878"/>
                <a:gd name="T16" fmla="*/ 2147483646 w 450"/>
                <a:gd name="T17" fmla="*/ 2147483646 h 878"/>
                <a:gd name="T18" fmla="*/ 2147483646 w 450"/>
                <a:gd name="T19" fmla="*/ 2147483646 h 878"/>
                <a:gd name="T20" fmla="*/ 2147483646 w 450"/>
                <a:gd name="T21" fmla="*/ 2147483646 h 878"/>
                <a:gd name="T22" fmla="*/ 2147483646 w 450"/>
                <a:gd name="T23" fmla="*/ 2147483646 h 878"/>
                <a:gd name="T24" fmla="*/ 2147483646 w 450"/>
                <a:gd name="T25" fmla="*/ 2147483646 h 878"/>
                <a:gd name="T26" fmla="*/ 0 w 450"/>
                <a:gd name="T27" fmla="*/ 2147483646 h 878"/>
                <a:gd name="T28" fmla="*/ 0 w 450"/>
                <a:gd name="T29" fmla="*/ 2147483646 h 878"/>
                <a:gd name="T30" fmla="*/ 2147483646 w 450"/>
                <a:gd name="T31" fmla="*/ 2147483646 h 878"/>
                <a:gd name="T32" fmla="*/ 2147483646 w 450"/>
                <a:gd name="T33" fmla="*/ 2147483646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5" name="Freeform 20">
              <a:extLst>
                <a:ext uri="{FF2B5EF4-FFF2-40B4-BE49-F238E27FC236}">
                  <a16:creationId xmlns:a16="http://schemas.microsoft.com/office/drawing/2014/main" id="{8CA600FA-AFDB-4769-ADDD-8A1497DFF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797" y="5652419"/>
              <a:ext cx="137041" cy="288007"/>
            </a:xfrm>
            <a:custGeom>
              <a:avLst/>
              <a:gdLst>
                <a:gd name="T0" fmla="*/ 0 w 35"/>
                <a:gd name="T1" fmla="*/ 0 h 73"/>
                <a:gd name="T2" fmla="*/ 2147483646 w 35"/>
                <a:gd name="T3" fmla="*/ 2147483646 h 73"/>
                <a:gd name="T4" fmla="*/ 2147483646 w 35"/>
                <a:gd name="T5" fmla="*/ 2147483646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6" name="Freeform 21">
              <a:extLst>
                <a:ext uri="{FF2B5EF4-FFF2-40B4-BE49-F238E27FC236}">
                  <a16:creationId xmlns:a16="http://schemas.microsoft.com/office/drawing/2014/main" id="{064837A6-D71A-4A5E-BB73-047F2AB37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968" y="4655887"/>
              <a:ext cx="30655" cy="189300"/>
            </a:xfrm>
            <a:custGeom>
              <a:avLst/>
              <a:gdLst>
                <a:gd name="T0" fmla="*/ 2147483646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0 h 48"/>
                <a:gd name="T8" fmla="*/ 0 w 8"/>
                <a:gd name="T9" fmla="*/ 2147483646 h 48"/>
                <a:gd name="T10" fmla="*/ 2147483646 w 8"/>
                <a:gd name="T11" fmla="*/ 2147483646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7" name="Freeform 22">
              <a:extLst>
                <a:ext uri="{FF2B5EF4-FFF2-40B4-BE49-F238E27FC236}">
                  <a16:creationId xmlns:a16="http://schemas.microsoft.com/office/drawing/2014/main" id="{EAC635ED-4176-47AD-82DC-F223970457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0686" y="5410385"/>
              <a:ext cx="203758" cy="530041"/>
            </a:xfrm>
            <a:custGeom>
              <a:avLst/>
              <a:gdLst>
                <a:gd name="T0" fmla="*/ 2147483646 w 52"/>
                <a:gd name="T1" fmla="*/ 2147483646 h 135"/>
                <a:gd name="T2" fmla="*/ 0 w 52"/>
                <a:gd name="T3" fmla="*/ 0 h 135"/>
                <a:gd name="T4" fmla="*/ 2147483646 w 52"/>
                <a:gd name="T5" fmla="*/ 2147483646 h 135"/>
                <a:gd name="T6" fmla="*/ 2147483646 w 52"/>
                <a:gd name="T7" fmla="*/ 2147483646 h 135"/>
                <a:gd name="T8" fmla="*/ 2147483646 w 52"/>
                <a:gd name="T9" fmla="*/ 2147483646 h 135"/>
                <a:gd name="T10" fmla="*/ 2147483646 w 52"/>
                <a:gd name="T11" fmla="*/ 2147483646 h 135"/>
                <a:gd name="T12" fmla="*/ 2147483646 w 52"/>
                <a:gd name="T13" fmla="*/ 2147483646 h 135"/>
                <a:gd name="T14" fmla="*/ 2147483646 w 52"/>
                <a:gd name="T15" fmla="*/ 2147483646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1027" name="Group 9">
            <a:extLst>
              <a:ext uri="{FF2B5EF4-FFF2-40B4-BE49-F238E27FC236}">
                <a16:creationId xmlns:a16="http://schemas.microsoft.com/office/drawing/2014/main" id="{FAEC2048-E63F-4983-A870-65992B987548}"/>
              </a:ext>
            </a:extLst>
          </p:cNvPr>
          <p:cNvGrpSpPr>
            <a:grpSpLocks/>
          </p:cNvGrpSpPr>
          <p:nvPr/>
        </p:nvGrpSpPr>
        <p:grpSpPr bwMode="auto">
          <a:xfrm>
            <a:off x="20638" y="0"/>
            <a:ext cx="1766887" cy="6853238"/>
            <a:chOff x="6627813" y="194833"/>
            <a:chExt cx="1952625" cy="5678918"/>
          </a:xfrm>
        </p:grpSpPr>
        <p:sp>
          <p:nvSpPr>
            <p:cNvPr id="1034" name="Freeform 27">
              <a:extLst>
                <a:ext uri="{FF2B5EF4-FFF2-40B4-BE49-F238E27FC236}">
                  <a16:creationId xmlns:a16="http://schemas.microsoft.com/office/drawing/2014/main" id="{8969A072-3AE3-49DD-825F-D8CEF00A4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7813" y="194833"/>
              <a:ext cx="408770" cy="3646504"/>
            </a:xfrm>
            <a:custGeom>
              <a:avLst/>
              <a:gdLst>
                <a:gd name="T0" fmla="*/ 2147483646 w 103"/>
                <a:gd name="T1" fmla="*/ 2147483646 h 920"/>
                <a:gd name="T2" fmla="*/ 2147483646 w 103"/>
                <a:gd name="T3" fmla="*/ 2147483646 h 920"/>
                <a:gd name="T4" fmla="*/ 2147483646 w 103"/>
                <a:gd name="T5" fmla="*/ 2147483646 h 920"/>
                <a:gd name="T6" fmla="*/ 2147483646 w 103"/>
                <a:gd name="T7" fmla="*/ 2147483646 h 920"/>
                <a:gd name="T8" fmla="*/ 2147483646 w 103"/>
                <a:gd name="T9" fmla="*/ 2147483646 h 920"/>
                <a:gd name="T10" fmla="*/ 2147483646 w 103"/>
                <a:gd name="T11" fmla="*/ 2147483646 h 920"/>
                <a:gd name="T12" fmla="*/ 2147483646 w 103"/>
                <a:gd name="T13" fmla="*/ 2147483646 h 920"/>
                <a:gd name="T14" fmla="*/ 2147483646 w 103"/>
                <a:gd name="T15" fmla="*/ 2147483646 h 920"/>
                <a:gd name="T16" fmla="*/ 2147483646 w 103"/>
                <a:gd name="T17" fmla="*/ 2147483646 h 920"/>
                <a:gd name="T18" fmla="*/ 2147483646 w 103"/>
                <a:gd name="T19" fmla="*/ 2147483646 h 920"/>
                <a:gd name="T20" fmla="*/ 2147483646 w 103"/>
                <a:gd name="T21" fmla="*/ 2147483646 h 920"/>
                <a:gd name="T22" fmla="*/ 2147483646 w 103"/>
                <a:gd name="T23" fmla="*/ 0 h 920"/>
                <a:gd name="T24" fmla="*/ 0 w 103"/>
                <a:gd name="T25" fmla="*/ 0 h 920"/>
                <a:gd name="T26" fmla="*/ 2147483646 w 103"/>
                <a:gd name="T27" fmla="*/ 2147483646 h 920"/>
                <a:gd name="T28" fmla="*/ 2147483646 w 103"/>
                <a:gd name="T29" fmla="*/ 2147483646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5" name="Freeform 28">
              <a:extLst>
                <a:ext uri="{FF2B5EF4-FFF2-40B4-BE49-F238E27FC236}">
                  <a16:creationId xmlns:a16="http://schemas.microsoft.com/office/drawing/2014/main" id="{F9655B67-6FE0-45B1-A8D7-6AE498E766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1144" y="3771618"/>
              <a:ext cx="350876" cy="1310216"/>
            </a:xfrm>
            <a:custGeom>
              <a:avLst/>
              <a:gdLst>
                <a:gd name="T0" fmla="*/ 2147483646 w 88"/>
                <a:gd name="T1" fmla="*/ 2147483646 h 330"/>
                <a:gd name="T2" fmla="*/ 2147483646 w 88"/>
                <a:gd name="T3" fmla="*/ 2147483646 h 330"/>
                <a:gd name="T4" fmla="*/ 2147483646 w 88"/>
                <a:gd name="T5" fmla="*/ 2147483646 h 330"/>
                <a:gd name="T6" fmla="*/ 2147483646 w 88"/>
                <a:gd name="T7" fmla="*/ 2147483646 h 330"/>
                <a:gd name="T8" fmla="*/ 2147483646 w 88"/>
                <a:gd name="T9" fmla="*/ 2147483646 h 330"/>
                <a:gd name="T10" fmla="*/ 0 w 88"/>
                <a:gd name="T11" fmla="*/ 0 h 330"/>
                <a:gd name="T12" fmla="*/ 2147483646 w 88"/>
                <a:gd name="T13" fmla="*/ 2147483646 h 330"/>
                <a:gd name="T14" fmla="*/ 2147483646 w 88"/>
                <a:gd name="T15" fmla="*/ 2147483646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6" name="Freeform 29">
              <a:extLst>
                <a:ext uri="{FF2B5EF4-FFF2-40B4-BE49-F238E27FC236}">
                  <a16:creationId xmlns:a16="http://schemas.microsoft.com/office/drawing/2014/main" id="{9DB0CB69-92BC-4DB5-82A1-C11D7E87F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8337" y="5052893"/>
              <a:ext cx="357894" cy="820858"/>
            </a:xfrm>
            <a:custGeom>
              <a:avLst/>
              <a:gdLst>
                <a:gd name="T0" fmla="*/ 2147483646 w 90"/>
                <a:gd name="T1" fmla="*/ 2147483646 h 207"/>
                <a:gd name="T2" fmla="*/ 0 w 90"/>
                <a:gd name="T3" fmla="*/ 0 h 207"/>
                <a:gd name="T4" fmla="*/ 2147483646 w 90"/>
                <a:gd name="T5" fmla="*/ 2147483646 h 207"/>
                <a:gd name="T6" fmla="*/ 2147483646 w 90"/>
                <a:gd name="T7" fmla="*/ 2147483646 h 207"/>
                <a:gd name="T8" fmla="*/ 2147483646 w 90"/>
                <a:gd name="T9" fmla="*/ 2147483646 h 207"/>
                <a:gd name="T10" fmla="*/ 2147483646 w 90"/>
                <a:gd name="T11" fmla="*/ 2147483646 h 207"/>
                <a:gd name="T12" fmla="*/ 2147483646 w 90"/>
                <a:gd name="T13" fmla="*/ 2147483646 h 207"/>
                <a:gd name="T14" fmla="*/ 2147483646 w 90"/>
                <a:gd name="T15" fmla="*/ 2147483646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7" name="Freeform 30">
              <a:extLst>
                <a:ext uri="{FF2B5EF4-FFF2-40B4-BE49-F238E27FC236}">
                  <a16:creationId xmlns:a16="http://schemas.microsoft.com/office/drawing/2014/main" id="{20A82FF3-3E80-49B6-9D97-485FA6ABE6E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6583" y="3811082"/>
              <a:ext cx="457894" cy="1853508"/>
            </a:xfrm>
            <a:custGeom>
              <a:avLst/>
              <a:gdLst>
                <a:gd name="T0" fmla="*/ 2147483646 w 115"/>
                <a:gd name="T1" fmla="*/ 2147483646 h 467"/>
                <a:gd name="T2" fmla="*/ 2147483646 w 115"/>
                <a:gd name="T3" fmla="*/ 2147483646 h 467"/>
                <a:gd name="T4" fmla="*/ 2147483646 w 115"/>
                <a:gd name="T5" fmla="*/ 2147483646 h 467"/>
                <a:gd name="T6" fmla="*/ 2147483646 w 115"/>
                <a:gd name="T7" fmla="*/ 2147483646 h 467"/>
                <a:gd name="T8" fmla="*/ 0 w 115"/>
                <a:gd name="T9" fmla="*/ 0 h 467"/>
                <a:gd name="T10" fmla="*/ 2147483646 w 115"/>
                <a:gd name="T11" fmla="*/ 2147483646 h 467"/>
                <a:gd name="T12" fmla="*/ 2147483646 w 115"/>
                <a:gd name="T13" fmla="*/ 2147483646 h 467"/>
                <a:gd name="T14" fmla="*/ 2147483646 w 115"/>
                <a:gd name="T15" fmla="*/ 2147483646 h 467"/>
                <a:gd name="T16" fmla="*/ 2147483646 w 115"/>
                <a:gd name="T17" fmla="*/ 2147483646 h 467"/>
                <a:gd name="T18" fmla="*/ 2147483646 w 115"/>
                <a:gd name="T19" fmla="*/ 2147483646 h 467"/>
                <a:gd name="T20" fmla="*/ 2147483646 w 115"/>
                <a:gd name="T21" fmla="*/ 2147483646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8" name="Freeform 31">
              <a:extLst>
                <a:ext uri="{FF2B5EF4-FFF2-40B4-BE49-F238E27FC236}">
                  <a16:creationId xmlns:a16="http://schemas.microsoft.com/office/drawing/2014/main" id="{91259AB3-2326-4E8D-8F92-A9756D7CE0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2724" y="1263001"/>
              <a:ext cx="143859" cy="2508617"/>
            </a:xfrm>
            <a:custGeom>
              <a:avLst/>
              <a:gdLst>
                <a:gd name="T0" fmla="*/ 2147483646 w 36"/>
                <a:gd name="T1" fmla="*/ 2147483646 h 633"/>
                <a:gd name="T2" fmla="*/ 2147483646 w 36"/>
                <a:gd name="T3" fmla="*/ 2147483646 h 633"/>
                <a:gd name="T4" fmla="*/ 2147483646 w 36"/>
                <a:gd name="T5" fmla="*/ 2147483646 h 633"/>
                <a:gd name="T6" fmla="*/ 2147483646 w 36"/>
                <a:gd name="T7" fmla="*/ 2147483646 h 633"/>
                <a:gd name="T8" fmla="*/ 2147483646 w 36"/>
                <a:gd name="T9" fmla="*/ 2147483646 h 633"/>
                <a:gd name="T10" fmla="*/ 2147483646 w 36"/>
                <a:gd name="T11" fmla="*/ 0 h 633"/>
                <a:gd name="T12" fmla="*/ 2147483646 w 36"/>
                <a:gd name="T13" fmla="*/ 0 h 633"/>
                <a:gd name="T14" fmla="*/ 2147483646 w 36"/>
                <a:gd name="T15" fmla="*/ 2147483646 h 633"/>
                <a:gd name="T16" fmla="*/ 2147483646 w 36"/>
                <a:gd name="T17" fmla="*/ 2147483646 h 633"/>
                <a:gd name="T18" fmla="*/ 2147483646 w 36"/>
                <a:gd name="T19" fmla="*/ 2147483646 h 633"/>
                <a:gd name="T20" fmla="*/ 2147483646 w 36"/>
                <a:gd name="T21" fmla="*/ 2147483646 h 633"/>
                <a:gd name="T22" fmla="*/ 2147483646 w 36"/>
                <a:gd name="T23" fmla="*/ 2147483646 h 633"/>
                <a:gd name="T24" fmla="*/ 2147483646 w 36"/>
                <a:gd name="T25" fmla="*/ 2147483646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9" name="Freeform 32">
              <a:extLst>
                <a:ext uri="{FF2B5EF4-FFF2-40B4-BE49-F238E27FC236}">
                  <a16:creationId xmlns:a16="http://schemas.microsoft.com/office/drawing/2014/main" id="{B04D7D55-794E-4D9A-A230-998F151665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6056" y="5640911"/>
              <a:ext cx="112280" cy="232840"/>
            </a:xfrm>
            <a:custGeom>
              <a:avLst/>
              <a:gdLst>
                <a:gd name="T0" fmla="*/ 2147483646 w 28"/>
                <a:gd name="T1" fmla="*/ 2147483646 h 59"/>
                <a:gd name="T2" fmla="*/ 2147483646 w 28"/>
                <a:gd name="T3" fmla="*/ 2147483646 h 59"/>
                <a:gd name="T4" fmla="*/ 0 w 28"/>
                <a:gd name="T5" fmla="*/ 0 h 59"/>
                <a:gd name="T6" fmla="*/ 2147483646 w 28"/>
                <a:gd name="T7" fmla="*/ 2147483646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0" name="Freeform 33">
              <a:extLst>
                <a:ext uri="{FF2B5EF4-FFF2-40B4-BE49-F238E27FC236}">
                  <a16:creationId xmlns:a16="http://schemas.microsoft.com/office/drawing/2014/main" id="{C70C7C4D-0EA0-48E4-B71F-006C70B19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0794" y="3599290"/>
              <a:ext cx="68420" cy="423584"/>
            </a:xfrm>
            <a:custGeom>
              <a:avLst/>
              <a:gdLst>
                <a:gd name="T0" fmla="*/ 2147483646 w 17"/>
                <a:gd name="T1" fmla="*/ 2147483646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0 w 17"/>
                <a:gd name="T9" fmla="*/ 0 h 107"/>
                <a:gd name="T10" fmla="*/ 0 w 17"/>
                <a:gd name="T11" fmla="*/ 2147483646 h 107"/>
                <a:gd name="T12" fmla="*/ 2147483646 w 17"/>
                <a:gd name="T13" fmla="*/ 2147483646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1" name="Freeform 34">
              <a:extLst>
                <a:ext uri="{FF2B5EF4-FFF2-40B4-BE49-F238E27FC236}">
                  <a16:creationId xmlns:a16="http://schemas.microsoft.com/office/drawing/2014/main" id="{2C943AC2-2FB3-4CC8-9100-64DEE6D9F1A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21" y="2802110"/>
              <a:ext cx="1168417" cy="2250783"/>
            </a:xfrm>
            <a:custGeom>
              <a:avLst/>
              <a:gdLst>
                <a:gd name="T0" fmla="*/ 2147483646 w 294"/>
                <a:gd name="T1" fmla="*/ 2147483646 h 568"/>
                <a:gd name="T2" fmla="*/ 2147483646 w 294"/>
                <a:gd name="T3" fmla="*/ 2147483646 h 568"/>
                <a:gd name="T4" fmla="*/ 2147483646 w 294"/>
                <a:gd name="T5" fmla="*/ 2147483646 h 568"/>
                <a:gd name="T6" fmla="*/ 2147483646 w 294"/>
                <a:gd name="T7" fmla="*/ 2147483646 h 568"/>
                <a:gd name="T8" fmla="*/ 2147483646 w 294"/>
                <a:gd name="T9" fmla="*/ 2147483646 h 568"/>
                <a:gd name="T10" fmla="*/ 2147483646 w 294"/>
                <a:gd name="T11" fmla="*/ 2147483646 h 568"/>
                <a:gd name="T12" fmla="*/ 2147483646 w 294"/>
                <a:gd name="T13" fmla="*/ 0 h 568"/>
                <a:gd name="T14" fmla="*/ 2147483646 w 294"/>
                <a:gd name="T15" fmla="*/ 0 h 568"/>
                <a:gd name="T16" fmla="*/ 2147483646 w 294"/>
                <a:gd name="T17" fmla="*/ 2147483646 h 568"/>
                <a:gd name="T18" fmla="*/ 2147483646 w 294"/>
                <a:gd name="T19" fmla="*/ 2147483646 h 568"/>
                <a:gd name="T20" fmla="*/ 2147483646 w 294"/>
                <a:gd name="T21" fmla="*/ 2147483646 h 568"/>
                <a:gd name="T22" fmla="*/ 2147483646 w 294"/>
                <a:gd name="T23" fmla="*/ 2147483646 h 568"/>
                <a:gd name="T24" fmla="*/ 2147483646 w 294"/>
                <a:gd name="T25" fmla="*/ 2147483646 h 568"/>
                <a:gd name="T26" fmla="*/ 0 w 294"/>
                <a:gd name="T27" fmla="*/ 2147483646 h 568"/>
                <a:gd name="T28" fmla="*/ 2147483646 w 294"/>
                <a:gd name="T29" fmla="*/ 2147483646 h 568"/>
                <a:gd name="T30" fmla="*/ 2147483646 w 294"/>
                <a:gd name="T31" fmla="*/ 2147483646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2" name="Freeform 35">
              <a:extLst>
                <a:ext uri="{FF2B5EF4-FFF2-40B4-BE49-F238E27FC236}">
                  <a16:creationId xmlns:a16="http://schemas.microsoft.com/office/drawing/2014/main" id="{9E382FCF-FC87-4C9E-87E6-62570BE85A9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4477" y="5664590"/>
              <a:ext cx="99999" cy="209161"/>
            </a:xfrm>
            <a:custGeom>
              <a:avLst/>
              <a:gdLst>
                <a:gd name="T0" fmla="*/ 0 w 25"/>
                <a:gd name="T1" fmla="*/ 0 h 53"/>
                <a:gd name="T2" fmla="*/ 2147483646 w 25"/>
                <a:gd name="T3" fmla="*/ 2147483646 h 53"/>
                <a:gd name="T4" fmla="*/ 2147483646 w 25"/>
                <a:gd name="T5" fmla="*/ 2147483646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3" name="Freeform 36">
              <a:extLst>
                <a:ext uri="{FF2B5EF4-FFF2-40B4-BE49-F238E27FC236}">
                  <a16:creationId xmlns:a16="http://schemas.microsoft.com/office/drawing/2014/main" id="{75FFCE81-5717-4B97-AF79-5C306F711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21" y="5081833"/>
              <a:ext cx="114035" cy="559078"/>
            </a:xfrm>
            <a:custGeom>
              <a:avLst/>
              <a:gdLst>
                <a:gd name="T0" fmla="*/ 0 w 29"/>
                <a:gd name="T1" fmla="*/ 0 h 141"/>
                <a:gd name="T2" fmla="*/ 2147483646 w 29"/>
                <a:gd name="T3" fmla="*/ 2147483646 h 141"/>
                <a:gd name="T4" fmla="*/ 2147483646 w 29"/>
                <a:gd name="T5" fmla="*/ 2147483646 h 141"/>
                <a:gd name="T6" fmla="*/ 2147483646 w 29"/>
                <a:gd name="T7" fmla="*/ 2147483646 h 141"/>
                <a:gd name="T8" fmla="*/ 2147483646 w 29"/>
                <a:gd name="T9" fmla="*/ 2147483646 h 141"/>
                <a:gd name="T10" fmla="*/ 2147483646 w 29"/>
                <a:gd name="T11" fmla="*/ 2147483646 h 141"/>
                <a:gd name="T12" fmla="*/ 2147483646 w 29"/>
                <a:gd name="T13" fmla="*/ 2147483646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4" name="Freeform 37">
              <a:extLst>
                <a:ext uri="{FF2B5EF4-FFF2-40B4-BE49-F238E27FC236}">
                  <a16:creationId xmlns:a16="http://schemas.microsoft.com/office/drawing/2014/main" id="{84ABEA7D-0013-44A6-9A66-5BA158F13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21" y="4977910"/>
              <a:ext cx="31579" cy="189429"/>
            </a:xfrm>
            <a:custGeom>
              <a:avLst/>
              <a:gdLst>
                <a:gd name="T0" fmla="*/ 0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2147483646 h 48"/>
                <a:gd name="T8" fmla="*/ 0 w 8"/>
                <a:gd name="T9" fmla="*/ 0 h 48"/>
                <a:gd name="T10" fmla="*/ 0 w 8"/>
                <a:gd name="T11" fmla="*/ 2147483646 h 48"/>
                <a:gd name="T12" fmla="*/ 0 w 8"/>
                <a:gd name="T13" fmla="*/ 2147483646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5" name="Freeform 38">
              <a:extLst>
                <a:ext uri="{FF2B5EF4-FFF2-40B4-BE49-F238E27FC236}">
                  <a16:creationId xmlns:a16="http://schemas.microsoft.com/office/drawing/2014/main" id="{FFD87597-ACF9-480D-AA17-231D6342B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8337" y="5434381"/>
              <a:ext cx="175438" cy="439370"/>
            </a:xfrm>
            <a:custGeom>
              <a:avLst/>
              <a:gdLst>
                <a:gd name="T0" fmla="*/ 2147483646 w 44"/>
                <a:gd name="T1" fmla="*/ 2147483646 h 111"/>
                <a:gd name="T2" fmla="*/ 0 w 44"/>
                <a:gd name="T3" fmla="*/ 0 h 111"/>
                <a:gd name="T4" fmla="*/ 2147483646 w 44"/>
                <a:gd name="T5" fmla="*/ 2147483646 h 111"/>
                <a:gd name="T6" fmla="*/ 2147483646 w 44"/>
                <a:gd name="T7" fmla="*/ 2147483646 h 111"/>
                <a:gd name="T8" fmla="*/ 2147483646 w 44"/>
                <a:gd name="T9" fmla="*/ 2147483646 h 111"/>
                <a:gd name="T10" fmla="*/ 2147483646 w 44"/>
                <a:gd name="T11" fmla="*/ 2147483646 h 111"/>
                <a:gd name="T12" fmla="*/ 2147483646 w 44"/>
                <a:gd name="T13" fmla="*/ 2147483646 h 111"/>
                <a:gd name="T14" fmla="*/ 2147483646 w 44"/>
                <a:gd name="T15" fmla="*/ 2147483646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F19450D8-C299-4E09-A31F-0667FAD1C0BF}"/>
              </a:ext>
            </a:extLst>
          </p:cNvPr>
          <p:cNvSpPr/>
          <p:nvPr/>
        </p:nvSpPr>
        <p:spPr>
          <a:xfrm>
            <a:off x="0" y="0"/>
            <a:ext cx="13652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>
            <a:extLst>
              <a:ext uri="{FF2B5EF4-FFF2-40B4-BE49-F238E27FC236}">
                <a16:creationId xmlns:a16="http://schemas.microsoft.com/office/drawing/2014/main" id="{D51FA46A-C962-4BC0-B8CA-85A301906F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683375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30" name="Text Placeholder 2">
            <a:extLst>
              <a:ext uri="{FF2B5EF4-FFF2-40B4-BE49-F238E27FC236}">
                <a16:creationId xmlns:a16="http://schemas.microsoft.com/office/drawing/2014/main" id="{4C431597-F9AE-4166-AE14-8C8FE8D213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941513" y="2133600"/>
            <a:ext cx="66865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397D4-BFD0-44EF-88B7-45FAB926E8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0813" y="6130925"/>
            <a:ext cx="86042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6D15D-6D43-4CD9-B5F8-13C966682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1513" y="6135688"/>
            <a:ext cx="571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67241-E6B5-4BB4-986A-6AC08FF269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398463" y="787400"/>
            <a:ext cx="5857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500">
                <a:solidFill>
                  <a:srgbClr val="FEFFFF"/>
                </a:solidFill>
              </a:defRPr>
            </a:lvl1pPr>
          </a:lstStyle>
          <a:p>
            <a:fld id="{C77CDC85-B1E0-40F7-A0B4-2257F4C61C2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  <p:sldLayoutId id="2147484216" r:id="rId12"/>
    <p:sldLayoutId id="2147484217" r:id="rId13"/>
    <p:sldLayoutId id="2147484218" r:id="rId14"/>
    <p:sldLayoutId id="2147484219" r:id="rId15"/>
    <p:sldLayoutId id="2147484220" r:id="rId16"/>
  </p:sldLayoutIdLst>
  <p:txStyles>
    <p:titleStyle>
      <a:lvl1pPr algn="l" defTabSz="342900" rtl="0" eaLnBrk="0" fontAlgn="base" hangingPunct="0">
        <a:spcBef>
          <a:spcPct val="0"/>
        </a:spcBef>
        <a:spcAft>
          <a:spcPct val="0"/>
        </a:spcAft>
        <a:defRPr sz="27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2pPr>
      <a:lvl3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3pPr>
      <a:lvl4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4pPr>
      <a:lvl5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300" kern="1200">
          <a:solidFill>
            <a:srgbClr val="404040"/>
          </a:solidFill>
          <a:latin typeface="+mn-lt"/>
          <a:ea typeface="+mn-ea"/>
          <a:cs typeface="+mn-cs"/>
        </a:defRPr>
      </a:lvl1pPr>
      <a:lvl2pPr marL="557213" indent="-214313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2pPr>
      <a:lvl3pPr marL="8572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000" kern="1200">
          <a:solidFill>
            <a:srgbClr val="404040"/>
          </a:solidFill>
          <a:latin typeface="+mn-lt"/>
          <a:ea typeface="+mn-ea"/>
          <a:cs typeface="+mn-cs"/>
        </a:defRPr>
      </a:lvl3pPr>
      <a:lvl4pPr marL="12001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4pPr>
      <a:lvl5pPr marL="15430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>
            <a:extLst>
              <a:ext uri="{FF2B5EF4-FFF2-40B4-BE49-F238E27FC236}">
                <a16:creationId xmlns:a16="http://schemas.microsoft.com/office/drawing/2014/main" id="{995C24A8-00AB-43D2-9FF4-4A523E5C5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224" y="1833275"/>
            <a:ext cx="8805168" cy="30469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мәслихатының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тамыздағы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№14-1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«Батыс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мәслихатының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желтоқсандағы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№8-1 «2024-2026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шешіміне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»»</a:t>
            </a:r>
          </a:p>
        </p:txBody>
      </p:sp>
      <p:sp>
        <p:nvSpPr>
          <p:cNvPr id="19459" name="Заголовок 1">
            <a:extLst>
              <a:ext uri="{FF2B5EF4-FFF2-40B4-BE49-F238E27FC236}">
                <a16:creationId xmlns:a16="http://schemas.microsoft.com/office/drawing/2014/main" id="{784DFDE3-3518-4D52-B38E-4578D7ACE3BF}"/>
              </a:ext>
            </a:extLst>
          </p:cNvPr>
          <p:cNvSpPr txBox="1">
            <a:spLocks/>
          </p:cNvSpPr>
          <p:nvPr/>
        </p:nvSpPr>
        <p:spPr bwMode="auto">
          <a:xfrm>
            <a:off x="392113" y="115888"/>
            <a:ext cx="8642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</a:t>
            </a:r>
          </a:p>
        </p:txBody>
      </p:sp>
      <p:sp>
        <p:nvSpPr>
          <p:cNvPr id="19460" name="Заголовок 1">
            <a:extLst>
              <a:ext uri="{FF2B5EF4-FFF2-40B4-BE49-F238E27FC236}">
                <a16:creationId xmlns:a16="http://schemas.microsoft.com/office/drawing/2014/main" id="{8C47C1F0-05EA-4238-BA54-5E634E83FE0B}"/>
              </a:ext>
            </a:extLst>
          </p:cNvPr>
          <p:cNvSpPr txBox="1">
            <a:spLocks/>
          </p:cNvSpPr>
          <p:nvPr/>
        </p:nvSpPr>
        <p:spPr bwMode="auto">
          <a:xfrm>
            <a:off x="414338" y="6308725"/>
            <a:ext cx="8642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 бюджет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6602B82D-6B33-4AC8-9081-F3656B646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3" y="115888"/>
            <a:ext cx="8653462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>
            <a:lvl1pPr indent="4508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9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ауыл, су, орман, балық шаруашылығы, ерекше қорғалатын табиғи аумақтар, қоршаған ортаны және жануарлар дүниесін қорғау, жер қатынастары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BE942B9-1D34-49AE-9F32-2F54B48F0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531193"/>
              </p:ext>
            </p:extLst>
          </p:nvPr>
        </p:nvGraphicFramePr>
        <p:xfrm>
          <a:off x="434975" y="1420813"/>
          <a:ext cx="8455025" cy="5014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5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9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612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4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БАРЛЫҒЫ: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61 306,0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556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ru-RU" sz="15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Соның</a:t>
                      </a:r>
                      <a:r>
                        <a:rPr kumimoji="0" lang="ru-RU" sz="15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ішінде</a:t>
                      </a:r>
                      <a:r>
                        <a:rPr kumimoji="0" lang="ru-RU" sz="15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 marL="0" marR="0" marT="0" marB="80981" anchor="b"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556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Ауыл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шаруашылығын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дамыту</a:t>
                      </a:r>
                    </a:p>
                  </a:txBody>
                  <a:tcPr marL="0" marR="0" marT="0" marB="80981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35 521,4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63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соның</a:t>
                      </a:r>
                      <a:r>
                        <a:rPr kumimoji="0" lang="ru-RU" sz="1500" b="0" i="1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ішінде</a:t>
                      </a:r>
                      <a:r>
                        <a:rPr kumimoji="0" lang="ru-RU" sz="1500" b="0" i="1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субсидиялар</a:t>
                      </a:r>
                      <a:endParaRPr kumimoji="0" lang="ru-RU" sz="1500" b="0" i="1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34 930,1</a:t>
                      </a:r>
                    </a:p>
                  </a:txBody>
                  <a:tcPr marL="0" marR="0" marT="0" marB="13493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631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Ветеринариялық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қауіпсіздік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l" defTabSz="457200" rtl="0" eaLnBrk="1" fontAlgn="b" latinLnBrk="0" hangingPunct="1"/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3 373,7</a:t>
                      </a: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55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kk-KZ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у,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орман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шаруашылығы</a:t>
                      </a:r>
                      <a:r>
                        <a:rPr kumimoji="0" lang="ru-RU" sz="1500" b="1" i="0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500" b="1" i="0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қоршаған</a:t>
                      </a:r>
                      <a:r>
                        <a:rPr kumimoji="0" lang="ru-RU" sz="1500" b="1" i="0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ортаны</a:t>
                      </a:r>
                      <a:r>
                        <a:rPr kumimoji="0" lang="ru-RU" sz="1500" b="1" i="0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қорғау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6 329,1</a:t>
                      </a: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60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Жер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қатынастарын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реттеу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26,4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877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Ауыл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халқының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кірістерін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арттыру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жөніндегі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жобаны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ауқымды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түрде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қолдану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үшін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ауыл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халқына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микрокредиттер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беруге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кредит беру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7 919,0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59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Мамандарды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әлеуметтік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қолдау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шараларын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іске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асыру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үшін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жергілікті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атқарушы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органдарға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берілетін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бюджеттік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кредиттер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3 136,4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2302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Агро</a:t>
                      </a:r>
                      <a:r>
                        <a:rPr kumimoji="0" lang="kk-KZ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өнеркәсіптік кешендегі инвестициялық жобаларды кредиттеу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5 000,0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1583" name="TextBox 4">
            <a:extLst>
              <a:ext uri="{FF2B5EF4-FFF2-40B4-BE49-F238E27FC236}">
                <a16:creationId xmlns:a16="http://schemas.microsoft.com/office/drawing/2014/main" id="{AA70E9BB-8E46-49F7-BC0D-771EB8876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908050"/>
            <a:ext cx="139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теңге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FF7DC-2A98-4414-A2DC-DEF13AB4A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663" y="166688"/>
            <a:ext cx="8153400" cy="827087"/>
          </a:xfrm>
        </p:spPr>
        <p:txBody>
          <a:bodyPr/>
          <a:lstStyle/>
          <a:p>
            <a:pPr indent="338138" algn="ctr" defTabSz="685800" eaLnBrk="1" hangingPunct="1"/>
            <a:r>
              <a:rPr lang="kk-KZ" altLang="ru-RU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кәсіпкерлік қызметті қолдау</a:t>
            </a:r>
            <a:endParaRPr lang="ru-RU" altLang="ru-RU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6DF0750E-E25C-43C4-8528-495ED80F77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54105"/>
              </p:ext>
            </p:extLst>
          </p:nvPr>
        </p:nvGraphicFramePr>
        <p:xfrm>
          <a:off x="393700" y="993775"/>
          <a:ext cx="8569325" cy="5027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2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444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34294" marB="342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76" marR="68576" marT="34294" marB="3429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695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</a:t>
                      </a:r>
                    </a:p>
                  </a:txBody>
                  <a:tcPr marL="68576" marR="68576" marT="34294" marB="342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715,4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34287" marB="3428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3742">
                <a:tc>
                  <a:txBody>
                    <a:bodyPr/>
                    <a:lstStyle/>
                    <a:p>
                      <a:pPr marL="0" algn="l" defTabSz="342900" rtl="0" eaLnBrk="1" fontAlgn="t" latinLnBrk="0" hangingPunct="1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субъектілерін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қолдау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103,1</a:t>
                      </a:r>
                    </a:p>
                  </a:txBody>
                  <a:tcPr marL="68576" marR="68576" marT="34287" marB="3428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7493">
                <a:tc>
                  <a:txBody>
                    <a:bodyPr/>
                    <a:lstStyle/>
                    <a:p>
                      <a:pPr marL="0" algn="l" defTabSz="342900" rtl="0" eaLnBrk="1" fontAlgn="t" latinLnBrk="0" hangingPunct="1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субъектілерінің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кредиттері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пайыздық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мөлшерлемелерді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субсидиялау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2 403,2</a:t>
                      </a:r>
                    </a:p>
                  </a:txBody>
                  <a:tcPr marL="68576" marR="68576" marT="34287" marB="3428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7493">
                <a:tc>
                  <a:txBody>
                    <a:bodyPr/>
                    <a:lstStyle/>
                    <a:p>
                      <a:pPr marL="0" algn="l" defTabSz="342900" rtl="0" eaLnBrk="1" fontAlgn="t" latinLnBrk="0" hangingPunct="1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субъектілерінің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кредиттерін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ішінара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кепілдендіру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34287" marB="3428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3742">
                <a:tc>
                  <a:txBody>
                    <a:bodyPr/>
                    <a:lstStyle/>
                    <a:p>
                      <a:pPr hangingPunct="0"/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Бизнес-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идеяларды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асыру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субъектілеріне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гранттар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</a:t>
                      </a:r>
                      <a:endParaRPr lang="ru-KZ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39,0</a:t>
                      </a:r>
                    </a:p>
                  </a:txBody>
                  <a:tcPr marL="68576" marR="68576" marT="34287" marB="3428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0BF58E-C7A4-4A1C-8001-67A442C30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88913"/>
            <a:ext cx="8280400" cy="792162"/>
          </a:xfrm>
        </p:spPr>
        <p:txBody>
          <a:bodyPr lIns="68580" tIns="34290" rIns="68580" bIns="34290"/>
          <a:lstStyle/>
          <a:p>
            <a:pPr indent="338138" defTabSz="685800" eaLnBrk="1" hangingPunct="1"/>
            <a:r>
              <a:rPr lang="ru-RU" altLang="ru-RU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тұрғын үй-коммуналдық шаруашылығы, отын-энергетика кешенi және жер қойнауын пайдалану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63730ED-8F81-4626-BB8C-ABC5C50F7A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7406869"/>
              </p:ext>
            </p:extLst>
          </p:nvPr>
        </p:nvGraphicFramePr>
        <p:xfrm>
          <a:off x="197421" y="1124744"/>
          <a:ext cx="8822183" cy="5205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1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0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272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</a:t>
                      </a:r>
                      <a:r>
                        <a:rPr lang="ru-RU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92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соның</a:t>
                      </a:r>
                      <a:r>
                        <a:rPr lang="ru-RU" sz="1600" b="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52 228,7</a:t>
                      </a:r>
                    </a:p>
                  </a:txBody>
                  <a:tcPr marL="68587" marR="68587" marT="34289" marB="3428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53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Коммуналдық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қорының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үйін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салу мен (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реконструкциялау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21 377,8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78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Инженерлік-коммуникациялық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инфрақұрылымды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дамыту мен (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жайластыру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9 774,0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78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су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жүйелерін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салу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реконструкциялау</a:t>
                      </a:r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9 410,2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613">
                <a:tc>
                  <a:txBody>
                    <a:bodyPr/>
                    <a:lstStyle/>
                    <a:p>
                      <a:pPr algn="l" fontAlgn="t"/>
                      <a:r>
                        <a:rPr lang="kk-KZ" sz="14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Жылу-энергетика жүйесін, коммуналдық </a:t>
                      </a:r>
                      <a:r>
                        <a:rPr lang="kk-KZ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шаруашылықты дамыту мен абаттандыру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8 513,8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93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Газдандыру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29,5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2435080359"/>
                  </a:ext>
                </a:extLst>
              </a:tr>
              <a:tr h="79718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Ауыз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жабдықтаудың баламасыз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көздер</a:t>
                      </a:r>
                      <a:r>
                        <a:rPr lang="en-US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болып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табылатын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жабдықтаудың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аса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маңызды топтық және жергілікті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жүйелер</a:t>
                      </a:r>
                      <a:r>
                        <a:rPr lang="en-US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ауыз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 беру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жөніндегі қызметтердің құнын субсидиялау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1 003,6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Профилактикалық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дезинсекция мен дератизация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инфекциялық және паразиттік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аурулардың табиғи ошақтарының аумағындағы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сондай-ақ инфекциялық және паразиттік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аурулардың ошақтарындағы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дезинсекция мен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дератизацияны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қоспағанда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105,4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Елді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мекендерді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шаруашылық-ауыз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жабдықтау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жерасты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суларына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іздестіру-барлау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жұмыстарын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ұйымдастыру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жүргізу</a:t>
                      </a:r>
                      <a:endParaRPr lang="ru-RU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288,9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69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Кондоминиум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объектілерінің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ортақ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мүлкіне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күрделі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жөндеу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жүргізуге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кредит беру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879,2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5172">
                <a:tc>
                  <a:txBody>
                    <a:bodyPr/>
                    <a:lstStyle/>
                    <a:p>
                      <a:pPr algn="l" fontAlgn="t"/>
                      <a:r>
                        <a:rPr lang="kk-KZ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Тұрғын-үй сертификаттарын беру</a:t>
                      </a:r>
                      <a:endParaRPr lang="ru-RU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846,3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41068348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8A2708-5C7E-41B2-81CD-D43393AB0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5" y="333375"/>
            <a:ext cx="7686675" cy="628650"/>
          </a:xfrm>
        </p:spPr>
        <p:txBody>
          <a:bodyPr/>
          <a:lstStyle/>
          <a:p>
            <a:pPr indent="338138" defTabSz="685800" eaLnBrk="1" hangingPunct="1"/>
            <a:r>
              <a:rPr lang="ru-RU" altLang="ru-RU" sz="3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көлік және коммуникация </a:t>
            </a:r>
          </a:p>
        </p:txBody>
      </p: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6EDAE068-8964-4ED4-945B-F9E4A72E8A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438627"/>
              </p:ext>
            </p:extLst>
          </p:nvPr>
        </p:nvGraphicFramePr>
        <p:xfrm>
          <a:off x="546100" y="1268413"/>
          <a:ext cx="8416925" cy="5184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7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9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79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73" marR="68573" marT="34287" marB="3428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393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соның</a:t>
                      </a:r>
                      <a:r>
                        <a:rPr lang="ru-RU" sz="1400" b="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400" b="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48 793,8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0393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Көлік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инфрақұрылымын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дамыту</a:t>
                      </a: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14 632,6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81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Автомобиль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жолдарының жұмыс істеуін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 ету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1 562,4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36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Облыстық автомобиль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жолдарын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елді-мекендердің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көшелерін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күрделі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орташа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жөндеу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31 953,7</a:t>
                      </a: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83690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маңызы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ауданаралық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қалааралық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қатынастар бойынша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жолаушылар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тасымалын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субсидиялау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645,1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F0F23BB-FED1-4058-8DB5-8B328D99B039}"/>
              </a:ext>
            </a:extLst>
          </p:cNvPr>
          <p:cNvGraphicFramePr>
            <a:graphicFrameLocks noGrp="1"/>
          </p:cNvGraphicFramePr>
          <p:nvPr/>
        </p:nvGraphicFramePr>
        <p:xfrm>
          <a:off x="323850" y="495300"/>
          <a:ext cx="8643938" cy="5957883"/>
        </p:xfrm>
        <a:graphic>
          <a:graphicData uri="http://schemas.openxmlformats.org/drawingml/2006/table">
            <a:tbl>
              <a:tblPr/>
              <a:tblGrid>
                <a:gridCol w="3543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6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93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61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2235">
                <a:tc rowSpan="2"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Көрсеткіштер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2028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2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бағалау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болжам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235">
                <a:tc>
                  <a:txBody>
                    <a:bodyPr/>
                    <a:lstStyle/>
                    <a:p>
                      <a:pPr marL="0" marR="0" lvl="0" indent="0" algn="l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ЖӨӨ, млрд. теңге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4 510 700,3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4 637 246,2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4 807 645,8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4 999 972,1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5 229 969,9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5 484 129,9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235">
                <a:tc>
                  <a:txBody>
                    <a:bodyPr/>
                    <a:lstStyle/>
                    <a:p>
                      <a:pPr marL="0" marR="0" lvl="0" indent="0" algn="l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ЖӨӨ-нің нақты өзгеруі, алдыңғы жылға %-бен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786">
                <a:tc>
                  <a:txBody>
                    <a:bodyPr/>
                    <a:lstStyle/>
                    <a:p>
                      <a:pPr marL="0" marR="0" lvl="0" indent="0" algn="l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ЖӨӨ жан басына шаққанда, АҚШ долл. есептік бағам бойынша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14 200,6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14 526,3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14 985,2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15 491,7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16 091,7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16 756,4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2235">
                <a:tc gridSpan="7"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Экономикалық қызметі түрлері бойынша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ЖӨӨ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Ауыл, орман және балық шаруашылығы,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160 818,9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168 924,2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179 173,7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191 895,0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208 493,9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229 781,1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Өнеркәсіп,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2 376 808,9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2 451 909,1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2 553 326,5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2 660 323,4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2 779 223,6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2 903 503,5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13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Тау-кен өндіру өнеркәсібі және карьерлерді қазу,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2 140 346,9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2 204 824,8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2 293 844,6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2 386 458,6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2 490 150,2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2 598 347,3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Шикі мұнай өндіру, мың тонна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150,4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151,6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153,1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155,4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158,2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161,4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Өңдеу өнеркәсібі,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184 246,8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193 555,9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204 336,9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216 775,9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229 972,2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243 971,7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Құрылыс,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196 925,9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205 876,2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222 655,1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235 068,1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248 173,2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262 008,8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Көтерме және бөлшек сауда,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339 303,4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351 280,8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365 472,6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382 101,6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399 487,2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417 663,9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Көлік және қоймалау,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200 668,5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206 733,7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215 085,8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225 974,5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237 414,5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249 433,6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Ақпарат және байланыс,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16 205,0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16 694,8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17 284,1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17 981,9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18 708,0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19 463,3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20675" name="Заголовок 4">
            <a:extLst>
              <a:ext uri="{FF2B5EF4-FFF2-40B4-BE49-F238E27FC236}">
                <a16:creationId xmlns:a16="http://schemas.microsoft.com/office/drawing/2014/main" id="{F2594CF1-DD82-46FF-835E-6C8DDABAD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115888"/>
            <a:ext cx="7772400" cy="379412"/>
          </a:xfrm>
        </p:spPr>
        <p:txBody>
          <a:bodyPr/>
          <a:lstStyle/>
          <a:p>
            <a:pPr algn="ctr"/>
            <a:br>
              <a:rPr lang="kk-KZ" altLang="ru-RU" sz="13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altLang="ru-RU" sz="13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altLang="ru-RU" sz="13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altLang="ru-RU" sz="13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облысының 2024-2028 жылдарға арналған әлеуметтік-экономикалық даму көрсеткіштерінің болжамы</a:t>
            </a:r>
            <a:endParaRPr lang="ru-RU" alt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>
            <a:extLst>
              <a:ext uri="{FF2B5EF4-FFF2-40B4-BE49-F238E27FC236}">
                <a16:creationId xmlns:a16="http://schemas.microsoft.com/office/drawing/2014/main" id="{0FB6D1CE-EDBE-46BD-8A8F-94199479A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500063"/>
            <a:ext cx="8316913" cy="1223962"/>
          </a:xfrm>
        </p:spPr>
        <p:txBody>
          <a:bodyPr/>
          <a:lstStyle/>
          <a:p>
            <a:pPr algn="ctr" eaLnBrk="1" hangingPunct="1"/>
            <a:r>
              <a:rPr lang="ru-RU" altLang="ru-RU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жылғы 5 желто</a:t>
            </a:r>
            <a:r>
              <a:rPr lang="kk-KZ" altLang="ru-RU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қсандағы</a:t>
            </a:r>
            <a:r>
              <a:rPr lang="ru-RU" altLang="ru-RU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«2024-2026 жылдарға арналған Республикалық бюджет туралы» Қазақстан Республикасы Заңына сәйкес 2024 жылдың 1 қаңтарынан бастап белгіленді: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1362DF-2413-4F36-B7A0-531FF35C4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178050"/>
            <a:ext cx="7632700" cy="4394200"/>
          </a:xfrm>
        </p:spPr>
        <p:txBody>
          <a:bodyPr rtlCol="0">
            <a:normAutofit/>
          </a:bodyPr>
          <a:lstStyle/>
          <a:p>
            <a:pPr marL="457200" indent="-457200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жалақының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мөлшерi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85 000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базалық зейнетақы төлемінің ең төмен мөлшері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 marL="457200" indent="-457200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28 215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зейнетақының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мөлшерi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57 853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айлық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есептiк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көрсеткiш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3 692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базалық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әлеуметтiк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төлемдердiң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мөлшерлерiн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есептеу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үшiн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күнкөрiс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деңгейiнiң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шамасы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43 407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6083BE7C-86BF-4D28-8230-6F9C5EBB5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51" y="79073"/>
            <a:ext cx="8986497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indent="338138" algn="ctr" eaLnBrk="1" hangingPunct="1">
              <a:defRPr/>
            </a:pP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2024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жылға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арналған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облыстық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бюджеттің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негізгі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параметрлері</a:t>
            </a:r>
            <a:endParaRPr lang="ru-RU" sz="225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indent="338138" algn="ctr" eaLnBrk="1" hangingPunct="1">
              <a:defRPr/>
            </a:pPr>
            <a:endParaRPr lang="ru-RU" sz="225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F9FCCB5-FAB0-4E27-822F-A2E8CB9862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893057"/>
              </p:ext>
            </p:extLst>
          </p:nvPr>
        </p:nvGraphicFramePr>
        <p:xfrm>
          <a:off x="250825" y="995362"/>
          <a:ext cx="8559800" cy="5457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8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4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latin typeface="Times New Roman"/>
                        </a:rPr>
                        <a:t>Атауы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latin typeface="Times New Roman"/>
                        </a:rPr>
                        <a:t>2024 </a:t>
                      </a:r>
                      <a:r>
                        <a:rPr lang="ru-RU" sz="1400" b="1" i="0" u="none" strike="noStrike" dirty="0" err="1">
                          <a:latin typeface="Times New Roman"/>
                        </a:rPr>
                        <a:t>жыл</a:t>
                      </a:r>
                      <a:r>
                        <a:rPr lang="ru-RU" sz="1400" b="1" i="0" u="none" strike="noStrike" dirty="0">
                          <a:latin typeface="Times New Roman"/>
                        </a:rPr>
                        <a:t>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latin typeface="Times New Roman"/>
                        </a:rPr>
                        <a:t>Түсімдер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515 440 878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Өзіндік кірістер</a:t>
                      </a: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kumimoji="0" lang="ru-RU" sz="14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126 969 186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0" i="1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Салықтық түсімдер</a:t>
                      </a:r>
                      <a:endParaRPr lang="ru-RU" sz="1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121 551 971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0" i="1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Салықтық емес</a:t>
                      </a:r>
                      <a:r>
                        <a:rPr lang="ru-RU" sz="14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1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түсімдер</a:t>
                      </a:r>
                      <a:endParaRPr lang="ru-RU" sz="1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5 416 213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marL="0" marR="0" lvl="0" indent="0" algn="l" defTabSz="342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kk-KZ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Негізгі капиталды сатудан түсетін түсімдер</a:t>
                      </a:r>
                      <a:endParaRPr lang="ru-RU" sz="1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1 002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Трансферттер</a:t>
                      </a: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түсімі: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310 767 038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Субвенция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251 390 766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14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Нысаналы</a:t>
                      </a:r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трансферттер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56 484 885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14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Төменгі</a:t>
                      </a:r>
                      <a:r>
                        <a:rPr lang="ru-RU" sz="14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тұрған бюджеттерден</a:t>
                      </a:r>
                      <a:r>
                        <a:rPr lang="ru-RU" sz="1400" b="0" i="1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берілетін</a:t>
                      </a:r>
                      <a:r>
                        <a:rPr lang="ru-RU" sz="1400" b="0" i="1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lang="ru-RU" sz="14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трансферттер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2 891 387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621">
                <a:tc>
                  <a:txBody>
                    <a:bodyPr/>
                    <a:lstStyle/>
                    <a:p>
                      <a:pPr marL="0" marR="0" lvl="0" indent="0" algn="l" defTabSz="342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юджет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тік кредиттерді өтеу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15 528 699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35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Мемлекеттің</a:t>
                      </a:r>
                      <a:r>
                        <a:rPr lang="ru-RU" sz="1400" b="1" i="0" u="none" strike="noStrike" baseline="0" dirty="0" err="1">
                          <a:latin typeface="Times New Roman" pitchFamily="18" charset="0"/>
                          <a:cs typeface="Times New Roman" pitchFamily="18" charset="0"/>
                        </a:rPr>
                        <a:t> қаржы активтерін</a:t>
                      </a:r>
                      <a:r>
                        <a:rPr lang="ru-RU" sz="1400" b="1" i="0" u="none" strike="noStrike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сатудан</a:t>
                      </a:r>
                      <a:r>
                        <a:rPr lang="ru-RU" sz="1400" b="1" i="0" u="none" strike="noStrike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түстетін түсімдер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2" marR="91432" marT="80999" marB="34292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08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Қарыздар түсімі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135002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41 428 707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80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Бюджет қаражатының  бос қалдықтары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0" marR="0" marT="0" marB="135002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20 747 248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31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ШЫҒЫСТАР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515 440 878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8905"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 ДЕФИЦИТІ (ПРОФИЦИТІ)          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21583" name="TextBox 4">
            <a:extLst>
              <a:ext uri="{FF2B5EF4-FFF2-40B4-BE49-F238E27FC236}">
                <a16:creationId xmlns:a16="http://schemas.microsoft.com/office/drawing/2014/main" id="{178D496A-3C24-48CA-9A89-C851B8547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338" y="471488"/>
            <a:ext cx="1236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мың.те</a:t>
            </a:r>
            <a:r>
              <a:rPr lang="kk-KZ" alt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</a:t>
            </a:r>
            <a:r>
              <a:rPr lang="ru-RU" alt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F333313-9390-4AD1-9E1E-CBB7ED334E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147638"/>
              </p:ext>
            </p:extLst>
          </p:nvPr>
        </p:nvGraphicFramePr>
        <p:xfrm>
          <a:off x="357188" y="923925"/>
          <a:ext cx="8318500" cy="56419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97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1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16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Санаттары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8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ТҮСІМДЕР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515 440 878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8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ӨЗІНДІК КІРІСТЕР (гр.1+2+3)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126 969 186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37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Салықтық түсімдер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121 551 971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0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Салықтық емес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түсімдер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5 416 213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533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Негізгі капиталды сатудан түсетін түсімдер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1 002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0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түсімі, соның ішінде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310 767 038</a:t>
                      </a:r>
                    </a:p>
                  </a:txBody>
                  <a:tcPr marL="9526" marR="9526" marT="9527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47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бюджеттен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251 390 766</a:t>
                      </a:r>
                    </a:p>
                  </a:txBody>
                  <a:tcPr marL="9526" marR="9526" marT="9527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бюджеттен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ағымдағы нысаналы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9 576 521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бюджеттен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нысаналы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даму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трансферттері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46 908 364</a:t>
                      </a:r>
                    </a:p>
                  </a:txBody>
                  <a:tcPr marL="9526" marR="9526" marT="9527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647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төменгі</a:t>
                      </a:r>
                      <a:r>
                        <a:rPr lang="kk-KZ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тұрған бюджеттерден берілетін трансферттер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2 891 387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37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бюджеттеріне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928" marR="6928" marT="6928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0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кредиттерді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өтеу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15 528 699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8106">
                <a:tc>
                  <a:txBody>
                    <a:bodyPr/>
                    <a:lstStyle/>
                    <a:p>
                      <a:pPr marL="0" marR="0" indent="0" algn="l" defTabSz="3429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Мемлекеттің қаржы активтерін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сатудан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түстетін түсімдер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928" marR="6928" marT="6928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9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Қарыздар түсімі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41 428 707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9378">
                <a:tc>
                  <a:txBody>
                    <a:bodyPr/>
                    <a:lstStyle/>
                    <a:p>
                      <a:pPr marL="0" marR="0" lvl="0" indent="0" algn="l" defTabSz="3429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kk-KZ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 қаражатының  бос қалдықтары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20 747 248</a:t>
                      </a:r>
                    </a:p>
                  </a:txBody>
                  <a:tcPr marL="6928" marR="6928" marT="6928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BB78484-A7A2-4EDF-A185-E85750CB8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66236"/>
            <a:ext cx="84296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indent="338138" algn="ctr" eaLnBrk="1" hangingPunct="1"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арналған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облыстық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бюджет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кірістері</a:t>
            </a:r>
            <a:endParaRPr lang="ru-RU" sz="24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2911EF75-3C39-4F80-A34F-D044B52D4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500063"/>
            <a:ext cx="17113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мың теңге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3B84FE6F-26FB-4A6D-ACD0-73F8A4951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20" y="468764"/>
            <a:ext cx="8351634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indent="338138" algn="ctr" eaLnBrk="1" hangingPunct="1">
              <a:defRPr/>
            </a:pPr>
            <a:r>
              <a:rPr lang="ru-RU" sz="27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2024 </a:t>
            </a:r>
            <a:r>
              <a:rPr lang="ru-RU" sz="27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жылға</a:t>
            </a:r>
            <a:r>
              <a:rPr lang="ru-RU" sz="27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арналған</a:t>
            </a:r>
            <a:r>
              <a:rPr lang="ru-RU" sz="27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облыстық</a:t>
            </a:r>
            <a:r>
              <a:rPr lang="ru-RU" sz="27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бюджет </a:t>
            </a:r>
            <a:r>
              <a:rPr lang="ru-RU" sz="27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кірістері</a:t>
            </a:r>
            <a:endParaRPr lang="ru-RU" sz="27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556C4081-E843-4602-8B84-B432C81F31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6178066"/>
              </p:ext>
            </p:extLst>
          </p:nvPr>
        </p:nvGraphicFramePr>
        <p:xfrm>
          <a:off x="-368300" y="995363"/>
          <a:ext cx="9696450" cy="609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72AD8ED-879A-4424-975C-0565C4FD2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1271588"/>
            <a:ext cx="223361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5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</a:t>
            </a:r>
            <a:r>
              <a:rPr lang="ru-RU" alt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515 440,9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82D465DB-20DC-43DD-8999-99A38A949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6988" y="1009650"/>
            <a:ext cx="12573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млн.теңге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>
            <a:extLst>
              <a:ext uri="{FF2B5EF4-FFF2-40B4-BE49-F238E27FC236}">
                <a16:creationId xmlns:a16="http://schemas.microsoft.com/office/drawing/2014/main" id="{D94C8E4B-08A4-4471-B72B-E1E18D6A4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142875"/>
            <a:ext cx="8929687" cy="777875"/>
          </a:xfrm>
        </p:spPr>
        <p:txBody>
          <a:bodyPr/>
          <a:lstStyle/>
          <a:p>
            <a:pPr algn="ctr" eaLnBrk="1" hangingPunct="1"/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арналған облыстық бюджет шығыстары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2B2BEF8-CFF9-4687-82F6-A5866AAFF7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329649"/>
              </p:ext>
            </p:extLst>
          </p:nvPr>
        </p:nvGraphicFramePr>
        <p:xfrm>
          <a:off x="285750" y="920750"/>
          <a:ext cx="8462963" cy="55435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35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7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847"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Санат (функционалдық</a:t>
                      </a:r>
                      <a:r>
                        <a:rPr lang="kk-KZ" sz="13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топтар бөлінісінде)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en-US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3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ШЫҒЫСТАР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ctr" latinLnBrk="0" hangingPunct="1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515 440 878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сипаттағы мемлекетт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қызметтер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5 700 229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Қорғаныс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3 436 469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Қоғамдық тәртіп және қауіпсіздік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13 520 871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беру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212 240 785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marL="0" algn="l" defTabSz="342900" rtl="0" eaLnBrk="1" fontAlgn="b" latinLnBrk="0" hangingPunct="1"/>
                      <a:r>
                        <a:rPr lang="kk-KZ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Денсаулық сақтау</a:t>
                      </a:r>
                      <a:endParaRPr lang="ru-RU" sz="13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15 708 853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көмек және әлеуметт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қамсыздандыру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21 978 240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 үй-коммуналдық шаруашылық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39 303 749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Мәдениет, 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спорт, туризм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 ақпараттық кеңіст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13 415 698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95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Отын-энергетика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кешенi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 жер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қойнауын пайдалану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6 170 040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181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су,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орман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балық шаруашылығы және қоршаған ортаны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қорғау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61 824 059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181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Өнеркәсіп, сәулет, қала құрылысы және құрылыс қызметі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23 184 561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 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коммуникация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49 130 654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Басқалар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24 164 756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Борышқа қызмет көрсету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1 763 672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13 868 372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Қарыздарды өтеу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10 029 870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6" name="TextBox 4">
            <a:extLst>
              <a:ext uri="{FF2B5EF4-FFF2-40B4-BE49-F238E27FC236}">
                <a16:creationId xmlns:a16="http://schemas.microsoft.com/office/drawing/2014/main" id="{FA1D5996-77EC-4EEE-A933-28F01D975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9263" y="555625"/>
            <a:ext cx="927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k-KZ" altLang="ru-RU"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мың теңге</a:t>
            </a:r>
            <a:endParaRPr lang="ru-RU" alt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77B1A7B1-BCA6-4B61-A923-35576EAFD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16632"/>
            <a:ext cx="865377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indent="338138" algn="ctr" eaLnBrk="1" hangingPunct="1">
              <a:defRPr/>
            </a:pPr>
            <a:r>
              <a:rPr lang="ru-RU" sz="2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2024 </a:t>
            </a:r>
            <a:r>
              <a:rPr lang="ru-RU" sz="26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жылға</a:t>
            </a:r>
            <a:r>
              <a:rPr lang="ru-RU" sz="2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арналған</a:t>
            </a:r>
            <a:r>
              <a:rPr lang="ru-RU" sz="2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облыстық</a:t>
            </a:r>
            <a:r>
              <a:rPr lang="ru-RU" sz="2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бюджет </a:t>
            </a:r>
            <a:r>
              <a:rPr lang="ru-RU" sz="26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шығыстары</a:t>
            </a:r>
            <a:endParaRPr lang="ru-RU" sz="26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1583" name="TextBox 4">
            <a:extLst>
              <a:ext uri="{FF2B5EF4-FFF2-40B4-BE49-F238E27FC236}">
                <a16:creationId xmlns:a16="http://schemas.microsoft.com/office/drawing/2014/main" id="{607511FB-6EBA-4291-B54E-666BBF545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517525"/>
            <a:ext cx="123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altLang="ru-RU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млн.теңге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853763FD-64C3-4842-8B86-3B6E3D8819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3656798"/>
              </p:ext>
            </p:extLst>
          </p:nvPr>
        </p:nvGraphicFramePr>
        <p:xfrm>
          <a:off x="467544" y="1041400"/>
          <a:ext cx="8883080" cy="5699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4">
            <a:extLst>
              <a:ext uri="{FF2B5EF4-FFF2-40B4-BE49-F238E27FC236}">
                <a16:creationId xmlns:a16="http://schemas.microsoft.com/office/drawing/2014/main" id="{A57457CE-D2B5-4C42-A879-FF29817B1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701675"/>
            <a:ext cx="22320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</a:t>
            </a: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515 440,9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A9FD03D-0904-415C-88CC-94EE1856D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6519863"/>
            <a:ext cx="48402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altLang="ru-RU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функциональных групп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3" grpId="0"/>
      <p:bldGraphic spid="6" grpId="0">
        <p:bldAsOne/>
      </p:bldGraphic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4001F-8CAF-41F1-8E94-685B3E321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339725"/>
            <a:ext cx="8143875" cy="449263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салаға</a:t>
            </a: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шығыстар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6FAA27-6525-4A53-829C-66BA20CCF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731838"/>
            <a:ext cx="6048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инвестициялық жобаларды ескергенде</a:t>
            </a:r>
          </a:p>
        </p:txBody>
      </p:sp>
      <p:graphicFrame>
        <p:nvGraphicFramePr>
          <p:cNvPr id="6" name="Объект 17">
            <a:extLst>
              <a:ext uri="{FF2B5EF4-FFF2-40B4-BE49-F238E27FC236}">
                <a16:creationId xmlns:a16="http://schemas.microsoft.com/office/drawing/2014/main" id="{10741B1C-1F00-4278-8D3A-799F88B499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1014827"/>
              </p:ext>
            </p:extLst>
          </p:nvPr>
        </p:nvGraphicFramePr>
        <p:xfrm>
          <a:off x="611188" y="1466850"/>
          <a:ext cx="8005762" cy="3816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5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3946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(млн.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79" marR="68579" marT="34306" marB="3430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210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261 610,8</a:t>
                      </a:r>
                    </a:p>
                  </a:txBody>
                  <a:tcPr marL="68579" marR="68579" marT="34307" marB="343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38"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беру</a:t>
                      </a: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204 024,0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402"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Денсаулық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сақтау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16 414,6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402">
                <a:tc>
                  <a:txBody>
                    <a:bodyPr/>
                    <a:lstStyle/>
                    <a:p>
                      <a:pPr marL="0" algn="l" defTabSz="342900" rtl="0" eaLnBrk="1" latinLnBrk="0" hangingPunct="1">
                        <a:defRPr sz="1198" b="1" i="0" u="none" strike="noStrike" kern="1200" baseline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көмек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қамсыздандыру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20 904,3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952">
                <a:tc>
                  <a:txBody>
                    <a:bodyPr/>
                    <a:lstStyle/>
                    <a:p>
                      <a:pPr algn="l" rtl="0">
                        <a:defRPr sz="1198" b="1" i="0" u="none" strike="noStrike" kern="1200" baseline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Мәдениет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спорт,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жастар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саясаты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ақпараттық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кеңістік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20 267,9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theme/theme1.xml><?xml version="1.0" encoding="utf-8"?>
<a:theme xmlns:a="http://schemas.openxmlformats.org/drawingml/2006/main" name="Легкий дым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2874</TotalTime>
  <Words>1392</Words>
  <Application>Microsoft Office PowerPoint</Application>
  <PresentationFormat>Экран (4:3)</PresentationFormat>
  <Paragraphs>381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    Батыс Қазақстан облысының 2024-2028 жылдарға арналған әлеуметтік-экономикалық даму көрсеткіштерінің болжамы</vt:lpstr>
      <vt:lpstr>2023 жылғы 5 желтоқсандағы «2024-2026 жылдарға арналған Республикалық бюджет туралы» Қазақстан Республикасы Заңына сәйкес 2024 жылдың 1 қаңтарынан бастап белгіленді:</vt:lpstr>
      <vt:lpstr>Презентация PowerPoint</vt:lpstr>
      <vt:lpstr>Презентация PowerPoint</vt:lpstr>
      <vt:lpstr>Презентация PowerPoint</vt:lpstr>
      <vt:lpstr>2024 жылға арналған облыстық бюджет шығыстары</vt:lpstr>
      <vt:lpstr>Презентация PowerPoint</vt:lpstr>
      <vt:lpstr> 2024 жылға арналған әлеуметтік салаға шығыстар</vt:lpstr>
      <vt:lpstr>Презентация PowerPoint</vt:lpstr>
      <vt:lpstr>2024 жылға кәсіпкерлік қызметті қолдау</vt:lpstr>
      <vt:lpstr>2024 жылға тұрғын үй-коммуналдық шаруашылығы, отын-энергетика кешенi және жер қойнауын пайдалану </vt:lpstr>
      <vt:lpstr>2024 жылға көлік және коммуникация </vt:lpstr>
    </vt:vector>
  </TitlesOfParts>
  <Company>SamForum.ws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Асем Норжанова</cp:lastModifiedBy>
  <cp:revision>413</cp:revision>
  <dcterms:created xsi:type="dcterms:W3CDTF">2012-05-22T05:39:37Z</dcterms:created>
  <dcterms:modified xsi:type="dcterms:W3CDTF">2024-08-15T06:46:32Z</dcterms:modified>
</cp:coreProperties>
</file>