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drawings/drawing6.xml" ContentType="application/vnd.openxmlformats-officedocument.drawingml.chartshape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598" r:id="rId2"/>
    <p:sldId id="600" r:id="rId3"/>
    <p:sldId id="602" r:id="rId4"/>
    <p:sldId id="604" r:id="rId5"/>
    <p:sldId id="605" r:id="rId6"/>
    <p:sldId id="599" r:id="rId7"/>
    <p:sldId id="601" r:id="rId8"/>
    <p:sldId id="603" r:id="rId9"/>
    <p:sldId id="606" r:id="rId10"/>
    <p:sldId id="607" r:id="rId11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99FF33"/>
    <a:srgbClr val="00FF00"/>
    <a:srgbClr val="00CC00"/>
    <a:srgbClr val="FFFF00"/>
    <a:srgbClr val="33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24" autoAdjust="0"/>
    <p:restoredTop sz="98920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6"/>
      </p:cViewPr>
      <p:guideLst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9638023203878"/>
          <c:y val="3.9707723320486978E-2"/>
          <c:w val="0.84827651754445454"/>
          <c:h val="0.7843392110563555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42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1691,7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3958,3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40403476294691E-2"/>
                  <c:y val="5.336890139486137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149,2</a:t>
                    </a:r>
                    <a:endParaRPr lang="en-US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851">
                <a:noFill/>
              </a:ln>
            </c:spPr>
            <c:txPr>
              <a:bodyPr/>
              <a:lstStyle/>
              <a:p>
                <a:pPr>
                  <a:defRPr sz="89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1691.7</c:v>
                </c:pt>
                <c:pt idx="1">
                  <c:v>3958.3</c:v>
                </c:pt>
                <c:pt idx="2">
                  <c:v>149.19999999999999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42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3292,7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3669,8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102,7</a:t>
                    </a:r>
                    <a:endParaRPr lang="en-US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851">
                <a:noFill/>
              </a:ln>
            </c:spPr>
            <c:txPr>
              <a:bodyPr/>
              <a:lstStyle/>
              <a:p>
                <a:pPr>
                  <a:defRPr sz="89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423424"/>
        <c:axId val="64424576"/>
      </c:barChart>
      <c:catAx>
        <c:axId val="6442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42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47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42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424576"/>
        <c:scaling>
          <c:orientation val="minMax"/>
        </c:scaling>
        <c:delete val="0"/>
        <c:axPos val="l"/>
        <c:majorGridlines>
          <c:spPr>
            <a:ln w="2356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5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423424"/>
        <c:crosses val="autoZero"/>
        <c:crossBetween val="between"/>
      </c:valAx>
      <c:spPr>
        <a:noFill/>
        <a:ln w="9426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895316553639"/>
          <c:y val="6.7448797815935657E-2"/>
          <c:w val="0.89490445859872614"/>
          <c:h val="0.7565982404692082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7951002001191347E-4"/>
                  <c:y val="-3.92098578039190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536630654130908E-2"/>
                  <c:y val="-2.85824308000082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46242774566474E-2"/>
                  <c:y val="-2.1419009370816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1249.4000000000001</c:v>
                </c:pt>
                <c:pt idx="1">
                  <c:v>1156.4000000000001</c:v>
                </c:pt>
                <c:pt idx="2">
                  <c:v>160.80000000000001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10.9</c:v>
                </c:pt>
                <c:pt idx="1">
                  <c:v>97.7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001216"/>
        <c:axId val="75007104"/>
      </c:barChart>
      <c:catAx>
        <c:axId val="7500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9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00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07104"/>
        <c:scaling>
          <c:orientation val="minMax"/>
        </c:scaling>
        <c:delete val="0"/>
        <c:axPos val="l"/>
        <c:majorGridlines>
          <c:spPr>
            <a:ln w="2349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001216"/>
        <c:crosses val="autoZero"/>
        <c:crossBetween val="between"/>
      </c:valAx>
      <c:spPr>
        <a:noFill/>
        <a:ln w="9395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8066561014262"/>
          <c:y val="6.6666666666666666E-2"/>
          <c:w val="0.89540412044374007"/>
          <c:h val="0.7594202898550724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21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2.347762289068232E-2"/>
                  <c:y val="-3.24105403160325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412325752017608E-2"/>
                  <c:y val="5.40175671933875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424">
                <a:noFill/>
              </a:ln>
            </c:spPr>
            <c:txPr>
              <a:bodyPr/>
              <a:lstStyle/>
              <a:p>
                <a:pPr>
                  <a:defRPr sz="116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3346.9</c:v>
                </c:pt>
                <c:pt idx="1">
                  <c:v>3297.5</c:v>
                </c:pt>
                <c:pt idx="2">
                  <c:v>28.3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21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2824651504035217E-2"/>
                  <c:y val="-1.0803513438677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608217168011739E-2"/>
                  <c:y val="5.4017567193387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424">
                <a:noFill/>
              </a:ln>
            </c:spPr>
            <c:txPr>
              <a:bodyPr/>
              <a:lstStyle/>
              <a:p>
                <a:pPr>
                  <a:defRPr sz="1161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3264.5</c:v>
                </c:pt>
                <c:pt idx="1">
                  <c:v>2251.6999999999998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823936"/>
        <c:axId val="74825088"/>
      </c:barChart>
      <c:catAx>
        <c:axId val="7482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21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33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82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825088"/>
        <c:scaling>
          <c:orientation val="minMax"/>
        </c:scaling>
        <c:delete val="0"/>
        <c:axPos val="l"/>
        <c:majorGridlines>
          <c:spPr>
            <a:ln w="2303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0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823936"/>
        <c:crosses val="autoZero"/>
        <c:crossBetween val="between"/>
      </c:valAx>
      <c:spPr>
        <a:noFill/>
        <a:ln w="9212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36767036450078"/>
          <c:y val="6.6666666666666666E-2"/>
          <c:w val="0.87321711568938198"/>
          <c:h val="0.7594202898550724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7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056236481614998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49098774333092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7303532804614274E-2"/>
                  <c:y val="-5.30503978779850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 w="18743">
                <a:noFill/>
              </a:ln>
            </c:spPr>
            <c:txPr>
              <a:bodyPr/>
              <a:lstStyle/>
              <a:p>
                <a:pPr>
                  <a:defRPr sz="959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10409.200000000001</c:v>
                </c:pt>
                <c:pt idx="1">
                  <c:v>14021.1</c:v>
                </c:pt>
                <c:pt idx="2">
                  <c:v>2974.1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72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43">
                <a:noFill/>
              </a:ln>
            </c:spPr>
            <c:txPr>
              <a:bodyPr/>
              <a:lstStyle/>
              <a:p>
                <a:pPr>
                  <a:defRPr sz="959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9819.9</c:v>
                </c:pt>
                <c:pt idx="1">
                  <c:v>13717.4</c:v>
                </c:pt>
                <c:pt idx="2">
                  <c:v>2895.1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294976"/>
        <c:axId val="75710464"/>
      </c:barChart>
      <c:catAx>
        <c:axId val="7529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7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39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71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10464"/>
        <c:scaling>
          <c:orientation val="minMax"/>
        </c:scaling>
        <c:delete val="0"/>
        <c:axPos val="l"/>
        <c:majorGridlines>
          <c:spPr>
            <a:ln w="9372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93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9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294976"/>
        <c:crosses val="autoZero"/>
        <c:crossBetween val="between"/>
      </c:valAx>
      <c:spPr>
        <a:noFill/>
        <a:ln w="1874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8789808917198"/>
          <c:y val="6.6860465116279064E-2"/>
          <c:w val="0.89490445859872614"/>
          <c:h val="0.7587209302325581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6.38374972410959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269.39999999999998</c:v>
                </c:pt>
                <c:pt idx="1">
                  <c:v>387.5</c:v>
                </c:pt>
                <c:pt idx="2">
                  <c:v>83.7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267.5</c:v>
                </c:pt>
                <c:pt idx="1">
                  <c:v>375</c:v>
                </c:pt>
                <c:pt idx="2">
                  <c:v>83.7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662080"/>
        <c:axId val="97663616"/>
      </c:barChart>
      <c:catAx>
        <c:axId val="9766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57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55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766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63616"/>
        <c:scaling>
          <c:orientation val="minMax"/>
        </c:scaling>
        <c:delete val="0"/>
        <c:axPos val="l"/>
        <c:majorGridlines>
          <c:spPr>
            <a:ln w="2339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5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7662080"/>
        <c:crosses val="autoZero"/>
        <c:crossBetween val="between"/>
      </c:valAx>
      <c:spPr>
        <a:noFill/>
        <a:ln w="935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394904458598721E-2"/>
          <c:y val="6.7448680351906154E-2"/>
          <c:w val="0.91719745222929938"/>
          <c:h val="0.7565982404692082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5.0934396151036427E-4"/>
                  <c:y val="-4.12772581076377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0299030540258148E-3"/>
                  <c:y val="-3.01455691532534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242774566473986E-2"/>
                  <c:y val="5.35475234270414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30.8</c:v>
                </c:pt>
                <c:pt idx="1">
                  <c:v>376.5</c:v>
                </c:pt>
                <c:pt idx="2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30.8</c:v>
                </c:pt>
                <c:pt idx="1">
                  <c:v>376.5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709440"/>
        <c:axId val="100996224"/>
      </c:barChart>
      <c:catAx>
        <c:axId val="9770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9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099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996224"/>
        <c:scaling>
          <c:orientation val="minMax"/>
        </c:scaling>
        <c:delete val="0"/>
        <c:axPos val="l"/>
        <c:majorGridlines>
          <c:spPr>
            <a:ln w="2349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7709440"/>
        <c:crosses val="autoZero"/>
        <c:crossBetween val="between"/>
      </c:valAx>
      <c:spPr>
        <a:noFill/>
        <a:ln w="9395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8789808917198"/>
          <c:y val="6.7448680351906154E-2"/>
          <c:w val="0.89490445859872614"/>
          <c:h val="0.7565982404692082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8028686917062018E-4"/>
                  <c:y val="-4.1605947191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634472714032188E-2"/>
                  <c:y val="-2.9710442821153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2140.3000000000002</c:v>
                </c:pt>
                <c:pt idx="1">
                  <c:v>4699.6000000000004</c:v>
                </c:pt>
                <c:pt idx="2">
                  <c:v>844.1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931</c:v>
                </c:pt>
                <c:pt idx="1">
                  <c:v>1944</c:v>
                </c:pt>
                <c:pt idx="2">
                  <c:v>606.1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598656"/>
        <c:axId val="116600192"/>
      </c:barChart>
      <c:catAx>
        <c:axId val="11659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9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60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600192"/>
        <c:scaling>
          <c:orientation val="minMax"/>
        </c:scaling>
        <c:delete val="0"/>
        <c:axPos val="l"/>
        <c:majorGridlines>
          <c:spPr>
            <a:ln w="2349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598656"/>
        <c:crosses val="autoZero"/>
        <c:crossBetween val="between"/>
      </c:valAx>
      <c:spPr>
        <a:noFill/>
        <a:ln w="9395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5467511885895"/>
          <c:y val="6.7055393586005832E-2"/>
          <c:w val="0.85103011093502379"/>
          <c:h val="0.8075801749271136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10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126278,2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147341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969190687325384E-3"/>
                  <c:y val="-7.1526822558459421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34691,1</a:t>
                    </a:r>
                    <a:endParaRPr lang="en-US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 w="18204">
                <a:noFill/>
              </a:ln>
            </c:spPr>
            <c:txPr>
              <a:bodyPr/>
              <a:lstStyle/>
              <a:p>
                <a:pPr>
                  <a:defRPr sz="932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 2024 жыл              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126278.2</c:v>
                </c:pt>
                <c:pt idx="1">
                  <c:v>147341</c:v>
                </c:pt>
                <c:pt idx="2">
                  <c:v>34691.1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10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58767627493015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18019,3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536135809296424E-2"/>
                  <c:y val="5.50206327372764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18019,3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102448,0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 w="18204">
                <a:noFill/>
              </a:ln>
            </c:spPr>
            <c:txPr>
              <a:bodyPr/>
              <a:lstStyle/>
              <a:p>
                <a:pPr>
                  <a:defRPr sz="932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 2024 жыл               1 тоқсан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365952"/>
        <c:axId val="116388224"/>
      </c:barChart>
      <c:catAx>
        <c:axId val="11636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1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0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388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388224"/>
        <c:scaling>
          <c:orientation val="minMax"/>
        </c:scaling>
        <c:delete val="0"/>
        <c:axPos val="l"/>
        <c:majorGridlines>
          <c:spPr>
            <a:ln w="9102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910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98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365952"/>
        <c:crosses val="autoZero"/>
        <c:crossBetween val="between"/>
      </c:valAx>
      <c:spPr>
        <a:noFill/>
        <a:ln w="182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85532678218174"/>
          <c:y val="6.7448680351906154E-2"/>
          <c:w val="0.81862144540746073"/>
          <c:h val="0.8273347948848219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42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1691,7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3958,3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724701245149424E-2"/>
                  <c:y val="-4.8032011255375234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149,2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851">
                <a:noFill/>
              </a:ln>
            </c:spPr>
            <c:txPr>
              <a:bodyPr/>
              <a:lstStyle/>
              <a:p>
                <a:pPr>
                  <a:defRPr sz="1187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1691.7</c:v>
                </c:pt>
                <c:pt idx="1">
                  <c:v>3958.3</c:v>
                </c:pt>
                <c:pt idx="2">
                  <c:v>149.19999999999999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42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3292,7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761155603172412E-2"/>
                  <c:y val="5.33689013948613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3292,7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3669,8</a:t>
                    </a:r>
                    <a:endParaRPr lang="en-US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851">
                <a:noFill/>
              </a:ln>
            </c:spPr>
            <c:txPr>
              <a:bodyPr/>
              <a:lstStyle/>
              <a:p>
                <a:pPr>
                  <a:defRPr sz="1187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426240"/>
        <c:axId val="116427776"/>
      </c:barChart>
      <c:catAx>
        <c:axId val="11642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42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9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42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427776"/>
        <c:scaling>
          <c:orientation val="minMax"/>
        </c:scaling>
        <c:delete val="0"/>
        <c:axPos val="l"/>
        <c:majorGridlines>
          <c:spPr>
            <a:ln w="2356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5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66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426240"/>
        <c:crosses val="autoZero"/>
        <c:crossBetween val="between"/>
      </c:valAx>
      <c:spPr>
        <a:noFill/>
        <a:ln w="9426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1847133757962"/>
          <c:y val="5.5718475073313782E-2"/>
          <c:w val="0.90127388535031849"/>
          <c:h val="0.818181818181818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9.7777991660692493E-4"/>
                  <c:y val="4.0318768289304696E-19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2477,2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62726402232016E-2"/>
                  <c:y val="-3.1978737526904277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4141,7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560693641618497E-2"/>
                  <c:y val="-8.5676037483266396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831,6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2477.1999999999998</c:v>
                </c:pt>
                <c:pt idx="1">
                  <c:v>4141.7</c:v>
                </c:pt>
                <c:pt idx="2">
                  <c:v>831.6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55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455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3620,6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572160"/>
        <c:axId val="116573696"/>
      </c:barChart>
      <c:catAx>
        <c:axId val="1165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9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6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57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573696"/>
        <c:scaling>
          <c:orientation val="minMax"/>
        </c:scaling>
        <c:delete val="0"/>
        <c:axPos val="l"/>
        <c:majorGridlines>
          <c:spPr>
            <a:ln w="2349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0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572160"/>
        <c:crosses val="autoZero"/>
        <c:crossBetween val="between"/>
      </c:valAx>
      <c:spPr>
        <a:noFill/>
        <a:ln w="9395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72424722662439"/>
          <c:y val="6.6666666666666666E-2"/>
          <c:w val="0.84786053882725831"/>
          <c:h val="0.811594202898550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46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8522,2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8833,1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1349,6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935">
                <a:noFill/>
              </a:ln>
            </c:spPr>
            <c:txPr>
              <a:bodyPr/>
              <a:lstStyle/>
              <a:p>
                <a:pPr>
                  <a:defRPr sz="895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8522.2000000000007</c:v>
                </c:pt>
                <c:pt idx="1">
                  <c:v>8833.1</c:v>
                </c:pt>
                <c:pt idx="2">
                  <c:v>1349.6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46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5327535079644798E-2"/>
                  <c:y val="5.74385322683689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2689,2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33146850482365E-3"/>
                  <c:y val="2.59043706493205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2905,7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458269794288828E-3"/>
                  <c:y val="1.69670977023113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3041,6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935">
                <a:noFill/>
              </a:ln>
            </c:spPr>
            <c:txPr>
              <a:bodyPr/>
              <a:lstStyle/>
              <a:p>
                <a:pPr>
                  <a:defRPr sz="895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918528"/>
        <c:axId val="116957184"/>
      </c:barChart>
      <c:catAx>
        <c:axId val="11691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467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44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95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957184"/>
        <c:scaling>
          <c:orientation val="minMax"/>
        </c:scaling>
        <c:delete val="0"/>
        <c:axPos val="l"/>
        <c:majorGridlines>
          <c:spPr>
            <a:ln w="2367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42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918528"/>
        <c:crosses val="autoZero"/>
        <c:crossBetween val="between"/>
      </c:valAx>
      <c:spPr>
        <a:noFill/>
        <a:ln w="946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3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1049103555934"/>
          <c:y val="6.6860618326323673E-2"/>
          <c:w val="0.87261146496815289"/>
          <c:h val="0.7587209302325581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1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63398101819879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2477,2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615454249162551E-2"/>
                  <c:y val="-2.87059364847536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4141,7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154518950437212E-2"/>
                  <c:y val="-1.60642570281124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631">
                <a:noFill/>
              </a:ln>
            </c:spPr>
            <c:txPr>
              <a:bodyPr/>
              <a:lstStyle/>
              <a:p>
                <a:pPr>
                  <a:defRPr sz="117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 formatCode="General">
                  <c:v>2477.1999999999998</c:v>
                </c:pt>
                <c:pt idx="1">
                  <c:v>4141.7</c:v>
                </c:pt>
                <c:pt idx="2">
                  <c:v>831.6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1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kk-KZ" dirty="0" smtClean="0"/>
                      <a:t>55</a:t>
                    </a:r>
                    <a:r>
                      <a:rPr lang="en-US" dirty="0" smtClean="0"/>
                      <a:t>,</a:t>
                    </a:r>
                    <a:r>
                      <a:rPr lang="kk-KZ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3620,6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591,6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631">
                <a:noFill/>
              </a:ln>
            </c:spPr>
            <c:txPr>
              <a:bodyPr/>
              <a:lstStyle/>
              <a:p>
                <a:pPr>
                  <a:defRPr sz="117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490880"/>
        <c:axId val="64492672"/>
      </c:barChart>
      <c:catAx>
        <c:axId val="6449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1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30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49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492672"/>
        <c:scaling>
          <c:orientation val="minMax"/>
        </c:scaling>
        <c:delete val="0"/>
        <c:axPos val="l"/>
        <c:majorGridlines>
          <c:spPr>
            <a:ln w="232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0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490880"/>
        <c:crosses val="autoZero"/>
        <c:crossBetween val="between"/>
      </c:valAx>
      <c:spPr>
        <a:noFill/>
        <a:ln w="9316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96208530805686"/>
          <c:y val="6.6860465116279064E-2"/>
          <c:w val="0.87361769352290675"/>
          <c:h val="0.8081395348837209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4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679">
                <a:noFill/>
              </a:ln>
            </c:spPr>
            <c:txPr>
              <a:bodyPr/>
              <a:lstStyle/>
              <a:p>
                <a:pPr>
                  <a:defRPr sz="1030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15014.6</c:v>
                </c:pt>
                <c:pt idx="1">
                  <c:v>20070.599999999999</c:v>
                </c:pt>
                <c:pt idx="2">
                  <c:v>4397.8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4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679">
                <a:noFill/>
              </a:ln>
            </c:spPr>
            <c:txPr>
              <a:bodyPr/>
              <a:lstStyle/>
              <a:p>
                <a:pPr>
                  <a:defRPr sz="1030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4872</c:v>
                </c:pt>
                <c:pt idx="1">
                  <c:v>10063.1</c:v>
                </c:pt>
                <c:pt idx="2">
                  <c:v>2445.1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585024"/>
        <c:axId val="75586560"/>
      </c:barChart>
      <c:catAx>
        <c:axId val="755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40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0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586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86560"/>
        <c:scaling>
          <c:orientation val="minMax"/>
        </c:scaling>
        <c:delete val="0"/>
        <c:axPos val="l"/>
        <c:majorGridlines>
          <c:spPr>
            <a:ln w="9340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934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4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585024"/>
        <c:crosses val="autoZero"/>
        <c:crossBetween val="between"/>
      </c:valAx>
      <c:spPr>
        <a:noFill/>
        <a:ln w="186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8789808917198"/>
          <c:y val="6.6860465116279064E-2"/>
          <c:w val="0.89490445859872614"/>
          <c:h val="0.8081395348837209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 formatCode="0.0">
                  <c:v>43</c:v>
                </c:pt>
                <c:pt idx="1">
                  <c:v>324.8</c:v>
                </c:pt>
                <c:pt idx="2" formatCode="0.0">
                  <c:v>40.299999999999997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15.7</c:v>
                </c:pt>
                <c:pt idx="1">
                  <c:v>280.5</c:v>
                </c:pt>
                <c:pt idx="2">
                  <c:v>40.200000000000003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556352"/>
        <c:axId val="117557888"/>
      </c:barChart>
      <c:catAx>
        <c:axId val="11755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57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2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55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557888"/>
        <c:scaling>
          <c:orientation val="minMax"/>
        </c:scaling>
        <c:delete val="0"/>
        <c:axPos val="l"/>
        <c:majorGridlines>
          <c:spPr>
            <a:ln w="2339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5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556352"/>
        <c:crosses val="autoZero"/>
        <c:crossBetween val="between"/>
      </c:valAx>
      <c:spPr>
        <a:noFill/>
        <a:ln w="935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8789808917198"/>
          <c:y val="6.7448680351906154E-2"/>
          <c:w val="0.89490445859872614"/>
          <c:h val="0.8064516129032257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132273955798053E-4"/>
                  <c:y val="-4.5039867137054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536630654130908E-2"/>
                  <c:y val="-3.13299601991683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517312"/>
        <c:axId val="75519104"/>
      </c:barChart>
      <c:catAx>
        <c:axId val="755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9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6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519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19104"/>
        <c:scaling>
          <c:orientation val="minMax"/>
        </c:scaling>
        <c:delete val="0"/>
        <c:axPos val="l"/>
        <c:majorGridlines>
          <c:spPr>
            <a:ln w="234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517312"/>
        <c:crosses val="autoZero"/>
        <c:crossBetween val="between"/>
      </c:valAx>
      <c:spPr>
        <a:noFill/>
        <a:ln w="9395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656050955414011E-2"/>
          <c:y val="3.4883720930232558E-2"/>
          <c:w val="0.92993630573248409"/>
          <c:h val="0.840116279069767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54.2</c:v>
                </c:pt>
                <c:pt idx="1">
                  <c:v>276.10000000000002</c:v>
                </c:pt>
                <c:pt idx="2">
                  <c:v>30.9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21.5</c:v>
                </c:pt>
                <c:pt idx="1">
                  <c:v>63.1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077120"/>
        <c:axId val="117078656"/>
      </c:barChart>
      <c:catAx>
        <c:axId val="11707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57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2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07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078656"/>
        <c:scaling>
          <c:orientation val="minMax"/>
          <c:max val="350"/>
          <c:min val="0"/>
        </c:scaling>
        <c:delete val="0"/>
        <c:axPos val="l"/>
        <c:majorGridlines>
          <c:spPr>
            <a:ln w="233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37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077120"/>
        <c:crosses val="autoZero"/>
        <c:crossBetween val="between"/>
        <c:majorUnit val="50"/>
      </c:valAx>
      <c:spPr>
        <a:ln w="935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3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8789808917198"/>
          <c:y val="6.7448680351906154E-2"/>
          <c:w val="0.89490445859872614"/>
          <c:h val="0.8064516129032257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7951002001191347E-4"/>
                  <c:y val="-4.4269887950753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536630654130908E-2"/>
                  <c:y val="-3.195319961042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64739884393063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1249.4000000000001</c:v>
                </c:pt>
                <c:pt idx="1">
                  <c:v>1156.4000000000001</c:v>
                </c:pt>
                <c:pt idx="2">
                  <c:v>160.80000000000001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95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91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10.9</c:v>
                </c:pt>
                <c:pt idx="1">
                  <c:v>97.7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982144"/>
        <c:axId val="116983296"/>
      </c:barChart>
      <c:catAx>
        <c:axId val="11698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9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6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983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983296"/>
        <c:scaling>
          <c:orientation val="minMax"/>
        </c:scaling>
        <c:delete val="0"/>
        <c:axPos val="l"/>
        <c:majorGridlines>
          <c:spPr>
            <a:ln w="2349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6982144"/>
        <c:crosses val="autoZero"/>
        <c:crossBetween val="between"/>
      </c:valAx>
      <c:spPr>
        <a:noFill/>
        <a:ln w="9395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6006650700392"/>
          <c:y val="8.8120627119577827E-2"/>
          <c:w val="0.89523809523809528"/>
          <c:h val="0.8064516129032257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28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4.9598832968636083E-2"/>
                  <c:y val="-1.62711829662494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5988329686360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561">
                <a:noFill/>
              </a:ln>
            </c:spPr>
            <c:txPr>
              <a:bodyPr/>
              <a:lstStyle/>
              <a:p>
                <a:pPr>
                  <a:defRPr sz="116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 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3346.9</c:v>
                </c:pt>
                <c:pt idx="1">
                  <c:v>3297.5</c:v>
                </c:pt>
                <c:pt idx="2">
                  <c:v>28.3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28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5010940919037198E-2"/>
                  <c:y val="1.0847455310833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8561">
                <a:noFill/>
              </a:ln>
            </c:spPr>
            <c:txPr>
              <a:bodyPr/>
              <a:lstStyle/>
              <a:p>
                <a:pPr>
                  <a:defRPr sz="1096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 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3264.5</c:v>
                </c:pt>
                <c:pt idx="1">
                  <c:v>2251.6999999999998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464064"/>
        <c:axId val="117474048"/>
      </c:barChart>
      <c:catAx>
        <c:axId val="11746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280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23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47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474048"/>
        <c:scaling>
          <c:orientation val="minMax"/>
        </c:scaling>
        <c:delete val="0"/>
        <c:axPos val="l"/>
        <c:majorGridlines>
          <c:spPr>
            <a:ln w="2320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2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464064"/>
        <c:crosses val="autoZero"/>
        <c:crossBetween val="between"/>
      </c:valAx>
      <c:spPr>
        <a:noFill/>
        <a:ln w="928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36767036450078"/>
          <c:y val="6.6860465116279064E-2"/>
          <c:w val="0.87321711568938198"/>
          <c:h val="0.8081395348837209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98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6.901509705248022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 w="18796">
                <a:noFill/>
              </a:ln>
            </c:spPr>
            <c:txPr>
              <a:bodyPr/>
              <a:lstStyle/>
              <a:p>
                <a:pPr>
                  <a:defRPr sz="962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                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10409.200000000001</c:v>
                </c:pt>
                <c:pt idx="1">
                  <c:v>14021.1</c:v>
                </c:pt>
                <c:pt idx="2">
                  <c:v>2974.1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9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96">
                <a:noFill/>
              </a:ln>
            </c:spPr>
            <c:txPr>
              <a:bodyPr/>
              <a:lstStyle/>
              <a:p>
                <a:pPr>
                  <a:defRPr sz="962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                 1 тоқсан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9819.9</c:v>
                </c:pt>
                <c:pt idx="1">
                  <c:v>13717.4</c:v>
                </c:pt>
                <c:pt idx="2">
                  <c:v>2895.1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697920"/>
        <c:axId val="117712000"/>
      </c:barChart>
      <c:catAx>
        <c:axId val="11769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98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6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71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712000"/>
        <c:scaling>
          <c:orientation val="minMax"/>
        </c:scaling>
        <c:delete val="0"/>
        <c:axPos val="l"/>
        <c:majorGridlines>
          <c:spPr>
            <a:ln w="9398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93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697920"/>
        <c:crosses val="autoZero"/>
        <c:crossBetween val="between"/>
      </c:valAx>
      <c:spPr>
        <a:noFill/>
        <a:ln w="1879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6624203821655E-2"/>
          <c:y val="5.5718475073313782E-2"/>
          <c:w val="0.93630573248407645"/>
          <c:h val="0.818181818181818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6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6366740531064599E-4"/>
                  <c:y val="-2.7007086509909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028424111960624E-2"/>
                  <c:y val="-2.63623583681609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4104423495286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725">
                <a:noFill/>
              </a:ln>
            </c:spPr>
            <c:txPr>
              <a:bodyPr/>
              <a:lstStyle/>
              <a:p>
                <a:pPr>
                  <a:defRPr sz="1032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30.8</c:v>
                </c:pt>
                <c:pt idx="1">
                  <c:v>376.5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63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25">
                <a:noFill/>
              </a:ln>
            </c:spPr>
            <c:txPr>
              <a:bodyPr/>
              <a:lstStyle/>
              <a:p>
                <a:pPr>
                  <a:defRPr sz="1032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30.8</c:v>
                </c:pt>
                <c:pt idx="1">
                  <c:v>376.5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741824"/>
        <c:axId val="117760000"/>
      </c:barChart>
      <c:catAx>
        <c:axId val="11774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3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2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76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760000"/>
        <c:scaling>
          <c:orientation val="minMax"/>
        </c:scaling>
        <c:delete val="0"/>
        <c:axPos val="l"/>
        <c:majorGridlines>
          <c:spPr>
            <a:ln w="2341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6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7741824"/>
        <c:crosses val="autoZero"/>
        <c:crossBetween val="between"/>
      </c:valAx>
      <c:spPr>
        <a:noFill/>
        <a:ln w="9363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46117274167988"/>
          <c:y val="6.6666666666666666E-2"/>
          <c:w val="0.86212361331220289"/>
          <c:h val="0.808695652173913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21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4.1085840058694055E-2"/>
                  <c:y val="-2.1607026877355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424">
                <a:noFill/>
              </a:ln>
            </c:spPr>
            <c:txPr>
              <a:bodyPr/>
              <a:lstStyle/>
              <a:p>
                <a:pPr>
                  <a:defRPr sz="116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2140.3000000000002</c:v>
                </c:pt>
                <c:pt idx="1">
                  <c:v>4699.6000000000004</c:v>
                </c:pt>
                <c:pt idx="2">
                  <c:v>844.1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21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869405722670579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424">
                <a:noFill/>
              </a:ln>
            </c:spPr>
            <c:txPr>
              <a:bodyPr/>
              <a:lstStyle/>
              <a:p>
                <a:pPr>
                  <a:defRPr sz="116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931</c:v>
                </c:pt>
                <c:pt idx="1">
                  <c:v>1944</c:v>
                </c:pt>
                <c:pt idx="2">
                  <c:v>606.1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317824"/>
        <c:axId val="118319360"/>
      </c:barChart>
      <c:catAx>
        <c:axId val="11831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21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16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831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319360"/>
        <c:scaling>
          <c:orientation val="minMax"/>
        </c:scaling>
        <c:delete val="0"/>
        <c:axPos val="l"/>
        <c:majorGridlines>
          <c:spPr>
            <a:ln w="2303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0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8317824"/>
        <c:crosses val="autoZero"/>
        <c:crossBetween val="between"/>
      </c:valAx>
      <c:spPr>
        <a:noFill/>
        <a:ln w="9212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140127388535034E-2"/>
          <c:y val="3.4883720930232558E-2"/>
          <c:w val="0.94745222929936301"/>
          <c:h val="0.840116279069767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4.9328986411566425E-2"/>
                  <c:y val="5.329779028200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269.39999999999998</c:v>
                </c:pt>
                <c:pt idx="1">
                  <c:v>387.5</c:v>
                </c:pt>
                <c:pt idx="2">
                  <c:v>83.7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жыл</c:v>
                </c:pt>
                <c:pt idx="1">
                  <c:v>2023 жыл </c:v>
                </c:pt>
                <c:pt idx="2">
                  <c:v>2024 жыл 1 тоқсан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267.5</c:v>
                </c:pt>
                <c:pt idx="1">
                  <c:v>375</c:v>
                </c:pt>
                <c:pt idx="2">
                  <c:v>83.7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369280"/>
        <c:axId val="118375168"/>
      </c:barChart>
      <c:catAx>
        <c:axId val="11836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57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32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837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375168"/>
        <c:scaling>
          <c:orientation val="minMax"/>
          <c:max val="500"/>
          <c:min val="0"/>
        </c:scaling>
        <c:delete val="0"/>
        <c:axPos val="l"/>
        <c:majorGridlines>
          <c:spPr>
            <a:ln w="2339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3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37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8369280"/>
        <c:crosses val="autoZero"/>
        <c:crossBetween val="between"/>
        <c:majorUnit val="50"/>
        <c:minorUnit val="10"/>
      </c:valAx>
      <c:spPr>
        <a:noFill/>
        <a:ln w="935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3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62329050973891"/>
          <c:y val="5.5057526847382778E-2"/>
          <c:w val="0.84737678855325915"/>
          <c:h val="0.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69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9689608636977057E-2"/>
                  <c:y val="-6.48899188876013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8522,2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990553306342781E-2"/>
                  <c:y val="-4.634994206257242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8833,1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97165991902933E-3"/>
                  <c:y val="-9.269988412514484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1349,6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396">
                <a:noFill/>
              </a:ln>
            </c:spPr>
            <c:txPr>
              <a:bodyPr/>
              <a:lstStyle/>
              <a:p>
                <a:pPr>
                  <a:defRPr sz="100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8522.2000000000007</c:v>
                </c:pt>
                <c:pt idx="1">
                  <c:v>8833.1</c:v>
                </c:pt>
                <c:pt idx="2">
                  <c:v>1349.6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69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2689,2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291497975708502E-2"/>
                  <c:y val="1.39049826187717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3041,6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92442645074223E-2"/>
                  <c:y val="1.39049826187717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2671,3</a:t>
                    </a:r>
                    <a:endParaRPr lang="en-US" dirty="0" smtClean="0"/>
                  </a:p>
                  <a:p>
                    <a:endParaRPr lang="en-US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9396">
                <a:noFill/>
              </a:ln>
            </c:spPr>
            <c:txPr>
              <a:bodyPr/>
              <a:lstStyle/>
              <a:p>
                <a:pPr>
                  <a:defRPr sz="100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97248"/>
        <c:axId val="64998784"/>
      </c:barChart>
      <c:catAx>
        <c:axId val="6499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69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351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998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998784"/>
        <c:scaling>
          <c:orientation val="minMax"/>
        </c:scaling>
        <c:delete val="0"/>
        <c:axPos val="l"/>
        <c:majorGridlines>
          <c:spPr>
            <a:ln w="2425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4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76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997248"/>
        <c:crosses val="autoZero"/>
        <c:crossBetween val="between"/>
      </c:valAx>
      <c:spPr>
        <a:noFill/>
        <a:ln w="9699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95871370350064"/>
          <c:y val="6.7055421373566265E-2"/>
          <c:w val="0.85103011093502379"/>
          <c:h val="0.8075801749271136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10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126278,2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147341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32950466618808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34691,1</a:t>
                    </a:r>
                    <a:endParaRPr lang="en-US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18204">
                <a:noFill/>
              </a:ln>
            </c:spPr>
            <c:txPr>
              <a:bodyPr/>
              <a:lstStyle/>
              <a:p>
                <a:pPr>
                  <a:defRPr sz="932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126278.2</c:v>
                </c:pt>
                <c:pt idx="1">
                  <c:v>147341</c:v>
                </c:pt>
                <c:pt idx="2">
                  <c:v>34691.1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10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8019,3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97200287150036E-2"/>
                  <c:y val="5.50206327372764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01928,2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64954,6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 w="18204">
                <a:noFill/>
              </a:ln>
            </c:spPr>
            <c:txPr>
              <a:bodyPr/>
              <a:lstStyle/>
              <a:p>
                <a:pPr>
                  <a:defRPr sz="932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985216"/>
        <c:axId val="68986752"/>
      </c:barChart>
      <c:catAx>
        <c:axId val="6898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1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00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98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986752"/>
        <c:scaling>
          <c:orientation val="minMax"/>
        </c:scaling>
        <c:delete val="0"/>
        <c:axPos val="l"/>
        <c:majorGridlines>
          <c:spPr>
            <a:ln w="9102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910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98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985216"/>
        <c:crosses val="autoZero"/>
        <c:crossBetween val="between"/>
      </c:valAx>
      <c:spPr>
        <a:noFill/>
        <a:ln w="182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36767036450078"/>
          <c:y val="6.7055393586005832E-2"/>
          <c:w val="0.87321711568938198"/>
          <c:h val="0.7580174927113703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411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18822">
                <a:noFill/>
              </a:ln>
            </c:spPr>
            <c:txPr>
              <a:bodyPr/>
              <a:lstStyle/>
              <a:p>
                <a:pPr>
                  <a:defRPr sz="1037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#,##0.00</c:formatCode>
                <c:ptCount val="3"/>
                <c:pt idx="0" formatCode="General">
                  <c:v>15014.6</c:v>
                </c:pt>
                <c:pt idx="1">
                  <c:v>20070.599999999999</c:v>
                </c:pt>
                <c:pt idx="2">
                  <c:v>4397.8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411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822">
                <a:noFill/>
              </a:ln>
            </c:spPr>
            <c:txPr>
              <a:bodyPr/>
              <a:lstStyle/>
              <a:p>
                <a:pPr>
                  <a:defRPr sz="1037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#,##0.0</c:formatCode>
                <c:ptCount val="3"/>
                <c:pt idx="0">
                  <c:v>4872</c:v>
                </c:pt>
                <c:pt idx="1">
                  <c:v>10063.1</c:v>
                </c:pt>
                <c:pt idx="2">
                  <c:v>2445.1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308032"/>
        <c:axId val="75318016"/>
      </c:barChart>
      <c:catAx>
        <c:axId val="7530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411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45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31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318016"/>
        <c:scaling>
          <c:orientation val="minMax"/>
        </c:scaling>
        <c:delete val="0"/>
        <c:axPos val="l"/>
        <c:majorGridlines>
          <c:spPr>
            <a:ln w="941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941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5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308032"/>
        <c:crosses val="autoZero"/>
        <c:crossBetween val="between"/>
      </c:valAx>
      <c:spPr>
        <a:noFill/>
        <a:ln w="1882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8789808917198"/>
          <c:y val="6.6860465116279064E-2"/>
          <c:w val="0.89490445859872614"/>
          <c:h val="0.7587209302325581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>
                  <c:v>42.9</c:v>
                </c:pt>
                <c:pt idx="1">
                  <c:v>324.8</c:v>
                </c:pt>
                <c:pt idx="2" formatCode="General">
                  <c:v>40.299999999999997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179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15.7</c:v>
                </c:pt>
                <c:pt idx="1">
                  <c:v>280.5</c:v>
                </c:pt>
                <c:pt idx="2">
                  <c:v>40.200000000000003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9999FF"/>
            </a:solidFill>
            <a:ln w="935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715">
                <a:noFill/>
              </a:ln>
            </c:spPr>
            <c:txPr>
              <a:bodyPr/>
              <a:lstStyle/>
              <a:p>
                <a:pPr>
                  <a:defRPr sz="145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751360"/>
        <c:axId val="68752896"/>
      </c:barChart>
      <c:catAx>
        <c:axId val="6875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57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55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752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752896"/>
        <c:scaling>
          <c:orientation val="minMax"/>
        </c:scaling>
        <c:delete val="0"/>
        <c:axPos val="l"/>
        <c:majorGridlines>
          <c:spPr>
            <a:ln w="2339">
              <a:solidFill>
                <a:srgbClr val="000000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23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5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751360"/>
        <c:crosses val="autoZero"/>
        <c:crossBetween val="between"/>
      </c:valAx>
      <c:spPr>
        <a:noFill/>
        <a:ln w="935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68789808917198"/>
          <c:y val="6.7448680351906154E-2"/>
          <c:w val="0.89490445859872614"/>
          <c:h val="0.6598240469208210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29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395674147189221E-3"/>
                  <c:y val="-4.39722143165839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761442921140717E-2"/>
                  <c:y val="-5.47577367760307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594">
                <a:noFill/>
              </a:ln>
            </c:spPr>
            <c:txPr>
              <a:bodyPr/>
              <a:lstStyle/>
              <a:p>
                <a:pPr algn="r">
                  <a:defRPr sz="950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29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594">
                <a:noFill/>
              </a:ln>
            </c:spPr>
            <c:txPr>
              <a:bodyPr/>
              <a:lstStyle/>
              <a:p>
                <a:pPr algn="r">
                  <a:defRPr sz="950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78240"/>
        <c:axId val="68784128"/>
      </c:barChart>
      <c:catAx>
        <c:axId val="6877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297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30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784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784128"/>
        <c:scaling>
          <c:orientation val="minMax"/>
        </c:scaling>
        <c:delete val="0"/>
        <c:axPos val="l"/>
        <c:majorGridlines>
          <c:spPr>
            <a:ln w="232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2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0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778240"/>
        <c:crosses val="autoZero"/>
        <c:crossBetween val="between"/>
      </c:valAx>
      <c:spPr>
        <a:noFill/>
        <a:ln w="929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3580337490829"/>
          <c:y val="9.3675353708580891E-2"/>
          <c:w val="0.91759112519809827"/>
          <c:h val="0.7594202898550724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21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424">
                <a:noFill/>
              </a:ln>
            </c:spPr>
            <c:txPr>
              <a:bodyPr/>
              <a:lstStyle/>
              <a:p>
                <a:pPr>
                  <a:defRPr sz="116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</c:v>
                </c:pt>
                <c:pt idx="1">
                  <c:v>2023 г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212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8424">
                <a:noFill/>
              </a:ln>
            </c:spPr>
            <c:txPr>
              <a:bodyPr/>
              <a:lstStyle/>
              <a:p>
                <a:pPr>
                  <a:defRPr sz="116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</c:v>
                </c:pt>
                <c:pt idx="1">
                  <c:v>2023 г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426048"/>
        <c:axId val="75180288"/>
      </c:barChart>
      <c:catAx>
        <c:axId val="7542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21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43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180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80288"/>
        <c:scaling>
          <c:orientation val="minMax"/>
        </c:scaling>
        <c:delete val="0"/>
        <c:axPos val="l"/>
        <c:majorGridlines>
          <c:spPr>
            <a:ln w="230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0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3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426048"/>
        <c:crosses val="autoZero"/>
        <c:crossBetween val="between"/>
      </c:valAx>
      <c:spPr>
        <a:noFill/>
        <a:ln w="9212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1146496815287"/>
          <c:y val="6.0126582278481014E-2"/>
          <c:w val="0.87898089171974525"/>
          <c:h val="0.7563291139240506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Бюджет области</c:v>
                </c:pt>
              </c:strCache>
            </c:strRef>
          </c:tx>
          <c:spPr>
            <a:solidFill>
              <a:srgbClr val="FF0000"/>
            </a:solidFill>
            <a:ln w="905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7.6874265587101058E-3"/>
                  <c:y val="-1.53361321959231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 w="18115">
                <a:noFill/>
              </a:ln>
            </c:spPr>
            <c:txPr>
              <a:bodyPr/>
              <a:lstStyle/>
              <a:p>
                <a:pPr>
                  <a:defRPr sz="114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54.2</c:v>
                </c:pt>
                <c:pt idx="1">
                  <c:v>276.10000000000002</c:v>
                </c:pt>
                <c:pt idx="2">
                  <c:v>30.9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99CCFF"/>
            </a:solidFill>
            <a:ln w="905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1.1998501604445194E-2"/>
                  <c:y val="-6.01051982950947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8115">
                <a:noFill/>
              </a:ln>
            </c:spPr>
            <c:txPr>
              <a:bodyPr/>
              <a:lstStyle/>
              <a:p>
                <a:pPr>
                  <a:defRPr sz="1141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1 квартал 2024 года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21.5</c:v>
                </c:pt>
                <c:pt idx="1">
                  <c:v>63.1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113600"/>
        <c:axId val="75115136"/>
      </c:barChart>
      <c:catAx>
        <c:axId val="7511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057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284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11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15136"/>
        <c:scaling>
          <c:orientation val="minMax"/>
          <c:max val="350"/>
        </c:scaling>
        <c:delete val="0"/>
        <c:axPos val="l"/>
        <c:majorGridlines>
          <c:spPr>
            <a:ln w="2264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2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41" b="1" i="0" u="none" strike="noStrike" baseline="0">
                <a:solidFill>
                  <a:srgbClr val="FFFF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113600"/>
        <c:crosses val="autoZero"/>
        <c:crossBetween val="between"/>
        <c:majorUnit val="50"/>
        <c:minorUnit val="10"/>
      </c:valAx>
      <c:spPr>
        <a:noFill/>
        <a:ln w="905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5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</cdr:x>
      <cdr:y>0.64725</cdr:y>
    </cdr:from>
    <cdr:to>
      <cdr:x>0.499</cdr:x>
      <cdr:y>0.7055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51045" y="2114614"/>
          <a:ext cx="48082" cy="190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0.5005</cdr:x>
      <cdr:y>0.516</cdr:y>
    </cdr:from>
    <cdr:to>
      <cdr:x>0.51</cdr:x>
      <cdr:y>0.57425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08143" y="1685811"/>
          <a:ext cx="57097" cy="190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0.49875</cdr:x>
      <cdr:y>0.5195</cdr:y>
    </cdr:from>
    <cdr:to>
      <cdr:x>0.50675</cdr:x>
      <cdr:y>0.5775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97625" y="1707142"/>
          <a:ext cx="48082" cy="1905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0.491</cdr:x>
      <cdr:y>0.64725</cdr:y>
    </cdr:from>
    <cdr:to>
      <cdr:x>0.499</cdr:x>
      <cdr:y>0.7055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51045" y="2114614"/>
          <a:ext cx="48082" cy="190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0.50475</cdr:x>
      <cdr:y>0.817</cdr:y>
    </cdr:from>
    <cdr:to>
      <cdr:x>0.51275</cdr:x>
      <cdr:y>0.87525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43302" y="2676982"/>
          <a:ext cx="48234" cy="1908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0.503</cdr:x>
      <cdr:y>0.85675</cdr:y>
    </cdr:from>
    <cdr:to>
      <cdr:x>0.511</cdr:x>
      <cdr:y>0.915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23168" y="2807227"/>
          <a:ext cx="48083" cy="1908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9F0D94-6634-43EA-AEEB-301DAB1CB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04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65 h 1906"/>
                <a:gd name="T4" fmla="*/ 6111 w 5740"/>
                <a:gd name="T5" fmla="*/ 465 h 1906"/>
                <a:gd name="T6" fmla="*/ 611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07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07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90551-0DA3-4B86-AD68-EBF43C56B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2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FC8E-D5D6-4501-8E06-F9C899530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5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403AB-80D7-4190-AD77-53EA770EC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59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89662-58BA-4497-878A-7095DEEB5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632C-E56F-4BF6-AACE-9768683F0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0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5349B-E72D-4D1F-9D04-9D0CC171D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42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A2F06-40D6-4589-81FA-8505BC9B4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91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88D76-DC88-4E65-ACDB-D894007B6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3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1237B-AF74-418F-999F-4F9693F75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4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454E0-C49A-40FD-B05B-4428E9309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5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D46EA-0C8E-41AF-B52E-8BF00C626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03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7B3B-B614-4AF1-8DEA-4480C44C0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9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31CCF9-E35D-4CD3-AA9C-82260575D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997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97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97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97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997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65 h 1906"/>
                <a:gd name="T4" fmla="*/ 6111 w 5740"/>
                <a:gd name="T5" fmla="*/ 465 h 1906"/>
                <a:gd name="T6" fmla="*/ 611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97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97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97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20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  <p:sldLayoutId id="2147484718" r:id="rId11"/>
    <p:sldLayoutId id="214748471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chart" Target="../charts/chart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26988"/>
            <a:ext cx="8229600" cy="692151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Образование</a:t>
            </a:r>
          </a:p>
        </p:txBody>
      </p:sp>
      <p:graphicFrame>
        <p:nvGraphicFramePr>
          <p:cNvPr id="2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89312173"/>
              </p:ext>
            </p:extLst>
          </p:nvPr>
        </p:nvGraphicFramePr>
        <p:xfrm>
          <a:off x="4684713" y="3984625"/>
          <a:ext cx="4408487" cy="23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54197628"/>
              </p:ext>
            </p:extLst>
          </p:nvPr>
        </p:nvGraphicFramePr>
        <p:xfrm>
          <a:off x="158750" y="3984625"/>
          <a:ext cx="43561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4643438" y="620713"/>
            <a:ext cx="446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Строительство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4643438" y="3560763"/>
            <a:ext cx="4500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Укрепление МТБ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120650" y="3543300"/>
            <a:ext cx="452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Капитальный ремонт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801688" y="608013"/>
            <a:ext cx="309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Всего расходов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тенге</a:t>
            </a: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1776413" y="6381750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бюджет области</a:t>
            </a:r>
          </a:p>
        </p:txBody>
      </p:sp>
      <p:sp>
        <p:nvSpPr>
          <p:cNvPr id="3086" name="Text Box 17"/>
          <p:cNvSpPr txBox="1">
            <a:spLocks noChangeArrowheads="1"/>
          </p:cNvSpPr>
          <p:nvPr/>
        </p:nvSpPr>
        <p:spPr bwMode="auto">
          <a:xfrm>
            <a:off x="1535113" y="6489700"/>
            <a:ext cx="179387" cy="1793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5622925" y="6381750"/>
            <a:ext cx="302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областной бюджет</a:t>
            </a:r>
          </a:p>
        </p:txBody>
      </p:sp>
      <p:sp>
        <p:nvSpPr>
          <p:cNvPr id="3088" name="Text Box 19"/>
          <p:cNvSpPr txBox="1">
            <a:spLocks noChangeArrowheads="1"/>
          </p:cNvSpPr>
          <p:nvPr/>
        </p:nvSpPr>
        <p:spPr bwMode="auto">
          <a:xfrm>
            <a:off x="5753100" y="6497638"/>
            <a:ext cx="179388" cy="1793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" name="Object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99354217"/>
              </p:ext>
            </p:extLst>
          </p:nvPr>
        </p:nvGraphicFramePr>
        <p:xfrm>
          <a:off x="4402138" y="1484785"/>
          <a:ext cx="470535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699686"/>
              </p:ext>
            </p:extLst>
          </p:nvPr>
        </p:nvGraphicFramePr>
        <p:xfrm>
          <a:off x="50800" y="1103313"/>
          <a:ext cx="4422775" cy="230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3249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142875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Спорт</a:t>
            </a:r>
          </a:p>
        </p:txBody>
      </p:sp>
      <p:graphicFrame>
        <p:nvGraphicFramePr>
          <p:cNvPr id="2" name="Object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7657123"/>
              </p:ext>
            </p:extLst>
          </p:nvPr>
        </p:nvGraphicFramePr>
        <p:xfrm>
          <a:off x="53975" y="979488"/>
          <a:ext cx="4416425" cy="239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117191"/>
              </p:ext>
            </p:extLst>
          </p:nvPr>
        </p:nvGraphicFramePr>
        <p:xfrm>
          <a:off x="142875" y="3976688"/>
          <a:ext cx="4378325" cy="236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4643438" y="3500438"/>
            <a:ext cx="4500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FF"/>
                </a:solidFill>
              </a:rPr>
              <a:t>МТБ нығайту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0650" y="3268295"/>
            <a:ext cx="4451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FF"/>
                </a:solidFill>
              </a:rPr>
              <a:t>Күрделі жөндеу</a:t>
            </a:r>
          </a:p>
          <a:p>
            <a:pPr algn="ctr" eaLnBrk="1" hangingPunct="1">
              <a:spcBef>
                <a:spcPct val="50000"/>
              </a:spcBef>
            </a:pPr>
            <a:endParaRPr lang="ru-RU" sz="2000" b="1">
              <a:solidFill>
                <a:srgbClr val="FFFFFF"/>
              </a:solidFill>
            </a:endParaRP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801688" y="608013"/>
            <a:ext cx="3097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FF"/>
                </a:solidFill>
              </a:rPr>
              <a:t>Шығыстардың барлығы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теңге</a:t>
            </a:r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1439863" y="6453188"/>
            <a:ext cx="179387" cy="179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5761038" y="6489700"/>
            <a:ext cx="179387" cy="1793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1692275" y="6345238"/>
            <a:ext cx="252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облыс бюджеті</a:t>
            </a:r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5580063" y="6345238"/>
            <a:ext cx="302418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Облыстық бюджет</a:t>
            </a:r>
          </a:p>
          <a:p>
            <a:pPr algn="ctr" eaLnBrk="1" hangingPunct="1">
              <a:spcBef>
                <a:spcPct val="50000"/>
              </a:spcBef>
            </a:pPr>
            <a:endParaRPr lang="ru-RU" sz="2000" b="1">
              <a:solidFill>
                <a:srgbClr val="FFFF00"/>
              </a:solidFill>
            </a:endParaRPr>
          </a:p>
        </p:txBody>
      </p:sp>
      <p:graphicFrame>
        <p:nvGraphicFramePr>
          <p:cNvPr id="4" name="Object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86803721"/>
              </p:ext>
            </p:extLst>
          </p:nvPr>
        </p:nvGraphicFramePr>
        <p:xfrm>
          <a:off x="4762500" y="982663"/>
          <a:ext cx="4327525" cy="235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4679950" y="620713"/>
            <a:ext cx="44640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FF"/>
                </a:solidFill>
              </a:rPr>
              <a:t>Құрылыс</a:t>
            </a:r>
          </a:p>
          <a:p>
            <a:pPr algn="ctr" eaLnBrk="1" hangingPunct="1">
              <a:spcBef>
                <a:spcPct val="50000"/>
              </a:spcBef>
            </a:pPr>
            <a:endParaRPr lang="ru-RU" sz="2000" b="1">
              <a:solidFill>
                <a:srgbClr val="FFFF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017686"/>
              </p:ext>
            </p:extLst>
          </p:nvPr>
        </p:nvGraphicFramePr>
        <p:xfrm>
          <a:off x="4697413" y="3984625"/>
          <a:ext cx="4376737" cy="238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63220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142875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Здравоохранение</a:t>
            </a:r>
          </a:p>
        </p:txBody>
      </p:sp>
      <p:graphicFrame>
        <p:nvGraphicFramePr>
          <p:cNvPr id="4099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49183162"/>
              </p:ext>
            </p:extLst>
          </p:nvPr>
        </p:nvGraphicFramePr>
        <p:xfrm>
          <a:off x="4652963" y="3908425"/>
          <a:ext cx="4510087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38" name="Диаграмма" r:id="rId3" imgW="6096000" imgH="3343448" progId="MSGraph.Chart.8">
                  <p:embed/>
                </p:oleObj>
              </mc:Choice>
              <mc:Fallback>
                <p:oleObj name="Диаграмма" r:id="rId3" imgW="6096000" imgH="3343448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3908425"/>
                        <a:ext cx="4510087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23713658"/>
              </p:ext>
            </p:extLst>
          </p:nvPr>
        </p:nvGraphicFramePr>
        <p:xfrm>
          <a:off x="111125" y="3925888"/>
          <a:ext cx="445135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39" name="Диаграмма" r:id="rId5" imgW="6086648" imgH="3381548" progId="MSGraph.Chart.8">
                  <p:embed/>
                </p:oleObj>
              </mc:Choice>
              <mc:Fallback>
                <p:oleObj name="Диаграмма" r:id="rId5" imgW="6086648" imgH="3381548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3925888"/>
                        <a:ext cx="4451350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4679950" y="620713"/>
            <a:ext cx="446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Строительство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4643438" y="3560763"/>
            <a:ext cx="4500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Укрепление МТБ</a:t>
            </a:r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120650" y="3543300"/>
            <a:ext cx="452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Капитальный ремонт</a:t>
            </a: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801688" y="608013"/>
            <a:ext cx="309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Всего расходов</a:t>
            </a:r>
          </a:p>
        </p:txBody>
      </p:sp>
      <p:sp>
        <p:nvSpPr>
          <p:cNvPr id="4108" name="Text Box 20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тенге</a:t>
            </a:r>
          </a:p>
        </p:txBody>
      </p:sp>
      <p:sp>
        <p:nvSpPr>
          <p:cNvPr id="4109" name="Text Box 24"/>
          <p:cNvSpPr txBox="1">
            <a:spLocks noChangeArrowheads="1"/>
          </p:cNvSpPr>
          <p:nvPr/>
        </p:nvSpPr>
        <p:spPr bwMode="auto">
          <a:xfrm>
            <a:off x="1776413" y="6381750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бюджет области</a:t>
            </a:r>
          </a:p>
        </p:txBody>
      </p:sp>
      <p:sp>
        <p:nvSpPr>
          <p:cNvPr id="4110" name="Text Box 25"/>
          <p:cNvSpPr txBox="1">
            <a:spLocks noChangeArrowheads="1"/>
          </p:cNvSpPr>
          <p:nvPr/>
        </p:nvSpPr>
        <p:spPr bwMode="auto">
          <a:xfrm>
            <a:off x="1535113" y="6489700"/>
            <a:ext cx="179387" cy="1793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111" name="Object 2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5576821"/>
              </p:ext>
            </p:extLst>
          </p:nvPr>
        </p:nvGraphicFramePr>
        <p:xfrm>
          <a:off x="30163" y="1019175"/>
          <a:ext cx="4519612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0" name="Диаграмма" r:id="rId7" imgW="6105698" imgH="3362498" progId="MSGraph.Chart.8">
                  <p:embed/>
                </p:oleObj>
              </mc:Choice>
              <mc:Fallback>
                <p:oleObj name="Диаграмма" r:id="rId7" imgW="6105698" imgH="3362498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" y="1019175"/>
                        <a:ext cx="4519612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 cmpd="sng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3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68668406"/>
              </p:ext>
            </p:extLst>
          </p:nvPr>
        </p:nvGraphicFramePr>
        <p:xfrm>
          <a:off x="4811713" y="1276350"/>
          <a:ext cx="3914775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1" name="Диаграмма" r:id="rId9" imgW="6086648" imgH="3381548" progId="MSGraph.Chart.8">
                  <p:embed/>
                </p:oleObj>
              </mc:Choice>
              <mc:Fallback>
                <p:oleObj name="Диаграмма" r:id="rId9" imgW="6086648" imgH="3381548" progId="MSGraph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1276350"/>
                        <a:ext cx="3914775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9518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142875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err="1" smtClean="0">
                <a:solidFill>
                  <a:srgbClr val="FFFF00"/>
                </a:solidFill>
              </a:rPr>
              <a:t>Соц.защита</a:t>
            </a:r>
            <a:endParaRPr lang="ru-RU" sz="40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2" name="Object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6857317"/>
              </p:ext>
            </p:extLst>
          </p:nvPr>
        </p:nvGraphicFramePr>
        <p:xfrm>
          <a:off x="57150" y="1033463"/>
          <a:ext cx="4422775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76067917"/>
              </p:ext>
            </p:extLst>
          </p:nvPr>
        </p:nvGraphicFramePr>
        <p:xfrm>
          <a:off x="4697413" y="3979863"/>
          <a:ext cx="4376737" cy="238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02132198"/>
              </p:ext>
            </p:extLst>
          </p:nvPr>
        </p:nvGraphicFramePr>
        <p:xfrm>
          <a:off x="61913" y="3986213"/>
          <a:ext cx="4149725" cy="245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643438" y="3500438"/>
            <a:ext cx="4500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Укрепление МТБ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20650" y="3543300"/>
            <a:ext cx="452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Капитальный ремонт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801688" y="608013"/>
            <a:ext cx="309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Всего расходов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тенге</a:t>
            </a:r>
          </a:p>
        </p:txBody>
      </p:sp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1439863" y="6453188"/>
            <a:ext cx="179387" cy="179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5761038" y="6489700"/>
            <a:ext cx="179387" cy="1793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5135" name="Text Box 16"/>
          <p:cNvSpPr txBox="1">
            <a:spLocks noChangeArrowheads="1"/>
          </p:cNvSpPr>
          <p:nvPr/>
        </p:nvSpPr>
        <p:spPr bwMode="auto">
          <a:xfrm>
            <a:off x="1692275" y="6345238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бюджет области</a:t>
            </a:r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5580063" y="6345238"/>
            <a:ext cx="302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областной бюджет</a:t>
            </a:r>
          </a:p>
        </p:txBody>
      </p:sp>
      <p:graphicFrame>
        <p:nvGraphicFramePr>
          <p:cNvPr id="5" name="Object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87791710"/>
              </p:ext>
            </p:extLst>
          </p:nvPr>
        </p:nvGraphicFramePr>
        <p:xfrm>
          <a:off x="4743450" y="1054100"/>
          <a:ext cx="4327525" cy="235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138" name="Text Box 19"/>
          <p:cNvSpPr txBox="1">
            <a:spLocks noChangeArrowheads="1"/>
          </p:cNvSpPr>
          <p:nvPr/>
        </p:nvSpPr>
        <p:spPr bwMode="auto">
          <a:xfrm>
            <a:off x="4679950" y="620713"/>
            <a:ext cx="446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Строительство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1257816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142875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Культура</a:t>
            </a:r>
          </a:p>
        </p:txBody>
      </p:sp>
      <p:graphicFrame>
        <p:nvGraphicFramePr>
          <p:cNvPr id="2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70314363"/>
              </p:ext>
            </p:extLst>
          </p:nvPr>
        </p:nvGraphicFramePr>
        <p:xfrm>
          <a:off x="4860032" y="3825875"/>
          <a:ext cx="4210942" cy="251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96124914"/>
              </p:ext>
            </p:extLst>
          </p:nvPr>
        </p:nvGraphicFramePr>
        <p:xfrm>
          <a:off x="50800" y="3990975"/>
          <a:ext cx="43942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4643438" y="3429000"/>
            <a:ext cx="4500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Укрепление МТБ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0" y="3494664"/>
            <a:ext cx="452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Капитальный ремонт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801688" y="608013"/>
            <a:ext cx="309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Всего расходов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тенге</a:t>
            </a:r>
          </a:p>
        </p:txBody>
      </p:sp>
      <p:sp>
        <p:nvSpPr>
          <p:cNvPr id="6157" name="Text Box 17"/>
          <p:cNvSpPr txBox="1">
            <a:spLocks noChangeArrowheads="1"/>
          </p:cNvSpPr>
          <p:nvPr/>
        </p:nvSpPr>
        <p:spPr bwMode="auto">
          <a:xfrm>
            <a:off x="1655763" y="6453188"/>
            <a:ext cx="179387" cy="179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6158" name="Text Box 18"/>
          <p:cNvSpPr txBox="1">
            <a:spLocks noChangeArrowheads="1"/>
          </p:cNvSpPr>
          <p:nvPr/>
        </p:nvSpPr>
        <p:spPr bwMode="auto">
          <a:xfrm>
            <a:off x="5999163" y="6418263"/>
            <a:ext cx="179387" cy="1793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6159" name="Text Box 19"/>
          <p:cNvSpPr txBox="1">
            <a:spLocks noChangeArrowheads="1"/>
          </p:cNvSpPr>
          <p:nvPr/>
        </p:nvSpPr>
        <p:spPr bwMode="auto">
          <a:xfrm>
            <a:off x="1835150" y="6345238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FFFF00"/>
                </a:solidFill>
              </a:rPr>
              <a:t>бюджет области</a:t>
            </a:r>
          </a:p>
        </p:txBody>
      </p:sp>
      <p:sp>
        <p:nvSpPr>
          <p:cNvPr id="6160" name="Text Box 20"/>
          <p:cNvSpPr txBox="1">
            <a:spLocks noChangeArrowheads="1"/>
          </p:cNvSpPr>
          <p:nvPr/>
        </p:nvSpPr>
        <p:spPr bwMode="auto">
          <a:xfrm>
            <a:off x="5795963" y="6308725"/>
            <a:ext cx="302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FFFF00"/>
                </a:solidFill>
              </a:rPr>
              <a:t>областной бюджет</a:t>
            </a:r>
          </a:p>
        </p:txBody>
      </p:sp>
      <p:graphicFrame>
        <p:nvGraphicFramePr>
          <p:cNvPr id="4" name="Object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60201980"/>
              </p:ext>
            </p:extLst>
          </p:nvPr>
        </p:nvGraphicFramePr>
        <p:xfrm>
          <a:off x="4729163" y="1027113"/>
          <a:ext cx="4327525" cy="235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162" name="Text Box 22"/>
          <p:cNvSpPr txBox="1">
            <a:spLocks noChangeArrowheads="1"/>
          </p:cNvSpPr>
          <p:nvPr/>
        </p:nvSpPr>
        <p:spPr bwMode="auto">
          <a:xfrm>
            <a:off x="4679950" y="620713"/>
            <a:ext cx="446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Строительство</a:t>
            </a:r>
          </a:p>
        </p:txBody>
      </p:sp>
      <p:graphicFrame>
        <p:nvGraphicFramePr>
          <p:cNvPr id="6147" name="Object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2665833"/>
              </p:ext>
            </p:extLst>
          </p:nvPr>
        </p:nvGraphicFramePr>
        <p:xfrm>
          <a:off x="755650" y="1017588"/>
          <a:ext cx="36004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8" name="Диаграмма" r:id="rId6" imgW="9429750" imgH="9429750" progId="MSGraph.Chart.8">
                  <p:embed/>
                </p:oleObj>
              </mc:Choice>
              <mc:Fallback>
                <p:oleObj name="Диаграмма" r:id="rId6" imgW="9429750" imgH="9429750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017588"/>
                        <a:ext cx="36004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86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142875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Спорт</a:t>
            </a:r>
          </a:p>
        </p:txBody>
      </p:sp>
      <p:graphicFrame>
        <p:nvGraphicFramePr>
          <p:cNvPr id="2" name="Object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5567012"/>
              </p:ext>
            </p:extLst>
          </p:nvPr>
        </p:nvGraphicFramePr>
        <p:xfrm>
          <a:off x="66675" y="1031875"/>
          <a:ext cx="4403725" cy="239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52003732"/>
              </p:ext>
            </p:extLst>
          </p:nvPr>
        </p:nvGraphicFramePr>
        <p:xfrm>
          <a:off x="4727575" y="3984625"/>
          <a:ext cx="4376738" cy="238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00334712"/>
              </p:ext>
            </p:extLst>
          </p:nvPr>
        </p:nvGraphicFramePr>
        <p:xfrm>
          <a:off x="57150" y="3984625"/>
          <a:ext cx="43942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43438" y="3500438"/>
            <a:ext cx="4500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Укрепление МТБ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20650" y="3543300"/>
            <a:ext cx="452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Капитальный ремонт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1688" y="608013"/>
            <a:ext cx="309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Всего расходов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тенге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619250" y="525303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600" b="1" i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439863" y="6453188"/>
            <a:ext cx="179387" cy="179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761038" y="6489700"/>
            <a:ext cx="179387" cy="1793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692275" y="6345238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бюджет области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580063" y="6345238"/>
            <a:ext cx="302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областной бюджет</a:t>
            </a:r>
          </a:p>
        </p:txBody>
      </p:sp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4679950" y="620713"/>
            <a:ext cx="446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Строительство</a:t>
            </a:r>
          </a:p>
        </p:txBody>
      </p:sp>
      <p:graphicFrame>
        <p:nvGraphicFramePr>
          <p:cNvPr id="5" name="Objec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988841"/>
              </p:ext>
            </p:extLst>
          </p:nvPr>
        </p:nvGraphicFramePr>
        <p:xfrm>
          <a:off x="4699000" y="1176338"/>
          <a:ext cx="43942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17506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26988"/>
            <a:ext cx="8229600" cy="692151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err="1" smtClean="0">
                <a:solidFill>
                  <a:srgbClr val="FFFF00"/>
                </a:solidFill>
              </a:rPr>
              <a:t>Білім</a:t>
            </a:r>
            <a:r>
              <a:rPr lang="ru-RU" sz="4000" dirty="0" smtClean="0">
                <a:solidFill>
                  <a:srgbClr val="FFFF00"/>
                </a:solidFill>
              </a:rPr>
              <a:t> беру</a:t>
            </a:r>
          </a:p>
        </p:txBody>
      </p:sp>
      <p:graphicFrame>
        <p:nvGraphicFramePr>
          <p:cNvPr id="2" name="Object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9839724"/>
              </p:ext>
            </p:extLst>
          </p:nvPr>
        </p:nvGraphicFramePr>
        <p:xfrm>
          <a:off x="120650" y="1103313"/>
          <a:ext cx="4307334" cy="230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2247498"/>
              </p:ext>
            </p:extLst>
          </p:nvPr>
        </p:nvGraphicFramePr>
        <p:xfrm>
          <a:off x="4703763" y="3956050"/>
          <a:ext cx="4332733" cy="23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3779920"/>
              </p:ext>
            </p:extLst>
          </p:nvPr>
        </p:nvGraphicFramePr>
        <p:xfrm>
          <a:off x="57150" y="3984625"/>
          <a:ext cx="43942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679950" y="620713"/>
            <a:ext cx="446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Құрылыс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643438" y="3560763"/>
            <a:ext cx="4500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МТБ нығайту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20650" y="3543300"/>
            <a:ext cx="4522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Күрделі жөндеу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01688" y="608013"/>
            <a:ext cx="3097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Шығыстардың барлығы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теңге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776413" y="6381750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облыс бюджеті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535113" y="6489700"/>
            <a:ext cx="179387" cy="1793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622925" y="6381750"/>
            <a:ext cx="302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Облыстық бюджет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753100" y="6497638"/>
            <a:ext cx="179388" cy="1793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5" name="Object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55314416"/>
              </p:ext>
            </p:extLst>
          </p:nvPr>
        </p:nvGraphicFramePr>
        <p:xfrm>
          <a:off x="4614358" y="987425"/>
          <a:ext cx="4449763" cy="241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05970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142875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Денсаулық сақтау</a:t>
            </a:r>
          </a:p>
        </p:txBody>
      </p:sp>
      <p:graphicFrame>
        <p:nvGraphicFramePr>
          <p:cNvPr id="9220" name="Object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04604511"/>
              </p:ext>
            </p:extLst>
          </p:nvPr>
        </p:nvGraphicFramePr>
        <p:xfrm>
          <a:off x="120650" y="3927475"/>
          <a:ext cx="4495800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86" name="Диаграмма" r:id="rId3" imgW="6096000" imgH="3343448" progId="MSGraph.Chart.8">
                  <p:embed/>
                </p:oleObj>
              </mc:Choice>
              <mc:Fallback>
                <p:oleObj name="Диаграмма" r:id="rId3" imgW="6096000" imgH="3343448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3927475"/>
                        <a:ext cx="4495800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4679950" y="620713"/>
            <a:ext cx="446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Құрылыс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643438" y="3560763"/>
            <a:ext cx="4500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МТБ нығайту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120650" y="3543300"/>
            <a:ext cx="4522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Күрделі жөндеу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801688" y="608013"/>
            <a:ext cx="3097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Arial" charset="0"/>
              </a:rPr>
              <a:t>Шығыстардың барлығы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FFFF00"/>
                </a:solidFill>
              </a:rPr>
              <a:t>млн. </a:t>
            </a:r>
            <a:r>
              <a:rPr lang="ru-RU" sz="2000" b="1" dirty="0" err="1">
                <a:solidFill>
                  <a:srgbClr val="FFFF00"/>
                </a:solidFill>
              </a:rPr>
              <a:t>теңге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1776413" y="6381750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облыс </a:t>
            </a:r>
            <a:r>
              <a:rPr lang="ru-RU" b="1">
                <a:solidFill>
                  <a:srgbClr val="FFFF00"/>
                </a:solidFill>
              </a:rPr>
              <a:t>бюджеті</a:t>
            </a:r>
            <a:endParaRPr lang="ru-RU" sz="2000" b="1">
              <a:solidFill>
                <a:srgbClr val="FFFF00"/>
              </a:solidFill>
            </a:endParaRP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1535113" y="6489700"/>
            <a:ext cx="179387" cy="1793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9231" name="Object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1158363"/>
              </p:ext>
            </p:extLst>
          </p:nvPr>
        </p:nvGraphicFramePr>
        <p:xfrm>
          <a:off x="15875" y="981075"/>
          <a:ext cx="45053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87" name="Диаграмма" r:id="rId5" imgW="6105698" imgH="3381548" progId="MSGraph.Chart.8">
                  <p:embed/>
                </p:oleObj>
              </mc:Choice>
              <mc:Fallback>
                <p:oleObj name="Диаграмма" r:id="rId5" imgW="6105698" imgH="3381548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981075"/>
                        <a:ext cx="4505325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 cmpd="sng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027819"/>
              </p:ext>
            </p:extLst>
          </p:nvPr>
        </p:nvGraphicFramePr>
        <p:xfrm>
          <a:off x="4606925" y="1143000"/>
          <a:ext cx="453707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88" name="Диаграмма" r:id="rId7" imgW="6124748" imgH="3362498" progId="MSGraph.Chart.8">
                  <p:embed/>
                </p:oleObj>
              </mc:Choice>
              <mc:Fallback>
                <p:oleObj name="Диаграмма" r:id="rId7" imgW="6124748" imgH="3362498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1143000"/>
                        <a:ext cx="4537075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57656734"/>
              </p:ext>
            </p:extLst>
          </p:nvPr>
        </p:nvGraphicFramePr>
        <p:xfrm>
          <a:off x="4755703" y="4095750"/>
          <a:ext cx="4239517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89" name="Диаграмма" r:id="rId9" imgW="6096000" imgH="3343448" progId="MSGraph.Chart.8">
                  <p:embed/>
                </p:oleObj>
              </mc:Choice>
              <mc:Fallback>
                <p:oleObj name="Диаграмма" r:id="rId9" imgW="6096000" imgH="3343448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5703" y="4095750"/>
                        <a:ext cx="4239517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79010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889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142875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Әлеуметтік қорғау</a:t>
            </a:r>
          </a:p>
        </p:txBody>
      </p:sp>
      <p:graphicFrame>
        <p:nvGraphicFramePr>
          <p:cNvPr id="2" name="Object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9807212"/>
              </p:ext>
            </p:extLst>
          </p:nvPr>
        </p:nvGraphicFramePr>
        <p:xfrm>
          <a:off x="60325" y="1058863"/>
          <a:ext cx="4403725" cy="237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65106294"/>
              </p:ext>
            </p:extLst>
          </p:nvPr>
        </p:nvGraphicFramePr>
        <p:xfrm>
          <a:off x="4697413" y="3979863"/>
          <a:ext cx="4376737" cy="238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57997802"/>
              </p:ext>
            </p:extLst>
          </p:nvPr>
        </p:nvGraphicFramePr>
        <p:xfrm>
          <a:off x="50800" y="3959225"/>
          <a:ext cx="43942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643438" y="3500438"/>
            <a:ext cx="4500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/>
              <a:t>МТБ нығайту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20650" y="3543300"/>
            <a:ext cx="4522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 err="1"/>
              <a:t>Күрделі</a:t>
            </a:r>
            <a:r>
              <a:rPr lang="ru-RU" b="1" dirty="0"/>
              <a:t> </a:t>
            </a:r>
            <a:r>
              <a:rPr lang="ru-RU" b="1" dirty="0" err="1"/>
              <a:t>жөндеу</a:t>
            </a:r>
            <a:endParaRPr lang="ru-RU" b="1" dirty="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01688" y="608013"/>
            <a:ext cx="3097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/>
              <a:t>Шығыстардың барлығы</a:t>
            </a:r>
            <a:endParaRPr lang="ru-RU" sz="2000" b="1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теңге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439863" y="6453188"/>
            <a:ext cx="179387" cy="179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761038" y="6489700"/>
            <a:ext cx="179387" cy="1793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692275" y="6345238"/>
            <a:ext cx="252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облыс бюджеті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580063" y="6345238"/>
            <a:ext cx="3024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Облыстық бюджет</a:t>
            </a:r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4679950" y="620713"/>
            <a:ext cx="446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/>
              <a:t>Құрылыс</a:t>
            </a:r>
          </a:p>
        </p:txBody>
      </p:sp>
      <p:graphicFrame>
        <p:nvGraphicFramePr>
          <p:cNvPr id="10258" name="Объект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23235273"/>
              </p:ext>
            </p:extLst>
          </p:nvPr>
        </p:nvGraphicFramePr>
        <p:xfrm>
          <a:off x="4654550" y="1079500"/>
          <a:ext cx="4303713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6" name="Диаграмма" r:id="rId6" imgW="6067598" imgH="3343448" progId="MSGraph.Chart.8">
                  <p:embed/>
                </p:oleObj>
              </mc:Choice>
              <mc:Fallback>
                <p:oleObj name="Диаграмма" r:id="rId6" imgW="6067598" imgH="3343448" progId="MSGraph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1079500"/>
                        <a:ext cx="4303713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577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285750" y="-142875"/>
            <a:ext cx="8143875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err="1" smtClean="0">
                <a:solidFill>
                  <a:srgbClr val="FFFF00"/>
                </a:solidFill>
              </a:rPr>
              <a:t>Мәдениет</a:t>
            </a:r>
            <a:endParaRPr lang="ru-RU" sz="28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11267" name="Object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9798257"/>
              </p:ext>
            </p:extLst>
          </p:nvPr>
        </p:nvGraphicFramePr>
        <p:xfrm>
          <a:off x="251520" y="1116013"/>
          <a:ext cx="4104580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0" name="Диаграмма" r:id="rId3" imgW="9448800" imgH="9448800" progId="MSGraph.Chart.8">
                  <p:embed/>
                </p:oleObj>
              </mc:Choice>
              <mc:Fallback>
                <p:oleObj name="Диаграмма" r:id="rId3" imgW="9448800" imgH="9448800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16013"/>
                        <a:ext cx="4104580" cy="242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66469578"/>
              </p:ext>
            </p:extLst>
          </p:nvPr>
        </p:nvGraphicFramePr>
        <p:xfrm>
          <a:off x="4643438" y="4365104"/>
          <a:ext cx="4356000" cy="20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Object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19827490"/>
              </p:ext>
            </p:extLst>
          </p:nvPr>
        </p:nvGraphicFramePr>
        <p:xfrm>
          <a:off x="50800" y="3984625"/>
          <a:ext cx="43942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895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643438" y="3536950"/>
            <a:ext cx="4500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>
                <a:solidFill>
                  <a:srgbClr val="FFFFFF"/>
                </a:solidFill>
              </a:rPr>
              <a:t>МТБ </a:t>
            </a:r>
            <a:r>
              <a:rPr lang="ru-RU" b="1" dirty="0" err="1">
                <a:solidFill>
                  <a:srgbClr val="FFFFFF"/>
                </a:solidFill>
              </a:rPr>
              <a:t>нығайту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20650" y="3543300"/>
            <a:ext cx="4522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FF"/>
                </a:solidFill>
              </a:rPr>
              <a:t>Күрделі жөндеу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801688" y="608013"/>
            <a:ext cx="309721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 err="1">
                <a:solidFill>
                  <a:srgbClr val="FFFFFF"/>
                </a:solidFill>
              </a:rPr>
              <a:t>Шығыстардың</a:t>
            </a:r>
            <a:r>
              <a:rPr lang="ru-RU" b="1" dirty="0">
                <a:solidFill>
                  <a:srgbClr val="FFFFFF"/>
                </a:solidFill>
              </a:rPr>
              <a:t> </a:t>
            </a:r>
            <a:r>
              <a:rPr lang="ru-RU" b="1" dirty="0" err="1">
                <a:solidFill>
                  <a:srgbClr val="FFFFFF"/>
                </a:solidFill>
              </a:rPr>
              <a:t>барлығы</a:t>
            </a:r>
            <a:endParaRPr lang="ru-RU" b="1" dirty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270750" y="188913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млн. теңге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655763" y="6453188"/>
            <a:ext cx="179387" cy="179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999163" y="6418263"/>
            <a:ext cx="179387" cy="1793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835150" y="6345238"/>
            <a:ext cx="252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облыс бюджеті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795963" y="6308725"/>
            <a:ext cx="30241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Облыстық бюджет</a:t>
            </a:r>
          </a:p>
          <a:p>
            <a:pPr algn="ctr" eaLnBrk="1" hangingPunct="1">
              <a:spcBef>
                <a:spcPct val="50000"/>
              </a:spcBef>
            </a:pPr>
            <a:endParaRPr lang="ru-RU" sz="2000" b="1">
              <a:solidFill>
                <a:srgbClr val="FFFF00"/>
              </a:solidFill>
            </a:endParaRPr>
          </a:p>
        </p:txBody>
      </p:sp>
      <p:graphicFrame>
        <p:nvGraphicFramePr>
          <p:cNvPr id="4" name="Object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29613598"/>
              </p:ext>
            </p:extLst>
          </p:nvPr>
        </p:nvGraphicFramePr>
        <p:xfrm>
          <a:off x="4716463" y="1031875"/>
          <a:ext cx="4352925" cy="234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679950" y="620713"/>
            <a:ext cx="446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FFFF"/>
                </a:solidFill>
              </a:rPr>
              <a:t>Құрылыс</a:t>
            </a:r>
          </a:p>
        </p:txBody>
      </p:sp>
    </p:spTree>
    <p:extLst>
      <p:ext uri="{BB962C8B-B14F-4D97-AF65-F5344CB8AC3E}">
        <p14:creationId xmlns:p14="http://schemas.microsoft.com/office/powerpoint/2010/main" val="2988480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16484</TotalTime>
  <Words>234</Words>
  <Application>Microsoft Office PowerPoint</Application>
  <PresentationFormat>Экран (4:3)</PresentationFormat>
  <Paragraphs>157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Течение</vt:lpstr>
      <vt:lpstr>Диаграмма</vt:lpstr>
      <vt:lpstr>Образование</vt:lpstr>
      <vt:lpstr>Здравоохранение</vt:lpstr>
      <vt:lpstr>Соц.защита</vt:lpstr>
      <vt:lpstr>Культура</vt:lpstr>
      <vt:lpstr>Спорт</vt:lpstr>
      <vt:lpstr>Білім беру</vt:lpstr>
      <vt:lpstr>Денсаулық сақтау</vt:lpstr>
      <vt:lpstr>Әлеуметтік қорғау</vt:lpstr>
      <vt:lpstr>Мәдениет</vt:lpstr>
      <vt:lpstr>Спорт</vt:lpstr>
    </vt:vector>
  </TitlesOfParts>
  <Company>Департамент финансов Северо-Казахстанской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1445</cp:revision>
  <cp:lastPrinted>2024-05-14T05:23:46Z</cp:lastPrinted>
  <dcterms:created xsi:type="dcterms:W3CDTF">2003-06-04T07:07:55Z</dcterms:created>
  <dcterms:modified xsi:type="dcterms:W3CDTF">2024-05-27T06:25:24Z</dcterms:modified>
</cp:coreProperties>
</file>