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drawings/drawing1.xml" ContentType="application/vnd.openxmlformats-officedocument.drawingml.chartshapes+xml"/>
  <Override PartName="/ppt/charts/chart5.xml" ContentType="application/vnd.openxmlformats-officedocument.drawingml.chart+xml"/>
  <Override PartName="/ppt/drawings/drawing2.xml" ContentType="application/vnd.openxmlformats-officedocument.drawingml.chartshapes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drawings/drawing3.xml" ContentType="application/vnd.openxmlformats-officedocument.drawingml.chartshapes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charts/chart15.xml" ContentType="application/vnd.openxmlformats-officedocument.drawingml.chart+xml"/>
  <Override PartName="/ppt/charts/chart16.xml" ContentType="application/vnd.openxmlformats-officedocument.drawingml.chart+xml"/>
  <Override PartName="/ppt/drawings/drawing4.xml" ContentType="application/vnd.openxmlformats-officedocument.drawingml.chartshapes+xml"/>
  <Override PartName="/ppt/charts/chart17.xml" ContentType="application/vnd.openxmlformats-officedocument.drawingml.chart+xml"/>
  <Override PartName="/ppt/charts/chart18.xml" ContentType="application/vnd.openxmlformats-officedocument.drawingml.chart+xml"/>
  <Override PartName="/ppt/charts/chart19.xml" ContentType="application/vnd.openxmlformats-officedocument.drawingml.chart+xml"/>
  <Override PartName="/ppt/charts/chart20.xml" ContentType="application/vnd.openxmlformats-officedocument.drawingml.chart+xml"/>
  <Override PartName="/ppt/drawings/drawing5.xml" ContentType="application/vnd.openxmlformats-officedocument.drawingml.chartshapes+xml"/>
  <Override PartName="/ppt/charts/chart21.xml" ContentType="application/vnd.openxmlformats-officedocument.drawingml.chart+xml"/>
  <Override PartName="/ppt/charts/chart22.xml" ContentType="application/vnd.openxmlformats-officedocument.drawingml.chart+xml"/>
  <Override PartName="/ppt/charts/chart23.xml" ContentType="application/vnd.openxmlformats-officedocument.drawingml.chart+xml"/>
  <Override PartName="/ppt/charts/chart24.xml" ContentType="application/vnd.openxmlformats-officedocument.drawingml.chart+xml"/>
  <Override PartName="/ppt/charts/chart25.xml" ContentType="application/vnd.openxmlformats-officedocument.drawingml.chart+xml"/>
  <Override PartName="/ppt/charts/chart26.xml" ContentType="application/vnd.openxmlformats-officedocument.drawingml.chart+xml"/>
  <Override PartName="/ppt/drawings/drawing6.xml" ContentType="application/vnd.openxmlformats-officedocument.drawingml.chartshapes+xml"/>
  <Override PartName="/ppt/charts/chart27.xml" ContentType="application/vnd.openxmlformats-officedocument.drawingml.chart+xml"/>
  <Override PartName="/ppt/charts/chart28.xml" ContentType="application/vnd.openxmlformats-officedocument.drawingml.chart+xml"/>
  <Override PartName="/ppt/charts/chart29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6" r:id="rId1"/>
  </p:sldMasterIdLst>
  <p:notesMasterIdLst>
    <p:notesMasterId r:id="rId12"/>
  </p:notesMasterIdLst>
  <p:sldIdLst>
    <p:sldId id="598" r:id="rId2"/>
    <p:sldId id="600" r:id="rId3"/>
    <p:sldId id="602" r:id="rId4"/>
    <p:sldId id="604" r:id="rId5"/>
    <p:sldId id="605" r:id="rId6"/>
    <p:sldId id="599" r:id="rId7"/>
    <p:sldId id="601" r:id="rId8"/>
    <p:sldId id="603" r:id="rId9"/>
    <p:sldId id="606" r:id="rId10"/>
    <p:sldId id="607" r:id="rId11"/>
  </p:sldIdLst>
  <p:sldSz cx="9144000" cy="6858000" type="screen4x3"/>
  <p:notesSz cx="6858000" cy="9947275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3133">
          <p15:clr>
            <a:srgbClr val="A4A3A4"/>
          </p15:clr>
        </p15:guide>
        <p15:guide id="2" pos="216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FFFF"/>
    <a:srgbClr val="99FF33"/>
    <a:srgbClr val="00FF00"/>
    <a:srgbClr val="00CC00"/>
    <a:srgbClr val="FFFF00"/>
    <a:srgbClr val="33CCCC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524" autoAdjust="0"/>
    <p:restoredTop sz="98920" autoAdjust="0"/>
  </p:normalViewPr>
  <p:slideViewPr>
    <p:cSldViewPr>
      <p:cViewPr>
        <p:scale>
          <a:sx n="125" d="100"/>
          <a:sy n="125" d="100"/>
        </p:scale>
        <p:origin x="-1224" y="-2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-1806" y="-96"/>
      </p:cViewPr>
      <p:guideLst>
        <p:guide orient="horz" pos="3133"/>
        <p:guide pos="216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0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1.xlsx"/></Relationships>
</file>

<file path=ppt/charts/_rels/chart1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_____Microsoft_Excel12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3.xlsx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4.xlsx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5.xlsx"/></Relationships>
</file>

<file path=ppt/charts/_rels/chart1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package" Target="../embeddings/_____Microsoft_Excel16.xlsx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7.xlsx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8.xlsx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9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.xlsx"/></Relationships>
</file>

<file path=ppt/charts/_rels/chart20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5.xml"/><Relationship Id="rId1" Type="http://schemas.openxmlformats.org/officeDocument/2006/relationships/package" Target="../embeddings/_____Microsoft_Excel20.xlsx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1.xlsx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2.xlsx"/></Relationships>
</file>

<file path=ppt/charts/_rels/chart2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3.xlsx"/></Relationships>
</file>

<file path=ppt/charts/_rels/chart2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4.xlsx"/></Relationships>
</file>

<file path=ppt/charts/_rels/chart2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5.xlsx"/></Relationships>
</file>

<file path=ppt/charts/_rels/chart2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6.xml"/><Relationship Id="rId1" Type="http://schemas.openxmlformats.org/officeDocument/2006/relationships/package" Target="../embeddings/_____Microsoft_Excel26.xlsx"/></Relationships>
</file>

<file path=ppt/charts/_rels/chart2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7.xlsx"/></Relationships>
</file>

<file path=ppt/charts/_rels/chart2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8.xlsx"/></Relationships>
</file>

<file path=ppt/charts/_rels/chart2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9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3.xlsx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Excel4.xlsx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_____Microsoft_Excel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709638023203878"/>
          <c:y val="3.9707723320486978E-2"/>
          <c:w val="0.84827651754445454"/>
          <c:h val="0.78433921105635551"/>
        </c:manualLayout>
      </c:layout>
      <c:barChart>
        <c:barDir val="col"/>
        <c:grouping val="clustered"/>
        <c:varyColors val="0"/>
        <c:ser>
          <c:idx val="1"/>
          <c:order val="0"/>
          <c:tx>
            <c:strRef>
              <c:f>Sheet1!$A$2</c:f>
              <c:strCache>
                <c:ptCount val="1"/>
                <c:pt idx="0">
                  <c:v>Бюджет области</c:v>
                </c:pt>
              </c:strCache>
            </c:strRef>
          </c:tx>
          <c:spPr>
            <a:solidFill>
              <a:srgbClr val="FF0000"/>
            </a:solidFill>
            <a:ln w="9426">
              <a:solidFill>
                <a:srgbClr val="000000"/>
              </a:solidFill>
              <a:prstDash val="solid"/>
            </a:ln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 dirty="0" smtClean="0"/>
                      <a:t>1691,7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ru-RU" dirty="0" smtClean="0"/>
                      <a:t>3958,3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1.440403476294691E-2"/>
                  <c:y val="5.3368901394861374E-3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149,2</a:t>
                    </a:r>
                    <a:endParaRPr lang="en-US" dirty="0" smtClean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 w="18851">
                <a:noFill/>
              </a:ln>
            </c:spPr>
            <c:txPr>
              <a:bodyPr/>
              <a:lstStyle/>
              <a:p>
                <a:pPr>
                  <a:defRPr sz="891" b="1" i="0" u="none" strike="noStrike" baseline="0">
                    <a:solidFill>
                      <a:srgbClr val="FFFF00"/>
                    </a:solidFill>
                    <a:latin typeface="Arial Cyr"/>
                    <a:ea typeface="Arial Cyr"/>
                    <a:cs typeface="Arial Cyr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Sheet1!$B$1:$D$1</c:f>
              <c:strCache>
                <c:ptCount val="3"/>
                <c:pt idx="0">
                  <c:v>2022 год</c:v>
                </c:pt>
                <c:pt idx="1">
                  <c:v>2023 год</c:v>
                </c:pt>
                <c:pt idx="2">
                  <c:v>1 квартал 2024 года</c:v>
                </c:pt>
              </c:strCache>
            </c:strRef>
          </c:cat>
          <c:val>
            <c:numRef>
              <c:f>Sheet1!$B$2:$D$2</c:f>
              <c:numCache>
                <c:formatCode>0.0</c:formatCode>
                <c:ptCount val="3"/>
                <c:pt idx="0">
                  <c:v>1691.7</c:v>
                </c:pt>
                <c:pt idx="1">
                  <c:v>3958.3</c:v>
                </c:pt>
                <c:pt idx="2">
                  <c:v>149.19999999999999</c:v>
                </c:pt>
              </c:numCache>
            </c:numRef>
          </c:val>
        </c:ser>
        <c:ser>
          <c:idx val="2"/>
          <c:order val="1"/>
          <c:tx>
            <c:strRef>
              <c:f>Sheet1!$A$3</c:f>
              <c:strCache>
                <c:ptCount val="1"/>
                <c:pt idx="0">
                  <c:v>Областной бюджет</c:v>
                </c:pt>
              </c:strCache>
            </c:strRef>
          </c:tx>
          <c:spPr>
            <a:solidFill>
              <a:srgbClr val="99CCFF"/>
            </a:solidFill>
            <a:ln w="9426">
              <a:solidFill>
                <a:srgbClr val="000000"/>
              </a:solidFill>
              <a:prstDash val="solid"/>
            </a:ln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ru-RU" dirty="0" smtClean="0"/>
                      <a:t>3292,7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ru-RU" dirty="0" smtClean="0"/>
                      <a:t>3669,8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ru-RU" dirty="0" smtClean="0"/>
                      <a:t>102,7</a:t>
                    </a:r>
                    <a:endParaRPr lang="en-US" dirty="0" smtClean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 w="18851">
                <a:noFill/>
              </a:ln>
            </c:spPr>
            <c:txPr>
              <a:bodyPr/>
              <a:lstStyle/>
              <a:p>
                <a:pPr>
                  <a:defRPr sz="891" b="1" i="0" u="none" strike="noStrike" baseline="0">
                    <a:solidFill>
                      <a:srgbClr val="FFFF00"/>
                    </a:solidFill>
                    <a:latin typeface="Arial Cyr"/>
                    <a:ea typeface="Arial Cyr"/>
                    <a:cs typeface="Arial Cyr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Sheet1!$B$1:$D$1</c:f>
              <c:strCache>
                <c:ptCount val="3"/>
                <c:pt idx="0">
                  <c:v>2022 год</c:v>
                </c:pt>
                <c:pt idx="1">
                  <c:v>2023 год</c:v>
                </c:pt>
                <c:pt idx="2">
                  <c:v>1 квартал 2024 года</c:v>
                </c:pt>
              </c:strCache>
            </c:strRef>
          </c:cat>
          <c:val>
            <c:numRef>
              <c:f>Sheet1!$B$3:$D$3</c:f>
              <c:numCache>
                <c:formatCode>General</c:formatCode>
                <c:ptCount val="3"/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64423424"/>
        <c:axId val="64424576"/>
      </c:barChart>
      <c:catAx>
        <c:axId val="6442342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9426">
            <a:solidFill>
              <a:srgbClr val="FFFF00"/>
            </a:solidFill>
            <a:prstDash val="solid"/>
          </a:ln>
        </c:spPr>
        <c:txPr>
          <a:bodyPr rot="0" vert="horz"/>
          <a:lstStyle/>
          <a:p>
            <a:pPr>
              <a:defRPr sz="1447" b="1" i="0" u="none" strike="noStrike" baseline="0">
                <a:solidFill>
                  <a:srgbClr val="FFFF00"/>
                </a:solidFill>
                <a:latin typeface="Arial Cyr"/>
                <a:ea typeface="Arial Cyr"/>
                <a:cs typeface="Arial Cyr"/>
              </a:defRPr>
            </a:pPr>
            <a:endParaRPr lang="ru-RU"/>
          </a:p>
        </c:txPr>
        <c:crossAx val="6442457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4424576"/>
        <c:scaling>
          <c:orientation val="minMax"/>
        </c:scaling>
        <c:delete val="0"/>
        <c:axPos val="l"/>
        <c:majorGridlines>
          <c:spPr>
            <a:ln w="2356">
              <a:solidFill>
                <a:srgbClr val="000000"/>
              </a:solidFill>
              <a:prstDash val="solid"/>
            </a:ln>
          </c:spPr>
        </c:majorGridlines>
        <c:numFmt formatCode="0.0" sourceLinked="1"/>
        <c:majorTickMark val="out"/>
        <c:minorTickMark val="none"/>
        <c:tickLblPos val="nextTo"/>
        <c:spPr>
          <a:ln w="2356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13" b="1" i="0" u="none" strike="noStrike" baseline="0">
                <a:solidFill>
                  <a:srgbClr val="FFFF00"/>
                </a:solidFill>
                <a:latin typeface="Arial Cyr"/>
                <a:ea typeface="Arial Cyr"/>
                <a:cs typeface="Arial Cyr"/>
              </a:defRPr>
            </a:pPr>
            <a:endParaRPr lang="ru-RU"/>
          </a:p>
        </c:txPr>
        <c:crossAx val="64423424"/>
        <c:crosses val="autoZero"/>
        <c:crossBetween val="between"/>
      </c:valAx>
      <c:spPr>
        <a:noFill/>
        <a:ln w="9426">
          <a:solidFill>
            <a:srgbClr val="808080"/>
          </a:solidFill>
          <a:prstDash val="solid"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113" b="1" i="0" u="none" strike="noStrike" baseline="0">
          <a:solidFill>
            <a:srgbClr val="000000"/>
          </a:solidFill>
          <a:latin typeface="Arial Cyr"/>
          <a:ea typeface="Arial Cyr"/>
          <a:cs typeface="Arial Cyr"/>
        </a:defRPr>
      </a:pPr>
      <a:endParaRPr lang="ru-RU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3299895316553639"/>
          <c:y val="6.7448797815935657E-2"/>
          <c:w val="0.89490445859872614"/>
          <c:h val="0.75659824046920821"/>
        </c:manualLayout>
      </c:layout>
      <c:barChart>
        <c:barDir val="col"/>
        <c:grouping val="clustered"/>
        <c:varyColors val="0"/>
        <c:ser>
          <c:idx val="1"/>
          <c:order val="0"/>
          <c:tx>
            <c:strRef>
              <c:f>Sheet1!$A$2</c:f>
              <c:strCache>
                <c:ptCount val="1"/>
                <c:pt idx="0">
                  <c:v>Бюджет области</c:v>
                </c:pt>
              </c:strCache>
            </c:strRef>
          </c:tx>
          <c:spPr>
            <a:solidFill>
              <a:srgbClr val="FF0000"/>
            </a:solidFill>
            <a:ln w="9395">
              <a:solidFill>
                <a:srgbClr val="000000"/>
              </a:solidFill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-2.7951002001191347E-4"/>
                  <c:y val="-3.9209857803919085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1.3536630654130908E-2"/>
                  <c:y val="-2.8582430800008291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-4.046242774566474E-2"/>
                  <c:y val="-2.141900937081658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 w="18791">
                <a:noFill/>
              </a:ln>
            </c:spPr>
            <c:txPr>
              <a:bodyPr/>
              <a:lstStyle/>
              <a:p>
                <a:pPr>
                  <a:defRPr sz="1184" b="1" i="0" u="none" strike="noStrike" baseline="0">
                    <a:solidFill>
                      <a:srgbClr val="FFFF00"/>
                    </a:solidFill>
                    <a:latin typeface="Arial Cyr"/>
                    <a:ea typeface="Arial Cyr"/>
                    <a:cs typeface="Arial Cyr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Sheet1!$B$1:$D$1</c:f>
              <c:strCache>
                <c:ptCount val="3"/>
                <c:pt idx="0">
                  <c:v>2022 год</c:v>
                </c:pt>
                <c:pt idx="1">
                  <c:v>2023 год</c:v>
                </c:pt>
                <c:pt idx="2">
                  <c:v>1 квартал 2024 года</c:v>
                </c:pt>
              </c:strCache>
            </c:strRef>
          </c:cat>
          <c:val>
            <c:numRef>
              <c:f>Sheet1!$B$2:$D$2</c:f>
              <c:numCache>
                <c:formatCode>0.0</c:formatCode>
                <c:ptCount val="3"/>
                <c:pt idx="0">
                  <c:v>1249.4000000000001</c:v>
                </c:pt>
                <c:pt idx="1">
                  <c:v>1156.4000000000001</c:v>
                </c:pt>
                <c:pt idx="2">
                  <c:v>160.80000000000001</c:v>
                </c:pt>
              </c:numCache>
            </c:numRef>
          </c:val>
        </c:ser>
        <c:ser>
          <c:idx val="2"/>
          <c:order val="1"/>
          <c:tx>
            <c:strRef>
              <c:f>Sheet1!$A$3</c:f>
              <c:strCache>
                <c:ptCount val="1"/>
                <c:pt idx="0">
                  <c:v>Областной бюджет</c:v>
                </c:pt>
              </c:strCache>
            </c:strRef>
          </c:tx>
          <c:spPr>
            <a:solidFill>
              <a:srgbClr val="99CCFF"/>
            </a:solidFill>
            <a:ln w="9395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18791">
                <a:noFill/>
              </a:ln>
            </c:spPr>
            <c:txPr>
              <a:bodyPr/>
              <a:lstStyle/>
              <a:p>
                <a:pPr>
                  <a:defRPr sz="1184" b="1" i="0" u="none" strike="noStrike" baseline="0">
                    <a:solidFill>
                      <a:srgbClr val="FFFF00"/>
                    </a:solidFill>
                    <a:latin typeface="Arial Cyr"/>
                    <a:ea typeface="Arial Cyr"/>
                    <a:cs typeface="Arial Cyr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Sheet1!$B$1:$D$1</c:f>
              <c:strCache>
                <c:ptCount val="3"/>
                <c:pt idx="0">
                  <c:v>2022 год</c:v>
                </c:pt>
                <c:pt idx="1">
                  <c:v>2023 год</c:v>
                </c:pt>
                <c:pt idx="2">
                  <c:v>1 квартал 2024 года</c:v>
                </c:pt>
              </c:strCache>
            </c:strRef>
          </c:cat>
          <c:val>
            <c:numRef>
              <c:f>Sheet1!$B$3:$D$3</c:f>
              <c:numCache>
                <c:formatCode>0.0</c:formatCode>
                <c:ptCount val="3"/>
                <c:pt idx="0">
                  <c:v>10.9</c:v>
                </c:pt>
                <c:pt idx="1">
                  <c:v>97.7</c:v>
                </c:pt>
                <c:pt idx="2">
                  <c:v>0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75001216"/>
        <c:axId val="75007104"/>
      </c:barChart>
      <c:catAx>
        <c:axId val="7500121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9395">
            <a:solidFill>
              <a:srgbClr val="FFFF00"/>
            </a:solidFill>
            <a:prstDash val="solid"/>
          </a:ln>
        </c:spPr>
        <c:txPr>
          <a:bodyPr rot="0" vert="horz"/>
          <a:lstStyle/>
          <a:p>
            <a:pPr>
              <a:defRPr sz="1443" b="1" i="0" u="none" strike="noStrike" baseline="0">
                <a:solidFill>
                  <a:srgbClr val="FFFF00"/>
                </a:solidFill>
                <a:latin typeface="Arial Cyr"/>
                <a:ea typeface="Arial Cyr"/>
                <a:cs typeface="Arial Cyr"/>
              </a:defRPr>
            </a:pPr>
            <a:endParaRPr lang="ru-RU"/>
          </a:p>
        </c:txPr>
        <c:crossAx val="7500710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75007104"/>
        <c:scaling>
          <c:orientation val="minMax"/>
        </c:scaling>
        <c:delete val="0"/>
        <c:axPos val="l"/>
        <c:majorGridlines>
          <c:spPr>
            <a:ln w="2349">
              <a:solidFill>
                <a:srgbClr val="000000"/>
              </a:solidFill>
              <a:prstDash val="solid"/>
            </a:ln>
          </c:spPr>
        </c:majorGridlines>
        <c:numFmt formatCode="0.0" sourceLinked="1"/>
        <c:majorTickMark val="out"/>
        <c:minorTickMark val="none"/>
        <c:tickLblPos val="nextTo"/>
        <c:spPr>
          <a:ln w="2349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443" b="1" i="0" u="none" strike="noStrike" baseline="0">
                <a:solidFill>
                  <a:srgbClr val="FFFF00"/>
                </a:solidFill>
                <a:latin typeface="Arial Cyr"/>
                <a:ea typeface="Arial Cyr"/>
                <a:cs typeface="Arial Cyr"/>
              </a:defRPr>
            </a:pPr>
            <a:endParaRPr lang="ru-RU"/>
          </a:p>
        </c:txPr>
        <c:crossAx val="75001216"/>
        <c:crosses val="autoZero"/>
        <c:crossBetween val="between"/>
      </c:valAx>
      <c:spPr>
        <a:noFill/>
        <a:ln w="9395">
          <a:solidFill>
            <a:srgbClr val="808080"/>
          </a:solidFill>
          <a:prstDash val="solid"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110" b="1" i="0" u="none" strike="noStrike" baseline="0">
          <a:solidFill>
            <a:srgbClr val="000000"/>
          </a:solidFill>
          <a:latin typeface="Arial Cyr"/>
          <a:ea typeface="Arial Cyr"/>
          <a:cs typeface="Arial Cyr"/>
        </a:defRPr>
      </a:pPr>
      <a:endParaRPr lang="ru-RU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618066561014262"/>
          <c:y val="6.6666666666666666E-2"/>
          <c:w val="0.89540412044374007"/>
          <c:h val="0.75942028985507248"/>
        </c:manualLayout>
      </c:layout>
      <c:barChart>
        <c:barDir val="col"/>
        <c:grouping val="clustered"/>
        <c:varyColors val="0"/>
        <c:ser>
          <c:idx val="1"/>
          <c:order val="0"/>
          <c:tx>
            <c:strRef>
              <c:f>Sheet1!$A$2</c:f>
              <c:strCache>
                <c:ptCount val="1"/>
                <c:pt idx="0">
                  <c:v>Бюджет области</c:v>
                </c:pt>
              </c:strCache>
            </c:strRef>
          </c:tx>
          <c:spPr>
            <a:solidFill>
              <a:srgbClr val="FF0000"/>
            </a:solidFill>
            <a:ln w="9212">
              <a:solidFill>
                <a:srgbClr val="000000"/>
              </a:solidFill>
              <a:prstDash val="solid"/>
            </a:ln>
          </c:spPr>
          <c:invertIfNegative val="0"/>
          <c:dLbls>
            <c:dLbl>
              <c:idx val="1"/>
              <c:layout>
                <c:manualLayout>
                  <c:x val="-2.347762289068232E-2"/>
                  <c:y val="-3.2410540316032542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-2.6412325752017608E-2"/>
                  <c:y val="5.4017567193387567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 w="18424">
                <a:noFill/>
              </a:ln>
            </c:spPr>
            <c:txPr>
              <a:bodyPr/>
              <a:lstStyle/>
              <a:p>
                <a:pPr>
                  <a:defRPr sz="1161" b="1" i="0" u="none" strike="noStrike" baseline="0">
                    <a:solidFill>
                      <a:srgbClr val="FFFF00"/>
                    </a:solidFill>
                    <a:latin typeface="Arial Cyr"/>
                    <a:ea typeface="Arial Cyr"/>
                    <a:cs typeface="Arial Cyr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Sheet1!$B$1:$D$1</c:f>
              <c:strCache>
                <c:ptCount val="3"/>
                <c:pt idx="0">
                  <c:v>2022 год</c:v>
                </c:pt>
                <c:pt idx="1">
                  <c:v>2023 год</c:v>
                </c:pt>
                <c:pt idx="2">
                  <c:v>1 квартал 2024 года</c:v>
                </c:pt>
              </c:strCache>
            </c:strRef>
          </c:cat>
          <c:val>
            <c:numRef>
              <c:f>Sheet1!$B$2:$D$2</c:f>
              <c:numCache>
                <c:formatCode>0.0</c:formatCode>
                <c:ptCount val="3"/>
                <c:pt idx="0">
                  <c:v>3346.9</c:v>
                </c:pt>
                <c:pt idx="1">
                  <c:v>3297.5</c:v>
                </c:pt>
                <c:pt idx="2">
                  <c:v>28.3</c:v>
                </c:pt>
              </c:numCache>
            </c:numRef>
          </c:val>
        </c:ser>
        <c:ser>
          <c:idx val="2"/>
          <c:order val="1"/>
          <c:tx>
            <c:strRef>
              <c:f>Sheet1!$A$3</c:f>
              <c:strCache>
                <c:ptCount val="1"/>
                <c:pt idx="0">
                  <c:v>Областной бюджет</c:v>
                </c:pt>
              </c:strCache>
            </c:strRef>
          </c:tx>
          <c:spPr>
            <a:solidFill>
              <a:srgbClr val="99CCFF"/>
            </a:solidFill>
            <a:ln w="9212">
              <a:solidFill>
                <a:srgbClr val="000000"/>
              </a:solidFill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5.2824651504035217E-2"/>
                  <c:y val="-1.080351343867751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1.7608217168011739E-2"/>
                  <c:y val="5.401756719338756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 w="18424">
                <a:noFill/>
              </a:ln>
            </c:spPr>
            <c:txPr>
              <a:bodyPr/>
              <a:lstStyle/>
              <a:p>
                <a:pPr>
                  <a:defRPr sz="1161" b="1" i="0" u="none" strike="noStrike" baseline="0">
                    <a:solidFill>
                      <a:srgbClr val="FFFF00"/>
                    </a:solidFill>
                    <a:latin typeface="Arial"/>
                    <a:ea typeface="Arial"/>
                    <a:cs typeface="Arial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Sheet1!$B$1:$D$1</c:f>
              <c:strCache>
                <c:ptCount val="3"/>
                <c:pt idx="0">
                  <c:v>2022 год</c:v>
                </c:pt>
                <c:pt idx="1">
                  <c:v>2023 год</c:v>
                </c:pt>
                <c:pt idx="2">
                  <c:v>1 квартал 2024 года</c:v>
                </c:pt>
              </c:strCache>
            </c:strRef>
          </c:cat>
          <c:val>
            <c:numRef>
              <c:f>Sheet1!$B$3:$D$3</c:f>
              <c:numCache>
                <c:formatCode>0.0</c:formatCode>
                <c:ptCount val="3"/>
                <c:pt idx="0">
                  <c:v>3264.5</c:v>
                </c:pt>
                <c:pt idx="1">
                  <c:v>2251.6999999999998</c:v>
                </c:pt>
                <c:pt idx="2">
                  <c:v>0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74823936"/>
        <c:axId val="74825088"/>
      </c:barChart>
      <c:catAx>
        <c:axId val="7482393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9212">
            <a:solidFill>
              <a:srgbClr val="FFFF00"/>
            </a:solidFill>
            <a:prstDash val="solid"/>
          </a:ln>
        </c:spPr>
        <c:txPr>
          <a:bodyPr rot="0" vert="horz"/>
          <a:lstStyle/>
          <a:p>
            <a:pPr>
              <a:defRPr sz="1433" b="1" i="0" u="none" strike="noStrike" baseline="0">
                <a:solidFill>
                  <a:srgbClr val="FFFF00"/>
                </a:solidFill>
                <a:latin typeface="Arial"/>
                <a:ea typeface="Arial"/>
                <a:cs typeface="Arial"/>
              </a:defRPr>
            </a:pPr>
            <a:endParaRPr lang="ru-RU"/>
          </a:p>
        </c:txPr>
        <c:crossAx val="7482508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74825088"/>
        <c:scaling>
          <c:orientation val="minMax"/>
        </c:scaling>
        <c:delete val="0"/>
        <c:axPos val="l"/>
        <c:majorGridlines>
          <c:spPr>
            <a:ln w="2303">
              <a:solidFill>
                <a:srgbClr val="000000"/>
              </a:solidFill>
              <a:prstDash val="solid"/>
            </a:ln>
          </c:spPr>
        </c:majorGridlines>
        <c:numFmt formatCode="0.0" sourceLinked="1"/>
        <c:majorTickMark val="out"/>
        <c:minorTickMark val="none"/>
        <c:tickLblPos val="nextTo"/>
        <c:spPr>
          <a:ln w="2303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433" b="1" i="0" u="none" strike="noStrike" baseline="0">
                <a:solidFill>
                  <a:srgbClr val="FFFF00"/>
                </a:solidFill>
                <a:latin typeface="Arial Cyr"/>
                <a:ea typeface="Arial Cyr"/>
                <a:cs typeface="Arial Cyr"/>
              </a:defRPr>
            </a:pPr>
            <a:endParaRPr lang="ru-RU"/>
          </a:p>
        </c:txPr>
        <c:crossAx val="74823936"/>
        <c:crosses val="autoZero"/>
        <c:crossBetween val="between"/>
      </c:valAx>
      <c:spPr>
        <a:noFill/>
        <a:ln w="9212">
          <a:solidFill>
            <a:srgbClr val="808080"/>
          </a:solidFill>
          <a:prstDash val="solid"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106" b="1" i="0" u="none" strike="noStrike" baseline="0">
          <a:solidFill>
            <a:srgbClr val="000000"/>
          </a:solidFill>
          <a:latin typeface="Arial Cyr"/>
          <a:ea typeface="Arial Cyr"/>
          <a:cs typeface="Arial Cyr"/>
        </a:defRPr>
      </a:pPr>
      <a:endParaRPr lang="ru-RU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2836767036450078"/>
          <c:y val="6.6666666666666666E-2"/>
          <c:w val="0.87321711568938198"/>
          <c:h val="0.75942028985507248"/>
        </c:manualLayout>
      </c:layout>
      <c:barChart>
        <c:barDir val="col"/>
        <c:grouping val="clustered"/>
        <c:varyColors val="0"/>
        <c:ser>
          <c:idx val="1"/>
          <c:order val="0"/>
          <c:tx>
            <c:strRef>
              <c:f>Sheet1!$A$2</c:f>
              <c:strCache>
                <c:ptCount val="1"/>
                <c:pt idx="0">
                  <c:v>Бюджет области</c:v>
                </c:pt>
              </c:strCache>
            </c:strRef>
          </c:tx>
          <c:spPr>
            <a:solidFill>
              <a:srgbClr val="FF0000"/>
            </a:solidFill>
            <a:ln w="9372">
              <a:solidFill>
                <a:srgbClr val="000000"/>
              </a:solidFill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-6.0562364816149988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-3.7490987743330928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-1.7303532804614274E-2"/>
                  <c:y val="-5.3050397877985054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numFmt formatCode="0.0" sourceLinked="0"/>
            <c:spPr>
              <a:noFill/>
              <a:ln w="18743">
                <a:noFill/>
              </a:ln>
            </c:spPr>
            <c:txPr>
              <a:bodyPr/>
              <a:lstStyle/>
              <a:p>
                <a:pPr>
                  <a:defRPr sz="959" b="1" i="0" u="none" strike="noStrike" baseline="0">
                    <a:solidFill>
                      <a:srgbClr val="FFFF00"/>
                    </a:solidFill>
                    <a:latin typeface="Arial"/>
                    <a:ea typeface="Arial"/>
                    <a:cs typeface="Arial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Sheet1!$B$1:$D$1</c:f>
              <c:strCache>
                <c:ptCount val="3"/>
                <c:pt idx="0">
                  <c:v>2022 год</c:v>
                </c:pt>
                <c:pt idx="1">
                  <c:v>2023 год</c:v>
                </c:pt>
                <c:pt idx="2">
                  <c:v>1 квартал 2024 года</c:v>
                </c:pt>
              </c:strCache>
            </c:strRef>
          </c:cat>
          <c:val>
            <c:numRef>
              <c:f>Sheet1!$B$2:$D$2</c:f>
              <c:numCache>
                <c:formatCode>0.0</c:formatCode>
                <c:ptCount val="3"/>
                <c:pt idx="0">
                  <c:v>10409.200000000001</c:v>
                </c:pt>
                <c:pt idx="1">
                  <c:v>14021.1</c:v>
                </c:pt>
                <c:pt idx="2">
                  <c:v>2974.1</c:v>
                </c:pt>
              </c:numCache>
            </c:numRef>
          </c:val>
        </c:ser>
        <c:ser>
          <c:idx val="2"/>
          <c:order val="1"/>
          <c:tx>
            <c:strRef>
              <c:f>Sheet1!$A$3</c:f>
              <c:strCache>
                <c:ptCount val="1"/>
                <c:pt idx="0">
                  <c:v>Областной бюджет</c:v>
                </c:pt>
              </c:strCache>
            </c:strRef>
          </c:tx>
          <c:spPr>
            <a:solidFill>
              <a:srgbClr val="99CCFF"/>
            </a:solidFill>
            <a:ln w="9372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18743">
                <a:noFill/>
              </a:ln>
            </c:spPr>
            <c:txPr>
              <a:bodyPr/>
              <a:lstStyle/>
              <a:p>
                <a:pPr>
                  <a:defRPr sz="959" b="1" i="0" u="none" strike="noStrike" baseline="0">
                    <a:solidFill>
                      <a:srgbClr val="FFFF00"/>
                    </a:solidFill>
                    <a:latin typeface="Arial"/>
                    <a:ea typeface="Arial"/>
                    <a:cs typeface="Arial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Sheet1!$B$1:$D$1</c:f>
              <c:strCache>
                <c:ptCount val="3"/>
                <c:pt idx="0">
                  <c:v>2022 год</c:v>
                </c:pt>
                <c:pt idx="1">
                  <c:v>2023 год</c:v>
                </c:pt>
                <c:pt idx="2">
                  <c:v>1 квартал 2024 года</c:v>
                </c:pt>
              </c:strCache>
            </c:strRef>
          </c:cat>
          <c:val>
            <c:numRef>
              <c:f>Sheet1!$B$3:$D$3</c:f>
              <c:numCache>
                <c:formatCode>0.0</c:formatCode>
                <c:ptCount val="3"/>
                <c:pt idx="0">
                  <c:v>9819.9</c:v>
                </c:pt>
                <c:pt idx="1">
                  <c:v>13717.4</c:v>
                </c:pt>
                <c:pt idx="2">
                  <c:v>2895.1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75294976"/>
        <c:axId val="75710464"/>
      </c:barChart>
      <c:catAx>
        <c:axId val="7529497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9372">
            <a:solidFill>
              <a:srgbClr val="FFFF00"/>
            </a:solidFill>
            <a:prstDash val="solid"/>
          </a:ln>
        </c:spPr>
        <c:txPr>
          <a:bodyPr rot="0" vert="horz"/>
          <a:lstStyle/>
          <a:p>
            <a:pPr>
              <a:defRPr sz="1439" b="1" i="0" u="none" strike="noStrike" baseline="0">
                <a:solidFill>
                  <a:srgbClr val="FFFF00"/>
                </a:solidFill>
                <a:latin typeface="Arial Cyr"/>
                <a:ea typeface="Arial Cyr"/>
                <a:cs typeface="Arial Cyr"/>
              </a:defRPr>
            </a:pPr>
            <a:endParaRPr lang="ru-RU"/>
          </a:p>
        </c:txPr>
        <c:crossAx val="7571046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75710464"/>
        <c:scaling>
          <c:orientation val="minMax"/>
        </c:scaling>
        <c:delete val="0"/>
        <c:axPos val="l"/>
        <c:majorGridlines>
          <c:spPr>
            <a:ln w="9372">
              <a:solidFill>
                <a:srgbClr val="000000"/>
              </a:solidFill>
              <a:prstDash val="solid"/>
            </a:ln>
          </c:spPr>
        </c:majorGridlines>
        <c:numFmt formatCode="0.0" sourceLinked="1"/>
        <c:majorTickMark val="out"/>
        <c:minorTickMark val="none"/>
        <c:tickLblPos val="nextTo"/>
        <c:spPr>
          <a:ln w="9372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439" b="1" i="0" u="none" strike="noStrike" baseline="0">
                <a:solidFill>
                  <a:srgbClr val="FFFF00"/>
                </a:solidFill>
                <a:latin typeface="Arial Cyr"/>
                <a:ea typeface="Arial Cyr"/>
                <a:cs typeface="Arial Cyr"/>
              </a:defRPr>
            </a:pPr>
            <a:endParaRPr lang="ru-RU"/>
          </a:p>
        </c:txPr>
        <c:crossAx val="75294976"/>
        <c:crosses val="autoZero"/>
        <c:crossBetween val="between"/>
      </c:valAx>
      <c:spPr>
        <a:noFill/>
        <a:ln w="18743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125" b="1" i="0" u="none" strike="noStrike" baseline="0">
          <a:solidFill>
            <a:srgbClr val="000000"/>
          </a:solidFill>
          <a:latin typeface="Arial Cyr"/>
          <a:ea typeface="Arial Cyr"/>
          <a:cs typeface="Arial Cyr"/>
        </a:defRPr>
      </a:pPr>
      <a:endParaRPr lang="ru-RU"/>
    </a:p>
  </c:txPr>
  <c:externalData r:id="rId1">
    <c:autoUpdate val="0"/>
  </c:externalData>
  <c:userShapes r:id="rId2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668789808917198"/>
          <c:y val="6.6860465116279064E-2"/>
          <c:w val="0.89490445859872614"/>
          <c:h val="0.75872093023255816"/>
        </c:manualLayout>
      </c:layout>
      <c:barChart>
        <c:barDir val="col"/>
        <c:grouping val="clustered"/>
        <c:varyColors val="0"/>
        <c:ser>
          <c:idx val="1"/>
          <c:order val="0"/>
          <c:tx>
            <c:strRef>
              <c:f>Sheet1!$A$2</c:f>
              <c:strCache>
                <c:ptCount val="1"/>
                <c:pt idx="0">
                  <c:v>Бюджет области</c:v>
                </c:pt>
              </c:strCache>
            </c:strRef>
          </c:tx>
          <c:spPr>
            <a:solidFill>
              <a:srgbClr val="FF0000"/>
            </a:solidFill>
            <a:ln w="9357">
              <a:solidFill>
                <a:srgbClr val="000000"/>
              </a:solidFill>
              <a:prstDash val="solid"/>
            </a:ln>
          </c:spPr>
          <c:invertIfNegative val="0"/>
          <c:dLbls>
            <c:dLbl>
              <c:idx val="2"/>
              <c:layout>
                <c:manualLayout>
                  <c:x val="-6.3837497241095997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 w="18715">
                <a:noFill/>
              </a:ln>
            </c:spPr>
            <c:txPr>
              <a:bodyPr/>
              <a:lstStyle/>
              <a:p>
                <a:pPr>
                  <a:defRPr sz="1179" b="1" i="0" u="none" strike="noStrike" baseline="0">
                    <a:solidFill>
                      <a:srgbClr val="FFFF00"/>
                    </a:solidFill>
                    <a:latin typeface="Arial Cyr"/>
                    <a:ea typeface="Arial Cyr"/>
                    <a:cs typeface="Arial Cyr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Sheet1!$B$1:$D$1</c:f>
              <c:strCache>
                <c:ptCount val="3"/>
                <c:pt idx="0">
                  <c:v>2022 год</c:v>
                </c:pt>
                <c:pt idx="1">
                  <c:v>2023 год</c:v>
                </c:pt>
                <c:pt idx="2">
                  <c:v>1 квартал 2024 года</c:v>
                </c:pt>
              </c:strCache>
            </c:strRef>
          </c:cat>
          <c:val>
            <c:numRef>
              <c:f>Sheet1!$B$2:$D$2</c:f>
              <c:numCache>
                <c:formatCode>0.0</c:formatCode>
                <c:ptCount val="3"/>
                <c:pt idx="0">
                  <c:v>269.39999999999998</c:v>
                </c:pt>
                <c:pt idx="1">
                  <c:v>387.5</c:v>
                </c:pt>
                <c:pt idx="2">
                  <c:v>83.7</c:v>
                </c:pt>
              </c:numCache>
            </c:numRef>
          </c:val>
        </c:ser>
        <c:ser>
          <c:idx val="2"/>
          <c:order val="1"/>
          <c:tx>
            <c:strRef>
              <c:f>Sheet1!$A$3</c:f>
              <c:strCache>
                <c:ptCount val="1"/>
                <c:pt idx="0">
                  <c:v>Областной бюджет</c:v>
                </c:pt>
              </c:strCache>
            </c:strRef>
          </c:tx>
          <c:spPr>
            <a:solidFill>
              <a:srgbClr val="99CCFF"/>
            </a:solidFill>
            <a:ln w="9357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18715">
                <a:noFill/>
              </a:ln>
            </c:spPr>
            <c:txPr>
              <a:bodyPr/>
              <a:lstStyle/>
              <a:p>
                <a:pPr>
                  <a:defRPr sz="1179" b="1" i="0" u="none" strike="noStrike" baseline="0">
                    <a:solidFill>
                      <a:srgbClr val="FFFF00"/>
                    </a:solidFill>
                    <a:latin typeface="Arial Cyr"/>
                    <a:ea typeface="Arial Cyr"/>
                    <a:cs typeface="Arial Cyr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Sheet1!$B$1:$D$1</c:f>
              <c:strCache>
                <c:ptCount val="3"/>
                <c:pt idx="0">
                  <c:v>2022 год</c:v>
                </c:pt>
                <c:pt idx="1">
                  <c:v>2023 год</c:v>
                </c:pt>
                <c:pt idx="2">
                  <c:v>1 квартал 2024 года</c:v>
                </c:pt>
              </c:strCache>
            </c:strRef>
          </c:cat>
          <c:val>
            <c:numRef>
              <c:f>Sheet1!$B$3:$D$3</c:f>
              <c:numCache>
                <c:formatCode>0.0</c:formatCode>
                <c:ptCount val="3"/>
                <c:pt idx="0">
                  <c:v>267.5</c:v>
                </c:pt>
                <c:pt idx="1">
                  <c:v>375</c:v>
                </c:pt>
                <c:pt idx="2">
                  <c:v>83.7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97662080"/>
        <c:axId val="97663616"/>
      </c:barChart>
      <c:catAx>
        <c:axId val="9766208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9357">
            <a:solidFill>
              <a:srgbClr val="FFFF00"/>
            </a:solidFill>
            <a:prstDash val="solid"/>
          </a:ln>
        </c:spPr>
        <c:txPr>
          <a:bodyPr rot="0" vert="horz"/>
          <a:lstStyle/>
          <a:p>
            <a:pPr>
              <a:defRPr sz="1455" b="1" i="0" u="none" strike="noStrike" baseline="0">
                <a:solidFill>
                  <a:srgbClr val="FFFF00"/>
                </a:solidFill>
                <a:latin typeface="Arial Cyr"/>
                <a:ea typeface="Arial Cyr"/>
                <a:cs typeface="Arial Cyr"/>
              </a:defRPr>
            </a:pPr>
            <a:endParaRPr lang="ru-RU"/>
          </a:p>
        </c:txPr>
        <c:crossAx val="9766361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7663616"/>
        <c:scaling>
          <c:orientation val="minMax"/>
        </c:scaling>
        <c:delete val="0"/>
        <c:axPos val="l"/>
        <c:majorGridlines>
          <c:spPr>
            <a:ln w="2339">
              <a:solidFill>
                <a:srgbClr val="000000"/>
              </a:solidFill>
              <a:prstDash val="solid"/>
            </a:ln>
          </c:spPr>
        </c:majorGridlines>
        <c:numFmt formatCode="0.0" sourceLinked="1"/>
        <c:majorTickMark val="out"/>
        <c:minorTickMark val="none"/>
        <c:tickLblPos val="nextTo"/>
        <c:spPr>
          <a:ln w="2339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455" b="1" i="0" u="none" strike="noStrike" baseline="0">
                <a:solidFill>
                  <a:srgbClr val="FFFF00"/>
                </a:solidFill>
                <a:latin typeface="Arial Cyr"/>
                <a:ea typeface="Arial Cyr"/>
                <a:cs typeface="Arial Cyr"/>
              </a:defRPr>
            </a:pPr>
            <a:endParaRPr lang="ru-RU"/>
          </a:p>
        </c:txPr>
        <c:crossAx val="97662080"/>
        <c:crosses val="autoZero"/>
        <c:crossBetween val="between"/>
      </c:valAx>
      <c:spPr>
        <a:noFill/>
        <a:ln w="9357">
          <a:solidFill>
            <a:srgbClr val="808080"/>
          </a:solidFill>
          <a:prstDash val="solid"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105" b="1" i="0" u="none" strike="noStrike" baseline="0">
          <a:solidFill>
            <a:srgbClr val="000000"/>
          </a:solidFill>
          <a:latin typeface="Arial Cyr"/>
          <a:ea typeface="Arial Cyr"/>
          <a:cs typeface="Arial Cyr"/>
        </a:defRPr>
      </a:pPr>
      <a:endParaRPr lang="ru-RU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4394904458598721E-2"/>
          <c:y val="6.7448680351906154E-2"/>
          <c:w val="0.91719745222929938"/>
          <c:h val="0.75659824046920821"/>
        </c:manualLayout>
      </c:layout>
      <c:barChart>
        <c:barDir val="col"/>
        <c:grouping val="clustered"/>
        <c:varyColors val="0"/>
        <c:ser>
          <c:idx val="1"/>
          <c:order val="0"/>
          <c:tx>
            <c:strRef>
              <c:f>Sheet1!$A$2</c:f>
              <c:strCache>
                <c:ptCount val="1"/>
                <c:pt idx="0">
                  <c:v>Бюджет области</c:v>
                </c:pt>
              </c:strCache>
            </c:strRef>
          </c:tx>
          <c:spPr>
            <a:solidFill>
              <a:srgbClr val="FF0000"/>
            </a:solidFill>
            <a:ln w="9395">
              <a:solidFill>
                <a:srgbClr val="000000"/>
              </a:solidFill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-5.0934396151036427E-4"/>
                  <c:y val="-4.1277258107637799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-8.0299030540258148E-3"/>
                  <c:y val="-3.0145569153253445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-4.6242774566473986E-2"/>
                  <c:y val="5.354752342704149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 w="18791">
                <a:noFill/>
              </a:ln>
            </c:spPr>
            <c:txPr>
              <a:bodyPr/>
              <a:lstStyle/>
              <a:p>
                <a:pPr>
                  <a:defRPr sz="1184" b="1" i="0" u="none" strike="noStrike" baseline="0">
                    <a:solidFill>
                      <a:srgbClr val="FFFF00"/>
                    </a:solidFill>
                    <a:latin typeface="Arial Cyr"/>
                    <a:ea typeface="Arial Cyr"/>
                    <a:cs typeface="Arial Cyr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Sheet1!$B$1:$D$1</c:f>
              <c:strCache>
                <c:ptCount val="3"/>
                <c:pt idx="0">
                  <c:v>2022 год</c:v>
                </c:pt>
                <c:pt idx="1">
                  <c:v>2023 год</c:v>
                </c:pt>
                <c:pt idx="2">
                  <c:v>1 квартал 2024 года</c:v>
                </c:pt>
              </c:strCache>
            </c:strRef>
          </c:cat>
          <c:val>
            <c:numRef>
              <c:f>Sheet1!$B$2:$D$2</c:f>
              <c:numCache>
                <c:formatCode>0.0</c:formatCode>
                <c:ptCount val="3"/>
                <c:pt idx="0">
                  <c:v>30.8</c:v>
                </c:pt>
                <c:pt idx="1">
                  <c:v>376.5</c:v>
                </c:pt>
                <c:pt idx="2">
                  <c:v>0</c:v>
                </c:pt>
              </c:numCache>
            </c:numRef>
          </c:val>
        </c:ser>
        <c:ser>
          <c:idx val="2"/>
          <c:order val="1"/>
          <c:tx>
            <c:strRef>
              <c:f>Sheet1!$A$3</c:f>
              <c:strCache>
                <c:ptCount val="1"/>
                <c:pt idx="0">
                  <c:v>Областной бюджет</c:v>
                </c:pt>
              </c:strCache>
            </c:strRef>
          </c:tx>
          <c:spPr>
            <a:solidFill>
              <a:srgbClr val="99CCFF"/>
            </a:solidFill>
            <a:ln w="9395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18791">
                <a:noFill/>
              </a:ln>
            </c:spPr>
            <c:txPr>
              <a:bodyPr/>
              <a:lstStyle/>
              <a:p>
                <a:pPr>
                  <a:defRPr sz="1184" b="1" i="0" u="none" strike="noStrike" baseline="0">
                    <a:solidFill>
                      <a:srgbClr val="FFFF00"/>
                    </a:solidFill>
                    <a:latin typeface="Arial Cyr"/>
                    <a:ea typeface="Arial Cyr"/>
                    <a:cs typeface="Arial Cyr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Sheet1!$B$1:$D$1</c:f>
              <c:strCache>
                <c:ptCount val="3"/>
                <c:pt idx="0">
                  <c:v>2022 год</c:v>
                </c:pt>
                <c:pt idx="1">
                  <c:v>2023 год</c:v>
                </c:pt>
                <c:pt idx="2">
                  <c:v>1 квартал 2024 года</c:v>
                </c:pt>
              </c:strCache>
            </c:strRef>
          </c:cat>
          <c:val>
            <c:numRef>
              <c:f>Sheet1!$B$3:$D$3</c:f>
              <c:numCache>
                <c:formatCode>0.0</c:formatCode>
                <c:ptCount val="3"/>
                <c:pt idx="0">
                  <c:v>30.8</c:v>
                </c:pt>
                <c:pt idx="1">
                  <c:v>376.5</c:v>
                </c:pt>
                <c:pt idx="2">
                  <c:v>0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97709440"/>
        <c:axId val="100996224"/>
      </c:barChart>
      <c:catAx>
        <c:axId val="9770944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9395">
            <a:solidFill>
              <a:srgbClr val="FFFF00"/>
            </a:solidFill>
            <a:prstDash val="solid"/>
          </a:ln>
        </c:spPr>
        <c:txPr>
          <a:bodyPr rot="0" vert="horz"/>
          <a:lstStyle/>
          <a:p>
            <a:pPr>
              <a:defRPr sz="1443" b="1" i="0" u="none" strike="noStrike" baseline="0">
                <a:solidFill>
                  <a:srgbClr val="FFFF00"/>
                </a:solidFill>
                <a:latin typeface="Arial Cyr"/>
                <a:ea typeface="Arial Cyr"/>
                <a:cs typeface="Arial Cyr"/>
              </a:defRPr>
            </a:pPr>
            <a:endParaRPr lang="ru-RU"/>
          </a:p>
        </c:txPr>
        <c:crossAx val="10099622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0996224"/>
        <c:scaling>
          <c:orientation val="minMax"/>
        </c:scaling>
        <c:delete val="0"/>
        <c:axPos val="l"/>
        <c:majorGridlines>
          <c:spPr>
            <a:ln w="2349">
              <a:solidFill>
                <a:srgbClr val="000000"/>
              </a:solidFill>
              <a:prstDash val="solid"/>
            </a:ln>
          </c:spPr>
        </c:majorGridlines>
        <c:numFmt formatCode="0.0" sourceLinked="1"/>
        <c:majorTickMark val="out"/>
        <c:minorTickMark val="none"/>
        <c:tickLblPos val="nextTo"/>
        <c:spPr>
          <a:ln w="2349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443" b="1" i="0" u="none" strike="noStrike" baseline="0">
                <a:solidFill>
                  <a:srgbClr val="FFFF00"/>
                </a:solidFill>
                <a:latin typeface="Arial Cyr"/>
                <a:ea typeface="Arial Cyr"/>
                <a:cs typeface="Arial Cyr"/>
              </a:defRPr>
            </a:pPr>
            <a:endParaRPr lang="ru-RU"/>
          </a:p>
        </c:txPr>
        <c:crossAx val="97709440"/>
        <c:crosses val="autoZero"/>
        <c:crossBetween val="between"/>
      </c:valAx>
      <c:spPr>
        <a:noFill/>
        <a:ln w="9395">
          <a:solidFill>
            <a:srgbClr val="808080"/>
          </a:solidFill>
          <a:prstDash val="solid"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110" b="1" i="0" u="none" strike="noStrike" baseline="0">
          <a:solidFill>
            <a:srgbClr val="000000"/>
          </a:solidFill>
          <a:latin typeface="Arial Cyr"/>
          <a:ea typeface="Arial Cyr"/>
          <a:cs typeface="Arial Cyr"/>
        </a:defRPr>
      </a:pPr>
      <a:endParaRPr lang="ru-RU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668789808917198"/>
          <c:y val="6.7448680351906154E-2"/>
          <c:w val="0.89490445859872614"/>
          <c:h val="0.75659824046920821"/>
        </c:manualLayout>
      </c:layout>
      <c:barChart>
        <c:barDir val="col"/>
        <c:grouping val="clustered"/>
        <c:varyColors val="0"/>
        <c:ser>
          <c:idx val="1"/>
          <c:order val="0"/>
          <c:tx>
            <c:strRef>
              <c:f>Sheet1!$A$2</c:f>
              <c:strCache>
                <c:ptCount val="1"/>
                <c:pt idx="0">
                  <c:v>Бюджет области</c:v>
                </c:pt>
              </c:strCache>
            </c:strRef>
          </c:tx>
          <c:spPr>
            <a:solidFill>
              <a:srgbClr val="FF0000"/>
            </a:solidFill>
            <a:ln w="9395">
              <a:solidFill>
                <a:srgbClr val="000000"/>
              </a:solidFill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-1.8028686917062018E-4"/>
                  <c:y val="-4.1605947191449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-3.5634472714032188E-2"/>
                  <c:y val="-2.9710442821153382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 w="18791">
                <a:noFill/>
              </a:ln>
            </c:spPr>
            <c:txPr>
              <a:bodyPr/>
              <a:lstStyle/>
              <a:p>
                <a:pPr>
                  <a:defRPr sz="1184" b="1" i="0" u="none" strike="noStrike" baseline="0">
                    <a:solidFill>
                      <a:srgbClr val="FFFF00"/>
                    </a:solidFill>
                    <a:latin typeface="Arial Cyr"/>
                    <a:ea typeface="Arial Cyr"/>
                    <a:cs typeface="Arial Cyr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Sheet1!$B$1:$D$1</c:f>
              <c:strCache>
                <c:ptCount val="3"/>
                <c:pt idx="0">
                  <c:v>2022 год</c:v>
                </c:pt>
                <c:pt idx="1">
                  <c:v>2023 год</c:v>
                </c:pt>
                <c:pt idx="2">
                  <c:v>1 квартал 2024 года</c:v>
                </c:pt>
              </c:strCache>
            </c:strRef>
          </c:cat>
          <c:val>
            <c:numRef>
              <c:f>Sheet1!$B$2:$D$2</c:f>
              <c:numCache>
                <c:formatCode>0.0</c:formatCode>
                <c:ptCount val="3"/>
                <c:pt idx="0">
                  <c:v>2140.3000000000002</c:v>
                </c:pt>
                <c:pt idx="1">
                  <c:v>4699.6000000000004</c:v>
                </c:pt>
                <c:pt idx="2">
                  <c:v>844.1</c:v>
                </c:pt>
              </c:numCache>
            </c:numRef>
          </c:val>
        </c:ser>
        <c:ser>
          <c:idx val="2"/>
          <c:order val="1"/>
          <c:tx>
            <c:strRef>
              <c:f>Sheet1!$A$3</c:f>
              <c:strCache>
                <c:ptCount val="1"/>
                <c:pt idx="0">
                  <c:v>Областной бюджет</c:v>
                </c:pt>
              </c:strCache>
            </c:strRef>
          </c:tx>
          <c:spPr>
            <a:solidFill>
              <a:srgbClr val="99CCFF"/>
            </a:solidFill>
            <a:ln w="9395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18791">
                <a:noFill/>
              </a:ln>
            </c:spPr>
            <c:txPr>
              <a:bodyPr/>
              <a:lstStyle/>
              <a:p>
                <a:pPr>
                  <a:defRPr sz="1184" b="1" i="0" u="none" strike="noStrike" baseline="0">
                    <a:solidFill>
                      <a:srgbClr val="FFFF00"/>
                    </a:solidFill>
                    <a:latin typeface="Arial Cyr"/>
                    <a:ea typeface="Arial Cyr"/>
                    <a:cs typeface="Arial Cyr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Sheet1!$B$1:$D$1</c:f>
              <c:strCache>
                <c:ptCount val="3"/>
                <c:pt idx="0">
                  <c:v>2022 год</c:v>
                </c:pt>
                <c:pt idx="1">
                  <c:v>2023 год</c:v>
                </c:pt>
                <c:pt idx="2">
                  <c:v>1 квартал 2024 года</c:v>
                </c:pt>
              </c:strCache>
            </c:strRef>
          </c:cat>
          <c:val>
            <c:numRef>
              <c:f>Sheet1!$B$3:$D$3</c:f>
              <c:numCache>
                <c:formatCode>0.0</c:formatCode>
                <c:ptCount val="3"/>
                <c:pt idx="0">
                  <c:v>931</c:v>
                </c:pt>
                <c:pt idx="1">
                  <c:v>1944</c:v>
                </c:pt>
                <c:pt idx="2">
                  <c:v>606.1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16598656"/>
        <c:axId val="116600192"/>
      </c:barChart>
      <c:catAx>
        <c:axId val="11659865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9395">
            <a:solidFill>
              <a:srgbClr val="FFFF00"/>
            </a:solidFill>
            <a:prstDash val="solid"/>
          </a:ln>
        </c:spPr>
        <c:txPr>
          <a:bodyPr rot="0" vert="horz"/>
          <a:lstStyle/>
          <a:p>
            <a:pPr>
              <a:defRPr sz="1443" b="1" i="0" u="none" strike="noStrike" baseline="0">
                <a:solidFill>
                  <a:srgbClr val="FFFF00"/>
                </a:solidFill>
                <a:latin typeface="Arial Cyr"/>
                <a:ea typeface="Arial Cyr"/>
                <a:cs typeface="Arial Cyr"/>
              </a:defRPr>
            </a:pPr>
            <a:endParaRPr lang="ru-RU"/>
          </a:p>
        </c:txPr>
        <c:crossAx val="11660019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16600192"/>
        <c:scaling>
          <c:orientation val="minMax"/>
        </c:scaling>
        <c:delete val="0"/>
        <c:axPos val="l"/>
        <c:majorGridlines>
          <c:spPr>
            <a:ln w="2349">
              <a:solidFill>
                <a:srgbClr val="000000"/>
              </a:solidFill>
              <a:prstDash val="solid"/>
            </a:ln>
          </c:spPr>
        </c:majorGridlines>
        <c:numFmt formatCode="0.0" sourceLinked="1"/>
        <c:majorTickMark val="out"/>
        <c:minorTickMark val="none"/>
        <c:tickLblPos val="nextTo"/>
        <c:spPr>
          <a:ln w="2349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443" b="1" i="0" u="none" strike="noStrike" baseline="0">
                <a:solidFill>
                  <a:srgbClr val="FFFF00"/>
                </a:solidFill>
                <a:latin typeface="Arial Cyr"/>
                <a:ea typeface="Arial Cyr"/>
                <a:cs typeface="Arial Cyr"/>
              </a:defRPr>
            </a:pPr>
            <a:endParaRPr lang="ru-RU"/>
          </a:p>
        </c:txPr>
        <c:crossAx val="116598656"/>
        <c:crosses val="autoZero"/>
        <c:crossBetween val="between"/>
      </c:valAx>
      <c:spPr>
        <a:noFill/>
        <a:ln w="9395">
          <a:solidFill>
            <a:srgbClr val="808080"/>
          </a:solidFill>
          <a:prstDash val="solid"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110" b="1" i="0" u="none" strike="noStrike" baseline="0">
          <a:solidFill>
            <a:srgbClr val="000000"/>
          </a:solidFill>
          <a:latin typeface="Arial Cyr"/>
          <a:ea typeface="Arial Cyr"/>
          <a:cs typeface="Arial Cyr"/>
        </a:defRPr>
      </a:pPr>
      <a:endParaRPr lang="ru-RU"/>
    </a:p>
  </c:txPr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5055467511885895"/>
          <c:y val="6.7055393586005832E-2"/>
          <c:w val="0.85103011093502379"/>
          <c:h val="0.80758017492711365"/>
        </c:manualLayout>
      </c:layout>
      <c:barChart>
        <c:barDir val="col"/>
        <c:grouping val="clustered"/>
        <c:varyColors val="0"/>
        <c:ser>
          <c:idx val="1"/>
          <c:order val="0"/>
          <c:tx>
            <c:strRef>
              <c:f>Sheet1!$A$2</c:f>
              <c:strCache>
                <c:ptCount val="1"/>
                <c:pt idx="0">
                  <c:v>Бюджет области</c:v>
                </c:pt>
              </c:strCache>
            </c:strRef>
          </c:tx>
          <c:spPr>
            <a:solidFill>
              <a:srgbClr val="FF0000"/>
            </a:solidFill>
            <a:ln w="9102">
              <a:solidFill>
                <a:srgbClr val="000000"/>
              </a:solidFill>
              <a:prstDash val="solid"/>
            </a:ln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kk-KZ" dirty="0" smtClean="0"/>
                      <a:t>126278,2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kk-KZ" dirty="0" smtClean="0"/>
                      <a:t>147341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5.8969190687325384E-3"/>
                  <c:y val="-7.1526822558459421E-2"/>
                </c:manualLayout>
              </c:layout>
              <c:tx>
                <c:rich>
                  <a:bodyPr/>
                  <a:lstStyle/>
                  <a:p>
                    <a:r>
                      <a:rPr lang="kk-KZ" dirty="0" smtClean="0"/>
                      <a:t>34691,1</a:t>
                    </a:r>
                    <a:endParaRPr lang="en-US" dirty="0" smtClean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numFmt formatCode="0.0" sourceLinked="0"/>
            <c:spPr>
              <a:noFill/>
              <a:ln w="18204">
                <a:noFill/>
              </a:ln>
            </c:spPr>
            <c:txPr>
              <a:bodyPr/>
              <a:lstStyle/>
              <a:p>
                <a:pPr>
                  <a:defRPr sz="932" b="1" i="0" u="none" strike="noStrike" baseline="0">
                    <a:solidFill>
                      <a:srgbClr val="FFFF00"/>
                    </a:solidFill>
                    <a:latin typeface="Arial Cyr"/>
                    <a:ea typeface="Arial Cyr"/>
                    <a:cs typeface="Arial Cyr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Sheet1!$B$1:$D$1</c:f>
              <c:strCache>
                <c:ptCount val="3"/>
                <c:pt idx="0">
                  <c:v>2022 жыл</c:v>
                </c:pt>
                <c:pt idx="1">
                  <c:v>2023 жыл </c:v>
                </c:pt>
                <c:pt idx="2">
                  <c:v> 2024 жыл               1 тоқсан</c:v>
                </c:pt>
              </c:strCache>
            </c:strRef>
          </c:cat>
          <c:val>
            <c:numRef>
              <c:f>Sheet1!$B$2:$D$2</c:f>
              <c:numCache>
                <c:formatCode>0.0</c:formatCode>
                <c:ptCount val="3"/>
                <c:pt idx="0">
                  <c:v>126278.2</c:v>
                </c:pt>
                <c:pt idx="1">
                  <c:v>147341</c:v>
                </c:pt>
                <c:pt idx="2">
                  <c:v>34691.1</c:v>
                </c:pt>
              </c:numCache>
            </c:numRef>
          </c:val>
        </c:ser>
        <c:ser>
          <c:idx val="2"/>
          <c:order val="1"/>
          <c:tx>
            <c:strRef>
              <c:f>Sheet1!$A$3</c:f>
              <c:strCache>
                <c:ptCount val="1"/>
                <c:pt idx="0">
                  <c:v>Областной бюджет</c:v>
                </c:pt>
              </c:strCache>
            </c:strRef>
          </c:tx>
          <c:spPr>
            <a:solidFill>
              <a:srgbClr val="99CCFF"/>
            </a:solidFill>
            <a:ln w="9102">
              <a:solidFill>
                <a:srgbClr val="000000"/>
              </a:solidFill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2.3587676274930153E-2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18019,3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2.6536135809296424E-2"/>
                  <c:y val="5.5020632737276479E-3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18019,3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ru-RU" dirty="0" smtClean="0"/>
                      <a:t>102448,0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numFmt formatCode="0.0" sourceLinked="0"/>
            <c:spPr>
              <a:noFill/>
              <a:ln w="18204">
                <a:noFill/>
              </a:ln>
            </c:spPr>
            <c:txPr>
              <a:bodyPr/>
              <a:lstStyle/>
              <a:p>
                <a:pPr>
                  <a:defRPr sz="932" b="1" i="0" u="none" strike="noStrike" baseline="0">
                    <a:solidFill>
                      <a:srgbClr val="FFFF00"/>
                    </a:solidFill>
                    <a:latin typeface="Arial Cyr"/>
                    <a:ea typeface="Arial Cyr"/>
                    <a:cs typeface="Arial Cyr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Sheet1!$B$1:$D$1</c:f>
              <c:strCache>
                <c:ptCount val="3"/>
                <c:pt idx="0">
                  <c:v>2022 жыл</c:v>
                </c:pt>
                <c:pt idx="1">
                  <c:v>2023 жыл </c:v>
                </c:pt>
                <c:pt idx="2">
                  <c:v> 2024 жыл               1 тоқсан</c:v>
                </c:pt>
              </c:strCache>
            </c:strRef>
          </c:cat>
          <c:val>
            <c:numRef>
              <c:f>Sheet1!$B$3:$D$3</c:f>
              <c:numCache>
                <c:formatCode>General</c:formatCode>
                <c:ptCount val="3"/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16365952"/>
        <c:axId val="116388224"/>
      </c:barChart>
      <c:catAx>
        <c:axId val="11636595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9102">
            <a:solidFill>
              <a:srgbClr val="FFFF00"/>
            </a:solidFill>
            <a:prstDash val="solid"/>
          </a:ln>
        </c:spPr>
        <c:txPr>
          <a:bodyPr rot="0" vert="horz"/>
          <a:lstStyle/>
          <a:p>
            <a:pPr>
              <a:defRPr sz="1003" b="1" i="0" u="none" strike="noStrike" baseline="0">
                <a:solidFill>
                  <a:srgbClr val="FFFF00"/>
                </a:solidFill>
                <a:latin typeface="Arial Cyr"/>
                <a:ea typeface="Arial Cyr"/>
                <a:cs typeface="Arial Cyr"/>
              </a:defRPr>
            </a:pPr>
            <a:endParaRPr lang="ru-RU"/>
          </a:p>
        </c:txPr>
        <c:crossAx val="11638822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16388224"/>
        <c:scaling>
          <c:orientation val="minMax"/>
        </c:scaling>
        <c:delete val="0"/>
        <c:axPos val="l"/>
        <c:majorGridlines>
          <c:spPr>
            <a:ln w="9102">
              <a:solidFill>
                <a:srgbClr val="000000"/>
              </a:solidFill>
              <a:prstDash val="solid"/>
            </a:ln>
          </c:spPr>
        </c:majorGridlines>
        <c:numFmt formatCode="0.0" sourceLinked="1"/>
        <c:majorTickMark val="out"/>
        <c:minorTickMark val="none"/>
        <c:tickLblPos val="nextTo"/>
        <c:spPr>
          <a:ln w="9102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398" b="1" i="0" u="none" strike="noStrike" baseline="0">
                <a:solidFill>
                  <a:srgbClr val="FFFF00"/>
                </a:solidFill>
                <a:latin typeface="Arial Cyr"/>
                <a:ea typeface="Arial Cyr"/>
                <a:cs typeface="Arial Cyr"/>
              </a:defRPr>
            </a:pPr>
            <a:endParaRPr lang="ru-RU"/>
          </a:p>
        </c:txPr>
        <c:crossAx val="116365952"/>
        <c:crosses val="autoZero"/>
        <c:crossBetween val="between"/>
      </c:valAx>
      <c:spPr>
        <a:noFill/>
        <a:ln w="18204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075" b="1" i="0" u="none" strike="noStrike" baseline="0">
          <a:solidFill>
            <a:srgbClr val="000000"/>
          </a:solidFill>
          <a:latin typeface="Arial Cyr"/>
          <a:ea typeface="Arial Cyr"/>
          <a:cs typeface="Arial Cyr"/>
        </a:defRPr>
      </a:pPr>
      <a:endParaRPr lang="ru-RU"/>
    </a:p>
  </c:txPr>
  <c:externalData r:id="rId1">
    <c:autoUpdate val="0"/>
  </c:externalData>
  <c:userShapes r:id="rId2"/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6985532678218174"/>
          <c:y val="6.7448680351906154E-2"/>
          <c:w val="0.81862144540746073"/>
          <c:h val="0.82733479488482198"/>
        </c:manualLayout>
      </c:layout>
      <c:barChart>
        <c:barDir val="col"/>
        <c:grouping val="clustered"/>
        <c:varyColors val="0"/>
        <c:ser>
          <c:idx val="1"/>
          <c:order val="0"/>
          <c:tx>
            <c:strRef>
              <c:f>Sheet1!$A$2</c:f>
              <c:strCache>
                <c:ptCount val="1"/>
                <c:pt idx="0">
                  <c:v>Бюджет области</c:v>
                </c:pt>
              </c:strCache>
            </c:strRef>
          </c:tx>
          <c:spPr>
            <a:solidFill>
              <a:srgbClr val="FF0000"/>
            </a:solidFill>
            <a:ln w="9426">
              <a:solidFill>
                <a:srgbClr val="000000"/>
              </a:solidFill>
              <a:prstDash val="solid"/>
            </a:ln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kk-KZ" dirty="0" smtClean="0"/>
                      <a:t>1691,7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kk-KZ" dirty="0" smtClean="0"/>
                      <a:t>3958,3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1.1724701245149424E-2"/>
                  <c:y val="-4.8032011255375234E-2"/>
                </c:manualLayout>
              </c:layout>
              <c:tx>
                <c:rich>
                  <a:bodyPr/>
                  <a:lstStyle/>
                  <a:p>
                    <a:r>
                      <a:rPr lang="kk-KZ" dirty="0" smtClean="0"/>
                      <a:t>149,2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 w="18851">
                <a:noFill/>
              </a:ln>
            </c:spPr>
            <c:txPr>
              <a:bodyPr/>
              <a:lstStyle/>
              <a:p>
                <a:pPr>
                  <a:defRPr sz="1187" b="1" i="0" u="none" strike="noStrike" baseline="0">
                    <a:solidFill>
                      <a:srgbClr val="FFFF00"/>
                    </a:solidFill>
                    <a:latin typeface="Arial Cyr"/>
                    <a:ea typeface="Arial Cyr"/>
                    <a:cs typeface="Arial Cyr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Sheet1!$B$1:$D$1</c:f>
              <c:strCache>
                <c:ptCount val="3"/>
                <c:pt idx="0">
                  <c:v>2022 жыл</c:v>
                </c:pt>
                <c:pt idx="1">
                  <c:v>2023 жыл </c:v>
                </c:pt>
                <c:pt idx="2">
                  <c:v>2024 жыл 1 тоқсан</c:v>
                </c:pt>
              </c:strCache>
            </c:strRef>
          </c:cat>
          <c:val>
            <c:numRef>
              <c:f>Sheet1!$B$2:$D$2</c:f>
              <c:numCache>
                <c:formatCode>0.0</c:formatCode>
                <c:ptCount val="3"/>
                <c:pt idx="0">
                  <c:v>1691.7</c:v>
                </c:pt>
                <c:pt idx="1">
                  <c:v>3958.3</c:v>
                </c:pt>
                <c:pt idx="2">
                  <c:v>149.19999999999999</c:v>
                </c:pt>
              </c:numCache>
            </c:numRef>
          </c:val>
        </c:ser>
        <c:ser>
          <c:idx val="2"/>
          <c:order val="1"/>
          <c:tx>
            <c:strRef>
              <c:f>Sheet1!$A$3</c:f>
              <c:strCache>
                <c:ptCount val="1"/>
                <c:pt idx="0">
                  <c:v>Областной бюджет</c:v>
                </c:pt>
              </c:strCache>
            </c:strRef>
          </c:tx>
          <c:spPr>
            <a:solidFill>
              <a:srgbClr val="99CCFF"/>
            </a:solidFill>
            <a:ln w="9426">
              <a:solidFill>
                <a:srgbClr val="000000"/>
              </a:solidFill>
              <a:prstDash val="solid"/>
            </a:ln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ru-RU" dirty="0" smtClean="0"/>
                      <a:t>3292,7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5.2761155603172412E-2"/>
                  <c:y val="5.3368901394861374E-3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3292,7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ru-RU" dirty="0" smtClean="0"/>
                      <a:t>3669,8</a:t>
                    </a:r>
                    <a:endParaRPr lang="en-US" dirty="0" smtClean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 w="18851">
                <a:noFill/>
              </a:ln>
            </c:spPr>
            <c:txPr>
              <a:bodyPr/>
              <a:lstStyle/>
              <a:p>
                <a:pPr>
                  <a:defRPr sz="1187" b="1" i="0" u="none" strike="noStrike" baseline="0">
                    <a:solidFill>
                      <a:srgbClr val="FFFF00"/>
                    </a:solidFill>
                    <a:latin typeface="Arial Cyr"/>
                    <a:ea typeface="Arial Cyr"/>
                    <a:cs typeface="Arial Cyr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Sheet1!$B$1:$D$1</c:f>
              <c:strCache>
                <c:ptCount val="3"/>
                <c:pt idx="0">
                  <c:v>2022 жыл</c:v>
                </c:pt>
                <c:pt idx="1">
                  <c:v>2023 жыл </c:v>
                </c:pt>
                <c:pt idx="2">
                  <c:v>2024 жыл 1 тоқсан</c:v>
                </c:pt>
              </c:strCache>
            </c:strRef>
          </c:cat>
          <c:val>
            <c:numRef>
              <c:f>Sheet1!$B$3:$D$3</c:f>
              <c:numCache>
                <c:formatCode>General</c:formatCode>
                <c:ptCount val="3"/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16426240"/>
        <c:axId val="116427776"/>
      </c:barChart>
      <c:catAx>
        <c:axId val="11642624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9426">
            <a:solidFill>
              <a:srgbClr val="FFFF00"/>
            </a:solidFill>
            <a:prstDash val="solid"/>
          </a:ln>
        </c:spPr>
        <c:txPr>
          <a:bodyPr rot="0" vert="horz"/>
          <a:lstStyle/>
          <a:p>
            <a:pPr>
              <a:defRPr sz="1039" b="1" i="0" u="none" strike="noStrike" baseline="0">
                <a:solidFill>
                  <a:srgbClr val="FFFF00"/>
                </a:solidFill>
                <a:latin typeface="Arial Cyr"/>
                <a:ea typeface="Arial Cyr"/>
                <a:cs typeface="Arial Cyr"/>
              </a:defRPr>
            </a:pPr>
            <a:endParaRPr lang="ru-RU"/>
          </a:p>
        </c:txPr>
        <c:crossAx val="11642777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16427776"/>
        <c:scaling>
          <c:orientation val="minMax"/>
        </c:scaling>
        <c:delete val="0"/>
        <c:axPos val="l"/>
        <c:majorGridlines>
          <c:spPr>
            <a:ln w="2356">
              <a:solidFill>
                <a:srgbClr val="000000"/>
              </a:solidFill>
              <a:prstDash val="solid"/>
            </a:ln>
          </c:spPr>
        </c:majorGridlines>
        <c:numFmt formatCode="0.0" sourceLinked="1"/>
        <c:majorTickMark val="out"/>
        <c:minorTickMark val="none"/>
        <c:tickLblPos val="nextTo"/>
        <c:spPr>
          <a:ln w="2356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466" b="1" i="0" u="none" strike="noStrike" baseline="0">
                <a:solidFill>
                  <a:srgbClr val="FFFF00"/>
                </a:solidFill>
                <a:latin typeface="Arial Cyr"/>
                <a:ea typeface="Arial Cyr"/>
                <a:cs typeface="Arial Cyr"/>
              </a:defRPr>
            </a:pPr>
            <a:endParaRPr lang="ru-RU"/>
          </a:p>
        </c:txPr>
        <c:crossAx val="116426240"/>
        <c:crosses val="autoZero"/>
        <c:crossBetween val="between"/>
      </c:valAx>
      <c:spPr>
        <a:noFill/>
        <a:ln w="9426">
          <a:solidFill>
            <a:srgbClr val="808080"/>
          </a:solidFill>
          <a:prstDash val="solid"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113" b="1" i="0" u="none" strike="noStrike" baseline="0">
          <a:solidFill>
            <a:srgbClr val="000000"/>
          </a:solidFill>
          <a:latin typeface="Arial Cyr"/>
          <a:ea typeface="Arial Cyr"/>
          <a:cs typeface="Arial Cyr"/>
        </a:defRPr>
      </a:pPr>
      <a:endParaRPr lang="ru-RU"/>
    </a:p>
  </c:txPr>
  <c:externalData r:id="rId1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031847133757962"/>
          <c:y val="5.5718475073313782E-2"/>
          <c:w val="0.90127388535031849"/>
          <c:h val="0.81818181818181823"/>
        </c:manualLayout>
      </c:layout>
      <c:barChart>
        <c:barDir val="col"/>
        <c:grouping val="clustered"/>
        <c:varyColors val="0"/>
        <c:ser>
          <c:idx val="1"/>
          <c:order val="0"/>
          <c:tx>
            <c:strRef>
              <c:f>Sheet1!$A$2</c:f>
              <c:strCache>
                <c:ptCount val="1"/>
                <c:pt idx="0">
                  <c:v>Бюджет области</c:v>
                </c:pt>
              </c:strCache>
            </c:strRef>
          </c:tx>
          <c:spPr>
            <a:solidFill>
              <a:srgbClr val="FF0000"/>
            </a:solidFill>
            <a:ln w="9395">
              <a:solidFill>
                <a:srgbClr val="000000"/>
              </a:solidFill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-9.7777991660692493E-4"/>
                  <c:y val="4.0318768289304696E-19"/>
                </c:manualLayout>
              </c:layout>
              <c:tx>
                <c:rich>
                  <a:bodyPr/>
                  <a:lstStyle/>
                  <a:p>
                    <a:r>
                      <a:rPr lang="kk-KZ" dirty="0" smtClean="0"/>
                      <a:t>2477,2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1.3862726402232016E-2"/>
                  <c:y val="-3.1978737526904277E-2"/>
                </c:manualLayout>
              </c:layout>
              <c:tx>
                <c:rich>
                  <a:bodyPr/>
                  <a:lstStyle/>
                  <a:p>
                    <a:r>
                      <a:rPr lang="kk-KZ" dirty="0" smtClean="0"/>
                      <a:t>4141,7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1.1560693641618497E-2"/>
                  <c:y val="-8.5676037483266396E-2"/>
                </c:manualLayout>
              </c:layout>
              <c:tx>
                <c:rich>
                  <a:bodyPr/>
                  <a:lstStyle/>
                  <a:p>
                    <a:r>
                      <a:rPr lang="kk-KZ" dirty="0" smtClean="0"/>
                      <a:t>831,6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 w="18791">
                <a:noFill/>
              </a:ln>
            </c:spPr>
            <c:txPr>
              <a:bodyPr/>
              <a:lstStyle/>
              <a:p>
                <a:pPr>
                  <a:defRPr sz="1184" b="1" i="0" u="none" strike="noStrike" baseline="0">
                    <a:solidFill>
                      <a:srgbClr val="FFFF00"/>
                    </a:solidFill>
                    <a:latin typeface="Arial Cyr"/>
                    <a:ea typeface="Arial Cyr"/>
                    <a:cs typeface="Arial Cyr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Sheet1!$B$1:$D$1</c:f>
              <c:strCache>
                <c:ptCount val="3"/>
                <c:pt idx="0">
                  <c:v>2022 жыл</c:v>
                </c:pt>
                <c:pt idx="1">
                  <c:v>2023 жыл</c:v>
                </c:pt>
                <c:pt idx="2">
                  <c:v>2024 жыл 1 тоқсан</c:v>
                </c:pt>
              </c:strCache>
            </c:strRef>
          </c:cat>
          <c:val>
            <c:numRef>
              <c:f>Sheet1!$B$2:$D$2</c:f>
              <c:numCache>
                <c:formatCode>0.0</c:formatCode>
                <c:ptCount val="3"/>
                <c:pt idx="0">
                  <c:v>2477.1999999999998</c:v>
                </c:pt>
                <c:pt idx="1">
                  <c:v>4141.7</c:v>
                </c:pt>
                <c:pt idx="2">
                  <c:v>831.6</c:v>
                </c:pt>
              </c:numCache>
            </c:numRef>
          </c:val>
        </c:ser>
        <c:ser>
          <c:idx val="2"/>
          <c:order val="1"/>
          <c:tx>
            <c:strRef>
              <c:f>Sheet1!$A$3</c:f>
              <c:strCache>
                <c:ptCount val="1"/>
                <c:pt idx="0">
                  <c:v>Областной бюджет</c:v>
                </c:pt>
              </c:strCache>
            </c:strRef>
          </c:tx>
          <c:spPr>
            <a:solidFill>
              <a:srgbClr val="99CCFF"/>
            </a:solidFill>
            <a:ln w="9395">
              <a:solidFill>
                <a:srgbClr val="000000"/>
              </a:solidFill>
              <a:prstDash val="solid"/>
            </a:ln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 dirty="0" smtClean="0"/>
                      <a:t>4</a:t>
                    </a:r>
                    <a:r>
                      <a:rPr lang="ru-RU" dirty="0" smtClean="0"/>
                      <a:t>55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 smtClean="0"/>
                      <a:t>455</a:t>
                    </a:r>
                    <a:endParaRPr lang="en-US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ru-RU" dirty="0" smtClean="0"/>
                      <a:t>3620,6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 w="18791">
                <a:noFill/>
              </a:ln>
            </c:spPr>
            <c:txPr>
              <a:bodyPr/>
              <a:lstStyle/>
              <a:p>
                <a:pPr>
                  <a:defRPr sz="1184" b="1" i="0" u="none" strike="noStrike" baseline="0">
                    <a:solidFill>
                      <a:srgbClr val="FFFF00"/>
                    </a:solidFill>
                    <a:latin typeface="Arial Cyr"/>
                    <a:ea typeface="Arial Cyr"/>
                    <a:cs typeface="Arial Cyr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Sheet1!$B$1:$D$1</c:f>
              <c:strCache>
                <c:ptCount val="3"/>
                <c:pt idx="0">
                  <c:v>2022 жыл</c:v>
                </c:pt>
                <c:pt idx="1">
                  <c:v>2023 жыл</c:v>
                </c:pt>
                <c:pt idx="2">
                  <c:v>2024 жыл 1 тоқсан</c:v>
                </c:pt>
              </c:strCache>
            </c:strRef>
          </c:cat>
          <c:val>
            <c:numRef>
              <c:f>Sheet1!$B$3:$D$3</c:f>
              <c:numCache>
                <c:formatCode>General</c:formatCode>
                <c:ptCount val="3"/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16572160"/>
        <c:axId val="116573696"/>
      </c:barChart>
      <c:catAx>
        <c:axId val="11657216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9395">
            <a:solidFill>
              <a:srgbClr val="FFFF00"/>
            </a:solidFill>
            <a:prstDash val="solid"/>
          </a:ln>
        </c:spPr>
        <c:txPr>
          <a:bodyPr rot="0" vert="horz"/>
          <a:lstStyle/>
          <a:p>
            <a:pPr>
              <a:defRPr sz="1036" b="1" i="0" u="none" strike="noStrike" baseline="0">
                <a:solidFill>
                  <a:srgbClr val="FFFF00"/>
                </a:solidFill>
                <a:latin typeface="Arial Cyr"/>
                <a:ea typeface="Arial Cyr"/>
                <a:cs typeface="Arial Cyr"/>
              </a:defRPr>
            </a:pPr>
            <a:endParaRPr lang="ru-RU"/>
          </a:p>
        </c:txPr>
        <c:crossAx val="11657369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16573696"/>
        <c:scaling>
          <c:orientation val="minMax"/>
        </c:scaling>
        <c:delete val="0"/>
        <c:axPos val="l"/>
        <c:majorGridlines>
          <c:spPr>
            <a:ln w="2349">
              <a:solidFill>
                <a:srgbClr val="000000"/>
              </a:solidFill>
              <a:prstDash val="solid"/>
            </a:ln>
          </c:spPr>
        </c:majorGridlines>
        <c:numFmt formatCode="0.0" sourceLinked="1"/>
        <c:majorTickMark val="out"/>
        <c:minorTickMark val="none"/>
        <c:tickLblPos val="nextTo"/>
        <c:spPr>
          <a:ln w="2349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10" b="1" i="0" u="none" strike="noStrike" baseline="0">
                <a:solidFill>
                  <a:srgbClr val="FFFF00"/>
                </a:solidFill>
                <a:latin typeface="Arial Cyr"/>
                <a:ea typeface="Arial Cyr"/>
                <a:cs typeface="Arial Cyr"/>
              </a:defRPr>
            </a:pPr>
            <a:endParaRPr lang="ru-RU"/>
          </a:p>
        </c:txPr>
        <c:crossAx val="116572160"/>
        <c:crosses val="autoZero"/>
        <c:crossBetween val="between"/>
      </c:valAx>
      <c:spPr>
        <a:noFill/>
        <a:ln w="9395">
          <a:solidFill>
            <a:srgbClr val="808080"/>
          </a:solidFill>
          <a:prstDash val="solid"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110" b="1" i="0" u="none" strike="noStrike" baseline="0">
          <a:solidFill>
            <a:srgbClr val="000000"/>
          </a:solidFill>
          <a:latin typeface="Arial Cyr"/>
          <a:ea typeface="Arial Cyr"/>
          <a:cs typeface="Arial Cyr"/>
        </a:defRPr>
      </a:pPr>
      <a:endParaRPr lang="ru-RU"/>
    </a:p>
  </c:txPr>
  <c:externalData r:id="rId1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5372424722662439"/>
          <c:y val="6.6666666666666666E-2"/>
          <c:w val="0.84786053882725831"/>
          <c:h val="0.81159420289855078"/>
        </c:manualLayout>
      </c:layout>
      <c:barChart>
        <c:barDir val="col"/>
        <c:grouping val="clustered"/>
        <c:varyColors val="0"/>
        <c:ser>
          <c:idx val="1"/>
          <c:order val="0"/>
          <c:tx>
            <c:strRef>
              <c:f>Sheet1!$A$2</c:f>
              <c:strCache>
                <c:ptCount val="1"/>
                <c:pt idx="0">
                  <c:v>Бюджет области</c:v>
                </c:pt>
              </c:strCache>
            </c:strRef>
          </c:tx>
          <c:spPr>
            <a:solidFill>
              <a:srgbClr val="FF0000"/>
            </a:solidFill>
            <a:ln w="9467">
              <a:solidFill>
                <a:srgbClr val="000000"/>
              </a:solidFill>
              <a:prstDash val="solid"/>
            </a:ln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kk-KZ" dirty="0" smtClean="0"/>
                      <a:t>8522,2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kk-KZ" dirty="0" smtClean="0"/>
                      <a:t>8833,1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kk-KZ" dirty="0" smtClean="0"/>
                      <a:t>1349,6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 w="18935">
                <a:noFill/>
              </a:ln>
            </c:spPr>
            <c:txPr>
              <a:bodyPr/>
              <a:lstStyle/>
              <a:p>
                <a:pPr>
                  <a:defRPr sz="895" b="1" i="0" u="none" strike="noStrike" baseline="0">
                    <a:solidFill>
                      <a:srgbClr val="FFFF00"/>
                    </a:solidFill>
                    <a:latin typeface="Arial Cyr"/>
                    <a:ea typeface="Arial Cyr"/>
                    <a:cs typeface="Arial Cyr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Sheet1!$B$1:$D$1</c:f>
              <c:strCache>
                <c:ptCount val="3"/>
                <c:pt idx="0">
                  <c:v>2022 жыл</c:v>
                </c:pt>
                <c:pt idx="1">
                  <c:v>2023 жыл </c:v>
                </c:pt>
                <c:pt idx="2">
                  <c:v>2024 жыл 1 тоқсан</c:v>
                </c:pt>
              </c:strCache>
            </c:strRef>
          </c:cat>
          <c:val>
            <c:numRef>
              <c:f>Sheet1!$B$2:$D$2</c:f>
              <c:numCache>
                <c:formatCode>0.0</c:formatCode>
                <c:ptCount val="3"/>
                <c:pt idx="0">
                  <c:v>8522.2000000000007</c:v>
                </c:pt>
                <c:pt idx="1">
                  <c:v>8833.1</c:v>
                </c:pt>
                <c:pt idx="2">
                  <c:v>1349.6</c:v>
                </c:pt>
              </c:numCache>
            </c:numRef>
          </c:val>
        </c:ser>
        <c:ser>
          <c:idx val="2"/>
          <c:order val="1"/>
          <c:tx>
            <c:strRef>
              <c:f>Sheet1!$A$3</c:f>
              <c:strCache>
                <c:ptCount val="1"/>
                <c:pt idx="0">
                  <c:v>Областной бюджет</c:v>
                </c:pt>
              </c:strCache>
            </c:strRef>
          </c:tx>
          <c:spPr>
            <a:solidFill>
              <a:srgbClr val="99CCFF"/>
            </a:solidFill>
            <a:ln w="9467">
              <a:solidFill>
                <a:srgbClr val="000000"/>
              </a:solidFill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3.5327535079644798E-2"/>
                  <c:y val="5.7438532268368906E-3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2689,2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9.433146850482365E-3"/>
                  <c:y val="2.5904370649320551E-3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2905,7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8.8458269794288828E-3"/>
                  <c:y val="1.6967097702311355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3041,6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 w="18935">
                <a:noFill/>
              </a:ln>
            </c:spPr>
            <c:txPr>
              <a:bodyPr/>
              <a:lstStyle/>
              <a:p>
                <a:pPr>
                  <a:defRPr sz="895" b="1" i="0" u="none" strike="noStrike" baseline="0">
                    <a:solidFill>
                      <a:srgbClr val="FFFF00"/>
                    </a:solidFill>
                    <a:latin typeface="Arial Cyr"/>
                    <a:ea typeface="Arial Cyr"/>
                    <a:cs typeface="Arial Cyr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Sheet1!$B$1:$D$1</c:f>
              <c:strCache>
                <c:ptCount val="3"/>
                <c:pt idx="0">
                  <c:v>2022 жыл</c:v>
                </c:pt>
                <c:pt idx="1">
                  <c:v>2023 жыл </c:v>
                </c:pt>
                <c:pt idx="2">
                  <c:v>2024 жыл 1 тоқсан</c:v>
                </c:pt>
              </c:strCache>
            </c:strRef>
          </c:cat>
          <c:val>
            <c:numRef>
              <c:f>Sheet1!$B$3:$D$3</c:f>
              <c:numCache>
                <c:formatCode>General</c:formatCode>
                <c:ptCount val="3"/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16918528"/>
        <c:axId val="116957184"/>
      </c:barChart>
      <c:catAx>
        <c:axId val="11691852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9467">
            <a:solidFill>
              <a:srgbClr val="FFFF00"/>
            </a:solidFill>
            <a:prstDash val="solid"/>
          </a:ln>
        </c:spPr>
        <c:txPr>
          <a:bodyPr rot="0" vert="horz"/>
          <a:lstStyle/>
          <a:p>
            <a:pPr>
              <a:defRPr sz="1044" b="1" i="0" u="none" strike="noStrike" baseline="0">
                <a:solidFill>
                  <a:srgbClr val="FFFF00"/>
                </a:solidFill>
                <a:latin typeface="Arial Cyr"/>
                <a:ea typeface="Arial Cyr"/>
                <a:cs typeface="Arial Cyr"/>
              </a:defRPr>
            </a:pPr>
            <a:endParaRPr lang="ru-RU"/>
          </a:p>
        </c:txPr>
        <c:crossAx val="11695718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16957184"/>
        <c:scaling>
          <c:orientation val="minMax"/>
        </c:scaling>
        <c:delete val="0"/>
        <c:axPos val="l"/>
        <c:majorGridlines>
          <c:spPr>
            <a:ln w="2367">
              <a:solidFill>
                <a:srgbClr val="000000"/>
              </a:solidFill>
              <a:prstDash val="solid"/>
            </a:ln>
          </c:spPr>
        </c:majorGridlines>
        <c:numFmt formatCode="0.0" sourceLinked="1"/>
        <c:majorTickMark val="out"/>
        <c:minorTickMark val="none"/>
        <c:tickLblPos val="nextTo"/>
        <c:spPr>
          <a:ln w="2367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342" b="1" i="0" u="none" strike="noStrike" baseline="0">
                <a:solidFill>
                  <a:srgbClr val="FFFF00"/>
                </a:solidFill>
                <a:latin typeface="Arial Cyr"/>
                <a:ea typeface="Arial Cyr"/>
                <a:cs typeface="Arial Cyr"/>
              </a:defRPr>
            </a:pPr>
            <a:endParaRPr lang="ru-RU"/>
          </a:p>
        </c:txPr>
        <c:crossAx val="116918528"/>
        <c:crosses val="autoZero"/>
        <c:crossBetween val="between"/>
      </c:valAx>
      <c:spPr>
        <a:noFill/>
        <a:ln w="9467">
          <a:solidFill>
            <a:srgbClr val="808080"/>
          </a:solidFill>
          <a:prstDash val="solid"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137" b="1" i="0" u="none" strike="noStrike" baseline="0">
          <a:solidFill>
            <a:srgbClr val="000000"/>
          </a:solidFill>
          <a:latin typeface="Arial Cyr"/>
          <a:ea typeface="Arial Cyr"/>
          <a:cs typeface="Arial Cyr"/>
        </a:defRPr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3301049103555934"/>
          <c:y val="6.6860618326323673E-2"/>
          <c:w val="0.87261146496815289"/>
          <c:h val="0.75872093023255816"/>
        </c:manualLayout>
      </c:layout>
      <c:barChart>
        <c:barDir val="col"/>
        <c:grouping val="clustered"/>
        <c:varyColors val="0"/>
        <c:ser>
          <c:idx val="1"/>
          <c:order val="0"/>
          <c:tx>
            <c:strRef>
              <c:f>Sheet1!$A$2</c:f>
              <c:strCache>
                <c:ptCount val="1"/>
                <c:pt idx="0">
                  <c:v>Бюджет области</c:v>
                </c:pt>
              </c:strCache>
            </c:strRef>
          </c:tx>
          <c:spPr>
            <a:solidFill>
              <a:srgbClr val="FF0000"/>
            </a:solidFill>
            <a:ln w="9316">
              <a:solidFill>
                <a:srgbClr val="000000"/>
              </a:solidFill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-1.5633981018198795E-3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2477,2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1.3615454249162551E-2"/>
                  <c:y val="-2.8705936484753614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4141,7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2.9154518950437212E-2"/>
                  <c:y val="-1.6064257028112448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831,6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 w="18631">
                <a:noFill/>
              </a:ln>
            </c:spPr>
            <c:txPr>
              <a:bodyPr/>
              <a:lstStyle/>
              <a:p>
                <a:pPr>
                  <a:defRPr sz="1174" b="1" i="0" u="none" strike="noStrike" baseline="0">
                    <a:solidFill>
                      <a:srgbClr val="FFFF00"/>
                    </a:solidFill>
                    <a:latin typeface="Arial Cyr"/>
                    <a:ea typeface="Arial Cyr"/>
                    <a:cs typeface="Arial Cyr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Sheet1!$B$1:$D$1</c:f>
              <c:strCache>
                <c:ptCount val="3"/>
                <c:pt idx="0">
                  <c:v>2022 год</c:v>
                </c:pt>
                <c:pt idx="1">
                  <c:v>2023 год</c:v>
                </c:pt>
                <c:pt idx="2">
                  <c:v>1 квартал 2024 года</c:v>
                </c:pt>
              </c:strCache>
            </c:strRef>
          </c:cat>
          <c:val>
            <c:numRef>
              <c:f>Sheet1!$B$2:$D$2</c:f>
              <c:numCache>
                <c:formatCode>0.0</c:formatCode>
                <c:ptCount val="3"/>
                <c:pt idx="0" formatCode="General">
                  <c:v>2477.1999999999998</c:v>
                </c:pt>
                <c:pt idx="1">
                  <c:v>4141.7</c:v>
                </c:pt>
                <c:pt idx="2">
                  <c:v>831.6</c:v>
                </c:pt>
              </c:numCache>
            </c:numRef>
          </c:val>
        </c:ser>
        <c:ser>
          <c:idx val="2"/>
          <c:order val="1"/>
          <c:tx>
            <c:strRef>
              <c:f>Sheet1!$A$3</c:f>
              <c:strCache>
                <c:ptCount val="1"/>
                <c:pt idx="0">
                  <c:v>Областной бюджет</c:v>
                </c:pt>
              </c:strCache>
            </c:strRef>
          </c:tx>
          <c:spPr>
            <a:solidFill>
              <a:srgbClr val="99CCFF"/>
            </a:solidFill>
            <a:ln w="9316">
              <a:solidFill>
                <a:srgbClr val="000000"/>
              </a:solidFill>
              <a:prstDash val="solid"/>
            </a:ln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 dirty="0" smtClean="0"/>
                      <a:t>4</a:t>
                    </a:r>
                    <a:r>
                      <a:rPr lang="kk-KZ" dirty="0" smtClean="0"/>
                      <a:t>55</a:t>
                    </a:r>
                    <a:r>
                      <a:rPr lang="en-US" dirty="0" smtClean="0"/>
                      <a:t>,</a:t>
                    </a:r>
                    <a:r>
                      <a:rPr lang="kk-KZ" dirty="0" smtClean="0"/>
                      <a:t>0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ru-RU" dirty="0" smtClean="0"/>
                      <a:t>3620,6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ru-RU" dirty="0" smtClean="0"/>
                      <a:t>591,6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 w="18631">
                <a:noFill/>
              </a:ln>
            </c:spPr>
            <c:txPr>
              <a:bodyPr/>
              <a:lstStyle/>
              <a:p>
                <a:pPr>
                  <a:defRPr sz="1174" b="1" i="0" u="none" strike="noStrike" baseline="0">
                    <a:solidFill>
                      <a:srgbClr val="FFFF00"/>
                    </a:solidFill>
                    <a:latin typeface="Arial Cyr"/>
                    <a:ea typeface="Arial Cyr"/>
                    <a:cs typeface="Arial Cyr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Sheet1!$B$1:$D$1</c:f>
              <c:strCache>
                <c:ptCount val="3"/>
                <c:pt idx="0">
                  <c:v>2022 год</c:v>
                </c:pt>
                <c:pt idx="1">
                  <c:v>2023 год</c:v>
                </c:pt>
                <c:pt idx="2">
                  <c:v>1 квартал 2024 года</c:v>
                </c:pt>
              </c:strCache>
            </c:strRef>
          </c:cat>
          <c:val>
            <c:numRef>
              <c:f>Sheet1!$B$3:$D$3</c:f>
              <c:numCache>
                <c:formatCode>General</c:formatCode>
                <c:ptCount val="3"/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64490880"/>
        <c:axId val="64492672"/>
      </c:barChart>
      <c:catAx>
        <c:axId val="6449088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9316">
            <a:solidFill>
              <a:srgbClr val="FFFF00"/>
            </a:solidFill>
            <a:prstDash val="solid"/>
          </a:ln>
        </c:spPr>
        <c:txPr>
          <a:bodyPr rot="0" vert="horz"/>
          <a:lstStyle/>
          <a:p>
            <a:pPr>
              <a:defRPr sz="1430" b="1" i="0" u="none" strike="noStrike" baseline="0">
                <a:solidFill>
                  <a:srgbClr val="FFFF00"/>
                </a:solidFill>
                <a:latin typeface="Arial Cyr"/>
                <a:ea typeface="Arial Cyr"/>
                <a:cs typeface="Arial Cyr"/>
              </a:defRPr>
            </a:pPr>
            <a:endParaRPr lang="ru-RU"/>
          </a:p>
        </c:txPr>
        <c:crossAx val="6449267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4492672"/>
        <c:scaling>
          <c:orientation val="minMax"/>
        </c:scaling>
        <c:delete val="0"/>
        <c:axPos val="l"/>
        <c:majorGridlines>
          <c:spPr>
            <a:ln w="2329">
              <a:solidFill>
                <a:srgbClr val="000000"/>
              </a:solidFill>
              <a:prstDash val="solid"/>
            </a:ln>
          </c:spPr>
        </c:majorGridlines>
        <c:numFmt formatCode="General" sourceLinked="1"/>
        <c:majorTickMark val="out"/>
        <c:minorTickMark val="none"/>
        <c:tickLblPos val="nextTo"/>
        <c:spPr>
          <a:ln w="2329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430" b="1" i="0" u="none" strike="noStrike" baseline="0">
                <a:solidFill>
                  <a:srgbClr val="FFFF00"/>
                </a:solidFill>
                <a:latin typeface="Arial Cyr"/>
                <a:ea typeface="Arial Cyr"/>
                <a:cs typeface="Arial Cyr"/>
              </a:defRPr>
            </a:pPr>
            <a:endParaRPr lang="ru-RU"/>
          </a:p>
        </c:txPr>
        <c:crossAx val="64490880"/>
        <c:crosses val="autoZero"/>
        <c:crossBetween val="between"/>
      </c:valAx>
      <c:spPr>
        <a:noFill/>
        <a:ln w="9316">
          <a:solidFill>
            <a:srgbClr val="808080"/>
          </a:solidFill>
          <a:prstDash val="solid"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100" b="1" i="0" u="none" strike="noStrike" baseline="0">
          <a:solidFill>
            <a:srgbClr val="000000"/>
          </a:solidFill>
          <a:latin typeface="Arial Cyr"/>
          <a:ea typeface="Arial Cyr"/>
          <a:cs typeface="Arial Cyr"/>
        </a:defRPr>
      </a:pPr>
      <a:endParaRPr lang="ru-RU"/>
    </a:p>
  </c:txPr>
  <c:externalData r:id="rId1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2796208530805686"/>
          <c:y val="6.6860465116279064E-2"/>
          <c:w val="0.87361769352290675"/>
          <c:h val="0.80813953488372092"/>
        </c:manualLayout>
      </c:layout>
      <c:barChart>
        <c:barDir val="col"/>
        <c:grouping val="clustered"/>
        <c:varyColors val="0"/>
        <c:ser>
          <c:idx val="1"/>
          <c:order val="0"/>
          <c:tx>
            <c:strRef>
              <c:f>Sheet1!$A$2</c:f>
              <c:strCache>
                <c:ptCount val="1"/>
                <c:pt idx="0">
                  <c:v>Бюджет области</c:v>
                </c:pt>
              </c:strCache>
            </c:strRef>
          </c:tx>
          <c:spPr>
            <a:solidFill>
              <a:srgbClr val="FF0000"/>
            </a:solidFill>
            <a:ln w="934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18679">
                <a:noFill/>
              </a:ln>
            </c:spPr>
            <c:txPr>
              <a:bodyPr/>
              <a:lstStyle/>
              <a:p>
                <a:pPr>
                  <a:defRPr sz="1030" b="1" i="0" u="none" strike="noStrike" baseline="0">
                    <a:solidFill>
                      <a:srgbClr val="FFFF00"/>
                    </a:solidFill>
                    <a:latin typeface="Arial"/>
                    <a:ea typeface="Arial"/>
                    <a:cs typeface="Arial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Sheet1!$B$1:$D$1</c:f>
              <c:strCache>
                <c:ptCount val="3"/>
                <c:pt idx="0">
                  <c:v>2022 жыл</c:v>
                </c:pt>
                <c:pt idx="1">
                  <c:v>2023 жыл</c:v>
                </c:pt>
                <c:pt idx="2">
                  <c:v>2024 жыл 1 тоқсан</c:v>
                </c:pt>
              </c:strCache>
            </c:strRef>
          </c:cat>
          <c:val>
            <c:numRef>
              <c:f>Sheet1!$B$2:$D$2</c:f>
              <c:numCache>
                <c:formatCode>General</c:formatCode>
                <c:ptCount val="3"/>
                <c:pt idx="0">
                  <c:v>15014.6</c:v>
                </c:pt>
                <c:pt idx="1">
                  <c:v>20070.599999999999</c:v>
                </c:pt>
                <c:pt idx="2">
                  <c:v>4397.8</c:v>
                </c:pt>
              </c:numCache>
            </c:numRef>
          </c:val>
        </c:ser>
        <c:ser>
          <c:idx val="2"/>
          <c:order val="1"/>
          <c:tx>
            <c:strRef>
              <c:f>Sheet1!$A$3</c:f>
              <c:strCache>
                <c:ptCount val="1"/>
                <c:pt idx="0">
                  <c:v>Областной бюджет</c:v>
                </c:pt>
              </c:strCache>
            </c:strRef>
          </c:tx>
          <c:spPr>
            <a:solidFill>
              <a:srgbClr val="99CCFF"/>
            </a:solidFill>
            <a:ln w="934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18679">
                <a:noFill/>
              </a:ln>
            </c:spPr>
            <c:txPr>
              <a:bodyPr/>
              <a:lstStyle/>
              <a:p>
                <a:pPr>
                  <a:defRPr sz="1030" b="1" i="0" u="none" strike="noStrike" baseline="0">
                    <a:solidFill>
                      <a:srgbClr val="FFFF00"/>
                    </a:solidFill>
                    <a:latin typeface="Arial"/>
                    <a:ea typeface="Arial"/>
                    <a:cs typeface="Arial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Sheet1!$B$1:$D$1</c:f>
              <c:strCache>
                <c:ptCount val="3"/>
                <c:pt idx="0">
                  <c:v>2022 жыл</c:v>
                </c:pt>
                <c:pt idx="1">
                  <c:v>2023 жыл</c:v>
                </c:pt>
                <c:pt idx="2">
                  <c:v>2024 жыл 1 тоқсан</c:v>
                </c:pt>
              </c:strCache>
            </c:strRef>
          </c:cat>
          <c:val>
            <c:numRef>
              <c:f>Sheet1!$B$3:$D$3</c:f>
              <c:numCache>
                <c:formatCode>General</c:formatCode>
                <c:ptCount val="3"/>
                <c:pt idx="0">
                  <c:v>4872</c:v>
                </c:pt>
                <c:pt idx="1">
                  <c:v>10063.1</c:v>
                </c:pt>
                <c:pt idx="2">
                  <c:v>2445.1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75585024"/>
        <c:axId val="75586560"/>
      </c:barChart>
      <c:catAx>
        <c:axId val="7558502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9340">
            <a:solidFill>
              <a:srgbClr val="FFFF00"/>
            </a:solidFill>
            <a:prstDash val="solid"/>
          </a:ln>
        </c:spPr>
        <c:txPr>
          <a:bodyPr rot="0" vert="horz"/>
          <a:lstStyle/>
          <a:p>
            <a:pPr>
              <a:defRPr sz="1030" b="1" i="0" u="none" strike="noStrike" baseline="0">
                <a:solidFill>
                  <a:srgbClr val="FFFF00"/>
                </a:solidFill>
                <a:latin typeface="Arial Cyr"/>
                <a:ea typeface="Arial Cyr"/>
                <a:cs typeface="Arial Cyr"/>
              </a:defRPr>
            </a:pPr>
            <a:endParaRPr lang="ru-RU"/>
          </a:p>
        </c:txPr>
        <c:crossAx val="7558656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75586560"/>
        <c:scaling>
          <c:orientation val="minMax"/>
        </c:scaling>
        <c:delete val="0"/>
        <c:axPos val="l"/>
        <c:majorGridlines>
          <c:spPr>
            <a:ln w="9340">
              <a:solidFill>
                <a:srgbClr val="000000"/>
              </a:solidFill>
              <a:prstDash val="solid"/>
            </a:ln>
          </c:spPr>
        </c:majorGridlines>
        <c:numFmt formatCode="General" sourceLinked="1"/>
        <c:majorTickMark val="out"/>
        <c:minorTickMark val="none"/>
        <c:tickLblPos val="nextTo"/>
        <c:spPr>
          <a:ln w="9340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434" b="1" i="0" u="none" strike="noStrike" baseline="0">
                <a:solidFill>
                  <a:srgbClr val="FFFF00"/>
                </a:solidFill>
                <a:latin typeface="Arial Cyr"/>
                <a:ea typeface="Arial Cyr"/>
                <a:cs typeface="Arial Cyr"/>
              </a:defRPr>
            </a:pPr>
            <a:endParaRPr lang="ru-RU"/>
          </a:p>
        </c:txPr>
        <c:crossAx val="75585024"/>
        <c:crosses val="autoZero"/>
        <c:crossBetween val="between"/>
      </c:valAx>
      <c:spPr>
        <a:noFill/>
        <a:ln w="18679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103" b="1" i="0" u="none" strike="noStrike" baseline="0">
          <a:solidFill>
            <a:srgbClr val="000000"/>
          </a:solidFill>
          <a:latin typeface="Arial Cyr"/>
          <a:ea typeface="Arial Cyr"/>
          <a:cs typeface="Arial Cyr"/>
        </a:defRPr>
      </a:pPr>
      <a:endParaRPr lang="ru-RU"/>
    </a:p>
  </c:txPr>
  <c:externalData r:id="rId1">
    <c:autoUpdate val="0"/>
  </c:externalData>
  <c:userShapes r:id="rId2"/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668789808917198"/>
          <c:y val="6.6860465116279064E-2"/>
          <c:w val="0.89490445859872614"/>
          <c:h val="0.80813953488372092"/>
        </c:manualLayout>
      </c:layout>
      <c:barChart>
        <c:barDir val="col"/>
        <c:grouping val="clustered"/>
        <c:varyColors val="0"/>
        <c:ser>
          <c:idx val="1"/>
          <c:order val="0"/>
          <c:tx>
            <c:strRef>
              <c:f>Sheet1!$A$2</c:f>
              <c:strCache>
                <c:ptCount val="1"/>
                <c:pt idx="0">
                  <c:v>Бюджет области</c:v>
                </c:pt>
              </c:strCache>
            </c:strRef>
          </c:tx>
          <c:spPr>
            <a:solidFill>
              <a:srgbClr val="FF0000"/>
            </a:solidFill>
            <a:ln w="9357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18715">
                <a:noFill/>
              </a:ln>
            </c:spPr>
            <c:txPr>
              <a:bodyPr/>
              <a:lstStyle/>
              <a:p>
                <a:pPr>
                  <a:defRPr sz="1179" b="1" i="0" u="none" strike="noStrike" baseline="0">
                    <a:solidFill>
                      <a:srgbClr val="FFFF00"/>
                    </a:solidFill>
                    <a:latin typeface="Arial Cyr"/>
                    <a:ea typeface="Arial Cyr"/>
                    <a:cs typeface="Arial Cyr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Sheet1!$B$1:$D$1</c:f>
              <c:strCache>
                <c:ptCount val="3"/>
                <c:pt idx="0">
                  <c:v>2022 жыл</c:v>
                </c:pt>
                <c:pt idx="1">
                  <c:v>2023 жыл</c:v>
                </c:pt>
                <c:pt idx="2">
                  <c:v>2024 жыл 1 тоқсан</c:v>
                </c:pt>
              </c:strCache>
            </c:strRef>
          </c:cat>
          <c:val>
            <c:numRef>
              <c:f>Sheet1!$B$2:$D$2</c:f>
              <c:numCache>
                <c:formatCode>0</c:formatCode>
                <c:ptCount val="3"/>
                <c:pt idx="0" formatCode="0.0">
                  <c:v>43</c:v>
                </c:pt>
                <c:pt idx="1">
                  <c:v>324.8</c:v>
                </c:pt>
                <c:pt idx="2" formatCode="0.0">
                  <c:v>40.299999999999997</c:v>
                </c:pt>
              </c:numCache>
            </c:numRef>
          </c:val>
        </c:ser>
        <c:ser>
          <c:idx val="2"/>
          <c:order val="1"/>
          <c:tx>
            <c:strRef>
              <c:f>Sheet1!$A$3</c:f>
              <c:strCache>
                <c:ptCount val="1"/>
                <c:pt idx="0">
                  <c:v>Областной бюджет</c:v>
                </c:pt>
              </c:strCache>
            </c:strRef>
          </c:tx>
          <c:spPr>
            <a:solidFill>
              <a:srgbClr val="99CCFF"/>
            </a:solidFill>
            <a:ln w="9357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18715">
                <a:noFill/>
              </a:ln>
            </c:spPr>
            <c:txPr>
              <a:bodyPr/>
              <a:lstStyle/>
              <a:p>
                <a:pPr>
                  <a:defRPr sz="1179" b="1" i="0" u="none" strike="noStrike" baseline="0">
                    <a:solidFill>
                      <a:srgbClr val="FFFF00"/>
                    </a:solidFill>
                    <a:latin typeface="Arial Cyr"/>
                    <a:ea typeface="Arial Cyr"/>
                    <a:cs typeface="Arial Cyr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Sheet1!$B$1:$D$1</c:f>
              <c:strCache>
                <c:ptCount val="3"/>
                <c:pt idx="0">
                  <c:v>2022 жыл</c:v>
                </c:pt>
                <c:pt idx="1">
                  <c:v>2023 жыл</c:v>
                </c:pt>
                <c:pt idx="2">
                  <c:v>2024 жыл 1 тоқсан</c:v>
                </c:pt>
              </c:strCache>
            </c:strRef>
          </c:cat>
          <c:val>
            <c:numRef>
              <c:f>Sheet1!$B$3:$D$3</c:f>
              <c:numCache>
                <c:formatCode>General</c:formatCode>
                <c:ptCount val="3"/>
                <c:pt idx="0">
                  <c:v>15.7</c:v>
                </c:pt>
                <c:pt idx="1">
                  <c:v>280.5</c:v>
                </c:pt>
                <c:pt idx="2">
                  <c:v>40.200000000000003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17556352"/>
        <c:axId val="117557888"/>
      </c:barChart>
      <c:catAx>
        <c:axId val="11755635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9357">
            <a:solidFill>
              <a:srgbClr val="FFFF00"/>
            </a:solidFill>
            <a:prstDash val="solid"/>
          </a:ln>
        </c:spPr>
        <c:txPr>
          <a:bodyPr rot="0" vert="horz"/>
          <a:lstStyle/>
          <a:p>
            <a:pPr>
              <a:defRPr sz="1032" b="1" i="0" u="none" strike="noStrike" baseline="0">
                <a:solidFill>
                  <a:srgbClr val="FFFF00"/>
                </a:solidFill>
                <a:latin typeface="Arial Cyr"/>
                <a:ea typeface="Arial Cyr"/>
                <a:cs typeface="Arial Cyr"/>
              </a:defRPr>
            </a:pPr>
            <a:endParaRPr lang="ru-RU"/>
          </a:p>
        </c:txPr>
        <c:crossAx val="11755788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17557888"/>
        <c:scaling>
          <c:orientation val="minMax"/>
        </c:scaling>
        <c:delete val="0"/>
        <c:axPos val="l"/>
        <c:majorGridlines>
          <c:spPr>
            <a:ln w="2339">
              <a:solidFill>
                <a:srgbClr val="000000"/>
              </a:solidFill>
              <a:prstDash val="solid"/>
            </a:ln>
          </c:spPr>
        </c:majorGridlines>
        <c:numFmt formatCode="0.0" sourceLinked="1"/>
        <c:majorTickMark val="out"/>
        <c:minorTickMark val="none"/>
        <c:tickLblPos val="nextTo"/>
        <c:spPr>
          <a:ln w="2339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455" b="1" i="0" u="none" strike="noStrike" baseline="0">
                <a:solidFill>
                  <a:srgbClr val="FFFF00"/>
                </a:solidFill>
                <a:latin typeface="Arial Cyr"/>
                <a:ea typeface="Arial Cyr"/>
                <a:cs typeface="Arial Cyr"/>
              </a:defRPr>
            </a:pPr>
            <a:endParaRPr lang="ru-RU"/>
          </a:p>
        </c:txPr>
        <c:crossAx val="117556352"/>
        <c:crosses val="autoZero"/>
        <c:crossBetween val="between"/>
      </c:valAx>
      <c:spPr>
        <a:noFill/>
        <a:ln w="9357">
          <a:solidFill>
            <a:srgbClr val="808080"/>
          </a:solidFill>
          <a:prstDash val="solid"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105" b="1" i="0" u="none" strike="noStrike" baseline="0">
          <a:solidFill>
            <a:srgbClr val="000000"/>
          </a:solidFill>
          <a:latin typeface="Arial Cyr"/>
          <a:ea typeface="Arial Cyr"/>
          <a:cs typeface="Arial Cyr"/>
        </a:defRPr>
      </a:pPr>
      <a:endParaRPr lang="ru-RU"/>
    </a:p>
  </c:txPr>
  <c:externalData r:id="rId1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668789808917198"/>
          <c:y val="6.7448680351906154E-2"/>
          <c:w val="0.89490445859872614"/>
          <c:h val="0.80645161290322576"/>
        </c:manualLayout>
      </c:layout>
      <c:barChart>
        <c:barDir val="col"/>
        <c:grouping val="clustered"/>
        <c:varyColors val="0"/>
        <c:ser>
          <c:idx val="1"/>
          <c:order val="0"/>
          <c:tx>
            <c:strRef>
              <c:f>Sheet1!$A$2</c:f>
              <c:strCache>
                <c:ptCount val="1"/>
                <c:pt idx="0">
                  <c:v>Бюджет области</c:v>
                </c:pt>
              </c:strCache>
            </c:strRef>
          </c:tx>
          <c:spPr>
            <a:solidFill>
              <a:srgbClr val="FF0000"/>
            </a:solidFill>
            <a:ln w="9395">
              <a:solidFill>
                <a:srgbClr val="000000"/>
              </a:solidFill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-2.4132273955798053E-4"/>
                  <c:y val="-4.5039867137054469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1.3536630654130908E-2"/>
                  <c:y val="-3.1329960199168352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 w="18791">
                <a:noFill/>
              </a:ln>
            </c:spPr>
            <c:txPr>
              <a:bodyPr/>
              <a:lstStyle/>
              <a:p>
                <a:pPr>
                  <a:defRPr sz="1184" b="1" i="0" u="none" strike="noStrike" baseline="0">
                    <a:solidFill>
                      <a:srgbClr val="FFFF00"/>
                    </a:solidFill>
                    <a:latin typeface="Arial Cyr"/>
                    <a:ea typeface="Arial Cyr"/>
                    <a:cs typeface="Arial Cyr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Sheet1!$B$1:$D$1</c:f>
              <c:strCache>
                <c:ptCount val="3"/>
                <c:pt idx="0">
                  <c:v>2022 жыл</c:v>
                </c:pt>
                <c:pt idx="1">
                  <c:v>2023 жыл</c:v>
                </c:pt>
                <c:pt idx="2">
                  <c:v>2024 жыл 1 тоқсан</c:v>
                </c:pt>
              </c:strCache>
            </c:strRef>
          </c:cat>
          <c:val>
            <c:numRef>
              <c:f>Sheet1!$B$2:$D$2</c:f>
              <c:numCache>
                <c:formatCode>General</c:formatCode>
                <c:ptCount val="3"/>
              </c:numCache>
            </c:numRef>
          </c:val>
        </c:ser>
        <c:ser>
          <c:idx val="2"/>
          <c:order val="1"/>
          <c:tx>
            <c:strRef>
              <c:f>Sheet1!$A$3</c:f>
              <c:strCache>
                <c:ptCount val="1"/>
                <c:pt idx="0">
                  <c:v>Областной бюджет</c:v>
                </c:pt>
              </c:strCache>
            </c:strRef>
          </c:tx>
          <c:spPr>
            <a:solidFill>
              <a:srgbClr val="99CCFF"/>
            </a:solidFill>
            <a:ln w="9395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18791">
                <a:noFill/>
              </a:ln>
            </c:spPr>
            <c:txPr>
              <a:bodyPr/>
              <a:lstStyle/>
              <a:p>
                <a:pPr>
                  <a:defRPr sz="1184" b="1" i="0" u="none" strike="noStrike" baseline="0">
                    <a:solidFill>
                      <a:srgbClr val="FFFF00"/>
                    </a:solidFill>
                    <a:latin typeface="Arial Cyr"/>
                    <a:ea typeface="Arial Cyr"/>
                    <a:cs typeface="Arial Cyr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Sheet1!$B$1:$D$1</c:f>
              <c:strCache>
                <c:ptCount val="3"/>
                <c:pt idx="0">
                  <c:v>2022 жыл</c:v>
                </c:pt>
                <c:pt idx="1">
                  <c:v>2023 жыл</c:v>
                </c:pt>
                <c:pt idx="2">
                  <c:v>2024 жыл 1 тоқсан</c:v>
                </c:pt>
              </c:strCache>
            </c:strRef>
          </c:cat>
          <c:val>
            <c:numRef>
              <c:f>Sheet1!$B$3:$D$3</c:f>
              <c:numCache>
                <c:formatCode>General</c:formatCode>
                <c:ptCount val="3"/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75517312"/>
        <c:axId val="75519104"/>
      </c:barChart>
      <c:catAx>
        <c:axId val="7551731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9395">
            <a:solidFill>
              <a:srgbClr val="FFFF00"/>
            </a:solidFill>
            <a:prstDash val="solid"/>
          </a:ln>
        </c:spPr>
        <c:txPr>
          <a:bodyPr rot="0" vert="horz"/>
          <a:lstStyle/>
          <a:p>
            <a:pPr>
              <a:defRPr sz="1036" b="1" i="0" u="none" strike="noStrike" baseline="0">
                <a:solidFill>
                  <a:srgbClr val="FFFF00"/>
                </a:solidFill>
                <a:latin typeface="Arial Cyr"/>
                <a:ea typeface="Arial Cyr"/>
                <a:cs typeface="Arial Cyr"/>
              </a:defRPr>
            </a:pPr>
            <a:endParaRPr lang="ru-RU"/>
          </a:p>
        </c:txPr>
        <c:crossAx val="7551910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75519104"/>
        <c:scaling>
          <c:orientation val="minMax"/>
        </c:scaling>
        <c:delete val="0"/>
        <c:axPos val="l"/>
        <c:majorGridlines>
          <c:spPr>
            <a:ln w="2349">
              <a:solidFill>
                <a:srgbClr val="000000"/>
              </a:solidFill>
              <a:prstDash val="solid"/>
            </a:ln>
          </c:spPr>
        </c:majorGridlines>
        <c:numFmt formatCode="General" sourceLinked="1"/>
        <c:majorTickMark val="out"/>
        <c:minorTickMark val="none"/>
        <c:tickLblPos val="nextTo"/>
        <c:spPr>
          <a:ln w="2349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443" b="1" i="0" u="none" strike="noStrike" baseline="0">
                <a:solidFill>
                  <a:srgbClr val="FFFF00"/>
                </a:solidFill>
                <a:latin typeface="Arial Cyr"/>
                <a:ea typeface="Arial Cyr"/>
                <a:cs typeface="Arial Cyr"/>
              </a:defRPr>
            </a:pPr>
            <a:endParaRPr lang="ru-RU"/>
          </a:p>
        </c:txPr>
        <c:crossAx val="75517312"/>
        <c:crosses val="autoZero"/>
        <c:crossBetween val="between"/>
      </c:valAx>
      <c:spPr>
        <a:noFill/>
        <a:ln w="9395">
          <a:solidFill>
            <a:srgbClr val="808080"/>
          </a:solidFill>
          <a:prstDash val="solid"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110" b="1" i="0" u="none" strike="noStrike" baseline="0">
          <a:solidFill>
            <a:srgbClr val="000000"/>
          </a:solidFill>
          <a:latin typeface="Arial Cyr"/>
          <a:ea typeface="Arial Cyr"/>
          <a:cs typeface="Arial Cyr"/>
        </a:defRPr>
      </a:pPr>
      <a:endParaRPr lang="ru-RU"/>
    </a:p>
  </c:txPr>
  <c:externalData r:id="rId1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1656050955414011E-2"/>
          <c:y val="3.4883720930232558E-2"/>
          <c:w val="0.92993630573248409"/>
          <c:h val="0.84011627906976749"/>
        </c:manualLayout>
      </c:layout>
      <c:barChart>
        <c:barDir val="col"/>
        <c:grouping val="clustered"/>
        <c:varyColors val="0"/>
        <c:ser>
          <c:idx val="1"/>
          <c:order val="0"/>
          <c:tx>
            <c:strRef>
              <c:f>Sheet1!$A$2</c:f>
              <c:strCache>
                <c:ptCount val="1"/>
                <c:pt idx="0">
                  <c:v>Бюджет области</c:v>
                </c:pt>
              </c:strCache>
            </c:strRef>
          </c:tx>
          <c:spPr>
            <a:solidFill>
              <a:srgbClr val="FF0000"/>
            </a:solidFill>
            <a:ln w="9357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18715">
                <a:noFill/>
              </a:ln>
            </c:spPr>
            <c:txPr>
              <a:bodyPr/>
              <a:lstStyle/>
              <a:p>
                <a:pPr>
                  <a:defRPr sz="1179" b="1" i="0" u="none" strike="noStrike" baseline="0">
                    <a:solidFill>
                      <a:srgbClr val="FFFF00"/>
                    </a:solidFill>
                    <a:latin typeface="Arial Cyr"/>
                    <a:ea typeface="Arial Cyr"/>
                    <a:cs typeface="Arial Cyr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Sheet1!$B$1:$D$1</c:f>
              <c:strCache>
                <c:ptCount val="3"/>
                <c:pt idx="0">
                  <c:v>2022 жыл</c:v>
                </c:pt>
                <c:pt idx="1">
                  <c:v>2023 жыл</c:v>
                </c:pt>
                <c:pt idx="2">
                  <c:v>2024 жыл 1 тоқсан</c:v>
                </c:pt>
              </c:strCache>
            </c:strRef>
          </c:cat>
          <c:val>
            <c:numRef>
              <c:f>Sheet1!$B$2:$D$2</c:f>
              <c:numCache>
                <c:formatCode>General</c:formatCode>
                <c:ptCount val="3"/>
                <c:pt idx="0">
                  <c:v>54.2</c:v>
                </c:pt>
                <c:pt idx="1">
                  <c:v>276.10000000000002</c:v>
                </c:pt>
                <c:pt idx="2">
                  <c:v>30.9</c:v>
                </c:pt>
              </c:numCache>
            </c:numRef>
          </c:val>
        </c:ser>
        <c:ser>
          <c:idx val="2"/>
          <c:order val="1"/>
          <c:tx>
            <c:strRef>
              <c:f>Sheet1!$A$3</c:f>
              <c:strCache>
                <c:ptCount val="1"/>
                <c:pt idx="0">
                  <c:v>Областной бюджет</c:v>
                </c:pt>
              </c:strCache>
            </c:strRef>
          </c:tx>
          <c:spPr>
            <a:solidFill>
              <a:srgbClr val="99CCFF"/>
            </a:solidFill>
            <a:ln w="9357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18715">
                <a:noFill/>
              </a:ln>
            </c:spPr>
            <c:txPr>
              <a:bodyPr/>
              <a:lstStyle/>
              <a:p>
                <a:pPr>
                  <a:defRPr sz="1179" b="1" i="0" u="none" strike="noStrike" baseline="0">
                    <a:solidFill>
                      <a:srgbClr val="FFFF00"/>
                    </a:solidFill>
                    <a:latin typeface="Arial Cyr"/>
                    <a:ea typeface="Arial Cyr"/>
                    <a:cs typeface="Arial Cyr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Sheet1!$B$1:$D$1</c:f>
              <c:strCache>
                <c:ptCount val="3"/>
                <c:pt idx="0">
                  <c:v>2022 жыл</c:v>
                </c:pt>
                <c:pt idx="1">
                  <c:v>2023 жыл</c:v>
                </c:pt>
                <c:pt idx="2">
                  <c:v>2024 жыл 1 тоқсан</c:v>
                </c:pt>
              </c:strCache>
            </c:strRef>
          </c:cat>
          <c:val>
            <c:numRef>
              <c:f>Sheet1!$B$3:$D$3</c:f>
              <c:numCache>
                <c:formatCode>0.0</c:formatCode>
                <c:ptCount val="3"/>
                <c:pt idx="0">
                  <c:v>21.5</c:v>
                </c:pt>
                <c:pt idx="1">
                  <c:v>63.1</c:v>
                </c:pt>
                <c:pt idx="2">
                  <c:v>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17077120"/>
        <c:axId val="117078656"/>
      </c:barChart>
      <c:catAx>
        <c:axId val="11707712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9357">
            <a:solidFill>
              <a:srgbClr val="FFFF00"/>
            </a:solidFill>
            <a:prstDash val="solid"/>
          </a:ln>
        </c:spPr>
        <c:txPr>
          <a:bodyPr rot="0" vert="horz"/>
          <a:lstStyle/>
          <a:p>
            <a:pPr>
              <a:defRPr sz="1032" b="1" i="0" u="none" strike="noStrike" baseline="0">
                <a:solidFill>
                  <a:srgbClr val="FFFF00"/>
                </a:solidFill>
                <a:latin typeface="Arial Cyr"/>
                <a:ea typeface="Arial Cyr"/>
                <a:cs typeface="Arial Cyr"/>
              </a:defRPr>
            </a:pPr>
            <a:endParaRPr lang="ru-RU"/>
          </a:p>
        </c:txPr>
        <c:crossAx val="11707865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17078656"/>
        <c:scaling>
          <c:orientation val="minMax"/>
          <c:max val="350"/>
          <c:min val="0"/>
        </c:scaling>
        <c:delete val="0"/>
        <c:axPos val="l"/>
        <c:majorGridlines>
          <c:spPr>
            <a:ln w="2339">
              <a:solidFill>
                <a:srgbClr val="000000"/>
              </a:solidFill>
              <a:prstDash val="solid"/>
            </a:ln>
          </c:spPr>
        </c:majorGridlines>
        <c:numFmt formatCode="General" sourceLinked="1"/>
        <c:majorTickMark val="out"/>
        <c:minorTickMark val="none"/>
        <c:tickLblPos val="nextTo"/>
        <c:spPr>
          <a:ln w="2339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737" b="1" i="0" u="none" strike="noStrike" baseline="0">
                <a:solidFill>
                  <a:srgbClr val="FFFF00"/>
                </a:solidFill>
                <a:latin typeface="Arial Cyr"/>
                <a:ea typeface="Arial Cyr"/>
                <a:cs typeface="Arial Cyr"/>
              </a:defRPr>
            </a:pPr>
            <a:endParaRPr lang="ru-RU"/>
          </a:p>
        </c:txPr>
        <c:crossAx val="117077120"/>
        <c:crosses val="autoZero"/>
        <c:crossBetween val="between"/>
        <c:majorUnit val="50"/>
      </c:valAx>
      <c:spPr>
        <a:ln w="9357">
          <a:solidFill>
            <a:srgbClr val="808080"/>
          </a:solidFill>
          <a:prstDash val="solid"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737" b="1" i="0" u="none" strike="noStrike" baseline="0">
          <a:solidFill>
            <a:srgbClr val="000000"/>
          </a:solidFill>
          <a:latin typeface="Arial Cyr"/>
          <a:ea typeface="Arial Cyr"/>
          <a:cs typeface="Arial Cyr"/>
        </a:defRPr>
      </a:pPr>
      <a:endParaRPr lang="ru-RU"/>
    </a:p>
  </c:txPr>
  <c:externalData r:id="rId1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668789808917198"/>
          <c:y val="6.7448680351906154E-2"/>
          <c:w val="0.89490445859872614"/>
          <c:h val="0.80645161290322576"/>
        </c:manualLayout>
      </c:layout>
      <c:barChart>
        <c:barDir val="col"/>
        <c:grouping val="clustered"/>
        <c:varyColors val="0"/>
        <c:ser>
          <c:idx val="1"/>
          <c:order val="0"/>
          <c:tx>
            <c:strRef>
              <c:f>Sheet1!$A$2</c:f>
              <c:strCache>
                <c:ptCount val="1"/>
                <c:pt idx="0">
                  <c:v>Бюджет области</c:v>
                </c:pt>
              </c:strCache>
            </c:strRef>
          </c:tx>
          <c:spPr>
            <a:solidFill>
              <a:srgbClr val="FF0000"/>
            </a:solidFill>
            <a:ln w="9395">
              <a:solidFill>
                <a:srgbClr val="000000"/>
              </a:solidFill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-2.7951002001191347E-4"/>
                  <c:y val="-4.4269887950753144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1.3536630654130908E-2"/>
                  <c:y val="-3.195319961042753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6.6473988439306353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 w="18791">
                <a:noFill/>
              </a:ln>
            </c:spPr>
            <c:txPr>
              <a:bodyPr/>
              <a:lstStyle/>
              <a:p>
                <a:pPr>
                  <a:defRPr sz="1184" b="1" i="0" u="none" strike="noStrike" baseline="0">
                    <a:solidFill>
                      <a:srgbClr val="FFFF00"/>
                    </a:solidFill>
                    <a:latin typeface="Arial Cyr"/>
                    <a:ea typeface="Arial Cyr"/>
                    <a:cs typeface="Arial Cyr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Sheet1!$B$1:$D$1</c:f>
              <c:strCache>
                <c:ptCount val="3"/>
                <c:pt idx="0">
                  <c:v>2022 жыл</c:v>
                </c:pt>
                <c:pt idx="1">
                  <c:v>2023 жыл</c:v>
                </c:pt>
                <c:pt idx="2">
                  <c:v>2024 жыл 1 тоқсан</c:v>
                </c:pt>
              </c:strCache>
            </c:strRef>
          </c:cat>
          <c:val>
            <c:numRef>
              <c:f>Sheet1!$B$2:$D$2</c:f>
              <c:numCache>
                <c:formatCode>0.0</c:formatCode>
                <c:ptCount val="3"/>
                <c:pt idx="0">
                  <c:v>1249.4000000000001</c:v>
                </c:pt>
                <c:pt idx="1">
                  <c:v>1156.4000000000001</c:v>
                </c:pt>
                <c:pt idx="2">
                  <c:v>160.80000000000001</c:v>
                </c:pt>
              </c:numCache>
            </c:numRef>
          </c:val>
        </c:ser>
        <c:ser>
          <c:idx val="2"/>
          <c:order val="1"/>
          <c:tx>
            <c:strRef>
              <c:f>Sheet1!$A$3</c:f>
              <c:strCache>
                <c:ptCount val="1"/>
                <c:pt idx="0">
                  <c:v>Областной бюджет</c:v>
                </c:pt>
              </c:strCache>
            </c:strRef>
          </c:tx>
          <c:spPr>
            <a:solidFill>
              <a:srgbClr val="99CCFF"/>
            </a:solidFill>
            <a:ln w="9395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18791">
                <a:noFill/>
              </a:ln>
            </c:spPr>
            <c:txPr>
              <a:bodyPr/>
              <a:lstStyle/>
              <a:p>
                <a:pPr>
                  <a:defRPr sz="1184" b="1" i="0" u="none" strike="noStrike" baseline="0">
                    <a:solidFill>
                      <a:srgbClr val="FFFF00"/>
                    </a:solidFill>
                    <a:latin typeface="Arial Cyr"/>
                    <a:ea typeface="Arial Cyr"/>
                    <a:cs typeface="Arial Cyr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Sheet1!$B$1:$D$1</c:f>
              <c:strCache>
                <c:ptCount val="3"/>
                <c:pt idx="0">
                  <c:v>2022 жыл</c:v>
                </c:pt>
                <c:pt idx="1">
                  <c:v>2023 жыл</c:v>
                </c:pt>
                <c:pt idx="2">
                  <c:v>2024 жыл 1 тоқсан</c:v>
                </c:pt>
              </c:strCache>
            </c:strRef>
          </c:cat>
          <c:val>
            <c:numRef>
              <c:f>Sheet1!$B$3:$D$3</c:f>
              <c:numCache>
                <c:formatCode>0.0</c:formatCode>
                <c:ptCount val="3"/>
                <c:pt idx="0">
                  <c:v>10.9</c:v>
                </c:pt>
                <c:pt idx="1">
                  <c:v>97.7</c:v>
                </c:pt>
                <c:pt idx="2">
                  <c:v>0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16982144"/>
        <c:axId val="116983296"/>
      </c:barChart>
      <c:catAx>
        <c:axId val="11698214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9395">
            <a:solidFill>
              <a:srgbClr val="FFFF00"/>
            </a:solidFill>
            <a:prstDash val="solid"/>
          </a:ln>
        </c:spPr>
        <c:txPr>
          <a:bodyPr rot="0" vert="horz"/>
          <a:lstStyle/>
          <a:p>
            <a:pPr>
              <a:defRPr sz="1036" b="1" i="0" u="none" strike="noStrike" baseline="0">
                <a:solidFill>
                  <a:srgbClr val="FFFF00"/>
                </a:solidFill>
                <a:latin typeface="Arial Cyr"/>
                <a:ea typeface="Arial Cyr"/>
                <a:cs typeface="Arial Cyr"/>
              </a:defRPr>
            </a:pPr>
            <a:endParaRPr lang="ru-RU"/>
          </a:p>
        </c:txPr>
        <c:crossAx val="11698329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16983296"/>
        <c:scaling>
          <c:orientation val="minMax"/>
        </c:scaling>
        <c:delete val="0"/>
        <c:axPos val="l"/>
        <c:majorGridlines>
          <c:spPr>
            <a:ln w="2349">
              <a:solidFill>
                <a:srgbClr val="000000"/>
              </a:solidFill>
              <a:prstDash val="solid"/>
            </a:ln>
          </c:spPr>
        </c:majorGridlines>
        <c:numFmt formatCode="0.0" sourceLinked="1"/>
        <c:majorTickMark val="out"/>
        <c:minorTickMark val="none"/>
        <c:tickLblPos val="nextTo"/>
        <c:spPr>
          <a:ln w="2349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443" b="1" i="0" u="none" strike="noStrike" baseline="0">
                <a:solidFill>
                  <a:srgbClr val="FFFF00"/>
                </a:solidFill>
                <a:latin typeface="Arial Cyr"/>
                <a:ea typeface="Arial Cyr"/>
                <a:cs typeface="Arial Cyr"/>
              </a:defRPr>
            </a:pPr>
            <a:endParaRPr lang="ru-RU"/>
          </a:p>
        </c:txPr>
        <c:crossAx val="116982144"/>
        <c:crosses val="autoZero"/>
        <c:crossBetween val="between"/>
      </c:valAx>
      <c:spPr>
        <a:noFill/>
        <a:ln w="9395">
          <a:solidFill>
            <a:srgbClr val="808080"/>
          </a:solidFill>
          <a:prstDash val="solid"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110" b="1" i="0" u="none" strike="noStrike" baseline="0">
          <a:solidFill>
            <a:srgbClr val="000000"/>
          </a:solidFill>
          <a:latin typeface="Arial Cyr"/>
          <a:ea typeface="Arial Cyr"/>
          <a:cs typeface="Arial Cyr"/>
        </a:defRPr>
      </a:pPr>
      <a:endParaRPr lang="ru-RU"/>
    </a:p>
  </c:txPr>
  <c:externalData r:id="rId1">
    <c:autoUpdate val="0"/>
  </c:externalData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3426006650700392"/>
          <c:y val="8.8120627119577827E-2"/>
          <c:w val="0.89523809523809528"/>
          <c:h val="0.80645161290322576"/>
        </c:manualLayout>
      </c:layout>
      <c:barChart>
        <c:barDir val="col"/>
        <c:grouping val="clustered"/>
        <c:varyColors val="0"/>
        <c:ser>
          <c:idx val="1"/>
          <c:order val="0"/>
          <c:tx>
            <c:strRef>
              <c:f>Sheet1!$A$2</c:f>
              <c:strCache>
                <c:ptCount val="1"/>
                <c:pt idx="0">
                  <c:v>Бюджет области</c:v>
                </c:pt>
              </c:strCache>
            </c:strRef>
          </c:tx>
          <c:spPr>
            <a:solidFill>
              <a:srgbClr val="FF0000"/>
            </a:solidFill>
            <a:ln w="9280">
              <a:solidFill>
                <a:srgbClr val="000000"/>
              </a:solidFill>
              <a:prstDash val="solid"/>
            </a:ln>
          </c:spPr>
          <c:invertIfNegative val="0"/>
          <c:dLbls>
            <c:dLbl>
              <c:idx val="1"/>
              <c:layout>
                <c:manualLayout>
                  <c:x val="-4.9598832968636083E-2"/>
                  <c:y val="-1.6271182966249492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4.9598832968636035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 w="18561">
                <a:noFill/>
              </a:ln>
            </c:spPr>
            <c:txPr>
              <a:bodyPr/>
              <a:lstStyle/>
              <a:p>
                <a:pPr>
                  <a:defRPr sz="1169" b="1" i="0" u="none" strike="noStrike" baseline="0">
                    <a:solidFill>
                      <a:srgbClr val="FFFF00"/>
                    </a:solidFill>
                    <a:latin typeface="Arial Cyr"/>
                    <a:ea typeface="Arial Cyr"/>
                    <a:cs typeface="Arial Cyr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Sheet1!$B$1:$D$1</c:f>
              <c:strCache>
                <c:ptCount val="3"/>
                <c:pt idx="0">
                  <c:v>2022 жыл </c:v>
                </c:pt>
                <c:pt idx="1">
                  <c:v>2023 жыл</c:v>
                </c:pt>
                <c:pt idx="2">
                  <c:v>2024 жыл 1 тоқсан</c:v>
                </c:pt>
              </c:strCache>
            </c:strRef>
          </c:cat>
          <c:val>
            <c:numRef>
              <c:f>Sheet1!$B$2:$D$2</c:f>
              <c:numCache>
                <c:formatCode>0.0</c:formatCode>
                <c:ptCount val="3"/>
                <c:pt idx="0">
                  <c:v>3346.9</c:v>
                </c:pt>
                <c:pt idx="1">
                  <c:v>3297.5</c:v>
                </c:pt>
                <c:pt idx="2">
                  <c:v>28.3</c:v>
                </c:pt>
              </c:numCache>
            </c:numRef>
          </c:val>
        </c:ser>
        <c:ser>
          <c:idx val="2"/>
          <c:order val="1"/>
          <c:tx>
            <c:strRef>
              <c:f>Sheet1!$A$3</c:f>
              <c:strCache>
                <c:ptCount val="1"/>
                <c:pt idx="0">
                  <c:v>Областной бюджет</c:v>
                </c:pt>
              </c:strCache>
            </c:strRef>
          </c:tx>
          <c:spPr>
            <a:solidFill>
              <a:srgbClr val="99CCFF"/>
            </a:solidFill>
            <a:ln w="9280">
              <a:solidFill>
                <a:srgbClr val="000000"/>
              </a:solidFill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3.5010940919037198E-2"/>
                  <c:y val="1.084745531083300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 w="18561">
                <a:noFill/>
              </a:ln>
            </c:spPr>
            <c:txPr>
              <a:bodyPr/>
              <a:lstStyle/>
              <a:p>
                <a:pPr>
                  <a:defRPr sz="1096" b="1" i="0" u="none" strike="noStrike" baseline="0">
                    <a:solidFill>
                      <a:srgbClr val="FFFF00"/>
                    </a:solidFill>
                    <a:latin typeface="Arial"/>
                    <a:ea typeface="Arial"/>
                    <a:cs typeface="Arial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Sheet1!$B$1:$D$1</c:f>
              <c:strCache>
                <c:ptCount val="3"/>
                <c:pt idx="0">
                  <c:v>2022 жыл </c:v>
                </c:pt>
                <c:pt idx="1">
                  <c:v>2023 жыл</c:v>
                </c:pt>
                <c:pt idx="2">
                  <c:v>2024 жыл 1 тоқсан</c:v>
                </c:pt>
              </c:strCache>
            </c:strRef>
          </c:cat>
          <c:val>
            <c:numRef>
              <c:f>Sheet1!$B$3:$D$3</c:f>
              <c:numCache>
                <c:formatCode>0.0</c:formatCode>
                <c:ptCount val="3"/>
                <c:pt idx="0">
                  <c:v>3264.5</c:v>
                </c:pt>
                <c:pt idx="1">
                  <c:v>2251.6999999999998</c:v>
                </c:pt>
                <c:pt idx="2">
                  <c:v>0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17464064"/>
        <c:axId val="117474048"/>
      </c:barChart>
      <c:catAx>
        <c:axId val="11746406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9280">
            <a:solidFill>
              <a:srgbClr val="FFFF00"/>
            </a:solidFill>
            <a:prstDash val="solid"/>
          </a:ln>
        </c:spPr>
        <c:txPr>
          <a:bodyPr rot="0" vert="horz"/>
          <a:lstStyle/>
          <a:p>
            <a:pPr>
              <a:defRPr sz="1023" b="1" i="0" u="none" strike="noStrike" baseline="0">
                <a:solidFill>
                  <a:srgbClr val="FFFF00"/>
                </a:solidFill>
                <a:latin typeface="Arial"/>
                <a:ea typeface="Arial"/>
                <a:cs typeface="Arial"/>
              </a:defRPr>
            </a:pPr>
            <a:endParaRPr lang="ru-RU"/>
          </a:p>
        </c:txPr>
        <c:crossAx val="11747404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17474048"/>
        <c:scaling>
          <c:orientation val="minMax"/>
        </c:scaling>
        <c:delete val="0"/>
        <c:axPos val="l"/>
        <c:majorGridlines>
          <c:spPr>
            <a:ln w="2320">
              <a:solidFill>
                <a:srgbClr val="000000"/>
              </a:solidFill>
              <a:prstDash val="solid"/>
            </a:ln>
          </c:spPr>
        </c:majorGridlines>
        <c:numFmt formatCode="0.0" sourceLinked="1"/>
        <c:majorTickMark val="out"/>
        <c:minorTickMark val="none"/>
        <c:tickLblPos val="nextTo"/>
        <c:spPr>
          <a:ln w="2320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443" b="1" i="0" u="none" strike="noStrike" baseline="0">
                <a:solidFill>
                  <a:srgbClr val="FFFF00"/>
                </a:solidFill>
                <a:latin typeface="Arial Cyr"/>
                <a:ea typeface="Arial Cyr"/>
                <a:cs typeface="Arial Cyr"/>
              </a:defRPr>
            </a:pPr>
            <a:endParaRPr lang="ru-RU"/>
          </a:p>
        </c:txPr>
        <c:crossAx val="117464064"/>
        <c:crosses val="autoZero"/>
        <c:crossBetween val="between"/>
      </c:valAx>
      <c:spPr>
        <a:noFill/>
        <a:ln w="9280">
          <a:solidFill>
            <a:srgbClr val="808080"/>
          </a:solidFill>
          <a:prstDash val="solid"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096" b="1" i="0" u="none" strike="noStrike" baseline="0">
          <a:solidFill>
            <a:srgbClr val="000000"/>
          </a:solidFill>
          <a:latin typeface="Arial Cyr"/>
          <a:ea typeface="Arial Cyr"/>
          <a:cs typeface="Arial Cyr"/>
        </a:defRPr>
      </a:pPr>
      <a:endParaRPr lang="ru-RU"/>
    </a:p>
  </c:txPr>
  <c:externalData r:id="rId1">
    <c:autoUpdate val="0"/>
  </c:externalData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2836767036450078"/>
          <c:y val="6.6860465116279064E-2"/>
          <c:w val="0.87321711568938198"/>
          <c:h val="0.80813953488372092"/>
        </c:manualLayout>
      </c:layout>
      <c:barChart>
        <c:barDir val="col"/>
        <c:grouping val="clustered"/>
        <c:varyColors val="0"/>
        <c:ser>
          <c:idx val="1"/>
          <c:order val="0"/>
          <c:tx>
            <c:strRef>
              <c:f>Sheet1!$A$2</c:f>
              <c:strCache>
                <c:ptCount val="1"/>
                <c:pt idx="0">
                  <c:v>Бюджет области</c:v>
                </c:pt>
              </c:strCache>
            </c:strRef>
          </c:tx>
          <c:spPr>
            <a:solidFill>
              <a:srgbClr val="FF0000"/>
            </a:solidFill>
            <a:ln w="9398">
              <a:solidFill>
                <a:srgbClr val="000000"/>
              </a:solidFill>
              <a:prstDash val="solid"/>
            </a:ln>
          </c:spPr>
          <c:invertIfNegative val="0"/>
          <c:dLbls>
            <c:dLbl>
              <c:idx val="2"/>
              <c:layout>
                <c:manualLayout>
                  <c:x val="-6.9015097052480226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numFmt formatCode="0.0" sourceLinked="0"/>
            <c:spPr>
              <a:noFill/>
              <a:ln w="18796">
                <a:noFill/>
              </a:ln>
            </c:spPr>
            <c:txPr>
              <a:bodyPr/>
              <a:lstStyle/>
              <a:p>
                <a:pPr>
                  <a:defRPr sz="962" b="1" i="0" u="none" strike="noStrike" baseline="0">
                    <a:solidFill>
                      <a:srgbClr val="FFFF00"/>
                    </a:solidFill>
                    <a:latin typeface="Arial"/>
                    <a:ea typeface="Arial"/>
                    <a:cs typeface="Arial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Sheet1!$B$1:$D$1</c:f>
              <c:strCache>
                <c:ptCount val="3"/>
                <c:pt idx="0">
                  <c:v>2022 жыл</c:v>
                </c:pt>
                <c:pt idx="1">
                  <c:v>2023 жыл</c:v>
                </c:pt>
                <c:pt idx="2">
                  <c:v>2024 жыл                  1 тоқсан</c:v>
                </c:pt>
              </c:strCache>
            </c:strRef>
          </c:cat>
          <c:val>
            <c:numRef>
              <c:f>Sheet1!$B$2:$D$2</c:f>
              <c:numCache>
                <c:formatCode>0.0</c:formatCode>
                <c:ptCount val="3"/>
                <c:pt idx="0">
                  <c:v>10409.200000000001</c:v>
                </c:pt>
                <c:pt idx="1">
                  <c:v>14021.1</c:v>
                </c:pt>
                <c:pt idx="2">
                  <c:v>2974.1</c:v>
                </c:pt>
              </c:numCache>
            </c:numRef>
          </c:val>
        </c:ser>
        <c:ser>
          <c:idx val="2"/>
          <c:order val="1"/>
          <c:tx>
            <c:strRef>
              <c:f>Sheet1!$A$3</c:f>
              <c:strCache>
                <c:ptCount val="1"/>
                <c:pt idx="0">
                  <c:v>Областной бюджет</c:v>
                </c:pt>
              </c:strCache>
            </c:strRef>
          </c:tx>
          <c:spPr>
            <a:solidFill>
              <a:srgbClr val="99CCFF"/>
            </a:solidFill>
            <a:ln w="9398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18796">
                <a:noFill/>
              </a:ln>
            </c:spPr>
            <c:txPr>
              <a:bodyPr/>
              <a:lstStyle/>
              <a:p>
                <a:pPr>
                  <a:defRPr sz="962" b="1" i="0" u="none" strike="noStrike" baseline="0">
                    <a:solidFill>
                      <a:srgbClr val="FFFF00"/>
                    </a:solidFill>
                    <a:latin typeface="Arial"/>
                    <a:ea typeface="Arial"/>
                    <a:cs typeface="Arial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Sheet1!$B$1:$D$1</c:f>
              <c:strCache>
                <c:ptCount val="3"/>
                <c:pt idx="0">
                  <c:v>2022 жыл</c:v>
                </c:pt>
                <c:pt idx="1">
                  <c:v>2023 жыл</c:v>
                </c:pt>
                <c:pt idx="2">
                  <c:v>2024 жыл                  1 тоқсан</c:v>
                </c:pt>
              </c:strCache>
            </c:strRef>
          </c:cat>
          <c:val>
            <c:numRef>
              <c:f>Sheet1!$B$3:$D$3</c:f>
              <c:numCache>
                <c:formatCode>0.0</c:formatCode>
                <c:ptCount val="3"/>
                <c:pt idx="0">
                  <c:v>9819.9</c:v>
                </c:pt>
                <c:pt idx="1">
                  <c:v>13717.4</c:v>
                </c:pt>
                <c:pt idx="2">
                  <c:v>2895.1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17697920"/>
        <c:axId val="117712000"/>
      </c:barChart>
      <c:catAx>
        <c:axId val="11769792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9398">
            <a:solidFill>
              <a:srgbClr val="FFFF00"/>
            </a:solidFill>
            <a:prstDash val="solid"/>
          </a:ln>
        </c:spPr>
        <c:txPr>
          <a:bodyPr rot="0" vert="horz"/>
          <a:lstStyle/>
          <a:p>
            <a:pPr>
              <a:defRPr sz="1036" b="1" i="0" u="none" strike="noStrike" baseline="0">
                <a:solidFill>
                  <a:srgbClr val="FFFF00"/>
                </a:solidFill>
                <a:latin typeface="Arial Cyr"/>
                <a:ea typeface="Arial Cyr"/>
                <a:cs typeface="Arial Cyr"/>
              </a:defRPr>
            </a:pPr>
            <a:endParaRPr lang="ru-RU"/>
          </a:p>
        </c:txPr>
        <c:crossAx val="11771200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17712000"/>
        <c:scaling>
          <c:orientation val="minMax"/>
        </c:scaling>
        <c:delete val="0"/>
        <c:axPos val="l"/>
        <c:majorGridlines>
          <c:spPr>
            <a:ln w="9398">
              <a:solidFill>
                <a:srgbClr val="000000"/>
              </a:solidFill>
              <a:prstDash val="solid"/>
            </a:ln>
          </c:spPr>
        </c:majorGridlines>
        <c:numFmt formatCode="0.0" sourceLinked="1"/>
        <c:majorTickMark val="out"/>
        <c:minorTickMark val="none"/>
        <c:tickLblPos val="nextTo"/>
        <c:spPr>
          <a:ln w="9398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443" b="1" i="0" u="none" strike="noStrike" baseline="0">
                <a:solidFill>
                  <a:srgbClr val="FFFF00"/>
                </a:solidFill>
                <a:latin typeface="Arial Cyr"/>
                <a:ea typeface="Arial Cyr"/>
                <a:cs typeface="Arial Cyr"/>
              </a:defRPr>
            </a:pPr>
            <a:endParaRPr lang="ru-RU"/>
          </a:p>
        </c:txPr>
        <c:crossAx val="117697920"/>
        <c:crosses val="autoZero"/>
        <c:crossBetween val="between"/>
      </c:valAx>
      <c:spPr>
        <a:noFill/>
        <a:ln w="18796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110" b="1" i="0" u="none" strike="noStrike" baseline="0">
          <a:solidFill>
            <a:srgbClr val="000000"/>
          </a:solidFill>
          <a:latin typeface="Arial Cyr"/>
          <a:ea typeface="Arial Cyr"/>
          <a:cs typeface="Arial Cyr"/>
        </a:defRPr>
      </a:pPr>
      <a:endParaRPr lang="ru-RU"/>
    </a:p>
  </c:txPr>
  <c:externalData r:id="rId1">
    <c:autoUpdate val="0"/>
  </c:externalData>
  <c:userShapes r:id="rId2"/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5286624203821655E-2"/>
          <c:y val="5.5718475073313782E-2"/>
          <c:w val="0.93630573248407645"/>
          <c:h val="0.81818181818181823"/>
        </c:manualLayout>
      </c:layout>
      <c:barChart>
        <c:barDir val="col"/>
        <c:grouping val="clustered"/>
        <c:varyColors val="0"/>
        <c:ser>
          <c:idx val="1"/>
          <c:order val="0"/>
          <c:tx>
            <c:strRef>
              <c:f>Sheet1!$A$2</c:f>
              <c:strCache>
                <c:ptCount val="1"/>
                <c:pt idx="0">
                  <c:v>Бюджет области</c:v>
                </c:pt>
              </c:strCache>
            </c:strRef>
          </c:tx>
          <c:spPr>
            <a:solidFill>
              <a:srgbClr val="FF0000"/>
            </a:solidFill>
            <a:ln w="9363">
              <a:solidFill>
                <a:srgbClr val="000000"/>
              </a:solidFill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-6.6366740531064599E-4"/>
                  <c:y val="-2.7007086509909736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-1.4028424111960624E-2"/>
                  <c:y val="-2.6362358368160928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-4.6410442349528645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 w="18725">
                <a:noFill/>
              </a:ln>
            </c:spPr>
            <c:txPr>
              <a:bodyPr/>
              <a:lstStyle/>
              <a:p>
                <a:pPr>
                  <a:defRPr sz="1032" b="1" i="0" u="none" strike="noStrike" baseline="0">
                    <a:solidFill>
                      <a:srgbClr val="FFFF00"/>
                    </a:solidFill>
                    <a:latin typeface="Arial Cyr"/>
                    <a:ea typeface="Arial Cyr"/>
                    <a:cs typeface="Arial Cyr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Sheet1!$B$1:$D$1</c:f>
              <c:strCache>
                <c:ptCount val="3"/>
                <c:pt idx="0">
                  <c:v>2022 жыл</c:v>
                </c:pt>
                <c:pt idx="1">
                  <c:v>2023 жыл</c:v>
                </c:pt>
                <c:pt idx="2">
                  <c:v>2024 жыл 1 тоқсан</c:v>
                </c:pt>
              </c:strCache>
            </c:strRef>
          </c:cat>
          <c:val>
            <c:numRef>
              <c:f>Sheet1!$B$2:$D$2</c:f>
              <c:numCache>
                <c:formatCode>0.0</c:formatCode>
                <c:ptCount val="3"/>
                <c:pt idx="0">
                  <c:v>30.8</c:v>
                </c:pt>
                <c:pt idx="1">
                  <c:v>376.5</c:v>
                </c:pt>
              </c:numCache>
            </c:numRef>
          </c:val>
        </c:ser>
        <c:ser>
          <c:idx val="2"/>
          <c:order val="1"/>
          <c:tx>
            <c:strRef>
              <c:f>Sheet1!$A$3</c:f>
              <c:strCache>
                <c:ptCount val="1"/>
                <c:pt idx="0">
                  <c:v>Областной бюджет</c:v>
                </c:pt>
              </c:strCache>
            </c:strRef>
          </c:tx>
          <c:spPr>
            <a:solidFill>
              <a:srgbClr val="99CCFF"/>
            </a:solidFill>
            <a:ln w="9363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18725">
                <a:noFill/>
              </a:ln>
            </c:spPr>
            <c:txPr>
              <a:bodyPr/>
              <a:lstStyle/>
              <a:p>
                <a:pPr>
                  <a:defRPr sz="1032" b="1" i="0" u="none" strike="noStrike" baseline="0">
                    <a:solidFill>
                      <a:srgbClr val="FFFF00"/>
                    </a:solidFill>
                    <a:latin typeface="Arial Cyr"/>
                    <a:ea typeface="Arial Cyr"/>
                    <a:cs typeface="Arial Cyr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Sheet1!$B$1:$D$1</c:f>
              <c:strCache>
                <c:ptCount val="3"/>
                <c:pt idx="0">
                  <c:v>2022 жыл</c:v>
                </c:pt>
                <c:pt idx="1">
                  <c:v>2023 жыл</c:v>
                </c:pt>
                <c:pt idx="2">
                  <c:v>2024 жыл 1 тоқсан</c:v>
                </c:pt>
              </c:strCache>
            </c:strRef>
          </c:cat>
          <c:val>
            <c:numRef>
              <c:f>Sheet1!$B$3:$D$3</c:f>
              <c:numCache>
                <c:formatCode>0.0</c:formatCode>
                <c:ptCount val="3"/>
                <c:pt idx="0">
                  <c:v>30.8</c:v>
                </c:pt>
                <c:pt idx="1">
                  <c:v>376.5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17741824"/>
        <c:axId val="117760000"/>
      </c:barChart>
      <c:catAx>
        <c:axId val="11774182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9363">
            <a:solidFill>
              <a:srgbClr val="FFFF00"/>
            </a:solidFill>
            <a:prstDash val="solid"/>
          </a:ln>
        </c:spPr>
        <c:txPr>
          <a:bodyPr rot="0" vert="horz"/>
          <a:lstStyle/>
          <a:p>
            <a:pPr>
              <a:defRPr sz="1032" b="1" i="0" u="none" strike="noStrike" baseline="0">
                <a:solidFill>
                  <a:srgbClr val="FFFF00"/>
                </a:solidFill>
                <a:latin typeface="Arial Cyr"/>
                <a:ea typeface="Arial Cyr"/>
                <a:cs typeface="Arial Cyr"/>
              </a:defRPr>
            </a:pPr>
            <a:endParaRPr lang="ru-RU"/>
          </a:p>
        </c:txPr>
        <c:crossAx val="11776000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17760000"/>
        <c:scaling>
          <c:orientation val="minMax"/>
        </c:scaling>
        <c:delete val="0"/>
        <c:axPos val="l"/>
        <c:majorGridlines>
          <c:spPr>
            <a:ln w="2341">
              <a:solidFill>
                <a:srgbClr val="000000"/>
              </a:solidFill>
              <a:prstDash val="solid"/>
            </a:ln>
          </c:spPr>
        </c:majorGridlines>
        <c:numFmt formatCode="0.0" sourceLinked="1"/>
        <c:majorTickMark val="out"/>
        <c:minorTickMark val="none"/>
        <c:tickLblPos val="nextTo"/>
        <c:spPr>
          <a:ln w="2341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6" b="1" i="0" u="none" strike="noStrike" baseline="0">
                <a:solidFill>
                  <a:srgbClr val="FFFF00"/>
                </a:solidFill>
                <a:latin typeface="Arial Cyr"/>
                <a:ea typeface="Arial Cyr"/>
                <a:cs typeface="Arial Cyr"/>
              </a:defRPr>
            </a:pPr>
            <a:endParaRPr lang="ru-RU"/>
          </a:p>
        </c:txPr>
        <c:crossAx val="117741824"/>
        <c:crosses val="autoZero"/>
        <c:crossBetween val="between"/>
      </c:valAx>
      <c:spPr>
        <a:noFill/>
        <a:ln w="9363">
          <a:solidFill>
            <a:srgbClr val="808080"/>
          </a:solidFill>
          <a:prstDash val="solid"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106" b="1" i="0" u="none" strike="noStrike" baseline="0">
          <a:solidFill>
            <a:srgbClr val="000000"/>
          </a:solidFill>
          <a:latin typeface="Arial Cyr"/>
          <a:ea typeface="Arial Cyr"/>
          <a:cs typeface="Arial Cyr"/>
        </a:defRPr>
      </a:pPr>
      <a:endParaRPr lang="ru-RU"/>
    </a:p>
  </c:txPr>
  <c:externalData r:id="rId1">
    <c:autoUpdate val="0"/>
  </c:externalData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3946117274167988"/>
          <c:y val="6.6666666666666666E-2"/>
          <c:w val="0.86212361331220289"/>
          <c:h val="0.80869565217391304"/>
        </c:manualLayout>
      </c:layout>
      <c:barChart>
        <c:barDir val="col"/>
        <c:grouping val="clustered"/>
        <c:varyColors val="0"/>
        <c:ser>
          <c:idx val="1"/>
          <c:order val="0"/>
          <c:tx>
            <c:strRef>
              <c:f>Sheet1!$A$2</c:f>
              <c:strCache>
                <c:ptCount val="1"/>
                <c:pt idx="0">
                  <c:v>Бюджет области</c:v>
                </c:pt>
              </c:strCache>
            </c:strRef>
          </c:tx>
          <c:spPr>
            <a:solidFill>
              <a:srgbClr val="FF0000"/>
            </a:solidFill>
            <a:ln w="9212">
              <a:solidFill>
                <a:srgbClr val="000000"/>
              </a:solidFill>
              <a:prstDash val="solid"/>
            </a:ln>
          </c:spPr>
          <c:invertIfNegative val="0"/>
          <c:dLbls>
            <c:dLbl>
              <c:idx val="1"/>
              <c:layout>
                <c:manualLayout>
                  <c:x val="-4.1085840058694055E-2"/>
                  <c:y val="-2.1607026877355041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 w="18424">
                <a:noFill/>
              </a:ln>
            </c:spPr>
            <c:txPr>
              <a:bodyPr/>
              <a:lstStyle/>
              <a:p>
                <a:pPr>
                  <a:defRPr sz="1161" b="1" i="0" u="none" strike="noStrike" baseline="0">
                    <a:solidFill>
                      <a:srgbClr val="FFFF00"/>
                    </a:solidFill>
                    <a:latin typeface="Arial Cyr"/>
                    <a:ea typeface="Arial Cyr"/>
                    <a:cs typeface="Arial Cyr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Sheet1!$B$1:$D$1</c:f>
              <c:strCache>
                <c:ptCount val="3"/>
                <c:pt idx="0">
                  <c:v>2022 жыл</c:v>
                </c:pt>
                <c:pt idx="1">
                  <c:v>2023 жыл </c:v>
                </c:pt>
                <c:pt idx="2">
                  <c:v>2024 жыл 1 тоқсан</c:v>
                </c:pt>
              </c:strCache>
            </c:strRef>
          </c:cat>
          <c:val>
            <c:numRef>
              <c:f>Sheet1!$B$2:$D$2</c:f>
              <c:numCache>
                <c:formatCode>0.0</c:formatCode>
                <c:ptCount val="3"/>
                <c:pt idx="0">
                  <c:v>2140.3000000000002</c:v>
                </c:pt>
                <c:pt idx="1">
                  <c:v>4699.6000000000004</c:v>
                </c:pt>
                <c:pt idx="2">
                  <c:v>844.1</c:v>
                </c:pt>
              </c:numCache>
            </c:numRef>
          </c:val>
        </c:ser>
        <c:ser>
          <c:idx val="2"/>
          <c:order val="1"/>
          <c:tx>
            <c:strRef>
              <c:f>Sheet1!$A$3</c:f>
              <c:strCache>
                <c:ptCount val="1"/>
                <c:pt idx="0">
                  <c:v>Областной бюджет</c:v>
                </c:pt>
              </c:strCache>
            </c:strRef>
          </c:tx>
          <c:spPr>
            <a:solidFill>
              <a:srgbClr val="99CCFF"/>
            </a:solidFill>
            <a:ln w="9212">
              <a:solidFill>
                <a:srgbClr val="000000"/>
              </a:solidFill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5.8694057226705794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 w="18424">
                <a:noFill/>
              </a:ln>
            </c:spPr>
            <c:txPr>
              <a:bodyPr/>
              <a:lstStyle/>
              <a:p>
                <a:pPr>
                  <a:defRPr sz="1161" b="1" i="0" u="none" strike="noStrike" baseline="0">
                    <a:solidFill>
                      <a:srgbClr val="FFFF00"/>
                    </a:solidFill>
                    <a:latin typeface="Arial Cyr"/>
                    <a:ea typeface="Arial Cyr"/>
                    <a:cs typeface="Arial Cyr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Sheet1!$B$1:$D$1</c:f>
              <c:strCache>
                <c:ptCount val="3"/>
                <c:pt idx="0">
                  <c:v>2022 жыл</c:v>
                </c:pt>
                <c:pt idx="1">
                  <c:v>2023 жыл </c:v>
                </c:pt>
                <c:pt idx="2">
                  <c:v>2024 жыл 1 тоқсан</c:v>
                </c:pt>
              </c:strCache>
            </c:strRef>
          </c:cat>
          <c:val>
            <c:numRef>
              <c:f>Sheet1!$B$3:$D$3</c:f>
              <c:numCache>
                <c:formatCode>0.0</c:formatCode>
                <c:ptCount val="3"/>
                <c:pt idx="0">
                  <c:v>931</c:v>
                </c:pt>
                <c:pt idx="1">
                  <c:v>1944</c:v>
                </c:pt>
                <c:pt idx="2">
                  <c:v>606.1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18317824"/>
        <c:axId val="118319360"/>
      </c:barChart>
      <c:catAx>
        <c:axId val="11831782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9212">
            <a:solidFill>
              <a:srgbClr val="FFFF00"/>
            </a:solidFill>
            <a:prstDash val="solid"/>
          </a:ln>
        </c:spPr>
        <c:txPr>
          <a:bodyPr rot="0" vert="horz"/>
          <a:lstStyle/>
          <a:p>
            <a:pPr>
              <a:defRPr sz="1016" b="1" i="0" u="none" strike="noStrike" baseline="0">
                <a:solidFill>
                  <a:srgbClr val="FFFF00"/>
                </a:solidFill>
                <a:latin typeface="Arial Cyr"/>
                <a:ea typeface="Arial Cyr"/>
                <a:cs typeface="Arial Cyr"/>
              </a:defRPr>
            </a:pPr>
            <a:endParaRPr lang="ru-RU"/>
          </a:p>
        </c:txPr>
        <c:crossAx val="11831936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18319360"/>
        <c:scaling>
          <c:orientation val="minMax"/>
        </c:scaling>
        <c:delete val="0"/>
        <c:axPos val="l"/>
        <c:majorGridlines>
          <c:spPr>
            <a:ln w="2303">
              <a:solidFill>
                <a:srgbClr val="000000"/>
              </a:solidFill>
              <a:prstDash val="solid"/>
            </a:ln>
          </c:spPr>
        </c:majorGridlines>
        <c:numFmt formatCode="0.0" sourceLinked="1"/>
        <c:majorTickMark val="out"/>
        <c:minorTickMark val="none"/>
        <c:tickLblPos val="nextTo"/>
        <c:spPr>
          <a:ln w="2303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433" b="1" i="0" u="none" strike="noStrike" baseline="0">
                <a:solidFill>
                  <a:srgbClr val="FFFF00"/>
                </a:solidFill>
                <a:latin typeface="Arial Cyr"/>
                <a:ea typeface="Arial Cyr"/>
                <a:cs typeface="Arial Cyr"/>
              </a:defRPr>
            </a:pPr>
            <a:endParaRPr lang="ru-RU"/>
          </a:p>
        </c:txPr>
        <c:crossAx val="118317824"/>
        <c:crosses val="autoZero"/>
        <c:crossBetween val="between"/>
      </c:valAx>
      <c:spPr>
        <a:noFill/>
        <a:ln w="9212">
          <a:solidFill>
            <a:srgbClr val="808080"/>
          </a:solidFill>
          <a:prstDash val="solid"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106" b="1" i="0" u="none" strike="noStrike" baseline="0">
          <a:solidFill>
            <a:srgbClr val="000000"/>
          </a:solidFill>
          <a:latin typeface="Arial Cyr"/>
          <a:ea typeface="Arial Cyr"/>
          <a:cs typeface="Arial Cyr"/>
        </a:defRPr>
      </a:pPr>
      <a:endParaRPr lang="ru-RU"/>
    </a:p>
  </c:txPr>
  <c:externalData r:id="rId1">
    <c:autoUpdate val="0"/>
  </c:externalData>
</c:chartSpace>
</file>

<file path=ppt/charts/chart2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4140127388535034E-2"/>
          <c:y val="3.4883720930232558E-2"/>
          <c:w val="0.94745222929936301"/>
          <c:h val="0.84011627906976749"/>
        </c:manualLayout>
      </c:layout>
      <c:barChart>
        <c:barDir val="col"/>
        <c:grouping val="clustered"/>
        <c:varyColors val="0"/>
        <c:ser>
          <c:idx val="1"/>
          <c:order val="0"/>
          <c:tx>
            <c:strRef>
              <c:f>Sheet1!$A$2</c:f>
              <c:strCache>
                <c:ptCount val="1"/>
                <c:pt idx="0">
                  <c:v>Бюджет области</c:v>
                </c:pt>
              </c:strCache>
            </c:strRef>
          </c:tx>
          <c:spPr>
            <a:solidFill>
              <a:srgbClr val="FF0000"/>
            </a:solidFill>
            <a:ln w="9357">
              <a:solidFill>
                <a:srgbClr val="000000"/>
              </a:solidFill>
              <a:prstDash val="solid"/>
            </a:ln>
          </c:spPr>
          <c:invertIfNegative val="0"/>
          <c:dLbls>
            <c:dLbl>
              <c:idx val="2"/>
              <c:layout>
                <c:manualLayout>
                  <c:x val="-4.9328986411566425E-2"/>
                  <c:y val="5.329779028200826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numFmt formatCode="0.0" sourceLinked="0"/>
            <c:spPr>
              <a:noFill/>
              <a:ln w="18715">
                <a:noFill/>
              </a:ln>
            </c:spPr>
            <c:txPr>
              <a:bodyPr/>
              <a:lstStyle/>
              <a:p>
                <a:pPr>
                  <a:defRPr sz="1179" b="1" i="0" u="none" strike="noStrike" baseline="0">
                    <a:solidFill>
                      <a:srgbClr val="FFFF00"/>
                    </a:solidFill>
                    <a:latin typeface="Arial Cyr"/>
                    <a:ea typeface="Arial Cyr"/>
                    <a:cs typeface="Arial Cyr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Sheet1!$B$1:$D$1</c:f>
              <c:strCache>
                <c:ptCount val="3"/>
                <c:pt idx="0">
                  <c:v>2022 жыл</c:v>
                </c:pt>
                <c:pt idx="1">
                  <c:v>2023 жыл </c:v>
                </c:pt>
                <c:pt idx="2">
                  <c:v>2024 жыл 1 тоқсан</c:v>
                </c:pt>
              </c:strCache>
            </c:strRef>
          </c:cat>
          <c:val>
            <c:numRef>
              <c:f>Sheet1!$B$2:$D$2</c:f>
              <c:numCache>
                <c:formatCode>0.0</c:formatCode>
                <c:ptCount val="3"/>
                <c:pt idx="0">
                  <c:v>269.39999999999998</c:v>
                </c:pt>
                <c:pt idx="1">
                  <c:v>387.5</c:v>
                </c:pt>
                <c:pt idx="2">
                  <c:v>83.7</c:v>
                </c:pt>
              </c:numCache>
            </c:numRef>
          </c:val>
        </c:ser>
        <c:ser>
          <c:idx val="2"/>
          <c:order val="1"/>
          <c:tx>
            <c:strRef>
              <c:f>Sheet1!$A$3</c:f>
              <c:strCache>
                <c:ptCount val="1"/>
                <c:pt idx="0">
                  <c:v>Областной бюджет</c:v>
                </c:pt>
              </c:strCache>
            </c:strRef>
          </c:tx>
          <c:spPr>
            <a:solidFill>
              <a:srgbClr val="99CCFF"/>
            </a:solidFill>
            <a:ln w="9357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18715">
                <a:noFill/>
              </a:ln>
            </c:spPr>
            <c:txPr>
              <a:bodyPr/>
              <a:lstStyle/>
              <a:p>
                <a:pPr>
                  <a:defRPr sz="1179" b="1" i="0" u="none" strike="noStrike" baseline="0">
                    <a:solidFill>
                      <a:srgbClr val="FFFF00"/>
                    </a:solidFill>
                    <a:latin typeface="Arial Cyr"/>
                    <a:ea typeface="Arial Cyr"/>
                    <a:cs typeface="Arial Cyr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Sheet1!$B$1:$D$1</c:f>
              <c:strCache>
                <c:ptCount val="3"/>
                <c:pt idx="0">
                  <c:v>2022 жыл</c:v>
                </c:pt>
                <c:pt idx="1">
                  <c:v>2023 жыл </c:v>
                </c:pt>
                <c:pt idx="2">
                  <c:v>2024 жыл 1 тоқсан</c:v>
                </c:pt>
              </c:strCache>
            </c:strRef>
          </c:cat>
          <c:val>
            <c:numRef>
              <c:f>Sheet1!$B$3:$D$3</c:f>
              <c:numCache>
                <c:formatCode>0.0</c:formatCode>
                <c:ptCount val="3"/>
                <c:pt idx="0">
                  <c:v>267.5</c:v>
                </c:pt>
                <c:pt idx="1">
                  <c:v>375</c:v>
                </c:pt>
                <c:pt idx="2">
                  <c:v>83.7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18369280"/>
        <c:axId val="118375168"/>
      </c:barChart>
      <c:catAx>
        <c:axId val="11836928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9357">
            <a:solidFill>
              <a:srgbClr val="FFFF00"/>
            </a:solidFill>
            <a:prstDash val="solid"/>
          </a:ln>
        </c:spPr>
        <c:txPr>
          <a:bodyPr rot="0" vert="horz"/>
          <a:lstStyle/>
          <a:p>
            <a:pPr>
              <a:defRPr sz="1032" b="1" i="0" u="none" strike="noStrike" baseline="0">
                <a:solidFill>
                  <a:srgbClr val="FFFF00"/>
                </a:solidFill>
                <a:latin typeface="Arial Cyr"/>
                <a:ea typeface="Arial Cyr"/>
                <a:cs typeface="Arial Cyr"/>
              </a:defRPr>
            </a:pPr>
            <a:endParaRPr lang="ru-RU"/>
          </a:p>
        </c:txPr>
        <c:crossAx val="11837516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18375168"/>
        <c:scaling>
          <c:orientation val="minMax"/>
          <c:max val="500"/>
          <c:min val="0"/>
        </c:scaling>
        <c:delete val="0"/>
        <c:axPos val="l"/>
        <c:majorGridlines>
          <c:spPr>
            <a:ln w="2339">
              <a:solidFill>
                <a:srgbClr val="000000"/>
              </a:solidFill>
              <a:prstDash val="solid"/>
            </a:ln>
          </c:spPr>
        </c:majorGridlines>
        <c:numFmt formatCode="0.0" sourceLinked="1"/>
        <c:majorTickMark val="out"/>
        <c:minorTickMark val="none"/>
        <c:tickLblPos val="nextTo"/>
        <c:spPr>
          <a:ln w="2339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737" b="1" i="0" u="none" strike="noStrike" baseline="0">
                <a:solidFill>
                  <a:srgbClr val="FFFF00"/>
                </a:solidFill>
                <a:latin typeface="Arial Cyr"/>
                <a:ea typeface="Arial Cyr"/>
                <a:cs typeface="Arial Cyr"/>
              </a:defRPr>
            </a:pPr>
            <a:endParaRPr lang="ru-RU"/>
          </a:p>
        </c:txPr>
        <c:crossAx val="118369280"/>
        <c:crosses val="autoZero"/>
        <c:crossBetween val="between"/>
        <c:majorUnit val="50"/>
        <c:minorUnit val="10"/>
      </c:valAx>
      <c:spPr>
        <a:noFill/>
        <a:ln w="9357">
          <a:solidFill>
            <a:srgbClr val="808080"/>
          </a:solidFill>
          <a:prstDash val="solid"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737" b="1" i="0" u="none" strike="noStrike" baseline="0">
          <a:solidFill>
            <a:srgbClr val="000000"/>
          </a:solidFill>
          <a:latin typeface="Arial Cyr"/>
          <a:ea typeface="Arial Cyr"/>
          <a:cs typeface="Arial Cyr"/>
        </a:defRPr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5262329050973891"/>
          <c:y val="5.5057526847382778E-2"/>
          <c:w val="0.84737678855325915"/>
          <c:h val="0.5"/>
        </c:manualLayout>
      </c:layout>
      <c:barChart>
        <c:barDir val="col"/>
        <c:grouping val="clustered"/>
        <c:varyColors val="0"/>
        <c:ser>
          <c:idx val="1"/>
          <c:order val="0"/>
          <c:tx>
            <c:strRef>
              <c:f>Sheet1!$A$2</c:f>
              <c:strCache>
                <c:ptCount val="1"/>
                <c:pt idx="0">
                  <c:v>Бюджет области</c:v>
                </c:pt>
              </c:strCache>
            </c:strRef>
          </c:tx>
          <c:spPr>
            <a:solidFill>
              <a:srgbClr val="FF0000"/>
            </a:solidFill>
            <a:ln w="9699">
              <a:solidFill>
                <a:srgbClr val="000000"/>
              </a:solidFill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-2.9689608636977057E-2"/>
                  <c:y val="-6.4889918887601386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8522,2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2.6990553306342781E-2"/>
                  <c:y val="-4.6349942062572421E-3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8833,1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8.097165991902933E-3"/>
                  <c:y val="-9.2699884125144842E-3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1349,6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 w="19396">
                <a:noFill/>
              </a:ln>
            </c:spPr>
            <c:txPr>
              <a:bodyPr/>
              <a:lstStyle/>
              <a:p>
                <a:pPr>
                  <a:defRPr sz="1001" b="1" i="0" u="none" strike="noStrike" baseline="0">
                    <a:solidFill>
                      <a:srgbClr val="FFFF00"/>
                    </a:solidFill>
                    <a:latin typeface="Arial Cyr"/>
                    <a:ea typeface="Arial Cyr"/>
                    <a:cs typeface="Arial Cyr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Sheet1!$B$1:$D$1</c:f>
              <c:strCache>
                <c:ptCount val="3"/>
                <c:pt idx="0">
                  <c:v>2022 год</c:v>
                </c:pt>
                <c:pt idx="1">
                  <c:v>2023 год</c:v>
                </c:pt>
                <c:pt idx="2">
                  <c:v>1 квартал 2024 года</c:v>
                </c:pt>
              </c:strCache>
            </c:strRef>
          </c:cat>
          <c:val>
            <c:numRef>
              <c:f>Sheet1!$B$2:$D$2</c:f>
              <c:numCache>
                <c:formatCode>0.0</c:formatCode>
                <c:ptCount val="3"/>
                <c:pt idx="0">
                  <c:v>8522.2000000000007</c:v>
                </c:pt>
                <c:pt idx="1">
                  <c:v>8833.1</c:v>
                </c:pt>
                <c:pt idx="2">
                  <c:v>1349.6</c:v>
                </c:pt>
              </c:numCache>
            </c:numRef>
          </c:val>
        </c:ser>
        <c:ser>
          <c:idx val="2"/>
          <c:order val="1"/>
          <c:tx>
            <c:strRef>
              <c:f>Sheet1!$A$3</c:f>
              <c:strCache>
                <c:ptCount val="1"/>
                <c:pt idx="0">
                  <c:v>Областной бюджет</c:v>
                </c:pt>
              </c:strCache>
            </c:strRef>
          </c:tx>
          <c:spPr>
            <a:solidFill>
              <a:srgbClr val="99CCFF"/>
            </a:solidFill>
            <a:ln w="9699">
              <a:solidFill>
                <a:srgbClr val="000000"/>
              </a:solidFill>
              <a:prstDash val="solid"/>
            </a:ln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 smtClean="0"/>
                      <a:t>2689,2</a:t>
                    </a:r>
                    <a:endParaRPr lang="en-US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2.4291497975708502E-2"/>
                  <c:y val="1.3904982618771726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3041,6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2.1592442645074223E-2"/>
                  <c:y val="1.3904982618771726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2671,3</a:t>
                    </a:r>
                    <a:endParaRPr lang="en-US" dirty="0" smtClean="0"/>
                  </a:p>
                  <a:p>
                    <a:endParaRPr lang="en-US" dirty="0" smtClean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 w="19396">
                <a:noFill/>
              </a:ln>
            </c:spPr>
            <c:txPr>
              <a:bodyPr/>
              <a:lstStyle/>
              <a:p>
                <a:pPr>
                  <a:defRPr sz="1001" b="1" i="0" u="none" strike="noStrike" baseline="0">
                    <a:solidFill>
                      <a:srgbClr val="FFFF00"/>
                    </a:solidFill>
                    <a:latin typeface="Arial Cyr"/>
                    <a:ea typeface="Arial Cyr"/>
                    <a:cs typeface="Arial Cyr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Sheet1!$B$1:$D$1</c:f>
              <c:strCache>
                <c:ptCount val="3"/>
                <c:pt idx="0">
                  <c:v>2022 год</c:v>
                </c:pt>
                <c:pt idx="1">
                  <c:v>2023 год</c:v>
                </c:pt>
                <c:pt idx="2">
                  <c:v>1 квартал 2024 года</c:v>
                </c:pt>
              </c:strCache>
            </c:strRef>
          </c:cat>
          <c:val>
            <c:numRef>
              <c:f>Sheet1!$B$3:$D$3</c:f>
              <c:numCache>
                <c:formatCode>General</c:formatCode>
                <c:ptCount val="3"/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4997248"/>
        <c:axId val="64998784"/>
      </c:barChart>
      <c:catAx>
        <c:axId val="6499724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9699">
            <a:solidFill>
              <a:srgbClr val="FFFF00"/>
            </a:solidFill>
            <a:prstDash val="solid"/>
          </a:ln>
        </c:spPr>
        <c:txPr>
          <a:bodyPr rot="0" vert="horz"/>
          <a:lstStyle/>
          <a:p>
            <a:pPr>
              <a:defRPr sz="1351" b="1" i="0" u="none" strike="noStrike" baseline="0">
                <a:solidFill>
                  <a:srgbClr val="FFFF00"/>
                </a:solidFill>
                <a:latin typeface="Arial Cyr"/>
                <a:ea typeface="Arial Cyr"/>
                <a:cs typeface="Arial Cyr"/>
              </a:defRPr>
            </a:pPr>
            <a:endParaRPr lang="ru-RU"/>
          </a:p>
        </c:txPr>
        <c:crossAx val="6499878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4998784"/>
        <c:scaling>
          <c:orientation val="minMax"/>
        </c:scaling>
        <c:delete val="0"/>
        <c:axPos val="l"/>
        <c:majorGridlines>
          <c:spPr>
            <a:ln w="2425">
              <a:solidFill>
                <a:srgbClr val="000000"/>
              </a:solidFill>
              <a:prstDash val="solid"/>
            </a:ln>
          </c:spPr>
        </c:majorGridlines>
        <c:numFmt formatCode="0.0" sourceLinked="1"/>
        <c:majorTickMark val="out"/>
        <c:minorTickMark val="none"/>
        <c:tickLblPos val="nextTo"/>
        <c:spPr>
          <a:ln w="242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376" b="1" i="0" u="none" strike="noStrike" baseline="0">
                <a:solidFill>
                  <a:srgbClr val="FFFF00"/>
                </a:solidFill>
                <a:latin typeface="Arial Cyr"/>
                <a:ea typeface="Arial Cyr"/>
                <a:cs typeface="Arial Cyr"/>
              </a:defRPr>
            </a:pPr>
            <a:endParaRPr lang="ru-RU"/>
          </a:p>
        </c:txPr>
        <c:crossAx val="64997248"/>
        <c:crosses val="autoZero"/>
        <c:crossBetween val="between"/>
      </c:valAx>
      <c:spPr>
        <a:noFill/>
        <a:ln w="9699">
          <a:solidFill>
            <a:srgbClr val="808080"/>
          </a:solidFill>
          <a:prstDash val="solid"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146" b="1" i="0" u="none" strike="noStrike" baseline="0">
          <a:solidFill>
            <a:srgbClr val="000000"/>
          </a:solidFill>
          <a:latin typeface="Arial Cyr"/>
          <a:ea typeface="Arial Cyr"/>
          <a:cs typeface="Arial Cyr"/>
        </a:defRPr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395871370350064"/>
          <c:y val="6.7055421373566265E-2"/>
          <c:w val="0.85103011093502379"/>
          <c:h val="0.80758017492711365"/>
        </c:manualLayout>
      </c:layout>
      <c:barChart>
        <c:barDir val="col"/>
        <c:grouping val="clustered"/>
        <c:varyColors val="0"/>
        <c:ser>
          <c:idx val="1"/>
          <c:order val="0"/>
          <c:tx>
            <c:strRef>
              <c:f>Sheet1!$A$2</c:f>
              <c:strCache>
                <c:ptCount val="1"/>
                <c:pt idx="0">
                  <c:v>Бюджет области</c:v>
                </c:pt>
              </c:strCache>
            </c:strRef>
          </c:tx>
          <c:spPr>
            <a:solidFill>
              <a:srgbClr val="FF0000"/>
            </a:solidFill>
            <a:ln w="9102">
              <a:solidFill>
                <a:srgbClr val="000000"/>
              </a:solidFill>
              <a:prstDash val="solid"/>
            </a:ln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 dirty="0" smtClean="0"/>
                      <a:t>126278,2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ru-RU" dirty="0" smtClean="0"/>
                      <a:t>147341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3.7329504666188083E-2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34691,1</a:t>
                    </a:r>
                    <a:endParaRPr lang="en-US" dirty="0" smtClean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0.0" sourceLinked="0"/>
            <c:spPr>
              <a:noFill/>
              <a:ln w="18204">
                <a:noFill/>
              </a:ln>
            </c:spPr>
            <c:txPr>
              <a:bodyPr/>
              <a:lstStyle/>
              <a:p>
                <a:pPr>
                  <a:defRPr sz="932" b="1" i="0" u="none" strike="noStrike" baseline="0">
                    <a:solidFill>
                      <a:srgbClr val="FFFF00"/>
                    </a:solidFill>
                    <a:latin typeface="Arial Cyr"/>
                    <a:ea typeface="Arial Cyr"/>
                    <a:cs typeface="Arial Cyr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Sheet1!$B$1:$D$1</c:f>
              <c:strCache>
                <c:ptCount val="3"/>
                <c:pt idx="0">
                  <c:v>2022 год</c:v>
                </c:pt>
                <c:pt idx="1">
                  <c:v>2023 год</c:v>
                </c:pt>
                <c:pt idx="2">
                  <c:v>1 квартал 2024 года</c:v>
                </c:pt>
              </c:strCache>
            </c:strRef>
          </c:cat>
          <c:val>
            <c:numRef>
              <c:f>Sheet1!$B$2:$D$2</c:f>
              <c:numCache>
                <c:formatCode>0.0</c:formatCode>
                <c:ptCount val="3"/>
                <c:pt idx="0">
                  <c:v>126278.2</c:v>
                </c:pt>
                <c:pt idx="1">
                  <c:v>147341</c:v>
                </c:pt>
                <c:pt idx="2">
                  <c:v>34691.1</c:v>
                </c:pt>
              </c:numCache>
            </c:numRef>
          </c:val>
        </c:ser>
        <c:ser>
          <c:idx val="2"/>
          <c:order val="1"/>
          <c:tx>
            <c:strRef>
              <c:f>Sheet1!$A$3</c:f>
              <c:strCache>
                <c:ptCount val="1"/>
                <c:pt idx="0">
                  <c:v>Областной бюджет</c:v>
                </c:pt>
              </c:strCache>
            </c:strRef>
          </c:tx>
          <c:spPr>
            <a:solidFill>
              <a:srgbClr val="99CCFF"/>
            </a:solidFill>
            <a:ln w="9102">
              <a:solidFill>
                <a:srgbClr val="000000"/>
              </a:solidFill>
              <a:prstDash val="solid"/>
            </a:ln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 dirty="0" smtClean="0"/>
                      <a:t>1</a:t>
                    </a:r>
                    <a:r>
                      <a:rPr lang="ru-RU" dirty="0" smtClean="0"/>
                      <a:t>8019,3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2.297200287150036E-2"/>
                  <c:y val="5.5020632737276479E-3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1</a:t>
                    </a:r>
                    <a:r>
                      <a:rPr lang="ru-RU" dirty="0" smtClean="0"/>
                      <a:t>01928,2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tx>
                <c:rich>
                  <a:bodyPr/>
                  <a:lstStyle/>
                  <a:p>
                    <a:r>
                      <a:rPr lang="ru-RU" dirty="0" smtClean="0"/>
                      <a:t>64954,6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numFmt formatCode="0.0" sourceLinked="0"/>
            <c:spPr>
              <a:noFill/>
              <a:ln w="18204">
                <a:noFill/>
              </a:ln>
            </c:spPr>
            <c:txPr>
              <a:bodyPr/>
              <a:lstStyle/>
              <a:p>
                <a:pPr>
                  <a:defRPr sz="932" b="1" i="0" u="none" strike="noStrike" baseline="0">
                    <a:solidFill>
                      <a:srgbClr val="FFFF00"/>
                    </a:solidFill>
                    <a:latin typeface="Arial Cyr"/>
                    <a:ea typeface="Arial Cyr"/>
                    <a:cs typeface="Arial Cyr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Sheet1!$B$1:$D$1</c:f>
              <c:strCache>
                <c:ptCount val="3"/>
                <c:pt idx="0">
                  <c:v>2022 год</c:v>
                </c:pt>
                <c:pt idx="1">
                  <c:v>2023 год</c:v>
                </c:pt>
                <c:pt idx="2">
                  <c:v>1 квартал 2024 года</c:v>
                </c:pt>
              </c:strCache>
            </c:strRef>
          </c:cat>
          <c:val>
            <c:numRef>
              <c:f>Sheet1!$B$3:$D$3</c:f>
              <c:numCache>
                <c:formatCode>General</c:formatCode>
                <c:ptCount val="3"/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68985216"/>
        <c:axId val="68986752"/>
      </c:barChart>
      <c:catAx>
        <c:axId val="6898521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9102">
            <a:solidFill>
              <a:srgbClr val="FFFF00"/>
            </a:solidFill>
            <a:prstDash val="solid"/>
          </a:ln>
        </c:spPr>
        <c:txPr>
          <a:bodyPr rot="0" vert="horz"/>
          <a:lstStyle/>
          <a:p>
            <a:pPr>
              <a:defRPr sz="1003" b="1" i="0" u="none" strike="noStrike" baseline="0">
                <a:solidFill>
                  <a:srgbClr val="FFFF00"/>
                </a:solidFill>
                <a:latin typeface="Arial Cyr"/>
                <a:ea typeface="Arial Cyr"/>
                <a:cs typeface="Arial Cyr"/>
              </a:defRPr>
            </a:pPr>
            <a:endParaRPr lang="ru-RU"/>
          </a:p>
        </c:txPr>
        <c:crossAx val="6898675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8986752"/>
        <c:scaling>
          <c:orientation val="minMax"/>
        </c:scaling>
        <c:delete val="0"/>
        <c:axPos val="l"/>
        <c:majorGridlines>
          <c:spPr>
            <a:ln w="9102">
              <a:solidFill>
                <a:srgbClr val="000000"/>
              </a:solidFill>
              <a:prstDash val="solid"/>
            </a:ln>
          </c:spPr>
        </c:majorGridlines>
        <c:numFmt formatCode="0.0" sourceLinked="1"/>
        <c:majorTickMark val="out"/>
        <c:minorTickMark val="none"/>
        <c:tickLblPos val="nextTo"/>
        <c:spPr>
          <a:ln w="9102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398" b="1" i="0" u="none" strike="noStrike" baseline="0">
                <a:solidFill>
                  <a:srgbClr val="FFFF00"/>
                </a:solidFill>
                <a:latin typeface="Arial Cyr"/>
                <a:ea typeface="Arial Cyr"/>
                <a:cs typeface="Arial Cyr"/>
              </a:defRPr>
            </a:pPr>
            <a:endParaRPr lang="ru-RU"/>
          </a:p>
        </c:txPr>
        <c:crossAx val="68985216"/>
        <c:crosses val="autoZero"/>
        <c:crossBetween val="between"/>
      </c:valAx>
      <c:spPr>
        <a:noFill/>
        <a:ln w="18204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075" b="1" i="0" u="none" strike="noStrike" baseline="0">
          <a:solidFill>
            <a:srgbClr val="000000"/>
          </a:solidFill>
          <a:latin typeface="Arial Cyr"/>
          <a:ea typeface="Arial Cyr"/>
          <a:cs typeface="Arial Cyr"/>
        </a:defRPr>
      </a:pPr>
      <a:endParaRPr lang="ru-RU"/>
    </a:p>
  </c:txPr>
  <c:externalData r:id="rId1">
    <c:autoUpdate val="0"/>
  </c:externalData>
  <c:userShapes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2836767036450078"/>
          <c:y val="6.7055393586005832E-2"/>
          <c:w val="0.87321711568938198"/>
          <c:h val="0.75801749271137031"/>
        </c:manualLayout>
      </c:layout>
      <c:barChart>
        <c:barDir val="col"/>
        <c:grouping val="clustered"/>
        <c:varyColors val="0"/>
        <c:ser>
          <c:idx val="1"/>
          <c:order val="0"/>
          <c:tx>
            <c:strRef>
              <c:f>Sheet1!$A$2</c:f>
              <c:strCache>
                <c:ptCount val="1"/>
                <c:pt idx="0">
                  <c:v>Бюджет области</c:v>
                </c:pt>
              </c:strCache>
            </c:strRef>
          </c:tx>
          <c:spPr>
            <a:solidFill>
              <a:srgbClr val="FF0000"/>
            </a:solidFill>
            <a:ln w="9411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18822">
                <a:noFill/>
              </a:ln>
            </c:spPr>
            <c:txPr>
              <a:bodyPr/>
              <a:lstStyle/>
              <a:p>
                <a:pPr>
                  <a:defRPr sz="1037" b="1" i="0" u="none" strike="noStrike" baseline="0">
                    <a:solidFill>
                      <a:srgbClr val="FFFF00"/>
                    </a:solidFill>
                    <a:latin typeface="Arial"/>
                    <a:ea typeface="Arial"/>
                    <a:cs typeface="Arial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Sheet1!$B$1:$D$1</c:f>
              <c:strCache>
                <c:ptCount val="3"/>
                <c:pt idx="0">
                  <c:v>2022 год</c:v>
                </c:pt>
                <c:pt idx="1">
                  <c:v>2023 год</c:v>
                </c:pt>
                <c:pt idx="2">
                  <c:v>1 квартал 2024 года</c:v>
                </c:pt>
              </c:strCache>
            </c:strRef>
          </c:cat>
          <c:val>
            <c:numRef>
              <c:f>Sheet1!$B$2:$D$2</c:f>
              <c:numCache>
                <c:formatCode>#,##0.00</c:formatCode>
                <c:ptCount val="3"/>
                <c:pt idx="0" formatCode="General">
                  <c:v>15014.6</c:v>
                </c:pt>
                <c:pt idx="1">
                  <c:v>20070.599999999999</c:v>
                </c:pt>
                <c:pt idx="2">
                  <c:v>4397.8</c:v>
                </c:pt>
              </c:numCache>
            </c:numRef>
          </c:val>
        </c:ser>
        <c:ser>
          <c:idx val="2"/>
          <c:order val="1"/>
          <c:tx>
            <c:strRef>
              <c:f>Sheet1!$A$3</c:f>
              <c:strCache>
                <c:ptCount val="1"/>
                <c:pt idx="0">
                  <c:v>Областной бюджет</c:v>
                </c:pt>
              </c:strCache>
            </c:strRef>
          </c:tx>
          <c:spPr>
            <a:solidFill>
              <a:srgbClr val="99CCFF"/>
            </a:solidFill>
            <a:ln w="9411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18822">
                <a:noFill/>
              </a:ln>
            </c:spPr>
            <c:txPr>
              <a:bodyPr/>
              <a:lstStyle/>
              <a:p>
                <a:pPr>
                  <a:defRPr sz="1037" b="1" i="0" u="none" strike="noStrike" baseline="0">
                    <a:solidFill>
                      <a:srgbClr val="FFFF00"/>
                    </a:solidFill>
                    <a:latin typeface="Arial"/>
                    <a:ea typeface="Arial"/>
                    <a:cs typeface="Arial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Sheet1!$B$1:$D$1</c:f>
              <c:strCache>
                <c:ptCount val="3"/>
                <c:pt idx="0">
                  <c:v>2022 год</c:v>
                </c:pt>
                <c:pt idx="1">
                  <c:v>2023 год</c:v>
                </c:pt>
                <c:pt idx="2">
                  <c:v>1 квартал 2024 года</c:v>
                </c:pt>
              </c:strCache>
            </c:strRef>
          </c:cat>
          <c:val>
            <c:numRef>
              <c:f>Sheet1!$B$3:$D$3</c:f>
              <c:numCache>
                <c:formatCode>#,##0.0</c:formatCode>
                <c:ptCount val="3"/>
                <c:pt idx="0">
                  <c:v>4872</c:v>
                </c:pt>
                <c:pt idx="1">
                  <c:v>10063.1</c:v>
                </c:pt>
                <c:pt idx="2">
                  <c:v>2445.1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75308032"/>
        <c:axId val="75318016"/>
      </c:barChart>
      <c:catAx>
        <c:axId val="7530803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9411">
            <a:solidFill>
              <a:srgbClr val="FFFF00"/>
            </a:solidFill>
            <a:prstDash val="solid"/>
          </a:ln>
        </c:spPr>
        <c:txPr>
          <a:bodyPr rot="0" vert="horz"/>
          <a:lstStyle/>
          <a:p>
            <a:pPr>
              <a:defRPr sz="1445" b="1" i="0" u="none" strike="noStrike" baseline="0">
                <a:solidFill>
                  <a:srgbClr val="FFFF00"/>
                </a:solidFill>
                <a:latin typeface="Arial Cyr"/>
                <a:ea typeface="Arial Cyr"/>
                <a:cs typeface="Arial Cyr"/>
              </a:defRPr>
            </a:pPr>
            <a:endParaRPr lang="ru-RU"/>
          </a:p>
        </c:txPr>
        <c:crossAx val="7531801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75318016"/>
        <c:scaling>
          <c:orientation val="minMax"/>
        </c:scaling>
        <c:delete val="0"/>
        <c:axPos val="l"/>
        <c:majorGridlines>
          <c:spPr>
            <a:ln w="9411">
              <a:solidFill>
                <a:srgbClr val="000000"/>
              </a:solidFill>
              <a:prstDash val="solid"/>
            </a:ln>
          </c:spPr>
        </c:majorGridlines>
        <c:numFmt formatCode="General" sourceLinked="1"/>
        <c:majorTickMark val="out"/>
        <c:minorTickMark val="none"/>
        <c:tickLblPos val="nextTo"/>
        <c:spPr>
          <a:ln w="9411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445" b="1" i="0" u="none" strike="noStrike" baseline="0">
                <a:solidFill>
                  <a:srgbClr val="FFFF00"/>
                </a:solidFill>
                <a:latin typeface="Arial Cyr"/>
                <a:ea typeface="Arial Cyr"/>
                <a:cs typeface="Arial Cyr"/>
              </a:defRPr>
            </a:pPr>
            <a:endParaRPr lang="ru-RU"/>
          </a:p>
        </c:txPr>
        <c:crossAx val="75308032"/>
        <c:crosses val="autoZero"/>
        <c:crossBetween val="between"/>
      </c:valAx>
      <c:spPr>
        <a:noFill/>
        <a:ln w="18822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112" b="1" i="0" u="none" strike="noStrike" baseline="0">
          <a:solidFill>
            <a:srgbClr val="000000"/>
          </a:solidFill>
          <a:latin typeface="Arial Cyr"/>
          <a:ea typeface="Arial Cyr"/>
          <a:cs typeface="Arial Cyr"/>
        </a:defRPr>
      </a:pPr>
      <a:endParaRPr lang="ru-RU"/>
    </a:p>
  </c:txPr>
  <c:externalData r:id="rId1">
    <c:autoUpdate val="0"/>
  </c:externalData>
  <c:userShapes r:id="rId2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668789808917198"/>
          <c:y val="6.6860465116279064E-2"/>
          <c:w val="0.89490445859872614"/>
          <c:h val="0.75872093023255816"/>
        </c:manualLayout>
      </c:layout>
      <c:barChart>
        <c:barDir val="col"/>
        <c:grouping val="clustered"/>
        <c:varyColors val="0"/>
        <c:ser>
          <c:idx val="1"/>
          <c:order val="0"/>
          <c:tx>
            <c:strRef>
              <c:f>Sheet1!$A$2</c:f>
              <c:strCache>
                <c:ptCount val="1"/>
                <c:pt idx="0">
                  <c:v>Бюджет области</c:v>
                </c:pt>
              </c:strCache>
            </c:strRef>
          </c:tx>
          <c:spPr>
            <a:solidFill>
              <a:srgbClr val="FF0000"/>
            </a:solidFill>
            <a:ln w="9357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18715">
                <a:noFill/>
              </a:ln>
            </c:spPr>
            <c:txPr>
              <a:bodyPr/>
              <a:lstStyle/>
              <a:p>
                <a:pPr>
                  <a:defRPr sz="1179" b="1" i="0" u="none" strike="noStrike" baseline="0">
                    <a:solidFill>
                      <a:srgbClr val="FFFF00"/>
                    </a:solidFill>
                    <a:latin typeface="Arial Cyr"/>
                    <a:ea typeface="Arial Cyr"/>
                    <a:cs typeface="Arial Cyr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Sheet1!$B$1:$D$1</c:f>
              <c:strCache>
                <c:ptCount val="3"/>
                <c:pt idx="0">
                  <c:v>2022 год</c:v>
                </c:pt>
                <c:pt idx="1">
                  <c:v>2023 год</c:v>
                </c:pt>
                <c:pt idx="2">
                  <c:v>1 квартал 2024 года</c:v>
                </c:pt>
              </c:strCache>
            </c:strRef>
          </c:cat>
          <c:val>
            <c:numRef>
              <c:f>Sheet1!$B$2:$D$2</c:f>
              <c:numCache>
                <c:formatCode>0</c:formatCode>
                <c:ptCount val="3"/>
                <c:pt idx="0">
                  <c:v>42.9</c:v>
                </c:pt>
                <c:pt idx="1">
                  <c:v>324.8</c:v>
                </c:pt>
                <c:pt idx="2" formatCode="General">
                  <c:v>40.299999999999997</c:v>
                </c:pt>
              </c:numCache>
            </c:numRef>
          </c:val>
        </c:ser>
        <c:ser>
          <c:idx val="2"/>
          <c:order val="1"/>
          <c:tx>
            <c:strRef>
              <c:f>Sheet1!$A$3</c:f>
              <c:strCache>
                <c:ptCount val="1"/>
                <c:pt idx="0">
                  <c:v>Областной бюджет</c:v>
                </c:pt>
              </c:strCache>
            </c:strRef>
          </c:tx>
          <c:spPr>
            <a:solidFill>
              <a:srgbClr val="99CCFF"/>
            </a:solidFill>
            <a:ln w="9357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18715">
                <a:noFill/>
              </a:ln>
            </c:spPr>
            <c:txPr>
              <a:bodyPr/>
              <a:lstStyle/>
              <a:p>
                <a:pPr>
                  <a:defRPr sz="1179" b="1" i="0" u="none" strike="noStrike" baseline="0">
                    <a:solidFill>
                      <a:srgbClr val="FFFF00"/>
                    </a:solidFill>
                    <a:latin typeface="Arial Cyr"/>
                    <a:ea typeface="Arial Cyr"/>
                    <a:cs typeface="Arial Cyr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Sheet1!$B$1:$D$1</c:f>
              <c:strCache>
                <c:ptCount val="3"/>
                <c:pt idx="0">
                  <c:v>2022 год</c:v>
                </c:pt>
                <c:pt idx="1">
                  <c:v>2023 год</c:v>
                </c:pt>
                <c:pt idx="2">
                  <c:v>1 квартал 2024 года</c:v>
                </c:pt>
              </c:strCache>
            </c:strRef>
          </c:cat>
          <c:val>
            <c:numRef>
              <c:f>Sheet1!$B$3:$D$3</c:f>
              <c:numCache>
                <c:formatCode>General</c:formatCode>
                <c:ptCount val="3"/>
                <c:pt idx="0">
                  <c:v>15.7</c:v>
                </c:pt>
                <c:pt idx="1">
                  <c:v>280.5</c:v>
                </c:pt>
                <c:pt idx="2">
                  <c:v>40.200000000000003</c:v>
                </c:pt>
              </c:numCache>
            </c:numRef>
          </c:val>
        </c:ser>
        <c:ser>
          <c:idx val="0"/>
          <c:order val="2"/>
          <c:tx>
            <c:strRef>
              <c:f>Sheet1!$A$4</c:f>
              <c:strCache>
                <c:ptCount val="1"/>
              </c:strCache>
            </c:strRef>
          </c:tx>
          <c:spPr>
            <a:solidFill>
              <a:srgbClr val="9999FF"/>
            </a:solidFill>
            <a:ln w="9357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18715">
                <a:noFill/>
              </a:ln>
            </c:spPr>
            <c:txPr>
              <a:bodyPr/>
              <a:lstStyle/>
              <a:p>
                <a:pPr>
                  <a:defRPr sz="1455" b="1" i="0" u="none" strike="noStrike" baseline="0">
                    <a:solidFill>
                      <a:srgbClr val="000000"/>
                    </a:solidFill>
                    <a:latin typeface="Arial Cyr"/>
                    <a:ea typeface="Arial Cyr"/>
                    <a:cs typeface="Arial Cyr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Sheet1!$B$1:$D$1</c:f>
              <c:strCache>
                <c:ptCount val="3"/>
                <c:pt idx="0">
                  <c:v>2022 год</c:v>
                </c:pt>
                <c:pt idx="1">
                  <c:v>2023 год</c:v>
                </c:pt>
                <c:pt idx="2">
                  <c:v>1 квартал 2024 года</c:v>
                </c:pt>
              </c:strCache>
            </c:strRef>
          </c:cat>
          <c:val>
            <c:numRef>
              <c:f>Sheet1!$B$4:$D$4</c:f>
              <c:numCache>
                <c:formatCode>General</c:formatCode>
                <c:ptCount val="3"/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68751360"/>
        <c:axId val="68752896"/>
      </c:barChart>
      <c:catAx>
        <c:axId val="6875136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9357">
            <a:solidFill>
              <a:srgbClr val="FFFF00"/>
            </a:solidFill>
            <a:prstDash val="solid"/>
          </a:ln>
        </c:spPr>
        <c:txPr>
          <a:bodyPr rot="0" vert="horz"/>
          <a:lstStyle/>
          <a:p>
            <a:pPr>
              <a:defRPr sz="1455" b="1" i="0" u="none" strike="noStrike" baseline="0">
                <a:solidFill>
                  <a:srgbClr val="FFFF00"/>
                </a:solidFill>
                <a:latin typeface="Arial Cyr"/>
                <a:ea typeface="Arial Cyr"/>
                <a:cs typeface="Arial Cyr"/>
              </a:defRPr>
            </a:pPr>
            <a:endParaRPr lang="ru-RU"/>
          </a:p>
        </c:txPr>
        <c:crossAx val="6875289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8752896"/>
        <c:scaling>
          <c:orientation val="minMax"/>
        </c:scaling>
        <c:delete val="0"/>
        <c:axPos val="l"/>
        <c:majorGridlines>
          <c:spPr>
            <a:ln w="2339">
              <a:solidFill>
                <a:srgbClr val="000000"/>
              </a:solidFill>
              <a:prstDash val="solid"/>
            </a:ln>
          </c:spPr>
        </c:majorGridlines>
        <c:numFmt formatCode="0" sourceLinked="1"/>
        <c:majorTickMark val="out"/>
        <c:minorTickMark val="none"/>
        <c:tickLblPos val="nextTo"/>
        <c:spPr>
          <a:ln w="2339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455" b="1" i="0" u="none" strike="noStrike" baseline="0">
                <a:solidFill>
                  <a:srgbClr val="FFFF00"/>
                </a:solidFill>
                <a:latin typeface="Arial Cyr"/>
                <a:ea typeface="Arial Cyr"/>
                <a:cs typeface="Arial Cyr"/>
              </a:defRPr>
            </a:pPr>
            <a:endParaRPr lang="ru-RU"/>
          </a:p>
        </c:txPr>
        <c:crossAx val="68751360"/>
        <c:crosses val="autoZero"/>
        <c:crossBetween val="between"/>
      </c:valAx>
      <c:spPr>
        <a:noFill/>
        <a:ln w="9357">
          <a:solidFill>
            <a:srgbClr val="808080"/>
          </a:solidFill>
          <a:prstDash val="solid"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105" b="1" i="0" u="none" strike="noStrike" baseline="0">
          <a:solidFill>
            <a:srgbClr val="000000"/>
          </a:solidFill>
          <a:latin typeface="Arial Cyr"/>
          <a:ea typeface="Arial Cyr"/>
          <a:cs typeface="Arial Cyr"/>
        </a:defRPr>
      </a:pPr>
      <a:endParaRPr lang="ru-RU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668789808917198"/>
          <c:y val="6.7448680351906154E-2"/>
          <c:w val="0.89490445859872614"/>
          <c:h val="0.65982404692082108"/>
        </c:manualLayout>
      </c:layout>
      <c:barChart>
        <c:barDir val="col"/>
        <c:grouping val="clustered"/>
        <c:varyColors val="0"/>
        <c:ser>
          <c:idx val="1"/>
          <c:order val="0"/>
          <c:tx>
            <c:strRef>
              <c:f>Sheet1!$A$2</c:f>
              <c:strCache>
                <c:ptCount val="1"/>
                <c:pt idx="0">
                  <c:v>Бюджет области</c:v>
                </c:pt>
              </c:strCache>
            </c:strRef>
          </c:tx>
          <c:spPr>
            <a:solidFill>
              <a:srgbClr val="FF0000"/>
            </a:solidFill>
            <a:ln w="9297">
              <a:solidFill>
                <a:srgbClr val="000000"/>
              </a:solidFill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1.9395674147189221E-3"/>
                  <c:y val="-4.3972214316583954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1.4761442921140717E-2"/>
                  <c:y val="-5.4757736776030793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 w="18594">
                <a:noFill/>
              </a:ln>
            </c:spPr>
            <c:txPr>
              <a:bodyPr/>
              <a:lstStyle/>
              <a:p>
                <a:pPr algn="r">
                  <a:defRPr sz="950" b="1" i="0" u="none" strike="noStrike" baseline="0">
                    <a:solidFill>
                      <a:srgbClr val="FFFF00"/>
                    </a:solidFill>
                    <a:latin typeface="Arial Cyr"/>
                    <a:ea typeface="Arial Cyr"/>
                    <a:cs typeface="Arial Cyr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Sheet1!$B$1:$D$1</c:f>
              <c:strCache>
                <c:ptCount val="3"/>
                <c:pt idx="0">
                  <c:v>2022 год</c:v>
                </c:pt>
                <c:pt idx="1">
                  <c:v>2023 год</c:v>
                </c:pt>
                <c:pt idx="2">
                  <c:v>1 квартал 2024 года</c:v>
                </c:pt>
              </c:strCache>
            </c:strRef>
          </c:cat>
          <c:val>
            <c:numRef>
              <c:f>Sheet1!$B$2:$D$2</c:f>
              <c:numCache>
                <c:formatCode>General</c:formatCode>
                <c:ptCount val="3"/>
              </c:numCache>
            </c:numRef>
          </c:val>
        </c:ser>
        <c:ser>
          <c:idx val="2"/>
          <c:order val="1"/>
          <c:tx>
            <c:strRef>
              <c:f>Sheet1!$A$3</c:f>
              <c:strCache>
                <c:ptCount val="1"/>
                <c:pt idx="0">
                  <c:v>Областной бюджет</c:v>
                </c:pt>
              </c:strCache>
            </c:strRef>
          </c:tx>
          <c:spPr>
            <a:solidFill>
              <a:srgbClr val="99CCFF"/>
            </a:solidFill>
            <a:ln w="9297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18594">
                <a:noFill/>
              </a:ln>
            </c:spPr>
            <c:txPr>
              <a:bodyPr/>
              <a:lstStyle/>
              <a:p>
                <a:pPr algn="r">
                  <a:defRPr sz="950" b="1" i="0" u="none" strike="noStrike" baseline="0">
                    <a:solidFill>
                      <a:srgbClr val="FFFF00"/>
                    </a:solidFill>
                    <a:latin typeface="Arial Cyr"/>
                    <a:ea typeface="Arial Cyr"/>
                    <a:cs typeface="Arial Cyr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Sheet1!$B$1:$D$1</c:f>
              <c:strCache>
                <c:ptCount val="3"/>
                <c:pt idx="0">
                  <c:v>2022 год</c:v>
                </c:pt>
                <c:pt idx="1">
                  <c:v>2023 год</c:v>
                </c:pt>
                <c:pt idx="2">
                  <c:v>1 квартал 2024 года</c:v>
                </c:pt>
              </c:strCache>
            </c:strRef>
          </c:cat>
          <c:val>
            <c:numRef>
              <c:f>Sheet1!$B$3:$D$3</c:f>
              <c:numCache>
                <c:formatCode>General</c:formatCode>
                <c:ptCount val="3"/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8778240"/>
        <c:axId val="68784128"/>
      </c:barChart>
      <c:catAx>
        <c:axId val="6877824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9297">
            <a:solidFill>
              <a:srgbClr val="FFFF00"/>
            </a:solidFill>
            <a:prstDash val="solid"/>
          </a:ln>
        </c:spPr>
        <c:txPr>
          <a:bodyPr rot="0" vert="horz"/>
          <a:lstStyle/>
          <a:p>
            <a:pPr>
              <a:defRPr sz="1430" b="1" i="0" u="none" strike="noStrike" baseline="0">
                <a:solidFill>
                  <a:srgbClr val="FFFF00"/>
                </a:solidFill>
                <a:latin typeface="Arial Cyr"/>
                <a:ea typeface="Arial Cyr"/>
                <a:cs typeface="Arial Cyr"/>
              </a:defRPr>
            </a:pPr>
            <a:endParaRPr lang="ru-RU"/>
          </a:p>
        </c:txPr>
        <c:crossAx val="6878412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8784128"/>
        <c:scaling>
          <c:orientation val="minMax"/>
        </c:scaling>
        <c:delete val="0"/>
        <c:axPos val="l"/>
        <c:majorGridlines>
          <c:spPr>
            <a:ln w="2324">
              <a:solidFill>
                <a:srgbClr val="000000"/>
              </a:solidFill>
              <a:prstDash val="solid"/>
            </a:ln>
          </c:spPr>
        </c:majorGridlines>
        <c:numFmt formatCode="General" sourceLinked="1"/>
        <c:majorTickMark val="out"/>
        <c:minorTickMark val="none"/>
        <c:tickLblPos val="nextTo"/>
        <c:spPr>
          <a:ln w="2324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430" b="1" i="0" u="none" strike="noStrike" baseline="0">
                <a:solidFill>
                  <a:srgbClr val="FFFF00"/>
                </a:solidFill>
                <a:latin typeface="Arial Cyr"/>
                <a:ea typeface="Arial Cyr"/>
                <a:cs typeface="Arial Cyr"/>
              </a:defRPr>
            </a:pPr>
            <a:endParaRPr lang="ru-RU"/>
          </a:p>
        </c:txPr>
        <c:crossAx val="68778240"/>
        <c:crosses val="autoZero"/>
        <c:crossBetween val="between"/>
      </c:valAx>
      <c:spPr>
        <a:noFill/>
        <a:ln w="9297">
          <a:solidFill>
            <a:srgbClr val="808080"/>
          </a:solidFill>
          <a:prstDash val="solid"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098" b="1" i="0" u="none" strike="noStrike" baseline="0">
          <a:solidFill>
            <a:srgbClr val="000000"/>
          </a:solidFill>
          <a:latin typeface="Arial Cyr"/>
          <a:ea typeface="Arial Cyr"/>
          <a:cs typeface="Arial Cyr"/>
        </a:defRPr>
      </a:pPr>
      <a:endParaRPr lang="ru-RU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2243580337490829"/>
          <c:y val="9.3675353708580891E-2"/>
          <c:w val="0.91759112519809827"/>
          <c:h val="0.75942028985507248"/>
        </c:manualLayout>
      </c:layout>
      <c:barChart>
        <c:barDir val="col"/>
        <c:grouping val="clustered"/>
        <c:varyColors val="0"/>
        <c:ser>
          <c:idx val="1"/>
          <c:order val="0"/>
          <c:tx>
            <c:strRef>
              <c:f>Sheet1!$A$2</c:f>
              <c:strCache>
                <c:ptCount val="1"/>
                <c:pt idx="0">
                  <c:v>Бюджет области</c:v>
                </c:pt>
              </c:strCache>
            </c:strRef>
          </c:tx>
          <c:spPr>
            <a:solidFill>
              <a:srgbClr val="FF0000"/>
            </a:solidFill>
            <a:ln w="9212">
              <a:solidFill>
                <a:srgbClr val="000000"/>
              </a:solidFill>
              <a:prstDash val="solid"/>
            </a:ln>
          </c:spPr>
          <c:invertIfNegative val="0"/>
          <c:dLbls>
            <c:dLbl>
              <c:idx val="2"/>
              <c:tx>
                <c:rich>
                  <a:bodyPr/>
                  <a:lstStyle/>
                  <a:p>
                    <a:r>
                      <a:rPr lang="en-US" smtClean="0"/>
                      <a:t>1,3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 w="18424">
                <a:noFill/>
              </a:ln>
            </c:spPr>
            <c:txPr>
              <a:bodyPr/>
              <a:lstStyle/>
              <a:p>
                <a:pPr>
                  <a:defRPr sz="1161" b="1" i="0" u="none" strike="noStrike" baseline="0">
                    <a:solidFill>
                      <a:srgbClr val="FFFF00"/>
                    </a:solidFill>
                    <a:latin typeface="Arial Cyr"/>
                    <a:ea typeface="Arial Cyr"/>
                    <a:cs typeface="Arial Cyr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Sheet1!$B$1:$D$1</c:f>
              <c:strCache>
                <c:ptCount val="3"/>
                <c:pt idx="0">
                  <c:v>2022 г</c:v>
                </c:pt>
                <c:pt idx="1">
                  <c:v>2023 г</c:v>
                </c:pt>
                <c:pt idx="2">
                  <c:v>1 квартал 2024 года</c:v>
                </c:pt>
              </c:strCache>
            </c:strRef>
          </c:cat>
          <c:val>
            <c:numRef>
              <c:f>Sheet1!$B$2:$D$2</c:f>
              <c:numCache>
                <c:formatCode>General</c:formatCode>
                <c:ptCount val="3"/>
              </c:numCache>
            </c:numRef>
          </c:val>
        </c:ser>
        <c:ser>
          <c:idx val="2"/>
          <c:order val="1"/>
          <c:tx>
            <c:strRef>
              <c:f>Sheet1!$A$3</c:f>
              <c:strCache>
                <c:ptCount val="1"/>
                <c:pt idx="0">
                  <c:v>Областной бюджет</c:v>
                </c:pt>
              </c:strCache>
            </c:strRef>
          </c:tx>
          <c:spPr>
            <a:solidFill>
              <a:srgbClr val="99CCFF"/>
            </a:solidFill>
            <a:ln w="9212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18424">
                <a:noFill/>
              </a:ln>
            </c:spPr>
            <c:txPr>
              <a:bodyPr/>
              <a:lstStyle/>
              <a:p>
                <a:pPr>
                  <a:defRPr sz="1161" b="1" i="0" u="none" strike="noStrike" baseline="0">
                    <a:solidFill>
                      <a:srgbClr val="FFFF00"/>
                    </a:solidFill>
                    <a:latin typeface="Arial Cyr"/>
                    <a:ea typeface="Arial Cyr"/>
                    <a:cs typeface="Arial Cyr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Sheet1!$B$1:$D$1</c:f>
              <c:strCache>
                <c:ptCount val="3"/>
                <c:pt idx="0">
                  <c:v>2022 г</c:v>
                </c:pt>
                <c:pt idx="1">
                  <c:v>2023 г</c:v>
                </c:pt>
                <c:pt idx="2">
                  <c:v>1 квартал 2024 года</c:v>
                </c:pt>
              </c:strCache>
            </c:strRef>
          </c:cat>
          <c:val>
            <c:numRef>
              <c:f>Sheet1!$B$3:$D$3</c:f>
              <c:numCache>
                <c:formatCode>General</c:formatCode>
                <c:ptCount val="3"/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75426048"/>
        <c:axId val="75180288"/>
      </c:barChart>
      <c:catAx>
        <c:axId val="7542604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9212">
            <a:solidFill>
              <a:srgbClr val="FFFF00"/>
            </a:solidFill>
            <a:prstDash val="solid"/>
          </a:ln>
        </c:spPr>
        <c:txPr>
          <a:bodyPr rot="0" vert="horz"/>
          <a:lstStyle/>
          <a:p>
            <a:pPr>
              <a:defRPr sz="1433" b="1" i="0" u="none" strike="noStrike" baseline="0">
                <a:solidFill>
                  <a:srgbClr val="FFFF00"/>
                </a:solidFill>
                <a:latin typeface="Arial Cyr"/>
                <a:ea typeface="Arial Cyr"/>
                <a:cs typeface="Arial Cyr"/>
              </a:defRPr>
            </a:pPr>
            <a:endParaRPr lang="ru-RU"/>
          </a:p>
        </c:txPr>
        <c:crossAx val="7518028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75180288"/>
        <c:scaling>
          <c:orientation val="minMax"/>
        </c:scaling>
        <c:delete val="0"/>
        <c:axPos val="l"/>
        <c:majorGridlines>
          <c:spPr>
            <a:ln w="2303">
              <a:solidFill>
                <a:srgbClr val="000000"/>
              </a:solidFill>
              <a:prstDash val="solid"/>
            </a:ln>
          </c:spPr>
        </c:majorGridlines>
        <c:numFmt formatCode="General" sourceLinked="1"/>
        <c:majorTickMark val="out"/>
        <c:minorTickMark val="none"/>
        <c:tickLblPos val="nextTo"/>
        <c:spPr>
          <a:ln w="2303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433" b="1" i="0" u="none" strike="noStrike" baseline="0">
                <a:solidFill>
                  <a:srgbClr val="FFFF00"/>
                </a:solidFill>
                <a:latin typeface="Arial Cyr"/>
                <a:ea typeface="Arial Cyr"/>
                <a:cs typeface="Arial Cyr"/>
              </a:defRPr>
            </a:pPr>
            <a:endParaRPr lang="ru-RU"/>
          </a:p>
        </c:txPr>
        <c:crossAx val="75426048"/>
        <c:crosses val="autoZero"/>
        <c:crossBetween val="between"/>
      </c:valAx>
      <c:spPr>
        <a:noFill/>
        <a:ln w="9212">
          <a:solidFill>
            <a:srgbClr val="808080"/>
          </a:solidFill>
          <a:prstDash val="solid"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106" b="1" i="0" u="none" strike="noStrike" baseline="0">
          <a:solidFill>
            <a:srgbClr val="000000"/>
          </a:solidFill>
          <a:latin typeface="Arial Cyr"/>
          <a:ea typeface="Arial Cyr"/>
          <a:cs typeface="Arial Cyr"/>
        </a:defRPr>
      </a:pPr>
      <a:endParaRPr lang="ru-RU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2261146496815287"/>
          <c:y val="6.0126582278481014E-2"/>
          <c:w val="0.87898089171974525"/>
          <c:h val="0.75632911392405067"/>
        </c:manualLayout>
      </c:layout>
      <c:barChart>
        <c:barDir val="col"/>
        <c:grouping val="clustered"/>
        <c:varyColors val="0"/>
        <c:ser>
          <c:idx val="1"/>
          <c:order val="0"/>
          <c:tx>
            <c:strRef>
              <c:f>Sheet1!$A$2</c:f>
              <c:strCache>
                <c:ptCount val="1"/>
                <c:pt idx="0">
                  <c:v>Бюджет области</c:v>
                </c:pt>
              </c:strCache>
            </c:strRef>
          </c:tx>
          <c:spPr>
            <a:solidFill>
              <a:srgbClr val="FF0000"/>
            </a:solidFill>
            <a:ln w="9057">
              <a:solidFill>
                <a:srgbClr val="000000"/>
              </a:solidFill>
              <a:prstDash val="solid"/>
            </a:ln>
          </c:spPr>
          <c:invertIfNegative val="0"/>
          <c:dLbls>
            <c:dLbl>
              <c:idx val="2"/>
              <c:layout>
                <c:manualLayout>
                  <c:x val="7.6874265587101058E-3"/>
                  <c:y val="-1.5336132195923115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numFmt formatCode="0.0" sourceLinked="0"/>
            <c:spPr>
              <a:noFill/>
              <a:ln w="18115">
                <a:noFill/>
              </a:ln>
            </c:spPr>
            <c:txPr>
              <a:bodyPr/>
              <a:lstStyle/>
              <a:p>
                <a:pPr>
                  <a:defRPr sz="1141" b="1" i="0" u="none" strike="noStrike" baseline="0">
                    <a:solidFill>
                      <a:srgbClr val="FFFF00"/>
                    </a:solidFill>
                    <a:latin typeface="Arial Cyr"/>
                    <a:ea typeface="Arial Cyr"/>
                    <a:cs typeface="Arial Cyr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Sheet1!$B$1:$D$1</c:f>
              <c:strCache>
                <c:ptCount val="3"/>
                <c:pt idx="0">
                  <c:v>2022 год</c:v>
                </c:pt>
                <c:pt idx="1">
                  <c:v>2023 год</c:v>
                </c:pt>
                <c:pt idx="2">
                  <c:v>1 квартал 2024 года</c:v>
                </c:pt>
              </c:strCache>
            </c:strRef>
          </c:cat>
          <c:val>
            <c:numRef>
              <c:f>Sheet1!$B$2:$D$2</c:f>
              <c:numCache>
                <c:formatCode>0.0</c:formatCode>
                <c:ptCount val="3"/>
                <c:pt idx="0">
                  <c:v>54.2</c:v>
                </c:pt>
                <c:pt idx="1">
                  <c:v>276.10000000000002</c:v>
                </c:pt>
                <c:pt idx="2">
                  <c:v>30.9</c:v>
                </c:pt>
              </c:numCache>
            </c:numRef>
          </c:val>
        </c:ser>
        <c:ser>
          <c:idx val="2"/>
          <c:order val="1"/>
          <c:tx>
            <c:strRef>
              <c:f>Sheet1!$A$3</c:f>
              <c:strCache>
                <c:ptCount val="1"/>
                <c:pt idx="0">
                  <c:v>Областной бюджет</c:v>
                </c:pt>
              </c:strCache>
            </c:strRef>
          </c:tx>
          <c:spPr>
            <a:solidFill>
              <a:srgbClr val="99CCFF"/>
            </a:solidFill>
            <a:ln w="9057">
              <a:solidFill>
                <a:srgbClr val="000000"/>
              </a:solidFill>
              <a:prstDash val="solid"/>
            </a:ln>
          </c:spPr>
          <c:invertIfNegative val="0"/>
          <c:dLbls>
            <c:dLbl>
              <c:idx val="2"/>
              <c:layout>
                <c:manualLayout>
                  <c:x val="1.1998501604445194E-2"/>
                  <c:y val="-6.0105198295094756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 w="18115">
                <a:noFill/>
              </a:ln>
            </c:spPr>
            <c:txPr>
              <a:bodyPr/>
              <a:lstStyle/>
              <a:p>
                <a:pPr>
                  <a:defRPr sz="1141" b="1" i="0" u="none" strike="noStrike" baseline="0">
                    <a:solidFill>
                      <a:srgbClr val="FFFF00"/>
                    </a:solidFill>
                    <a:latin typeface="Arial Cyr"/>
                    <a:ea typeface="Arial Cyr"/>
                    <a:cs typeface="Arial Cyr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Sheet1!$B$1:$D$1</c:f>
              <c:strCache>
                <c:ptCount val="3"/>
                <c:pt idx="0">
                  <c:v>2022 год</c:v>
                </c:pt>
                <c:pt idx="1">
                  <c:v>2023 год</c:v>
                </c:pt>
                <c:pt idx="2">
                  <c:v>1 квартал 2024 года</c:v>
                </c:pt>
              </c:strCache>
            </c:strRef>
          </c:cat>
          <c:val>
            <c:numRef>
              <c:f>Sheet1!$B$3:$D$3</c:f>
              <c:numCache>
                <c:formatCode>0.0</c:formatCode>
                <c:ptCount val="3"/>
                <c:pt idx="0">
                  <c:v>21.5</c:v>
                </c:pt>
                <c:pt idx="1">
                  <c:v>63.1</c:v>
                </c:pt>
                <c:pt idx="2">
                  <c:v>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75113600"/>
        <c:axId val="75115136"/>
      </c:barChart>
      <c:catAx>
        <c:axId val="7511360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9057">
            <a:solidFill>
              <a:srgbClr val="FFFF00"/>
            </a:solidFill>
            <a:prstDash val="solid"/>
          </a:ln>
        </c:spPr>
        <c:txPr>
          <a:bodyPr rot="0" vert="horz"/>
          <a:lstStyle/>
          <a:p>
            <a:pPr>
              <a:defRPr sz="1284" b="1" i="0" u="none" strike="noStrike" baseline="0">
                <a:solidFill>
                  <a:srgbClr val="FFFF00"/>
                </a:solidFill>
                <a:latin typeface="Arial Cyr"/>
                <a:ea typeface="Arial Cyr"/>
                <a:cs typeface="Arial Cyr"/>
              </a:defRPr>
            </a:pPr>
            <a:endParaRPr lang="ru-RU"/>
          </a:p>
        </c:txPr>
        <c:crossAx val="7511513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75115136"/>
        <c:scaling>
          <c:orientation val="minMax"/>
          <c:max val="350"/>
        </c:scaling>
        <c:delete val="0"/>
        <c:axPos val="l"/>
        <c:majorGridlines>
          <c:spPr>
            <a:ln w="2264">
              <a:solidFill>
                <a:srgbClr val="000000"/>
              </a:solidFill>
              <a:prstDash val="solid"/>
            </a:ln>
          </c:spPr>
        </c:majorGridlines>
        <c:numFmt formatCode="0.0" sourceLinked="1"/>
        <c:majorTickMark val="out"/>
        <c:minorTickMark val="none"/>
        <c:tickLblPos val="nextTo"/>
        <c:spPr>
          <a:ln w="2264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41" b="1" i="0" u="none" strike="noStrike" baseline="0">
                <a:solidFill>
                  <a:srgbClr val="FFFF00"/>
                </a:solidFill>
                <a:latin typeface="Arial Cyr"/>
                <a:ea typeface="Arial Cyr"/>
                <a:cs typeface="Arial Cyr"/>
              </a:defRPr>
            </a:pPr>
            <a:endParaRPr lang="ru-RU"/>
          </a:p>
        </c:txPr>
        <c:crossAx val="75113600"/>
        <c:crosses val="autoZero"/>
        <c:crossBetween val="between"/>
        <c:majorUnit val="50"/>
        <c:minorUnit val="10"/>
      </c:valAx>
      <c:spPr>
        <a:noFill/>
        <a:ln w="9057">
          <a:solidFill>
            <a:srgbClr val="808080"/>
          </a:solidFill>
          <a:prstDash val="solid"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856" b="1" i="0" u="none" strike="noStrike" baseline="0">
          <a:solidFill>
            <a:srgbClr val="000000"/>
          </a:solidFill>
          <a:latin typeface="Arial Cyr"/>
          <a:ea typeface="Arial Cyr"/>
          <a:cs typeface="Arial Cyr"/>
        </a:defRPr>
      </a:pPr>
      <a:endParaRPr lang="ru-RU"/>
    </a:p>
  </c:txPr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image" Target="../media/image1.emf"/><Relationship Id="rId4" Type="http://schemas.openxmlformats.org/officeDocument/2006/relationships/image" Target="../media/image4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emf"/><Relationship Id="rId1" Type="http://schemas.openxmlformats.org/officeDocument/2006/relationships/image" Target="../media/image6.emf"/><Relationship Id="rId4" Type="http://schemas.openxmlformats.org/officeDocument/2006/relationships/image" Target="../media/image9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0.491</cdr:x>
      <cdr:y>0.64725</cdr:y>
    </cdr:from>
    <cdr:to>
      <cdr:x>0.499</cdr:x>
      <cdr:y>0.7055</cdr:y>
    </cdr:to>
    <cdr:sp macro="" textlink="">
      <cdr:nvSpPr>
        <cdr:cNvPr id="1025" name="Text Box 1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2951045" y="2114614"/>
          <a:ext cx="48082" cy="190307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ffectLst xmlns:a="http://schemas.openxmlformats.org/drawingml/2006/main"/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xmlns:mc="http://schemas.openxmlformats.org/markup-compatibility/2006" val="000000" mc:Ignorable="a14" a14:legacySpreadsheetColorIndex="64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xmlns:mc="http://schemas.openxmlformats.org/markup-compatibility/2006" val="FFFFFF" mc:Ignorable="a14" a14:legacySpreadsheetColorIndex="65"/>
              </a:solidFill>
              <a:miter lim="800000"/>
              <a:headEnd/>
              <a:tailEnd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cdr:spPr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0.5005</cdr:x>
      <cdr:y>0.516</cdr:y>
    </cdr:from>
    <cdr:to>
      <cdr:x>0.51</cdr:x>
      <cdr:y>0.57425</cdr:y>
    </cdr:to>
    <cdr:sp macro="" textlink="">
      <cdr:nvSpPr>
        <cdr:cNvPr id="1025" name="Text Box 1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3008143" y="1685811"/>
          <a:ext cx="57097" cy="190307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ffectLst xmlns:a="http://schemas.openxmlformats.org/drawingml/2006/main"/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xmlns:mc="http://schemas.openxmlformats.org/markup-compatibility/2006" val="000000" mc:Ignorable="a14" a14:legacySpreadsheetColorIndex="64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xmlns:mc="http://schemas.openxmlformats.org/markup-compatibility/2006" val="FFFFFF" mc:Ignorable="a14" a14:legacySpreadsheetColorIndex="65"/>
              </a:solidFill>
              <a:miter lim="800000"/>
              <a:headEnd/>
              <a:tailEnd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cdr:spPr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0.49875</cdr:x>
      <cdr:y>0.5195</cdr:y>
    </cdr:from>
    <cdr:to>
      <cdr:x>0.50675</cdr:x>
      <cdr:y>0.5775</cdr:y>
    </cdr:to>
    <cdr:sp macro="" textlink="">
      <cdr:nvSpPr>
        <cdr:cNvPr id="1025" name="Text Box 1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2997625" y="1707142"/>
          <a:ext cx="48082" cy="190595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ffectLst xmlns:a="http://schemas.openxmlformats.org/drawingml/2006/main"/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xmlns:mc="http://schemas.openxmlformats.org/markup-compatibility/2006" val="000000" mc:Ignorable="a14" a14:legacySpreadsheetColorIndex="64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xmlns:mc="http://schemas.openxmlformats.org/markup-compatibility/2006" val="FFFFFF" mc:Ignorable="a14" a14:legacySpreadsheetColorIndex="65"/>
              </a:solidFill>
              <a:miter lim="800000"/>
              <a:headEnd/>
              <a:tailEnd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cdr:spPr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0.491</cdr:x>
      <cdr:y>0.64725</cdr:y>
    </cdr:from>
    <cdr:to>
      <cdr:x>0.499</cdr:x>
      <cdr:y>0.7055</cdr:y>
    </cdr:to>
    <cdr:sp macro="" textlink="">
      <cdr:nvSpPr>
        <cdr:cNvPr id="1025" name="Text Box 1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2951045" y="2114614"/>
          <a:ext cx="48082" cy="190307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ffectLst xmlns:a="http://schemas.openxmlformats.org/drawingml/2006/main"/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xmlns:mc="http://schemas.openxmlformats.org/markup-compatibility/2006" val="000000" mc:Ignorable="a14" a14:legacySpreadsheetColorIndex="64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xmlns:mc="http://schemas.openxmlformats.org/markup-compatibility/2006" val="FFFFFF" mc:Ignorable="a14" a14:legacySpreadsheetColorIndex="65"/>
              </a:solidFill>
              <a:miter lim="800000"/>
              <a:headEnd/>
              <a:tailEnd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cdr:spPr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0.50475</cdr:x>
      <cdr:y>0.817</cdr:y>
    </cdr:from>
    <cdr:to>
      <cdr:x>0.51275</cdr:x>
      <cdr:y>0.87525</cdr:y>
    </cdr:to>
    <cdr:sp macro="" textlink="">
      <cdr:nvSpPr>
        <cdr:cNvPr id="1025" name="Text Box 1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3043302" y="2676982"/>
          <a:ext cx="48234" cy="190862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ffectLst xmlns:a="http://schemas.openxmlformats.org/drawingml/2006/main"/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xmlns:mc="http://schemas.openxmlformats.org/markup-compatibility/2006" val="000000" mc:Ignorable="a14" a14:legacySpreadsheetColorIndex="64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xmlns:mc="http://schemas.openxmlformats.org/markup-compatibility/2006" val="FFFFFF" mc:Ignorable="a14" a14:legacySpreadsheetColorIndex="65"/>
              </a:solidFill>
              <a:miter lim="800000"/>
              <a:headEnd/>
              <a:tailEnd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cdr:spPr>
    </cdr: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0.503</cdr:x>
      <cdr:y>0.85675</cdr:y>
    </cdr:from>
    <cdr:to>
      <cdr:x>0.511</cdr:x>
      <cdr:y>0.915</cdr:y>
    </cdr:to>
    <cdr:sp macro="" textlink="">
      <cdr:nvSpPr>
        <cdr:cNvPr id="1025" name="Text Box 1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3023168" y="2807227"/>
          <a:ext cx="48083" cy="190862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ffectLst xmlns:a="http://schemas.openxmlformats.org/drawingml/2006/main"/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xmlns:mc="http://schemas.openxmlformats.org/markup-compatibility/2006" val="000000" mc:Ignorable="a14" a14:legacySpreadsheetColorIndex="64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xmlns:mc="http://schemas.openxmlformats.org/markup-compatibility/2006" val="FFFFFF" mc:Ignorable="a14" a14:legacySpreadsheetColorIndex="65"/>
              </a:solidFill>
              <a:miter lim="800000"/>
              <a:headEnd/>
              <a:tailEnd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cdr:spPr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91" tIns="46195" rIns="92391" bIns="46195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91" tIns="46195" rIns="92391" bIns="46195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42975" y="746125"/>
            <a:ext cx="4972050" cy="37306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16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724400"/>
            <a:ext cx="5486400" cy="447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91" tIns="46195" rIns="92391" bIns="4619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1116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8800"/>
            <a:ext cx="29718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91" tIns="46195" rIns="92391" bIns="46195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16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9448800"/>
            <a:ext cx="29718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91" tIns="46195" rIns="92391" bIns="46195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C39F0D94-6634-43EA-AEEB-301DAB1CB37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440448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5" name="Group 3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8" name="Freeform 4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9" name="Freeform 5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0" name="Freeform 6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1" name="Freeform 7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>
                  <a:gd name="T0" fmla="*/ 1433 w 3007"/>
                  <a:gd name="T1" fmla="*/ 474 h 2085"/>
                  <a:gd name="T2" fmla="*/ 1460 w 3007"/>
                  <a:gd name="T3" fmla="*/ 528 h 2085"/>
                  <a:gd name="T4" fmla="*/ 1541 w 3007"/>
                  <a:gd name="T5" fmla="*/ 593 h 2085"/>
                  <a:gd name="T6" fmla="*/ 1715 w 3007"/>
                  <a:gd name="T7" fmla="*/ 670 h 2085"/>
                  <a:gd name="T8" fmla="*/ 1927 w 3007"/>
                  <a:gd name="T9" fmla="*/ 735 h 2085"/>
                  <a:gd name="T10" fmla="*/ 2155 w 3007"/>
                  <a:gd name="T11" fmla="*/ 789 h 2085"/>
                  <a:gd name="T12" fmla="*/ 2372 w 3007"/>
                  <a:gd name="T13" fmla="*/ 849 h 2085"/>
                  <a:gd name="T14" fmla="*/ 2551 w 3007"/>
                  <a:gd name="T15" fmla="*/ 920 h 2085"/>
                  <a:gd name="T16" fmla="*/ 2638 w 3007"/>
                  <a:gd name="T17" fmla="*/ 980 h 2085"/>
                  <a:gd name="T18" fmla="*/ 2676 w 3007"/>
                  <a:gd name="T19" fmla="*/ 1029 h 2085"/>
                  <a:gd name="T20" fmla="*/ 2681 w 3007"/>
                  <a:gd name="T21" fmla="*/ 1083 h 2085"/>
                  <a:gd name="T22" fmla="*/ 2665 w 3007"/>
                  <a:gd name="T23" fmla="*/ 1127 h 2085"/>
                  <a:gd name="T24" fmla="*/ 2616 w 3007"/>
                  <a:gd name="T25" fmla="*/ 1170 h 2085"/>
                  <a:gd name="T26" fmla="*/ 2545 w 3007"/>
                  <a:gd name="T27" fmla="*/ 1208 h 2085"/>
                  <a:gd name="T28" fmla="*/ 2448 w 3007"/>
                  <a:gd name="T29" fmla="*/ 1241 h 2085"/>
                  <a:gd name="T30" fmla="*/ 2328 w 3007"/>
                  <a:gd name="T31" fmla="*/ 1274 h 2085"/>
                  <a:gd name="T32" fmla="*/ 2106 w 3007"/>
                  <a:gd name="T33" fmla="*/ 1328 h 2085"/>
                  <a:gd name="T34" fmla="*/ 1742 w 3007"/>
                  <a:gd name="T35" fmla="*/ 1421 h 2085"/>
                  <a:gd name="T36" fmla="*/ 1308 w 3007"/>
                  <a:gd name="T37" fmla="*/ 1540 h 2085"/>
                  <a:gd name="T38" fmla="*/ 820 w 3007"/>
                  <a:gd name="T39" fmla="*/ 1709 h 2085"/>
                  <a:gd name="T40" fmla="*/ 282 w 3007"/>
                  <a:gd name="T41" fmla="*/ 1943 h 2085"/>
                  <a:gd name="T42" fmla="*/ 152 w 3007"/>
                  <a:gd name="T43" fmla="*/ 2085 h 2085"/>
                  <a:gd name="T44" fmla="*/ 386 w 3007"/>
                  <a:gd name="T45" fmla="*/ 1992 h 2085"/>
                  <a:gd name="T46" fmla="*/ 700 w 3007"/>
                  <a:gd name="T47" fmla="*/ 1834 h 2085"/>
                  <a:gd name="T48" fmla="*/ 1064 w 3007"/>
                  <a:gd name="T49" fmla="*/ 1693 h 2085"/>
                  <a:gd name="T50" fmla="*/ 1661 w 3007"/>
                  <a:gd name="T51" fmla="*/ 1497 h 2085"/>
                  <a:gd name="T52" fmla="*/ 1845 w 3007"/>
                  <a:gd name="T53" fmla="*/ 1442 h 2085"/>
                  <a:gd name="T54" fmla="*/ 2252 w 3007"/>
                  <a:gd name="T55" fmla="*/ 1339 h 2085"/>
                  <a:gd name="T56" fmla="*/ 2551 w 3007"/>
                  <a:gd name="T57" fmla="*/ 1263 h 2085"/>
                  <a:gd name="T58" fmla="*/ 2730 w 3007"/>
                  <a:gd name="T59" fmla="*/ 1214 h 2085"/>
                  <a:gd name="T60" fmla="*/ 2876 w 3007"/>
                  <a:gd name="T61" fmla="*/ 1170 h 2085"/>
                  <a:gd name="T62" fmla="*/ 2974 w 3007"/>
                  <a:gd name="T63" fmla="*/ 1132 h 2085"/>
                  <a:gd name="T64" fmla="*/ 3007 w 3007"/>
                  <a:gd name="T65" fmla="*/ 871 h 2085"/>
                  <a:gd name="T66" fmla="*/ 2860 w 3007"/>
                  <a:gd name="T67" fmla="*/ 844 h 2085"/>
                  <a:gd name="T68" fmla="*/ 2670 w 3007"/>
                  <a:gd name="T69" fmla="*/ 806 h 2085"/>
                  <a:gd name="T70" fmla="*/ 2458 w 3007"/>
                  <a:gd name="T71" fmla="*/ 757 h 2085"/>
                  <a:gd name="T72" fmla="*/ 2138 w 3007"/>
                  <a:gd name="T73" fmla="*/ 670 h 2085"/>
                  <a:gd name="T74" fmla="*/ 1959 w 3007"/>
                  <a:gd name="T75" fmla="*/ 604 h 2085"/>
                  <a:gd name="T76" fmla="*/ 1824 w 3007"/>
                  <a:gd name="T77" fmla="*/ 534 h 2085"/>
                  <a:gd name="T78" fmla="*/ 1769 w 3007"/>
                  <a:gd name="T79" fmla="*/ 474 h 2085"/>
                  <a:gd name="T80" fmla="*/ 1753 w 3007"/>
                  <a:gd name="T81" fmla="*/ 436 h 2085"/>
                  <a:gd name="T82" fmla="*/ 1780 w 3007"/>
                  <a:gd name="T83" fmla="*/ 381 h 2085"/>
                  <a:gd name="T84" fmla="*/ 1862 w 3007"/>
                  <a:gd name="T85" fmla="*/ 316 h 2085"/>
                  <a:gd name="T86" fmla="*/ 1986 w 3007"/>
                  <a:gd name="T87" fmla="*/ 267 h 2085"/>
                  <a:gd name="T88" fmla="*/ 2149 w 3007"/>
                  <a:gd name="T89" fmla="*/ 229 h 2085"/>
                  <a:gd name="T90" fmla="*/ 2431 w 3007"/>
                  <a:gd name="T91" fmla="*/ 180 h 2085"/>
                  <a:gd name="T92" fmla="*/ 2827 w 3007"/>
                  <a:gd name="T93" fmla="*/ 125 h 2085"/>
                  <a:gd name="T94" fmla="*/ 3007 w 3007"/>
                  <a:gd name="T95" fmla="*/ 87 h 2085"/>
                  <a:gd name="T96" fmla="*/ 2909 w 3007"/>
                  <a:gd name="T97" fmla="*/ 22 h 2085"/>
                  <a:gd name="T98" fmla="*/ 2676 w 3007"/>
                  <a:gd name="T99" fmla="*/ 66 h 2085"/>
                  <a:gd name="T100" fmla="*/ 2285 w 3007"/>
                  <a:gd name="T101" fmla="*/ 120 h 2085"/>
                  <a:gd name="T102" fmla="*/ 2030 w 3007"/>
                  <a:gd name="T103" fmla="*/ 158 h 2085"/>
                  <a:gd name="T104" fmla="*/ 1791 w 3007"/>
                  <a:gd name="T105" fmla="*/ 202 h 2085"/>
                  <a:gd name="T106" fmla="*/ 1601 w 3007"/>
                  <a:gd name="T107" fmla="*/ 261 h 2085"/>
                  <a:gd name="T108" fmla="*/ 1471 w 3007"/>
                  <a:gd name="T109" fmla="*/ 338 h 2085"/>
                  <a:gd name="T110" fmla="*/ 1438 w 3007"/>
                  <a:gd name="T111" fmla="*/ 387 h 2085"/>
                  <a:gd name="T112" fmla="*/ 1427 w 3007"/>
                  <a:gd name="T113" fmla="*/ 441 h 2085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</a:gdLst>
                <a:ahLst/>
                <a:cxnLst>
                  <a:cxn ang="T114">
                    <a:pos x="T0" y="T1"/>
                  </a:cxn>
                  <a:cxn ang="T115">
                    <a:pos x="T2" y="T3"/>
                  </a:cxn>
                  <a:cxn ang="T116">
                    <a:pos x="T4" y="T5"/>
                  </a:cxn>
                  <a:cxn ang="T117">
                    <a:pos x="T6" y="T7"/>
                  </a:cxn>
                  <a:cxn ang="T118">
                    <a:pos x="T8" y="T9"/>
                  </a:cxn>
                  <a:cxn ang="T119">
                    <a:pos x="T10" y="T11"/>
                  </a:cxn>
                  <a:cxn ang="T120">
                    <a:pos x="T12" y="T13"/>
                  </a:cxn>
                  <a:cxn ang="T121">
                    <a:pos x="T14" y="T15"/>
                  </a:cxn>
                  <a:cxn ang="T122">
                    <a:pos x="T16" y="T17"/>
                  </a:cxn>
                  <a:cxn ang="T123">
                    <a:pos x="T18" y="T19"/>
                  </a:cxn>
                  <a:cxn ang="T124">
                    <a:pos x="T20" y="T21"/>
                  </a:cxn>
                  <a:cxn ang="T125">
                    <a:pos x="T22" y="T23"/>
                  </a:cxn>
                  <a:cxn ang="T126">
                    <a:pos x="T24" y="T25"/>
                  </a:cxn>
                  <a:cxn ang="T127">
                    <a:pos x="T26" y="T27"/>
                  </a:cxn>
                  <a:cxn ang="T128">
                    <a:pos x="T28" y="T29"/>
                  </a:cxn>
                  <a:cxn ang="T129">
                    <a:pos x="T30" y="T31"/>
                  </a:cxn>
                  <a:cxn ang="T130">
                    <a:pos x="T32" y="T33"/>
                  </a:cxn>
                  <a:cxn ang="T131">
                    <a:pos x="T34" y="T35"/>
                  </a:cxn>
                  <a:cxn ang="T132">
                    <a:pos x="T36" y="T37"/>
                  </a:cxn>
                  <a:cxn ang="T133">
                    <a:pos x="T38" y="T39"/>
                  </a:cxn>
                  <a:cxn ang="T134">
                    <a:pos x="T40" y="T41"/>
                  </a:cxn>
                  <a:cxn ang="T135">
                    <a:pos x="T42" y="T43"/>
                  </a:cxn>
                  <a:cxn ang="T136">
                    <a:pos x="T44" y="T45"/>
                  </a:cxn>
                  <a:cxn ang="T137">
                    <a:pos x="T46" y="T47"/>
                  </a:cxn>
                  <a:cxn ang="T138">
                    <a:pos x="T48" y="T49"/>
                  </a:cxn>
                  <a:cxn ang="T139">
                    <a:pos x="T50" y="T51"/>
                  </a:cxn>
                  <a:cxn ang="T140">
                    <a:pos x="T52" y="T53"/>
                  </a:cxn>
                  <a:cxn ang="T141">
                    <a:pos x="T54" y="T55"/>
                  </a:cxn>
                  <a:cxn ang="T142">
                    <a:pos x="T56" y="T57"/>
                  </a:cxn>
                  <a:cxn ang="T143">
                    <a:pos x="T58" y="T59"/>
                  </a:cxn>
                  <a:cxn ang="T144">
                    <a:pos x="T60" y="T61"/>
                  </a:cxn>
                  <a:cxn ang="T145">
                    <a:pos x="T62" y="T63"/>
                  </a:cxn>
                  <a:cxn ang="T146">
                    <a:pos x="T64" y="T65"/>
                  </a:cxn>
                  <a:cxn ang="T147">
                    <a:pos x="T66" y="T67"/>
                  </a:cxn>
                  <a:cxn ang="T148">
                    <a:pos x="T68" y="T69"/>
                  </a:cxn>
                  <a:cxn ang="T149">
                    <a:pos x="T70" y="T71"/>
                  </a:cxn>
                  <a:cxn ang="T150">
                    <a:pos x="T72" y="T73"/>
                  </a:cxn>
                  <a:cxn ang="T151">
                    <a:pos x="T74" y="T75"/>
                  </a:cxn>
                  <a:cxn ang="T152">
                    <a:pos x="T76" y="T77"/>
                  </a:cxn>
                  <a:cxn ang="T153">
                    <a:pos x="T78" y="T79"/>
                  </a:cxn>
                  <a:cxn ang="T154">
                    <a:pos x="T80" y="T81"/>
                  </a:cxn>
                  <a:cxn ang="T155">
                    <a:pos x="T82" y="T83"/>
                  </a:cxn>
                  <a:cxn ang="T156">
                    <a:pos x="T84" y="T85"/>
                  </a:cxn>
                  <a:cxn ang="T157">
                    <a:pos x="T86" y="T87"/>
                  </a:cxn>
                  <a:cxn ang="T158">
                    <a:pos x="T88" y="T89"/>
                  </a:cxn>
                  <a:cxn ang="T159">
                    <a:pos x="T90" y="T91"/>
                  </a:cxn>
                  <a:cxn ang="T160">
                    <a:pos x="T92" y="T93"/>
                  </a:cxn>
                  <a:cxn ang="T161">
                    <a:pos x="T94" y="T95"/>
                  </a:cxn>
                  <a:cxn ang="T162">
                    <a:pos x="T96" y="T97"/>
                  </a:cxn>
                  <a:cxn ang="T163">
                    <a:pos x="T98" y="T99"/>
                  </a:cxn>
                  <a:cxn ang="T164">
                    <a:pos x="T100" y="T101"/>
                  </a:cxn>
                  <a:cxn ang="T165">
                    <a:pos x="T102" y="T103"/>
                  </a:cxn>
                  <a:cxn ang="T166">
                    <a:pos x="T104" y="T105"/>
                  </a:cxn>
                  <a:cxn ang="T167">
                    <a:pos x="T106" y="T107"/>
                  </a:cxn>
                  <a:cxn ang="T168">
                    <a:pos x="T108" y="T109"/>
                  </a:cxn>
                  <a:cxn ang="T169">
                    <a:pos x="T110" y="T111"/>
                  </a:cxn>
                  <a:cxn ang="T170">
                    <a:pos x="T112" y="T113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2" name="Freeform 8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  <p:sp>
          <p:nvSpPr>
            <p:cNvPr id="6" name="Freeform 9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" name="Freeform 10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>
                <a:gd name="T0" fmla="*/ 0 w 5740"/>
                <a:gd name="T1" fmla="*/ 0 h 1906"/>
                <a:gd name="T2" fmla="*/ 0 w 5740"/>
                <a:gd name="T3" fmla="*/ 465 h 1906"/>
                <a:gd name="T4" fmla="*/ 6111 w 5740"/>
                <a:gd name="T5" fmla="*/ 465 h 1906"/>
                <a:gd name="T6" fmla="*/ 6111 w 5740"/>
                <a:gd name="T7" fmla="*/ 0 h 1906"/>
                <a:gd name="T8" fmla="*/ 0 w 5740"/>
                <a:gd name="T9" fmla="*/ 0 h 1906"/>
                <a:gd name="T10" fmla="*/ 0 w 5740"/>
                <a:gd name="T11" fmla="*/ 0 h 190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500747" name="Rectangle 11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36725"/>
            <a:ext cx="7772400" cy="1920875"/>
          </a:xfrm>
        </p:spPr>
        <p:txBody>
          <a:bodyPr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500748" name="Rectangle 1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dt" sz="quarter" idx="10"/>
          </p:nvPr>
        </p:nvSpPr>
        <p:spPr>
          <a:xfrm>
            <a:off x="457200" y="624840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5157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5475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090551-0DA3-4B86-AD68-EBF43C56B4C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24263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E6FC8E-D5D6-4501-8E06-F9C899530CC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22553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0403AB-80D7-4190-AD77-53EA770EC4E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06591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Заголовок и четыре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sz="quarter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689662-58BA-4497-878A-7095DEEB56F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9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28996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02632C-E56F-4BF6-AACE-9768683F0AB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31014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85349B-E72D-4D1F-9D04-9D0CC171DFC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84221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FA2F06-40D6-4589-81FA-8505BC9B42A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19105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E88D76-DC88-4E65-ACDB-D894007B6B5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9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49342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01237B-AF74-418F-999F-4F9693F756D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848435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0454E0-C49A-40FD-B05B-4428E930977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99500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6D46EA-0C8E-41AF-B52E-8BF00C62699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70350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DE7B3B-B614-4AF1-8DEA-4480C44C0A1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04992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9714" name="Rectangle 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5157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99715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1931CCF9-E35D-4CD3-AA9C-82260575D4E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grpSp>
        <p:nvGrpSpPr>
          <p:cNvPr id="1028" name="Group 4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1032" name="Group 5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499718" name="Freeform 6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499719" name="Freeform 7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499720" name="Freeform 8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038" name="Freeform 9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>
                  <a:gd name="T0" fmla="*/ 1433 w 3007"/>
                  <a:gd name="T1" fmla="*/ 474 h 2085"/>
                  <a:gd name="T2" fmla="*/ 1460 w 3007"/>
                  <a:gd name="T3" fmla="*/ 528 h 2085"/>
                  <a:gd name="T4" fmla="*/ 1541 w 3007"/>
                  <a:gd name="T5" fmla="*/ 593 h 2085"/>
                  <a:gd name="T6" fmla="*/ 1715 w 3007"/>
                  <a:gd name="T7" fmla="*/ 670 h 2085"/>
                  <a:gd name="T8" fmla="*/ 1927 w 3007"/>
                  <a:gd name="T9" fmla="*/ 735 h 2085"/>
                  <a:gd name="T10" fmla="*/ 2155 w 3007"/>
                  <a:gd name="T11" fmla="*/ 789 h 2085"/>
                  <a:gd name="T12" fmla="*/ 2372 w 3007"/>
                  <a:gd name="T13" fmla="*/ 849 h 2085"/>
                  <a:gd name="T14" fmla="*/ 2551 w 3007"/>
                  <a:gd name="T15" fmla="*/ 920 h 2085"/>
                  <a:gd name="T16" fmla="*/ 2638 w 3007"/>
                  <a:gd name="T17" fmla="*/ 980 h 2085"/>
                  <a:gd name="T18" fmla="*/ 2676 w 3007"/>
                  <a:gd name="T19" fmla="*/ 1029 h 2085"/>
                  <a:gd name="T20" fmla="*/ 2681 w 3007"/>
                  <a:gd name="T21" fmla="*/ 1083 h 2085"/>
                  <a:gd name="T22" fmla="*/ 2665 w 3007"/>
                  <a:gd name="T23" fmla="*/ 1127 h 2085"/>
                  <a:gd name="T24" fmla="*/ 2616 w 3007"/>
                  <a:gd name="T25" fmla="*/ 1170 h 2085"/>
                  <a:gd name="T26" fmla="*/ 2545 w 3007"/>
                  <a:gd name="T27" fmla="*/ 1208 h 2085"/>
                  <a:gd name="T28" fmla="*/ 2448 w 3007"/>
                  <a:gd name="T29" fmla="*/ 1241 h 2085"/>
                  <a:gd name="T30" fmla="*/ 2328 w 3007"/>
                  <a:gd name="T31" fmla="*/ 1274 h 2085"/>
                  <a:gd name="T32" fmla="*/ 2106 w 3007"/>
                  <a:gd name="T33" fmla="*/ 1328 h 2085"/>
                  <a:gd name="T34" fmla="*/ 1742 w 3007"/>
                  <a:gd name="T35" fmla="*/ 1421 h 2085"/>
                  <a:gd name="T36" fmla="*/ 1308 w 3007"/>
                  <a:gd name="T37" fmla="*/ 1540 h 2085"/>
                  <a:gd name="T38" fmla="*/ 820 w 3007"/>
                  <a:gd name="T39" fmla="*/ 1709 h 2085"/>
                  <a:gd name="T40" fmla="*/ 282 w 3007"/>
                  <a:gd name="T41" fmla="*/ 1943 h 2085"/>
                  <a:gd name="T42" fmla="*/ 152 w 3007"/>
                  <a:gd name="T43" fmla="*/ 2085 h 2085"/>
                  <a:gd name="T44" fmla="*/ 386 w 3007"/>
                  <a:gd name="T45" fmla="*/ 1992 h 2085"/>
                  <a:gd name="T46" fmla="*/ 700 w 3007"/>
                  <a:gd name="T47" fmla="*/ 1834 h 2085"/>
                  <a:gd name="T48" fmla="*/ 1064 w 3007"/>
                  <a:gd name="T49" fmla="*/ 1693 h 2085"/>
                  <a:gd name="T50" fmla="*/ 1661 w 3007"/>
                  <a:gd name="T51" fmla="*/ 1497 h 2085"/>
                  <a:gd name="T52" fmla="*/ 1845 w 3007"/>
                  <a:gd name="T53" fmla="*/ 1442 h 2085"/>
                  <a:gd name="T54" fmla="*/ 2252 w 3007"/>
                  <a:gd name="T55" fmla="*/ 1339 h 2085"/>
                  <a:gd name="T56" fmla="*/ 2551 w 3007"/>
                  <a:gd name="T57" fmla="*/ 1263 h 2085"/>
                  <a:gd name="T58" fmla="*/ 2730 w 3007"/>
                  <a:gd name="T59" fmla="*/ 1214 h 2085"/>
                  <a:gd name="T60" fmla="*/ 2876 w 3007"/>
                  <a:gd name="T61" fmla="*/ 1170 h 2085"/>
                  <a:gd name="T62" fmla="*/ 2974 w 3007"/>
                  <a:gd name="T63" fmla="*/ 1132 h 2085"/>
                  <a:gd name="T64" fmla="*/ 3007 w 3007"/>
                  <a:gd name="T65" fmla="*/ 871 h 2085"/>
                  <a:gd name="T66" fmla="*/ 2860 w 3007"/>
                  <a:gd name="T67" fmla="*/ 844 h 2085"/>
                  <a:gd name="T68" fmla="*/ 2670 w 3007"/>
                  <a:gd name="T69" fmla="*/ 806 h 2085"/>
                  <a:gd name="T70" fmla="*/ 2458 w 3007"/>
                  <a:gd name="T71" fmla="*/ 757 h 2085"/>
                  <a:gd name="T72" fmla="*/ 2138 w 3007"/>
                  <a:gd name="T73" fmla="*/ 670 h 2085"/>
                  <a:gd name="T74" fmla="*/ 1959 w 3007"/>
                  <a:gd name="T75" fmla="*/ 604 h 2085"/>
                  <a:gd name="T76" fmla="*/ 1824 w 3007"/>
                  <a:gd name="T77" fmla="*/ 534 h 2085"/>
                  <a:gd name="T78" fmla="*/ 1769 w 3007"/>
                  <a:gd name="T79" fmla="*/ 474 h 2085"/>
                  <a:gd name="T80" fmla="*/ 1753 w 3007"/>
                  <a:gd name="T81" fmla="*/ 436 h 2085"/>
                  <a:gd name="T82" fmla="*/ 1780 w 3007"/>
                  <a:gd name="T83" fmla="*/ 381 h 2085"/>
                  <a:gd name="T84" fmla="*/ 1862 w 3007"/>
                  <a:gd name="T85" fmla="*/ 316 h 2085"/>
                  <a:gd name="T86" fmla="*/ 1986 w 3007"/>
                  <a:gd name="T87" fmla="*/ 267 h 2085"/>
                  <a:gd name="T88" fmla="*/ 2149 w 3007"/>
                  <a:gd name="T89" fmla="*/ 229 h 2085"/>
                  <a:gd name="T90" fmla="*/ 2431 w 3007"/>
                  <a:gd name="T91" fmla="*/ 180 h 2085"/>
                  <a:gd name="T92" fmla="*/ 2827 w 3007"/>
                  <a:gd name="T93" fmla="*/ 125 h 2085"/>
                  <a:gd name="T94" fmla="*/ 3007 w 3007"/>
                  <a:gd name="T95" fmla="*/ 87 h 2085"/>
                  <a:gd name="T96" fmla="*/ 2909 w 3007"/>
                  <a:gd name="T97" fmla="*/ 22 h 2085"/>
                  <a:gd name="T98" fmla="*/ 2676 w 3007"/>
                  <a:gd name="T99" fmla="*/ 66 h 2085"/>
                  <a:gd name="T100" fmla="*/ 2285 w 3007"/>
                  <a:gd name="T101" fmla="*/ 120 h 2085"/>
                  <a:gd name="T102" fmla="*/ 2030 w 3007"/>
                  <a:gd name="T103" fmla="*/ 158 h 2085"/>
                  <a:gd name="T104" fmla="*/ 1791 w 3007"/>
                  <a:gd name="T105" fmla="*/ 202 h 2085"/>
                  <a:gd name="T106" fmla="*/ 1601 w 3007"/>
                  <a:gd name="T107" fmla="*/ 261 h 2085"/>
                  <a:gd name="T108" fmla="*/ 1471 w 3007"/>
                  <a:gd name="T109" fmla="*/ 338 h 2085"/>
                  <a:gd name="T110" fmla="*/ 1438 w 3007"/>
                  <a:gd name="T111" fmla="*/ 387 h 2085"/>
                  <a:gd name="T112" fmla="*/ 1427 w 3007"/>
                  <a:gd name="T113" fmla="*/ 441 h 2085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</a:gdLst>
                <a:ahLst/>
                <a:cxnLst>
                  <a:cxn ang="T114">
                    <a:pos x="T0" y="T1"/>
                  </a:cxn>
                  <a:cxn ang="T115">
                    <a:pos x="T2" y="T3"/>
                  </a:cxn>
                  <a:cxn ang="T116">
                    <a:pos x="T4" y="T5"/>
                  </a:cxn>
                  <a:cxn ang="T117">
                    <a:pos x="T6" y="T7"/>
                  </a:cxn>
                  <a:cxn ang="T118">
                    <a:pos x="T8" y="T9"/>
                  </a:cxn>
                  <a:cxn ang="T119">
                    <a:pos x="T10" y="T11"/>
                  </a:cxn>
                  <a:cxn ang="T120">
                    <a:pos x="T12" y="T13"/>
                  </a:cxn>
                  <a:cxn ang="T121">
                    <a:pos x="T14" y="T15"/>
                  </a:cxn>
                  <a:cxn ang="T122">
                    <a:pos x="T16" y="T17"/>
                  </a:cxn>
                  <a:cxn ang="T123">
                    <a:pos x="T18" y="T19"/>
                  </a:cxn>
                  <a:cxn ang="T124">
                    <a:pos x="T20" y="T21"/>
                  </a:cxn>
                  <a:cxn ang="T125">
                    <a:pos x="T22" y="T23"/>
                  </a:cxn>
                  <a:cxn ang="T126">
                    <a:pos x="T24" y="T25"/>
                  </a:cxn>
                  <a:cxn ang="T127">
                    <a:pos x="T26" y="T27"/>
                  </a:cxn>
                  <a:cxn ang="T128">
                    <a:pos x="T28" y="T29"/>
                  </a:cxn>
                  <a:cxn ang="T129">
                    <a:pos x="T30" y="T31"/>
                  </a:cxn>
                  <a:cxn ang="T130">
                    <a:pos x="T32" y="T33"/>
                  </a:cxn>
                  <a:cxn ang="T131">
                    <a:pos x="T34" y="T35"/>
                  </a:cxn>
                  <a:cxn ang="T132">
                    <a:pos x="T36" y="T37"/>
                  </a:cxn>
                  <a:cxn ang="T133">
                    <a:pos x="T38" y="T39"/>
                  </a:cxn>
                  <a:cxn ang="T134">
                    <a:pos x="T40" y="T41"/>
                  </a:cxn>
                  <a:cxn ang="T135">
                    <a:pos x="T42" y="T43"/>
                  </a:cxn>
                  <a:cxn ang="T136">
                    <a:pos x="T44" y="T45"/>
                  </a:cxn>
                  <a:cxn ang="T137">
                    <a:pos x="T46" y="T47"/>
                  </a:cxn>
                  <a:cxn ang="T138">
                    <a:pos x="T48" y="T49"/>
                  </a:cxn>
                  <a:cxn ang="T139">
                    <a:pos x="T50" y="T51"/>
                  </a:cxn>
                  <a:cxn ang="T140">
                    <a:pos x="T52" y="T53"/>
                  </a:cxn>
                  <a:cxn ang="T141">
                    <a:pos x="T54" y="T55"/>
                  </a:cxn>
                  <a:cxn ang="T142">
                    <a:pos x="T56" y="T57"/>
                  </a:cxn>
                  <a:cxn ang="T143">
                    <a:pos x="T58" y="T59"/>
                  </a:cxn>
                  <a:cxn ang="T144">
                    <a:pos x="T60" y="T61"/>
                  </a:cxn>
                  <a:cxn ang="T145">
                    <a:pos x="T62" y="T63"/>
                  </a:cxn>
                  <a:cxn ang="T146">
                    <a:pos x="T64" y="T65"/>
                  </a:cxn>
                  <a:cxn ang="T147">
                    <a:pos x="T66" y="T67"/>
                  </a:cxn>
                  <a:cxn ang="T148">
                    <a:pos x="T68" y="T69"/>
                  </a:cxn>
                  <a:cxn ang="T149">
                    <a:pos x="T70" y="T71"/>
                  </a:cxn>
                  <a:cxn ang="T150">
                    <a:pos x="T72" y="T73"/>
                  </a:cxn>
                  <a:cxn ang="T151">
                    <a:pos x="T74" y="T75"/>
                  </a:cxn>
                  <a:cxn ang="T152">
                    <a:pos x="T76" y="T77"/>
                  </a:cxn>
                  <a:cxn ang="T153">
                    <a:pos x="T78" y="T79"/>
                  </a:cxn>
                  <a:cxn ang="T154">
                    <a:pos x="T80" y="T81"/>
                  </a:cxn>
                  <a:cxn ang="T155">
                    <a:pos x="T82" y="T83"/>
                  </a:cxn>
                  <a:cxn ang="T156">
                    <a:pos x="T84" y="T85"/>
                  </a:cxn>
                  <a:cxn ang="T157">
                    <a:pos x="T86" y="T87"/>
                  </a:cxn>
                  <a:cxn ang="T158">
                    <a:pos x="T88" y="T89"/>
                  </a:cxn>
                  <a:cxn ang="T159">
                    <a:pos x="T90" y="T91"/>
                  </a:cxn>
                  <a:cxn ang="T160">
                    <a:pos x="T92" y="T93"/>
                  </a:cxn>
                  <a:cxn ang="T161">
                    <a:pos x="T94" y="T95"/>
                  </a:cxn>
                  <a:cxn ang="T162">
                    <a:pos x="T96" y="T97"/>
                  </a:cxn>
                  <a:cxn ang="T163">
                    <a:pos x="T98" y="T99"/>
                  </a:cxn>
                  <a:cxn ang="T164">
                    <a:pos x="T100" y="T101"/>
                  </a:cxn>
                  <a:cxn ang="T165">
                    <a:pos x="T102" y="T103"/>
                  </a:cxn>
                  <a:cxn ang="T166">
                    <a:pos x="T104" y="T105"/>
                  </a:cxn>
                  <a:cxn ang="T167">
                    <a:pos x="T106" y="T107"/>
                  </a:cxn>
                  <a:cxn ang="T168">
                    <a:pos x="T108" y="T109"/>
                  </a:cxn>
                  <a:cxn ang="T169">
                    <a:pos x="T110" y="T111"/>
                  </a:cxn>
                  <a:cxn ang="T170">
                    <a:pos x="T112" y="T113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99722" name="Freeform 10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  <p:sp>
          <p:nvSpPr>
            <p:cNvPr id="499723" name="Freeform 11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34" name="Freeform 12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>
                <a:gd name="T0" fmla="*/ 0 w 5740"/>
                <a:gd name="T1" fmla="*/ 0 h 1906"/>
                <a:gd name="T2" fmla="*/ 0 w 5740"/>
                <a:gd name="T3" fmla="*/ 465 h 1906"/>
                <a:gd name="T4" fmla="*/ 6111 w 5740"/>
                <a:gd name="T5" fmla="*/ 465 h 1906"/>
                <a:gd name="T6" fmla="*/ 6111 w 5740"/>
                <a:gd name="T7" fmla="*/ 0 h 1906"/>
                <a:gd name="T8" fmla="*/ 0 w 5740"/>
                <a:gd name="T9" fmla="*/ 0 h 1906"/>
                <a:gd name="T10" fmla="*/ 0 w 5740"/>
                <a:gd name="T11" fmla="*/ 0 h 190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499725" name="Rectangle 13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499726" name="Rectangle 1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99727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4720" r:id="rId1"/>
    <p:sldLayoutId id="2147484709" r:id="rId2"/>
    <p:sldLayoutId id="2147484710" r:id="rId3"/>
    <p:sldLayoutId id="2147484711" r:id="rId4"/>
    <p:sldLayoutId id="2147484712" r:id="rId5"/>
    <p:sldLayoutId id="2147484713" r:id="rId6"/>
    <p:sldLayoutId id="2147484714" r:id="rId7"/>
    <p:sldLayoutId id="2147484715" r:id="rId8"/>
    <p:sldLayoutId id="2147484716" r:id="rId9"/>
    <p:sldLayoutId id="2147484717" r:id="rId10"/>
    <p:sldLayoutId id="2147484718" r:id="rId11"/>
    <p:sldLayoutId id="2147484719" r:id="rId12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2.xml"/><Relationship Id="rId5" Type="http://schemas.openxmlformats.org/officeDocument/2006/relationships/chart" Target="../charts/chart4.xml"/><Relationship Id="rId4" Type="http://schemas.openxmlformats.org/officeDocument/2006/relationships/chart" Target="../charts/chart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7.xml"/><Relationship Id="rId2" Type="http://schemas.openxmlformats.org/officeDocument/2006/relationships/chart" Target="../charts/chart26.xml"/><Relationship Id="rId1" Type="http://schemas.openxmlformats.org/officeDocument/2006/relationships/slideLayout" Target="../slideLayouts/slideLayout12.xml"/><Relationship Id="rId5" Type="http://schemas.openxmlformats.org/officeDocument/2006/relationships/chart" Target="../charts/chart29.xml"/><Relationship Id="rId4" Type="http://schemas.openxmlformats.org/officeDocument/2006/relationships/chart" Target="../charts/chart28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e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emf"/><Relationship Id="rId5" Type="http://schemas.openxmlformats.org/officeDocument/2006/relationships/oleObject" Target="../embeddings/oleObject2.bin"/><Relationship Id="rId10" Type="http://schemas.openxmlformats.org/officeDocument/2006/relationships/image" Target="../media/image4.emf"/><Relationship Id="rId4" Type="http://schemas.openxmlformats.org/officeDocument/2006/relationships/image" Target="../media/image1.emf"/><Relationship Id="rId9" Type="http://schemas.openxmlformats.org/officeDocument/2006/relationships/oleObject" Target="../embeddings/oleObject4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2.xml"/><Relationship Id="rId5" Type="http://schemas.openxmlformats.org/officeDocument/2006/relationships/chart" Target="../charts/chart8.xml"/><Relationship Id="rId4" Type="http://schemas.openxmlformats.org/officeDocument/2006/relationships/chart" Target="../charts/char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7" Type="http://schemas.openxmlformats.org/officeDocument/2006/relationships/image" Target="../media/image5.emf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5.bin"/><Relationship Id="rId5" Type="http://schemas.openxmlformats.org/officeDocument/2006/relationships/chart" Target="../charts/chart11.xml"/><Relationship Id="rId4" Type="http://schemas.openxmlformats.org/officeDocument/2006/relationships/chart" Target="../charts/chart10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12.xml"/><Relationship Id="rId5" Type="http://schemas.openxmlformats.org/officeDocument/2006/relationships/chart" Target="../charts/chart15.xml"/><Relationship Id="rId4" Type="http://schemas.openxmlformats.org/officeDocument/2006/relationships/chart" Target="../charts/chart1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7.xml"/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12.xml"/><Relationship Id="rId5" Type="http://schemas.openxmlformats.org/officeDocument/2006/relationships/chart" Target="../charts/chart19.xml"/><Relationship Id="rId4" Type="http://schemas.openxmlformats.org/officeDocument/2006/relationships/chart" Target="../charts/chart18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emf"/><Relationship Id="rId3" Type="http://schemas.openxmlformats.org/officeDocument/2006/relationships/oleObject" Target="../embeddings/oleObject6.bin"/><Relationship Id="rId7" Type="http://schemas.openxmlformats.org/officeDocument/2006/relationships/oleObject" Target="../embeddings/oleObject8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7.emf"/><Relationship Id="rId5" Type="http://schemas.openxmlformats.org/officeDocument/2006/relationships/oleObject" Target="../embeddings/oleObject7.bin"/><Relationship Id="rId10" Type="http://schemas.openxmlformats.org/officeDocument/2006/relationships/image" Target="../media/image9.emf"/><Relationship Id="rId4" Type="http://schemas.openxmlformats.org/officeDocument/2006/relationships/image" Target="../media/image6.emf"/><Relationship Id="rId9" Type="http://schemas.openxmlformats.org/officeDocument/2006/relationships/oleObject" Target="../embeddings/oleObject9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0.xml"/><Relationship Id="rId7" Type="http://schemas.openxmlformats.org/officeDocument/2006/relationships/image" Target="../media/image10.emf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0.bin"/><Relationship Id="rId5" Type="http://schemas.openxmlformats.org/officeDocument/2006/relationships/chart" Target="../charts/chart22.xml"/><Relationship Id="rId4" Type="http://schemas.openxmlformats.org/officeDocument/2006/relationships/chart" Target="../charts/chart2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7" Type="http://schemas.openxmlformats.org/officeDocument/2006/relationships/chart" Target="../charts/chart25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5.vml"/><Relationship Id="rId6" Type="http://schemas.openxmlformats.org/officeDocument/2006/relationships/chart" Target="../charts/chart24.xml"/><Relationship Id="rId5" Type="http://schemas.openxmlformats.org/officeDocument/2006/relationships/chart" Target="../charts/chart23.xml"/><Relationship Id="rId4" Type="http://schemas.openxmlformats.org/officeDocument/2006/relationships/image" Target="../media/image1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1090" name="Rectangle 2"/>
          <p:cNvSpPr>
            <a:spLocks noGrp="1" noRot="1" noChangeArrowheads="1"/>
          </p:cNvSpPr>
          <p:nvPr>
            <p:ph type="title" sz="quarter"/>
          </p:nvPr>
        </p:nvSpPr>
        <p:spPr>
          <a:xfrm>
            <a:off x="468313" y="-26988"/>
            <a:ext cx="8229600" cy="692151"/>
          </a:xfrm>
        </p:spPr>
        <p:txBody>
          <a:bodyPr/>
          <a:lstStyle/>
          <a:p>
            <a:pPr eaLnBrk="1" hangingPunct="1">
              <a:defRPr/>
            </a:pPr>
            <a:r>
              <a:rPr lang="ru-RU" sz="4000" dirty="0" smtClean="0">
                <a:solidFill>
                  <a:srgbClr val="FFFF00"/>
                </a:solidFill>
              </a:rPr>
              <a:t>Образование</a:t>
            </a:r>
          </a:p>
        </p:txBody>
      </p:sp>
      <p:graphicFrame>
        <p:nvGraphicFramePr>
          <p:cNvPr id="2" name="Object 4"/>
          <p:cNvGraphicFramePr>
            <a:graphicFrameLocks noGrp="1"/>
          </p:cNvGraphicFramePr>
          <p:nvPr>
            <p:ph sz="quarter" idx="2"/>
            <p:extLst>
              <p:ext uri="{D42A27DB-BD31-4B8C-83A1-F6EECF244321}">
                <p14:modId xmlns:p14="http://schemas.microsoft.com/office/powerpoint/2010/main" val="2589312173"/>
              </p:ext>
            </p:extLst>
          </p:nvPr>
        </p:nvGraphicFramePr>
        <p:xfrm>
          <a:off x="4684713" y="3984625"/>
          <a:ext cx="4408487" cy="23796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3" name="Object 5"/>
          <p:cNvGraphicFramePr>
            <a:graphicFrameLocks noGrp="1"/>
          </p:cNvGraphicFramePr>
          <p:nvPr>
            <p:ph sz="quarter" idx="3"/>
            <p:extLst>
              <p:ext uri="{D42A27DB-BD31-4B8C-83A1-F6EECF244321}">
                <p14:modId xmlns:p14="http://schemas.microsoft.com/office/powerpoint/2010/main" val="2254197628"/>
              </p:ext>
            </p:extLst>
          </p:nvPr>
        </p:nvGraphicFramePr>
        <p:xfrm>
          <a:off x="158750" y="3984625"/>
          <a:ext cx="4356100" cy="23717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077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ru-RU">
              <a:latin typeface="Arial" charset="0"/>
            </a:endParaRPr>
          </a:p>
        </p:txBody>
      </p:sp>
      <p:sp>
        <p:nvSpPr>
          <p:cNvPr id="3078" name="Rectangle 8"/>
          <p:cNvSpPr>
            <a:spLocks noChangeArrowheads="1"/>
          </p:cNvSpPr>
          <p:nvPr/>
        </p:nvSpPr>
        <p:spPr bwMode="auto">
          <a:xfrm>
            <a:off x="0" y="89535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ru-RU">
              <a:latin typeface="Arial" charset="0"/>
            </a:endParaRPr>
          </a:p>
        </p:txBody>
      </p:sp>
      <p:sp>
        <p:nvSpPr>
          <p:cNvPr id="3079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3080" name="Text Box 10"/>
          <p:cNvSpPr txBox="1">
            <a:spLocks noChangeArrowheads="1"/>
          </p:cNvSpPr>
          <p:nvPr/>
        </p:nvSpPr>
        <p:spPr bwMode="auto">
          <a:xfrm>
            <a:off x="4643438" y="620713"/>
            <a:ext cx="44640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sz="2000" b="1"/>
              <a:t>Строительство</a:t>
            </a:r>
          </a:p>
        </p:txBody>
      </p:sp>
      <p:sp>
        <p:nvSpPr>
          <p:cNvPr id="3081" name="Text Box 11"/>
          <p:cNvSpPr txBox="1">
            <a:spLocks noChangeArrowheads="1"/>
          </p:cNvSpPr>
          <p:nvPr/>
        </p:nvSpPr>
        <p:spPr bwMode="auto">
          <a:xfrm>
            <a:off x="4643438" y="3560763"/>
            <a:ext cx="450056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sz="2000" b="1"/>
              <a:t>Укрепление МТБ</a:t>
            </a:r>
          </a:p>
        </p:txBody>
      </p:sp>
      <p:sp>
        <p:nvSpPr>
          <p:cNvPr id="3082" name="Text Box 12"/>
          <p:cNvSpPr txBox="1">
            <a:spLocks noChangeArrowheads="1"/>
          </p:cNvSpPr>
          <p:nvPr/>
        </p:nvSpPr>
        <p:spPr bwMode="auto">
          <a:xfrm>
            <a:off x="120650" y="3543300"/>
            <a:ext cx="45227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sz="2000" b="1" dirty="0"/>
              <a:t>Капитальный ремонт</a:t>
            </a:r>
          </a:p>
        </p:txBody>
      </p:sp>
      <p:sp>
        <p:nvSpPr>
          <p:cNvPr id="3083" name="Text Box 13"/>
          <p:cNvSpPr txBox="1">
            <a:spLocks noChangeArrowheads="1"/>
          </p:cNvSpPr>
          <p:nvPr/>
        </p:nvSpPr>
        <p:spPr bwMode="auto">
          <a:xfrm>
            <a:off x="801688" y="608013"/>
            <a:ext cx="309721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sz="2000" b="1"/>
              <a:t>Всего расходов</a:t>
            </a:r>
          </a:p>
        </p:txBody>
      </p:sp>
      <p:sp>
        <p:nvSpPr>
          <p:cNvPr id="3084" name="Text Box 14"/>
          <p:cNvSpPr txBox="1">
            <a:spLocks noChangeArrowheads="1"/>
          </p:cNvSpPr>
          <p:nvPr/>
        </p:nvSpPr>
        <p:spPr bwMode="auto">
          <a:xfrm>
            <a:off x="7270750" y="188913"/>
            <a:ext cx="18732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r>
              <a:rPr lang="ru-RU" sz="2000" b="1">
                <a:solidFill>
                  <a:srgbClr val="FFFF00"/>
                </a:solidFill>
              </a:rPr>
              <a:t>млн. тенге</a:t>
            </a:r>
          </a:p>
        </p:txBody>
      </p:sp>
      <p:sp>
        <p:nvSpPr>
          <p:cNvPr id="3085" name="Text Box 16"/>
          <p:cNvSpPr txBox="1">
            <a:spLocks noChangeArrowheads="1"/>
          </p:cNvSpPr>
          <p:nvPr/>
        </p:nvSpPr>
        <p:spPr bwMode="auto">
          <a:xfrm>
            <a:off x="1776413" y="6381750"/>
            <a:ext cx="25209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sz="2000" b="1">
                <a:solidFill>
                  <a:srgbClr val="FFFF00"/>
                </a:solidFill>
              </a:rPr>
              <a:t>бюджет области</a:t>
            </a:r>
          </a:p>
        </p:txBody>
      </p:sp>
      <p:sp>
        <p:nvSpPr>
          <p:cNvPr id="3086" name="Text Box 17"/>
          <p:cNvSpPr txBox="1">
            <a:spLocks noChangeArrowheads="1"/>
          </p:cNvSpPr>
          <p:nvPr/>
        </p:nvSpPr>
        <p:spPr bwMode="auto">
          <a:xfrm>
            <a:off x="1535113" y="6489700"/>
            <a:ext cx="179387" cy="179388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ru-RU"/>
          </a:p>
        </p:txBody>
      </p:sp>
      <p:sp>
        <p:nvSpPr>
          <p:cNvPr id="3087" name="Text Box 18"/>
          <p:cNvSpPr txBox="1">
            <a:spLocks noChangeArrowheads="1"/>
          </p:cNvSpPr>
          <p:nvPr/>
        </p:nvSpPr>
        <p:spPr bwMode="auto">
          <a:xfrm>
            <a:off x="5622925" y="6381750"/>
            <a:ext cx="30241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sz="2000" b="1">
                <a:solidFill>
                  <a:srgbClr val="FFFF00"/>
                </a:solidFill>
              </a:rPr>
              <a:t>областной бюджет</a:t>
            </a:r>
          </a:p>
        </p:txBody>
      </p:sp>
      <p:sp>
        <p:nvSpPr>
          <p:cNvPr id="3088" name="Text Box 19"/>
          <p:cNvSpPr txBox="1">
            <a:spLocks noChangeArrowheads="1"/>
          </p:cNvSpPr>
          <p:nvPr/>
        </p:nvSpPr>
        <p:spPr bwMode="auto">
          <a:xfrm>
            <a:off x="5753100" y="6497638"/>
            <a:ext cx="179388" cy="179387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ru-RU"/>
          </a:p>
        </p:txBody>
      </p:sp>
      <p:graphicFrame>
        <p:nvGraphicFramePr>
          <p:cNvPr id="4" name="Object 21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3099354217"/>
              </p:ext>
            </p:extLst>
          </p:nvPr>
        </p:nvGraphicFramePr>
        <p:xfrm>
          <a:off x="4402138" y="1484785"/>
          <a:ext cx="4705350" cy="23762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5" name="Объект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23699686"/>
              </p:ext>
            </p:extLst>
          </p:nvPr>
        </p:nvGraphicFramePr>
        <p:xfrm>
          <a:off x="50800" y="1103313"/>
          <a:ext cx="4422775" cy="23082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63249415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7234" name="Rectangle 2"/>
          <p:cNvSpPr>
            <a:spLocks noGrp="1" noRot="1" noChangeArrowheads="1"/>
          </p:cNvSpPr>
          <p:nvPr>
            <p:ph type="title" sz="quarter"/>
          </p:nvPr>
        </p:nvSpPr>
        <p:spPr>
          <a:xfrm>
            <a:off x="468313" y="-142875"/>
            <a:ext cx="8229600" cy="692150"/>
          </a:xfrm>
        </p:spPr>
        <p:txBody>
          <a:bodyPr/>
          <a:lstStyle/>
          <a:p>
            <a:pPr eaLnBrk="1" hangingPunct="1">
              <a:defRPr/>
            </a:pPr>
            <a:r>
              <a:rPr lang="ru-RU" sz="4000" smtClean="0">
                <a:solidFill>
                  <a:srgbClr val="FFFF00"/>
                </a:solidFill>
              </a:rPr>
              <a:t>Спорт</a:t>
            </a:r>
          </a:p>
        </p:txBody>
      </p:sp>
      <p:graphicFrame>
        <p:nvGraphicFramePr>
          <p:cNvPr id="2" name="Object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917657123"/>
              </p:ext>
            </p:extLst>
          </p:nvPr>
        </p:nvGraphicFramePr>
        <p:xfrm>
          <a:off x="53975" y="979488"/>
          <a:ext cx="4416425" cy="23939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3" name="Object 5"/>
          <p:cNvGraphicFramePr>
            <a:graphicFrameLocks noGrp="1"/>
          </p:cNvGraphicFramePr>
          <p:nvPr>
            <p:ph sz="quarter" idx="3"/>
            <p:extLst>
              <p:ext uri="{D42A27DB-BD31-4B8C-83A1-F6EECF244321}">
                <p14:modId xmlns:p14="http://schemas.microsoft.com/office/powerpoint/2010/main" val="35117191"/>
              </p:ext>
            </p:extLst>
          </p:nvPr>
        </p:nvGraphicFramePr>
        <p:xfrm>
          <a:off x="142875" y="3976688"/>
          <a:ext cx="4378325" cy="23637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2293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ru-RU">
              <a:solidFill>
                <a:srgbClr val="FFFFFF"/>
              </a:solidFill>
              <a:latin typeface="Arial" charset="0"/>
            </a:endParaRPr>
          </a:p>
        </p:txBody>
      </p:sp>
      <p:sp>
        <p:nvSpPr>
          <p:cNvPr id="12294" name="Rectangle 7"/>
          <p:cNvSpPr>
            <a:spLocks noChangeArrowheads="1"/>
          </p:cNvSpPr>
          <p:nvPr/>
        </p:nvSpPr>
        <p:spPr bwMode="auto">
          <a:xfrm>
            <a:off x="0" y="89535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ru-RU">
              <a:solidFill>
                <a:srgbClr val="FFFFFF"/>
              </a:solidFill>
              <a:latin typeface="Arial" charset="0"/>
            </a:endParaRPr>
          </a:p>
        </p:txBody>
      </p:sp>
      <p:sp>
        <p:nvSpPr>
          <p:cNvPr id="12295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ru-RU">
              <a:solidFill>
                <a:srgbClr val="FFFFFF"/>
              </a:solidFill>
            </a:endParaRPr>
          </a:p>
        </p:txBody>
      </p:sp>
      <p:sp>
        <p:nvSpPr>
          <p:cNvPr id="12296" name="Text Box 9"/>
          <p:cNvSpPr txBox="1">
            <a:spLocks noChangeArrowheads="1"/>
          </p:cNvSpPr>
          <p:nvPr/>
        </p:nvSpPr>
        <p:spPr bwMode="auto">
          <a:xfrm>
            <a:off x="4643438" y="3500438"/>
            <a:ext cx="4500562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b="1">
                <a:solidFill>
                  <a:srgbClr val="FFFFFF"/>
                </a:solidFill>
              </a:rPr>
              <a:t>МТБ нығайту</a:t>
            </a:r>
          </a:p>
        </p:txBody>
      </p:sp>
      <p:sp>
        <p:nvSpPr>
          <p:cNvPr id="12297" name="Text Box 10"/>
          <p:cNvSpPr txBox="1">
            <a:spLocks noChangeArrowheads="1"/>
          </p:cNvSpPr>
          <p:nvPr/>
        </p:nvSpPr>
        <p:spPr bwMode="auto">
          <a:xfrm>
            <a:off x="120650" y="3268295"/>
            <a:ext cx="445135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b="1">
                <a:solidFill>
                  <a:srgbClr val="FFFFFF"/>
                </a:solidFill>
              </a:rPr>
              <a:t>Күрделі жөндеу</a:t>
            </a:r>
          </a:p>
          <a:p>
            <a:pPr algn="ctr" eaLnBrk="1" hangingPunct="1">
              <a:spcBef>
                <a:spcPct val="50000"/>
              </a:spcBef>
            </a:pPr>
            <a:endParaRPr lang="ru-RU" sz="2000" b="1">
              <a:solidFill>
                <a:srgbClr val="FFFFFF"/>
              </a:solidFill>
            </a:endParaRPr>
          </a:p>
        </p:txBody>
      </p:sp>
      <p:sp>
        <p:nvSpPr>
          <p:cNvPr id="12298" name="Text Box 11"/>
          <p:cNvSpPr txBox="1">
            <a:spLocks noChangeArrowheads="1"/>
          </p:cNvSpPr>
          <p:nvPr/>
        </p:nvSpPr>
        <p:spPr bwMode="auto">
          <a:xfrm>
            <a:off x="801688" y="608013"/>
            <a:ext cx="3097212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b="1">
                <a:solidFill>
                  <a:srgbClr val="FFFFFF"/>
                </a:solidFill>
              </a:rPr>
              <a:t>Шығыстардың барлығы</a:t>
            </a:r>
          </a:p>
        </p:txBody>
      </p:sp>
      <p:sp>
        <p:nvSpPr>
          <p:cNvPr id="12299" name="Text Box 12"/>
          <p:cNvSpPr txBox="1">
            <a:spLocks noChangeArrowheads="1"/>
          </p:cNvSpPr>
          <p:nvPr/>
        </p:nvSpPr>
        <p:spPr bwMode="auto">
          <a:xfrm>
            <a:off x="7270750" y="188913"/>
            <a:ext cx="18732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r>
              <a:rPr lang="ru-RU" sz="2000" b="1">
                <a:solidFill>
                  <a:srgbClr val="FFFF00"/>
                </a:solidFill>
              </a:rPr>
              <a:t>млн. теңге</a:t>
            </a:r>
          </a:p>
        </p:txBody>
      </p:sp>
      <p:sp>
        <p:nvSpPr>
          <p:cNvPr id="12300" name="Text Box 14"/>
          <p:cNvSpPr txBox="1">
            <a:spLocks noChangeArrowheads="1"/>
          </p:cNvSpPr>
          <p:nvPr/>
        </p:nvSpPr>
        <p:spPr bwMode="auto">
          <a:xfrm>
            <a:off x="1439863" y="6453188"/>
            <a:ext cx="179387" cy="179387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ru-RU">
              <a:solidFill>
                <a:srgbClr val="FFFFFF"/>
              </a:solidFill>
            </a:endParaRPr>
          </a:p>
        </p:txBody>
      </p:sp>
      <p:sp>
        <p:nvSpPr>
          <p:cNvPr id="12301" name="Text Box 15"/>
          <p:cNvSpPr txBox="1">
            <a:spLocks noChangeArrowheads="1"/>
          </p:cNvSpPr>
          <p:nvPr/>
        </p:nvSpPr>
        <p:spPr bwMode="auto">
          <a:xfrm>
            <a:off x="5761038" y="6489700"/>
            <a:ext cx="179387" cy="179388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ru-RU">
              <a:solidFill>
                <a:srgbClr val="FFFFFF"/>
              </a:solidFill>
            </a:endParaRPr>
          </a:p>
        </p:txBody>
      </p:sp>
      <p:sp>
        <p:nvSpPr>
          <p:cNvPr id="12302" name="Text Box 16"/>
          <p:cNvSpPr txBox="1">
            <a:spLocks noChangeArrowheads="1"/>
          </p:cNvSpPr>
          <p:nvPr/>
        </p:nvSpPr>
        <p:spPr bwMode="auto">
          <a:xfrm>
            <a:off x="1692275" y="6345238"/>
            <a:ext cx="25209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b="1">
                <a:solidFill>
                  <a:srgbClr val="FFFF00"/>
                </a:solidFill>
              </a:rPr>
              <a:t>облыс бюджеті</a:t>
            </a:r>
          </a:p>
        </p:txBody>
      </p:sp>
      <p:sp>
        <p:nvSpPr>
          <p:cNvPr id="12303" name="Text Box 17"/>
          <p:cNvSpPr txBox="1">
            <a:spLocks noChangeArrowheads="1"/>
          </p:cNvSpPr>
          <p:nvPr/>
        </p:nvSpPr>
        <p:spPr bwMode="auto">
          <a:xfrm>
            <a:off x="5580063" y="6345238"/>
            <a:ext cx="3024187" cy="823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b="1">
                <a:solidFill>
                  <a:srgbClr val="FFFF00"/>
                </a:solidFill>
              </a:rPr>
              <a:t>Облыстық бюджет</a:t>
            </a:r>
          </a:p>
          <a:p>
            <a:pPr algn="ctr" eaLnBrk="1" hangingPunct="1">
              <a:spcBef>
                <a:spcPct val="50000"/>
              </a:spcBef>
            </a:pPr>
            <a:endParaRPr lang="ru-RU" sz="2000" b="1">
              <a:solidFill>
                <a:srgbClr val="FFFF00"/>
              </a:solidFill>
            </a:endParaRPr>
          </a:p>
        </p:txBody>
      </p:sp>
      <p:graphicFrame>
        <p:nvGraphicFramePr>
          <p:cNvPr id="4" name="Object 18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2986803721"/>
              </p:ext>
            </p:extLst>
          </p:nvPr>
        </p:nvGraphicFramePr>
        <p:xfrm>
          <a:off x="4762500" y="982663"/>
          <a:ext cx="4327525" cy="23510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2305" name="Text Box 19"/>
          <p:cNvSpPr txBox="1">
            <a:spLocks noChangeArrowheads="1"/>
          </p:cNvSpPr>
          <p:nvPr/>
        </p:nvSpPr>
        <p:spPr bwMode="auto">
          <a:xfrm>
            <a:off x="4679950" y="620713"/>
            <a:ext cx="4464050" cy="823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b="1">
                <a:solidFill>
                  <a:srgbClr val="FFFFFF"/>
                </a:solidFill>
              </a:rPr>
              <a:t>Құрылыс</a:t>
            </a:r>
          </a:p>
          <a:p>
            <a:pPr algn="ctr" eaLnBrk="1" hangingPunct="1">
              <a:spcBef>
                <a:spcPct val="50000"/>
              </a:spcBef>
            </a:pPr>
            <a:endParaRPr lang="ru-RU" sz="2000" b="1">
              <a:solidFill>
                <a:srgbClr val="FFFFFF"/>
              </a:solidFill>
            </a:endParaRPr>
          </a:p>
        </p:txBody>
      </p:sp>
      <p:graphicFrame>
        <p:nvGraphicFramePr>
          <p:cNvPr id="5" name="Объект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38017686"/>
              </p:ext>
            </p:extLst>
          </p:nvPr>
        </p:nvGraphicFramePr>
        <p:xfrm>
          <a:off x="4697413" y="3984625"/>
          <a:ext cx="4376737" cy="23828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406322060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9170" name="Rectangle 2"/>
          <p:cNvSpPr>
            <a:spLocks noGrp="1" noRot="1" noChangeArrowheads="1"/>
          </p:cNvSpPr>
          <p:nvPr>
            <p:ph type="title" sz="quarter"/>
          </p:nvPr>
        </p:nvSpPr>
        <p:spPr>
          <a:xfrm>
            <a:off x="468313" y="-142875"/>
            <a:ext cx="8229600" cy="692150"/>
          </a:xfrm>
        </p:spPr>
        <p:txBody>
          <a:bodyPr/>
          <a:lstStyle/>
          <a:p>
            <a:pPr eaLnBrk="1" hangingPunct="1">
              <a:defRPr/>
            </a:pPr>
            <a:r>
              <a:rPr lang="ru-RU" sz="4000" dirty="0" smtClean="0">
                <a:solidFill>
                  <a:srgbClr val="FFFF00"/>
                </a:solidFill>
              </a:rPr>
              <a:t>Здравоохранение</a:t>
            </a:r>
          </a:p>
        </p:txBody>
      </p:sp>
      <p:graphicFrame>
        <p:nvGraphicFramePr>
          <p:cNvPr id="4099" name="Object 4"/>
          <p:cNvGraphicFramePr>
            <a:graphicFrameLocks noGrp="1"/>
          </p:cNvGraphicFramePr>
          <p:nvPr>
            <p:ph sz="quarter" idx="2"/>
            <p:extLst>
              <p:ext uri="{D42A27DB-BD31-4B8C-83A1-F6EECF244321}">
                <p14:modId xmlns:p14="http://schemas.microsoft.com/office/powerpoint/2010/main" val="3949183162"/>
              </p:ext>
            </p:extLst>
          </p:nvPr>
        </p:nvGraphicFramePr>
        <p:xfrm>
          <a:off x="4652963" y="3908425"/>
          <a:ext cx="4510087" cy="2473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8938" name="Диаграмма" r:id="rId3" imgW="6096000" imgH="3343448" progId="MSGraph.Chart.8">
                  <p:embed/>
                </p:oleObj>
              </mc:Choice>
              <mc:Fallback>
                <p:oleObj name="Диаграмма" r:id="rId3" imgW="6096000" imgH="3343448" progId="MSGraph.Chart.8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52963" y="3908425"/>
                        <a:ext cx="4510087" cy="2473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0" name="Object 5"/>
          <p:cNvGraphicFramePr>
            <a:graphicFrameLocks noGrp="1"/>
          </p:cNvGraphicFramePr>
          <p:nvPr>
            <p:ph sz="quarter" idx="3"/>
            <p:extLst>
              <p:ext uri="{D42A27DB-BD31-4B8C-83A1-F6EECF244321}">
                <p14:modId xmlns:p14="http://schemas.microsoft.com/office/powerpoint/2010/main" val="2223713658"/>
              </p:ext>
            </p:extLst>
          </p:nvPr>
        </p:nvGraphicFramePr>
        <p:xfrm>
          <a:off x="111125" y="3925888"/>
          <a:ext cx="4451350" cy="2473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8939" name="Диаграмма" r:id="rId5" imgW="6086648" imgH="3381548" progId="MSGraph.Chart.8">
                  <p:embed/>
                </p:oleObj>
              </mc:Choice>
              <mc:Fallback>
                <p:oleObj name="Диаграмма" r:id="rId5" imgW="6086648" imgH="3381548" progId="MSGraph.Chart.8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125" y="3925888"/>
                        <a:ext cx="4451350" cy="2473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01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ru-RU">
              <a:latin typeface="Arial" charset="0"/>
            </a:endParaRPr>
          </a:p>
        </p:txBody>
      </p:sp>
      <p:sp>
        <p:nvSpPr>
          <p:cNvPr id="4102" name="Rectangle 10"/>
          <p:cNvSpPr>
            <a:spLocks noChangeArrowheads="1"/>
          </p:cNvSpPr>
          <p:nvPr/>
        </p:nvSpPr>
        <p:spPr bwMode="auto">
          <a:xfrm>
            <a:off x="0" y="89535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ru-RU">
              <a:latin typeface="Arial" charset="0"/>
            </a:endParaRPr>
          </a:p>
        </p:txBody>
      </p:sp>
      <p:sp>
        <p:nvSpPr>
          <p:cNvPr id="4103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4104" name="Text Box 12"/>
          <p:cNvSpPr txBox="1">
            <a:spLocks noChangeArrowheads="1"/>
          </p:cNvSpPr>
          <p:nvPr/>
        </p:nvSpPr>
        <p:spPr bwMode="auto">
          <a:xfrm>
            <a:off x="4679950" y="620713"/>
            <a:ext cx="44640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sz="2000" b="1"/>
              <a:t>Строительство</a:t>
            </a:r>
          </a:p>
        </p:txBody>
      </p:sp>
      <p:sp>
        <p:nvSpPr>
          <p:cNvPr id="4105" name="Text Box 13"/>
          <p:cNvSpPr txBox="1">
            <a:spLocks noChangeArrowheads="1"/>
          </p:cNvSpPr>
          <p:nvPr/>
        </p:nvSpPr>
        <p:spPr bwMode="auto">
          <a:xfrm>
            <a:off x="4643438" y="3560763"/>
            <a:ext cx="450056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sz="2000" b="1"/>
              <a:t>Укрепление МТБ</a:t>
            </a:r>
          </a:p>
        </p:txBody>
      </p:sp>
      <p:sp>
        <p:nvSpPr>
          <p:cNvPr id="4106" name="Text Box 18"/>
          <p:cNvSpPr txBox="1">
            <a:spLocks noChangeArrowheads="1"/>
          </p:cNvSpPr>
          <p:nvPr/>
        </p:nvSpPr>
        <p:spPr bwMode="auto">
          <a:xfrm>
            <a:off x="120650" y="3543300"/>
            <a:ext cx="45227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sz="2000" b="1"/>
              <a:t>Капитальный ремонт</a:t>
            </a:r>
          </a:p>
        </p:txBody>
      </p:sp>
      <p:sp>
        <p:nvSpPr>
          <p:cNvPr id="4107" name="Text Box 19"/>
          <p:cNvSpPr txBox="1">
            <a:spLocks noChangeArrowheads="1"/>
          </p:cNvSpPr>
          <p:nvPr/>
        </p:nvSpPr>
        <p:spPr bwMode="auto">
          <a:xfrm>
            <a:off x="801688" y="608013"/>
            <a:ext cx="309721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sz="2000" b="1" dirty="0"/>
              <a:t>Всего расходов</a:t>
            </a:r>
          </a:p>
        </p:txBody>
      </p:sp>
      <p:sp>
        <p:nvSpPr>
          <p:cNvPr id="4108" name="Text Box 20"/>
          <p:cNvSpPr txBox="1">
            <a:spLocks noChangeArrowheads="1"/>
          </p:cNvSpPr>
          <p:nvPr/>
        </p:nvSpPr>
        <p:spPr bwMode="auto">
          <a:xfrm>
            <a:off x="7270750" y="188913"/>
            <a:ext cx="18732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r>
              <a:rPr lang="ru-RU" sz="2000" b="1">
                <a:solidFill>
                  <a:srgbClr val="FFFF00"/>
                </a:solidFill>
              </a:rPr>
              <a:t>млн. тенге</a:t>
            </a:r>
          </a:p>
        </p:txBody>
      </p:sp>
      <p:sp>
        <p:nvSpPr>
          <p:cNvPr id="4109" name="Text Box 24"/>
          <p:cNvSpPr txBox="1">
            <a:spLocks noChangeArrowheads="1"/>
          </p:cNvSpPr>
          <p:nvPr/>
        </p:nvSpPr>
        <p:spPr bwMode="auto">
          <a:xfrm>
            <a:off x="1776413" y="6381750"/>
            <a:ext cx="25209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sz="2000" b="1">
                <a:solidFill>
                  <a:srgbClr val="FFFF00"/>
                </a:solidFill>
              </a:rPr>
              <a:t>бюджет области</a:t>
            </a:r>
          </a:p>
        </p:txBody>
      </p:sp>
      <p:sp>
        <p:nvSpPr>
          <p:cNvPr id="4110" name="Text Box 25"/>
          <p:cNvSpPr txBox="1">
            <a:spLocks noChangeArrowheads="1"/>
          </p:cNvSpPr>
          <p:nvPr/>
        </p:nvSpPr>
        <p:spPr bwMode="auto">
          <a:xfrm>
            <a:off x="1535113" y="6489700"/>
            <a:ext cx="179387" cy="179388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ru-RU"/>
          </a:p>
        </p:txBody>
      </p:sp>
      <p:graphicFrame>
        <p:nvGraphicFramePr>
          <p:cNvPr id="4111" name="Object 29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905576821"/>
              </p:ext>
            </p:extLst>
          </p:nvPr>
        </p:nvGraphicFramePr>
        <p:xfrm>
          <a:off x="30163" y="1019175"/>
          <a:ext cx="4519612" cy="2489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8940" name="Диаграмма" r:id="rId7" imgW="6105698" imgH="3362498" progId="MSGraph.Chart.8">
                  <p:embed/>
                </p:oleObj>
              </mc:Choice>
              <mc:Fallback>
                <p:oleObj name="Диаграмма" r:id="rId7" imgW="6105698" imgH="3362498" progId="MSGraph.Chart.8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163" y="1019175"/>
                        <a:ext cx="4519612" cy="2489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175" cmpd="sng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12" name="Object 31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3668668406"/>
              </p:ext>
            </p:extLst>
          </p:nvPr>
        </p:nvGraphicFramePr>
        <p:xfrm>
          <a:off x="4811713" y="1276350"/>
          <a:ext cx="3914775" cy="2174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8941" name="Диаграмма" r:id="rId9" imgW="6086648" imgH="3381548" progId="MSGraph.Chart.8">
                  <p:embed/>
                </p:oleObj>
              </mc:Choice>
              <mc:Fallback>
                <p:oleObj name="Диаграмма" r:id="rId9" imgW="6086648" imgH="3381548" progId="MSGraph.Chart.8">
                  <p:embed/>
                  <p:pic>
                    <p:nvPicPr>
                      <p:cNvPr id="0" name="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11713" y="1276350"/>
                        <a:ext cx="3914775" cy="2174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17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8951883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2114" name="Rectangle 2"/>
          <p:cNvSpPr>
            <a:spLocks noGrp="1" noRot="1" noChangeArrowheads="1"/>
          </p:cNvSpPr>
          <p:nvPr>
            <p:ph type="title" sz="quarter"/>
          </p:nvPr>
        </p:nvSpPr>
        <p:spPr>
          <a:xfrm>
            <a:off x="468313" y="-142875"/>
            <a:ext cx="8229600" cy="692150"/>
          </a:xfrm>
        </p:spPr>
        <p:txBody>
          <a:bodyPr/>
          <a:lstStyle/>
          <a:p>
            <a:pPr eaLnBrk="1" hangingPunct="1">
              <a:defRPr/>
            </a:pPr>
            <a:r>
              <a:rPr lang="ru-RU" sz="4000" dirty="0" err="1" smtClean="0">
                <a:solidFill>
                  <a:srgbClr val="FFFF00"/>
                </a:solidFill>
              </a:rPr>
              <a:t>Соц.защита</a:t>
            </a:r>
            <a:endParaRPr lang="ru-RU" sz="4000" dirty="0" smtClean="0">
              <a:solidFill>
                <a:srgbClr val="FFFF00"/>
              </a:solidFill>
            </a:endParaRPr>
          </a:p>
        </p:txBody>
      </p:sp>
      <p:graphicFrame>
        <p:nvGraphicFramePr>
          <p:cNvPr id="2" name="Object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556857317"/>
              </p:ext>
            </p:extLst>
          </p:nvPr>
        </p:nvGraphicFramePr>
        <p:xfrm>
          <a:off x="57150" y="1033463"/>
          <a:ext cx="4422775" cy="23907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3" name="Object 4"/>
          <p:cNvGraphicFramePr>
            <a:graphicFrameLocks noGrp="1"/>
          </p:cNvGraphicFramePr>
          <p:nvPr>
            <p:ph sz="quarter" idx="2"/>
            <p:extLst>
              <p:ext uri="{D42A27DB-BD31-4B8C-83A1-F6EECF244321}">
                <p14:modId xmlns:p14="http://schemas.microsoft.com/office/powerpoint/2010/main" val="3276067917"/>
              </p:ext>
            </p:extLst>
          </p:nvPr>
        </p:nvGraphicFramePr>
        <p:xfrm>
          <a:off x="4697413" y="3979863"/>
          <a:ext cx="4376737" cy="23828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4" name="Object 5"/>
          <p:cNvGraphicFramePr>
            <a:graphicFrameLocks noGrp="1"/>
          </p:cNvGraphicFramePr>
          <p:nvPr>
            <p:ph sz="quarter" idx="3"/>
            <p:extLst>
              <p:ext uri="{D42A27DB-BD31-4B8C-83A1-F6EECF244321}">
                <p14:modId xmlns:p14="http://schemas.microsoft.com/office/powerpoint/2010/main" val="3502132198"/>
              </p:ext>
            </p:extLst>
          </p:nvPr>
        </p:nvGraphicFramePr>
        <p:xfrm>
          <a:off x="61913" y="3986213"/>
          <a:ext cx="4149725" cy="24526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512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ru-RU">
              <a:latin typeface="Arial" charset="0"/>
            </a:endParaRPr>
          </a:p>
        </p:txBody>
      </p:sp>
      <p:sp>
        <p:nvSpPr>
          <p:cNvPr id="5127" name="Rectangle 7"/>
          <p:cNvSpPr>
            <a:spLocks noChangeArrowheads="1"/>
          </p:cNvSpPr>
          <p:nvPr/>
        </p:nvSpPr>
        <p:spPr bwMode="auto">
          <a:xfrm>
            <a:off x="0" y="89535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ru-RU">
              <a:latin typeface="Arial" charset="0"/>
            </a:endParaRPr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5129" name="Text Box 9"/>
          <p:cNvSpPr txBox="1">
            <a:spLocks noChangeArrowheads="1"/>
          </p:cNvSpPr>
          <p:nvPr/>
        </p:nvSpPr>
        <p:spPr bwMode="auto">
          <a:xfrm>
            <a:off x="4643438" y="3500438"/>
            <a:ext cx="450056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sz="2000" b="1"/>
              <a:t>Укрепление МТБ</a:t>
            </a:r>
          </a:p>
        </p:txBody>
      </p:sp>
      <p:sp>
        <p:nvSpPr>
          <p:cNvPr id="5130" name="Text Box 10"/>
          <p:cNvSpPr txBox="1">
            <a:spLocks noChangeArrowheads="1"/>
          </p:cNvSpPr>
          <p:nvPr/>
        </p:nvSpPr>
        <p:spPr bwMode="auto">
          <a:xfrm>
            <a:off x="120650" y="3543300"/>
            <a:ext cx="45227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sz="2000" b="1"/>
              <a:t>Капитальный ремонт</a:t>
            </a:r>
          </a:p>
        </p:txBody>
      </p:sp>
      <p:sp>
        <p:nvSpPr>
          <p:cNvPr id="5131" name="Text Box 11"/>
          <p:cNvSpPr txBox="1">
            <a:spLocks noChangeArrowheads="1"/>
          </p:cNvSpPr>
          <p:nvPr/>
        </p:nvSpPr>
        <p:spPr bwMode="auto">
          <a:xfrm>
            <a:off x="801688" y="608013"/>
            <a:ext cx="309721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sz="2000" b="1"/>
              <a:t>Всего расходов</a:t>
            </a:r>
          </a:p>
        </p:txBody>
      </p:sp>
      <p:sp>
        <p:nvSpPr>
          <p:cNvPr id="5132" name="Text Box 12"/>
          <p:cNvSpPr txBox="1">
            <a:spLocks noChangeArrowheads="1"/>
          </p:cNvSpPr>
          <p:nvPr/>
        </p:nvSpPr>
        <p:spPr bwMode="auto">
          <a:xfrm>
            <a:off x="7270750" y="188913"/>
            <a:ext cx="18732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r>
              <a:rPr lang="ru-RU" sz="2000" b="1">
                <a:solidFill>
                  <a:srgbClr val="FFFF00"/>
                </a:solidFill>
              </a:rPr>
              <a:t>млн. тенге</a:t>
            </a:r>
          </a:p>
        </p:txBody>
      </p:sp>
      <p:sp>
        <p:nvSpPr>
          <p:cNvPr id="5133" name="Text Box 14"/>
          <p:cNvSpPr txBox="1">
            <a:spLocks noChangeArrowheads="1"/>
          </p:cNvSpPr>
          <p:nvPr/>
        </p:nvSpPr>
        <p:spPr bwMode="auto">
          <a:xfrm>
            <a:off x="1439863" y="6453188"/>
            <a:ext cx="179387" cy="179387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ru-RU"/>
          </a:p>
        </p:txBody>
      </p:sp>
      <p:sp>
        <p:nvSpPr>
          <p:cNvPr id="5134" name="Text Box 15"/>
          <p:cNvSpPr txBox="1">
            <a:spLocks noChangeArrowheads="1"/>
          </p:cNvSpPr>
          <p:nvPr/>
        </p:nvSpPr>
        <p:spPr bwMode="auto">
          <a:xfrm>
            <a:off x="5761038" y="6489700"/>
            <a:ext cx="179387" cy="179388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ru-RU"/>
          </a:p>
        </p:txBody>
      </p:sp>
      <p:sp>
        <p:nvSpPr>
          <p:cNvPr id="5135" name="Text Box 16"/>
          <p:cNvSpPr txBox="1">
            <a:spLocks noChangeArrowheads="1"/>
          </p:cNvSpPr>
          <p:nvPr/>
        </p:nvSpPr>
        <p:spPr bwMode="auto">
          <a:xfrm>
            <a:off x="1692275" y="6345238"/>
            <a:ext cx="25209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sz="2000" b="1">
                <a:solidFill>
                  <a:srgbClr val="FFFF00"/>
                </a:solidFill>
              </a:rPr>
              <a:t>бюджет области</a:t>
            </a:r>
          </a:p>
        </p:txBody>
      </p:sp>
      <p:sp>
        <p:nvSpPr>
          <p:cNvPr id="5136" name="Text Box 17"/>
          <p:cNvSpPr txBox="1">
            <a:spLocks noChangeArrowheads="1"/>
          </p:cNvSpPr>
          <p:nvPr/>
        </p:nvSpPr>
        <p:spPr bwMode="auto">
          <a:xfrm>
            <a:off x="5580063" y="6345238"/>
            <a:ext cx="302418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sz="2000" b="1">
                <a:solidFill>
                  <a:srgbClr val="FFFF00"/>
                </a:solidFill>
              </a:rPr>
              <a:t>областной бюджет</a:t>
            </a:r>
          </a:p>
        </p:txBody>
      </p:sp>
      <p:graphicFrame>
        <p:nvGraphicFramePr>
          <p:cNvPr id="5" name="Object 18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1287791710"/>
              </p:ext>
            </p:extLst>
          </p:nvPr>
        </p:nvGraphicFramePr>
        <p:xfrm>
          <a:off x="4743450" y="1054100"/>
          <a:ext cx="4327525" cy="23510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5138" name="Text Box 19"/>
          <p:cNvSpPr txBox="1">
            <a:spLocks noChangeArrowheads="1"/>
          </p:cNvSpPr>
          <p:nvPr/>
        </p:nvSpPr>
        <p:spPr bwMode="auto">
          <a:xfrm>
            <a:off x="4679950" y="620713"/>
            <a:ext cx="44640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sz="2000" b="1"/>
              <a:t>Строительство</a:t>
            </a:r>
          </a:p>
        </p:txBody>
      </p:sp>
    </p:spTree>
    <p:extLst>
      <p:ext uri="{BB962C8B-B14F-4D97-AF65-F5344CB8AC3E}">
        <p14:creationId xmlns:p14="http://schemas.microsoft.com/office/powerpoint/2010/main" val="125781614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9042" name="Rectangle 2"/>
          <p:cNvSpPr>
            <a:spLocks noGrp="1" noRot="1" noChangeArrowheads="1"/>
          </p:cNvSpPr>
          <p:nvPr>
            <p:ph type="title" sz="quarter"/>
          </p:nvPr>
        </p:nvSpPr>
        <p:spPr>
          <a:xfrm>
            <a:off x="468313" y="-142875"/>
            <a:ext cx="8229600" cy="692150"/>
          </a:xfrm>
        </p:spPr>
        <p:txBody>
          <a:bodyPr/>
          <a:lstStyle/>
          <a:p>
            <a:pPr eaLnBrk="1" hangingPunct="1">
              <a:defRPr/>
            </a:pPr>
            <a:r>
              <a:rPr lang="ru-RU" sz="3200" dirty="0" smtClean="0">
                <a:solidFill>
                  <a:srgbClr val="FFFF00"/>
                </a:solidFill>
              </a:rPr>
              <a:t>Культура</a:t>
            </a:r>
          </a:p>
        </p:txBody>
      </p:sp>
      <p:graphicFrame>
        <p:nvGraphicFramePr>
          <p:cNvPr id="2" name="Object 4"/>
          <p:cNvGraphicFramePr>
            <a:graphicFrameLocks noGrp="1"/>
          </p:cNvGraphicFramePr>
          <p:nvPr>
            <p:ph sz="quarter" idx="2"/>
            <p:extLst>
              <p:ext uri="{D42A27DB-BD31-4B8C-83A1-F6EECF244321}">
                <p14:modId xmlns:p14="http://schemas.microsoft.com/office/powerpoint/2010/main" val="770314363"/>
              </p:ext>
            </p:extLst>
          </p:nvPr>
        </p:nvGraphicFramePr>
        <p:xfrm>
          <a:off x="4860032" y="3825875"/>
          <a:ext cx="4210942" cy="25193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3" name="Object 5"/>
          <p:cNvGraphicFramePr>
            <a:graphicFrameLocks noGrp="1"/>
          </p:cNvGraphicFramePr>
          <p:nvPr>
            <p:ph sz="quarter" idx="3"/>
            <p:extLst>
              <p:ext uri="{D42A27DB-BD31-4B8C-83A1-F6EECF244321}">
                <p14:modId xmlns:p14="http://schemas.microsoft.com/office/powerpoint/2010/main" val="1996124914"/>
              </p:ext>
            </p:extLst>
          </p:nvPr>
        </p:nvGraphicFramePr>
        <p:xfrm>
          <a:off x="50800" y="3990975"/>
          <a:ext cx="4394200" cy="23717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6150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ru-RU">
              <a:latin typeface="Arial" charset="0"/>
            </a:endParaRPr>
          </a:p>
        </p:txBody>
      </p:sp>
      <p:sp>
        <p:nvSpPr>
          <p:cNvPr id="6151" name="Rectangle 8"/>
          <p:cNvSpPr>
            <a:spLocks noChangeArrowheads="1"/>
          </p:cNvSpPr>
          <p:nvPr/>
        </p:nvSpPr>
        <p:spPr bwMode="auto">
          <a:xfrm>
            <a:off x="0" y="89535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ru-RU">
              <a:latin typeface="Arial" charset="0"/>
            </a:endParaRPr>
          </a:p>
        </p:txBody>
      </p:sp>
      <p:sp>
        <p:nvSpPr>
          <p:cNvPr id="6152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6153" name="Text Box 11"/>
          <p:cNvSpPr txBox="1">
            <a:spLocks noChangeArrowheads="1"/>
          </p:cNvSpPr>
          <p:nvPr/>
        </p:nvSpPr>
        <p:spPr bwMode="auto">
          <a:xfrm>
            <a:off x="4643438" y="3429000"/>
            <a:ext cx="450056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sz="2000" b="1" dirty="0"/>
              <a:t>Укрепление МТБ</a:t>
            </a:r>
          </a:p>
        </p:txBody>
      </p:sp>
      <p:sp>
        <p:nvSpPr>
          <p:cNvPr id="6154" name="Text Box 12"/>
          <p:cNvSpPr txBox="1">
            <a:spLocks noChangeArrowheads="1"/>
          </p:cNvSpPr>
          <p:nvPr/>
        </p:nvSpPr>
        <p:spPr bwMode="auto">
          <a:xfrm>
            <a:off x="0" y="3494664"/>
            <a:ext cx="45227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sz="2000" b="1"/>
              <a:t>Капитальный ремонт</a:t>
            </a:r>
          </a:p>
        </p:txBody>
      </p:sp>
      <p:sp>
        <p:nvSpPr>
          <p:cNvPr id="6155" name="Text Box 13"/>
          <p:cNvSpPr txBox="1">
            <a:spLocks noChangeArrowheads="1"/>
          </p:cNvSpPr>
          <p:nvPr/>
        </p:nvSpPr>
        <p:spPr bwMode="auto">
          <a:xfrm>
            <a:off x="801688" y="608013"/>
            <a:ext cx="309721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sz="2000" b="1" dirty="0"/>
              <a:t>Всего расходов</a:t>
            </a:r>
          </a:p>
        </p:txBody>
      </p:sp>
      <p:sp>
        <p:nvSpPr>
          <p:cNvPr id="6156" name="Text Box 14"/>
          <p:cNvSpPr txBox="1">
            <a:spLocks noChangeArrowheads="1"/>
          </p:cNvSpPr>
          <p:nvPr/>
        </p:nvSpPr>
        <p:spPr bwMode="auto">
          <a:xfrm>
            <a:off x="7270750" y="188913"/>
            <a:ext cx="18732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r>
              <a:rPr lang="ru-RU" sz="2000" b="1">
                <a:solidFill>
                  <a:srgbClr val="FFFF00"/>
                </a:solidFill>
              </a:rPr>
              <a:t>млн. тенге</a:t>
            </a:r>
          </a:p>
        </p:txBody>
      </p:sp>
      <p:sp>
        <p:nvSpPr>
          <p:cNvPr id="6157" name="Text Box 17"/>
          <p:cNvSpPr txBox="1">
            <a:spLocks noChangeArrowheads="1"/>
          </p:cNvSpPr>
          <p:nvPr/>
        </p:nvSpPr>
        <p:spPr bwMode="auto">
          <a:xfrm>
            <a:off x="1655763" y="6453188"/>
            <a:ext cx="179387" cy="179387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ru-RU"/>
          </a:p>
        </p:txBody>
      </p:sp>
      <p:sp>
        <p:nvSpPr>
          <p:cNvPr id="6158" name="Text Box 18"/>
          <p:cNvSpPr txBox="1">
            <a:spLocks noChangeArrowheads="1"/>
          </p:cNvSpPr>
          <p:nvPr/>
        </p:nvSpPr>
        <p:spPr bwMode="auto">
          <a:xfrm>
            <a:off x="5999163" y="6418263"/>
            <a:ext cx="179387" cy="179387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ru-RU"/>
          </a:p>
        </p:txBody>
      </p:sp>
      <p:sp>
        <p:nvSpPr>
          <p:cNvPr id="6159" name="Text Box 19"/>
          <p:cNvSpPr txBox="1">
            <a:spLocks noChangeArrowheads="1"/>
          </p:cNvSpPr>
          <p:nvPr/>
        </p:nvSpPr>
        <p:spPr bwMode="auto">
          <a:xfrm>
            <a:off x="1835150" y="6345238"/>
            <a:ext cx="25209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sz="2000" b="1" dirty="0">
                <a:solidFill>
                  <a:srgbClr val="FFFF00"/>
                </a:solidFill>
              </a:rPr>
              <a:t>бюджет области</a:t>
            </a:r>
          </a:p>
        </p:txBody>
      </p:sp>
      <p:sp>
        <p:nvSpPr>
          <p:cNvPr id="6160" name="Text Box 20"/>
          <p:cNvSpPr txBox="1">
            <a:spLocks noChangeArrowheads="1"/>
          </p:cNvSpPr>
          <p:nvPr/>
        </p:nvSpPr>
        <p:spPr bwMode="auto">
          <a:xfrm>
            <a:off x="5795963" y="6308725"/>
            <a:ext cx="302418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sz="2000" b="1" dirty="0">
                <a:solidFill>
                  <a:srgbClr val="FFFF00"/>
                </a:solidFill>
              </a:rPr>
              <a:t>областной бюджет</a:t>
            </a:r>
          </a:p>
        </p:txBody>
      </p:sp>
      <p:graphicFrame>
        <p:nvGraphicFramePr>
          <p:cNvPr id="4" name="Object 21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2960201980"/>
              </p:ext>
            </p:extLst>
          </p:nvPr>
        </p:nvGraphicFramePr>
        <p:xfrm>
          <a:off x="4729163" y="1027113"/>
          <a:ext cx="4327525" cy="23510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6162" name="Text Box 22"/>
          <p:cNvSpPr txBox="1">
            <a:spLocks noChangeArrowheads="1"/>
          </p:cNvSpPr>
          <p:nvPr/>
        </p:nvSpPr>
        <p:spPr bwMode="auto">
          <a:xfrm>
            <a:off x="4679950" y="620713"/>
            <a:ext cx="44640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sz="2000" b="1"/>
              <a:t>Строительство</a:t>
            </a:r>
          </a:p>
        </p:txBody>
      </p:sp>
      <p:graphicFrame>
        <p:nvGraphicFramePr>
          <p:cNvPr id="6147" name="Object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822665833"/>
              </p:ext>
            </p:extLst>
          </p:nvPr>
        </p:nvGraphicFramePr>
        <p:xfrm>
          <a:off x="755650" y="1017588"/>
          <a:ext cx="3600450" cy="2476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9848" name="Диаграмма" r:id="rId6" imgW="9429750" imgH="9429750" progId="MSGraph.Chart.8">
                  <p:embed/>
                </p:oleObj>
              </mc:Choice>
              <mc:Fallback>
                <p:oleObj name="Диаграмма" r:id="rId6" imgW="9429750" imgH="9429750" progId="MSGraph.Chart.8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5650" y="1017588"/>
                        <a:ext cx="3600450" cy="2476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7686382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0066" name="Rectangle 2"/>
          <p:cNvSpPr>
            <a:spLocks noGrp="1" noRot="1" noChangeArrowheads="1"/>
          </p:cNvSpPr>
          <p:nvPr>
            <p:ph type="title" sz="quarter"/>
          </p:nvPr>
        </p:nvSpPr>
        <p:spPr>
          <a:xfrm>
            <a:off x="468313" y="-142875"/>
            <a:ext cx="8229600" cy="692150"/>
          </a:xfrm>
        </p:spPr>
        <p:txBody>
          <a:bodyPr/>
          <a:lstStyle/>
          <a:p>
            <a:pPr eaLnBrk="1" hangingPunct="1">
              <a:defRPr/>
            </a:pPr>
            <a:r>
              <a:rPr lang="ru-RU" sz="4000" smtClean="0">
                <a:solidFill>
                  <a:srgbClr val="FFFF00"/>
                </a:solidFill>
              </a:rPr>
              <a:t>Спорт</a:t>
            </a:r>
          </a:p>
        </p:txBody>
      </p:sp>
      <p:graphicFrame>
        <p:nvGraphicFramePr>
          <p:cNvPr id="2" name="Object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105567012"/>
              </p:ext>
            </p:extLst>
          </p:nvPr>
        </p:nvGraphicFramePr>
        <p:xfrm>
          <a:off x="66675" y="1031875"/>
          <a:ext cx="4403725" cy="23939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3" name="Object 4"/>
          <p:cNvGraphicFramePr>
            <a:graphicFrameLocks noGrp="1"/>
          </p:cNvGraphicFramePr>
          <p:nvPr>
            <p:ph sz="quarter" idx="2"/>
            <p:extLst>
              <p:ext uri="{D42A27DB-BD31-4B8C-83A1-F6EECF244321}">
                <p14:modId xmlns:p14="http://schemas.microsoft.com/office/powerpoint/2010/main" val="1352003732"/>
              </p:ext>
            </p:extLst>
          </p:nvPr>
        </p:nvGraphicFramePr>
        <p:xfrm>
          <a:off x="4727575" y="3984625"/>
          <a:ext cx="4376738" cy="23828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4" name="Object 5"/>
          <p:cNvGraphicFramePr>
            <a:graphicFrameLocks noGrp="1"/>
          </p:cNvGraphicFramePr>
          <p:nvPr>
            <p:ph sz="quarter" idx="3"/>
            <p:extLst>
              <p:ext uri="{D42A27DB-BD31-4B8C-83A1-F6EECF244321}">
                <p14:modId xmlns:p14="http://schemas.microsoft.com/office/powerpoint/2010/main" val="2200334712"/>
              </p:ext>
            </p:extLst>
          </p:nvPr>
        </p:nvGraphicFramePr>
        <p:xfrm>
          <a:off x="57150" y="3984625"/>
          <a:ext cx="4394200" cy="23717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717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ru-RU">
              <a:latin typeface="Arial" charset="0"/>
            </a:endParaRPr>
          </a:p>
        </p:txBody>
      </p:sp>
      <p:sp>
        <p:nvSpPr>
          <p:cNvPr id="7175" name="Rectangle 7"/>
          <p:cNvSpPr>
            <a:spLocks noChangeArrowheads="1"/>
          </p:cNvSpPr>
          <p:nvPr/>
        </p:nvSpPr>
        <p:spPr bwMode="auto">
          <a:xfrm>
            <a:off x="0" y="89535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ru-RU">
              <a:latin typeface="Arial" charset="0"/>
            </a:endParaRPr>
          </a:p>
        </p:txBody>
      </p:sp>
      <p:sp>
        <p:nvSpPr>
          <p:cNvPr id="7176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7177" name="Text Box 9"/>
          <p:cNvSpPr txBox="1">
            <a:spLocks noChangeArrowheads="1"/>
          </p:cNvSpPr>
          <p:nvPr/>
        </p:nvSpPr>
        <p:spPr bwMode="auto">
          <a:xfrm>
            <a:off x="4643438" y="3500438"/>
            <a:ext cx="450056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sz="2000" b="1"/>
              <a:t>Укрепление МТБ</a:t>
            </a:r>
          </a:p>
        </p:txBody>
      </p:sp>
      <p:sp>
        <p:nvSpPr>
          <p:cNvPr id="7178" name="Text Box 10"/>
          <p:cNvSpPr txBox="1">
            <a:spLocks noChangeArrowheads="1"/>
          </p:cNvSpPr>
          <p:nvPr/>
        </p:nvSpPr>
        <p:spPr bwMode="auto">
          <a:xfrm>
            <a:off x="120650" y="3543300"/>
            <a:ext cx="45227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sz="2000" b="1" dirty="0"/>
              <a:t>Капитальный ремонт</a:t>
            </a:r>
          </a:p>
        </p:txBody>
      </p:sp>
      <p:sp>
        <p:nvSpPr>
          <p:cNvPr id="7179" name="Text Box 11"/>
          <p:cNvSpPr txBox="1">
            <a:spLocks noChangeArrowheads="1"/>
          </p:cNvSpPr>
          <p:nvPr/>
        </p:nvSpPr>
        <p:spPr bwMode="auto">
          <a:xfrm>
            <a:off x="801688" y="608013"/>
            <a:ext cx="309721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sz="2000" b="1"/>
              <a:t>Всего расходов</a:t>
            </a:r>
          </a:p>
        </p:txBody>
      </p:sp>
      <p:sp>
        <p:nvSpPr>
          <p:cNvPr id="7180" name="Text Box 12"/>
          <p:cNvSpPr txBox="1">
            <a:spLocks noChangeArrowheads="1"/>
          </p:cNvSpPr>
          <p:nvPr/>
        </p:nvSpPr>
        <p:spPr bwMode="auto">
          <a:xfrm>
            <a:off x="7270750" y="188913"/>
            <a:ext cx="18732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r>
              <a:rPr lang="ru-RU" sz="2000" b="1">
                <a:solidFill>
                  <a:srgbClr val="FFFF00"/>
                </a:solidFill>
              </a:rPr>
              <a:t>млн. тенге</a:t>
            </a:r>
          </a:p>
        </p:txBody>
      </p:sp>
      <p:sp>
        <p:nvSpPr>
          <p:cNvPr id="7181" name="Text Box 13"/>
          <p:cNvSpPr txBox="1">
            <a:spLocks noChangeArrowheads="1"/>
          </p:cNvSpPr>
          <p:nvPr/>
        </p:nvSpPr>
        <p:spPr bwMode="auto">
          <a:xfrm>
            <a:off x="1619250" y="5253038"/>
            <a:ext cx="79216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ru-RU" sz="1600" b="1" i="1" dirty="0">
              <a:solidFill>
                <a:schemeClr val="bg2"/>
              </a:solidFill>
              <a:latin typeface="Arial" charset="0"/>
            </a:endParaRPr>
          </a:p>
        </p:txBody>
      </p:sp>
      <p:sp>
        <p:nvSpPr>
          <p:cNvPr id="7182" name="Text Box 14"/>
          <p:cNvSpPr txBox="1">
            <a:spLocks noChangeArrowheads="1"/>
          </p:cNvSpPr>
          <p:nvPr/>
        </p:nvSpPr>
        <p:spPr bwMode="auto">
          <a:xfrm>
            <a:off x="1439863" y="6453188"/>
            <a:ext cx="179387" cy="179387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ru-RU"/>
          </a:p>
        </p:txBody>
      </p:sp>
      <p:sp>
        <p:nvSpPr>
          <p:cNvPr id="7183" name="Text Box 15"/>
          <p:cNvSpPr txBox="1">
            <a:spLocks noChangeArrowheads="1"/>
          </p:cNvSpPr>
          <p:nvPr/>
        </p:nvSpPr>
        <p:spPr bwMode="auto">
          <a:xfrm>
            <a:off x="5761038" y="6489700"/>
            <a:ext cx="179387" cy="179388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ru-RU"/>
          </a:p>
        </p:txBody>
      </p:sp>
      <p:sp>
        <p:nvSpPr>
          <p:cNvPr id="7184" name="Text Box 16"/>
          <p:cNvSpPr txBox="1">
            <a:spLocks noChangeArrowheads="1"/>
          </p:cNvSpPr>
          <p:nvPr/>
        </p:nvSpPr>
        <p:spPr bwMode="auto">
          <a:xfrm>
            <a:off x="1692275" y="6345238"/>
            <a:ext cx="25209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sz="2000" b="1">
                <a:solidFill>
                  <a:srgbClr val="FFFF00"/>
                </a:solidFill>
              </a:rPr>
              <a:t>бюджет области</a:t>
            </a:r>
          </a:p>
        </p:txBody>
      </p:sp>
      <p:sp>
        <p:nvSpPr>
          <p:cNvPr id="7185" name="Text Box 17"/>
          <p:cNvSpPr txBox="1">
            <a:spLocks noChangeArrowheads="1"/>
          </p:cNvSpPr>
          <p:nvPr/>
        </p:nvSpPr>
        <p:spPr bwMode="auto">
          <a:xfrm>
            <a:off x="5580063" y="6345238"/>
            <a:ext cx="302418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sz="2000" b="1">
                <a:solidFill>
                  <a:srgbClr val="FFFF00"/>
                </a:solidFill>
              </a:rPr>
              <a:t>областной бюджет</a:t>
            </a:r>
          </a:p>
        </p:txBody>
      </p:sp>
      <p:sp>
        <p:nvSpPr>
          <p:cNvPr id="7186" name="Text Box 20"/>
          <p:cNvSpPr txBox="1">
            <a:spLocks noChangeArrowheads="1"/>
          </p:cNvSpPr>
          <p:nvPr/>
        </p:nvSpPr>
        <p:spPr bwMode="auto">
          <a:xfrm>
            <a:off x="4679950" y="620713"/>
            <a:ext cx="44640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sz="2000" b="1"/>
              <a:t>Строительство</a:t>
            </a:r>
          </a:p>
        </p:txBody>
      </p:sp>
      <p:graphicFrame>
        <p:nvGraphicFramePr>
          <p:cNvPr id="5" name="Object 2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33988841"/>
              </p:ext>
            </p:extLst>
          </p:nvPr>
        </p:nvGraphicFramePr>
        <p:xfrm>
          <a:off x="4699000" y="1176338"/>
          <a:ext cx="4394200" cy="23717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211750627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3138" name="Rectangle 2"/>
          <p:cNvSpPr>
            <a:spLocks noGrp="1" noRot="1" noChangeArrowheads="1"/>
          </p:cNvSpPr>
          <p:nvPr>
            <p:ph type="title" sz="quarter"/>
          </p:nvPr>
        </p:nvSpPr>
        <p:spPr>
          <a:xfrm>
            <a:off x="468313" y="-26988"/>
            <a:ext cx="8229600" cy="692151"/>
          </a:xfrm>
        </p:spPr>
        <p:txBody>
          <a:bodyPr/>
          <a:lstStyle/>
          <a:p>
            <a:pPr eaLnBrk="1" hangingPunct="1">
              <a:defRPr/>
            </a:pPr>
            <a:r>
              <a:rPr lang="ru-RU" sz="4000" dirty="0" err="1" smtClean="0">
                <a:solidFill>
                  <a:srgbClr val="FFFF00"/>
                </a:solidFill>
              </a:rPr>
              <a:t>Білім</a:t>
            </a:r>
            <a:r>
              <a:rPr lang="ru-RU" sz="4000" dirty="0" smtClean="0">
                <a:solidFill>
                  <a:srgbClr val="FFFF00"/>
                </a:solidFill>
              </a:rPr>
              <a:t> беру</a:t>
            </a:r>
          </a:p>
        </p:txBody>
      </p:sp>
      <p:graphicFrame>
        <p:nvGraphicFramePr>
          <p:cNvPr id="2" name="Object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999839724"/>
              </p:ext>
            </p:extLst>
          </p:nvPr>
        </p:nvGraphicFramePr>
        <p:xfrm>
          <a:off x="120650" y="1103313"/>
          <a:ext cx="4307334" cy="23082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3" name="Object 4"/>
          <p:cNvGraphicFramePr>
            <a:graphicFrameLocks noGrp="1"/>
          </p:cNvGraphicFramePr>
          <p:nvPr>
            <p:ph sz="quarter" idx="2"/>
            <p:extLst>
              <p:ext uri="{D42A27DB-BD31-4B8C-83A1-F6EECF244321}">
                <p14:modId xmlns:p14="http://schemas.microsoft.com/office/powerpoint/2010/main" val="272247498"/>
              </p:ext>
            </p:extLst>
          </p:nvPr>
        </p:nvGraphicFramePr>
        <p:xfrm>
          <a:off x="4703763" y="3956050"/>
          <a:ext cx="4332733" cy="23796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4" name="Object 5"/>
          <p:cNvGraphicFramePr>
            <a:graphicFrameLocks noGrp="1"/>
          </p:cNvGraphicFramePr>
          <p:nvPr>
            <p:ph sz="quarter" idx="3"/>
            <p:extLst>
              <p:ext uri="{D42A27DB-BD31-4B8C-83A1-F6EECF244321}">
                <p14:modId xmlns:p14="http://schemas.microsoft.com/office/powerpoint/2010/main" val="223779920"/>
              </p:ext>
            </p:extLst>
          </p:nvPr>
        </p:nvGraphicFramePr>
        <p:xfrm>
          <a:off x="57150" y="3984625"/>
          <a:ext cx="4394200" cy="23717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ru-RU">
              <a:latin typeface="Arial" charset="0"/>
            </a:endParaRPr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0" y="89535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ru-RU">
              <a:latin typeface="Arial" charset="0"/>
            </a:endParaRPr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8201" name="Text Box 9"/>
          <p:cNvSpPr txBox="1">
            <a:spLocks noChangeArrowheads="1"/>
          </p:cNvSpPr>
          <p:nvPr/>
        </p:nvSpPr>
        <p:spPr bwMode="auto">
          <a:xfrm>
            <a:off x="4679950" y="620713"/>
            <a:ext cx="44640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b="1">
                <a:latin typeface="Arial" charset="0"/>
              </a:rPr>
              <a:t>Құрылыс</a:t>
            </a:r>
          </a:p>
        </p:txBody>
      </p:sp>
      <p:sp>
        <p:nvSpPr>
          <p:cNvPr id="8202" name="Text Box 10"/>
          <p:cNvSpPr txBox="1">
            <a:spLocks noChangeArrowheads="1"/>
          </p:cNvSpPr>
          <p:nvPr/>
        </p:nvSpPr>
        <p:spPr bwMode="auto">
          <a:xfrm>
            <a:off x="4643438" y="3560763"/>
            <a:ext cx="4500562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b="1">
                <a:latin typeface="Arial" charset="0"/>
              </a:rPr>
              <a:t>МТБ нығайту</a:t>
            </a:r>
          </a:p>
        </p:txBody>
      </p:sp>
      <p:sp>
        <p:nvSpPr>
          <p:cNvPr id="8203" name="Text Box 11"/>
          <p:cNvSpPr txBox="1">
            <a:spLocks noChangeArrowheads="1"/>
          </p:cNvSpPr>
          <p:nvPr/>
        </p:nvSpPr>
        <p:spPr bwMode="auto">
          <a:xfrm>
            <a:off x="120650" y="3543300"/>
            <a:ext cx="4522788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b="1">
                <a:latin typeface="Arial" charset="0"/>
              </a:rPr>
              <a:t>Күрделі жөндеу</a:t>
            </a:r>
          </a:p>
        </p:txBody>
      </p:sp>
      <p:sp>
        <p:nvSpPr>
          <p:cNvPr id="8204" name="Text Box 12"/>
          <p:cNvSpPr txBox="1">
            <a:spLocks noChangeArrowheads="1"/>
          </p:cNvSpPr>
          <p:nvPr/>
        </p:nvSpPr>
        <p:spPr bwMode="auto">
          <a:xfrm>
            <a:off x="801688" y="608013"/>
            <a:ext cx="3097212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b="1">
                <a:latin typeface="Arial" charset="0"/>
              </a:rPr>
              <a:t>Шығыстардың барлығы</a:t>
            </a:r>
          </a:p>
        </p:txBody>
      </p:sp>
      <p:sp>
        <p:nvSpPr>
          <p:cNvPr id="8205" name="Text Box 13"/>
          <p:cNvSpPr txBox="1">
            <a:spLocks noChangeArrowheads="1"/>
          </p:cNvSpPr>
          <p:nvPr/>
        </p:nvSpPr>
        <p:spPr bwMode="auto">
          <a:xfrm>
            <a:off x="7270750" y="188913"/>
            <a:ext cx="18732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r>
              <a:rPr lang="ru-RU" sz="2000" b="1">
                <a:solidFill>
                  <a:srgbClr val="FFFF00"/>
                </a:solidFill>
              </a:rPr>
              <a:t>млн. теңге</a:t>
            </a:r>
          </a:p>
        </p:txBody>
      </p:sp>
      <p:sp>
        <p:nvSpPr>
          <p:cNvPr id="8206" name="Text Box 14"/>
          <p:cNvSpPr txBox="1">
            <a:spLocks noChangeArrowheads="1"/>
          </p:cNvSpPr>
          <p:nvPr/>
        </p:nvSpPr>
        <p:spPr bwMode="auto">
          <a:xfrm>
            <a:off x="1776413" y="6381750"/>
            <a:ext cx="25209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sz="2000" b="1">
                <a:solidFill>
                  <a:srgbClr val="FFFF00"/>
                </a:solidFill>
              </a:rPr>
              <a:t>облыс бюджеті</a:t>
            </a:r>
          </a:p>
        </p:txBody>
      </p:sp>
      <p:sp>
        <p:nvSpPr>
          <p:cNvPr id="8207" name="Text Box 15"/>
          <p:cNvSpPr txBox="1">
            <a:spLocks noChangeArrowheads="1"/>
          </p:cNvSpPr>
          <p:nvPr/>
        </p:nvSpPr>
        <p:spPr bwMode="auto">
          <a:xfrm>
            <a:off x="1535113" y="6489700"/>
            <a:ext cx="179387" cy="179388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ru-RU"/>
          </a:p>
        </p:txBody>
      </p:sp>
      <p:sp>
        <p:nvSpPr>
          <p:cNvPr id="8208" name="Text Box 16"/>
          <p:cNvSpPr txBox="1">
            <a:spLocks noChangeArrowheads="1"/>
          </p:cNvSpPr>
          <p:nvPr/>
        </p:nvSpPr>
        <p:spPr bwMode="auto">
          <a:xfrm>
            <a:off x="5622925" y="6381750"/>
            <a:ext cx="30241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sz="2000" b="1">
                <a:solidFill>
                  <a:srgbClr val="FFFF00"/>
                </a:solidFill>
              </a:rPr>
              <a:t>Облыстық бюджет</a:t>
            </a:r>
          </a:p>
        </p:txBody>
      </p:sp>
      <p:sp>
        <p:nvSpPr>
          <p:cNvPr id="8209" name="Text Box 17"/>
          <p:cNvSpPr txBox="1">
            <a:spLocks noChangeArrowheads="1"/>
          </p:cNvSpPr>
          <p:nvPr/>
        </p:nvSpPr>
        <p:spPr bwMode="auto">
          <a:xfrm>
            <a:off x="5753100" y="6497638"/>
            <a:ext cx="179388" cy="179387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ru-RU"/>
          </a:p>
        </p:txBody>
      </p:sp>
      <p:graphicFrame>
        <p:nvGraphicFramePr>
          <p:cNvPr id="5" name="Object 18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1755314416"/>
              </p:ext>
            </p:extLst>
          </p:nvPr>
        </p:nvGraphicFramePr>
        <p:xfrm>
          <a:off x="4614358" y="987425"/>
          <a:ext cx="4449763" cy="24193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400597056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62" name="Rectangle 2"/>
          <p:cNvSpPr>
            <a:spLocks noGrp="1" noRot="1" noChangeArrowheads="1"/>
          </p:cNvSpPr>
          <p:nvPr>
            <p:ph type="title" sz="quarter"/>
          </p:nvPr>
        </p:nvSpPr>
        <p:spPr>
          <a:xfrm>
            <a:off x="468313" y="-142875"/>
            <a:ext cx="8229600" cy="692150"/>
          </a:xfrm>
        </p:spPr>
        <p:txBody>
          <a:bodyPr/>
          <a:lstStyle/>
          <a:p>
            <a:pPr eaLnBrk="1" hangingPunct="1">
              <a:defRPr/>
            </a:pPr>
            <a:r>
              <a:rPr lang="ru-RU" sz="4000" smtClean="0">
                <a:solidFill>
                  <a:srgbClr val="FFFF00"/>
                </a:solidFill>
              </a:rPr>
              <a:t>Денсаулық сақтау</a:t>
            </a:r>
          </a:p>
        </p:txBody>
      </p:sp>
      <p:graphicFrame>
        <p:nvGraphicFramePr>
          <p:cNvPr id="9220" name="Object 4"/>
          <p:cNvGraphicFramePr>
            <a:graphicFrameLocks noGrp="1"/>
          </p:cNvGraphicFramePr>
          <p:nvPr>
            <p:ph sz="quarter" idx="3"/>
            <p:extLst>
              <p:ext uri="{D42A27DB-BD31-4B8C-83A1-F6EECF244321}">
                <p14:modId xmlns:p14="http://schemas.microsoft.com/office/powerpoint/2010/main" val="1504604511"/>
              </p:ext>
            </p:extLst>
          </p:nvPr>
        </p:nvGraphicFramePr>
        <p:xfrm>
          <a:off x="120650" y="3927475"/>
          <a:ext cx="4495800" cy="2465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0986" name="Диаграмма" r:id="rId3" imgW="6096000" imgH="3343448" progId="MSGraph.Chart.8">
                  <p:embed/>
                </p:oleObj>
              </mc:Choice>
              <mc:Fallback>
                <p:oleObj name="Диаграмма" r:id="rId3" imgW="6096000" imgH="3343448" progId="MSGraph.Chart.8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0650" y="3927475"/>
                        <a:ext cx="4495800" cy="24653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21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ru-RU">
              <a:latin typeface="Arial" charset="0"/>
            </a:endParaRPr>
          </a:p>
        </p:txBody>
      </p:sp>
      <p:sp>
        <p:nvSpPr>
          <p:cNvPr id="9222" name="Rectangle 7"/>
          <p:cNvSpPr>
            <a:spLocks noChangeArrowheads="1"/>
          </p:cNvSpPr>
          <p:nvPr/>
        </p:nvSpPr>
        <p:spPr bwMode="auto">
          <a:xfrm>
            <a:off x="0" y="89535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ru-RU">
              <a:latin typeface="Arial" charset="0"/>
            </a:endParaRPr>
          </a:p>
        </p:txBody>
      </p:sp>
      <p:sp>
        <p:nvSpPr>
          <p:cNvPr id="9223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9224" name="Text Box 9"/>
          <p:cNvSpPr txBox="1">
            <a:spLocks noChangeArrowheads="1"/>
          </p:cNvSpPr>
          <p:nvPr/>
        </p:nvSpPr>
        <p:spPr bwMode="auto">
          <a:xfrm>
            <a:off x="4679950" y="620713"/>
            <a:ext cx="44640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b="1">
                <a:latin typeface="Arial" charset="0"/>
              </a:rPr>
              <a:t>Құрылыс</a:t>
            </a:r>
          </a:p>
        </p:txBody>
      </p:sp>
      <p:sp>
        <p:nvSpPr>
          <p:cNvPr id="9225" name="Text Box 10"/>
          <p:cNvSpPr txBox="1">
            <a:spLocks noChangeArrowheads="1"/>
          </p:cNvSpPr>
          <p:nvPr/>
        </p:nvSpPr>
        <p:spPr bwMode="auto">
          <a:xfrm>
            <a:off x="4643438" y="3560763"/>
            <a:ext cx="4500562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b="1">
                <a:latin typeface="Arial" charset="0"/>
              </a:rPr>
              <a:t>МТБ нығайту</a:t>
            </a:r>
          </a:p>
        </p:txBody>
      </p:sp>
      <p:sp>
        <p:nvSpPr>
          <p:cNvPr id="9226" name="Text Box 11"/>
          <p:cNvSpPr txBox="1">
            <a:spLocks noChangeArrowheads="1"/>
          </p:cNvSpPr>
          <p:nvPr/>
        </p:nvSpPr>
        <p:spPr bwMode="auto">
          <a:xfrm>
            <a:off x="120650" y="3543300"/>
            <a:ext cx="4522788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b="1">
                <a:latin typeface="Arial" charset="0"/>
              </a:rPr>
              <a:t>Күрделі жөндеу</a:t>
            </a:r>
          </a:p>
        </p:txBody>
      </p:sp>
      <p:sp>
        <p:nvSpPr>
          <p:cNvPr id="9227" name="Text Box 12"/>
          <p:cNvSpPr txBox="1">
            <a:spLocks noChangeArrowheads="1"/>
          </p:cNvSpPr>
          <p:nvPr/>
        </p:nvSpPr>
        <p:spPr bwMode="auto">
          <a:xfrm>
            <a:off x="801688" y="608013"/>
            <a:ext cx="3097212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b="1">
                <a:latin typeface="Arial" charset="0"/>
              </a:rPr>
              <a:t>Шығыстардың барлығы</a:t>
            </a:r>
          </a:p>
        </p:txBody>
      </p:sp>
      <p:sp>
        <p:nvSpPr>
          <p:cNvPr id="9228" name="Text Box 13"/>
          <p:cNvSpPr txBox="1">
            <a:spLocks noChangeArrowheads="1"/>
          </p:cNvSpPr>
          <p:nvPr/>
        </p:nvSpPr>
        <p:spPr bwMode="auto">
          <a:xfrm>
            <a:off x="7270750" y="188913"/>
            <a:ext cx="18732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r>
              <a:rPr lang="ru-RU" sz="2000" b="1" dirty="0">
                <a:solidFill>
                  <a:srgbClr val="FFFF00"/>
                </a:solidFill>
              </a:rPr>
              <a:t>млн. </a:t>
            </a:r>
            <a:r>
              <a:rPr lang="ru-RU" sz="2000" b="1" dirty="0" err="1">
                <a:solidFill>
                  <a:srgbClr val="FFFF00"/>
                </a:solidFill>
              </a:rPr>
              <a:t>теңге</a:t>
            </a:r>
            <a:endParaRPr lang="ru-RU" sz="2000" b="1" dirty="0">
              <a:solidFill>
                <a:srgbClr val="FFFF00"/>
              </a:solidFill>
            </a:endParaRPr>
          </a:p>
        </p:txBody>
      </p:sp>
      <p:sp>
        <p:nvSpPr>
          <p:cNvPr id="9229" name="Text Box 14"/>
          <p:cNvSpPr txBox="1">
            <a:spLocks noChangeArrowheads="1"/>
          </p:cNvSpPr>
          <p:nvPr/>
        </p:nvSpPr>
        <p:spPr bwMode="auto">
          <a:xfrm>
            <a:off x="1776413" y="6381750"/>
            <a:ext cx="25209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sz="2000" b="1">
                <a:solidFill>
                  <a:srgbClr val="FFFF00"/>
                </a:solidFill>
              </a:rPr>
              <a:t>облыс </a:t>
            </a:r>
            <a:r>
              <a:rPr lang="ru-RU" b="1">
                <a:solidFill>
                  <a:srgbClr val="FFFF00"/>
                </a:solidFill>
              </a:rPr>
              <a:t>бюджеті</a:t>
            </a:r>
            <a:endParaRPr lang="ru-RU" sz="2000" b="1">
              <a:solidFill>
                <a:srgbClr val="FFFF00"/>
              </a:solidFill>
            </a:endParaRPr>
          </a:p>
        </p:txBody>
      </p:sp>
      <p:sp>
        <p:nvSpPr>
          <p:cNvPr id="9230" name="Text Box 15"/>
          <p:cNvSpPr txBox="1">
            <a:spLocks noChangeArrowheads="1"/>
          </p:cNvSpPr>
          <p:nvPr/>
        </p:nvSpPr>
        <p:spPr bwMode="auto">
          <a:xfrm>
            <a:off x="1535113" y="6489700"/>
            <a:ext cx="179387" cy="179388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ru-RU"/>
          </a:p>
        </p:txBody>
      </p:sp>
      <p:graphicFrame>
        <p:nvGraphicFramePr>
          <p:cNvPr id="9231" name="Object 16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471158363"/>
              </p:ext>
            </p:extLst>
          </p:nvPr>
        </p:nvGraphicFramePr>
        <p:xfrm>
          <a:off x="15875" y="981075"/>
          <a:ext cx="4505325" cy="2495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0987" name="Диаграмма" r:id="rId5" imgW="6105698" imgH="3381548" progId="MSGraph.Chart.8">
                  <p:embed/>
                </p:oleObj>
              </mc:Choice>
              <mc:Fallback>
                <p:oleObj name="Диаграмма" r:id="rId5" imgW="6105698" imgH="3381548" progId="MSGraph.Chart.8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75" y="981075"/>
                        <a:ext cx="4505325" cy="2495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175" cmpd="sng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32" name="Object 1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67027819"/>
              </p:ext>
            </p:extLst>
          </p:nvPr>
        </p:nvGraphicFramePr>
        <p:xfrm>
          <a:off x="4606925" y="1143000"/>
          <a:ext cx="4537075" cy="2495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0988" name="Диаграмма" r:id="rId7" imgW="6124748" imgH="3362498" progId="MSGraph.Chart.8">
                  <p:embed/>
                </p:oleObj>
              </mc:Choice>
              <mc:Fallback>
                <p:oleObj name="Диаграмма" r:id="rId7" imgW="6124748" imgH="3362498" progId="MSGraph.Chart.8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06925" y="1143000"/>
                        <a:ext cx="4537075" cy="2495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17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4"/>
          <p:cNvGraphicFramePr>
            <a:graphicFrameLocks noGrp="1"/>
          </p:cNvGraphicFramePr>
          <p:nvPr>
            <p:ph sz="quarter" idx="2"/>
            <p:extLst>
              <p:ext uri="{D42A27DB-BD31-4B8C-83A1-F6EECF244321}">
                <p14:modId xmlns:p14="http://schemas.microsoft.com/office/powerpoint/2010/main" val="2857656734"/>
              </p:ext>
            </p:extLst>
          </p:nvPr>
        </p:nvGraphicFramePr>
        <p:xfrm>
          <a:off x="4755703" y="4095750"/>
          <a:ext cx="4239517" cy="2573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0989" name="Диаграмма" r:id="rId9" imgW="6096000" imgH="3343448" progId="MSGraph.Chart.8">
                  <p:embed/>
                </p:oleObj>
              </mc:Choice>
              <mc:Fallback>
                <p:oleObj name="Диаграмма" r:id="rId9" imgW="6096000" imgH="3343448" progId="MSGraph.Chart.8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55703" y="4095750"/>
                        <a:ext cx="4239517" cy="25733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Прямоугольник 1"/>
          <p:cNvSpPr/>
          <p:nvPr/>
        </p:nvSpPr>
        <p:spPr>
          <a:xfrm>
            <a:off x="2790102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8688954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5186" name="Rectangle 2"/>
          <p:cNvSpPr>
            <a:spLocks noGrp="1" noRot="1" noChangeArrowheads="1"/>
          </p:cNvSpPr>
          <p:nvPr>
            <p:ph type="title" sz="quarter"/>
          </p:nvPr>
        </p:nvSpPr>
        <p:spPr>
          <a:xfrm>
            <a:off x="468313" y="-142875"/>
            <a:ext cx="8229600" cy="692150"/>
          </a:xfrm>
        </p:spPr>
        <p:txBody>
          <a:bodyPr/>
          <a:lstStyle/>
          <a:p>
            <a:pPr eaLnBrk="1" hangingPunct="1">
              <a:defRPr/>
            </a:pPr>
            <a:r>
              <a:rPr lang="ru-RU" sz="4000" smtClean="0">
                <a:solidFill>
                  <a:srgbClr val="FFFF00"/>
                </a:solidFill>
              </a:rPr>
              <a:t>Әлеуметтік қорғау</a:t>
            </a:r>
          </a:p>
        </p:txBody>
      </p:sp>
      <p:graphicFrame>
        <p:nvGraphicFramePr>
          <p:cNvPr id="2" name="Object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579807212"/>
              </p:ext>
            </p:extLst>
          </p:nvPr>
        </p:nvGraphicFramePr>
        <p:xfrm>
          <a:off x="60325" y="1058863"/>
          <a:ext cx="4403725" cy="23780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3" name="Object 4"/>
          <p:cNvGraphicFramePr>
            <a:graphicFrameLocks noGrp="1"/>
          </p:cNvGraphicFramePr>
          <p:nvPr>
            <p:ph sz="quarter" idx="2"/>
            <p:extLst>
              <p:ext uri="{D42A27DB-BD31-4B8C-83A1-F6EECF244321}">
                <p14:modId xmlns:p14="http://schemas.microsoft.com/office/powerpoint/2010/main" val="2065106294"/>
              </p:ext>
            </p:extLst>
          </p:nvPr>
        </p:nvGraphicFramePr>
        <p:xfrm>
          <a:off x="4697413" y="3979863"/>
          <a:ext cx="4376737" cy="23828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4" name="Object 5"/>
          <p:cNvGraphicFramePr>
            <a:graphicFrameLocks noGrp="1"/>
          </p:cNvGraphicFramePr>
          <p:nvPr>
            <p:ph sz="quarter" idx="3"/>
            <p:extLst>
              <p:ext uri="{D42A27DB-BD31-4B8C-83A1-F6EECF244321}">
                <p14:modId xmlns:p14="http://schemas.microsoft.com/office/powerpoint/2010/main" val="457997802"/>
              </p:ext>
            </p:extLst>
          </p:nvPr>
        </p:nvGraphicFramePr>
        <p:xfrm>
          <a:off x="50800" y="3959225"/>
          <a:ext cx="4394200" cy="23717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024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ru-RU">
              <a:latin typeface="Arial" charset="0"/>
            </a:endParaRPr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0" y="89535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ru-RU">
              <a:latin typeface="Arial" charset="0"/>
            </a:endParaRPr>
          </a:p>
        </p:txBody>
      </p:sp>
      <p:sp>
        <p:nvSpPr>
          <p:cNvPr id="10248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0249" name="Text Box 9"/>
          <p:cNvSpPr txBox="1">
            <a:spLocks noChangeArrowheads="1"/>
          </p:cNvSpPr>
          <p:nvPr/>
        </p:nvSpPr>
        <p:spPr bwMode="auto">
          <a:xfrm>
            <a:off x="4643438" y="3500438"/>
            <a:ext cx="4500562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b="1"/>
              <a:t>МТБ нығайту</a:t>
            </a:r>
          </a:p>
        </p:txBody>
      </p:sp>
      <p:sp>
        <p:nvSpPr>
          <p:cNvPr id="10250" name="Text Box 10"/>
          <p:cNvSpPr txBox="1">
            <a:spLocks noChangeArrowheads="1"/>
          </p:cNvSpPr>
          <p:nvPr/>
        </p:nvSpPr>
        <p:spPr bwMode="auto">
          <a:xfrm>
            <a:off x="120650" y="3543300"/>
            <a:ext cx="4522788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b="1" dirty="0" err="1"/>
              <a:t>Күрделі</a:t>
            </a:r>
            <a:r>
              <a:rPr lang="ru-RU" b="1" dirty="0"/>
              <a:t> </a:t>
            </a:r>
            <a:r>
              <a:rPr lang="ru-RU" b="1" dirty="0" err="1"/>
              <a:t>жөндеу</a:t>
            </a:r>
            <a:endParaRPr lang="ru-RU" b="1" dirty="0"/>
          </a:p>
        </p:txBody>
      </p:sp>
      <p:sp>
        <p:nvSpPr>
          <p:cNvPr id="10251" name="Text Box 11"/>
          <p:cNvSpPr txBox="1">
            <a:spLocks noChangeArrowheads="1"/>
          </p:cNvSpPr>
          <p:nvPr/>
        </p:nvSpPr>
        <p:spPr bwMode="auto">
          <a:xfrm>
            <a:off x="801688" y="608013"/>
            <a:ext cx="3097212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b="1"/>
              <a:t>Шығыстардың барлығы</a:t>
            </a:r>
            <a:endParaRPr lang="ru-RU" sz="2000" b="1"/>
          </a:p>
        </p:txBody>
      </p:sp>
      <p:sp>
        <p:nvSpPr>
          <p:cNvPr id="10252" name="Text Box 12"/>
          <p:cNvSpPr txBox="1">
            <a:spLocks noChangeArrowheads="1"/>
          </p:cNvSpPr>
          <p:nvPr/>
        </p:nvSpPr>
        <p:spPr bwMode="auto">
          <a:xfrm>
            <a:off x="7270750" y="188913"/>
            <a:ext cx="18732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r>
              <a:rPr lang="ru-RU" sz="2000" b="1">
                <a:solidFill>
                  <a:srgbClr val="FFFF00"/>
                </a:solidFill>
              </a:rPr>
              <a:t>млн. теңге</a:t>
            </a:r>
          </a:p>
        </p:txBody>
      </p:sp>
      <p:sp>
        <p:nvSpPr>
          <p:cNvPr id="10253" name="Text Box 13"/>
          <p:cNvSpPr txBox="1">
            <a:spLocks noChangeArrowheads="1"/>
          </p:cNvSpPr>
          <p:nvPr/>
        </p:nvSpPr>
        <p:spPr bwMode="auto">
          <a:xfrm>
            <a:off x="1439863" y="6453188"/>
            <a:ext cx="179387" cy="179387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ru-RU"/>
          </a:p>
        </p:txBody>
      </p:sp>
      <p:sp>
        <p:nvSpPr>
          <p:cNvPr id="10254" name="Text Box 14"/>
          <p:cNvSpPr txBox="1">
            <a:spLocks noChangeArrowheads="1"/>
          </p:cNvSpPr>
          <p:nvPr/>
        </p:nvSpPr>
        <p:spPr bwMode="auto">
          <a:xfrm>
            <a:off x="5761038" y="6489700"/>
            <a:ext cx="179387" cy="179388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ru-RU"/>
          </a:p>
        </p:txBody>
      </p:sp>
      <p:sp>
        <p:nvSpPr>
          <p:cNvPr id="10255" name="Text Box 15"/>
          <p:cNvSpPr txBox="1">
            <a:spLocks noChangeArrowheads="1"/>
          </p:cNvSpPr>
          <p:nvPr/>
        </p:nvSpPr>
        <p:spPr bwMode="auto">
          <a:xfrm>
            <a:off x="1692275" y="6345238"/>
            <a:ext cx="25209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b="1">
                <a:solidFill>
                  <a:srgbClr val="FFFF00"/>
                </a:solidFill>
              </a:rPr>
              <a:t>облыс бюджеті</a:t>
            </a:r>
          </a:p>
        </p:txBody>
      </p:sp>
      <p:sp>
        <p:nvSpPr>
          <p:cNvPr id="10256" name="Text Box 16"/>
          <p:cNvSpPr txBox="1">
            <a:spLocks noChangeArrowheads="1"/>
          </p:cNvSpPr>
          <p:nvPr/>
        </p:nvSpPr>
        <p:spPr bwMode="auto">
          <a:xfrm>
            <a:off x="5580063" y="6345238"/>
            <a:ext cx="3024187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b="1">
                <a:solidFill>
                  <a:srgbClr val="FFFF00"/>
                </a:solidFill>
              </a:rPr>
              <a:t>Облыстық бюджет</a:t>
            </a:r>
          </a:p>
        </p:txBody>
      </p:sp>
      <p:sp>
        <p:nvSpPr>
          <p:cNvPr id="10257" name="Text Box 18"/>
          <p:cNvSpPr txBox="1">
            <a:spLocks noChangeArrowheads="1"/>
          </p:cNvSpPr>
          <p:nvPr/>
        </p:nvSpPr>
        <p:spPr bwMode="auto">
          <a:xfrm>
            <a:off x="4679950" y="620713"/>
            <a:ext cx="44640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b="1"/>
              <a:t>Құрылыс</a:t>
            </a:r>
          </a:p>
        </p:txBody>
      </p:sp>
      <p:graphicFrame>
        <p:nvGraphicFramePr>
          <p:cNvPr id="10258" name="Объект 4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1623235273"/>
              </p:ext>
            </p:extLst>
          </p:nvPr>
        </p:nvGraphicFramePr>
        <p:xfrm>
          <a:off x="4654550" y="1079500"/>
          <a:ext cx="4303713" cy="2371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1896" name="Диаграмма" r:id="rId6" imgW="6067598" imgH="3343448" progId="MSGraph.Chart.8">
                  <p:embed/>
                </p:oleObj>
              </mc:Choice>
              <mc:Fallback>
                <p:oleObj name="Диаграмма" r:id="rId6" imgW="6067598" imgH="3343448" progId="MSGraph.Chart.8">
                  <p:embed/>
                  <p:pic>
                    <p:nvPicPr>
                      <p:cNvPr id="0" name="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54550" y="1079500"/>
                        <a:ext cx="4303713" cy="2371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1157798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6210" name="Rectangle 2"/>
          <p:cNvSpPr>
            <a:spLocks noGrp="1" noRot="1" noChangeArrowheads="1"/>
          </p:cNvSpPr>
          <p:nvPr>
            <p:ph type="title" sz="quarter"/>
          </p:nvPr>
        </p:nvSpPr>
        <p:spPr>
          <a:xfrm>
            <a:off x="285750" y="-142875"/>
            <a:ext cx="8143875" cy="692150"/>
          </a:xfrm>
        </p:spPr>
        <p:txBody>
          <a:bodyPr/>
          <a:lstStyle/>
          <a:p>
            <a:pPr eaLnBrk="1" hangingPunct="1">
              <a:defRPr/>
            </a:pPr>
            <a:r>
              <a:rPr lang="ru-RU" sz="2800" dirty="0" err="1" smtClean="0">
                <a:solidFill>
                  <a:srgbClr val="FFFF00"/>
                </a:solidFill>
              </a:rPr>
              <a:t>Мәдениет</a:t>
            </a:r>
            <a:endParaRPr lang="ru-RU" sz="2800" dirty="0" smtClean="0">
              <a:solidFill>
                <a:srgbClr val="FFFF00"/>
              </a:solidFill>
            </a:endParaRPr>
          </a:p>
        </p:txBody>
      </p:sp>
      <p:graphicFrame>
        <p:nvGraphicFramePr>
          <p:cNvPr id="11267" name="Object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219798257"/>
              </p:ext>
            </p:extLst>
          </p:nvPr>
        </p:nvGraphicFramePr>
        <p:xfrm>
          <a:off x="251520" y="1116013"/>
          <a:ext cx="4104580" cy="2427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20" name="Диаграмма" r:id="rId3" imgW="9448800" imgH="9448800" progId="MSGraph.Chart.8">
                  <p:embed/>
                </p:oleObj>
              </mc:Choice>
              <mc:Fallback>
                <p:oleObj name="Диаграмма" r:id="rId3" imgW="9448800" imgH="9448800" progId="MSGraph.Chart.8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520" y="1116013"/>
                        <a:ext cx="4104580" cy="24272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Object 4"/>
          <p:cNvGraphicFramePr>
            <a:graphicFrameLocks noGrp="1"/>
          </p:cNvGraphicFramePr>
          <p:nvPr>
            <p:ph sz="quarter" idx="2"/>
            <p:extLst>
              <p:ext uri="{D42A27DB-BD31-4B8C-83A1-F6EECF244321}">
                <p14:modId xmlns:p14="http://schemas.microsoft.com/office/powerpoint/2010/main" val="2966469578"/>
              </p:ext>
            </p:extLst>
          </p:nvPr>
        </p:nvGraphicFramePr>
        <p:xfrm>
          <a:off x="4643438" y="4365104"/>
          <a:ext cx="4356000" cy="2016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3" name="Object 5"/>
          <p:cNvGraphicFramePr>
            <a:graphicFrameLocks noGrp="1"/>
          </p:cNvGraphicFramePr>
          <p:nvPr>
            <p:ph sz="quarter" idx="3"/>
            <p:extLst>
              <p:ext uri="{D42A27DB-BD31-4B8C-83A1-F6EECF244321}">
                <p14:modId xmlns:p14="http://schemas.microsoft.com/office/powerpoint/2010/main" val="3419827490"/>
              </p:ext>
            </p:extLst>
          </p:nvPr>
        </p:nvGraphicFramePr>
        <p:xfrm>
          <a:off x="50800" y="3984625"/>
          <a:ext cx="4394200" cy="23717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1127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ru-RU">
              <a:solidFill>
                <a:srgbClr val="FFFFFF"/>
              </a:solidFill>
              <a:latin typeface="Arial" charset="0"/>
            </a:endParaRPr>
          </a:p>
        </p:txBody>
      </p:sp>
      <p:sp>
        <p:nvSpPr>
          <p:cNvPr id="11271" name="Rectangle 7"/>
          <p:cNvSpPr>
            <a:spLocks noChangeArrowheads="1"/>
          </p:cNvSpPr>
          <p:nvPr/>
        </p:nvSpPr>
        <p:spPr bwMode="auto">
          <a:xfrm>
            <a:off x="0" y="89535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ru-RU">
              <a:solidFill>
                <a:srgbClr val="FFFFFF"/>
              </a:solidFill>
              <a:latin typeface="Arial" charset="0"/>
            </a:endParaRPr>
          </a:p>
        </p:txBody>
      </p:sp>
      <p:sp>
        <p:nvSpPr>
          <p:cNvPr id="11272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ru-RU">
              <a:solidFill>
                <a:srgbClr val="FFFFFF"/>
              </a:solidFill>
            </a:endParaRPr>
          </a:p>
        </p:txBody>
      </p:sp>
      <p:sp>
        <p:nvSpPr>
          <p:cNvPr id="11273" name="Text Box 9"/>
          <p:cNvSpPr txBox="1">
            <a:spLocks noChangeArrowheads="1"/>
          </p:cNvSpPr>
          <p:nvPr/>
        </p:nvSpPr>
        <p:spPr bwMode="auto">
          <a:xfrm>
            <a:off x="4643438" y="3536950"/>
            <a:ext cx="4500562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b="1" dirty="0">
                <a:solidFill>
                  <a:srgbClr val="FFFFFF"/>
                </a:solidFill>
              </a:rPr>
              <a:t>МТБ </a:t>
            </a:r>
            <a:r>
              <a:rPr lang="ru-RU" b="1" dirty="0" err="1">
                <a:solidFill>
                  <a:srgbClr val="FFFFFF"/>
                </a:solidFill>
              </a:rPr>
              <a:t>нығайту</a:t>
            </a:r>
            <a:endParaRPr lang="ru-RU" b="1" dirty="0">
              <a:solidFill>
                <a:srgbClr val="FFFFFF"/>
              </a:solidFill>
            </a:endParaRPr>
          </a:p>
        </p:txBody>
      </p:sp>
      <p:sp>
        <p:nvSpPr>
          <p:cNvPr id="11274" name="Text Box 10"/>
          <p:cNvSpPr txBox="1">
            <a:spLocks noChangeArrowheads="1"/>
          </p:cNvSpPr>
          <p:nvPr/>
        </p:nvSpPr>
        <p:spPr bwMode="auto">
          <a:xfrm>
            <a:off x="120650" y="3543300"/>
            <a:ext cx="4522788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b="1">
                <a:solidFill>
                  <a:srgbClr val="FFFFFF"/>
                </a:solidFill>
              </a:rPr>
              <a:t>Күрделі жөндеу</a:t>
            </a:r>
          </a:p>
        </p:txBody>
      </p:sp>
      <p:sp>
        <p:nvSpPr>
          <p:cNvPr id="11275" name="Text Box 11"/>
          <p:cNvSpPr txBox="1">
            <a:spLocks noChangeArrowheads="1"/>
          </p:cNvSpPr>
          <p:nvPr/>
        </p:nvSpPr>
        <p:spPr bwMode="auto">
          <a:xfrm>
            <a:off x="801688" y="608013"/>
            <a:ext cx="3097212" cy="823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b="1" dirty="0" err="1">
                <a:solidFill>
                  <a:srgbClr val="FFFFFF"/>
                </a:solidFill>
              </a:rPr>
              <a:t>Шығыстардың</a:t>
            </a:r>
            <a:r>
              <a:rPr lang="ru-RU" b="1" dirty="0">
                <a:solidFill>
                  <a:srgbClr val="FFFFFF"/>
                </a:solidFill>
              </a:rPr>
              <a:t> </a:t>
            </a:r>
            <a:r>
              <a:rPr lang="ru-RU" b="1" dirty="0" err="1">
                <a:solidFill>
                  <a:srgbClr val="FFFFFF"/>
                </a:solidFill>
              </a:rPr>
              <a:t>барлығы</a:t>
            </a:r>
            <a:endParaRPr lang="ru-RU" b="1" dirty="0">
              <a:solidFill>
                <a:srgbClr val="FFFFFF"/>
              </a:solidFill>
            </a:endParaRPr>
          </a:p>
          <a:p>
            <a:pPr algn="ctr" eaLnBrk="1" hangingPunct="1">
              <a:spcBef>
                <a:spcPct val="50000"/>
              </a:spcBef>
            </a:pPr>
            <a:endParaRPr lang="ru-RU" sz="2000" b="1" dirty="0">
              <a:solidFill>
                <a:srgbClr val="FFFFFF"/>
              </a:solidFill>
            </a:endParaRPr>
          </a:p>
        </p:txBody>
      </p:sp>
      <p:sp>
        <p:nvSpPr>
          <p:cNvPr id="11276" name="Text Box 12"/>
          <p:cNvSpPr txBox="1">
            <a:spLocks noChangeArrowheads="1"/>
          </p:cNvSpPr>
          <p:nvPr/>
        </p:nvSpPr>
        <p:spPr bwMode="auto">
          <a:xfrm>
            <a:off x="7270750" y="188913"/>
            <a:ext cx="18732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r>
              <a:rPr lang="ru-RU" sz="2000" b="1">
                <a:solidFill>
                  <a:srgbClr val="FFFF00"/>
                </a:solidFill>
              </a:rPr>
              <a:t>млн. теңге</a:t>
            </a:r>
          </a:p>
        </p:txBody>
      </p:sp>
      <p:sp>
        <p:nvSpPr>
          <p:cNvPr id="11277" name="Text Box 13"/>
          <p:cNvSpPr txBox="1">
            <a:spLocks noChangeArrowheads="1"/>
          </p:cNvSpPr>
          <p:nvPr/>
        </p:nvSpPr>
        <p:spPr bwMode="auto">
          <a:xfrm>
            <a:off x="1655763" y="6453188"/>
            <a:ext cx="179387" cy="179387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ru-RU">
              <a:solidFill>
                <a:srgbClr val="FFFFFF"/>
              </a:solidFill>
            </a:endParaRPr>
          </a:p>
        </p:txBody>
      </p:sp>
      <p:sp>
        <p:nvSpPr>
          <p:cNvPr id="11278" name="Text Box 14"/>
          <p:cNvSpPr txBox="1">
            <a:spLocks noChangeArrowheads="1"/>
          </p:cNvSpPr>
          <p:nvPr/>
        </p:nvSpPr>
        <p:spPr bwMode="auto">
          <a:xfrm>
            <a:off x="5999163" y="6418263"/>
            <a:ext cx="179387" cy="179387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ru-RU">
              <a:solidFill>
                <a:srgbClr val="FFFFFF"/>
              </a:solidFill>
            </a:endParaRPr>
          </a:p>
        </p:txBody>
      </p:sp>
      <p:sp>
        <p:nvSpPr>
          <p:cNvPr id="11279" name="Text Box 15"/>
          <p:cNvSpPr txBox="1">
            <a:spLocks noChangeArrowheads="1"/>
          </p:cNvSpPr>
          <p:nvPr/>
        </p:nvSpPr>
        <p:spPr bwMode="auto">
          <a:xfrm>
            <a:off x="1835150" y="6345238"/>
            <a:ext cx="25209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b="1">
                <a:solidFill>
                  <a:srgbClr val="FFFF00"/>
                </a:solidFill>
              </a:rPr>
              <a:t>облыс бюджеті</a:t>
            </a:r>
          </a:p>
        </p:txBody>
      </p:sp>
      <p:sp>
        <p:nvSpPr>
          <p:cNvPr id="11280" name="Text Box 16"/>
          <p:cNvSpPr txBox="1">
            <a:spLocks noChangeArrowheads="1"/>
          </p:cNvSpPr>
          <p:nvPr/>
        </p:nvSpPr>
        <p:spPr bwMode="auto">
          <a:xfrm>
            <a:off x="5795963" y="6308725"/>
            <a:ext cx="3024187" cy="823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b="1">
                <a:solidFill>
                  <a:srgbClr val="FFFF00"/>
                </a:solidFill>
              </a:rPr>
              <a:t>Облыстық бюджет</a:t>
            </a:r>
          </a:p>
          <a:p>
            <a:pPr algn="ctr" eaLnBrk="1" hangingPunct="1">
              <a:spcBef>
                <a:spcPct val="50000"/>
              </a:spcBef>
            </a:pPr>
            <a:endParaRPr lang="ru-RU" sz="2000" b="1">
              <a:solidFill>
                <a:srgbClr val="FFFF00"/>
              </a:solidFill>
            </a:endParaRPr>
          </a:p>
        </p:txBody>
      </p:sp>
      <p:graphicFrame>
        <p:nvGraphicFramePr>
          <p:cNvPr id="4" name="Object 17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2729613598"/>
              </p:ext>
            </p:extLst>
          </p:nvPr>
        </p:nvGraphicFramePr>
        <p:xfrm>
          <a:off x="4716463" y="1031875"/>
          <a:ext cx="4352925" cy="23415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sp>
        <p:nvSpPr>
          <p:cNvPr id="11282" name="Text Box 18"/>
          <p:cNvSpPr txBox="1">
            <a:spLocks noChangeArrowheads="1"/>
          </p:cNvSpPr>
          <p:nvPr/>
        </p:nvSpPr>
        <p:spPr bwMode="auto">
          <a:xfrm>
            <a:off x="4679950" y="620713"/>
            <a:ext cx="44640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b="1">
                <a:solidFill>
                  <a:srgbClr val="FFFFFF"/>
                </a:solidFill>
              </a:rPr>
              <a:t>Құрылыс</a:t>
            </a:r>
          </a:p>
        </p:txBody>
      </p:sp>
    </p:spTree>
    <p:extLst>
      <p:ext uri="{BB962C8B-B14F-4D97-AF65-F5344CB8AC3E}">
        <p14:creationId xmlns:p14="http://schemas.microsoft.com/office/powerpoint/2010/main" val="298848032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чение">
  <a:themeElements>
    <a:clrScheme name="Течение 1">
      <a:dk1>
        <a:srgbClr val="000514"/>
      </a:dk1>
      <a:lt1>
        <a:srgbClr val="FFFFFF"/>
      </a:lt1>
      <a:dk2>
        <a:srgbClr val="003399"/>
      </a:dk2>
      <a:lt2>
        <a:srgbClr val="E5E5FF"/>
      </a:lt2>
      <a:accent1>
        <a:srgbClr val="0099CC"/>
      </a:accent1>
      <a:accent2>
        <a:srgbClr val="A886E0"/>
      </a:accent2>
      <a:accent3>
        <a:srgbClr val="AAADCA"/>
      </a:accent3>
      <a:accent4>
        <a:srgbClr val="DADADA"/>
      </a:accent4>
      <a:accent5>
        <a:srgbClr val="AACAE2"/>
      </a:accent5>
      <a:accent6>
        <a:srgbClr val="9879CB"/>
      </a:accent6>
      <a:hlink>
        <a:srgbClr val="FFCC00"/>
      </a:hlink>
      <a:folHlink>
        <a:srgbClr val="FFFFCC"/>
      </a:folHlink>
    </a:clrScheme>
    <a:fontScheme name="Течение">
      <a:majorFont>
        <a:latin typeface="Garamond"/>
        <a:ea typeface=""/>
        <a:cs typeface=""/>
      </a:majorFont>
      <a:minorFont>
        <a:latin typeface="Garamond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Течение 1">
        <a:dk1>
          <a:srgbClr val="000514"/>
        </a:dk1>
        <a:lt1>
          <a:srgbClr val="FFFFFF"/>
        </a:lt1>
        <a:dk2>
          <a:srgbClr val="003399"/>
        </a:dk2>
        <a:lt2>
          <a:srgbClr val="E5E5FF"/>
        </a:lt2>
        <a:accent1>
          <a:srgbClr val="0099CC"/>
        </a:accent1>
        <a:accent2>
          <a:srgbClr val="A886E0"/>
        </a:accent2>
        <a:accent3>
          <a:srgbClr val="AAADCA"/>
        </a:accent3>
        <a:accent4>
          <a:srgbClr val="DADADA"/>
        </a:accent4>
        <a:accent5>
          <a:srgbClr val="AACAE2"/>
        </a:accent5>
        <a:accent6>
          <a:srgbClr val="9879CB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2">
        <a:dk1>
          <a:srgbClr val="3E3E5C"/>
        </a:dk1>
        <a:lt1>
          <a:srgbClr val="FFFFFF"/>
        </a:lt1>
        <a:dk2>
          <a:srgbClr val="666699"/>
        </a:dk2>
        <a:lt2>
          <a:srgbClr val="DFDFE9"/>
        </a:lt2>
        <a:accent1>
          <a:srgbClr val="CC66FF"/>
        </a:accent1>
        <a:accent2>
          <a:srgbClr val="679ACD"/>
        </a:accent2>
        <a:accent3>
          <a:srgbClr val="B8B8CA"/>
        </a:accent3>
        <a:accent4>
          <a:srgbClr val="DADADA"/>
        </a:accent4>
        <a:accent5>
          <a:srgbClr val="E2B8FF"/>
        </a:accent5>
        <a:accent6>
          <a:srgbClr val="5D8BBA"/>
        </a:accent6>
        <a:hlink>
          <a:srgbClr val="CCE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3">
        <a:dk1>
          <a:srgbClr val="2A5400"/>
        </a:dk1>
        <a:lt1>
          <a:srgbClr val="FFFFFF"/>
        </a:lt1>
        <a:dk2>
          <a:srgbClr val="4A9400"/>
        </a:dk2>
        <a:lt2>
          <a:srgbClr val="BAE8BA"/>
        </a:lt2>
        <a:accent1>
          <a:srgbClr val="33CC33"/>
        </a:accent1>
        <a:accent2>
          <a:srgbClr val="99CC00"/>
        </a:accent2>
        <a:accent3>
          <a:srgbClr val="B1C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99FF33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4">
        <a:dk1>
          <a:srgbClr val="000000"/>
        </a:dk1>
        <a:lt1>
          <a:srgbClr val="FFFFFF"/>
        </a:lt1>
        <a:dk2>
          <a:srgbClr val="51596D"/>
        </a:dk2>
        <a:lt2>
          <a:srgbClr val="DDDDDD"/>
        </a:lt2>
        <a:accent1>
          <a:srgbClr val="787E8A"/>
        </a:accent1>
        <a:accent2>
          <a:srgbClr val="339966"/>
        </a:accent2>
        <a:accent3>
          <a:srgbClr val="B3B5BA"/>
        </a:accent3>
        <a:accent4>
          <a:srgbClr val="DADADA"/>
        </a:accent4>
        <a:accent5>
          <a:srgbClr val="BEC0C4"/>
        </a:accent5>
        <a:accent6>
          <a:srgbClr val="2D8A5C"/>
        </a:accent6>
        <a:hlink>
          <a:srgbClr val="00FFFF"/>
        </a:hlink>
        <a:folHlink>
          <a:srgbClr val="74B6D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5">
        <a:dk1>
          <a:srgbClr val="5C1F00"/>
        </a:dk1>
        <a:lt1>
          <a:srgbClr val="FFFFFF"/>
        </a:lt1>
        <a:dk2>
          <a:srgbClr val="8C0000"/>
        </a:dk2>
        <a:lt2>
          <a:srgbClr val="DFD293"/>
        </a:lt2>
        <a:accent1>
          <a:srgbClr val="FF6845"/>
        </a:accent1>
        <a:accent2>
          <a:srgbClr val="BE7960"/>
        </a:accent2>
        <a:accent3>
          <a:srgbClr val="C5AAAA"/>
        </a:accent3>
        <a:accent4>
          <a:srgbClr val="DADADA"/>
        </a:accent4>
        <a:accent5>
          <a:srgbClr val="FFB9B0"/>
        </a:accent5>
        <a:accent6>
          <a:srgbClr val="AC6D56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6">
        <a:dk1>
          <a:srgbClr val="5E4444"/>
        </a:dk1>
        <a:lt1>
          <a:srgbClr val="F7F3F3"/>
        </a:lt1>
        <a:dk2>
          <a:srgbClr val="8A6362"/>
        </a:dk2>
        <a:lt2>
          <a:srgbClr val="D8C1BA"/>
        </a:lt2>
        <a:accent1>
          <a:srgbClr val="CC6600"/>
        </a:accent1>
        <a:accent2>
          <a:srgbClr val="C16059"/>
        </a:accent2>
        <a:accent3>
          <a:srgbClr val="C4B7B7"/>
        </a:accent3>
        <a:accent4>
          <a:srgbClr val="D3D0D0"/>
        </a:accent4>
        <a:accent5>
          <a:srgbClr val="E2B8AA"/>
        </a:accent5>
        <a:accent6>
          <a:srgbClr val="AF5650"/>
        </a:accent6>
        <a:hlink>
          <a:srgbClr val="FFCC00"/>
        </a:hlink>
        <a:folHlink>
          <a:srgbClr val="CBB55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7">
        <a:dk1>
          <a:srgbClr val="7F6737"/>
        </a:dk1>
        <a:lt1>
          <a:srgbClr val="FFFFFF"/>
        </a:lt1>
        <a:dk2>
          <a:srgbClr val="BFA673"/>
        </a:dk2>
        <a:lt2>
          <a:srgbClr val="E6E3AA"/>
        </a:lt2>
        <a:accent1>
          <a:srgbClr val="FFCC00"/>
        </a:accent1>
        <a:accent2>
          <a:srgbClr val="808000"/>
        </a:accent2>
        <a:accent3>
          <a:srgbClr val="DCD0BC"/>
        </a:accent3>
        <a:accent4>
          <a:srgbClr val="DADADA"/>
        </a:accent4>
        <a:accent5>
          <a:srgbClr val="FFE2AA"/>
        </a:accent5>
        <a:accent6>
          <a:srgbClr val="737300"/>
        </a:accent6>
        <a:hlink>
          <a:srgbClr val="784700"/>
        </a:hlink>
        <a:folHlink>
          <a:srgbClr val="9A7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8">
        <a:dk1>
          <a:srgbClr val="4B2500"/>
        </a:dk1>
        <a:lt1>
          <a:srgbClr val="F9F0D3"/>
        </a:lt1>
        <a:dk2>
          <a:srgbClr val="A69564"/>
        </a:dk2>
        <a:lt2>
          <a:srgbClr val="EFDEAF"/>
        </a:lt2>
        <a:accent1>
          <a:srgbClr val="FFFFE3"/>
        </a:accent1>
        <a:accent2>
          <a:srgbClr val="BFBFA7"/>
        </a:accent2>
        <a:accent3>
          <a:srgbClr val="FBF6E6"/>
        </a:accent3>
        <a:accent4>
          <a:srgbClr val="3F1E00"/>
        </a:accent4>
        <a:accent5>
          <a:srgbClr val="FFFFEF"/>
        </a:accent5>
        <a:accent6>
          <a:srgbClr val="ADAD97"/>
        </a:accent6>
        <a:hlink>
          <a:srgbClr val="7B6D47"/>
        </a:hlink>
        <a:folHlink>
          <a:srgbClr val="A99D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чение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EC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2D2D8A"/>
        </a:accent6>
        <a:hlink>
          <a:srgbClr val="6600FF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16484</TotalTime>
  <Words>234</Words>
  <Application>Microsoft Office PowerPoint</Application>
  <PresentationFormat>Экран (4:3)</PresentationFormat>
  <Paragraphs>157</Paragraphs>
  <Slides>10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2" baseType="lpstr">
      <vt:lpstr>Течение</vt:lpstr>
      <vt:lpstr>Диаграмма</vt:lpstr>
      <vt:lpstr>Образование</vt:lpstr>
      <vt:lpstr>Здравоохранение</vt:lpstr>
      <vt:lpstr>Соц.защита</vt:lpstr>
      <vt:lpstr>Культура</vt:lpstr>
      <vt:lpstr>Спорт</vt:lpstr>
      <vt:lpstr>Білім беру</vt:lpstr>
      <vt:lpstr>Денсаулық сақтау</vt:lpstr>
      <vt:lpstr>Әлеуметтік қорғау</vt:lpstr>
      <vt:lpstr>Мәдениет</vt:lpstr>
      <vt:lpstr>Спорт</vt:lpstr>
    </vt:vector>
  </TitlesOfParts>
  <Company>Департамент финансов Северо-Казахстанской области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Администратор</dc:creator>
  <cp:lastModifiedBy>User</cp:lastModifiedBy>
  <cp:revision>1445</cp:revision>
  <cp:lastPrinted>2024-05-14T05:23:46Z</cp:lastPrinted>
  <dcterms:created xsi:type="dcterms:W3CDTF">2003-06-04T07:07:55Z</dcterms:created>
  <dcterms:modified xsi:type="dcterms:W3CDTF">2024-05-27T06:25:24Z</dcterms:modified>
</cp:coreProperties>
</file>