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57" r:id="rId2"/>
    <p:sldId id="266" r:id="rId3"/>
    <p:sldId id="270" r:id="rId4"/>
    <p:sldId id="264" r:id="rId5"/>
    <p:sldId id="265" r:id="rId6"/>
    <p:sldId id="267" r:id="rId7"/>
  </p:sldIdLst>
  <p:sldSz cx="12192000" cy="6858000"/>
  <p:notesSz cx="6761163" cy="99425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0033"/>
    <a:srgbClr val="FFA7C4"/>
    <a:srgbClr val="C80064"/>
    <a:srgbClr val="FF377A"/>
    <a:srgbClr val="EAEAEA"/>
    <a:srgbClr val="FDF1E9"/>
    <a:srgbClr val="2A5E92"/>
    <a:srgbClr val="DA0049"/>
    <a:srgbClr val="F2F2F2"/>
    <a:srgbClr val="BDDE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81" autoAdjust="0"/>
    <p:restoredTop sz="96305" autoAdjust="0"/>
  </p:normalViewPr>
  <p:slideViewPr>
    <p:cSldViewPr snapToGrid="0">
      <p:cViewPr varScale="1">
        <p:scale>
          <a:sx n="74" d="100"/>
          <a:sy n="74" d="100"/>
        </p:scale>
        <p:origin x="1674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4" y="3"/>
            <a:ext cx="2930520" cy="498554"/>
          </a:xfrm>
          <a:prstGeom prst="rect">
            <a:avLst/>
          </a:prstGeom>
        </p:spPr>
        <p:txBody>
          <a:bodyPr vert="horz" lIns="90953" tIns="45477" rIns="90953" bIns="45477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29068" y="3"/>
            <a:ext cx="2930519" cy="498554"/>
          </a:xfrm>
          <a:prstGeom prst="rect">
            <a:avLst/>
          </a:prstGeom>
        </p:spPr>
        <p:txBody>
          <a:bodyPr vert="horz" lIns="90953" tIns="45477" rIns="90953" bIns="45477" rtlCol="0"/>
          <a:lstStyle>
            <a:lvl1pPr algn="r">
              <a:defRPr sz="1200"/>
            </a:lvl1pPr>
          </a:lstStyle>
          <a:p>
            <a:fld id="{7D036CFA-9EDD-485D-915A-36D12CFC4876}" type="datetimeFigureOut">
              <a:rPr lang="ru-RU" smtClean="0"/>
              <a:pPr/>
              <a:t>09.12.2024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4" y="9443962"/>
            <a:ext cx="2930520" cy="498554"/>
          </a:xfrm>
          <a:prstGeom prst="rect">
            <a:avLst/>
          </a:prstGeom>
        </p:spPr>
        <p:txBody>
          <a:bodyPr vert="horz" lIns="90953" tIns="45477" rIns="90953" bIns="45477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29068" y="9443962"/>
            <a:ext cx="2930519" cy="498554"/>
          </a:xfrm>
          <a:prstGeom prst="rect">
            <a:avLst/>
          </a:prstGeom>
        </p:spPr>
        <p:txBody>
          <a:bodyPr vert="horz" lIns="90953" tIns="45477" rIns="90953" bIns="45477" rtlCol="0" anchor="b"/>
          <a:lstStyle>
            <a:lvl1pPr algn="r">
              <a:defRPr sz="1200"/>
            </a:lvl1pPr>
          </a:lstStyle>
          <a:p>
            <a:fld id="{11084300-4144-4BBF-ABA4-A58A7CCA999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69209345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4" y="3"/>
            <a:ext cx="2930520" cy="498554"/>
          </a:xfrm>
          <a:prstGeom prst="rect">
            <a:avLst/>
          </a:prstGeom>
        </p:spPr>
        <p:txBody>
          <a:bodyPr vert="horz" lIns="90953" tIns="45477" rIns="90953" bIns="45477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29068" y="3"/>
            <a:ext cx="2930519" cy="498554"/>
          </a:xfrm>
          <a:prstGeom prst="rect">
            <a:avLst/>
          </a:prstGeom>
        </p:spPr>
        <p:txBody>
          <a:bodyPr vert="horz" lIns="90953" tIns="45477" rIns="90953" bIns="45477" rtlCol="0"/>
          <a:lstStyle>
            <a:lvl1pPr algn="r">
              <a:defRPr sz="1200"/>
            </a:lvl1pPr>
          </a:lstStyle>
          <a:p>
            <a:fld id="{42103258-CFD8-4955-9FD6-DE94126BB62B}" type="datetimeFigureOut">
              <a:rPr lang="ru-RU" smtClean="0"/>
              <a:pPr/>
              <a:t>09.12.2024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98463" y="1243013"/>
            <a:ext cx="5964237" cy="33559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953" tIns="45477" rIns="90953" bIns="45477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6278" y="4785492"/>
            <a:ext cx="5408614" cy="3913813"/>
          </a:xfrm>
          <a:prstGeom prst="rect">
            <a:avLst/>
          </a:prstGeom>
        </p:spPr>
        <p:txBody>
          <a:bodyPr vert="horz" lIns="90953" tIns="45477" rIns="90953" bIns="45477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4" y="9443962"/>
            <a:ext cx="2930520" cy="498554"/>
          </a:xfrm>
          <a:prstGeom prst="rect">
            <a:avLst/>
          </a:prstGeom>
        </p:spPr>
        <p:txBody>
          <a:bodyPr vert="horz" lIns="90953" tIns="45477" rIns="90953" bIns="45477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29068" y="9443962"/>
            <a:ext cx="2930519" cy="498554"/>
          </a:xfrm>
          <a:prstGeom prst="rect">
            <a:avLst/>
          </a:prstGeom>
        </p:spPr>
        <p:txBody>
          <a:bodyPr vert="horz" lIns="90953" tIns="45477" rIns="90953" bIns="45477" rtlCol="0" anchor="b"/>
          <a:lstStyle>
            <a:lvl1pPr algn="r">
              <a:defRPr sz="1200"/>
            </a:lvl1pPr>
          </a:lstStyle>
          <a:p>
            <a:fld id="{6810F6FC-6A58-4BB8-ADEC-97E2D8DCE7F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02618433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10F6FC-6A58-4BB8-ADEC-97E2D8DCE7FC}" type="slidenum">
              <a:rPr lang="ru-RU" smtClean="0"/>
              <a:pPr/>
              <a:t>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1259375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10F6FC-6A58-4BB8-ADEC-97E2D8DCE7FC}" type="slidenum">
              <a:rPr lang="ru-RU" smtClean="0"/>
              <a:pPr/>
              <a:t>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3914558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10F6FC-6A58-4BB8-ADEC-97E2D8DCE7FC}" type="slidenum">
              <a:rPr lang="ru-RU" smtClean="0"/>
              <a:pPr/>
              <a:t>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3914558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10F6FC-6A58-4BB8-ADEC-97E2D8DCE7FC}" type="slidenum">
              <a:rPr lang="ru-RU" smtClean="0"/>
              <a:pPr/>
              <a:t>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2104493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10F6FC-6A58-4BB8-ADEC-97E2D8DCE7FC}" type="slidenum">
              <a:rPr lang="ru-RU" smtClean="0"/>
              <a:pPr/>
              <a:t>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1931301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10F6FC-6A58-4BB8-ADEC-97E2D8DCE7FC}" type="slidenum">
              <a:rPr lang="ru-RU" smtClean="0"/>
              <a:pPr/>
              <a:t>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924198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0F2192-01D5-43CC-BF56-6BD7ED945A28}" type="datetime1">
              <a:rPr lang="ru-RU" smtClean="0"/>
              <a:pPr/>
              <a:t>09.12.2024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CBB8-F47A-4E0D-8C1E-C22C33039FA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600503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8E11CD-DBDA-47E3-B319-F53CF0898746}" type="datetime1">
              <a:rPr lang="ru-RU" smtClean="0"/>
              <a:pPr/>
              <a:t>09.12.2024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CBB8-F47A-4E0D-8C1E-C22C33039FA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773460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F543B5-F28B-4EFE-8DF3-D64D867352C0}" type="datetime1">
              <a:rPr lang="ru-RU" smtClean="0"/>
              <a:pPr/>
              <a:t>09.12.2024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CBB8-F47A-4E0D-8C1E-C22C33039FA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847943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B280D1-E765-4C89-837F-62D494EE463C}" type="datetime1">
              <a:rPr lang="ru-RU" smtClean="0"/>
              <a:pPr/>
              <a:t>09.12.2024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CBB8-F47A-4E0D-8C1E-C22C33039FA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688593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AAF77-3475-4077-BE8A-6A59F75672A6}" type="datetime1">
              <a:rPr lang="ru-RU" smtClean="0"/>
              <a:pPr/>
              <a:t>09.12.2024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CBB8-F47A-4E0D-8C1E-C22C33039FA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629339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7DAF4-191F-4969-8A5B-CAEF309CAA50}" type="datetime1">
              <a:rPr lang="ru-RU" smtClean="0"/>
              <a:pPr/>
              <a:t>09.12.2024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CBB8-F47A-4E0D-8C1E-C22C33039FA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134850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A74E5-FABE-4B3D-BC13-15141C140677}" type="datetime1">
              <a:rPr lang="ru-RU" smtClean="0"/>
              <a:pPr/>
              <a:t>09.12.2024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CBB8-F47A-4E0D-8C1E-C22C33039FA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658121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A3BB66-CD20-46DC-889C-FEC24C734CE4}" type="datetime1">
              <a:rPr lang="ru-RU" smtClean="0"/>
              <a:pPr/>
              <a:t>09.12.2024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CBB8-F47A-4E0D-8C1E-C22C33039FA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826792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5D831-C5E7-4966-8072-4B48695C5205}" type="datetime1">
              <a:rPr lang="ru-RU" smtClean="0"/>
              <a:pPr/>
              <a:t>09.12.2024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CBB8-F47A-4E0D-8C1E-C22C33039FA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90129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8384A-6810-4F37-9431-EB1FF1139EA4}" type="datetime1">
              <a:rPr lang="ru-RU" smtClean="0"/>
              <a:pPr/>
              <a:t>09.12.2024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CBB8-F47A-4E0D-8C1E-C22C33039FA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35631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B609C3-71AF-40E2-8A74-6D3D48EA0DD4}" type="datetime1">
              <a:rPr lang="ru-RU" smtClean="0"/>
              <a:pPr/>
              <a:t>09.12.2024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CBB8-F47A-4E0D-8C1E-C22C33039FA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45546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6476AA-3F88-44AB-BE0E-859DB9477B34}" type="datetime1">
              <a:rPr lang="ru-RU" smtClean="0"/>
              <a:pPr/>
              <a:t>09.12.2024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EFCBB8-F47A-4E0D-8C1E-C22C33039FA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764025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" y="1"/>
            <a:ext cx="12192000" cy="6858000"/>
          </a:xfrm>
          <a:prstGeom prst="rect">
            <a:avLst/>
          </a:prstGeom>
        </p:spPr>
      </p:pic>
      <p:sp>
        <p:nvSpPr>
          <p:cNvPr id="6" name="Заголовок 1"/>
          <p:cNvSpPr>
            <a:spLocks noGrp="1"/>
          </p:cNvSpPr>
          <p:nvPr>
            <p:ph type="ctrTitle"/>
          </p:nvPr>
        </p:nvSpPr>
        <p:spPr>
          <a:xfrm>
            <a:off x="3048000" y="3933825"/>
            <a:ext cx="6530109" cy="1063103"/>
          </a:xfrm>
        </p:spPr>
        <p:txBody>
          <a:bodyPr anchor="ctr">
            <a:noAutofit/>
          </a:bodyPr>
          <a:lstStyle/>
          <a:p>
            <a:pPr algn="l"/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</a:t>
            </a:r>
            <a:r>
              <a:rPr lang="ru-RU" sz="28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25-2027</a:t>
            </a:r>
            <a:r>
              <a:rPr lang="en-US" sz="28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sz="28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ЖЫЛДАРҒА АРНАЛҒАН БАТЫС ҚАЗАҚСТАН ОБЛЫСТЫҚ БЮДЖЕТ ЖОБАСЫ БОЙЫНША</a:t>
            </a:r>
            <a:endParaRPr lang="ru-RU" sz="28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10437224" y="6497776"/>
            <a:ext cx="1754773" cy="365125"/>
          </a:xfrm>
        </p:spPr>
        <p:txBody>
          <a:bodyPr/>
          <a:lstStyle/>
          <a:p>
            <a:pPr algn="r"/>
            <a:r>
              <a:rPr lang="ru-RU" sz="16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01.10.2024</a:t>
            </a: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-1" y="1"/>
            <a:ext cx="12191999" cy="36021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1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БАТЫС ҚАЗАҚСТАН ОБЛЫСЫНЫҢ ҚАРЖЫ БАСҚАРМАСЫ</a:t>
            </a:r>
          </a:p>
        </p:txBody>
      </p:sp>
      <p:sp>
        <p:nvSpPr>
          <p:cNvPr id="8" name="Заголовок 1"/>
          <p:cNvSpPr txBox="1">
            <a:spLocks/>
          </p:cNvSpPr>
          <p:nvPr/>
        </p:nvSpPr>
        <p:spPr>
          <a:xfrm>
            <a:off x="1" y="6497780"/>
            <a:ext cx="12191999" cy="36021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18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Орал </a:t>
            </a:r>
            <a:r>
              <a:rPr lang="ru-RU" sz="1800" b="1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қаласы</a:t>
            </a:r>
            <a:r>
              <a:rPr lang="ru-RU" sz="18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2024 год</a:t>
            </a:r>
          </a:p>
        </p:txBody>
      </p:sp>
      <p:pic>
        <p:nvPicPr>
          <p:cNvPr id="9" name="Picture 71" descr="C:\Users\user\Desktop\MF_в белом цвете - копия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947055" y="2438400"/>
            <a:ext cx="1986643" cy="15621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50800" dist="50800" dir="5400000" algn="ctr" rotWithShape="0">
              <a:schemeClr val="accent5">
                <a:lumMod val="50000"/>
              </a:schemeClr>
            </a:outerShdw>
          </a:effectLst>
        </p:spPr>
      </p:pic>
      <p:sp>
        <p:nvSpPr>
          <p:cNvPr id="3" name="Прямоугольник 2"/>
          <p:cNvSpPr/>
          <p:nvPr/>
        </p:nvSpPr>
        <p:spPr>
          <a:xfrm>
            <a:off x="3048000" y="2418926"/>
            <a:ext cx="689986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4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АЗАМАТТЫҚ БЮДЖЕТ</a:t>
            </a:r>
            <a:r>
              <a:rPr lang="en-US" sz="44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>
                <a:solidFill>
                  <a:schemeClr val="accent1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(БЮДЖЕТКЕ ДЕЙІНГІ ӨТІНІШ) </a:t>
            </a:r>
          </a:p>
        </p:txBody>
      </p:sp>
    </p:spTree>
    <p:extLst>
      <p:ext uri="{BB962C8B-B14F-4D97-AF65-F5344CB8AC3E}">
        <p14:creationId xmlns:p14="http://schemas.microsoft.com/office/powerpoint/2010/main" val="32075703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0" y="6650182"/>
            <a:ext cx="12192000" cy="207818"/>
          </a:xfrm>
          <a:prstGeom prst="rect">
            <a:avLst/>
          </a:prstGeom>
          <a:solidFill>
            <a:srgbClr val="ACC5DC"/>
          </a:solidFill>
          <a:ln>
            <a:solidFill>
              <a:srgbClr val="ACC5D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ый треугольник 6"/>
          <p:cNvSpPr>
            <a:spLocks/>
          </p:cNvSpPr>
          <p:nvPr/>
        </p:nvSpPr>
        <p:spPr>
          <a:xfrm>
            <a:off x="0" y="6234546"/>
            <a:ext cx="3103418" cy="609600"/>
          </a:xfrm>
          <a:prstGeom prst="rtTriangle">
            <a:avLst/>
          </a:prstGeom>
          <a:solidFill>
            <a:srgbClr val="347AC6"/>
          </a:solidFill>
          <a:ln>
            <a:solidFill>
              <a:srgbClr val="347AC6"/>
            </a:solidFill>
          </a:ln>
          <a:effectLst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0" y="-13854"/>
            <a:ext cx="12192000" cy="90000"/>
          </a:xfrm>
          <a:prstGeom prst="rect">
            <a:avLst/>
          </a:prstGeom>
          <a:solidFill>
            <a:srgbClr val="347AC6"/>
          </a:solidFill>
          <a:ln>
            <a:solidFill>
              <a:srgbClr val="347AC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Заголовок 1"/>
          <p:cNvSpPr txBox="1">
            <a:spLocks/>
          </p:cNvSpPr>
          <p:nvPr/>
        </p:nvSpPr>
        <p:spPr>
          <a:xfrm>
            <a:off x="144377" y="253128"/>
            <a:ext cx="11807477" cy="63551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kk-KZ" sz="24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БАТЫС ҚАЗАҚСТАН ОБЛЫСЫНЫҢ 2025-2027 ЖЫЛДАРҒА АРНАЛҒАН </a:t>
            </a:r>
            <a:endParaRPr lang="ru-RU" sz="24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kk-KZ" sz="24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ӘЛЕУМЕТТІК-ЭКОНОМИКАЛЫҚ ДАМУЫНЫҢ НЕГІЗГІ КӨРСЕТКІШТЕРІ</a:t>
            </a:r>
            <a:endParaRPr lang="ru-RU" sz="24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6" name="Таблица 1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04330167"/>
              </p:ext>
            </p:extLst>
          </p:nvPr>
        </p:nvGraphicFramePr>
        <p:xfrm>
          <a:off x="299544" y="1002335"/>
          <a:ext cx="11693146" cy="495547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84223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8241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7700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4547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4601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89770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kk-KZ" sz="1400" b="0" i="0" u="none" strike="noStrike" dirty="0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Көрсеткіштер</a:t>
                      </a:r>
                      <a:endParaRPr lang="ru-RU" sz="1400" b="0" i="0" u="none" strike="noStrike" dirty="0">
                        <a:solidFill>
                          <a:schemeClr val="accent3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u="none" strike="noStrike" dirty="0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2024 </a:t>
                      </a:r>
                      <a:r>
                        <a:rPr lang="ru-RU" sz="1400" b="0" u="none" strike="noStrike" dirty="0" err="1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жыл</a:t>
                      </a:r>
                      <a:endParaRPr lang="ru-RU" sz="1400" b="0" u="none" strike="noStrike" dirty="0">
                        <a:solidFill>
                          <a:schemeClr val="accent3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kk-KZ" sz="1400" b="0" i="0" u="none" strike="noStrike" dirty="0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Болжам</a:t>
                      </a:r>
                      <a:endParaRPr lang="ru-RU" sz="1400" b="0" i="0" u="none" strike="noStrike" dirty="0">
                        <a:solidFill>
                          <a:schemeClr val="accent3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1000" b="1" i="0" u="none" strike="noStrike" dirty="0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AB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1000" b="1" i="0" u="none" strike="noStrike" dirty="0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A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215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b="0" u="none" strike="noStrike" kern="1200" dirty="0" err="1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Баға</a:t>
                      </a:r>
                      <a:endParaRPr lang="ru-RU" sz="1400" b="0" u="none" strike="noStrike" kern="1200" dirty="0">
                        <a:solidFill>
                          <a:schemeClr val="accent3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u="none" strike="noStrike" dirty="0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2025 </a:t>
                      </a:r>
                      <a:r>
                        <a:rPr lang="ru-RU" sz="1400" b="0" u="none" strike="noStrike" dirty="0" err="1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жыл</a:t>
                      </a:r>
                      <a:endParaRPr lang="ru-RU" sz="1400" b="0" i="0" u="none" strike="noStrike" dirty="0">
                        <a:solidFill>
                          <a:schemeClr val="accent3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2026 </a:t>
                      </a:r>
                      <a:r>
                        <a:rPr lang="ru-RU" sz="1400" b="0" i="0" u="none" strike="noStrike" dirty="0" err="1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жыл</a:t>
                      </a:r>
                      <a:endParaRPr lang="ru-RU" sz="1400" b="0" i="0" u="none" strike="noStrike" dirty="0">
                        <a:solidFill>
                          <a:schemeClr val="accent3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2027 </a:t>
                      </a:r>
                      <a:r>
                        <a:rPr lang="ru-RU" sz="1400" b="0" i="0" u="none" strike="noStrike" dirty="0" err="1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жыл</a:t>
                      </a:r>
                      <a:endParaRPr lang="ru-RU" sz="1400" b="0" i="0" u="none" strike="noStrike" dirty="0">
                        <a:solidFill>
                          <a:schemeClr val="accent3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76306">
                <a:tc>
                  <a:txBody>
                    <a:bodyPr/>
                    <a:lstStyle/>
                    <a:p>
                      <a:pPr marL="0" algn="l" defTabSz="914400" rtl="0" eaLnBrk="1" fontAlgn="ctr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ЖӨӨ, млрд. теңге</a:t>
                      </a:r>
                      <a:endParaRPr lang="ru-RU" sz="1600" b="0" i="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7200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0" i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5 387,8</a:t>
                      </a:r>
                    </a:p>
                  </a:txBody>
                  <a:tcPr marL="9525" marR="9525" marT="9525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0" i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5 469,4</a:t>
                      </a:r>
                    </a:p>
                  </a:txBody>
                  <a:tcPr marL="9525" marR="9525" marT="9525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0" i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5 578,4</a:t>
                      </a:r>
                    </a:p>
                  </a:txBody>
                  <a:tcPr marL="9525" marR="9525" marT="9525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kk-KZ" sz="1400" b="0" i="1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5 714,7</a:t>
                      </a:r>
                      <a:endParaRPr lang="ru-KZ" sz="1400" b="0" i="1" u="none" strike="noStrike" kern="1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58500">
                <a:tc>
                  <a:txBody>
                    <a:bodyPr/>
                    <a:lstStyle/>
                    <a:p>
                      <a:pPr marL="0" lvl="1" algn="l" defTabSz="914400" rtl="0" eaLnBrk="1" fontAlgn="ctr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b="0" i="1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ЖӨӨ-нің нақты өзгеруі, алдыңғы жылға %-бен</a:t>
                      </a:r>
                      <a:endParaRPr lang="ru-RU" sz="1600" b="0" i="1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7200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0" i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101,0</a:t>
                      </a:r>
                    </a:p>
                  </a:txBody>
                  <a:tcPr marL="9525" marR="9525" marT="9525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0" i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101,1</a:t>
                      </a:r>
                    </a:p>
                  </a:txBody>
                  <a:tcPr marL="9525" marR="9525" marT="9525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0" i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101,5</a:t>
                      </a:r>
                    </a:p>
                  </a:txBody>
                  <a:tcPr marL="9525" marR="9525" marT="9525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kk-KZ" sz="1400" b="0" i="1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101,8</a:t>
                      </a:r>
                      <a:endParaRPr lang="ru-KZ" sz="1400" b="0" i="1" u="none" strike="noStrike" kern="1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4877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Жұмыс күшінің саны – облыс бойынша барлығы, мың адам</a:t>
                      </a:r>
                      <a:endParaRPr lang="ru-RU" sz="1600" b="0" i="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k-KZ" sz="1400" b="0" i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350,3</a:t>
                      </a:r>
                      <a:endParaRPr lang="ru-RU" sz="1400" b="0" i="1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k-KZ" sz="1400" b="0" i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351,4</a:t>
                      </a:r>
                      <a:endParaRPr lang="ru-RU" sz="1400" b="0" i="1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b="0" i="1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353,5</a:t>
                      </a: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ru-RU" sz="1400" b="0" i="1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360,1</a:t>
                      </a:r>
                      <a:endParaRPr lang="ru-KZ" sz="1400" b="0" i="1" u="none" strike="noStrike" kern="1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19323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Жұмыспен қамтылған халық саны, мың адам</a:t>
                      </a:r>
                      <a:endParaRPr lang="ru-RU" sz="1600" b="0" i="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293,3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k-KZ" sz="1400" b="0" i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334,4</a:t>
                      </a:r>
                      <a:endParaRPr lang="ru-RU" sz="1400" b="0" i="1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336,5</a:t>
                      </a: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ru-RU" sz="1400" b="0" i="1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343,1</a:t>
                      </a:r>
                      <a:endParaRPr lang="ru-KZ" sz="1400" b="0" i="1" u="none" strike="noStrike" kern="1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19323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соның ішінде, жалдамалы жұмыскерлер, мың адам</a:t>
                      </a:r>
                      <a:endParaRPr lang="ru-RU" sz="1600" b="0" i="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kk-KZ" sz="1400" b="0" i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226,7</a:t>
                      </a:r>
                      <a:endParaRPr lang="ru-RU" sz="1400" b="0" i="1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kk-KZ" sz="1400" b="0" i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283,1</a:t>
                      </a:r>
                      <a:endParaRPr lang="ru-RU" sz="1400" b="0" i="1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kk-KZ" sz="1400" b="0" i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305,7</a:t>
                      </a:r>
                      <a:endParaRPr lang="ru-RU" sz="1400" b="0" i="1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ru-RU" sz="1400" b="0" i="1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324,1</a:t>
                      </a:r>
                      <a:endParaRPr lang="ru-KZ" sz="1400" b="0" i="1" u="none" strike="noStrike" kern="1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34530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    </a:t>
                      </a:r>
                      <a:r>
                        <a:rPr lang="kk-KZ" sz="16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жұмыспен қамтылған халықтың басқа категориялары, мың адам</a:t>
                      </a:r>
                      <a:endParaRPr lang="ru-RU" sz="1600" b="0" i="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kk-KZ" sz="1400" b="0" i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66,6</a:t>
                      </a:r>
                      <a:endParaRPr lang="ru-RU" sz="1400" b="0" i="1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kk-KZ" sz="1400" b="0" i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51,3</a:t>
                      </a:r>
                      <a:endParaRPr lang="ru-RU" sz="1400" b="0" i="1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kk-KZ" sz="1400" b="0" i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30,8</a:t>
                      </a:r>
                      <a:endParaRPr lang="ru-RU" sz="1400" b="0" i="1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ru-RU" sz="1400" b="0" i="1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19,1</a:t>
                      </a:r>
                      <a:endParaRPr lang="ru-KZ" sz="1400" b="0" i="1" u="none" strike="noStrike" kern="1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19322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Жұмыссыз халық саны, мың адам</a:t>
                      </a:r>
                      <a:endParaRPr lang="ru-RU" sz="1600" b="0" i="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kk-KZ" sz="1400" b="0" i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17,0</a:t>
                      </a:r>
                      <a:endParaRPr lang="ru-RU" sz="1400" b="0" i="1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kk-KZ" sz="1400" b="0" i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17,0</a:t>
                      </a:r>
                      <a:endParaRPr lang="ru-RU" sz="1400" b="0" i="1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0" i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17,0</a:t>
                      </a:r>
                    </a:p>
                  </a:txBody>
                  <a:tcPr marL="9525" marR="9525" marT="9525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ru-RU" sz="1400" b="0" i="1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17,0</a:t>
                      </a:r>
                      <a:endParaRPr lang="ru-KZ" sz="1400" b="0" i="1" u="none" strike="noStrike" kern="1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73706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Жұмыссыздық деңгейі, жұмыс күші санына  % </a:t>
                      </a:r>
                      <a:endParaRPr lang="ru-RU" sz="1600" b="0" i="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0" i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4,9</a:t>
                      </a:r>
                    </a:p>
                  </a:txBody>
                  <a:tcPr marL="9525" marR="9525" marT="9525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0" i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4,8</a:t>
                      </a:r>
                    </a:p>
                  </a:txBody>
                  <a:tcPr marL="9525" marR="9525" marT="9525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kk-KZ" sz="1400" b="0" i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4,8</a:t>
                      </a:r>
                      <a:endParaRPr lang="ru-RU" sz="1400" b="0" i="1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ru-RU" sz="1400" b="0" i="1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4,7</a:t>
                      </a:r>
                      <a:endParaRPr lang="ru-KZ" sz="1400" b="0" i="1" u="none" strike="noStrike" kern="1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28701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Техникалық және кәсіптік білімі бар кадрларды шығару, адам</a:t>
                      </a:r>
                      <a:endParaRPr lang="ru-RU" sz="1600" b="0" i="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0" i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5 614</a:t>
                      </a:r>
                    </a:p>
                  </a:txBody>
                  <a:tcPr marL="9525" marR="9525" marT="9525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0" i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5 447</a:t>
                      </a:r>
                    </a:p>
                  </a:txBody>
                  <a:tcPr marL="9525" marR="9525" marT="9525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0" i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5 400</a:t>
                      </a:r>
                    </a:p>
                  </a:txBody>
                  <a:tcPr marL="9525" marR="9525" marT="9525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ru-RU" sz="1400" b="0" i="1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5 400</a:t>
                      </a:r>
                      <a:endParaRPr lang="ru-KZ" sz="1400" b="0" i="1" u="none" strike="noStrike" kern="1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15494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Жоғары білімі бар кадрларды шығару, адам</a:t>
                      </a:r>
                      <a:endParaRPr lang="ru-RU" sz="1600" b="0" i="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0" i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7 688</a:t>
                      </a:r>
                    </a:p>
                  </a:txBody>
                  <a:tcPr marL="9525" marR="9525" marT="9525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0" i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8 144</a:t>
                      </a:r>
                    </a:p>
                  </a:txBody>
                  <a:tcPr marL="9525" marR="9525" marT="9525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0" i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7 912</a:t>
                      </a:r>
                    </a:p>
                  </a:txBody>
                  <a:tcPr marL="9525" marR="9525" marT="9525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ru-RU" sz="1400" b="0" i="1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7 875</a:t>
                      </a:r>
                      <a:endParaRPr lang="ru-KZ" sz="1400" b="0" i="1" u="none" strike="noStrike" kern="1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73706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Бір жұмыскердің орташа айлық жалақысы, теңге</a:t>
                      </a:r>
                      <a:endParaRPr lang="ru-RU" sz="1600" b="0" i="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0" i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342 278</a:t>
                      </a:r>
                    </a:p>
                  </a:txBody>
                  <a:tcPr marL="9525" marR="9525" marT="9525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0" i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370 687</a:t>
                      </a:r>
                    </a:p>
                  </a:txBody>
                  <a:tcPr marL="9525" marR="9525" marT="9525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400" b="0" i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401 824</a:t>
                      </a:r>
                    </a:p>
                  </a:txBody>
                  <a:tcPr marL="9525" marR="9525" marT="9525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ru-RU" sz="1400" b="0" i="1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435 980</a:t>
                      </a:r>
                      <a:endParaRPr lang="ru-KZ" sz="1400" b="0" i="1" u="none" strike="noStrike" kern="1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54822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Нақты жалақы индексi, өткен жылға қарағанда %</a:t>
                      </a:r>
                      <a:endParaRPr lang="ru-RU" sz="1600" b="0" i="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k-KZ" sz="1400" b="0" i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100,2</a:t>
                      </a:r>
                      <a:endParaRPr lang="ru-RU" sz="1400" b="0" i="1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k-KZ" sz="1400" b="0" i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100,3</a:t>
                      </a:r>
                      <a:endParaRPr lang="ru-RU" sz="1400" b="0" i="1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k-KZ" sz="1400" b="0" i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101,3</a:t>
                      </a:r>
                      <a:endParaRPr lang="ru-RU" sz="1400" b="0" i="1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ru-RU" sz="1400" b="0" i="1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103,3</a:t>
                      </a:r>
                      <a:endParaRPr lang="ru-KZ" sz="1400" b="0" i="1" u="none" strike="noStrike" kern="1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311969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Зейнеткерлер саны, адам</a:t>
                      </a:r>
                      <a:endParaRPr lang="ru-RU" sz="1600" b="0" i="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95 116</a:t>
                      </a: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k-KZ" sz="1400" b="0" i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96 067</a:t>
                      </a:r>
                      <a:endParaRPr lang="ru-RU" sz="1400" b="0" i="1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0" i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97 508</a:t>
                      </a: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ru-RU" sz="1400" b="0" i="1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98 971</a:t>
                      </a:r>
                      <a:endParaRPr lang="ru-KZ" sz="1400" b="0" i="1" u="none" strike="noStrike" kern="1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49695">
                <a:tc>
                  <a:txBody>
                    <a:bodyPr/>
                    <a:lstStyle/>
                    <a:p>
                      <a:pPr marL="0" algn="l" defTabSz="9144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Табысы ең төменгі күнкөріс деңгейі шамасынан төмен халықтың үлесі, %</a:t>
                      </a:r>
                      <a:endParaRPr lang="ru-RU" sz="1600" b="0" i="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k-KZ" sz="1400" b="0" i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4,4</a:t>
                      </a:r>
                      <a:endParaRPr lang="ru-RU" sz="1400" b="0" i="1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k-KZ" sz="1400" b="0" i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4,3</a:t>
                      </a:r>
                      <a:endParaRPr lang="ru-RU" sz="1400" b="0" i="1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k-KZ" sz="1400" b="0" i="1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4,2</a:t>
                      </a:r>
                      <a:endParaRPr lang="ru-RU" sz="1400" b="0" i="1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ru-RU" sz="1400" b="0" i="1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+mn-cs"/>
                        </a:rPr>
                        <a:t>4,1</a:t>
                      </a:r>
                      <a:endParaRPr lang="ru-KZ" sz="1400" b="0" i="1" u="none" strike="noStrike" kern="1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</a:tbl>
          </a:graphicData>
        </a:graphic>
      </p:graphicFrame>
      <p:sp>
        <p:nvSpPr>
          <p:cNvPr id="10" name="Заголовок 1"/>
          <p:cNvSpPr txBox="1">
            <a:spLocks/>
          </p:cNvSpPr>
          <p:nvPr/>
        </p:nvSpPr>
        <p:spPr>
          <a:xfrm>
            <a:off x="11537950" y="6640441"/>
            <a:ext cx="654050" cy="24526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ru-RU" sz="1400" b="1" dirty="0">
                <a:solidFill>
                  <a:schemeClr val="accent1">
                    <a:lumMod val="50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4</a:t>
            </a:r>
          </a:p>
        </p:txBody>
      </p:sp>
    </p:spTree>
    <p:extLst>
      <p:ext uri="{BB962C8B-B14F-4D97-AF65-F5344CB8AC3E}">
        <p14:creationId xmlns:p14="http://schemas.microsoft.com/office/powerpoint/2010/main" val="20237071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0" y="6650182"/>
            <a:ext cx="12192000" cy="207818"/>
          </a:xfrm>
          <a:prstGeom prst="rect">
            <a:avLst/>
          </a:prstGeom>
          <a:solidFill>
            <a:srgbClr val="ACC5DC"/>
          </a:solidFill>
          <a:ln>
            <a:solidFill>
              <a:srgbClr val="ACC5D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ый треугольник 6"/>
          <p:cNvSpPr>
            <a:spLocks/>
          </p:cNvSpPr>
          <p:nvPr/>
        </p:nvSpPr>
        <p:spPr>
          <a:xfrm>
            <a:off x="0" y="6234546"/>
            <a:ext cx="3103418" cy="609600"/>
          </a:xfrm>
          <a:prstGeom prst="rtTriangle">
            <a:avLst/>
          </a:prstGeom>
          <a:solidFill>
            <a:srgbClr val="347AC6"/>
          </a:solidFill>
          <a:ln>
            <a:solidFill>
              <a:srgbClr val="347AC6"/>
            </a:solidFill>
          </a:ln>
          <a:effectLst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0" y="-13854"/>
            <a:ext cx="12192000" cy="90000"/>
          </a:xfrm>
          <a:prstGeom prst="rect">
            <a:avLst/>
          </a:prstGeom>
          <a:solidFill>
            <a:srgbClr val="347AC6"/>
          </a:solidFill>
          <a:ln>
            <a:solidFill>
              <a:srgbClr val="347AC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Заголовок 1"/>
          <p:cNvSpPr txBox="1">
            <a:spLocks/>
          </p:cNvSpPr>
          <p:nvPr/>
        </p:nvSpPr>
        <p:spPr>
          <a:xfrm>
            <a:off x="144377" y="253128"/>
            <a:ext cx="11807477" cy="125294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altLang="ru-RU" sz="2400" b="1" dirty="0">
                <a:latin typeface="Times New Roman" pitchFamily="18" charset="0"/>
                <a:cs typeface="Times New Roman" pitchFamily="18" charset="0"/>
              </a:rPr>
              <a:t>«2025-2027 </a:t>
            </a:r>
            <a:r>
              <a:rPr lang="ru-RU" altLang="ru-RU" sz="2400" b="1" dirty="0" err="1">
                <a:latin typeface="Times New Roman" pitchFamily="18" charset="0"/>
                <a:cs typeface="Times New Roman" pitchFamily="18" charset="0"/>
              </a:rPr>
              <a:t>жылдарға</a:t>
            </a:r>
            <a:r>
              <a:rPr lang="ru-RU" alt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2400" b="1" dirty="0" err="1">
                <a:latin typeface="Times New Roman" pitchFamily="18" charset="0"/>
                <a:cs typeface="Times New Roman" pitchFamily="18" charset="0"/>
              </a:rPr>
              <a:t>арналған</a:t>
            </a:r>
            <a:r>
              <a:rPr lang="ru-RU" alt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2400" b="1" dirty="0" err="1">
                <a:latin typeface="Times New Roman" pitchFamily="18" charset="0"/>
                <a:cs typeface="Times New Roman" pitchFamily="18" charset="0"/>
              </a:rPr>
              <a:t>республикалық</a:t>
            </a:r>
            <a:r>
              <a:rPr lang="ru-RU" altLang="ru-RU" sz="2400" b="1" dirty="0">
                <a:latin typeface="Times New Roman" pitchFamily="18" charset="0"/>
                <a:cs typeface="Times New Roman" pitchFamily="18" charset="0"/>
              </a:rPr>
              <a:t> бюджет </a:t>
            </a:r>
            <a:r>
              <a:rPr lang="ru-RU" altLang="ru-RU" sz="2400" b="1" dirty="0" err="1">
                <a:latin typeface="Times New Roman" pitchFamily="18" charset="0"/>
                <a:cs typeface="Times New Roman" pitchFamily="18" charset="0"/>
              </a:rPr>
              <a:t>туралы</a:t>
            </a:r>
            <a:r>
              <a:rPr lang="ru-RU" altLang="ru-RU" sz="2400" b="1" dirty="0">
                <a:latin typeface="Times New Roman" pitchFamily="18" charset="0"/>
                <a:cs typeface="Times New Roman" pitchFamily="18" charset="0"/>
              </a:rPr>
              <a:t>» </a:t>
            </a:r>
            <a:r>
              <a:rPr lang="ru-RU" altLang="ru-RU" sz="2400" b="1" dirty="0" err="1">
                <a:latin typeface="Times New Roman" pitchFamily="18" charset="0"/>
                <a:cs typeface="Times New Roman" pitchFamily="18" charset="0"/>
              </a:rPr>
              <a:t>Қазақстан</a:t>
            </a:r>
            <a:r>
              <a:rPr lang="ru-RU" alt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2400" b="1" dirty="0" err="1">
                <a:latin typeface="Times New Roman" pitchFamily="18" charset="0"/>
                <a:cs typeface="Times New Roman" pitchFamily="18" charset="0"/>
              </a:rPr>
              <a:t>Республикасы</a:t>
            </a:r>
            <a:r>
              <a:rPr lang="ru-RU" alt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2400" b="1" dirty="0" err="1">
                <a:latin typeface="Times New Roman" pitchFamily="18" charset="0"/>
                <a:cs typeface="Times New Roman" pitchFamily="18" charset="0"/>
              </a:rPr>
              <a:t>Заңына</a:t>
            </a:r>
            <a:r>
              <a:rPr lang="ru-RU" alt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2400" b="1" dirty="0" err="1">
                <a:latin typeface="Times New Roman" pitchFamily="18" charset="0"/>
                <a:cs typeface="Times New Roman" pitchFamily="18" charset="0"/>
              </a:rPr>
              <a:t>сәйкес</a:t>
            </a:r>
            <a:r>
              <a:rPr lang="ru-RU" altLang="ru-RU" sz="2400" b="1" dirty="0">
                <a:latin typeface="Times New Roman" pitchFamily="18" charset="0"/>
                <a:cs typeface="Times New Roman" pitchFamily="18" charset="0"/>
              </a:rPr>
              <a:t>, 2025 </a:t>
            </a:r>
            <a:r>
              <a:rPr lang="ru-RU" altLang="ru-RU" sz="2400" b="1" dirty="0" err="1">
                <a:latin typeface="Times New Roman" pitchFamily="18" charset="0"/>
                <a:cs typeface="Times New Roman" pitchFamily="18" charset="0"/>
              </a:rPr>
              <a:t>жылдың</a:t>
            </a:r>
            <a:r>
              <a:rPr lang="ru-RU" altLang="ru-RU" sz="2400" b="1" dirty="0">
                <a:latin typeface="Times New Roman" pitchFamily="18" charset="0"/>
                <a:cs typeface="Times New Roman" pitchFamily="18" charset="0"/>
              </a:rPr>
              <a:t> 1 </a:t>
            </a:r>
            <a:r>
              <a:rPr lang="ru-RU" altLang="ru-RU" sz="2400" b="1" dirty="0" err="1">
                <a:latin typeface="Times New Roman" pitchFamily="18" charset="0"/>
                <a:cs typeface="Times New Roman" pitchFamily="18" charset="0"/>
              </a:rPr>
              <a:t>қаңтарынан</a:t>
            </a:r>
            <a:r>
              <a:rPr lang="ru-RU" alt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2400" b="1" dirty="0" err="1">
                <a:latin typeface="Times New Roman" pitchFamily="18" charset="0"/>
                <a:cs typeface="Times New Roman" pitchFamily="18" charset="0"/>
              </a:rPr>
              <a:t>бастап</a:t>
            </a:r>
            <a:r>
              <a:rPr lang="ru-RU" alt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altLang="ru-RU" sz="2400" b="1" dirty="0" err="1">
                <a:latin typeface="Times New Roman" pitchFamily="18" charset="0"/>
                <a:cs typeface="Times New Roman" pitchFamily="18" charset="0"/>
              </a:rPr>
              <a:t>жоспарлануда</a:t>
            </a:r>
            <a:r>
              <a:rPr lang="ru-RU" altLang="ru-RU" sz="3200" b="1" dirty="0">
                <a:latin typeface="Times New Roman" pitchFamily="18" charset="0"/>
                <a:cs typeface="Times New Roman" pitchFamily="18" charset="0"/>
              </a:rPr>
              <a:t>:</a:t>
            </a:r>
            <a:endParaRPr lang="ru-RU" sz="24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Заголовок 1"/>
          <p:cNvSpPr txBox="1">
            <a:spLocks/>
          </p:cNvSpPr>
          <p:nvPr/>
        </p:nvSpPr>
        <p:spPr>
          <a:xfrm>
            <a:off x="11537950" y="6640441"/>
            <a:ext cx="654050" cy="24526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ru-RU" sz="1400" b="1" dirty="0">
                <a:solidFill>
                  <a:schemeClr val="accent1">
                    <a:lumMod val="50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4</a:t>
            </a:r>
          </a:p>
        </p:txBody>
      </p:sp>
      <p:sp>
        <p:nvSpPr>
          <p:cNvPr id="8" name="Содержимое 2"/>
          <p:cNvSpPr txBox="1">
            <a:spLocks/>
          </p:cNvSpPr>
          <p:nvPr/>
        </p:nvSpPr>
        <p:spPr>
          <a:xfrm>
            <a:off x="811306" y="1758390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457200" marR="0" lvl="0" indent="-457200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ru-RU" sz="2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457200" marR="0" lvl="0" indent="-457200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1) </a:t>
            </a:r>
            <a:r>
              <a:rPr kumimoji="0" lang="ru-RU" sz="20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жалақының</a:t>
            </a: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ru-RU" sz="20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ең</a:t>
            </a: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ru-RU" sz="20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төмен</a:t>
            </a: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ru-RU" sz="20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мөлшерi</a:t>
            </a: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– 85 000 </a:t>
            </a:r>
            <a:r>
              <a:rPr kumimoji="0" lang="ru-RU" sz="20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теңге</a:t>
            </a: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;</a:t>
            </a:r>
          </a:p>
          <a:p>
            <a:pPr marL="457200" lvl="0" indent="-457200">
              <a:lnSpc>
                <a:spcPct val="90000"/>
              </a:lnSpc>
              <a:spcBef>
                <a:spcPts val="1000"/>
              </a:spcBef>
              <a:defRPr/>
            </a:pP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2) </a:t>
            </a:r>
            <a:r>
              <a:rPr kumimoji="0" lang="ru-RU" sz="20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мемлекеттік</a:t>
            </a: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ru-RU" sz="20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базалық</a:t>
            </a: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ru-RU" sz="20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зейнетақы</a:t>
            </a: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ru-RU" sz="20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төлемінің</a:t>
            </a: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ru-RU" sz="20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ең</a:t>
            </a: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ru-RU" sz="20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төмен</a:t>
            </a: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ru-RU" sz="20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мөлшері</a:t>
            </a: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– 32 360</a:t>
            </a:r>
            <a:r>
              <a:rPr lang="ru-RU" alt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теңге;</a:t>
            </a:r>
            <a:endParaRPr kumimoji="0" lang="ru-RU" sz="2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lvl="0">
              <a:lnSpc>
                <a:spcPct val="90000"/>
              </a:lnSpc>
              <a:spcBef>
                <a:spcPts val="1000"/>
              </a:spcBef>
              <a:defRPr/>
            </a:pP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3) </a:t>
            </a:r>
            <a:r>
              <a:rPr kumimoji="0" lang="ru-RU" sz="20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зейнетақының</a:t>
            </a: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ru-RU" sz="20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ең</a:t>
            </a: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ru-RU" sz="20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төмен</a:t>
            </a: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ru-RU" sz="20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мөлшерi</a:t>
            </a: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– 62 771</a:t>
            </a:r>
            <a:r>
              <a:rPr lang="ru-RU" alt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теңге;</a:t>
            </a:r>
            <a:endParaRPr kumimoji="0" lang="ru-RU" sz="2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lvl="0">
              <a:lnSpc>
                <a:spcPct val="90000"/>
              </a:lnSpc>
              <a:spcBef>
                <a:spcPts val="1000"/>
              </a:spcBef>
              <a:defRPr/>
            </a:pP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4) </a:t>
            </a:r>
            <a:r>
              <a:rPr kumimoji="0" lang="ru-RU" sz="20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айлық</a:t>
            </a: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ru-RU" sz="20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есептiк</a:t>
            </a: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ru-RU" sz="20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көрсеткiш</a:t>
            </a: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– </a:t>
            </a:r>
            <a:r>
              <a:rPr lang="ru-RU" altLang="ru-RU" sz="2000" dirty="0">
                <a:latin typeface="Times New Roman" pitchFamily="18" charset="0"/>
                <a:cs typeface="Times New Roman" pitchFamily="18" charset="0"/>
              </a:rPr>
              <a:t>3 932 </a:t>
            </a:r>
            <a:r>
              <a:rPr kumimoji="0" lang="ru-RU" sz="20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теңге;</a:t>
            </a:r>
            <a:endParaRPr kumimoji="0" lang="ru-RU" sz="2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lvl="0">
              <a:lnSpc>
                <a:spcPct val="90000"/>
              </a:lnSpc>
              <a:spcBef>
                <a:spcPts val="1000"/>
              </a:spcBef>
              <a:defRPr/>
            </a:pP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5) </a:t>
            </a:r>
            <a:r>
              <a:rPr kumimoji="0" lang="ru-RU" sz="20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базалық</a:t>
            </a: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ru-RU" sz="20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әлеуметтiк</a:t>
            </a: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ru-RU" sz="20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төлемдердiң</a:t>
            </a: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ru-RU" sz="20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мөлшерлерiн</a:t>
            </a: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ru-RU" sz="20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есептеу</a:t>
            </a: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ru-RU" sz="20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үшiн</a:t>
            </a: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ru-RU" sz="20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ең</a:t>
            </a: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ru-RU" sz="20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төмен</a:t>
            </a: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ru-RU" sz="20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күнкөрiс</a:t>
            </a: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ru-RU" sz="20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деңгейiнiң</a:t>
            </a: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ru-RU" sz="20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шамасы</a:t>
            </a: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– 46 228</a:t>
            </a:r>
            <a:r>
              <a:rPr lang="ru-RU" alt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теңге болып</a:t>
            </a: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ru-RU" sz="20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белгiленсiн</a:t>
            </a: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</a:t>
            </a:r>
          </a:p>
          <a:p>
            <a:pPr marL="0" marR="0" lvl="0" indent="0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ru-RU" sz="2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237071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0" y="6650182"/>
            <a:ext cx="12192000" cy="207818"/>
          </a:xfrm>
          <a:prstGeom prst="rect">
            <a:avLst/>
          </a:prstGeom>
          <a:solidFill>
            <a:srgbClr val="ACC5DC"/>
          </a:solidFill>
          <a:ln>
            <a:solidFill>
              <a:srgbClr val="ACC5D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70204" y="5979560"/>
            <a:ext cx="11359166" cy="493159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</a:t>
            </a:r>
            <a:r>
              <a:rPr lang="kk-KZ" sz="1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25</a:t>
            </a:r>
            <a:r>
              <a:rPr lang="en-US" sz="1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-202</a:t>
            </a:r>
            <a:r>
              <a:rPr lang="kk-KZ" sz="1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r>
              <a:rPr lang="en-US" sz="1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sz="1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жылдарға арналған облыстық бюджет болжамы жоғары тұрған бюджеттен нысаналы трансферттер түсімінің есебінсіз қалыптастырылды</a:t>
            </a:r>
            <a:endParaRPr lang="ru-RU" sz="1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рямоугольный треугольник 6"/>
          <p:cNvSpPr>
            <a:spLocks/>
          </p:cNvSpPr>
          <p:nvPr/>
        </p:nvSpPr>
        <p:spPr>
          <a:xfrm>
            <a:off x="0" y="6234546"/>
            <a:ext cx="3103418" cy="609600"/>
          </a:xfrm>
          <a:prstGeom prst="rtTriangle">
            <a:avLst/>
          </a:prstGeom>
          <a:solidFill>
            <a:srgbClr val="347AC6"/>
          </a:solidFill>
          <a:ln>
            <a:solidFill>
              <a:srgbClr val="347AC6"/>
            </a:solidFill>
          </a:ln>
          <a:effectLst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0" y="-13854"/>
            <a:ext cx="12192000" cy="90000"/>
          </a:xfrm>
          <a:prstGeom prst="rect">
            <a:avLst/>
          </a:prstGeom>
          <a:solidFill>
            <a:srgbClr val="347AC6"/>
          </a:solidFill>
          <a:ln>
            <a:solidFill>
              <a:srgbClr val="347AC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Заголовок 1"/>
          <p:cNvSpPr txBox="1">
            <a:spLocks/>
          </p:cNvSpPr>
          <p:nvPr/>
        </p:nvSpPr>
        <p:spPr>
          <a:xfrm>
            <a:off x="144377" y="253129"/>
            <a:ext cx="11807477" cy="54024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4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</a:t>
            </a:r>
            <a:r>
              <a:rPr lang="ru-RU" sz="24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25</a:t>
            </a:r>
            <a:r>
              <a:rPr lang="en-US" sz="24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-202</a:t>
            </a:r>
            <a:r>
              <a:rPr lang="ru-RU" sz="24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r>
              <a:rPr lang="en-US" sz="24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sz="24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ЖЫЛДАРҒА АРНАЛҒАН ОБЛЫСТЫҚ </a:t>
            </a:r>
          </a:p>
          <a:p>
            <a:r>
              <a:rPr lang="kk-KZ" sz="24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БЮДЖЕТ ЖОБАСЫНЫҢ КІРІСТЕРІ</a:t>
            </a:r>
            <a:endParaRPr lang="ru-RU" sz="2400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6" name="Таблица 1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60434098"/>
              </p:ext>
            </p:extLst>
          </p:nvPr>
        </p:nvGraphicFramePr>
        <p:xfrm>
          <a:off x="462338" y="1008612"/>
          <a:ext cx="11250202" cy="509835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43605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6907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6907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110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36494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01567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kk-KZ" sz="1400" b="0" i="0" u="none" strike="noStrike" dirty="0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Атауы</a:t>
                      </a:r>
                      <a:endParaRPr lang="ru-RU" sz="1400" b="0" i="0" u="none" strike="noStrike" dirty="0">
                        <a:solidFill>
                          <a:schemeClr val="accent3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u="none" strike="noStrike" dirty="0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2024</a:t>
                      </a:r>
                      <a:r>
                        <a:rPr lang="ru-RU" sz="1400" b="0" u="none" strike="noStrike" baseline="0" dirty="0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0" u="none" strike="noStrike" dirty="0" err="1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жыл</a:t>
                      </a:r>
                      <a:endParaRPr lang="ru-RU" sz="1400" b="0" u="none" strike="noStrike" dirty="0">
                        <a:solidFill>
                          <a:schemeClr val="accent3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 err="1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Болжам</a:t>
                      </a:r>
                      <a:r>
                        <a:rPr lang="ru-RU" sz="1400" b="0" i="0" u="none" strike="noStrike" baseline="0" dirty="0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(млн. </a:t>
                      </a:r>
                      <a:r>
                        <a:rPr lang="ru-RU" sz="1400" b="0" i="0" u="none" strike="noStrike" baseline="0" dirty="0" err="1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теңге</a:t>
                      </a:r>
                      <a:r>
                        <a:rPr lang="ru-RU" sz="1400" b="0" i="0" u="none" strike="noStrike" baseline="0" dirty="0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ru-RU" sz="1400" b="0" i="0" u="none" strike="noStrike" dirty="0">
                        <a:solidFill>
                          <a:schemeClr val="accent3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1000" b="1" i="0" u="none" strike="noStrike" dirty="0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AB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ru-RU" sz="1000" b="1" i="0" u="none" strike="noStrike" dirty="0">
                        <a:solidFill>
                          <a:schemeClr val="bg1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FA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kk-KZ" sz="1400" b="0" u="none" strike="noStrike" kern="1200" dirty="0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Баға</a:t>
                      </a:r>
                      <a:endParaRPr lang="ru-RU" sz="1400" b="0" u="none" strike="noStrike" kern="1200" dirty="0">
                        <a:solidFill>
                          <a:schemeClr val="accent3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u="none" strike="noStrike" dirty="0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2025 </a:t>
                      </a:r>
                      <a:r>
                        <a:rPr lang="ru-RU" sz="1400" b="0" u="none" strike="noStrike" dirty="0" err="1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жыл</a:t>
                      </a:r>
                      <a:endParaRPr lang="ru-RU" sz="1400" b="0" i="0" u="none" strike="noStrike" dirty="0">
                        <a:solidFill>
                          <a:schemeClr val="accent3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2026 </a:t>
                      </a:r>
                      <a:r>
                        <a:rPr lang="ru-RU" sz="1400" b="0" i="0" u="none" strike="noStrike" dirty="0" err="1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жыл</a:t>
                      </a:r>
                      <a:endParaRPr lang="ru-RU" sz="1400" b="0" i="0" u="none" strike="noStrike" dirty="0">
                        <a:solidFill>
                          <a:schemeClr val="accent3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2027 </a:t>
                      </a:r>
                      <a:r>
                        <a:rPr lang="ru-RU" sz="1400" b="0" i="0" u="none" strike="noStrike" dirty="0" err="1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жыл</a:t>
                      </a:r>
                      <a:endParaRPr lang="ru-RU" sz="1400" b="0" i="0" u="none" strike="noStrike" dirty="0">
                        <a:solidFill>
                          <a:schemeClr val="accent3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3051"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ru-RU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ТҮСІМДЕР</a:t>
                      </a:r>
                    </a:p>
                  </a:txBody>
                  <a:tcPr marL="7200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439</a:t>
                      </a:r>
                      <a:r>
                        <a:rPr lang="ru-KZ" sz="1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755,2</a:t>
                      </a:r>
                      <a:endParaRPr lang="ru-KZ" sz="1800" b="1" i="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kk-KZ" sz="18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407 643,5</a:t>
                      </a:r>
                      <a:endParaRPr lang="ru-KZ" sz="1800" b="1" i="0" u="none" strike="noStrike" kern="1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kk-KZ" sz="18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404</a:t>
                      </a:r>
                      <a:r>
                        <a:rPr lang="ru-KZ" sz="18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kk-KZ" sz="18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163</a:t>
                      </a:r>
                      <a:r>
                        <a:rPr lang="ru-RU" sz="18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,1</a:t>
                      </a:r>
                      <a:endParaRPr lang="ru-KZ" sz="1800" b="1" i="0" u="none" strike="noStrike" kern="1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KZ" sz="18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4</a:t>
                      </a:r>
                      <a:r>
                        <a:rPr lang="kk-KZ" sz="18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28</a:t>
                      </a:r>
                      <a:r>
                        <a:rPr lang="ru-KZ" sz="18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kk-KZ" sz="18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525</a:t>
                      </a:r>
                      <a:r>
                        <a:rPr lang="ru-RU" sz="18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,0</a:t>
                      </a:r>
                      <a:endParaRPr lang="ru-KZ" sz="1800" b="1" i="0" u="none" strike="noStrike" kern="1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2483"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ru-RU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КІРІСТЕР (</a:t>
                      </a:r>
                      <a:r>
                        <a:rPr lang="ru-RU" sz="160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трансферттерді</a:t>
                      </a:r>
                      <a:r>
                        <a:rPr lang="ru-RU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есептемегенде</a:t>
                      </a:r>
                      <a:r>
                        <a:rPr lang="ru-RU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), </a:t>
                      </a:r>
                      <a:r>
                        <a:rPr lang="ru-RU" sz="160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оның</a:t>
                      </a:r>
                      <a:r>
                        <a:rPr lang="ru-RU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ішінде</a:t>
                      </a:r>
                      <a:r>
                        <a:rPr lang="ru-RU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</a:p>
                  </a:txBody>
                  <a:tcPr marL="18000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KZ" sz="16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8</a:t>
                      </a:r>
                      <a:r>
                        <a:rPr lang="ru-RU" sz="16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6</a:t>
                      </a:r>
                      <a:r>
                        <a:rPr lang="ru-KZ" sz="16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510,5</a:t>
                      </a:r>
                      <a:endParaRPr lang="ru-KZ" sz="1600" b="0" i="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kk-KZ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119 209,8</a:t>
                      </a:r>
                      <a:endParaRPr lang="ru-KZ" sz="1600" b="0" i="0" u="none" strike="noStrike" kern="1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KZ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11</a:t>
                      </a:r>
                      <a:r>
                        <a:rPr lang="kk-KZ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ru-KZ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kk-KZ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223</a:t>
                      </a:r>
                      <a:r>
                        <a:rPr lang="ru-RU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,2</a:t>
                      </a:r>
                      <a:endParaRPr lang="ru-KZ" sz="1600" b="0" i="0" u="none" strike="noStrike" kern="1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KZ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11</a:t>
                      </a:r>
                      <a:r>
                        <a:rPr lang="kk-KZ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0</a:t>
                      </a:r>
                      <a:r>
                        <a:rPr lang="ru-KZ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kk-KZ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565</a:t>
                      </a:r>
                      <a:r>
                        <a:rPr lang="ru-RU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,5</a:t>
                      </a:r>
                      <a:endParaRPr lang="ru-KZ" sz="1600" b="0" i="0" u="none" strike="noStrike" kern="1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ED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02361"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ru-RU" sz="160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Салықтық</a:t>
                      </a:r>
                      <a:r>
                        <a:rPr lang="ru-RU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түсімдер</a:t>
                      </a:r>
                      <a:endParaRPr lang="ru-RU" sz="1600" b="0" i="0" u="none" strike="noStrike" kern="1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36000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KZ" sz="16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8</a:t>
                      </a:r>
                      <a:r>
                        <a:rPr lang="ru-RU" sz="16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5</a:t>
                      </a:r>
                      <a:r>
                        <a:rPr lang="ru-KZ" sz="16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279,4</a:t>
                      </a:r>
                      <a:endParaRPr lang="ru-KZ" sz="1600" b="0" i="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kk-KZ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117 235,5</a:t>
                      </a:r>
                      <a:endParaRPr lang="ru-KZ" sz="1600" b="0" i="0" u="none" strike="noStrike" kern="1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KZ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11</a:t>
                      </a:r>
                      <a:r>
                        <a:rPr lang="kk-KZ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lang="ru-KZ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kk-KZ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800</a:t>
                      </a:r>
                      <a:r>
                        <a:rPr lang="ru-RU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,4</a:t>
                      </a:r>
                      <a:endParaRPr lang="ru-KZ" sz="1600" b="0" i="0" u="none" strike="noStrike" kern="1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kk-KZ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110</a:t>
                      </a:r>
                      <a:r>
                        <a:rPr lang="ru-KZ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kk-KZ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113</a:t>
                      </a:r>
                      <a:r>
                        <a:rPr lang="ru-RU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,1</a:t>
                      </a:r>
                      <a:endParaRPr lang="ru-KZ" sz="1600" b="0" i="0" u="none" strike="noStrike" kern="1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02781"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ru-RU" sz="160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Салықтық</a:t>
                      </a:r>
                      <a:r>
                        <a:rPr lang="ru-RU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емес</a:t>
                      </a:r>
                      <a:r>
                        <a:rPr lang="ru-RU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түсімдер</a:t>
                      </a:r>
                      <a:endParaRPr lang="ru-RU" sz="1600" b="0" i="0" u="none" strike="noStrike" kern="1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36000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KZ" sz="16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1 231</a:t>
                      </a:r>
                      <a:r>
                        <a:rPr lang="ru-RU" sz="16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,1</a:t>
                      </a:r>
                      <a:endParaRPr lang="ru-KZ" sz="1600" b="0" i="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kk-KZ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1 938,2</a:t>
                      </a:r>
                      <a:endParaRPr lang="ru-KZ" sz="1600" b="0" i="0" u="none" strike="noStrike" kern="1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kk-KZ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422,8</a:t>
                      </a:r>
                      <a:endParaRPr lang="ru-KZ" sz="1600" b="0" i="0" u="none" strike="noStrike" kern="1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452,4</a:t>
                      </a:r>
                      <a:endParaRPr lang="ru-KZ" sz="1600" b="0" i="0" u="none" strike="noStrike" kern="1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47259"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ru-RU" sz="160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Негізгі</a:t>
                      </a:r>
                      <a:r>
                        <a:rPr lang="ru-RU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капиталды</a:t>
                      </a:r>
                      <a:r>
                        <a:rPr lang="ru-RU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сатудан</a:t>
                      </a:r>
                      <a:r>
                        <a:rPr lang="ru-RU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түсетін</a:t>
                      </a:r>
                      <a:r>
                        <a:rPr lang="ru-RU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түсімдер</a:t>
                      </a:r>
                      <a:endParaRPr lang="ru-RU" sz="1600" b="0" i="0" u="none" strike="noStrike" kern="1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36000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6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0</a:t>
                      </a:r>
                      <a:endParaRPr lang="ru-KZ" sz="1600" b="0" i="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kk-KZ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36,1</a:t>
                      </a:r>
                      <a:endParaRPr lang="ru-KZ" sz="1600" b="0" i="0" u="none" strike="noStrike" kern="1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kk-KZ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0</a:t>
                      </a:r>
                      <a:endParaRPr lang="ru-KZ" sz="1600" b="0" i="0" u="none" strike="noStrike" kern="1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kk-KZ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0</a:t>
                      </a:r>
                      <a:endParaRPr lang="ru-KZ" sz="1600" b="0" i="0" u="none" strike="noStrike" kern="1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07726">
                <a:tc>
                  <a:txBody>
                    <a:bodyPr/>
                    <a:lstStyle/>
                    <a:p>
                      <a:pPr marL="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ТРАНСФЕРТТЕРДІҢ ТҮСІМДЕРІ, </a:t>
                      </a:r>
                      <a:r>
                        <a:rPr lang="ru-RU" sz="160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оның</a:t>
                      </a:r>
                      <a:r>
                        <a:rPr lang="ru-RU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ішінде</a:t>
                      </a:r>
                      <a:r>
                        <a:rPr lang="ru-RU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:</a:t>
                      </a:r>
                    </a:p>
                  </a:txBody>
                  <a:tcPr marL="21600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308</a:t>
                      </a:r>
                      <a:r>
                        <a:rPr lang="ru-KZ" sz="16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837,6</a:t>
                      </a:r>
                      <a:endParaRPr lang="ru-KZ" sz="1600" b="0" i="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k-KZ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267 678,1</a:t>
                      </a:r>
                      <a:endParaRPr lang="ru-KZ" sz="1600" b="0" i="0" u="none" strike="noStrike" kern="1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KZ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kk-KZ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91</a:t>
                      </a:r>
                      <a:r>
                        <a:rPr lang="ru-KZ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kk-KZ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939</a:t>
                      </a:r>
                      <a:r>
                        <a:rPr lang="ru-RU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,9</a:t>
                      </a:r>
                      <a:endParaRPr lang="ru-KZ" sz="1600" b="0" i="0" u="none" strike="noStrike" kern="1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k-KZ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317 959</a:t>
                      </a:r>
                      <a:r>
                        <a:rPr lang="ru-RU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,5</a:t>
                      </a:r>
                      <a:endParaRPr lang="ru-KZ" sz="1600" b="0" i="0" u="none" strike="noStrike" kern="1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EDED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67472"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ru-RU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  </a:t>
                      </a:r>
                      <a:r>
                        <a:rPr lang="ru-RU" sz="160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субвенциялар</a:t>
                      </a:r>
                      <a:endParaRPr lang="ru-RU" sz="1600" b="0" i="0" u="none" strike="noStrike" kern="1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21600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KZ" sz="16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25</a:t>
                      </a:r>
                      <a:r>
                        <a:rPr lang="ru-RU" sz="16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1 390,8</a:t>
                      </a:r>
                      <a:endParaRPr lang="ru-KZ" sz="1600" b="0" i="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k-KZ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266 852,7</a:t>
                      </a:r>
                      <a:endParaRPr lang="ru-KZ" sz="1600" b="0" i="0" u="none" strike="noStrike" kern="1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KZ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kk-KZ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91</a:t>
                      </a:r>
                      <a:r>
                        <a:rPr lang="ru-KZ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kk-KZ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939</a:t>
                      </a:r>
                      <a:r>
                        <a:rPr lang="ru-RU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,9</a:t>
                      </a:r>
                      <a:endParaRPr lang="ru-KZ" sz="1600" b="0" i="0" u="none" strike="noStrike" kern="1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k-KZ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317</a:t>
                      </a:r>
                      <a:r>
                        <a:rPr lang="ru-KZ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kk-KZ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959</a:t>
                      </a:r>
                      <a:r>
                        <a:rPr lang="ru-RU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,5</a:t>
                      </a:r>
                      <a:endParaRPr lang="ru-KZ" sz="1600" b="0" i="0" u="none" strike="noStrike" kern="1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54335"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ru-RU" sz="160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Жо</a:t>
                      </a:r>
                      <a:r>
                        <a:rPr lang="kk-KZ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ғары тұрған бюджеттерден берілетін нысаналы трансферттер</a:t>
                      </a:r>
                      <a:endParaRPr lang="ru-RU" sz="1600" b="0" i="0" u="none" strike="noStrike" kern="1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216000" marR="0" marT="0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56 583,4</a:t>
                      </a:r>
                    </a:p>
                  </a:txBody>
                  <a:tcPr marL="9525" marR="9525" marT="9525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6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9525" marR="9525" marT="9525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9525" marR="9525" marT="9525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67472"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ru-RU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    </a:t>
                      </a:r>
                      <a:r>
                        <a:rPr lang="ru-RU" sz="160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Төменгі тұрған бюджеттерден</a:t>
                      </a:r>
                      <a:r>
                        <a:rPr lang="ru-RU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берілетін</a:t>
                      </a:r>
                      <a:r>
                        <a:rPr lang="ru-RU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 </a:t>
                      </a:r>
                      <a:r>
                        <a:rPr lang="ru-RU" sz="160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трансферттер</a:t>
                      </a:r>
                      <a:endParaRPr lang="ru-RU" sz="1600" b="0" i="0" u="none" strike="noStrike" kern="1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863,4</a:t>
                      </a:r>
                    </a:p>
                  </a:txBody>
                  <a:tcPr marL="9525" marR="9525" marT="9525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825,4</a:t>
                      </a:r>
                    </a:p>
                  </a:txBody>
                  <a:tcPr marL="9525" marR="9525" marT="9525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9525" marR="9525" marT="9525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9525" marR="9525" marT="9525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67472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     </a:t>
                      </a:r>
                      <a:r>
                        <a:rPr lang="kk-KZ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Б</a:t>
                      </a:r>
                      <a:r>
                        <a:rPr lang="ru-RU" sz="160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юджет</a:t>
                      </a:r>
                      <a:r>
                        <a:rPr lang="kk-KZ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тік кредиттерді өтеу </a:t>
                      </a:r>
                      <a:endParaRPr lang="ru-RU" sz="1600" b="0" i="0" u="none" strike="noStrike" kern="1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11 176,4</a:t>
                      </a:r>
                    </a:p>
                  </a:txBody>
                  <a:tcPr marL="9525" marR="9525" marT="9525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11 668,2</a:t>
                      </a:r>
                    </a:p>
                  </a:txBody>
                  <a:tcPr marL="9525" marR="9525" marT="9525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9525" marR="9525" marT="9525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9525" marR="9525" marT="9525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67472"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ru-RU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     </a:t>
                      </a:r>
                      <a:r>
                        <a:rPr lang="ru-RU" sz="160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Қарыздар түсімі</a:t>
                      </a:r>
                      <a:endParaRPr lang="ru-RU" sz="1600" b="0" i="0" u="none" strike="noStrike" kern="120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0" marR="0" marT="0" marB="134995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33 230,7</a:t>
                      </a:r>
                    </a:p>
                  </a:txBody>
                  <a:tcPr marL="9525" marR="9525" marT="9525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9 087,4</a:t>
                      </a:r>
                    </a:p>
                  </a:txBody>
                  <a:tcPr marL="9525" marR="9525" marT="9525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9525" marR="9525" marT="9525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9525" marR="9525" marT="9525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67472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kk-KZ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      Бюджет қаражатының  бос қалдықтары</a:t>
                      </a:r>
                      <a:r>
                        <a:rPr lang="ru-RU" sz="16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</a:p>
                  </a:txBody>
                  <a:tcPr marL="0" marR="0" marT="0" marB="134995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9525" marR="9525" marT="9525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9525" marR="9525" marT="9525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9525" marR="9525" marT="9525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9525" marR="9525" marT="9525" marB="0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</a:tbl>
          </a:graphicData>
        </a:graphic>
      </p:graphicFrame>
      <p:sp>
        <p:nvSpPr>
          <p:cNvPr id="10" name="Заголовок 1"/>
          <p:cNvSpPr txBox="1">
            <a:spLocks/>
          </p:cNvSpPr>
          <p:nvPr/>
        </p:nvSpPr>
        <p:spPr>
          <a:xfrm>
            <a:off x="11537950" y="6640441"/>
            <a:ext cx="654050" cy="24526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ru-RU" sz="14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</p:spTree>
    <p:extLst>
      <p:ext uri="{BB962C8B-B14F-4D97-AF65-F5344CB8AC3E}">
        <p14:creationId xmlns:p14="http://schemas.microsoft.com/office/powerpoint/2010/main" val="16650022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0" y="6650182"/>
            <a:ext cx="12192000" cy="207818"/>
          </a:xfrm>
          <a:prstGeom prst="rect">
            <a:avLst/>
          </a:prstGeom>
          <a:solidFill>
            <a:srgbClr val="ACC5DC"/>
          </a:solidFill>
          <a:ln>
            <a:solidFill>
              <a:srgbClr val="ACC5D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0" y="6470072"/>
            <a:ext cx="12192000" cy="18011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ый треугольник 6"/>
          <p:cNvSpPr>
            <a:spLocks/>
          </p:cNvSpPr>
          <p:nvPr/>
        </p:nvSpPr>
        <p:spPr>
          <a:xfrm>
            <a:off x="0" y="6376737"/>
            <a:ext cx="3103418" cy="467408"/>
          </a:xfrm>
          <a:prstGeom prst="rtTriangle">
            <a:avLst/>
          </a:prstGeom>
          <a:solidFill>
            <a:srgbClr val="347AC6"/>
          </a:solidFill>
          <a:ln>
            <a:solidFill>
              <a:srgbClr val="347AC6"/>
            </a:solidFill>
          </a:ln>
          <a:effectLst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400"/>
          </a:p>
        </p:txBody>
      </p:sp>
      <p:sp>
        <p:nvSpPr>
          <p:cNvPr id="8" name="Заголовок 1"/>
          <p:cNvSpPr>
            <a:spLocks noGrp="1"/>
          </p:cNvSpPr>
          <p:nvPr>
            <p:ph type="ctrTitle"/>
          </p:nvPr>
        </p:nvSpPr>
        <p:spPr>
          <a:xfrm>
            <a:off x="125162" y="189185"/>
            <a:ext cx="11873163" cy="641131"/>
          </a:xfr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z="20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</a:t>
            </a:r>
            <a:r>
              <a:rPr lang="kk-KZ" sz="20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25</a:t>
            </a:r>
            <a:r>
              <a:rPr lang="en-US" sz="20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-20</a:t>
            </a:r>
            <a:r>
              <a:rPr lang="kk-KZ" sz="20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27</a:t>
            </a:r>
            <a:r>
              <a:rPr lang="en-US" sz="20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sz="20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ЖЫЛДАРҒА АРНАЛҒАН ОБЛЫСТЫҚ БЮДЖЕТ ЖОБАСЫНЫҢ ШЫҒЫСТАРЫ</a:t>
            </a:r>
            <a:b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2000" b="1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функционалдық</a:t>
            </a: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топ </a:t>
            </a:r>
            <a:r>
              <a:rPr lang="ru-RU" sz="2000" b="1" dirty="0" err="1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бөлінісінде</a:t>
            </a: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0" y="-13854"/>
            <a:ext cx="12192000" cy="90000"/>
          </a:xfrm>
          <a:prstGeom prst="rect">
            <a:avLst/>
          </a:prstGeom>
          <a:solidFill>
            <a:srgbClr val="347AC6"/>
          </a:solidFill>
          <a:ln>
            <a:solidFill>
              <a:srgbClr val="347AC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11" name="Таблица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20340797"/>
              </p:ext>
            </p:extLst>
          </p:nvPr>
        </p:nvGraphicFramePr>
        <p:xfrm>
          <a:off x="792481" y="877272"/>
          <a:ext cx="10868689" cy="5404921"/>
        </p:xfrm>
        <a:graphic>
          <a:graphicData uri="http://schemas.openxmlformats.org/drawingml/2006/table">
            <a:tbl>
              <a:tblPr/>
              <a:tblGrid>
                <a:gridCol w="539085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2823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7517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0088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7353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31320"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 err="1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Атауы</a:t>
                      </a:r>
                      <a:endParaRPr lang="ru-RU" sz="1400" b="0" i="0" u="none" strike="noStrike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55" marR="5655" marT="565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</a:t>
                      </a:r>
                      <a:r>
                        <a:rPr lang="en-US" sz="1400" b="0" i="0" u="none" strike="noStrike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r>
                        <a:rPr lang="ru-RU" sz="1400" b="0" i="0" u="none" strike="noStrike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0" i="0" u="none" strike="noStrike" dirty="0" err="1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жыл</a:t>
                      </a:r>
                      <a:endParaRPr lang="ru-RU" sz="1400" b="0" i="0" u="none" strike="noStrike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55" marR="5655" marT="565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kk-KZ" sz="1400" b="0" i="0" u="none" strike="noStrike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Облыстық бюджет жобасы</a:t>
                      </a:r>
                      <a:r>
                        <a:rPr lang="ru-RU" sz="1400" b="0" i="0" u="none" strike="noStrike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(млн. </a:t>
                      </a:r>
                      <a:r>
                        <a:rPr lang="ru-RU" sz="1400" b="0" i="0" u="none" strike="noStrike" dirty="0" err="1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теңге</a:t>
                      </a:r>
                      <a:r>
                        <a:rPr lang="ru-RU" sz="1400" b="0" i="0" u="none" strike="noStrike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</a:p>
                  </a:txBody>
                  <a:tcPr marL="5655" marR="5655" marT="565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1486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</a:t>
                      </a:r>
                      <a:r>
                        <a:rPr lang="en-US" sz="1400" b="0" i="0" u="none" strike="noStrike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r>
                        <a:rPr lang="ru-RU" sz="1400" b="0" i="0" u="none" strike="noStrike" baseline="0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0" i="0" u="none" strike="noStrike" dirty="0" err="1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жыл</a:t>
                      </a:r>
                      <a:endParaRPr lang="ru-RU" sz="1400" b="0" i="0" u="none" strike="noStrike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55" marR="5655" marT="565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</a:t>
                      </a:r>
                      <a:r>
                        <a:rPr lang="en-US" sz="1400" b="0" i="0" u="none" strike="noStrike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r>
                        <a:rPr lang="ru-RU" sz="1400" b="0" i="0" u="none" strike="noStrike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0" i="0" u="none" strike="noStrike" dirty="0" err="1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жыл</a:t>
                      </a:r>
                      <a:endParaRPr lang="ru-RU" sz="1400" b="0" i="0" u="none" strike="noStrike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55" marR="5655" marT="565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b="0" i="0" u="none" strike="noStrike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</a:t>
                      </a:r>
                      <a:r>
                        <a:rPr lang="en-US" sz="1400" b="0" i="0" u="none" strike="noStrike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r>
                        <a:rPr lang="ru-RU" sz="1400" b="0" i="0" u="none" strike="noStrike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0" i="0" u="none" strike="noStrike" dirty="0" err="1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жыл</a:t>
                      </a:r>
                      <a:endParaRPr lang="ru-RU" sz="1400" b="0" i="0" u="none" strike="noStrike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655" marR="5655" marT="565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52754">
                <a:tc>
                  <a:txBody>
                    <a:bodyPr/>
                    <a:lstStyle/>
                    <a:p>
                      <a:pPr algn="l" rtl="0" fontAlgn="t"/>
                      <a:r>
                        <a:rPr lang="ru-RU" sz="2000" b="1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БАРЛЫҒЫ, ОНЫҢ</a:t>
                      </a:r>
                      <a:r>
                        <a:rPr lang="ru-RU" sz="2000" b="1" i="0" u="none" strike="noStrike" baseline="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ІШІНДЕ</a:t>
                      </a:r>
                      <a:r>
                        <a:rPr lang="ru-RU" sz="2000" b="1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</a:t>
                      </a:r>
                    </a:p>
                  </a:txBody>
                  <a:tcPr marL="5655" marR="5655" marT="565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439</a:t>
                      </a:r>
                      <a:r>
                        <a:rPr lang="ru-KZ" sz="1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755,2</a:t>
                      </a:r>
                      <a:endParaRPr lang="ru-KZ" sz="1800" b="1" i="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kk-KZ" sz="1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407 643,5</a:t>
                      </a:r>
                      <a:endParaRPr lang="ru-KZ" sz="1800" b="1" i="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kk-KZ" sz="1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404 163,1</a:t>
                      </a:r>
                      <a:endParaRPr lang="ru-KZ" sz="1800" b="1" i="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kk-KZ" sz="1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428 525,0</a:t>
                      </a:r>
                      <a:endParaRPr lang="ru-KZ" sz="1800" b="1" i="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50104">
                <a:tc>
                  <a:txBody>
                    <a:bodyPr/>
                    <a:lstStyle/>
                    <a:p>
                      <a:pPr marL="0" algn="l" defTabSz="914400" rtl="0" eaLnBrk="1" fontAlgn="t" latinLnBrk="0" hangingPunct="1"/>
                      <a:r>
                        <a:rPr lang="ru-RU" sz="1400" b="0" i="0" u="none" strike="noStrike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Жалпы</a:t>
                      </a:r>
                      <a:r>
                        <a:rPr lang="ru-RU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0" i="0" u="none" strike="noStrike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сипаттағы</a:t>
                      </a:r>
                      <a:r>
                        <a:rPr lang="ru-RU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мем</a:t>
                      </a:r>
                      <a:r>
                        <a:rPr lang="kk-KZ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лекеттік </a:t>
                      </a:r>
                      <a:r>
                        <a:rPr lang="ru-RU" sz="1400" b="0" i="0" u="none" strike="noStrike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қызметтер</a:t>
                      </a:r>
                      <a:endParaRPr lang="ru-RU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14300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ru-KZ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4 </a:t>
                      </a:r>
                      <a:r>
                        <a:rPr lang="ru-RU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325,8</a:t>
                      </a:r>
                      <a:endParaRPr lang="ru-KZ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kk-KZ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4 633,2</a:t>
                      </a:r>
                      <a:endParaRPr lang="ru-KZ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kk-KZ" sz="1400" b="0" i="0" u="none" strike="noStrike" kern="12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4 569,1</a:t>
                      </a:r>
                      <a:endParaRPr lang="ru-KZ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kk-KZ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4 704,7</a:t>
                      </a:r>
                      <a:endParaRPr lang="ru-KZ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72410">
                <a:tc>
                  <a:txBody>
                    <a:bodyPr/>
                    <a:lstStyle/>
                    <a:p>
                      <a:pPr marL="0" algn="l" defTabSz="914400" rtl="0" eaLnBrk="1" fontAlgn="t" latinLnBrk="0" hangingPunct="1"/>
                      <a:r>
                        <a:rPr lang="ru-RU" sz="1400" b="0" i="0" u="none" strike="noStrike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Қорғаныс</a:t>
                      </a:r>
                      <a:endParaRPr lang="ru-RU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14300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ru-KZ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551</a:t>
                      </a:r>
                      <a:r>
                        <a:rPr lang="ru-RU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,9</a:t>
                      </a:r>
                      <a:endParaRPr lang="ru-KZ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kk-KZ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1 499,3</a:t>
                      </a:r>
                      <a:endParaRPr lang="ru-KZ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kk-KZ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1 290,4</a:t>
                      </a:r>
                      <a:endParaRPr lang="ru-KZ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kk-KZ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1 280,1</a:t>
                      </a:r>
                      <a:endParaRPr lang="ru-KZ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2774">
                <a:tc>
                  <a:txBody>
                    <a:bodyPr/>
                    <a:lstStyle/>
                    <a:p>
                      <a:pPr marL="0" algn="l" defTabSz="914400" rtl="0" eaLnBrk="1" fontAlgn="t" latinLnBrk="0" hangingPunct="1"/>
                      <a:r>
                        <a:rPr lang="ru-RU" sz="1400" b="0" i="0" u="none" strike="noStrike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Қоғамдық</a:t>
                      </a:r>
                      <a:r>
                        <a:rPr lang="ru-RU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0" i="0" u="none" strike="noStrike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тәртіп</a:t>
                      </a:r>
                      <a:r>
                        <a:rPr lang="ru-RU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ru-RU" sz="1400" b="0" i="0" u="none" strike="noStrike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қауіпсіздік</a:t>
                      </a:r>
                      <a:r>
                        <a:rPr lang="ru-RU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ru-RU" sz="1400" b="0" i="0" u="none" strike="noStrike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құқықтық</a:t>
                      </a:r>
                      <a:r>
                        <a:rPr lang="ru-RU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 сот, </a:t>
                      </a:r>
                      <a:r>
                        <a:rPr lang="ru-RU" sz="1400" b="0" i="0" u="none" strike="noStrike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қылмыстық-атқару</a:t>
                      </a:r>
                      <a:r>
                        <a:rPr lang="ru-RU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0" i="0" u="none" strike="noStrike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қызметі</a:t>
                      </a:r>
                      <a:endParaRPr lang="ru-RU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14300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ru-KZ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8 74</a:t>
                      </a:r>
                      <a:r>
                        <a:rPr lang="ru-RU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3,3</a:t>
                      </a:r>
                      <a:endParaRPr lang="ru-KZ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kk-KZ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12 931,2</a:t>
                      </a:r>
                      <a:endParaRPr lang="ru-KZ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kk-KZ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11 423,0</a:t>
                      </a:r>
                      <a:endParaRPr lang="ru-KZ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kk-KZ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11 567,9</a:t>
                      </a:r>
                      <a:endParaRPr lang="ru-KZ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67442">
                <a:tc>
                  <a:txBody>
                    <a:bodyPr/>
                    <a:lstStyle/>
                    <a:p>
                      <a:pPr marL="0" algn="l" defTabSz="914400" rtl="0" eaLnBrk="1" fontAlgn="t" latinLnBrk="0" hangingPunct="1"/>
                      <a:r>
                        <a:rPr lang="kk-KZ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Білім беру</a:t>
                      </a:r>
                      <a:endParaRPr lang="ru-RU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14300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ru-RU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206 963,3</a:t>
                      </a:r>
                      <a:endParaRPr lang="ru-KZ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kk-KZ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204 184,9</a:t>
                      </a:r>
                      <a:endParaRPr lang="ru-KZ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kk-KZ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205 278,3</a:t>
                      </a:r>
                      <a:endParaRPr lang="ru-KZ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kk-KZ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207 904,7</a:t>
                      </a:r>
                      <a:endParaRPr lang="ru-KZ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54549">
                <a:tc>
                  <a:txBody>
                    <a:bodyPr/>
                    <a:lstStyle/>
                    <a:p>
                      <a:pPr marL="0" algn="l" defTabSz="914400" rtl="0" eaLnBrk="1" fontAlgn="t" latinLnBrk="0" hangingPunct="1"/>
                      <a:r>
                        <a:rPr lang="kk-KZ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Денсаулық сақтау</a:t>
                      </a:r>
                      <a:endParaRPr lang="ru-RU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14300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ru-RU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10 109,8</a:t>
                      </a:r>
                      <a:endParaRPr lang="ru-KZ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kk-KZ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11 029,4</a:t>
                      </a:r>
                      <a:endParaRPr lang="ru-KZ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kk-KZ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10 058,0</a:t>
                      </a:r>
                      <a:endParaRPr lang="ru-KZ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kk-KZ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10 152,9</a:t>
                      </a:r>
                      <a:endParaRPr lang="ru-KZ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93211">
                <a:tc>
                  <a:txBody>
                    <a:bodyPr/>
                    <a:lstStyle/>
                    <a:p>
                      <a:pPr marL="0" algn="l" defTabSz="914400" rtl="0" eaLnBrk="1" fontAlgn="t" latinLnBrk="0" hangingPunct="1"/>
                      <a:r>
                        <a:rPr lang="ru-RU" sz="1400" b="0" i="0" u="none" strike="noStrike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Әлеуметт</a:t>
                      </a:r>
                      <a:r>
                        <a:rPr lang="en-US" sz="1400" b="0" i="0" u="none" strike="noStrike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i</a:t>
                      </a:r>
                      <a:r>
                        <a:rPr lang="ru-RU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к </a:t>
                      </a:r>
                      <a:r>
                        <a:rPr lang="ru-RU" sz="1400" b="0" i="0" u="none" strike="noStrike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көмек</a:t>
                      </a:r>
                      <a:r>
                        <a:rPr lang="ru-RU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0" i="0" u="none" strike="noStrike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және</a:t>
                      </a:r>
                      <a:r>
                        <a:rPr lang="ru-RU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0" i="0" u="none" strike="noStrike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әлеуметт</a:t>
                      </a:r>
                      <a:r>
                        <a:rPr lang="en-US" sz="1400" b="0" i="0" u="none" strike="noStrike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i</a:t>
                      </a:r>
                      <a:r>
                        <a:rPr lang="ru-RU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к </a:t>
                      </a:r>
                      <a:r>
                        <a:rPr lang="ru-RU" sz="1400" b="0" i="0" u="none" strike="noStrike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қамсыздандыру</a:t>
                      </a:r>
                      <a:endParaRPr lang="ru-RU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14300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ru-RU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22</a:t>
                      </a:r>
                      <a:r>
                        <a:rPr lang="ru-KZ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265,3</a:t>
                      </a:r>
                      <a:endParaRPr lang="ru-KZ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kk-KZ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19 599,7</a:t>
                      </a:r>
                      <a:endParaRPr lang="ru-KZ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kk-KZ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19 651,1</a:t>
                      </a:r>
                      <a:endParaRPr lang="ru-KZ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kk-KZ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19 805,4</a:t>
                      </a:r>
                      <a:endParaRPr lang="ru-KZ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18661">
                <a:tc>
                  <a:txBody>
                    <a:bodyPr/>
                    <a:lstStyle/>
                    <a:p>
                      <a:pPr marL="0" algn="l" defTabSz="914400" rtl="0" eaLnBrk="1" fontAlgn="t" latinLnBrk="0" hangingPunct="1"/>
                      <a:r>
                        <a:rPr lang="ru-RU" sz="1400" b="0" i="0" u="none" strike="noStrike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Тұрғын</a:t>
                      </a:r>
                      <a:r>
                        <a:rPr lang="ru-RU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0" i="0" u="none" strike="noStrike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үй-коммуналдық</a:t>
                      </a:r>
                      <a:r>
                        <a:rPr lang="ru-RU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0" i="0" u="none" strike="noStrike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шаруашылық</a:t>
                      </a:r>
                      <a:endParaRPr lang="ru-RU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14300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ru-KZ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ru-RU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5</a:t>
                      </a:r>
                      <a:r>
                        <a:rPr lang="ru-KZ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655,7</a:t>
                      </a:r>
                      <a:endParaRPr lang="ru-KZ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kk-KZ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12 531,1</a:t>
                      </a:r>
                      <a:endParaRPr lang="ru-KZ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kk-KZ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1 694,5</a:t>
                      </a:r>
                      <a:endParaRPr lang="ru-KZ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kk-KZ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1 708,9</a:t>
                      </a:r>
                      <a:endParaRPr lang="ru-KZ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50726">
                <a:tc>
                  <a:txBody>
                    <a:bodyPr/>
                    <a:lstStyle/>
                    <a:p>
                      <a:pPr marL="0" algn="l" defTabSz="914400" rtl="0" eaLnBrk="1" fontAlgn="t" latinLnBrk="0" hangingPunct="1"/>
                      <a:r>
                        <a:rPr lang="ru-RU" sz="1400" b="0" i="0" u="none" strike="noStrike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Мәдениет</a:t>
                      </a:r>
                      <a:r>
                        <a:rPr lang="ru-RU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 спорт, туризм </a:t>
                      </a:r>
                      <a:r>
                        <a:rPr lang="ru-RU" sz="1400" b="0" i="0" u="none" strike="noStrike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және</a:t>
                      </a:r>
                      <a:r>
                        <a:rPr lang="ru-RU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0" i="0" u="none" strike="noStrike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ақпараттық</a:t>
                      </a:r>
                      <a:r>
                        <a:rPr lang="ru-RU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0" i="0" u="none" strike="noStrike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кеңіст</a:t>
                      </a:r>
                      <a:r>
                        <a:rPr lang="en-US" sz="1400" b="0" i="0" u="none" strike="noStrike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i</a:t>
                      </a:r>
                      <a:r>
                        <a:rPr lang="ru-RU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к</a:t>
                      </a:r>
                    </a:p>
                  </a:txBody>
                  <a:tcPr marL="114300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ru-KZ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10 8</a:t>
                      </a:r>
                      <a:r>
                        <a:rPr lang="ru-RU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40,5</a:t>
                      </a:r>
                      <a:endParaRPr lang="ru-KZ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kk-KZ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14 025,3</a:t>
                      </a:r>
                      <a:endParaRPr lang="ru-KZ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kk-KZ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13 892,4</a:t>
                      </a:r>
                      <a:endParaRPr lang="ru-KZ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kk-KZ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14 171,4</a:t>
                      </a:r>
                      <a:endParaRPr lang="ru-KZ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34010">
                <a:tc>
                  <a:txBody>
                    <a:bodyPr/>
                    <a:lstStyle/>
                    <a:p>
                      <a:pPr marL="0" algn="l" defTabSz="914400" rtl="0" eaLnBrk="1" fontAlgn="t" latinLnBrk="0" hangingPunct="1"/>
                      <a:r>
                        <a:rPr lang="ru-RU" sz="1400" b="0" i="0" u="none" strike="noStrike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Отын</a:t>
                      </a:r>
                      <a:r>
                        <a:rPr lang="ru-RU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-энергетика </a:t>
                      </a:r>
                      <a:r>
                        <a:rPr lang="ru-RU" sz="1400" b="0" i="0" u="none" strike="noStrike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кешенi</a:t>
                      </a:r>
                      <a:r>
                        <a:rPr lang="ru-RU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0" i="0" u="none" strike="noStrike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және</a:t>
                      </a:r>
                      <a:r>
                        <a:rPr lang="ru-RU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0" i="0" u="none" strike="noStrike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жер</a:t>
                      </a:r>
                      <a:r>
                        <a:rPr lang="ru-RU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0" i="0" u="none" strike="noStrike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қойнауын</a:t>
                      </a:r>
                      <a:r>
                        <a:rPr lang="ru-RU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0" i="0" u="none" strike="noStrike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пайдалану</a:t>
                      </a:r>
                      <a:endParaRPr lang="ru-RU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14300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ru-RU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5</a:t>
                      </a:r>
                      <a:r>
                        <a:rPr lang="ru-KZ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508,5</a:t>
                      </a:r>
                      <a:endParaRPr lang="ru-KZ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kk-KZ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597,8</a:t>
                      </a:r>
                      <a:endParaRPr lang="ru-KZ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kk-KZ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0</a:t>
                      </a:r>
                      <a:endParaRPr lang="ru-KZ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kk-KZ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0</a:t>
                      </a:r>
                      <a:endParaRPr lang="ru-KZ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637295">
                <a:tc>
                  <a:txBody>
                    <a:bodyPr/>
                    <a:lstStyle/>
                    <a:p>
                      <a:pPr marL="0" algn="l" defTabSz="914400" rtl="0" eaLnBrk="1" fontAlgn="t" latinLnBrk="0" hangingPunct="1"/>
                      <a:r>
                        <a:rPr lang="ru-RU" sz="1400" b="0" i="0" u="none" strike="noStrike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Ауыл</a:t>
                      </a:r>
                      <a:r>
                        <a:rPr lang="ru-RU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 су, </a:t>
                      </a:r>
                      <a:r>
                        <a:rPr lang="ru-RU" sz="1400" b="0" i="0" u="none" strike="noStrike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орман</a:t>
                      </a:r>
                      <a:r>
                        <a:rPr lang="ru-RU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ru-RU" sz="1400" b="0" i="0" u="none" strike="noStrike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балық</a:t>
                      </a:r>
                      <a:r>
                        <a:rPr lang="ru-RU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0" i="0" u="none" strike="noStrike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шаруашылығы</a:t>
                      </a:r>
                      <a:r>
                        <a:rPr lang="ru-RU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ru-RU" sz="1400" b="0" i="0" u="none" strike="noStrike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ерекше</a:t>
                      </a:r>
                      <a:r>
                        <a:rPr lang="ru-RU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0" i="0" u="none" strike="noStrike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қорғалатын</a:t>
                      </a:r>
                      <a:r>
                        <a:rPr lang="ru-RU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0" i="0" u="none" strike="noStrike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табиғи</a:t>
                      </a:r>
                      <a:r>
                        <a:rPr lang="ru-RU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0" i="0" u="none" strike="noStrike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аумақтар</a:t>
                      </a:r>
                      <a:r>
                        <a:rPr lang="ru-RU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ru-RU" sz="1400" b="0" i="0" u="none" strike="noStrike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қоршаған</a:t>
                      </a:r>
                      <a:r>
                        <a:rPr lang="ru-RU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0" i="0" u="none" strike="noStrike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ортаны</a:t>
                      </a:r>
                      <a:r>
                        <a:rPr lang="ru-RU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0" i="0" u="none" strike="noStrike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және</a:t>
                      </a:r>
                      <a:r>
                        <a:rPr lang="ru-RU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0" i="0" u="none" strike="noStrike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жануарлар</a:t>
                      </a:r>
                      <a:r>
                        <a:rPr lang="ru-RU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0" i="0" u="none" strike="noStrike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дүниесін</a:t>
                      </a:r>
                      <a:r>
                        <a:rPr lang="ru-RU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0" i="0" u="none" strike="noStrike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қорғау</a:t>
                      </a:r>
                      <a:r>
                        <a:rPr lang="ru-RU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ru-RU" sz="1400" b="0" i="0" u="none" strike="noStrike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жер</a:t>
                      </a:r>
                      <a:r>
                        <a:rPr lang="ru-RU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0" i="0" u="none" strike="noStrike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қатынастары</a:t>
                      </a:r>
                      <a:endParaRPr lang="ru-RU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14300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ru-RU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60</a:t>
                      </a:r>
                      <a:r>
                        <a:rPr lang="ru-KZ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167,4</a:t>
                      </a:r>
                      <a:endParaRPr lang="ru-KZ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kk-KZ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52 258,9</a:t>
                      </a:r>
                      <a:endParaRPr lang="ru-KZ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kk-KZ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50 619,9</a:t>
                      </a:r>
                      <a:endParaRPr lang="ru-KZ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kk-KZ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51 360,0</a:t>
                      </a:r>
                      <a:endParaRPr lang="ru-KZ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59083">
                <a:tc>
                  <a:txBody>
                    <a:bodyPr/>
                    <a:lstStyle/>
                    <a:p>
                      <a:pPr marL="0" algn="l" defTabSz="914400" rtl="0" eaLnBrk="1" fontAlgn="t" latinLnBrk="0" hangingPunct="1"/>
                      <a:r>
                        <a:rPr lang="ru-RU" sz="1400" b="0" i="0" u="none" strike="noStrike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Өнеркәсіп</a:t>
                      </a:r>
                      <a:r>
                        <a:rPr lang="ru-RU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ru-RU" sz="1400" b="0" i="0" u="none" strike="noStrike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сәулет</a:t>
                      </a:r>
                      <a:r>
                        <a:rPr lang="ru-RU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ru-RU" sz="1400" b="0" i="0" u="none" strike="noStrike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қала</a:t>
                      </a:r>
                      <a:r>
                        <a:rPr lang="ru-RU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0" i="0" u="none" strike="noStrike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құрылысы</a:t>
                      </a:r>
                      <a:r>
                        <a:rPr lang="ru-RU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0" i="0" u="none" strike="noStrike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және</a:t>
                      </a:r>
                      <a:r>
                        <a:rPr lang="ru-RU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0" i="0" u="none" strike="noStrike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құрылыс</a:t>
                      </a:r>
                      <a:r>
                        <a:rPr lang="ru-RU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0" i="0" u="none" strike="noStrike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қызметі</a:t>
                      </a:r>
                      <a:r>
                        <a:rPr lang="ru-RU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</a:p>
                  </a:txBody>
                  <a:tcPr marL="114300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ru-RU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16</a:t>
                      </a:r>
                      <a:r>
                        <a:rPr lang="ru-KZ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684,0</a:t>
                      </a:r>
                      <a:endParaRPr lang="ru-KZ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kk-KZ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1 616,8</a:t>
                      </a:r>
                      <a:endParaRPr lang="ru-KZ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kk-KZ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334,4</a:t>
                      </a:r>
                      <a:endParaRPr lang="ru-KZ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kk-KZ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340,7</a:t>
                      </a:r>
                      <a:endParaRPr lang="ru-KZ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42368">
                <a:tc>
                  <a:txBody>
                    <a:bodyPr/>
                    <a:lstStyle/>
                    <a:p>
                      <a:pPr marL="0" algn="l" defTabSz="914400" rtl="0" eaLnBrk="1" fontAlgn="t" latinLnBrk="0" hangingPunct="1"/>
                      <a:r>
                        <a:rPr lang="ru-KZ" sz="1400" b="0" i="0" u="none" strike="noStrike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Көлiк</a:t>
                      </a:r>
                      <a:r>
                        <a:rPr lang="ru-KZ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KZ" sz="1400" b="0" i="0" u="none" strike="noStrike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және</a:t>
                      </a:r>
                      <a:r>
                        <a:rPr lang="ru-KZ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коммуникация</a:t>
                      </a:r>
                      <a:endParaRPr lang="ru-RU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14300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ru-RU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40</a:t>
                      </a:r>
                      <a:r>
                        <a:rPr lang="ru-KZ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078,5</a:t>
                      </a:r>
                      <a:endParaRPr lang="ru-KZ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kk-KZ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30 747,4</a:t>
                      </a:r>
                      <a:endParaRPr lang="ru-KZ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kk-KZ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68 902,8</a:t>
                      </a:r>
                      <a:endParaRPr lang="ru-KZ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kk-KZ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89 056,5</a:t>
                      </a:r>
                      <a:endParaRPr lang="ru-KZ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34010">
                <a:tc>
                  <a:txBody>
                    <a:bodyPr/>
                    <a:lstStyle/>
                    <a:p>
                      <a:pPr marL="0" algn="l" defTabSz="914400" rtl="0" eaLnBrk="1" fontAlgn="t" latinLnBrk="0" hangingPunct="1"/>
                      <a:r>
                        <a:rPr lang="kk-KZ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Басқалар</a:t>
                      </a:r>
                      <a:endParaRPr lang="ru-RU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14300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ru-KZ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4 782</a:t>
                      </a:r>
                      <a:r>
                        <a:rPr lang="ru-RU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,6</a:t>
                      </a:r>
                      <a:endParaRPr lang="ru-KZ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kk-KZ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13 976,4</a:t>
                      </a:r>
                      <a:endParaRPr lang="ru-KZ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kk-KZ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4 982,9</a:t>
                      </a:r>
                      <a:endParaRPr lang="ru-KZ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kk-KZ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5 070,7</a:t>
                      </a:r>
                      <a:endParaRPr lang="ru-KZ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67442">
                <a:tc>
                  <a:txBody>
                    <a:bodyPr/>
                    <a:lstStyle/>
                    <a:p>
                      <a:pPr marL="0" algn="l" defTabSz="914400" rtl="0" eaLnBrk="1" fontAlgn="t" latinLnBrk="0" hangingPunct="1"/>
                      <a:r>
                        <a:rPr lang="ru-RU" sz="1400" b="0" i="0" u="none" strike="noStrike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Борышқа</a:t>
                      </a:r>
                      <a:r>
                        <a:rPr lang="ru-RU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0" i="0" u="none" strike="noStrike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қызмет</a:t>
                      </a:r>
                      <a:r>
                        <a:rPr lang="ru-RU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0" i="0" u="none" strike="noStrike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көрсет</a:t>
                      </a:r>
                      <a:endParaRPr lang="ru-RU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14300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ru-KZ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1 745</a:t>
                      </a:r>
                      <a:r>
                        <a:rPr lang="ru-RU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ru-KZ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kk-KZ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1 936,4</a:t>
                      </a:r>
                      <a:endParaRPr lang="ru-KZ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kk-KZ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1 693,5</a:t>
                      </a:r>
                      <a:endParaRPr lang="ru-KZ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kk-KZ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1 693,5</a:t>
                      </a:r>
                      <a:endParaRPr lang="ru-KZ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242368">
                <a:tc>
                  <a:txBody>
                    <a:bodyPr/>
                    <a:lstStyle/>
                    <a:p>
                      <a:pPr marL="0" algn="l" defTabSz="914400" rtl="0" eaLnBrk="1" fontAlgn="t" latinLnBrk="0" hangingPunct="1"/>
                      <a:r>
                        <a:rPr lang="ru-RU" sz="1400" b="0" i="0" u="none" strike="noStrike" kern="1200" dirty="0" err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Трансферттер</a:t>
                      </a:r>
                      <a:endParaRPr lang="ru-RU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14300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ru-KZ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11 </a:t>
                      </a:r>
                      <a:r>
                        <a:rPr lang="ru-RU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597,8</a:t>
                      </a:r>
                      <a:endParaRPr lang="ru-KZ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kk-KZ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13 417,8</a:t>
                      </a:r>
                      <a:endParaRPr lang="ru-KZ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kk-KZ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9 772,8</a:t>
                      </a:r>
                      <a:endParaRPr lang="ru-KZ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kk-KZ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9 707,7</a:t>
                      </a:r>
                      <a:endParaRPr lang="ru-KZ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225374">
                <a:tc>
                  <a:txBody>
                    <a:bodyPr/>
                    <a:lstStyle/>
                    <a:p>
                      <a:pPr marL="0" algn="l" defTabSz="914400" rtl="0" eaLnBrk="1" fontAlgn="t" latinLnBrk="0" hangingPunct="1"/>
                      <a:r>
                        <a:rPr lang="kk-KZ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Қарыздарды</a:t>
                      </a:r>
                      <a:r>
                        <a:rPr lang="kk-KZ" sz="1400" b="0" i="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өтеу</a:t>
                      </a:r>
                      <a:endParaRPr lang="ru-RU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14300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KZ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9 735</a:t>
                      </a:r>
                      <a:r>
                        <a:rPr lang="ru-RU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,1</a:t>
                      </a:r>
                      <a:endParaRPr lang="ru-KZ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k-KZ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12 657,9</a:t>
                      </a:r>
                      <a:endParaRPr lang="ru-KZ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k-KZ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0</a:t>
                      </a:r>
                      <a:endParaRPr lang="ru-KZ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kk-KZ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0</a:t>
                      </a:r>
                      <a:endParaRPr lang="ru-KZ" sz="1400" b="0" i="0" u="none" strike="noStrike" kern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</a:tbl>
          </a:graphicData>
        </a:graphic>
      </p:graphicFrame>
      <p:sp>
        <p:nvSpPr>
          <p:cNvPr id="10" name="Заголовок 1"/>
          <p:cNvSpPr txBox="1">
            <a:spLocks/>
          </p:cNvSpPr>
          <p:nvPr/>
        </p:nvSpPr>
        <p:spPr>
          <a:xfrm>
            <a:off x="11537950" y="6640441"/>
            <a:ext cx="654050" cy="24526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ru-RU" sz="1400" b="1" dirty="0">
                <a:solidFill>
                  <a:schemeClr val="accent1">
                    <a:lumMod val="50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7</a:t>
            </a:r>
          </a:p>
        </p:txBody>
      </p:sp>
      <p:sp>
        <p:nvSpPr>
          <p:cNvPr id="12" name="Прямоугольник 11"/>
          <p:cNvSpPr/>
          <p:nvPr/>
        </p:nvSpPr>
        <p:spPr>
          <a:xfrm>
            <a:off x="125162" y="6552890"/>
            <a:ext cx="11825166" cy="27740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3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</a:t>
            </a:r>
            <a:r>
              <a:rPr lang="kk-KZ" sz="13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25</a:t>
            </a:r>
            <a:r>
              <a:rPr lang="en-US" sz="13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-202</a:t>
            </a:r>
            <a:r>
              <a:rPr lang="kk-KZ" sz="13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r>
              <a:rPr lang="en-US" sz="13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sz="13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жылдарға арналған облыстық бюджет болжамы жоғары тұрған бюджеттен нысаналы трансферттер түсімінің есебінсіз қалыптастырылды</a:t>
            </a:r>
            <a:endParaRPr lang="ru-RU" sz="13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50691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0" y="6650182"/>
            <a:ext cx="12192000" cy="207818"/>
          </a:xfrm>
          <a:prstGeom prst="rect">
            <a:avLst/>
          </a:prstGeom>
          <a:solidFill>
            <a:srgbClr val="ACC5DC"/>
          </a:solidFill>
          <a:ln>
            <a:solidFill>
              <a:srgbClr val="ACC5D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0" y="6201131"/>
            <a:ext cx="12192000" cy="18011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ый треугольник 6"/>
          <p:cNvSpPr>
            <a:spLocks/>
          </p:cNvSpPr>
          <p:nvPr/>
        </p:nvSpPr>
        <p:spPr>
          <a:xfrm>
            <a:off x="0" y="6234546"/>
            <a:ext cx="3103418" cy="609600"/>
          </a:xfrm>
          <a:prstGeom prst="rtTriangle">
            <a:avLst/>
          </a:prstGeom>
          <a:solidFill>
            <a:srgbClr val="347AC6"/>
          </a:solidFill>
          <a:ln>
            <a:solidFill>
              <a:srgbClr val="347AC6"/>
            </a:solidFill>
          </a:ln>
          <a:effectLst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-1" y="-11904"/>
            <a:ext cx="12192000" cy="90000"/>
          </a:xfrm>
          <a:prstGeom prst="rect">
            <a:avLst/>
          </a:prstGeom>
          <a:solidFill>
            <a:srgbClr val="347AC6"/>
          </a:solidFill>
          <a:ln>
            <a:solidFill>
              <a:srgbClr val="347AC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Заголовок 1"/>
          <p:cNvSpPr>
            <a:spLocks noGrp="1"/>
          </p:cNvSpPr>
          <p:nvPr>
            <p:ph type="ctrTitle"/>
          </p:nvPr>
        </p:nvSpPr>
        <p:spPr>
          <a:xfrm>
            <a:off x="202531" y="626982"/>
            <a:ext cx="11786937" cy="429180"/>
          </a:xfrm>
        </p:spPr>
        <p:txBody>
          <a:bodyPr anchor="ctr">
            <a:noAutofit/>
          </a:bodyPr>
          <a:lstStyle/>
          <a:p>
            <a:r>
              <a:rPr lang="en-US" sz="24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</a:t>
            </a:r>
            <a:r>
              <a:rPr lang="kk-KZ" sz="24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4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5-2027 </a:t>
            </a:r>
            <a:r>
              <a:rPr lang="kk-KZ" sz="24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ЖЫЛДАРҒА АРНАЛҒАН ОБЛЫСТЫҚ </a:t>
            </a:r>
            <a:br>
              <a:rPr lang="kk-KZ" sz="24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sz="24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БЮДЖЕТ ЖОБАСЫНЫҢ</a:t>
            </a:r>
            <a:r>
              <a:rPr lang="en-US" sz="24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ДЕФИЦИТІ (ПРОФИЦИТІ)</a:t>
            </a:r>
          </a:p>
        </p:txBody>
      </p:sp>
      <p:graphicFrame>
        <p:nvGraphicFramePr>
          <p:cNvPr id="11" name="Таблица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00012229"/>
              </p:ext>
            </p:extLst>
          </p:nvPr>
        </p:nvGraphicFramePr>
        <p:xfrm>
          <a:off x="420414" y="1460935"/>
          <a:ext cx="11298949" cy="438292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14237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9951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1451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2195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2058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11905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400" b="0" u="none" strike="noStrike" dirty="0" err="1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Атауы</a:t>
                      </a:r>
                      <a:endParaRPr lang="ru-RU" sz="1400" b="0" i="0" u="none" strike="noStrike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32" marR="5032" marT="5032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u="none" strike="noStrike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</a:t>
                      </a:r>
                      <a:r>
                        <a:rPr lang="en-US" sz="1400" b="0" u="none" strike="noStrike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r>
                        <a:rPr lang="ru-RU" sz="1400" b="0" u="none" strike="noStrike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0" u="none" strike="noStrike" dirty="0" err="1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жыл</a:t>
                      </a:r>
                      <a:endParaRPr lang="ru-RU" sz="1400" b="0" i="0" u="none" strike="noStrike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32" marR="5032" marT="5032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</a:t>
                      </a:r>
                      <a:r>
                        <a:rPr lang="en-US" sz="1400" b="0" i="0" u="none" strike="noStrike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r>
                        <a:rPr lang="ru-RU" sz="1400" b="0" i="0" u="none" strike="noStrike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0" i="0" u="none" strike="noStrike" dirty="0" err="1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жыл</a:t>
                      </a:r>
                      <a:endParaRPr lang="ru-RU" sz="1400" b="0" i="0" u="none" strike="noStrike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32" marR="5032" marT="5032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0" i="0" u="none" strike="noStrike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</a:t>
                      </a:r>
                      <a:r>
                        <a:rPr lang="en-US" sz="1400" b="0" i="0" u="none" strike="noStrike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r>
                        <a:rPr lang="ru-RU" sz="1400" b="0" i="0" u="none" strike="noStrike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0" i="0" u="none" strike="noStrike" dirty="0" err="1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жыл</a:t>
                      </a:r>
                      <a:endParaRPr lang="ru-RU" sz="1400" b="0" i="0" u="none" strike="noStrike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32" marR="5032" marT="5032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i="0" u="none" strike="noStrike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</a:t>
                      </a:r>
                      <a:r>
                        <a:rPr lang="en-US" sz="1400" b="0" i="0" u="none" strike="noStrike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r>
                        <a:rPr lang="ru-RU" sz="1400" b="0" i="0" u="none" strike="noStrike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0" i="0" u="none" strike="noStrike" dirty="0" err="1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жыл</a:t>
                      </a:r>
                      <a:endParaRPr lang="ru-RU" sz="1400" b="0" i="0" u="none" strike="noStrike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32" marR="5032" marT="5032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892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i="0" u="none" strike="noStrike" dirty="0" err="1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Бекітілген</a:t>
                      </a:r>
                      <a:r>
                        <a:rPr lang="ru-RU" sz="1400" b="0" i="0" u="none" strike="noStrike" baseline="0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0" i="0" u="none" strike="noStrike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бюджет</a:t>
                      </a:r>
                    </a:p>
                  </a:txBody>
                  <a:tcPr marL="5032" marR="5032" marT="5032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i="0" u="none" strike="noStrike" dirty="0" err="1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Облыстық</a:t>
                      </a:r>
                      <a:r>
                        <a:rPr lang="ru-RU" sz="1400" b="0" i="0" u="none" strike="noStrike" baseline="0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бюджет </a:t>
                      </a:r>
                      <a:r>
                        <a:rPr lang="ru-RU" sz="1400" b="0" i="0" u="none" strike="noStrike" baseline="0" dirty="0" err="1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жобасы</a:t>
                      </a:r>
                      <a:r>
                        <a:rPr lang="ru-RU" sz="1400" b="0" i="0" u="none" strike="noStrike" baseline="0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400" b="0" i="0" u="none" strike="noStrike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(млн. </a:t>
                      </a:r>
                      <a:r>
                        <a:rPr lang="ru-RU" sz="1400" b="0" i="0" u="none" strike="noStrike" dirty="0" err="1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теңге</a:t>
                      </a:r>
                      <a:r>
                        <a:rPr lang="ru-RU" sz="1400" b="0" i="0" u="none" strike="noStrike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</a:p>
                  </a:txBody>
                  <a:tcPr marL="5032" marR="5032" marT="5032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900" b="0" i="0" u="none" strike="noStrike" dirty="0">
                        <a:solidFill>
                          <a:schemeClr val="bg1">
                            <a:lumMod val="50000"/>
                          </a:schemeClr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5032" marR="5032" marT="5032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65013">
                <a:tc>
                  <a:txBody>
                    <a:bodyPr/>
                    <a:lstStyle/>
                    <a:p>
                      <a:pPr marL="360000" indent="400050" algn="l" fontAlgn="ctr">
                        <a:buAutoNum type="romanUcPeriod"/>
                      </a:pPr>
                      <a:endParaRPr lang="ru-RU" sz="1800" b="1" u="none" strike="noStrike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360000" marR="0" indent="18000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romanUcPeriod"/>
                        <a:tabLst/>
                        <a:defRPr/>
                      </a:pPr>
                      <a:r>
                        <a:rPr lang="ru-RU" sz="1800" b="1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ТҮСІМДЕР, </a:t>
                      </a:r>
                      <a:r>
                        <a:rPr lang="ru-RU" sz="1800" b="1" u="none" strike="noStrike" dirty="0" err="1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оның</a:t>
                      </a:r>
                      <a:r>
                        <a:rPr lang="ru-RU" sz="1800" b="1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800" b="1" u="none" strike="noStrike" dirty="0" err="1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ішінде</a:t>
                      </a:r>
                      <a:r>
                        <a:rPr lang="ru-RU" sz="1800" b="1" i="0" u="none" strike="noStrike" baseline="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:</a:t>
                      </a:r>
                      <a:endParaRPr lang="ru-RU" sz="1800" b="1" i="0" u="none" strike="noStrike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ru-RU" sz="2000" b="1" i="0" u="none" strike="noStrike" kern="1200" dirty="0">
                          <a:solidFill>
                            <a:srgbClr val="1F4E79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439</a:t>
                      </a:r>
                      <a:r>
                        <a:rPr lang="ru-KZ" sz="2000" b="1" i="0" u="none" strike="noStrike" kern="1200" dirty="0">
                          <a:solidFill>
                            <a:srgbClr val="1F4E79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2000" b="1" i="0" u="none" strike="noStrike" kern="1200" dirty="0">
                          <a:solidFill>
                            <a:srgbClr val="1F4E79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755</a:t>
                      </a:r>
                      <a:r>
                        <a:rPr lang="ru-KZ" sz="2000" b="1" i="0" u="none" strike="noStrike" kern="1200" dirty="0">
                          <a:solidFill>
                            <a:srgbClr val="1F4E79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,</a:t>
                      </a:r>
                      <a:r>
                        <a:rPr lang="ru-RU" sz="2000" b="1" i="0" u="none" strike="noStrike" kern="1200" dirty="0">
                          <a:solidFill>
                            <a:srgbClr val="1F4E79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2</a:t>
                      </a:r>
                      <a:endParaRPr lang="ru-KZ" sz="2000" b="1" i="0" u="none" strike="noStrike" kern="1200" dirty="0">
                        <a:solidFill>
                          <a:srgbClr val="1F4E79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ru-RU" sz="2000" b="1" i="0" u="none" strike="noStrike" kern="1200" dirty="0">
                          <a:solidFill>
                            <a:srgbClr val="1F4E79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407</a:t>
                      </a:r>
                      <a:r>
                        <a:rPr lang="ru-KZ" sz="2000" b="1" i="0" u="none" strike="noStrike" kern="1200" dirty="0">
                          <a:solidFill>
                            <a:srgbClr val="1F4E79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2000" b="1" i="0" u="none" strike="noStrike" kern="1200" dirty="0">
                          <a:solidFill>
                            <a:srgbClr val="1F4E79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643</a:t>
                      </a:r>
                      <a:r>
                        <a:rPr lang="ru-KZ" sz="2000" b="1" i="0" u="none" strike="noStrike" kern="1200" dirty="0">
                          <a:solidFill>
                            <a:srgbClr val="1F4E79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,</a:t>
                      </a:r>
                      <a:r>
                        <a:rPr lang="ru-RU" sz="2000" b="1" i="0" u="none" strike="noStrike" kern="1200" dirty="0">
                          <a:solidFill>
                            <a:srgbClr val="1F4E79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5</a:t>
                      </a:r>
                      <a:endParaRPr lang="ru-KZ" sz="2000" b="1" i="0" u="none" strike="noStrike" kern="1200" dirty="0">
                        <a:solidFill>
                          <a:srgbClr val="1F4E79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ru-RU" sz="2000" b="1" i="0" u="none" strike="noStrike" kern="1200" dirty="0">
                          <a:solidFill>
                            <a:srgbClr val="1F4E79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404</a:t>
                      </a:r>
                      <a:r>
                        <a:rPr lang="ru-KZ" sz="2000" b="1" i="0" u="none" strike="noStrike" kern="1200" dirty="0">
                          <a:solidFill>
                            <a:srgbClr val="1F4E79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2000" b="1" i="0" u="none" strike="noStrike" kern="1200" dirty="0">
                          <a:solidFill>
                            <a:srgbClr val="1F4E79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163,1</a:t>
                      </a:r>
                      <a:endParaRPr lang="ru-KZ" sz="2000" b="1" i="0" u="none" strike="noStrike" kern="1200" dirty="0">
                        <a:solidFill>
                          <a:srgbClr val="1F4E79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ru-RU" sz="2000" b="1" i="0" u="none" strike="noStrike" kern="1200" dirty="0">
                          <a:solidFill>
                            <a:srgbClr val="1F4E79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428</a:t>
                      </a:r>
                      <a:r>
                        <a:rPr lang="ru-KZ" sz="2000" b="1" i="0" u="none" strike="noStrike" kern="1200" dirty="0">
                          <a:solidFill>
                            <a:srgbClr val="1F4E79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2000" b="1" i="0" u="none" strike="noStrike" kern="1200" dirty="0">
                          <a:solidFill>
                            <a:srgbClr val="1F4E79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525</a:t>
                      </a:r>
                      <a:r>
                        <a:rPr lang="ru-KZ" sz="2000" b="1" i="0" u="none" strike="noStrike" kern="1200" dirty="0">
                          <a:solidFill>
                            <a:srgbClr val="1F4E79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,</a:t>
                      </a:r>
                      <a:r>
                        <a:rPr lang="ru-RU" sz="2000" b="1" i="0" u="none" strike="noStrike" kern="1200" dirty="0">
                          <a:solidFill>
                            <a:srgbClr val="1F4E79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0</a:t>
                      </a:r>
                      <a:endParaRPr lang="ru-KZ" sz="2000" b="1" i="0" u="none" strike="noStrike" kern="1200" dirty="0">
                        <a:solidFill>
                          <a:srgbClr val="1F4E79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64573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0" i="1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      ЖӨӨ-</a:t>
                      </a:r>
                      <a:r>
                        <a:rPr lang="ru-RU" sz="1200" b="0" i="1" u="none" strike="noStrike" dirty="0" err="1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ге</a:t>
                      </a:r>
                      <a:r>
                        <a:rPr lang="ru-RU" sz="1200" b="0" i="1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%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ru-RU" sz="1200" b="0" i="1" u="none" strike="noStrike" kern="120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8,2</a:t>
                      </a:r>
                      <a:endParaRPr lang="ru-KZ" sz="1200" b="0" i="1" u="none" strike="noStrike" kern="1200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ru-RU" sz="1200" b="0" i="1" u="none" strike="noStrike" kern="120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7,5</a:t>
                      </a:r>
                      <a:endParaRPr lang="ru-KZ" sz="1200" b="0" i="1" u="none" strike="noStrike" kern="1200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ru-RU" sz="1200" b="0" i="1" u="none" strike="noStrike" kern="120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7,2</a:t>
                      </a:r>
                      <a:endParaRPr lang="ru-KZ" sz="1200" b="0" i="1" u="none" strike="noStrike" kern="1200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ru-RU" sz="1200" b="0" i="1" u="none" strike="noStrike" kern="120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7</a:t>
                      </a:r>
                      <a:r>
                        <a:rPr lang="ru-KZ" sz="1200" b="0" i="1" u="none" strike="noStrike" kern="120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,</a:t>
                      </a:r>
                      <a:r>
                        <a:rPr lang="ru-RU" sz="1200" b="0" i="1" u="none" strike="noStrike" kern="120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5</a:t>
                      </a:r>
                      <a:endParaRPr lang="ru-KZ" sz="1200" b="0" i="1" u="none" strike="noStrike" kern="1200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44570">
                <a:tc>
                  <a:txBody>
                    <a:bodyPr/>
                    <a:lstStyle/>
                    <a:p>
                      <a:pPr marL="360000" algn="l" fontAlgn="ctr"/>
                      <a:r>
                        <a:rPr lang="ru-RU" sz="1600" b="1" i="0" u="none" strike="noStrike" kern="1200" dirty="0" err="1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Кірістер</a:t>
                      </a:r>
                      <a:r>
                        <a:rPr lang="ru-RU" sz="1600" b="1" i="0" u="none" strike="noStrike" kern="12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(</a:t>
                      </a:r>
                      <a:r>
                        <a:rPr lang="ru-RU" sz="1600" b="1" i="0" u="none" strike="noStrike" kern="1200" dirty="0" err="1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трансферттерді</a:t>
                      </a:r>
                      <a:r>
                        <a:rPr lang="ru-RU" sz="1600" b="1" i="0" u="none" strike="noStrike" kern="12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1600" b="1" i="0" u="none" strike="noStrike" kern="1200" dirty="0" err="1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қоспағанда</a:t>
                      </a:r>
                      <a:r>
                        <a:rPr lang="ru-RU" sz="1600" b="1" i="0" u="none" strike="noStrike" kern="12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)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ru-KZ" sz="2000" b="1" i="0" u="none" strike="noStrike" kern="1200" dirty="0">
                          <a:solidFill>
                            <a:srgbClr val="1F4E79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8</a:t>
                      </a:r>
                      <a:r>
                        <a:rPr lang="ru-RU" sz="2000" b="1" i="0" u="none" strike="noStrike" kern="1200" dirty="0">
                          <a:solidFill>
                            <a:srgbClr val="1F4E79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6</a:t>
                      </a:r>
                      <a:r>
                        <a:rPr lang="ru-KZ" sz="2000" b="1" i="0" u="none" strike="noStrike" kern="1200" dirty="0">
                          <a:solidFill>
                            <a:srgbClr val="1F4E79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2000" b="1" i="0" u="none" strike="noStrike" kern="1200" dirty="0">
                          <a:solidFill>
                            <a:srgbClr val="1F4E79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510</a:t>
                      </a:r>
                      <a:r>
                        <a:rPr lang="ru-KZ" sz="2000" b="1" i="0" u="none" strike="noStrike" kern="1200" dirty="0">
                          <a:solidFill>
                            <a:srgbClr val="1F4E79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,</a:t>
                      </a:r>
                      <a:r>
                        <a:rPr lang="ru-RU" sz="2000" b="1" i="0" u="none" strike="noStrike" kern="1200" dirty="0">
                          <a:solidFill>
                            <a:srgbClr val="1F4E79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5</a:t>
                      </a:r>
                      <a:endParaRPr lang="ru-KZ" sz="2000" b="1" i="0" u="none" strike="noStrike" kern="1200" dirty="0">
                        <a:solidFill>
                          <a:srgbClr val="1F4E79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ru-RU" sz="2000" b="1" i="0" u="none" strike="noStrike" kern="1200" dirty="0">
                          <a:solidFill>
                            <a:srgbClr val="1F4E79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119</a:t>
                      </a:r>
                      <a:r>
                        <a:rPr lang="ru-KZ" sz="2000" b="1" i="0" u="none" strike="noStrike" kern="1200" dirty="0">
                          <a:solidFill>
                            <a:srgbClr val="1F4E79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2000" b="1" i="0" u="none" strike="noStrike" kern="1200" dirty="0">
                          <a:solidFill>
                            <a:srgbClr val="1F4E79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209</a:t>
                      </a:r>
                      <a:r>
                        <a:rPr lang="ru-KZ" sz="2000" b="1" i="0" u="none" strike="noStrike" kern="1200" dirty="0">
                          <a:solidFill>
                            <a:srgbClr val="1F4E79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,</a:t>
                      </a:r>
                      <a:r>
                        <a:rPr lang="ru-RU" sz="2000" b="1" i="0" u="none" strike="noStrike" kern="1200" dirty="0">
                          <a:solidFill>
                            <a:srgbClr val="1F4E79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8</a:t>
                      </a:r>
                      <a:endParaRPr lang="ru-KZ" sz="2000" b="1" i="0" u="none" strike="noStrike" kern="1200" dirty="0">
                        <a:solidFill>
                          <a:srgbClr val="1F4E79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ru-RU" sz="2000" b="1" i="0" u="none" strike="noStrike" kern="1200" dirty="0">
                          <a:solidFill>
                            <a:srgbClr val="1F4E79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112</a:t>
                      </a:r>
                      <a:r>
                        <a:rPr lang="ru-KZ" sz="2000" b="1" i="0" u="none" strike="noStrike" kern="1200" dirty="0">
                          <a:solidFill>
                            <a:srgbClr val="1F4E79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2000" b="1" i="0" u="none" strike="noStrike" kern="1200" dirty="0">
                          <a:solidFill>
                            <a:srgbClr val="1F4E79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223</a:t>
                      </a:r>
                      <a:r>
                        <a:rPr lang="ru-KZ" sz="2000" b="1" i="0" u="none" strike="noStrike" kern="1200" dirty="0">
                          <a:solidFill>
                            <a:srgbClr val="1F4E79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,</a:t>
                      </a:r>
                      <a:r>
                        <a:rPr lang="ru-RU" sz="2000" b="1" i="0" u="none" strike="noStrike" kern="1200" dirty="0">
                          <a:solidFill>
                            <a:srgbClr val="1F4E79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2</a:t>
                      </a:r>
                      <a:endParaRPr lang="ru-KZ" sz="2000" b="1" i="0" u="none" strike="noStrike" kern="1200" dirty="0">
                        <a:solidFill>
                          <a:srgbClr val="1F4E79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ru-RU" sz="2000" b="1" i="0" u="none" strike="noStrike" kern="1200" dirty="0">
                          <a:solidFill>
                            <a:srgbClr val="1F4E79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110</a:t>
                      </a:r>
                      <a:r>
                        <a:rPr lang="ru-KZ" sz="2000" b="1" i="0" u="none" strike="noStrike" kern="1200" dirty="0">
                          <a:solidFill>
                            <a:srgbClr val="1F4E79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2000" b="1" i="0" u="none" strike="noStrike" kern="1200" dirty="0">
                          <a:solidFill>
                            <a:srgbClr val="1F4E79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565</a:t>
                      </a:r>
                      <a:r>
                        <a:rPr lang="ru-KZ" sz="2000" b="1" i="0" u="none" strike="noStrike" kern="1200" dirty="0">
                          <a:solidFill>
                            <a:srgbClr val="1F4E79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,</a:t>
                      </a:r>
                      <a:r>
                        <a:rPr lang="ru-RU" sz="2000" b="1" i="0" u="none" strike="noStrike" kern="1200" dirty="0">
                          <a:solidFill>
                            <a:srgbClr val="1F4E79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5</a:t>
                      </a:r>
                      <a:endParaRPr lang="ru-KZ" sz="2000" b="1" i="0" u="none" strike="noStrike" kern="1200" dirty="0">
                        <a:solidFill>
                          <a:srgbClr val="1F4E79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64573">
                <a:tc>
                  <a:txBody>
                    <a:bodyPr/>
                    <a:lstStyle/>
                    <a:p>
                      <a:pPr marL="360000" algn="l" fontAlgn="ctr"/>
                      <a:r>
                        <a:rPr lang="ru-RU" sz="1200" b="0" i="1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ЖӨӨ-</a:t>
                      </a:r>
                      <a:r>
                        <a:rPr lang="ru-RU" sz="1200" b="0" i="1" u="none" strike="noStrike" dirty="0" err="1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ге</a:t>
                      </a:r>
                      <a:r>
                        <a:rPr lang="ru-RU" sz="1200" b="0" i="1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%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200" b="0" i="1" u="none" strike="noStrike" kern="120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1,6</a:t>
                      </a:r>
                      <a:endParaRPr lang="ru-KZ" sz="1200" b="0" i="1" u="none" strike="noStrike" kern="1200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200" b="0" i="1" u="none" strike="noStrike" kern="120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2,2</a:t>
                      </a:r>
                      <a:endParaRPr lang="ru-KZ" sz="1200" b="0" i="1" u="none" strike="noStrike" kern="1200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200" b="0" i="1" u="none" strike="noStrike" kern="120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2,0</a:t>
                      </a:r>
                      <a:endParaRPr lang="ru-KZ" sz="1200" b="0" i="1" u="none" strike="noStrike" kern="1200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200" b="0" i="1" u="none" strike="noStrike" kern="120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1,9</a:t>
                      </a:r>
                      <a:endParaRPr lang="ru-KZ" sz="1200" b="0" i="1" u="none" strike="noStrike" kern="1200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54896">
                <a:tc>
                  <a:txBody>
                    <a:bodyPr/>
                    <a:lstStyle/>
                    <a:p>
                      <a:pPr marL="36000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200" b="0" i="1" u="none" strike="noStrike" kern="12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өткен жылға қарағанда %</a:t>
                      </a:r>
                      <a:endParaRPr lang="ru-RU" sz="1200" b="0" i="1" u="none" strike="noStrike" kern="1200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pPr marL="360000" algn="l" fontAlgn="ctr"/>
                      <a:endParaRPr lang="ru-RU" sz="1200" b="0" i="1" u="none" strike="noStrike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KZ" sz="1200" b="0" i="1" u="none" strike="noStrike" kern="120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10</a:t>
                      </a:r>
                      <a:r>
                        <a:rPr lang="ru-RU" sz="1200" b="0" i="1" u="none" strike="noStrike" kern="120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0</a:t>
                      </a:r>
                      <a:r>
                        <a:rPr lang="ru-KZ" sz="1200" b="0" i="1" u="none" strike="noStrike" kern="120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,</a:t>
                      </a:r>
                      <a:r>
                        <a:rPr lang="ru-RU" sz="1200" b="0" i="1" u="none" strike="noStrike" kern="120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6</a:t>
                      </a:r>
                      <a:endParaRPr lang="ru-KZ" sz="1200" b="0" i="1" u="none" strike="noStrike" kern="1200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KZ" sz="1200" b="0" i="1" u="none" strike="noStrike" kern="120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1</a:t>
                      </a:r>
                      <a:r>
                        <a:rPr lang="ru-RU" sz="1200" b="0" i="1" u="none" strike="noStrike" kern="120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37</a:t>
                      </a:r>
                      <a:r>
                        <a:rPr lang="ru-KZ" sz="1200" b="0" i="1" u="none" strike="noStrike" kern="120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,</a:t>
                      </a:r>
                      <a:r>
                        <a:rPr lang="ru-RU" sz="1200" b="0" i="1" u="none" strike="noStrike" kern="120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8</a:t>
                      </a:r>
                      <a:endParaRPr lang="ru-KZ" sz="1200" b="0" i="1" u="none" strike="noStrike" kern="1200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200" b="0" i="1" u="none" strike="noStrike" kern="120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94,1</a:t>
                      </a:r>
                      <a:endParaRPr lang="ru-KZ" sz="1200" b="0" i="1" u="none" strike="noStrike" kern="1200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200" b="0" i="1" u="none" strike="noStrike" kern="120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98,5</a:t>
                      </a:r>
                      <a:endParaRPr lang="ru-KZ" sz="1200" b="0" i="1" u="none" strike="noStrike" kern="1200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637495">
                <a:tc>
                  <a:txBody>
                    <a:bodyPr/>
                    <a:lstStyle/>
                    <a:p>
                      <a:pPr indent="360000" algn="l" fontAlgn="ctr"/>
                      <a:r>
                        <a:rPr lang="en-US" sz="1800" b="1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II. </a:t>
                      </a:r>
                      <a:r>
                        <a:rPr lang="kk-KZ" sz="1800" b="1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ШЫҒЫСТАР</a:t>
                      </a:r>
                      <a:endParaRPr lang="ru-RU" sz="1800" b="1" i="0" u="none" strike="noStrike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ru-RU" sz="2000" b="1" i="0" u="none" strike="noStrike" kern="1200" dirty="0">
                          <a:solidFill>
                            <a:srgbClr val="1F4E79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439</a:t>
                      </a:r>
                      <a:r>
                        <a:rPr lang="ru-KZ" sz="2000" b="1" i="0" u="none" strike="noStrike" kern="1200" dirty="0">
                          <a:solidFill>
                            <a:srgbClr val="1F4E79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2000" b="1" i="0" u="none" strike="noStrike" kern="1200" dirty="0">
                          <a:solidFill>
                            <a:srgbClr val="1F4E79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755</a:t>
                      </a:r>
                      <a:r>
                        <a:rPr lang="ru-KZ" sz="2000" b="1" i="0" u="none" strike="noStrike" kern="1200" dirty="0">
                          <a:solidFill>
                            <a:srgbClr val="1F4E79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,</a:t>
                      </a:r>
                      <a:r>
                        <a:rPr lang="ru-RU" sz="2000" b="1" i="0" u="none" strike="noStrike" kern="1200" dirty="0">
                          <a:solidFill>
                            <a:srgbClr val="1F4E79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2</a:t>
                      </a:r>
                      <a:endParaRPr lang="ru-KZ" sz="2000" b="1" i="0" u="none" strike="noStrike" kern="1200" dirty="0">
                        <a:solidFill>
                          <a:srgbClr val="1F4E79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ru-RU" sz="2000" b="1" i="0" u="none" strike="noStrike" kern="1200" dirty="0">
                          <a:solidFill>
                            <a:srgbClr val="1F4E79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407</a:t>
                      </a:r>
                      <a:r>
                        <a:rPr lang="ru-KZ" sz="2000" b="1" i="0" u="none" strike="noStrike" kern="1200" dirty="0">
                          <a:solidFill>
                            <a:srgbClr val="1F4E79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2000" b="1" i="0" u="none" strike="noStrike" kern="1200" dirty="0">
                          <a:solidFill>
                            <a:srgbClr val="1F4E79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643</a:t>
                      </a:r>
                      <a:r>
                        <a:rPr lang="ru-KZ" sz="2000" b="1" i="0" u="none" strike="noStrike" kern="1200" dirty="0">
                          <a:solidFill>
                            <a:srgbClr val="1F4E79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,</a:t>
                      </a:r>
                      <a:r>
                        <a:rPr lang="ru-RU" sz="2000" b="1" i="0" u="none" strike="noStrike" kern="1200" dirty="0">
                          <a:solidFill>
                            <a:srgbClr val="1F4E79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5</a:t>
                      </a:r>
                      <a:endParaRPr lang="ru-KZ" sz="2000" b="1" i="0" u="none" strike="noStrike" kern="1200" dirty="0">
                        <a:solidFill>
                          <a:srgbClr val="1F4E79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ru-RU" sz="2000" b="1" i="0" u="none" strike="noStrike" kern="1200" dirty="0">
                          <a:solidFill>
                            <a:srgbClr val="1F4E79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404</a:t>
                      </a:r>
                      <a:r>
                        <a:rPr lang="ru-KZ" sz="2000" b="1" i="0" u="none" strike="noStrike" kern="1200" dirty="0">
                          <a:solidFill>
                            <a:srgbClr val="1F4E79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2000" b="1" i="0" u="none" strike="noStrike" kern="1200" dirty="0">
                          <a:solidFill>
                            <a:srgbClr val="1F4E79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163</a:t>
                      </a:r>
                      <a:r>
                        <a:rPr lang="ru-KZ" sz="2000" b="1" i="0" u="none" strike="noStrike" kern="1200" dirty="0">
                          <a:solidFill>
                            <a:srgbClr val="1F4E79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,</a:t>
                      </a:r>
                      <a:r>
                        <a:rPr lang="ru-RU" sz="2000" b="1" i="0" u="none" strike="noStrike" kern="1200" dirty="0">
                          <a:solidFill>
                            <a:srgbClr val="1F4E79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1</a:t>
                      </a:r>
                      <a:endParaRPr lang="ru-KZ" sz="2000" b="1" i="0" u="none" strike="noStrike" kern="1200" dirty="0">
                        <a:solidFill>
                          <a:srgbClr val="1F4E79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ru-RU" sz="2000" b="1" i="0" u="none" strike="noStrike" kern="1200" dirty="0">
                          <a:solidFill>
                            <a:srgbClr val="1F4E79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428</a:t>
                      </a:r>
                      <a:r>
                        <a:rPr lang="ru-KZ" sz="2000" b="1" i="0" u="none" strike="noStrike" kern="1200" dirty="0">
                          <a:solidFill>
                            <a:srgbClr val="1F4E79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2000" b="1" i="0" u="none" strike="noStrike" kern="1200" dirty="0">
                          <a:solidFill>
                            <a:srgbClr val="1F4E79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525</a:t>
                      </a:r>
                      <a:r>
                        <a:rPr lang="ru-KZ" sz="2000" b="1" i="0" u="none" strike="noStrike" kern="1200" dirty="0">
                          <a:solidFill>
                            <a:srgbClr val="1F4E79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,</a:t>
                      </a:r>
                      <a:r>
                        <a:rPr lang="ru-RU" sz="2000" b="1" i="0" u="none" strike="noStrike" kern="1200" dirty="0">
                          <a:solidFill>
                            <a:srgbClr val="1F4E79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0</a:t>
                      </a:r>
                      <a:endParaRPr lang="ru-KZ" sz="2000" b="1" i="0" u="none" strike="noStrike" kern="1200" dirty="0">
                        <a:solidFill>
                          <a:srgbClr val="1F4E79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41339">
                <a:tc>
                  <a:txBody>
                    <a:bodyPr/>
                    <a:lstStyle/>
                    <a:p>
                      <a:pPr marL="360000" algn="l" fontAlgn="ctr"/>
                      <a:r>
                        <a:rPr lang="ru-RU" sz="1200" b="0" i="1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ЖӨӨ-</a:t>
                      </a:r>
                      <a:r>
                        <a:rPr lang="ru-RU" sz="1200" b="0" i="1" u="none" strike="noStrike" dirty="0" err="1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ге</a:t>
                      </a:r>
                      <a:r>
                        <a:rPr lang="ru-RU" sz="1200" b="0" i="1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%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ru-RU" sz="1200" b="0" i="1" u="none" strike="noStrike" kern="120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8,2</a:t>
                      </a:r>
                      <a:endParaRPr lang="ru-KZ" sz="1200" b="0" i="1" u="none" strike="noStrike" kern="1200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ru-RU" sz="1200" b="0" i="1" u="none" strike="noStrike" kern="120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7,5</a:t>
                      </a:r>
                      <a:endParaRPr lang="ru-KZ" sz="1200" b="0" i="1" u="none" strike="noStrike" kern="1200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ru-RU" sz="1200" b="0" i="1" u="none" strike="noStrike" kern="120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7,2</a:t>
                      </a:r>
                      <a:endParaRPr lang="ru-KZ" sz="1200" b="0" i="1" u="none" strike="noStrike" kern="1200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ru-RU" sz="1200" b="0" i="1" u="none" strike="noStrike" kern="120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7</a:t>
                      </a:r>
                      <a:r>
                        <a:rPr lang="ru-KZ" sz="1200" b="0" i="1" u="none" strike="noStrike" kern="120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,</a:t>
                      </a:r>
                      <a:r>
                        <a:rPr lang="ru-RU" sz="1200" b="0" i="1" u="none" strike="noStrike" kern="120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5</a:t>
                      </a:r>
                      <a:endParaRPr lang="ru-KZ" sz="1200" b="0" i="1" u="none" strike="noStrike" kern="1200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41339">
                <a:tc>
                  <a:txBody>
                    <a:bodyPr/>
                    <a:lstStyle/>
                    <a:p>
                      <a:pPr marL="360000" marR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200" b="0" i="1" u="none" strike="noStrike" kern="1200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өткен жылға қарағанда %</a:t>
                      </a:r>
                      <a:endParaRPr lang="ru-RU" sz="1200" b="0" i="1" u="none" strike="noStrike" kern="1200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ru-KZ" sz="1200" b="0" i="1" u="none" strike="noStrike" kern="120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11</a:t>
                      </a:r>
                      <a:r>
                        <a:rPr lang="ru-RU" sz="1200" b="0" i="1" u="none" strike="noStrike" kern="120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9</a:t>
                      </a:r>
                      <a:r>
                        <a:rPr lang="ru-KZ" sz="1200" b="0" i="1" u="none" strike="noStrike" kern="120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,</a:t>
                      </a:r>
                      <a:r>
                        <a:rPr lang="ru-RU" sz="1200" b="0" i="1" u="none" strike="noStrike" kern="120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4</a:t>
                      </a:r>
                      <a:endParaRPr lang="ru-KZ" sz="1200" b="0" i="1" u="none" strike="noStrike" kern="1200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ru-KZ" sz="1200" b="0" i="1" u="none" strike="noStrike" kern="120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9</a:t>
                      </a:r>
                      <a:r>
                        <a:rPr lang="ru-RU" sz="1200" b="0" i="1" u="none" strike="noStrike" kern="120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2</a:t>
                      </a:r>
                      <a:r>
                        <a:rPr lang="ru-KZ" sz="1200" b="0" i="1" u="none" strike="noStrike" kern="120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,</a:t>
                      </a:r>
                      <a:r>
                        <a:rPr lang="ru-RU" sz="1200" b="0" i="1" u="none" strike="noStrike" kern="120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7</a:t>
                      </a:r>
                      <a:endParaRPr lang="ru-KZ" sz="1200" b="0" i="1" u="none" strike="noStrike" kern="1200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ru-RU" sz="1200" b="0" i="1" u="none" strike="noStrike" kern="120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99</a:t>
                      </a:r>
                      <a:r>
                        <a:rPr lang="ru-KZ" sz="1200" b="0" i="1" u="none" strike="noStrike" kern="120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,</a:t>
                      </a:r>
                      <a:r>
                        <a:rPr lang="ru-RU" sz="1200" b="0" i="1" u="none" strike="noStrike" kern="120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1</a:t>
                      </a:r>
                      <a:endParaRPr lang="ru-KZ" sz="1200" b="0" i="1" u="none" strike="noStrike" kern="1200" dirty="0">
                        <a:solidFill>
                          <a:schemeClr val="tx1"/>
                        </a:solidFill>
                        <a:effectLst/>
                        <a:latin typeface="Arial Narrow" panose="020B060602020203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ru-KZ" sz="1200" b="0" i="1" u="none" strike="noStrike" kern="120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10</a:t>
                      </a:r>
                      <a:r>
                        <a:rPr lang="ru-RU" sz="1200" b="0" i="1" u="none" strike="noStrike" kern="120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6</a:t>
                      </a:r>
                      <a:r>
                        <a:rPr lang="ru-KZ" sz="1200" b="0" i="1" u="none" strike="noStrike" kern="1200" dirty="0">
                          <a:solidFill>
                            <a:schemeClr val="tx1"/>
                          </a:solidFill>
                          <a:effectLst/>
                          <a:latin typeface="Arial Narrow" panose="020B0606020202030204" pitchFamily="34" charset="0"/>
                          <a:ea typeface="+mn-ea"/>
                          <a:cs typeface="+mn-cs"/>
                        </a:rPr>
                        <a:t>,0</a:t>
                      </a:r>
                    </a:p>
                  </a:txBody>
                  <a:tcPr marL="9525" marR="9525" marT="9525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531657">
                <a:tc>
                  <a:txBody>
                    <a:bodyPr/>
                    <a:lstStyle/>
                    <a:p>
                      <a:pPr indent="180000" algn="l" fontAlgn="ctr"/>
                      <a:r>
                        <a:rPr lang="ru-RU" sz="1800" b="1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  </a:t>
                      </a:r>
                      <a:r>
                        <a:rPr lang="en-US" sz="1800" b="1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III. </a:t>
                      </a:r>
                      <a:r>
                        <a:rPr lang="ru-RU" sz="1800" b="1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ДЕФИЦИТ (ПРОФИЦИТ)</a:t>
                      </a:r>
                      <a:endParaRPr lang="ru-RU" sz="1800" b="1" i="0" u="none" strike="noStrike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i="0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0</a:t>
                      </a:r>
                    </a:p>
                  </a:txBody>
                  <a:tcPr marL="5032" marR="5032" marT="5032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i="0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0</a:t>
                      </a:r>
                    </a:p>
                  </a:txBody>
                  <a:tcPr marL="5032" marR="5032" marT="5032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i="0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0</a:t>
                      </a:r>
                    </a:p>
                  </a:txBody>
                  <a:tcPr marL="5032" marR="5032" marT="5032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800" b="1" i="0" u="none" strike="noStrike" dirty="0">
                          <a:solidFill>
                            <a:schemeClr val="accent5">
                              <a:lumMod val="50000"/>
                            </a:schemeClr>
                          </a:solidFill>
                          <a:effectLst/>
                          <a:latin typeface="Arial Narrow" panose="020B0606020202030204" pitchFamily="34" charset="0"/>
                        </a:rPr>
                        <a:t>0</a:t>
                      </a:r>
                    </a:p>
                  </a:txBody>
                  <a:tcPr marL="5032" marR="5032" marT="5032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89286">
                <a:tc>
                  <a:txBody>
                    <a:bodyPr/>
                    <a:lstStyle/>
                    <a:p>
                      <a:pPr algn="l" fontAlgn="ctr"/>
                      <a:endParaRPr lang="ru-RU" sz="1100" b="0" i="1" u="none" strike="noStrike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16000" marR="0" marT="0" marB="0" anchor="ctr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100" b="0" i="1" u="none" strike="noStrike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32" marR="5032" marT="5032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100" b="0" i="1" u="none" strike="noStrike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32" marR="5032" marT="5032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100" b="0" i="1" u="none" strike="noStrike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32" marR="5032" marT="5032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ru-RU" sz="1100" b="0" i="1" u="none" strike="noStrike" dirty="0"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032" marR="5032" marT="5032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  <p:sp>
        <p:nvSpPr>
          <p:cNvPr id="14" name="Заголовок 1"/>
          <p:cNvSpPr txBox="1">
            <a:spLocks/>
          </p:cNvSpPr>
          <p:nvPr/>
        </p:nvSpPr>
        <p:spPr>
          <a:xfrm>
            <a:off x="11537950" y="6640441"/>
            <a:ext cx="654050" cy="24526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ru-RU" sz="1400" b="1" dirty="0">
                <a:solidFill>
                  <a:schemeClr val="accent1">
                    <a:lumMod val="50000"/>
                  </a:schemeClr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5</a:t>
            </a:r>
          </a:p>
        </p:txBody>
      </p:sp>
      <p:sp>
        <p:nvSpPr>
          <p:cNvPr id="12" name="Прямоугольник 11"/>
          <p:cNvSpPr/>
          <p:nvPr/>
        </p:nvSpPr>
        <p:spPr>
          <a:xfrm>
            <a:off x="505809" y="5901241"/>
            <a:ext cx="11359166" cy="60960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accent5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</a:t>
            </a:r>
            <a:r>
              <a:rPr lang="kk-KZ" sz="1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1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5-2027 </a:t>
            </a:r>
            <a:r>
              <a:rPr lang="kk-KZ" sz="1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жылдарға арналған облыстық бюджет болжамы жоғары тұрған бюджеттен нысаналы трансферттер түсімінің есебінсіз қалыптастырылды</a:t>
            </a:r>
            <a:endParaRPr lang="ru-RU" sz="1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4705781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4989</TotalTime>
  <Words>983</Words>
  <Application>Microsoft Office PowerPoint</Application>
  <PresentationFormat>Широкоэкранный</PresentationFormat>
  <Paragraphs>319</Paragraphs>
  <Slides>6</Slides>
  <Notes>6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2" baseType="lpstr">
      <vt:lpstr>Arial</vt:lpstr>
      <vt:lpstr>Arial Narrow</vt:lpstr>
      <vt:lpstr>Calibri</vt:lpstr>
      <vt:lpstr>Calibri Light</vt:lpstr>
      <vt:lpstr>Times New Roman</vt:lpstr>
      <vt:lpstr>Тема Office</vt:lpstr>
      <vt:lpstr>2025-2027 ЖЫЛДАРҒА АРНАЛҒАН БАТЫС ҚАЗАҚСТАН ОБЛЫСТЫҚ БЮДЖЕТ ЖОБАСЫ БОЙЫНША</vt:lpstr>
      <vt:lpstr>Презентация PowerPoint</vt:lpstr>
      <vt:lpstr>Презентация PowerPoint</vt:lpstr>
      <vt:lpstr>Презентация PowerPoint</vt:lpstr>
      <vt:lpstr>2025-2027 ЖЫЛДАРҒА АРНАЛҒАН ОБЛЫСТЫҚ БЮДЖЕТ ЖОБАСЫНЫҢ ШЫҒЫСТАРЫ (функционалдық топ бөлінісінде)</vt:lpstr>
      <vt:lpstr>2025-2027 ЖЫЛДАРҒА АРНАЛҒАН ОБЛЫСТЫҚ  БЮДЖЕТ ЖОБАСЫНЫҢ ДЕФИЦИТІ (ПРОФИЦИТІ)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Назым Маман</dc:creator>
  <cp:lastModifiedBy>Асем Норжанова</cp:lastModifiedBy>
  <cp:revision>1392</cp:revision>
  <cp:lastPrinted>2024-12-06T06:58:10Z</cp:lastPrinted>
  <dcterms:created xsi:type="dcterms:W3CDTF">2018-07-27T05:23:14Z</dcterms:created>
  <dcterms:modified xsi:type="dcterms:W3CDTF">2024-12-09T06:37:22Z</dcterms:modified>
</cp:coreProperties>
</file>