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42" r:id="rId2"/>
    <p:sldId id="484" r:id="rId3"/>
    <p:sldId id="489" r:id="rId4"/>
    <p:sldId id="488" r:id="rId5"/>
    <p:sldId id="460" r:id="rId6"/>
    <p:sldId id="458" r:id="rId7"/>
    <p:sldId id="462" r:id="rId8"/>
    <p:sldId id="482" r:id="rId9"/>
    <p:sldId id="471" r:id="rId10"/>
    <p:sldId id="481" r:id="rId11"/>
    <p:sldId id="465" r:id="rId12"/>
    <p:sldId id="480" r:id="rId13"/>
    <p:sldId id="473" r:id="rId14"/>
    <p:sldId id="467" r:id="rId15"/>
    <p:sldId id="479" r:id="rId16"/>
    <p:sldId id="486" r:id="rId17"/>
    <p:sldId id="487" r:id="rId18"/>
    <p:sldId id="476" r:id="rId19"/>
  </p:sldIdLst>
  <p:sldSz cx="9144000" cy="5143500" type="screen16x9"/>
  <p:notesSz cx="6797675" cy="9928225"/>
  <p:defaultTextStyle>
    <a:defPPr marL="0" marR="0" indent="0" algn="l" defTabSz="810249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1024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81024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81024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81024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81024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81024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81024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81024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81024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41" userDrawn="1">
          <p15:clr>
            <a:srgbClr val="A4A3A4"/>
          </p15:clr>
        </p15:guide>
        <p15:guide id="2" pos="2485" userDrawn="1">
          <p15:clr>
            <a:srgbClr val="A4A3A4"/>
          </p15:clr>
        </p15:guide>
        <p15:guide id="3" orient="horz" pos="1756">
          <p15:clr>
            <a:srgbClr val="A4A3A4"/>
          </p15:clr>
        </p15:guide>
        <p15:guide id="4" pos="2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59A"/>
    <a:srgbClr val="7DFFB8"/>
    <a:srgbClr val="FFCCCC"/>
    <a:srgbClr val="66FF66"/>
    <a:srgbClr val="99CCFF"/>
    <a:srgbClr val="66CCFF"/>
    <a:srgbClr val="CCFFFF"/>
    <a:srgbClr val="66FF99"/>
    <a:srgbClr val="57D6E7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978" autoAdjust="0"/>
    <p:restoredTop sz="98772" autoAdjust="0"/>
  </p:normalViewPr>
  <p:slideViewPr>
    <p:cSldViewPr snapToGrid="0">
      <p:cViewPr>
        <p:scale>
          <a:sx n="61" d="100"/>
          <a:sy n="61" d="100"/>
        </p:scale>
        <p:origin x="324" y="-1422"/>
      </p:cViewPr>
      <p:guideLst>
        <p:guide orient="horz" pos="2341"/>
        <p:guide orient="horz" pos="1756"/>
        <p:guide pos="2485"/>
        <p:guide pos="22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93370230346496E-3"/>
          <c:y val="0.10763783681849676"/>
          <c:w val="0.99107063112583682"/>
          <c:h val="0.69559862347067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DD3D3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softEdge rad="635000"/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softEdge rad="635000"/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DD8-47F9-8D3E-A479DBE4CEB8}"/>
              </c:ext>
            </c:extLst>
          </c:dPt>
          <c:dPt>
            <c:idx val="1"/>
            <c:invertIfNegative val="0"/>
            <c:bubble3D val="0"/>
            <c:spPr>
              <a:solidFill>
                <a:srgbClr val="99CC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softEdge rad="635000"/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D8-47F9-8D3E-A479DBE4CEB8}"/>
              </c:ext>
            </c:extLst>
          </c:dPt>
          <c:dPt>
            <c:idx val="2"/>
            <c:invertIfNegative val="0"/>
            <c:bubble3D val="0"/>
            <c:spPr>
              <a:solidFill>
                <a:srgbClr val="7DFFB8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softEdge rad="635000"/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DD8-47F9-8D3E-A479DBE4CEB8}"/>
              </c:ext>
            </c:extLst>
          </c:dPt>
          <c:dPt>
            <c:idx val="3"/>
            <c:invertIfNegative val="0"/>
            <c:bubble3D val="0"/>
            <c:spPr>
              <a:solidFill>
                <a:srgbClr val="0A259A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softEdge rad="635000"/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D8-47F9-8D3E-A479DBE4CEB8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363380.5</c:v>
                </c:pt>
                <c:pt idx="1">
                  <c:v>409566.6</c:v>
                </c:pt>
                <c:pt idx="2">
                  <c:v>592519</c:v>
                </c:pt>
                <c:pt idx="3">
                  <c:v>610806.6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D8-47F9-8D3E-A479DBE4C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747392"/>
        <c:axId val="86753280"/>
      </c:barChart>
      <c:catAx>
        <c:axId val="8674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A259A"/>
            </a:solidFill>
          </a:ln>
        </c:spPr>
        <c:txPr>
          <a:bodyPr/>
          <a:lstStyle/>
          <a:p>
            <a:pPr>
              <a:defRPr sz="2400" b="1" cap="none" spc="0">
                <a:ln w="17780" cmpd="sng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rgbClr val="0A259A"/>
                </a:solidFill>
                <a:effectLst>
                  <a:outerShdw blurRad="50800" algn="tl" rotWithShape="0">
                    <a:srgbClr val="000000"/>
                  </a:outerShdw>
                </a:effectLst>
              </a:defRPr>
            </a:pPr>
            <a:endParaRPr lang="ru-RU"/>
          </a:p>
        </c:txPr>
        <c:crossAx val="86753280"/>
        <c:crosses val="autoZero"/>
        <c:auto val="1"/>
        <c:lblAlgn val="ctr"/>
        <c:lblOffset val="100"/>
        <c:noMultiLvlLbl val="0"/>
      </c:catAx>
      <c:valAx>
        <c:axId val="8675328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86747392"/>
        <c:crosses val="autoZero"/>
        <c:crossBetween val="between"/>
      </c:valAx>
      <c:spPr>
        <a:noFill/>
        <a:ln w="48599">
          <a:noFill/>
        </a:ln>
      </c:spPr>
    </c:plotArea>
    <c:plotVisOnly val="1"/>
    <c:dispBlanksAs val="gap"/>
    <c:showDLblsOverMax val="0"/>
  </c:chart>
  <c:txPr>
    <a:bodyPr/>
    <a:lstStyle/>
    <a:p>
      <a:pPr>
        <a:defRPr sz="3444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205"/>
      <c:rAngAx val="0"/>
      <c:perspective val="10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695697444841069E-3"/>
          <c:y val="1.2322726121159418E-2"/>
          <c:w val="0.96604938271604934"/>
          <c:h val="0.944312944509861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c:spPr>
          <c:explosion val="11"/>
          <c:dPt>
            <c:idx val="0"/>
            <c:bubble3D val="0"/>
            <c:spPr>
              <a:solidFill>
                <a:srgbClr val="0A259A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B04-4197-8A49-77525FCC9952}"/>
              </c:ext>
            </c:extLst>
          </c:dPt>
          <c:dPt>
            <c:idx val="1"/>
            <c:bubble3D val="0"/>
            <c:spPr>
              <a:solidFill>
                <a:srgbClr val="99CC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04-4197-8A49-77525FCC9952}"/>
              </c:ext>
            </c:extLst>
          </c:dPt>
          <c:dPt>
            <c:idx val="2"/>
            <c:bubble3D val="0"/>
            <c:spPr>
              <a:solidFill>
                <a:srgbClr val="FFCCCC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B04-4197-8A49-77525FCC9952}"/>
              </c:ext>
            </c:extLst>
          </c:dPt>
          <c:dPt>
            <c:idx val="3"/>
            <c:bubble3D val="0"/>
            <c:spPr>
              <a:solidFill>
                <a:srgbClr val="66FF6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04-4197-8A49-77525FCC9952}"/>
              </c:ext>
            </c:extLst>
          </c:dPt>
          <c:cat>
            <c:strRef>
              <c:f>Лист1!$A$2:$A$6</c:f>
              <c:strCache>
                <c:ptCount val="5"/>
                <c:pt idx="0">
                  <c:v>ИПН</c:v>
                </c:pt>
                <c:pt idx="1">
                  <c:v>СОЦ НАЛОГ</c:v>
                </c:pt>
                <c:pt idx="2">
                  <c:v>НАЛОГ</c:v>
                </c:pt>
                <c:pt idx="3">
                  <c:v>ПР.РЕС</c:v>
                </c:pt>
                <c:pt idx="4">
                  <c:v>кпн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72431.7</c:v>
                </c:pt>
                <c:pt idx="1">
                  <c:v>43789.1</c:v>
                </c:pt>
                <c:pt idx="2">
                  <c:v>14531.3</c:v>
                </c:pt>
                <c:pt idx="3">
                  <c:v>14304.2</c:v>
                </c:pt>
                <c:pt idx="4">
                  <c:v>32249.4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B04-4197-8A49-77525FCC9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0713035870516E-2"/>
          <c:y val="0.12901901064600829"/>
          <c:w val="0.97301498250218721"/>
          <c:h val="0.73509366881851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DD3D3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685-49CB-A8F9-AA8266CA2911}"/>
              </c:ext>
            </c:extLst>
          </c:dPt>
          <c:dPt>
            <c:idx val="1"/>
            <c:invertIfNegative val="0"/>
            <c:bubble3D val="0"/>
            <c:spPr>
              <a:solidFill>
                <a:srgbClr val="57D6E7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85-49CB-A8F9-AA8266CA2911}"/>
              </c:ext>
            </c:extLst>
          </c:dPt>
          <c:dPt>
            <c:idx val="2"/>
            <c:invertIfNegative val="0"/>
            <c:bubble3D val="0"/>
            <c:spPr>
              <a:solidFill>
                <a:srgbClr val="7DFFB8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685-49CB-A8F9-AA8266CA2911}"/>
              </c:ext>
            </c:extLst>
          </c:dPt>
          <c:dPt>
            <c:idx val="3"/>
            <c:invertIfNegative val="0"/>
            <c:bubble3D val="0"/>
            <c:spPr>
              <a:solidFill>
                <a:srgbClr val="0A259A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85-49CB-A8F9-AA8266CA2911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106199</c:v>
                </c:pt>
                <c:pt idx="1">
                  <c:v>126016.4</c:v>
                </c:pt>
                <c:pt idx="2">
                  <c:v>157799.9</c:v>
                </c:pt>
                <c:pt idx="3">
                  <c:v>186065.9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685-49CB-A8F9-AA8266CA2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48832"/>
        <c:axId val="87850368"/>
      </c:barChart>
      <c:catAx>
        <c:axId val="8784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A259A"/>
            </a:solidFill>
          </a:ln>
        </c:spPr>
        <c:txPr>
          <a:bodyPr/>
          <a:lstStyle/>
          <a:p>
            <a:pPr>
              <a:defRPr sz="2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A259A"/>
                </a:solidFill>
                <a:effectLst>
                  <a:outerShdw blurRad="50800" algn="tl" rotWithShape="0">
                    <a:srgbClr val="000000"/>
                  </a:outerShdw>
                </a:effectLst>
              </a:defRPr>
            </a:pPr>
            <a:endParaRPr lang="ru-RU"/>
          </a:p>
        </c:txPr>
        <c:crossAx val="87850368"/>
        <c:crosses val="autoZero"/>
        <c:auto val="1"/>
        <c:lblAlgn val="ctr"/>
        <c:lblOffset val="100"/>
        <c:noMultiLvlLbl val="0"/>
      </c:catAx>
      <c:valAx>
        <c:axId val="878503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87848832"/>
        <c:crosses val="autoZero"/>
        <c:crossBetween val="between"/>
      </c:valAx>
      <c:spPr>
        <a:noFill/>
        <a:ln w="48599">
          <a:noFill/>
        </a:ln>
      </c:spPr>
    </c:plotArea>
    <c:plotVisOnly val="1"/>
    <c:dispBlanksAs val="gap"/>
    <c:showDLblsOverMax val="0"/>
  </c:chart>
  <c:txPr>
    <a:bodyPr/>
    <a:lstStyle/>
    <a:p>
      <a:pPr>
        <a:defRPr sz="3444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205"/>
      <c:rAngAx val="0"/>
      <c:perspective val="10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261028216830679E-2"/>
          <c:y val="3.618256338565165E-2"/>
          <c:w val="0.97800456334253782"/>
          <c:h val="0.959920879625329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c:spPr>
          <c:explosion val="9"/>
          <c:dPt>
            <c:idx val="0"/>
            <c:bubble3D val="0"/>
            <c:spPr>
              <a:solidFill>
                <a:srgbClr val="0A259A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D48-46A6-B562-15AE1C7F61D6}"/>
              </c:ext>
            </c:extLst>
          </c:dPt>
          <c:dPt>
            <c:idx val="1"/>
            <c:bubble3D val="0"/>
            <c:spPr>
              <a:solidFill>
                <a:srgbClr val="57D6E7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48-46A6-B562-15AE1C7F61D6}"/>
              </c:ext>
            </c:extLst>
          </c:dPt>
          <c:dPt>
            <c:idx val="2"/>
            <c:bubble3D val="0"/>
            <c:spPr>
              <a:solidFill>
                <a:srgbClr val="FFCCC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D48-46A6-B562-15AE1C7F61D6}"/>
              </c:ext>
            </c:extLst>
          </c:dPt>
          <c:cat>
            <c:strRef>
              <c:f>Лист1!$A$2:$A$5</c:f>
              <c:strCache>
                <c:ptCount val="3"/>
                <c:pt idx="0">
                  <c:v>штрафы</c:v>
                </c:pt>
                <c:pt idx="1">
                  <c:v>отчисления</c:v>
                </c:pt>
                <c:pt idx="2">
                  <c:v>др неналог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">
                  <c:v>1731.2</c:v>
                </c:pt>
                <c:pt idx="1">
                  <c:v>497.9</c:v>
                </c:pt>
                <c:pt idx="2" formatCode="#,##0.0">
                  <c:v>5432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48-46A6-B562-15AE1C7F6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18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051618547682506E-5"/>
          <c:y val="0.1355711653064644"/>
          <c:w val="0.80978689683020377"/>
          <c:h val="0.782650461963561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65100" prst="coolSlant"/>
              <a:contourClr>
                <a:srgbClr val="000000"/>
              </a:contourClr>
            </a:sp3d>
          </c:spPr>
          <c:explosion val="11"/>
          <c:dPt>
            <c:idx val="0"/>
            <c:bubble3D val="0"/>
            <c:spPr>
              <a:solidFill>
                <a:srgbClr val="0A259A"/>
              </a:solid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C05-496C-ABB3-D1EE88A14F59}"/>
              </c:ext>
            </c:extLst>
          </c:dPt>
          <c:dPt>
            <c:idx val="1"/>
            <c:bubble3D val="0"/>
            <c:spPr>
              <a:solidFill>
                <a:srgbClr val="57D6E7"/>
              </a:solid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05-496C-ABB3-D1EE88A14F59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C05-496C-ABB3-D1EE88A14F59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05-496C-ABB3-D1EE88A14F59}"/>
              </c:ext>
            </c:extLst>
          </c:dPt>
          <c:dPt>
            <c:idx val="4"/>
            <c:bubble3D val="0"/>
            <c:spPr>
              <a:solidFill>
                <a:srgbClr val="66FF66"/>
              </a:solid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C05-496C-ABB3-D1EE88A14F59}"/>
              </c:ext>
            </c:extLst>
          </c:dPt>
          <c:dPt>
            <c:idx val="5"/>
            <c:bubble3D val="0"/>
            <c:spPr>
              <a:solidFill>
                <a:srgbClr val="99CCFF"/>
              </a:solid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05-496C-ABB3-D1EE88A14F59}"/>
              </c:ext>
            </c:extLst>
          </c:dPt>
          <c:dPt>
            <c:idx val="6"/>
            <c:bubble3D val="0"/>
            <c:spPr>
              <a:solidFill>
                <a:srgbClr val="FFCCCC"/>
              </a:solid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C05-496C-ABB3-D1EE88A14F59}"/>
              </c:ext>
            </c:extLst>
          </c:dPt>
          <c:cat>
            <c:strRef>
              <c:f>Лист1!$A$2:$A$8</c:f>
              <c:strCache>
                <c:ptCount val="7"/>
                <c:pt idx="0">
                  <c:v>соц сфера</c:v>
                </c:pt>
                <c:pt idx="1">
                  <c:v>гос услуги</c:v>
                </c:pt>
                <c:pt idx="2">
                  <c:v>оборона и общ</c:v>
                </c:pt>
                <c:pt idx="3">
                  <c:v>тэк</c:v>
                </c:pt>
                <c:pt idx="4">
                  <c:v>СХ</c:v>
                </c:pt>
                <c:pt idx="5">
                  <c:v>ПРОЧИЕ</c:v>
                </c:pt>
                <c:pt idx="6">
                  <c:v>транспорт</c:v>
                </c:pt>
              </c:strCache>
            </c:strRef>
          </c:cat>
          <c:val>
            <c:numRef>
              <c:f>Лист1!$B$2:$B$8</c:f>
              <c:numCache>
                <c:formatCode>_-* #,##0.0\ _р_._-;\-* #,##0.0\ _р_._-;_-* "-"??\ _р_._-;_-@_-</c:formatCode>
                <c:ptCount val="7"/>
                <c:pt idx="0">
                  <c:v>258169.7</c:v>
                </c:pt>
                <c:pt idx="1">
                  <c:v>37039.199999999997</c:v>
                </c:pt>
                <c:pt idx="2">
                  <c:v>15579.9</c:v>
                </c:pt>
                <c:pt idx="3">
                  <c:v>88843.8</c:v>
                </c:pt>
                <c:pt idx="4">
                  <c:v>56402.400000000001</c:v>
                </c:pt>
                <c:pt idx="5">
                  <c:v>55288</c:v>
                </c:pt>
                <c:pt idx="6">
                  <c:v>64440.3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C05-496C-ABB3-D1EE88A14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/>
      </c:spPr>
    </c:plotArea>
    <c:plotVisOnly val="1"/>
    <c:dispBlanksAs val="zero"/>
    <c:showDLblsOverMax val="0"/>
  </c:chart>
  <c:spPr>
    <a:ln>
      <a:solidFill>
        <a:schemeClr val="bg1"/>
      </a:solidFill>
    </a:ln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45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292181451942868E-2"/>
          <c:y val="4.6569908819366373E-2"/>
          <c:w val="0.9585048005371507"/>
          <c:h val="0.926818714712424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65100" prst="coolSlant"/>
              <a:contourClr>
                <a:srgbClr val="000000"/>
              </a:contourClr>
            </a:sp3d>
          </c:spPr>
          <c:explosion val="9"/>
          <c:dPt>
            <c:idx val="0"/>
            <c:bubble3D val="0"/>
            <c:spPr>
              <a:solidFill>
                <a:srgbClr val="66FF99"/>
              </a:solid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182-48D4-82D6-A8BB9213E082}"/>
              </c:ext>
            </c:extLst>
          </c:dPt>
          <c:dPt>
            <c:idx val="1"/>
            <c:bubble3D val="0"/>
            <c:spPr>
              <a:solidFill>
                <a:srgbClr val="57D6E7"/>
              </a:solid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82-48D4-82D6-A8BB9213E082}"/>
              </c:ext>
            </c:extLst>
          </c:dPt>
          <c:dPt>
            <c:idx val="2"/>
            <c:bubble3D val="0"/>
            <c:spPr>
              <a:solidFill>
                <a:srgbClr val="FFCCCC"/>
              </a:solid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182-48D4-82D6-A8BB9213E082}"/>
              </c:ext>
            </c:extLst>
          </c:dPt>
          <c:dPt>
            <c:idx val="3"/>
            <c:bubble3D val="0"/>
            <c:spPr>
              <a:solidFill>
                <a:srgbClr val="0A259A"/>
              </a:solid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82-48D4-82D6-A8BB9213E082}"/>
              </c:ext>
            </c:extLst>
          </c:dPt>
          <c:cat>
            <c:strRef>
              <c:f>Лист1!$A$2:$A$5</c:f>
              <c:strCache>
                <c:ptCount val="4"/>
                <c:pt idx="0">
                  <c:v>сх</c:v>
                </c:pt>
                <c:pt idx="1">
                  <c:v>жкх</c:v>
                </c:pt>
                <c:pt idx="2">
                  <c:v>пред</c:v>
                </c:pt>
                <c:pt idx="3">
                  <c:v>трансп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56402.400000000001</c:v>
                </c:pt>
                <c:pt idx="1">
                  <c:v>88843.8</c:v>
                </c:pt>
                <c:pt idx="2">
                  <c:v>41343.9</c:v>
                </c:pt>
                <c:pt idx="3">
                  <c:v>64440.3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82-48D4-82D6-A8BB9213E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/>
      </c:spPr>
    </c:plotArea>
    <c:plotVisOnly val="1"/>
    <c:dispBlanksAs val="zero"/>
    <c:showDLblsOverMax val="0"/>
  </c:chart>
  <c:spPr>
    <a:ln>
      <a:solidFill>
        <a:schemeClr val="bg1"/>
      </a:solidFill>
    </a:ln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85998419747703E-2"/>
          <c:y val="1.9777073478927668E-2"/>
          <c:w val="0.9079557335609596"/>
          <c:h val="0.73163026808290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DD3D3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64-413C-B796-A7BA28CD62CA}"/>
              </c:ext>
            </c:extLst>
          </c:dPt>
          <c:dPt>
            <c:idx val="1"/>
            <c:invertIfNegative val="0"/>
            <c:bubble3D val="0"/>
            <c:spPr>
              <a:solidFill>
                <a:srgbClr val="99CC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64-413C-B796-A7BA28CD62CA}"/>
              </c:ext>
            </c:extLst>
          </c:dPt>
          <c:dPt>
            <c:idx val="2"/>
            <c:invertIfNegative val="0"/>
            <c:bubble3D val="0"/>
            <c:spPr>
              <a:solidFill>
                <a:srgbClr val="7DFFB8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B64-413C-B796-A7BA28CD62CA}"/>
              </c:ext>
            </c:extLst>
          </c:dPt>
          <c:dPt>
            <c:idx val="3"/>
            <c:invertIfNegative val="0"/>
            <c:bubble3D val="0"/>
            <c:spPr>
              <a:solidFill>
                <a:srgbClr val="0A259A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64-413C-B796-A7BA28CD62CA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583.6</c:v>
                </c:pt>
                <c:pt idx="1">
                  <c:v>732.2</c:v>
                </c:pt>
                <c:pt idx="2">
                  <c:v>1209.2</c:v>
                </c:pt>
                <c:pt idx="3">
                  <c:v>1737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B64-413C-B796-A7BA28CD6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38496"/>
        <c:axId val="100940032"/>
      </c:barChart>
      <c:catAx>
        <c:axId val="10093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A259A"/>
                </a:solidFill>
                <a:effectLst>
                  <a:outerShdw blurRad="50800" algn="tl" rotWithShape="0">
                    <a:srgbClr val="000000"/>
                  </a:outerShdw>
                </a:effectLst>
              </a:defRPr>
            </a:pPr>
            <a:endParaRPr lang="ru-RU"/>
          </a:p>
        </c:txPr>
        <c:crossAx val="100940032"/>
        <c:crosses val="autoZero"/>
        <c:auto val="1"/>
        <c:lblAlgn val="ctr"/>
        <c:lblOffset val="100"/>
        <c:noMultiLvlLbl val="0"/>
      </c:catAx>
      <c:valAx>
        <c:axId val="10094003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00938496"/>
        <c:crosses val="autoZero"/>
        <c:crossBetween val="between"/>
      </c:valAx>
      <c:spPr>
        <a:noFill/>
        <a:ln w="48599">
          <a:noFill/>
        </a:ln>
      </c:spPr>
    </c:plotArea>
    <c:plotVisOnly val="1"/>
    <c:dispBlanksAs val="gap"/>
    <c:showDLblsOverMax val="0"/>
  </c:chart>
  <c:txPr>
    <a:bodyPr/>
    <a:lstStyle/>
    <a:p>
      <a:pPr>
        <a:defRPr sz="3444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505686789151726E-2"/>
          <c:y val="0.35173451214406842"/>
          <c:w val="0.89662609361330281"/>
          <c:h val="0.46634549504759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DD3D3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EB-4053-80FA-8146B825D456}"/>
              </c:ext>
            </c:extLst>
          </c:dPt>
          <c:dPt>
            <c:idx val="1"/>
            <c:invertIfNegative val="0"/>
            <c:bubble3D val="0"/>
            <c:spPr>
              <a:solidFill>
                <a:srgbClr val="99CC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EB-4053-80FA-8146B825D456}"/>
              </c:ext>
            </c:extLst>
          </c:dPt>
          <c:dPt>
            <c:idx val="2"/>
            <c:invertIfNegative val="0"/>
            <c:bubble3D val="0"/>
            <c:spPr>
              <a:solidFill>
                <a:srgbClr val="7DFFB8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EB-4053-80FA-8146B825D456}"/>
              </c:ext>
            </c:extLst>
          </c:dPt>
          <c:dPt>
            <c:idx val="3"/>
            <c:invertIfNegative val="0"/>
            <c:bubble3D val="0"/>
            <c:spPr>
              <a:solidFill>
                <a:srgbClr val="0A259A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DEB-4053-80FA-8146B825D456}"/>
              </c:ext>
            </c:extLst>
          </c:dPt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8631.7000000000007</c:v>
                </c:pt>
                <c:pt idx="1">
                  <c:v>11968.1</c:v>
                </c:pt>
                <c:pt idx="2">
                  <c:v>12565.3</c:v>
                </c:pt>
                <c:pt idx="3">
                  <c:v>13842.8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DEB-4053-80FA-8146B825D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13152"/>
        <c:axId val="100914688"/>
      </c:barChart>
      <c:catAx>
        <c:axId val="10091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A259A"/>
                </a:solidFill>
                <a:effectLst>
                  <a:outerShdw blurRad="50800" algn="tl" rotWithShape="0">
                    <a:srgbClr val="000000"/>
                  </a:outerShdw>
                </a:effectLst>
              </a:defRPr>
            </a:pPr>
            <a:endParaRPr lang="ru-RU"/>
          </a:p>
        </c:txPr>
        <c:crossAx val="100914688"/>
        <c:crosses val="autoZero"/>
        <c:auto val="1"/>
        <c:lblAlgn val="ctr"/>
        <c:lblOffset val="100"/>
        <c:noMultiLvlLbl val="0"/>
      </c:catAx>
      <c:valAx>
        <c:axId val="1009146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00913152"/>
        <c:crosses val="autoZero"/>
        <c:crossBetween val="between"/>
      </c:valAx>
      <c:spPr>
        <a:noFill/>
        <a:ln w="48599">
          <a:noFill/>
        </a:ln>
      </c:spPr>
    </c:plotArea>
    <c:plotVisOnly val="1"/>
    <c:dispBlanksAs val="gap"/>
    <c:showDLblsOverMax val="0"/>
  </c:chart>
  <c:txPr>
    <a:bodyPr/>
    <a:lstStyle/>
    <a:p>
      <a:pPr>
        <a:defRPr sz="3444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0.50272</cdr:x>
      <cdr:y>0.17049</cdr:y>
    </cdr:from>
    <cdr:to>
      <cdr:x>0.70136</cdr:x>
      <cdr:y>0.27791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596872" y="732741"/>
          <a:ext cx="1816364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1pPr>
          <a:lvl2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2pPr>
          <a:lvl3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3pPr>
          <a:lvl4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4pPr>
          <a:lvl5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5pPr>
          <a:lvl6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6pPr>
          <a:lvl7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7pPr>
          <a:lvl8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8pPr>
          <a:lvl9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rgbClr val="002060"/>
              </a:solidFill>
              <a:latin typeface="Arial" pitchFamily="34" charset="0"/>
              <a:ea typeface="Cambria Math" pitchFamily="18" charset="0"/>
              <a:cs typeface="Arial" pitchFamily="34" charset="0"/>
            </a:rPr>
            <a:t>157 799,9</a:t>
          </a:r>
          <a:endParaRPr lang="en-US" sz="2400" b="1" dirty="0">
            <a:solidFill>
              <a:srgbClr val="002060"/>
            </a:solidFill>
            <a:latin typeface="Arial" pitchFamily="34" charset="0"/>
            <a:ea typeface="Cambria Math" pitchFamily="18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0.7708</cdr:x>
      <cdr:y>0.0794</cdr:y>
    </cdr:from>
    <cdr:to>
      <cdr:x>0.95802</cdr:x>
      <cdr:y>0.18682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048195" y="341250"/>
          <a:ext cx="1711940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Helvetica"/>
              <a:ea typeface="Helvetica"/>
              <a:cs typeface="Helvetica"/>
            </a:defRPr>
          </a:lvl1pPr>
          <a:lvl2pPr marL="457200" indent="0">
            <a:defRPr sz="1100">
              <a:latin typeface="Helvetica"/>
              <a:ea typeface="Helvetica"/>
              <a:cs typeface="Helvetica"/>
            </a:defRPr>
          </a:lvl2pPr>
          <a:lvl3pPr marL="914400" indent="0">
            <a:defRPr sz="1100">
              <a:latin typeface="Helvetica"/>
              <a:ea typeface="Helvetica"/>
              <a:cs typeface="Helvetica"/>
            </a:defRPr>
          </a:lvl3pPr>
          <a:lvl4pPr marL="1371600" indent="0">
            <a:defRPr sz="1100">
              <a:latin typeface="Helvetica"/>
              <a:ea typeface="Helvetica"/>
              <a:cs typeface="Helvetica"/>
            </a:defRPr>
          </a:lvl4pPr>
          <a:lvl5pPr marL="1828800" indent="0">
            <a:defRPr sz="1100">
              <a:latin typeface="Helvetica"/>
              <a:ea typeface="Helvetica"/>
              <a:cs typeface="Helvetica"/>
            </a:defRPr>
          </a:lvl5pPr>
          <a:lvl6pPr marL="2286000" indent="0">
            <a:defRPr sz="1100">
              <a:latin typeface="Helvetica"/>
              <a:ea typeface="Helvetica"/>
              <a:cs typeface="Helvetica"/>
            </a:defRPr>
          </a:lvl6pPr>
          <a:lvl7pPr marL="2743200" indent="0">
            <a:defRPr sz="1100">
              <a:latin typeface="Helvetica"/>
              <a:ea typeface="Helvetica"/>
              <a:cs typeface="Helvetica"/>
            </a:defRPr>
          </a:lvl7pPr>
          <a:lvl8pPr marL="3200400" indent="0">
            <a:defRPr sz="1100">
              <a:latin typeface="Helvetica"/>
              <a:ea typeface="Helvetica"/>
              <a:cs typeface="Helvetica"/>
            </a:defRPr>
          </a:lvl8pPr>
          <a:lvl9pPr marL="3657600" indent="0">
            <a:defRPr sz="1100">
              <a:latin typeface="Helvetica"/>
              <a:ea typeface="Helvetica"/>
              <a:cs typeface="Helvetica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rgbClr val="002060"/>
              </a:solidFill>
              <a:latin typeface="Arial" pitchFamily="34" charset="0"/>
              <a:ea typeface="Cambria Math" pitchFamily="18" charset="0"/>
              <a:cs typeface="Arial" pitchFamily="34" charset="0"/>
            </a:rPr>
            <a:t>186 065,9</a:t>
          </a:r>
          <a:endParaRPr lang="en-US" sz="2400" b="1" dirty="0">
            <a:solidFill>
              <a:srgbClr val="002060"/>
            </a:solidFill>
            <a:latin typeface="Arial" pitchFamily="34" charset="0"/>
            <a:ea typeface="Cambria Math" pitchFamily="18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0.04966</cdr:x>
      <cdr:y>0.36488</cdr:y>
    </cdr:from>
    <cdr:to>
      <cdr:x>0.22449</cdr:x>
      <cdr:y>0.4723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54091" y="1568201"/>
          <a:ext cx="1598646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Helvetica"/>
              <a:ea typeface="Helvetica"/>
              <a:cs typeface="Helvetica"/>
            </a:defRPr>
          </a:lvl1pPr>
          <a:lvl2pPr marL="457200" indent="0">
            <a:defRPr sz="1100">
              <a:latin typeface="Helvetica"/>
              <a:ea typeface="Helvetica"/>
              <a:cs typeface="Helvetica"/>
            </a:defRPr>
          </a:lvl2pPr>
          <a:lvl3pPr marL="914400" indent="0">
            <a:defRPr sz="1100">
              <a:latin typeface="Helvetica"/>
              <a:ea typeface="Helvetica"/>
              <a:cs typeface="Helvetica"/>
            </a:defRPr>
          </a:lvl3pPr>
          <a:lvl4pPr marL="1371600" indent="0">
            <a:defRPr sz="1100">
              <a:latin typeface="Helvetica"/>
              <a:ea typeface="Helvetica"/>
              <a:cs typeface="Helvetica"/>
            </a:defRPr>
          </a:lvl4pPr>
          <a:lvl5pPr marL="1828800" indent="0">
            <a:defRPr sz="1100">
              <a:latin typeface="Helvetica"/>
              <a:ea typeface="Helvetica"/>
              <a:cs typeface="Helvetica"/>
            </a:defRPr>
          </a:lvl5pPr>
          <a:lvl6pPr marL="2286000" indent="0">
            <a:defRPr sz="1100">
              <a:latin typeface="Helvetica"/>
              <a:ea typeface="Helvetica"/>
              <a:cs typeface="Helvetica"/>
            </a:defRPr>
          </a:lvl6pPr>
          <a:lvl7pPr marL="2743200" indent="0">
            <a:defRPr sz="1100">
              <a:latin typeface="Helvetica"/>
              <a:ea typeface="Helvetica"/>
              <a:cs typeface="Helvetica"/>
            </a:defRPr>
          </a:lvl7pPr>
          <a:lvl8pPr marL="3200400" indent="0">
            <a:defRPr sz="1100">
              <a:latin typeface="Helvetica"/>
              <a:ea typeface="Helvetica"/>
              <a:cs typeface="Helvetica"/>
            </a:defRPr>
          </a:lvl8pPr>
          <a:lvl9pPr marL="3657600" indent="0">
            <a:defRPr sz="1100">
              <a:latin typeface="Helvetica"/>
              <a:ea typeface="Helvetica"/>
              <a:cs typeface="Helvetica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rgbClr val="002060"/>
              </a:solidFill>
              <a:latin typeface="Arial" pitchFamily="34" charset="0"/>
              <a:ea typeface="Cambria Math" pitchFamily="18" charset="0"/>
              <a:cs typeface="Arial" pitchFamily="34" charset="0"/>
            </a:rPr>
            <a:t>106 199,0</a:t>
          </a:r>
          <a:endParaRPr lang="en-US" sz="2400" b="1" dirty="0">
            <a:solidFill>
              <a:srgbClr val="002060"/>
            </a:solidFill>
            <a:latin typeface="Arial" pitchFamily="34" charset="0"/>
            <a:ea typeface="Cambria Math" pitchFamily="18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0.27211</cdr:x>
      <cdr:y>0.28962</cdr:y>
    </cdr:from>
    <cdr:to>
      <cdr:x>0.47075</cdr:x>
      <cdr:y>0.39704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488174" y="1244745"/>
          <a:ext cx="1816364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Helvetica"/>
              <a:ea typeface="Helvetica"/>
              <a:cs typeface="Helvetica"/>
            </a:defRPr>
          </a:lvl1pPr>
          <a:lvl2pPr marL="457200" indent="0">
            <a:defRPr sz="1100">
              <a:latin typeface="Helvetica"/>
              <a:ea typeface="Helvetica"/>
              <a:cs typeface="Helvetica"/>
            </a:defRPr>
          </a:lvl2pPr>
          <a:lvl3pPr marL="914400" indent="0">
            <a:defRPr sz="1100">
              <a:latin typeface="Helvetica"/>
              <a:ea typeface="Helvetica"/>
              <a:cs typeface="Helvetica"/>
            </a:defRPr>
          </a:lvl3pPr>
          <a:lvl4pPr marL="1371600" indent="0">
            <a:defRPr sz="1100">
              <a:latin typeface="Helvetica"/>
              <a:ea typeface="Helvetica"/>
              <a:cs typeface="Helvetica"/>
            </a:defRPr>
          </a:lvl4pPr>
          <a:lvl5pPr marL="1828800" indent="0">
            <a:defRPr sz="1100">
              <a:latin typeface="Helvetica"/>
              <a:ea typeface="Helvetica"/>
              <a:cs typeface="Helvetica"/>
            </a:defRPr>
          </a:lvl5pPr>
          <a:lvl6pPr marL="2286000" indent="0">
            <a:defRPr sz="1100">
              <a:latin typeface="Helvetica"/>
              <a:ea typeface="Helvetica"/>
              <a:cs typeface="Helvetica"/>
            </a:defRPr>
          </a:lvl6pPr>
          <a:lvl7pPr marL="2743200" indent="0">
            <a:defRPr sz="1100">
              <a:latin typeface="Helvetica"/>
              <a:ea typeface="Helvetica"/>
              <a:cs typeface="Helvetica"/>
            </a:defRPr>
          </a:lvl7pPr>
          <a:lvl8pPr marL="3200400" indent="0">
            <a:defRPr sz="1100">
              <a:latin typeface="Helvetica"/>
              <a:ea typeface="Helvetica"/>
              <a:cs typeface="Helvetica"/>
            </a:defRPr>
          </a:lvl8pPr>
          <a:lvl9pPr marL="3657600" indent="0">
            <a:defRPr sz="1100">
              <a:latin typeface="Helvetica"/>
              <a:ea typeface="Helvetica"/>
              <a:cs typeface="Helvetica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rgbClr val="002060"/>
              </a:solidFill>
              <a:latin typeface="Arial" pitchFamily="34" charset="0"/>
              <a:ea typeface="Cambria Math" pitchFamily="18" charset="0"/>
              <a:cs typeface="Arial" pitchFamily="34" charset="0"/>
            </a:rPr>
            <a:t> 126 016,4</a:t>
          </a:r>
          <a:endParaRPr lang="en-US" sz="2400" b="1" dirty="0">
            <a:solidFill>
              <a:srgbClr val="002060"/>
            </a:solidFill>
            <a:latin typeface="Arial" pitchFamily="34" charset="0"/>
            <a:ea typeface="Cambria Math" pitchFamily="18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0.50262</cdr:x>
      <cdr:y>0.04829</cdr:y>
    </cdr:from>
    <cdr:to>
      <cdr:x>0.73274</cdr:x>
      <cdr:y>0.27363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611915" y="112131"/>
          <a:ext cx="2111524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rPr>
            <a:t>1 209,2</a:t>
          </a:r>
          <a:endParaRPr lang="ru-RU" sz="1400" b="1" dirty="0">
            <a:solidFill>
              <a:srgbClr val="C00000"/>
            </a:solidFill>
            <a:latin typeface="Arial" pitchFamily="34" charset="0"/>
            <a:ea typeface="Cambria Math" pitchFamily="18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1400" b="1" dirty="0">
              <a:solidFill>
                <a:srgbClr val="0A259A"/>
              </a:solidFill>
              <a:latin typeface="Arial" pitchFamily="34" charset="0"/>
              <a:ea typeface="Cambria Math" pitchFamily="18" charset="0"/>
              <a:cs typeface="Arial" pitchFamily="34" charset="0"/>
            </a:rPr>
            <a:t>млн.тенге</a:t>
          </a:r>
          <a:endParaRPr lang="en-US" sz="1400" b="1" dirty="0">
            <a:solidFill>
              <a:srgbClr val="0A259A"/>
            </a:solidFill>
            <a:latin typeface="Arial" pitchFamily="34" charset="0"/>
            <a:ea typeface="Cambria Math" pitchFamily="18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0.74253</cdr:x>
      <cdr:y>0</cdr:y>
    </cdr:from>
    <cdr:to>
      <cdr:x>0.94034</cdr:x>
      <cdr:y>0.22534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813312" y="0"/>
          <a:ext cx="1815050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rPr>
            <a:t>1 737,0</a:t>
          </a:r>
          <a:endParaRPr lang="ru-RU" sz="1400" b="1" dirty="0">
            <a:solidFill>
              <a:srgbClr val="C00000"/>
            </a:solidFill>
            <a:latin typeface="Arial" pitchFamily="34" charset="0"/>
            <a:ea typeface="Cambria Math" pitchFamily="18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1400" b="1" dirty="0">
              <a:solidFill>
                <a:srgbClr val="0A259A"/>
              </a:solidFill>
              <a:latin typeface="Arial" pitchFamily="34" charset="0"/>
              <a:ea typeface="Cambria Math" pitchFamily="18" charset="0"/>
              <a:cs typeface="Arial" pitchFamily="34" charset="0"/>
            </a:rPr>
            <a:t>млн.тенге</a:t>
          </a:r>
          <a:endParaRPr lang="en-US" sz="1400" b="1" dirty="0">
            <a:solidFill>
              <a:srgbClr val="0A259A"/>
            </a:solidFill>
            <a:latin typeface="Arial" pitchFamily="34" charset="0"/>
            <a:ea typeface="Cambria Math" pitchFamily="18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0.0298</cdr:x>
      <cdr:y>0.16584</cdr:y>
    </cdr:from>
    <cdr:to>
      <cdr:x>0.28209</cdr:x>
      <cdr:y>0.39118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73437" y="385069"/>
          <a:ext cx="2314950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rPr>
            <a:t>583,6</a:t>
          </a:r>
          <a:endParaRPr lang="ru-RU" sz="1400" b="1" dirty="0">
            <a:solidFill>
              <a:srgbClr val="C00000"/>
            </a:solidFill>
            <a:latin typeface="Arial" pitchFamily="34" charset="0"/>
            <a:ea typeface="Cambria Math" pitchFamily="18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1400" b="1" dirty="0">
              <a:solidFill>
                <a:srgbClr val="0A259A"/>
              </a:solidFill>
              <a:latin typeface="Arial" pitchFamily="34" charset="0"/>
              <a:ea typeface="Cambria Math" pitchFamily="18" charset="0"/>
              <a:cs typeface="Arial" pitchFamily="34" charset="0"/>
            </a:rPr>
            <a:t>млн.тенге</a:t>
          </a:r>
          <a:endParaRPr lang="en-US" sz="1400" b="1" dirty="0">
            <a:solidFill>
              <a:srgbClr val="0A259A"/>
            </a:solidFill>
            <a:latin typeface="Arial" pitchFamily="34" charset="0"/>
            <a:ea typeface="Cambria Math" pitchFamily="18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0.47111</cdr:x>
      <cdr:y>0.91529</cdr:y>
    </cdr:from>
    <cdr:to>
      <cdr:x>0.50942</cdr:x>
      <cdr:y>1</cdr:y>
    </cdr:to>
    <cdr:sp macro="" textlink="">
      <cdr:nvSpPr>
        <cdr:cNvPr id="6" name="Равнобедренный треугольник 5"/>
        <cdr:cNvSpPr/>
      </cdr:nvSpPr>
      <cdr:spPr>
        <a:xfrm xmlns:a="http://schemas.openxmlformats.org/drawingml/2006/main" rot="10800000">
          <a:off x="4453246" y="3114090"/>
          <a:ext cx="362159" cy="288191"/>
        </a:xfrm>
        <a:prstGeom xmlns:a="http://schemas.openxmlformats.org/drawingml/2006/main" prst="triangle">
          <a:avLst/>
        </a:prstGeom>
        <a:solidFill xmlns:a="http://schemas.openxmlformats.org/drawingml/2006/main">
          <a:srgbClr val="44F261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>
          <a:glow rad="139700">
            <a:srgbClr val="9BBB59">
              <a:satMod val="175000"/>
              <a:alpha val="40000"/>
            </a:srgbClr>
          </a:glo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"/>
              <a:ea typeface="Helvetica"/>
              <a:cs typeface="Helvetica"/>
              <a:sym typeface="Calibri"/>
            </a:defRPr>
          </a:lvl1pPr>
          <a:lvl2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"/>
              <a:ea typeface="Helvetica"/>
              <a:cs typeface="Helvetica"/>
              <a:sym typeface="Calibri"/>
            </a:defRPr>
          </a:lvl2pPr>
          <a:lvl3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"/>
              <a:ea typeface="Helvetica"/>
              <a:cs typeface="Helvetica"/>
              <a:sym typeface="Calibri"/>
            </a:defRPr>
          </a:lvl3pPr>
          <a:lvl4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"/>
              <a:ea typeface="Helvetica"/>
              <a:cs typeface="Helvetica"/>
              <a:sym typeface="Calibri"/>
            </a:defRPr>
          </a:lvl4pPr>
          <a:lvl5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"/>
              <a:ea typeface="Helvetica"/>
              <a:cs typeface="Helvetica"/>
              <a:sym typeface="Calibri"/>
            </a:defRPr>
          </a:lvl5pPr>
          <a:lvl6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"/>
              <a:ea typeface="Helvetica"/>
              <a:cs typeface="Helvetica"/>
              <a:sym typeface="Calibri"/>
            </a:defRPr>
          </a:lvl6pPr>
          <a:lvl7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"/>
              <a:ea typeface="Helvetica"/>
              <a:cs typeface="Helvetica"/>
              <a:sym typeface="Calibri"/>
            </a:defRPr>
          </a:lvl7pPr>
          <a:lvl8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"/>
              <a:ea typeface="Helvetica"/>
              <a:cs typeface="Helvetica"/>
              <a:sym typeface="Calibri"/>
            </a:defRPr>
          </a:lvl8pPr>
          <a:lvl9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"/>
              <a:ea typeface="Helvetica"/>
              <a:cs typeface="Helvetica"/>
              <a:sym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0.43458</cdr:x>
      <cdr:y>0.83708</cdr:y>
    </cdr:from>
    <cdr:to>
      <cdr:x>0.54044</cdr:x>
      <cdr:y>0.9118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973800" y="2142118"/>
          <a:ext cx="967984" cy="191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1pPr>
          <a:lvl2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2pPr>
          <a:lvl3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3pPr>
          <a:lvl4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4pPr>
          <a:lvl5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5pPr>
          <a:lvl6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6pPr>
          <a:lvl7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7pPr>
          <a:lvl8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8pPr>
          <a:lvl9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9pPr>
        </a:lstStyle>
        <a:p xmlns:a="http://schemas.openxmlformats.org/drawingml/2006/main">
          <a:pPr algn="just">
            <a:lnSpc>
              <a:spcPct val="115000"/>
            </a:lnSpc>
            <a:spcAft>
              <a:spcPts val="0"/>
            </a:spcAft>
            <a:tabLst>
              <a:tab pos="90170" algn="l"/>
            </a:tabLst>
          </a:pPr>
          <a:r>
            <a:rPr lang="ru-RU" sz="1000" b="1" dirty="0">
              <a:solidFill>
                <a:srgbClr val="0A259A"/>
              </a:solidFill>
              <a:latin typeface="Arial" pitchFamily="34" charset="0"/>
              <a:cs typeface="Arial" pitchFamily="34" charset="0"/>
            </a:rPr>
            <a:t>продолжение</a:t>
          </a:r>
          <a:endParaRPr lang="ru-RU" sz="1050" b="1" dirty="0">
            <a:solidFill>
              <a:srgbClr val="C00000"/>
            </a:solidFill>
            <a:latin typeface="Arial" pitchFamily="34" charset="0"/>
            <a:ea typeface="SimSun" panose="02010600030101010101" pitchFamily="2" charset="-122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0.69044</cdr:x>
      <cdr:y>0.23187</cdr:y>
    </cdr:from>
    <cdr:to>
      <cdr:x>0.96163</cdr:x>
      <cdr:y>0.45026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313403" y="686241"/>
          <a:ext cx="2479728" cy="646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0A259A"/>
              </a:solidFill>
              <a:latin typeface="Arial" pitchFamily="34" charset="0"/>
              <a:ea typeface="Cambria Math" pitchFamily="18" charset="0"/>
              <a:cs typeface="Arial" pitchFamily="34" charset="0"/>
            </a:rPr>
            <a:t>13 842,8</a:t>
          </a:r>
          <a:endParaRPr lang="ru-RU" sz="1800" b="1" dirty="0">
            <a:solidFill>
              <a:srgbClr val="0A259A"/>
            </a:solidFill>
            <a:latin typeface="Arial" pitchFamily="34" charset="0"/>
            <a:ea typeface="Cambria Math" pitchFamily="18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1800" b="1" dirty="0">
              <a:solidFill>
                <a:srgbClr val="0A259A"/>
              </a:solidFill>
              <a:latin typeface="Arial" pitchFamily="34" charset="0"/>
              <a:ea typeface="Cambria Math" pitchFamily="18" charset="0"/>
              <a:cs typeface="Arial" pitchFamily="34" charset="0"/>
            </a:rPr>
            <a:t>млн.тенге</a:t>
          </a:r>
          <a:endParaRPr lang="en-US" sz="1800" b="1" dirty="0">
            <a:solidFill>
              <a:srgbClr val="0A259A"/>
            </a:solidFill>
            <a:latin typeface="Arial" pitchFamily="34" charset="0"/>
            <a:ea typeface="Cambria Math" pitchFamily="18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0.2718</cdr:x>
      <cdr:y>0.22226</cdr:y>
    </cdr:from>
    <cdr:to>
      <cdr:x>0.4301</cdr:x>
      <cdr:y>0.44064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485320" y="657794"/>
          <a:ext cx="1447513" cy="646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A259A"/>
              </a:solidFill>
              <a:latin typeface="Arial" pitchFamily="34" charset="0"/>
              <a:ea typeface="Cambria Math" pitchFamily="18" charset="0"/>
              <a:cs typeface="Arial" pitchFamily="34" charset="0"/>
            </a:rPr>
            <a:t>11 968,1</a:t>
          </a:r>
          <a:endParaRPr lang="ru-RU" sz="1800" b="1" dirty="0">
            <a:solidFill>
              <a:srgbClr val="0A259A"/>
            </a:solidFill>
            <a:latin typeface="Arial" pitchFamily="34" charset="0"/>
            <a:ea typeface="Cambria Math" pitchFamily="18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1800" b="1" dirty="0">
              <a:solidFill>
                <a:srgbClr val="0A259A"/>
              </a:solidFill>
              <a:latin typeface="Arial" pitchFamily="34" charset="0"/>
              <a:ea typeface="Cambria Math" pitchFamily="18" charset="0"/>
              <a:cs typeface="Arial" pitchFamily="34" charset="0"/>
            </a:rPr>
            <a:t>млн.тенге</a:t>
          </a:r>
          <a:endParaRPr lang="en-US" sz="1800" b="1" dirty="0">
            <a:solidFill>
              <a:srgbClr val="0A259A"/>
            </a:solidFill>
            <a:latin typeface="Arial" pitchFamily="34" charset="0"/>
            <a:ea typeface="Cambria Math" pitchFamily="18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0.48734</cdr:x>
      <cdr:y>0.22226</cdr:y>
    </cdr:from>
    <cdr:to>
      <cdr:x>0.65485</cdr:x>
      <cdr:y>0.44064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456239" y="657796"/>
          <a:ext cx="1531699" cy="646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A259A"/>
              </a:solidFill>
              <a:latin typeface="Arial" pitchFamily="34" charset="0"/>
              <a:ea typeface="Cambria Math" pitchFamily="18" charset="0"/>
              <a:cs typeface="Arial" pitchFamily="34" charset="0"/>
            </a:rPr>
            <a:t>12 565,3</a:t>
          </a:r>
        </a:p>
        <a:p xmlns:a="http://schemas.openxmlformats.org/drawingml/2006/main">
          <a:pPr algn="ctr"/>
          <a:r>
            <a:rPr lang="ru-RU" sz="1800" b="1" dirty="0" err="1" smtClean="0">
              <a:solidFill>
                <a:srgbClr val="0A259A"/>
              </a:solidFill>
              <a:latin typeface="Arial" pitchFamily="34" charset="0"/>
              <a:ea typeface="Cambria Math" pitchFamily="18" charset="0"/>
              <a:cs typeface="Arial" pitchFamily="34" charset="0"/>
            </a:rPr>
            <a:t>млн.тенге</a:t>
          </a:r>
          <a:endParaRPr lang="en-US" sz="1800" b="1" dirty="0">
            <a:solidFill>
              <a:srgbClr val="0A259A"/>
            </a:solidFill>
            <a:latin typeface="Arial" pitchFamily="34" charset="0"/>
            <a:ea typeface="Cambria Math" pitchFamily="18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0.09046</cdr:x>
      <cdr:y>0.31168</cdr:y>
    </cdr:from>
    <cdr:to>
      <cdr:x>0.26796</cdr:x>
      <cdr:y>0.53006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827131" y="922432"/>
          <a:ext cx="1623094" cy="646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A259A"/>
              </a:solidFill>
              <a:latin typeface="Arial" pitchFamily="34" charset="0"/>
              <a:ea typeface="Cambria Math" pitchFamily="18" charset="0"/>
              <a:cs typeface="Arial" pitchFamily="34" charset="0"/>
            </a:rPr>
            <a:t>8 631,7</a:t>
          </a:r>
          <a:endParaRPr lang="kk-KZ" sz="1800" b="1" dirty="0" smtClean="0">
            <a:solidFill>
              <a:srgbClr val="0A259A"/>
            </a:solidFill>
            <a:latin typeface="Arial" pitchFamily="34" charset="0"/>
            <a:ea typeface="Cambria Math" pitchFamily="18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1800" b="1" dirty="0" err="1" smtClean="0">
              <a:solidFill>
                <a:srgbClr val="0A259A"/>
              </a:solidFill>
              <a:latin typeface="Arial" pitchFamily="34" charset="0"/>
              <a:ea typeface="Cambria Math" pitchFamily="18" charset="0"/>
              <a:cs typeface="Arial" pitchFamily="34" charset="0"/>
            </a:rPr>
            <a:t>млн.тенге</a:t>
          </a:r>
          <a:endParaRPr lang="en-US" sz="1800" b="1" dirty="0">
            <a:solidFill>
              <a:srgbClr val="0A259A"/>
            </a:solidFill>
            <a:latin typeface="Arial" pitchFamily="34" charset="0"/>
            <a:ea typeface="Cambria Math" pitchFamily="18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prstGeom prst="rect">
            <a:avLst/>
          </a:prstGeom>
        </p:spPr>
        <p:txBody>
          <a:bodyPr lIns="91420" tIns="45710" rIns="91420" bIns="45710"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06357" y="4715909"/>
            <a:ext cx="4984962" cy="4467700"/>
          </a:xfrm>
          <a:prstGeom prst="rect">
            <a:avLst/>
          </a:prstGeom>
        </p:spPr>
        <p:txBody>
          <a:bodyPr lIns="91420" tIns="45710" rIns="91420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61762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355"/>
      </a:spcBef>
      <a:defRPr sz="1100">
        <a:latin typeface="+mj-lt"/>
        <a:ea typeface="+mj-ea"/>
        <a:cs typeface="+mj-cs"/>
        <a:sym typeface="Calibri"/>
      </a:defRPr>
    </a:lvl1pPr>
    <a:lvl2pPr indent="202562" latinLnBrk="0">
      <a:spcBef>
        <a:spcPts val="355"/>
      </a:spcBef>
      <a:defRPr sz="1100">
        <a:latin typeface="+mj-lt"/>
        <a:ea typeface="+mj-ea"/>
        <a:cs typeface="+mj-cs"/>
        <a:sym typeface="Calibri"/>
      </a:defRPr>
    </a:lvl2pPr>
    <a:lvl3pPr indent="405124" latinLnBrk="0">
      <a:spcBef>
        <a:spcPts val="355"/>
      </a:spcBef>
      <a:defRPr sz="1100">
        <a:latin typeface="+mj-lt"/>
        <a:ea typeface="+mj-ea"/>
        <a:cs typeface="+mj-cs"/>
        <a:sym typeface="Calibri"/>
      </a:defRPr>
    </a:lvl3pPr>
    <a:lvl4pPr indent="607687" latinLnBrk="0">
      <a:spcBef>
        <a:spcPts val="355"/>
      </a:spcBef>
      <a:defRPr sz="1100">
        <a:latin typeface="+mj-lt"/>
        <a:ea typeface="+mj-ea"/>
        <a:cs typeface="+mj-cs"/>
        <a:sym typeface="Calibri"/>
      </a:defRPr>
    </a:lvl4pPr>
    <a:lvl5pPr indent="810249" latinLnBrk="0">
      <a:spcBef>
        <a:spcPts val="355"/>
      </a:spcBef>
      <a:defRPr sz="1100">
        <a:latin typeface="+mj-lt"/>
        <a:ea typeface="+mj-ea"/>
        <a:cs typeface="+mj-cs"/>
        <a:sym typeface="Calibri"/>
      </a:defRPr>
    </a:lvl5pPr>
    <a:lvl6pPr indent="1012811" latinLnBrk="0">
      <a:spcBef>
        <a:spcPts val="355"/>
      </a:spcBef>
      <a:defRPr sz="1100">
        <a:latin typeface="+mj-lt"/>
        <a:ea typeface="+mj-ea"/>
        <a:cs typeface="+mj-cs"/>
        <a:sym typeface="Calibri"/>
      </a:defRPr>
    </a:lvl6pPr>
    <a:lvl7pPr indent="1215373" latinLnBrk="0">
      <a:spcBef>
        <a:spcPts val="355"/>
      </a:spcBef>
      <a:defRPr sz="1100">
        <a:latin typeface="+mj-lt"/>
        <a:ea typeface="+mj-ea"/>
        <a:cs typeface="+mj-cs"/>
        <a:sym typeface="Calibri"/>
      </a:defRPr>
    </a:lvl7pPr>
    <a:lvl8pPr indent="1417935" latinLnBrk="0">
      <a:spcBef>
        <a:spcPts val="355"/>
      </a:spcBef>
      <a:defRPr sz="1100">
        <a:latin typeface="+mj-lt"/>
        <a:ea typeface="+mj-ea"/>
        <a:cs typeface="+mj-cs"/>
        <a:sym typeface="Calibri"/>
      </a:defRPr>
    </a:lvl8pPr>
    <a:lvl9pPr indent="1620497" latinLnBrk="0">
      <a:spcBef>
        <a:spcPts val="355"/>
      </a:spcBef>
      <a:defRPr sz="11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13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4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2" y="204789"/>
            <a:ext cx="5111751" cy="438983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7" y="1076328"/>
            <a:ext cx="3008317" cy="351829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2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2" cy="3086100"/>
          </a:xfrm>
          <a:prstGeom prst="rect">
            <a:avLst/>
          </a:prstGeom>
        </p:spPr>
        <p:txBody>
          <a:bodyPr lIns="81024" tIns="40511" rIns="81024" bIns="40511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4025505"/>
            <a:ext cx="5486402" cy="60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66"/>
              </a:spcBef>
              <a:buSzTx/>
              <a:buFontTx/>
              <a:buNone/>
              <a:defRPr sz="1200"/>
            </a:lvl1pPr>
            <a:lvl2pPr marL="531724" indent="-126599">
              <a:spcBef>
                <a:spcPts val="266"/>
              </a:spcBef>
              <a:buFontTx/>
              <a:defRPr sz="1200"/>
            </a:lvl2pPr>
            <a:lvl3pPr marL="928410" indent="-118162">
              <a:spcBef>
                <a:spcPts val="266"/>
              </a:spcBef>
              <a:buFontTx/>
              <a:defRPr sz="1200"/>
            </a:lvl3pPr>
            <a:lvl4pPr marL="1357164" indent="-141792">
              <a:spcBef>
                <a:spcPts val="266"/>
              </a:spcBef>
              <a:buFontTx/>
              <a:defRPr sz="1200"/>
            </a:lvl4pPr>
            <a:lvl5pPr marL="1762290" indent="-141792">
              <a:spcBef>
                <a:spcPts val="266"/>
              </a:spcBef>
              <a:buFontTx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05980"/>
            <a:ext cx="2057400" cy="438864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05980"/>
            <a:ext cx="6019800" cy="438864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5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0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5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0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025" tIns="40513" rIns="81025" bIns="40513"/>
          <a:lstStyle/>
          <a:p>
            <a:fld id="{5B106E36-FD25-4E2D-B0AA-010F637433A0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81025" tIns="40513" rIns="81025" bIns="40513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38278" y="4778644"/>
            <a:ext cx="248524" cy="2510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510" tIns="40510" rIns="40510" bIns="4051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510" tIns="40510" rIns="40510" bIns="4051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38278" y="4778644"/>
            <a:ext cx="248524" cy="251088"/>
          </a:xfrm>
          <a:prstGeom prst="rect">
            <a:avLst/>
          </a:prstGeom>
          <a:ln w="12700">
            <a:miter lim="400000"/>
          </a:ln>
        </p:spPr>
        <p:txBody>
          <a:bodyPr wrap="none" lIns="40510" tIns="40510" rIns="40510" bIns="40510" anchor="ctr">
            <a:spAutoFit/>
          </a:bodyPr>
          <a:lstStyle>
            <a:lvl1pPr algn="r">
              <a:defRPr sz="11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transition spd="med"/>
  <p:txStyles>
    <p:titleStyle>
      <a:lvl1pPr marL="0" marR="0" indent="0" algn="ctr" defTabSz="8102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8102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8102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8102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8102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8102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8102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8102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8102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03843" marR="0" indent="-303843" algn="l" defTabSz="810249" rtl="0" latinLnBrk="0">
        <a:lnSpc>
          <a:spcPct val="100000"/>
        </a:lnSpc>
        <a:spcBef>
          <a:spcPts val="62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94498" marR="0" indent="-289374" algn="l" defTabSz="810249" rtl="0" latinLnBrk="0">
        <a:lnSpc>
          <a:spcPct val="100000"/>
        </a:lnSpc>
        <a:spcBef>
          <a:spcPts val="62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80331" marR="0" indent="-270083" algn="l" defTabSz="810249" rtl="0" latinLnBrk="0">
        <a:lnSpc>
          <a:spcPct val="100000"/>
        </a:lnSpc>
        <a:spcBef>
          <a:spcPts val="62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39472" marR="0" indent="-324099" algn="l" defTabSz="810249" rtl="0" latinLnBrk="0">
        <a:lnSpc>
          <a:spcPct val="100000"/>
        </a:lnSpc>
        <a:spcBef>
          <a:spcPts val="62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944597" marR="0" indent="-324099" algn="l" defTabSz="810249" rtl="0" latinLnBrk="0">
        <a:lnSpc>
          <a:spcPct val="100000"/>
        </a:lnSpc>
        <a:spcBef>
          <a:spcPts val="620"/>
        </a:spcBef>
        <a:spcAft>
          <a:spcPts val="0"/>
        </a:spcAft>
        <a:buClrTx/>
        <a:buSzPct val="100000"/>
        <a:buFont typeface="Arial"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349721" marR="0" indent="-324099" algn="l" defTabSz="810249" rtl="0" latinLnBrk="0">
        <a:lnSpc>
          <a:spcPct val="100000"/>
        </a:lnSpc>
        <a:spcBef>
          <a:spcPts val="62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754844" marR="0" indent="-324099" algn="l" defTabSz="810249" rtl="0" latinLnBrk="0">
        <a:lnSpc>
          <a:spcPct val="100000"/>
        </a:lnSpc>
        <a:spcBef>
          <a:spcPts val="62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159968" marR="0" indent="-324098" algn="l" defTabSz="810249" rtl="0" latinLnBrk="0">
        <a:lnSpc>
          <a:spcPct val="100000"/>
        </a:lnSpc>
        <a:spcBef>
          <a:spcPts val="62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565092" marR="0" indent="-324098" algn="l" defTabSz="810249" rtl="0" latinLnBrk="0">
        <a:lnSpc>
          <a:spcPct val="100000"/>
        </a:lnSpc>
        <a:spcBef>
          <a:spcPts val="62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8102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8102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8102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8102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8102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8102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8102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8102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8102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12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chart" Target="../charts/chart6.xml"/><Relationship Id="rId7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41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7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chart" Target="../charts/chart8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дз кз\Review_on_SED_Kostanay_region_RUS без надпис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одзаголовок 6"/>
          <p:cNvSpPr>
            <a:spLocks noGrp="1"/>
          </p:cNvSpPr>
          <p:nvPr>
            <p:ph type="ctrTitle"/>
          </p:nvPr>
        </p:nvSpPr>
        <p:spPr>
          <a:xfrm>
            <a:off x="3877752" y="1917173"/>
            <a:ext cx="4671338" cy="1318543"/>
          </a:xfrm>
        </p:spPr>
        <p:txBody>
          <a:bodyPr>
            <a:noAutofit/>
          </a:bodyPr>
          <a:lstStyle/>
          <a:p>
            <a:pPr algn="l"/>
            <a:r>
              <a:rPr lang="ru-RU" sz="25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ГРАЖДАНСКИЙ БЮДЖЕТ КОСТАНАЙСКОЙ ОБЛАСТИ на </a:t>
            </a:r>
            <a:r>
              <a:rPr lang="ru-RU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декабря </a:t>
            </a:r>
            <a:r>
              <a:rPr lang="ru-RU" sz="25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25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br>
              <a:rPr lang="ru-RU" sz="25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b="1" dirty="0">
              <a:solidFill>
                <a:srgbClr val="0A2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6"/>
          <p:cNvSpPr txBox="1">
            <a:spLocks/>
          </p:cNvSpPr>
          <p:nvPr/>
        </p:nvSpPr>
        <p:spPr>
          <a:xfrm>
            <a:off x="3131843" y="4840002"/>
            <a:ext cx="2664296" cy="303498"/>
          </a:xfrm>
          <a:prstGeom prst="rect">
            <a:avLst/>
          </a:prstGeom>
        </p:spPr>
        <p:txBody>
          <a:bodyPr vert="horz" lIns="81025" tIns="40513" rIns="81025" bIns="40513" rtlCol="0" anchor="ctr">
            <a:noAutofit/>
          </a:bodyPr>
          <a:lstStyle/>
          <a:p>
            <a:pPr algn="ctr" hangingPunct="1">
              <a:spcBef>
                <a:spcPct val="0"/>
              </a:spcBef>
              <a:defRPr/>
            </a:pPr>
            <a:r>
              <a:rPr lang="ru-RU" b="1" dirty="0" err="1">
                <a:solidFill>
                  <a:srgbClr val="0A259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Костанай</a:t>
            </a:r>
            <a:r>
              <a:rPr lang="ru-RU" b="1" dirty="0">
                <a:solidFill>
                  <a:srgbClr val="0A259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ru-RU" b="1" kern="1200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b="1" kern="1200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b="1" kern="1200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b="1" kern="1200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hangingPunct="1">
              <a:spcBef>
                <a:spcPct val="0"/>
              </a:spcBef>
              <a:defRPr/>
            </a:pPr>
            <a:r>
              <a:rPr lang="ru-RU" sz="21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8658228" y="4672015"/>
            <a:ext cx="485775" cy="471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25" tIns="40513" rIns="81025" bIns="40513"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8661438" y="4750943"/>
            <a:ext cx="482562" cy="512698"/>
          </a:xfrm>
        </p:spPr>
        <p:txBody>
          <a:bodyPr/>
          <a:lstStyle/>
          <a:p>
            <a:pPr algn="ctr"/>
            <a:fld id="{5E8B0D4E-4D5A-4088-B0C6-94DFFE03A6A7}" type="slidenum">
              <a:rPr lang="ru-RU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3902"/>
            <a:ext cx="9144001" cy="1682249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ctr"/>
            <a:r>
              <a:rPr lang="ru-RU" altLang="ru-RU" sz="24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Основные виды неналоговых </a:t>
            </a:r>
            <a:r>
              <a:rPr lang="ru-RU" altLang="ru-RU" sz="24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поступлений </a:t>
            </a:r>
            <a:r>
              <a:rPr lang="ru-RU" altLang="ru-RU" sz="24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/>
            </a:r>
            <a:br>
              <a:rPr lang="ru-RU" altLang="ru-RU" sz="24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</a:b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на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1 декабря 202</a:t>
            </a: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4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года, </a:t>
            </a:r>
            <a:r>
              <a:rPr lang="ru-RU" altLang="ru-RU" sz="24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млн.тенге</a:t>
            </a:r>
            <a:r>
              <a:rPr lang="ru-RU" altLang="ru-RU" sz="24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/>
            </a:r>
            <a:br>
              <a:rPr lang="ru-RU" altLang="ru-RU" sz="24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</a:br>
            <a:r>
              <a:rPr lang="ru-RU" altLang="ru-RU" sz="24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altLang="ru-RU" sz="24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dirty="0">
                <a:ln w="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600" b="1" dirty="0">
                <a:ln w="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altLang="ru-RU" sz="1600" b="1" dirty="0">
              <a:ln w="0"/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8377" y="3897006"/>
            <a:ext cx="1490810" cy="1005147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штрафы, пени,</a:t>
            </a:r>
          </a:p>
          <a:p>
            <a:pPr algn="ctr"/>
            <a:r>
              <a:rPr lang="ru-RU" sz="1200" b="1" dirty="0" smtClean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санкции налагаемые ДВД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1 731,2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млн.тенге</a:t>
            </a:r>
            <a:endParaRPr lang="en-US" sz="1200" b="1" dirty="0" smtClean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06427" y="1265995"/>
            <a:ext cx="1512879" cy="1589922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другие неналоговые поступления в местный бюджет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5 432,0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млн.тенге</a:t>
            </a:r>
            <a:endParaRPr lang="en-US" sz="1400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7060027" y="1830790"/>
            <a:ext cx="562709" cy="95250"/>
          </a:xfrm>
          <a:prstGeom prst="line">
            <a:avLst/>
          </a:prstGeom>
          <a:ln>
            <a:solidFill>
              <a:srgbClr val="0A2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-140269" y="1751682"/>
            <a:ext cx="2183231" cy="1159035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отчисления </a:t>
            </a:r>
            <a:r>
              <a:rPr lang="ru-RU" sz="1400" b="1" dirty="0" err="1" smtClean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недропользователей</a:t>
            </a:r>
            <a:r>
              <a:rPr lang="ru-RU" sz="1400" b="1" dirty="0" smtClean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на СЭР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497,9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млн.тенге </a:t>
            </a:r>
            <a:endParaRPr lang="en-US" sz="1400" b="1" dirty="0" smtClean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203410537"/>
              </p:ext>
            </p:extLst>
          </p:nvPr>
        </p:nvGraphicFramePr>
        <p:xfrm>
          <a:off x="1312500" y="1533755"/>
          <a:ext cx="7322580" cy="314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 flipH="1">
            <a:off x="1790701" y="1828800"/>
            <a:ext cx="1104899" cy="1"/>
          </a:xfrm>
          <a:prstGeom prst="line">
            <a:avLst/>
          </a:prstGeom>
          <a:ln>
            <a:solidFill>
              <a:srgbClr val="0A2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397435" y="3260993"/>
            <a:ext cx="1026276" cy="728179"/>
          </a:xfrm>
          <a:prstGeom prst="line">
            <a:avLst/>
          </a:prstGeom>
          <a:ln>
            <a:solidFill>
              <a:srgbClr val="0A2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16"/>
          <p:cNvGrpSpPr/>
          <p:nvPr/>
        </p:nvGrpSpPr>
        <p:grpSpPr>
          <a:xfrm>
            <a:off x="0" y="469900"/>
            <a:ext cx="1902695" cy="1356921"/>
            <a:chOff x="214282" y="3929066"/>
            <a:chExt cx="1918377" cy="1737790"/>
          </a:xfrm>
        </p:grpSpPr>
        <p:pic>
          <p:nvPicPr>
            <p:cNvPr id="42" name="Рисунок 41" descr="eee507a13ee9fbfa56095831b63c811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282" y="3929066"/>
              <a:ext cx="1918377" cy="13572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3" name="Picture 2" descr="C:\Users\1\Desktop\Техоснащение\Штрафы\Штамп штрафы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58" y="5072074"/>
              <a:ext cx="945278" cy="5947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9" name="Picture 2" descr="http://wpc-spb.ru/wp-content/uploads/2016/12/%D1%87%D0%B5%D0%BB%D0%BE%D0%B2%D0%B5%D1%87%D0%B5%D0%BA-%D1%81-%D0%BA%D0%B0%D1%80%D0%B0%D0%BD%D0%B4%D0%B0%D1%88%D0%BE%D0%BC-768x11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9279"/>
            <a:ext cx="914400" cy="106952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getNewsImage.ph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22377" y="4171499"/>
            <a:ext cx="1129423" cy="834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3" descr="R:\09_Отдел отчетности\амир\kostana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1733" y="0"/>
            <a:ext cx="1362269" cy="1362269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4648200" y="3933664"/>
            <a:ext cx="4210050" cy="1245213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 fontAlgn="ctr" hangingPunct="1">
              <a:defRPr/>
            </a:pPr>
            <a:r>
              <a:rPr lang="ru-RU" altLang="ru-RU" sz="14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</a:t>
            </a:r>
          </a:p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4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Всего неналоговых поступлений </a:t>
            </a:r>
          </a:p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4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на 1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 </a:t>
            </a:r>
            <a:r>
              <a:rPr lang="ru-RU" sz="14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2024 года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10 544,7 млн. тенге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1,7 %</a:t>
            </a:r>
            <a:r>
              <a:rPr lang="ru-RU" sz="14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   в целом от поступлений</a:t>
            </a:r>
          </a:p>
          <a:p>
            <a:pPr algn="ctr" fontAlgn="ctr" hangingPunct="1">
              <a:defRPr/>
            </a:pPr>
            <a:endParaRPr lang="ru-RU" altLang="ru-RU" sz="1100" b="1" dirty="0">
              <a:solidFill>
                <a:srgbClr val="0A2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85847"/>
            <a:ext cx="9144000" cy="1713027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ctr"/>
            <a:r>
              <a:rPr lang="ru-RU" altLang="ru-RU" sz="25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Исполнение бюджета по расходам </a:t>
            </a:r>
            <a:r>
              <a:rPr lang="ru-RU" altLang="ru-RU" sz="25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на 1 декабря</a:t>
            </a:r>
            <a:r>
              <a:rPr lang="ru-RU" altLang="ru-RU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                      </a:t>
            </a:r>
            <a:r>
              <a:rPr lang="ru-RU" altLang="ru-RU" sz="25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за 20</a:t>
            </a:r>
            <a:r>
              <a:rPr lang="en-US" altLang="ru-RU" sz="25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2</a:t>
            </a:r>
            <a:r>
              <a:rPr lang="ru-RU" altLang="ru-RU" sz="25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1-2024 </a:t>
            </a:r>
            <a:r>
              <a:rPr lang="ru-RU" altLang="ru-RU" sz="25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годы, млн.тенге</a:t>
            </a:r>
            <a: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/>
            </a:r>
            <a:b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</a:br>
            <a: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/>
            </a:r>
            <a:b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</a:br>
            <a:endParaRPr lang="ru-RU" altLang="ru-RU" sz="2800" b="1" dirty="0">
              <a:solidFill>
                <a:srgbClr val="0A259A"/>
              </a:solidFill>
              <a:latin typeface="Arial" panose="020B0604020202020204" pitchFamily="34" charset="0"/>
              <a:cs typeface="Arial" panose="020B0604020202020204" pitchFamily="34" charset="0"/>
              <a:sym typeface="Myriad Pro Semibold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02178"/>
              </p:ext>
            </p:extLst>
          </p:nvPr>
        </p:nvGraphicFramePr>
        <p:xfrm>
          <a:off x="115410" y="672031"/>
          <a:ext cx="8648241" cy="4472215"/>
        </p:xfrm>
        <a:graphic>
          <a:graphicData uri="http://schemas.openxmlformats.org/drawingml/2006/table">
            <a:tbl>
              <a:tblPr/>
              <a:tblGrid>
                <a:gridCol w="1775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36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8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52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54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32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1235"/>
                <a:gridCol w="7737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599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6255" marR="6255" marT="5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1100" b="1" i="0" u="none" strike="noStrike" baseline="0" dirty="0" smtClean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 01.12.</a:t>
                      </a:r>
                      <a:r>
                        <a:rPr lang="ru-RU" sz="1100" b="1" i="0" u="none" strike="noStrike" dirty="0" smtClean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A259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1100" b="1" i="0" u="none" strike="noStrike" baseline="0" dirty="0" smtClean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 01.12.</a:t>
                      </a:r>
                      <a:r>
                        <a:rPr lang="ru-RU" sz="1100" b="1" i="0" u="none" strike="noStrike" dirty="0" smtClean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A259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на 01.12.2023</a:t>
                      </a:r>
                      <a:endParaRPr lang="ru-RU" sz="1100" b="1" i="0" u="none" strike="noStrike" dirty="0">
                        <a:solidFill>
                          <a:srgbClr val="0A259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На 1 декабря</a:t>
                      </a:r>
                      <a:r>
                        <a:rPr lang="ru-RU" sz="1100" b="1" i="0" u="none" strike="noStrike" baseline="0" dirty="0" smtClean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 2024 года</a:t>
                      </a:r>
                      <a:endParaRPr lang="ru-RU" sz="1100" b="1" i="0" u="none" strike="noStrike" dirty="0">
                        <a:solidFill>
                          <a:srgbClr val="0A259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период</a:t>
                      </a:r>
                      <a:endParaRPr lang="ru-RU" sz="1100" b="1" i="0" u="none" strike="noStrike" dirty="0">
                        <a:solidFill>
                          <a:srgbClr val="0A259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всего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331 939,8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386 526,2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555 991,6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695 059,1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593 610,0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575 763,0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сфера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155 409,9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179 541,5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237 655,1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307 660,0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262 316,2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258 169,7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Государственные услуги общего характера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13 967,9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16 994,2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27 443,7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42 297,5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37 801,1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37 039,2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Оборона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583,6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732,2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1 209,2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2 241,9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1 737,4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1 737,0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Общественный порядок, безопасность, правовая, судебная, уголовно-исполнительная деятельность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8 631,7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11 968,1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12 565,3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16 171,0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13 842,9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13 842,9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ЖКХ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33 781,7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40 143,6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61 083,6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99 498,2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73 488,0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68 936,3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1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Топливно-энергетический комплекс и </a:t>
                      </a:r>
                      <a:r>
                        <a:rPr lang="ru-RU" sz="900" b="0" i="0" u="none" strike="noStrike" dirty="0" err="1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недропользование</a:t>
                      </a:r>
                      <a:endParaRPr lang="ru-RU" sz="900" b="0" i="0" u="none" strike="noStrike" dirty="0">
                        <a:solidFill>
                          <a:srgbClr val="0A259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7 456,9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10 026,5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8 127,0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7 005,6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6 067,1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5 785,8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00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Сельское, водное, лесное, рыбное хозяйство, особо охраняемые природные территории, охрана окружающей среды и животного мира, земельные отношения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40 750,9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49 127,3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71 575,6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66 186,6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61 163,0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56 402,4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9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Промышленность, архитектурная, градостроительная и строительная деятельность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901,4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6 454,0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6 095,0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16 705,7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15 408,9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14 121,7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Транспорт и коммуникации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25 540,7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29 417,9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50 760,2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73 865,7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64 737,9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64 440,3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2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34 906,7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23 057,3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66 818,6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47 666,8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43 103,4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41 343,9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долга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2 020,0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2 289,9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2 467,5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2 527,4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2 199,9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2 199,9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Трансферты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7 222,2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8 734,8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781,5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1 451,0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1 429,3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1 429,3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A259A"/>
                          </a:solidFill>
                          <a:latin typeface="Arial" pitchFamily="34" charset="0"/>
                          <a:cs typeface="Arial" pitchFamily="34" charset="0"/>
                        </a:rPr>
                        <a:t>Погашение займов</a:t>
                      </a:r>
                    </a:p>
                  </a:txBody>
                  <a:tcPr marL="6255" marR="6255" marT="5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766,2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8 039,0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9 409,2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11 781,8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10 314,9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0249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Times New Roman"/>
                          <a:ea typeface="+mn-ea"/>
                          <a:cs typeface="+mn-cs"/>
                          <a:sym typeface="Calibri"/>
                        </a:rPr>
                        <a:t>10 314,9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500909" y="2"/>
            <a:ext cx="643095" cy="4490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25" tIns="40513" rIns="81025" bIns="40513"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36239772"/>
              </p:ext>
            </p:extLst>
          </p:nvPr>
        </p:nvGraphicFramePr>
        <p:xfrm>
          <a:off x="0" y="813045"/>
          <a:ext cx="9144000" cy="417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19489" y="-121173"/>
            <a:ext cx="9144000" cy="1343695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ctr"/>
            <a:r>
              <a:rPr lang="ru-RU" altLang="ru-RU" sz="20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Основные направления расходов бюджета </a:t>
            </a:r>
            <a:br>
              <a:rPr lang="ru-RU" altLang="ru-RU" sz="20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</a:br>
            <a:r>
              <a:rPr lang="ru-RU" altLang="ru-RU" sz="20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Костанайской области на </a:t>
            </a:r>
            <a:r>
              <a:rPr lang="ru-RU" altLang="ru-RU" sz="20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1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</a:t>
            </a:r>
            <a:r>
              <a:rPr lang="ru-RU" altLang="ru-RU" sz="20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 202</a:t>
            </a:r>
            <a:r>
              <a:rPr lang="ru-RU" altLang="ru-RU" sz="20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4</a:t>
            </a:r>
            <a:r>
              <a:rPr lang="ru-RU" altLang="ru-RU" sz="20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 </a:t>
            </a:r>
            <a:r>
              <a:rPr lang="ru-RU" altLang="ru-RU" sz="20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года, млн.тенге</a:t>
            </a:r>
            <a:br>
              <a:rPr lang="ru-RU" altLang="ru-RU" sz="20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</a:br>
            <a:r>
              <a:rPr lang="ru-RU" altLang="ru-RU" sz="21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/>
            </a:r>
            <a:br>
              <a:rPr lang="ru-RU" altLang="ru-RU" sz="21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</a:br>
            <a:endParaRPr lang="ru-RU" altLang="ru-RU" sz="2100" b="1" dirty="0">
              <a:solidFill>
                <a:srgbClr val="0A259A"/>
              </a:solidFill>
              <a:latin typeface="Arial" panose="020B0604020202020204" pitchFamily="34" charset="0"/>
              <a:cs typeface="Arial" panose="020B0604020202020204" pitchFamily="34" charset="0"/>
              <a:sym typeface="Myriad Pro Semibold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3378" y="813045"/>
            <a:ext cx="1209994" cy="697370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12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соц.сфера </a:t>
            </a:r>
            <a:endParaRPr lang="en-US" sz="1200" b="1" dirty="0">
              <a:solidFill>
                <a:srgbClr val="0A259A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258 169,7</a:t>
            </a:r>
            <a:endParaRPr lang="ru-RU" sz="1400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млн.тенге  </a:t>
            </a:r>
            <a:endParaRPr lang="en-US" sz="1400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2644049" y="1476260"/>
            <a:ext cx="11016" cy="187287"/>
          </a:xfrm>
          <a:prstGeom prst="line">
            <a:avLst/>
          </a:prstGeom>
          <a:ln>
            <a:solidFill>
              <a:srgbClr val="0A2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news_big_new_Sotsialnaya-pomoshh-175a780fd78012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151" y="782497"/>
            <a:ext cx="2202613" cy="1197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образование в Испани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" y="3728752"/>
            <a:ext cx="2219569" cy="1414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B49F867-3CFD-49F9-805F-596912C3FD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35" y="704933"/>
            <a:ext cx="1653072" cy="783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Прямоугольник 33"/>
          <p:cNvSpPr/>
          <p:nvPr/>
        </p:nvSpPr>
        <p:spPr>
          <a:xfrm>
            <a:off x="3223225" y="728163"/>
            <a:ext cx="1497266" cy="697370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1200" b="1" dirty="0" err="1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гос</a:t>
            </a:r>
            <a:r>
              <a:rPr lang="ru-RU" sz="12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. услуги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37 039,2</a:t>
            </a:r>
            <a:endParaRPr lang="ru-RU" sz="1400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млн.тенге </a:t>
            </a:r>
            <a:endParaRPr lang="en-US" sz="1400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3661846" y="1300939"/>
            <a:ext cx="71887" cy="212847"/>
          </a:xfrm>
          <a:prstGeom prst="line">
            <a:avLst/>
          </a:prstGeom>
          <a:ln>
            <a:solidFill>
              <a:srgbClr val="0A2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 descr="1200px-Coat_of_arms_military-of-kazakhstan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5726" y="251891"/>
            <a:ext cx="1908274" cy="1496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Прямоугольник 37"/>
          <p:cNvSpPr/>
          <p:nvPr/>
        </p:nvSpPr>
        <p:spPr>
          <a:xfrm>
            <a:off x="5754564" y="781303"/>
            <a:ext cx="1443409" cy="912814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12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оборона и </a:t>
            </a:r>
            <a:r>
              <a:rPr lang="ru-RU" sz="1200" b="1" dirty="0" err="1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общ.порядок</a:t>
            </a:r>
            <a:endParaRPr lang="en-US" sz="1200" b="1" dirty="0">
              <a:solidFill>
                <a:srgbClr val="0A259A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15 579,9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млн.тенге </a:t>
            </a:r>
            <a:endParaRPr lang="en-US" sz="1400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4872439" y="1689138"/>
            <a:ext cx="2215808" cy="88463"/>
          </a:xfrm>
          <a:prstGeom prst="line">
            <a:avLst/>
          </a:prstGeom>
          <a:ln>
            <a:solidFill>
              <a:srgbClr val="0A2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258528" y="2927412"/>
            <a:ext cx="77117" cy="1211856"/>
          </a:xfrm>
          <a:prstGeom prst="line">
            <a:avLst/>
          </a:prstGeom>
          <a:ln>
            <a:solidFill>
              <a:srgbClr val="0A2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1779607" y="4181773"/>
            <a:ext cx="1427008" cy="882036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12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транспорт и коммуникации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64 440,3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млн.тенге</a:t>
            </a:r>
            <a:endParaRPr lang="en-US" sz="1400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60769" y="3028950"/>
            <a:ext cx="2183231" cy="697370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12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сельское хозяйство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56 402,4 млн.тенге </a:t>
            </a:r>
            <a:endParaRPr lang="ru-RU" sz="1400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53" name="Picture 10" descr="ÐÐ°ÑÑÐ¸Ð½ÐºÐ¸ Ð¿Ð¾ Ð·Ð°Ð¿ÑÐ¾ÑÑ Ð·Ð°Ð²Ð¾Ð´ ÑÐ°Ð±ÑÐ¸ÐºÐ° Ð¸ÐºÐ¾Ð½ÐºÐ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52" y="2181226"/>
            <a:ext cx="1737451" cy="971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Прямая соединительная линия 53"/>
          <p:cNvCxnSpPr/>
          <p:nvPr/>
        </p:nvCxnSpPr>
        <p:spPr>
          <a:xfrm flipH="1" flipV="1">
            <a:off x="5913027" y="2004774"/>
            <a:ext cx="1314680" cy="1352804"/>
          </a:xfrm>
          <a:prstGeom prst="line">
            <a:avLst/>
          </a:prstGeom>
          <a:ln>
            <a:solidFill>
              <a:srgbClr val="0A2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7307892" y="1619251"/>
            <a:ext cx="1836108" cy="666593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1200" b="1" dirty="0" err="1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жкх</a:t>
            </a:r>
            <a:r>
              <a:rPr lang="ru-RU" sz="12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, </a:t>
            </a:r>
            <a:r>
              <a:rPr lang="ru-RU" sz="1200" b="1" dirty="0" err="1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тэк</a:t>
            </a:r>
            <a:r>
              <a:rPr lang="ru-RU" sz="12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, промышленность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88 843,8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млн.тенге</a:t>
            </a:r>
            <a:endParaRPr lang="en-US" sz="1200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3057355" y="4105925"/>
            <a:ext cx="1029903" cy="660402"/>
          </a:xfrm>
          <a:prstGeom prst="line">
            <a:avLst/>
          </a:prstGeom>
          <a:ln>
            <a:solidFill>
              <a:srgbClr val="0A2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5261290" y="4046020"/>
            <a:ext cx="1984699" cy="1066702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12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прочие (трансферты, погашение займов, обслуживание долга</a:t>
            </a:r>
            <a:r>
              <a:rPr lang="en-US" sz="12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)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55 288,0</a:t>
            </a:r>
          </a:p>
          <a:p>
            <a:pPr algn="ctr"/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млн.тенге</a:t>
            </a:r>
            <a:endParaRPr lang="en-US" sz="1400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366979" y="409487"/>
            <a:ext cx="9144000" cy="534243"/>
          </a:xfrm>
          <a:prstGeom prst="rect">
            <a:avLst/>
          </a:prstGeom>
          <a:noFill/>
          <a:ln w="25400" cap="flat" cmpd="sng" algn="ctr">
            <a:noFill/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40510" tIns="40510" rIns="40510" bIns="40510" anchor="ctr">
            <a:spAutoFit/>
          </a:bodyPr>
          <a:lstStyle/>
          <a:p>
            <a:pPr algn="ctr">
              <a:lnSpc>
                <a:spcPct val="115000"/>
              </a:lnSpc>
              <a:tabLst>
                <a:tab pos="79900" algn="l"/>
              </a:tabLst>
            </a:pPr>
            <a:r>
              <a:rPr lang="ru-RU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Всего расходы на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декабря 2024 </a:t>
            </a:r>
            <a:r>
              <a:rPr lang="ru-RU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года составили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610 806,6 </a:t>
            </a:r>
            <a:r>
              <a:rPr lang="ru-RU" b="1" dirty="0" err="1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млн.тенге</a:t>
            </a:r>
            <a:endParaRPr lang="ru-RU" b="1" dirty="0">
              <a:solidFill>
                <a:srgbClr val="0A259A"/>
              </a:solidFill>
              <a:latin typeface="Arial" pitchFamily="34" charset="0"/>
              <a:cs typeface="Arial" pitchFamily="34" charset="0"/>
            </a:endParaRPr>
          </a:p>
          <a:p>
            <a:pPr algn="ctr" fontAlgn="ctr" hangingPunct="1">
              <a:defRPr/>
            </a:pPr>
            <a:endParaRPr lang="ru-RU" altLang="ru-RU" sz="1100" b="1" dirty="0">
              <a:solidFill>
                <a:srgbClr val="0A2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8" descr="Ð¸ÐºÐ¾Ð½ÐºÐ° diesel locomotive, Ð»Ð¾ÐºÐ¾Ð¼Ð¾ÑÐ¸Ð², Ð¿Ð¾ÐµÐ·Ð´,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91" y="3592024"/>
            <a:ext cx="1695938" cy="1551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Прямая соединительная линия 56"/>
          <p:cNvCxnSpPr/>
          <p:nvPr/>
        </p:nvCxnSpPr>
        <p:spPr>
          <a:xfrm flipH="1">
            <a:off x="4087258" y="1322215"/>
            <a:ext cx="1162777" cy="143220"/>
          </a:xfrm>
          <a:prstGeom prst="line">
            <a:avLst/>
          </a:prstGeom>
          <a:ln>
            <a:solidFill>
              <a:srgbClr val="0A2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gallery_2d9bf59dd28ca273e04461ece80f15e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36783" y="3526465"/>
            <a:ext cx="2104673" cy="1617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Прямоугольник 27"/>
          <p:cNvSpPr/>
          <p:nvPr/>
        </p:nvSpPr>
        <p:spPr>
          <a:xfrm>
            <a:off x="8550234" y="4672015"/>
            <a:ext cx="593766" cy="471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25" tIns="40513" rIns="81025" bIns="40513"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9" name="Рисунок 28" descr="gallery_2d9bf59dd28ca273e04461ece80f15e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60583" y="3316915"/>
            <a:ext cx="2104673" cy="1617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gallery_2d9bf59dd28ca273e04461ece80f15e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12983" y="3469315"/>
            <a:ext cx="2104673" cy="1617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E:\фон\background_presentation_056 (1)\background_presentation_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</p:spPr>
      </p:pic>
      <p:pic>
        <p:nvPicPr>
          <p:cNvPr id="109" name="Picture 10" descr="Ð¸ÐºÐ¾Ð½ÐºÐ° bicycle, Ð²ÐµÐ»Ð¾ÑÐ¸Ð¿ÐµÐ´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78" y="3052495"/>
            <a:ext cx="2254610" cy="169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658228" y="4672015"/>
            <a:ext cx="485775" cy="471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25" tIns="40513" rIns="81025" bIns="40513"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8675145" y="4690947"/>
            <a:ext cx="482562" cy="512698"/>
          </a:xfrm>
        </p:spPr>
        <p:txBody>
          <a:bodyPr/>
          <a:lstStyle/>
          <a:p>
            <a:pPr algn="ctr"/>
            <a:fld id="{5E8B0D4E-4D5A-4088-B0C6-94DFFE03A6A7}" type="slidenum">
              <a:rPr lang="ru-RU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13</a:t>
            </a:fld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27" y="3248286"/>
            <a:ext cx="2830298" cy="1382025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327699" y="3209924"/>
            <a:ext cx="2943610" cy="577338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спорт –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13 238,4 млн.тенге </a:t>
            </a: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tabLst>
                <a:tab pos="79900" algn="l"/>
              </a:tabLst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38471" y="947166"/>
            <a:ext cx="6029012" cy="364972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общеобразовательное обучение –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134 801,8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млн.тенге</a:t>
            </a:r>
            <a:endParaRPr lang="ru-RU" b="1" dirty="0">
              <a:solidFill>
                <a:srgbClr val="C00000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pic>
        <p:nvPicPr>
          <p:cNvPr id="60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2783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184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57" y="2719793"/>
            <a:ext cx="943506" cy="707630"/>
          </a:xfrm>
          <a:prstGeom prst="rect">
            <a:avLst/>
          </a:prstGeom>
        </p:spPr>
      </p:pic>
      <p:pic>
        <p:nvPicPr>
          <p:cNvPr id="61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950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551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32" y="3726524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рямоугольник 93"/>
          <p:cNvSpPr/>
          <p:nvPr/>
        </p:nvSpPr>
        <p:spPr>
          <a:xfrm>
            <a:off x="406294" y="1551041"/>
            <a:ext cx="6773713" cy="364972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дошкольное воспитание и обучение –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26 572,6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млн.тенге</a:t>
            </a:r>
            <a:endParaRPr lang="ru-RU" b="1" dirty="0">
              <a:solidFill>
                <a:srgbClr val="C00000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43629" y="1244715"/>
            <a:ext cx="7306390" cy="364972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техническое и профессиональное образование </a:t>
            </a:r>
            <a:r>
              <a:rPr lang="ru-RU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16 928,8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млн.тенге</a:t>
            </a:r>
            <a:endParaRPr lang="ru-RU" b="1" dirty="0">
              <a:solidFill>
                <a:srgbClr val="C00000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pic>
        <p:nvPicPr>
          <p:cNvPr id="96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9644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Прямоугольник 97"/>
          <p:cNvSpPr/>
          <p:nvPr/>
        </p:nvSpPr>
        <p:spPr>
          <a:xfrm>
            <a:off x="438471" y="1938390"/>
            <a:ext cx="8728805" cy="577338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укрепление материально-технической базы, проведение </a:t>
            </a:r>
            <a:endParaRPr lang="en-US" sz="1200" b="1" dirty="0">
              <a:solidFill>
                <a:srgbClr val="0A259A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капитальных ремонтов, обеспечение  учебниками –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11 782,3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млн.тенге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9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3319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Прямоугольник 101"/>
          <p:cNvSpPr/>
          <p:nvPr/>
        </p:nvSpPr>
        <p:spPr>
          <a:xfrm>
            <a:off x="231331" y="3666158"/>
            <a:ext cx="2963148" cy="524246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культура </a:t>
            </a:r>
            <a:r>
              <a:rPr lang="ru-RU" sz="12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8 429,0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млн.тенге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tabLst>
                <a:tab pos="79900" algn="l"/>
              </a:tabLst>
            </a:pPr>
            <a:endParaRPr lang="ru-RU" sz="900" dirty="0">
              <a:latin typeface="Century Gothic" panose="020B0502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211968" y="2857317"/>
            <a:ext cx="6047244" cy="577338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информационное пространство –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6 258,3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млн.тенге </a:t>
            </a: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tabLst>
                <a:tab pos="79900" algn="l"/>
              </a:tabLst>
            </a:pPr>
            <a:endParaRPr lang="ru-RU" sz="1200" dirty="0"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64531" y="4117174"/>
            <a:ext cx="6609987" cy="984372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реализация мероприятий в сфере молодежной политики, капитальные расходы подведомственных государственных учреждений </a:t>
            </a:r>
          </a:p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и организаций –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2 826,7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млн.тенге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tabLst>
                <a:tab pos="79900" algn="l"/>
              </a:tabLst>
            </a:pPr>
            <a:endParaRPr lang="ru-RU" sz="900" dirty="0">
              <a:latin typeface="Century Gothic" panose="020B0502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07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" y="4104679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4" descr="Ð¸ÐºÐ¾Ð½ÐºÐ° sports, Ð¿Ð°Ð¿ÐºÐ°, ÑÐ¿Ð¾ÑÑ,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289">
            <a:off x="6818493" y="3777584"/>
            <a:ext cx="2140305" cy="13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112" descr="benefits-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69120" y="2565890"/>
            <a:ext cx="2374883" cy="1317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" y="-193394"/>
            <a:ext cx="9143998" cy="1159029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ctr"/>
            <a: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Социальная сфера</a:t>
            </a:r>
            <a:b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</a:br>
            <a:r>
              <a:rPr lang="ru-RU" altLang="ru-RU" sz="2100" b="1" dirty="0">
                <a:ln w="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100" b="1" dirty="0">
                <a:ln w="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altLang="ru-RU" sz="2100" b="1" dirty="0">
              <a:ln w="0"/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16" descr="Картинки по запросу студенты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0048" y="1444847"/>
            <a:ext cx="1953034" cy="950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Ð¸ÐºÐ¾Ð½ÐºÐ° school, box, ÑÐºÐ¾Ð»Ð°, ÑÐºÐ¾Ð»ÑÐ½ÑÐµ Ð¿ÑÐ¸Ð½Ð°Ð´Ð»ÐµÐ¶Ð½Ð¾ÑÑÐ¸, ÑÑÐµÐ±Ð½Ð¸ÐºÐ¸, ÐºÐ½Ð¸Ð³Ð¸, ÐºÐ¾ÑÐ¾Ð±ÐºÐ°,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70" y="1432463"/>
            <a:ext cx="112541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673768" y="673397"/>
            <a:ext cx="9040023" cy="605031"/>
          </a:xfrm>
          <a:prstGeom prst="rect">
            <a:avLst/>
          </a:prstGeom>
          <a:noFill/>
          <a:ln w="25400" cap="flat" cmpd="sng" algn="ctr">
            <a:noFill/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40510" tIns="40510" rIns="40510" bIns="40510" anchor="ctr">
            <a:spAutoFit/>
          </a:bodyPr>
          <a:lstStyle/>
          <a:p>
            <a:pPr algn="ctr">
              <a:lnSpc>
                <a:spcPct val="115000"/>
              </a:lnSpc>
              <a:tabLst>
                <a:tab pos="79900" algn="l"/>
              </a:tabLst>
            </a:pPr>
            <a:r>
              <a:rPr lang="ru-RU" sz="20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ctr" hangingPunct="1">
              <a:defRPr/>
            </a:pPr>
            <a:endParaRPr lang="ru-RU" altLang="ru-RU" sz="1100" b="1" dirty="0">
              <a:solidFill>
                <a:srgbClr val="0A2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17031" y="2503971"/>
            <a:ext cx="9769230" cy="569637"/>
          </a:xfrm>
          <a:prstGeom prst="rect">
            <a:avLst/>
          </a:prstGeom>
          <a:noFill/>
          <a:ln w="25400" cap="flat" cmpd="sng" algn="ctr">
            <a:noFill/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40510" tIns="40510" rIns="40510" bIns="40510" anchor="ctr">
            <a:spAutoFit/>
          </a:bodyPr>
          <a:lstStyle/>
          <a:p>
            <a:pPr algn="ctr">
              <a:lnSpc>
                <a:spcPct val="115000"/>
              </a:lnSpc>
              <a:tabLst>
                <a:tab pos="79900" algn="l"/>
              </a:tabLst>
            </a:pPr>
            <a:r>
              <a:rPr lang="ru-RU" sz="18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Культура, спорт, туризм и информационное пространство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ctr" hangingPunct="1">
              <a:defRPr/>
            </a:pPr>
            <a:endParaRPr lang="ru-RU" altLang="ru-RU" sz="1100" b="1" dirty="0">
              <a:solidFill>
                <a:srgbClr val="0A2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3" descr="R:\09_Отдел отчетности\амир\kostanai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50019" y="15007"/>
            <a:ext cx="1362269" cy="1362269"/>
          </a:xfrm>
          <a:prstGeom prst="rect">
            <a:avLst/>
          </a:prstGeom>
          <a:noFill/>
        </p:spPr>
      </p:pic>
      <p:cxnSp>
        <p:nvCxnSpPr>
          <p:cNvPr id="42" name="Прямая соединительная линия 4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0" y="2470150"/>
            <a:ext cx="9144000" cy="16848"/>
          </a:xfrm>
          <a:prstGeom prst="line">
            <a:avLst/>
          </a:prstGeom>
          <a:ln>
            <a:solidFill>
              <a:srgbClr val="2858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-916192" y="260161"/>
            <a:ext cx="11033394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79900" algn="l"/>
              </a:tabLst>
            </a:pPr>
            <a:r>
              <a:rPr lang="ru-RU" sz="14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Расходы на соц.сферу составляют в целом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258 169,7 млн. тенге 44,8 %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Равнобедренный треугольник 46"/>
          <p:cNvSpPr/>
          <p:nvPr/>
        </p:nvSpPr>
        <p:spPr>
          <a:xfrm rot="10800000">
            <a:off x="4266204" y="4927359"/>
            <a:ext cx="334301" cy="216143"/>
          </a:xfrm>
          <a:prstGeom prst="triangle">
            <a:avLst/>
          </a:prstGeom>
          <a:solidFill>
            <a:srgbClr val="44F26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25" tIns="40513" rIns="81025" bIns="40513"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97418" y="3012551"/>
            <a:ext cx="6047244" cy="577338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tabLst>
                <a:tab pos="79900" algn="l"/>
              </a:tabLst>
            </a:pPr>
            <a:endParaRPr lang="ru-RU" sz="1200" dirty="0"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E:\фон\background_presentation_056 (1)\background_presentation_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678"/>
            <a:ext cx="9144000" cy="5143499"/>
          </a:xfrm>
          <a:prstGeom prst="rect">
            <a:avLst/>
          </a:prstGeom>
          <a:noFill/>
        </p:spPr>
      </p:pic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" y="-83225"/>
            <a:ext cx="9143999" cy="1159029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ctr"/>
            <a: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Социальная сфера</a:t>
            </a:r>
            <a:b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</a:br>
            <a:r>
              <a:rPr lang="ru-RU" altLang="ru-RU" sz="2100" b="1" dirty="0">
                <a:ln w="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100" b="1" dirty="0">
                <a:ln w="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altLang="ru-RU" sz="2100" b="1" dirty="0">
              <a:ln w="0"/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96327" y="1501112"/>
            <a:ext cx="6914240" cy="364972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предоставление специальных социальных</a:t>
            </a:r>
            <a:r>
              <a:rPr lang="en-US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услуг –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6 500,7 млн.тенге </a:t>
            </a:r>
            <a:endParaRPr lang="ru-RU" sz="1400" b="1" dirty="0">
              <a:solidFill>
                <a:srgbClr val="C00000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pic>
        <p:nvPicPr>
          <p:cNvPr id="53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0972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7997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7021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5"/>
          <a:stretch/>
        </p:blipFill>
        <p:spPr>
          <a:xfrm>
            <a:off x="5284207" y="3602835"/>
            <a:ext cx="1187304" cy="7533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2"/>
          <a:stretch/>
        </p:blipFill>
        <p:spPr>
          <a:xfrm>
            <a:off x="4100007" y="4302860"/>
            <a:ext cx="981987" cy="62916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9"/>
          <a:stretch/>
        </p:blipFill>
        <p:spPr>
          <a:xfrm>
            <a:off x="6567298" y="3124862"/>
            <a:ext cx="881997" cy="569623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75589" y="2076715"/>
            <a:ext cx="5385342" cy="364972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 err="1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гос.адресная</a:t>
            </a: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 соц.помощь –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1 080,4 млн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тенге </a:t>
            </a:r>
            <a:endParaRPr lang="ru-RU" sz="1400" b="1" dirty="0">
              <a:solidFill>
                <a:srgbClr val="C00000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pic>
        <p:nvPicPr>
          <p:cNvPr id="84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6037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Прямоугольник 85"/>
          <p:cNvSpPr/>
          <p:nvPr/>
        </p:nvSpPr>
        <p:spPr>
          <a:xfrm>
            <a:off x="470335" y="1924050"/>
            <a:ext cx="4969630" cy="364972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социальная поддержка инвалидов </a:t>
            </a:r>
            <a:r>
              <a:rPr lang="ru-RU" sz="1200" b="1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3 755,4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млн.тенге</a:t>
            </a:r>
            <a:endParaRPr lang="ru-RU" sz="1400" b="1" dirty="0">
              <a:solidFill>
                <a:srgbClr val="C00000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pic>
        <p:nvPicPr>
          <p:cNvPr id="88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3336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Прямоугольник 88"/>
          <p:cNvSpPr/>
          <p:nvPr/>
        </p:nvSpPr>
        <p:spPr>
          <a:xfrm>
            <a:off x="428999" y="3362300"/>
            <a:ext cx="4256100" cy="364972"/>
          </a:xfrm>
          <a:prstGeom prst="rect">
            <a:avLst/>
          </a:prstGeom>
        </p:spPr>
        <p:txBody>
          <a:bodyPr wrap="none" lIns="81025" tIns="40513" rIns="81025" bIns="40513">
            <a:spAutoFit/>
          </a:bodyPr>
          <a:lstStyle/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охрана здоровья населения  -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2 372,8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млн.тенге</a:t>
            </a:r>
            <a:endParaRPr lang="ru-RU" sz="1400" b="1" dirty="0">
              <a:solidFill>
                <a:srgbClr val="C00000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10269" y="2756141"/>
            <a:ext cx="8854132" cy="736612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капитальные расходы медицинских организаций, подготовка специалистов для организаций здравоохранения - 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6 606,7 млн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тенге;</a:t>
            </a:r>
          </a:p>
          <a:p>
            <a:pPr algn="just">
              <a:lnSpc>
                <a:spcPct val="115000"/>
              </a:lnSpc>
              <a:tabLst>
                <a:tab pos="79900" algn="l"/>
              </a:tabLst>
            </a:pPr>
            <a:endParaRPr lang="ru-RU" sz="9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0" name="Picture 12" descr="Ð¸ÐºÐ¾Ð½ÐºÐ° Ð´Ð¾ÑÑÑÐ¿, Ð¸Ð½Ð²Ð°Ð»Ð¸Ð´, Ð¸Ð½Ð²Ð°Ð»Ð¸Ð´Ð½Ð¾ÑÑÑ, access,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59" y="1689209"/>
            <a:ext cx="1187501" cy="8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8550234" y="4672015"/>
            <a:ext cx="593766" cy="471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25" tIns="40513" rIns="81025" bIns="40513"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-29574" y="994887"/>
            <a:ext cx="9144000" cy="569637"/>
          </a:xfrm>
          <a:prstGeom prst="rect">
            <a:avLst/>
          </a:prstGeom>
          <a:noFill/>
          <a:ln w="25400" cap="flat" cmpd="sng" algn="ctr">
            <a:noFill/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40510" tIns="40510" rIns="40510" bIns="40510" anchor="ctr">
            <a:spAutoFit/>
          </a:bodyPr>
          <a:lstStyle/>
          <a:p>
            <a:pPr algn="ctr">
              <a:lnSpc>
                <a:spcPct val="115000"/>
              </a:lnSpc>
              <a:tabLst>
                <a:tab pos="79900" algn="l"/>
              </a:tabLst>
            </a:pPr>
            <a:r>
              <a:rPr lang="ru-RU" sz="18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Социальная помощь и социальное обеспечение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ctr" hangingPunct="1">
              <a:defRPr/>
            </a:pPr>
            <a:endParaRPr lang="ru-RU" altLang="ru-RU" sz="1100" b="1" dirty="0">
              <a:solidFill>
                <a:srgbClr val="0A2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0" y="2496130"/>
            <a:ext cx="9144000" cy="569637"/>
          </a:xfrm>
          <a:prstGeom prst="rect">
            <a:avLst/>
          </a:prstGeom>
          <a:noFill/>
          <a:ln w="25400" cap="flat" cmpd="sng" algn="ctr">
            <a:noFill/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40510" tIns="40510" rIns="40510" bIns="40510" anchor="ctr">
            <a:spAutoFit/>
          </a:bodyPr>
          <a:lstStyle/>
          <a:p>
            <a:pPr algn="ctr">
              <a:lnSpc>
                <a:spcPct val="115000"/>
              </a:lnSpc>
              <a:tabLst>
                <a:tab pos="79900" algn="l"/>
              </a:tabLst>
            </a:pPr>
            <a:r>
              <a:rPr lang="ru-RU" sz="18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Здравоохранение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ctr" hangingPunct="1">
              <a:defRPr/>
            </a:pPr>
            <a:endParaRPr lang="ru-RU" altLang="ru-RU" sz="1100" b="1" dirty="0">
              <a:solidFill>
                <a:srgbClr val="0A2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4524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Ð¸ÐºÐ¾Ð½ÐºÐ° hospital, Ð³Ð¾ÑÐ¿Ð¸ÑÐ°Ð»Ñ, Ð±Ð¾Ð»ÑÐ½Ð¸ÑÐ°, Ð·Ð´Ð°Ð½Ð¸Ðµ,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3" y="2962239"/>
            <a:ext cx="1677342" cy="14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495297" y="1724025"/>
            <a:ext cx="7387079" cy="364972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 err="1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кап.расходы</a:t>
            </a: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 подведомственных </a:t>
            </a:r>
            <a:r>
              <a:rPr lang="ru-RU" sz="1200" b="1" dirty="0" err="1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гос.учреждений</a:t>
            </a: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375,8 млн.тенге</a:t>
            </a:r>
            <a:endParaRPr lang="ru-RU" sz="1400" b="1" dirty="0">
              <a:solidFill>
                <a:srgbClr val="C00000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pic>
        <p:nvPicPr>
          <p:cNvPr id="32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622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470335" y="2282412"/>
            <a:ext cx="5625712" cy="364972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соц.помощь –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9 265,2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тенге </a:t>
            </a:r>
            <a:endParaRPr lang="ru-RU" b="1" dirty="0">
              <a:solidFill>
                <a:srgbClr val="C00000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13110" y="3624724"/>
            <a:ext cx="3438568" cy="364972"/>
          </a:xfrm>
          <a:prstGeom prst="rect">
            <a:avLst/>
          </a:prstGeom>
        </p:spPr>
        <p:txBody>
          <a:bodyPr wrap="none" lIns="81025" tIns="40513" rIns="81025" bIns="40513">
            <a:spAutoFit/>
          </a:bodyPr>
          <a:lstStyle/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 err="1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спец.мед.помощь</a:t>
            </a: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1 528,4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млн.тенге</a:t>
            </a:r>
            <a:endParaRPr lang="ru-RU" sz="1400" b="1" dirty="0">
              <a:solidFill>
                <a:srgbClr val="C00000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pic>
        <p:nvPicPr>
          <p:cNvPr id="44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4914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R:\09_Отдел отчетности\амир\kostana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0907" y="-11014"/>
            <a:ext cx="1362269" cy="1222871"/>
          </a:xfrm>
          <a:prstGeom prst="rect">
            <a:avLst/>
          </a:prstGeom>
          <a:noFill/>
        </p:spPr>
      </p:pic>
      <p:cxnSp>
        <p:nvCxnSpPr>
          <p:cNvPr id="46" name="Прямая соединительная линия 4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2130512" y="1630276"/>
            <a:ext cx="5710237" cy="8424"/>
          </a:xfrm>
          <a:prstGeom prst="line">
            <a:avLst/>
          </a:prstGeom>
          <a:ln>
            <a:solidFill>
              <a:srgbClr val="2858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3538084" y="2880049"/>
            <a:ext cx="2066504" cy="1946"/>
          </a:xfrm>
          <a:prstGeom prst="line">
            <a:avLst/>
          </a:prstGeom>
          <a:ln>
            <a:solidFill>
              <a:srgbClr val="2858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Ð¸ÐºÐ¾Ð½ÐºÐ° ÐºÑÑÑÑ, ÑÑÐµÐ±Ð°, ÑÐºÐ¾Ð»ÑÐ½Ð°Ñ Ð´Ð¾ÑÐºÐ°, courses,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31970" cy="102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 descr="образование в Испании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4459" y="376795"/>
            <a:ext cx="1164964" cy="73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6" descr="Картинки по запросу Билим медиа групп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01" y="0"/>
            <a:ext cx="1372798" cy="1060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 descr="E:\дз кз\2554929052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5590" y="2339068"/>
            <a:ext cx="1748413" cy="106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59721717"/>
              </p:ext>
            </p:extLst>
          </p:nvPr>
        </p:nvGraphicFramePr>
        <p:xfrm>
          <a:off x="924449" y="1561682"/>
          <a:ext cx="6796340" cy="3135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-387433"/>
            <a:ext cx="9144000" cy="774865"/>
          </a:xfrm>
          <a:prstGeom prst="rect">
            <a:avLst/>
          </a:prstGeom>
        </p:spPr>
        <p:txBody>
          <a:bodyPr vert="horz" lIns="81025" tIns="40513" rIns="81025" bIns="40513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yriad Pro Semibold"/>
              </a:rPr>
              <a:t>Реальный сектор</a:t>
            </a:r>
          </a:p>
        </p:txBody>
      </p:sp>
      <p:pic>
        <p:nvPicPr>
          <p:cNvPr id="7" name="Рисунок 6" descr="gallery_2d9bf59dd28ca273e04461ece80f15e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23689"/>
            <a:ext cx="2181406" cy="167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ÐÐ°ÑÑÐ¸Ð½ÐºÐ¸ Ð¿Ð¾ Ð·Ð°Ð¿ÑÐ¾ÑÑ Ð·Ð°Ð²Ð¾Ð´ ÑÐ°Ð±ÑÐ¸ÐºÐ° Ð¸ÐºÐ¾Ð½Ðº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806" y="756463"/>
            <a:ext cx="2210194" cy="1324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образование в Испании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" y="3965018"/>
            <a:ext cx="1848896" cy="117848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730148" y="727973"/>
            <a:ext cx="2183231" cy="512704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12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с/</a:t>
            </a:r>
            <a:r>
              <a:rPr lang="ru-RU" sz="1200" b="1" dirty="0" err="1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х</a:t>
            </a:r>
            <a:endParaRPr lang="ru-RU" sz="1200" b="1" dirty="0">
              <a:solidFill>
                <a:srgbClr val="0A259A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56 402,4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млн.тенге</a:t>
            </a:r>
            <a:endParaRPr lang="en-US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59624" y="793881"/>
            <a:ext cx="2183231" cy="943592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1200" b="1" dirty="0" err="1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жкх</a:t>
            </a:r>
            <a:r>
              <a:rPr lang="ru-RU" sz="12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, </a:t>
            </a:r>
            <a:r>
              <a:rPr lang="ru-RU" sz="1200" b="1" dirty="0" err="1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тэк</a:t>
            </a:r>
            <a:r>
              <a:rPr lang="ru-RU" sz="12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, строительная деятельность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88 843,8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млн.тенге</a:t>
            </a:r>
            <a:endParaRPr lang="ru-RU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33808" y="3359991"/>
            <a:ext cx="2427603" cy="758926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12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предпринимательство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41 343,9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млн.тенге</a:t>
            </a:r>
            <a:endParaRPr lang="en-US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74789" y="4381754"/>
            <a:ext cx="2183231" cy="943592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12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транспортная инфраструктура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64 440,3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млн.тенге</a:t>
            </a:r>
            <a:endParaRPr lang="ru-RU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811833" y="1189598"/>
            <a:ext cx="416111" cy="628185"/>
          </a:xfrm>
          <a:prstGeom prst="line">
            <a:avLst/>
          </a:prstGeom>
          <a:ln>
            <a:solidFill>
              <a:srgbClr val="0A2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896174" y="3387150"/>
            <a:ext cx="282006" cy="312766"/>
          </a:xfrm>
          <a:prstGeom prst="line">
            <a:avLst/>
          </a:prstGeom>
          <a:ln>
            <a:solidFill>
              <a:srgbClr val="0A2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662995" y="4118937"/>
            <a:ext cx="158766" cy="317542"/>
          </a:xfrm>
          <a:prstGeom prst="line">
            <a:avLst/>
          </a:prstGeom>
          <a:ln>
            <a:solidFill>
              <a:srgbClr val="0A2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923963" y="1433947"/>
            <a:ext cx="183976" cy="462248"/>
          </a:xfrm>
          <a:prstGeom prst="line">
            <a:avLst/>
          </a:prstGeom>
          <a:ln>
            <a:solidFill>
              <a:srgbClr val="0A2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8550234" y="4672015"/>
            <a:ext cx="593766" cy="471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25" tIns="40513" rIns="81025" bIns="40513"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270451"/>
            <a:ext cx="9144000" cy="524240"/>
          </a:xfrm>
          <a:prstGeom prst="rect">
            <a:avLst/>
          </a:prstGeom>
          <a:noFill/>
          <a:ln w="25400" cap="flat" cmpd="sng" algn="ctr">
            <a:noFill/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40510" tIns="40510" rIns="40510" bIns="40510" anchor="ctr">
            <a:spAutoFit/>
          </a:bodyPr>
          <a:lstStyle/>
          <a:p>
            <a:pPr algn="ctr">
              <a:lnSpc>
                <a:spcPct val="115000"/>
              </a:lnSpc>
              <a:tabLst>
                <a:tab pos="79900" algn="l"/>
              </a:tabLst>
            </a:pPr>
            <a:r>
              <a:rPr lang="ru-RU" sz="18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Расходы на реальный сектор </a:t>
            </a:r>
            <a:r>
              <a:rPr lang="ru-RU" sz="18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составили </a:t>
            </a:r>
            <a:r>
              <a:rPr lang="ru-RU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251 030,4 </a:t>
            </a:r>
            <a:r>
              <a:rPr lang="ru-RU" sz="1800" b="1" dirty="0" err="1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млн.тенге</a:t>
            </a:r>
            <a:r>
              <a:rPr lang="en-US" sz="18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43,6%</a:t>
            </a:r>
            <a:r>
              <a:rPr lang="en-US" sz="2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2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Placeholder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9" r="22059"/>
          <a:stretch>
            <a:fillRect/>
          </a:stretch>
        </p:blipFill>
        <p:spPr>
          <a:xfrm>
            <a:off x="0" y="2633163"/>
            <a:ext cx="1347166" cy="109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7" descr="E:\дз кз\cifr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54287" y="3978967"/>
            <a:ext cx="2127006" cy="1164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E:\фон\background_presentation_056 (1)\background_presentation_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9144000" cy="5143499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8460433" y="4672015"/>
            <a:ext cx="683568" cy="471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25" tIns="40513" rIns="81025" bIns="40513"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8583378" y="4670823"/>
            <a:ext cx="437678" cy="466532"/>
          </a:xfrm>
        </p:spPr>
        <p:txBody>
          <a:bodyPr/>
          <a:lstStyle/>
          <a:p>
            <a:pPr algn="ctr"/>
            <a:fld id="{5E8B0D4E-4D5A-4088-B0C6-94DFFE03A6A7}" type="slidenum">
              <a:rPr lang="ru-RU" sz="25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16</a:t>
            </a:fld>
            <a:endParaRPr lang="ru-R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" y="-92071"/>
            <a:ext cx="9144001" cy="1805360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ctr"/>
            <a:r>
              <a:rPr lang="ru-RU" altLang="ru-RU" sz="2800" b="1" kern="1200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Оборона, общественный порядок</a:t>
            </a:r>
            <a:br>
              <a:rPr lang="ru-RU" altLang="ru-RU" sz="2800" b="1" kern="1200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</a:br>
            <a:r>
              <a:rPr lang="ru-RU" altLang="ru-RU" sz="2800" b="1" kern="1200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 и безопасность</a:t>
            </a:r>
            <a:br>
              <a:rPr lang="ru-RU" altLang="ru-RU" sz="2800" b="1" kern="1200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</a:br>
            <a:r>
              <a:rPr lang="ru-RU" altLang="ru-RU" sz="2800" b="1" dirty="0">
                <a:ln w="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800" b="1" dirty="0">
                <a:ln w="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altLang="ru-RU" sz="2800" b="1" dirty="0">
              <a:ln w="0"/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 descr="kazakhst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4619" y="1040974"/>
            <a:ext cx="4059381" cy="1707586"/>
          </a:xfrm>
          <a:prstGeom prst="rect">
            <a:avLst/>
          </a:prstGeom>
        </p:spPr>
      </p:pic>
      <p:pic>
        <p:nvPicPr>
          <p:cNvPr id="29" name="Рисунок 28" descr="1200px-Coat_of_arms_military-of-kazakhstan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0277" y="729865"/>
            <a:ext cx="2934118" cy="2200588"/>
          </a:xfrm>
          <a:prstGeom prst="rect">
            <a:avLst/>
          </a:prstGeom>
        </p:spPr>
      </p:pic>
      <p:pic>
        <p:nvPicPr>
          <p:cNvPr id="42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7" y="2188444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312963" y="1968500"/>
            <a:ext cx="4488534" cy="577338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мероприятия в рамках исполнения всеобщей воинской </a:t>
            </a:r>
            <a:endParaRPr lang="en-US" sz="1200" b="1" dirty="0">
              <a:solidFill>
                <a:srgbClr val="0A259A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обязанности –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346,4 млн.тенге </a:t>
            </a:r>
            <a:endParaRPr lang="ru-RU" sz="1200" b="1" dirty="0">
              <a:solidFill>
                <a:srgbClr val="C00000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4440" y="2393950"/>
            <a:ext cx="6987678" cy="364972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территориальная оборона областного </a:t>
            </a:r>
            <a:r>
              <a:rPr lang="ru-RU" sz="12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масштаба </a:t>
            </a: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361,9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млн.тенге</a:t>
            </a:r>
            <a:endParaRPr lang="ru-RU" sz="1400" b="1" dirty="0">
              <a:solidFill>
                <a:srgbClr val="C00000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pic>
        <p:nvPicPr>
          <p:cNvPr id="39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5885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0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784796"/>
              </p:ext>
            </p:extLst>
          </p:nvPr>
        </p:nvGraphicFramePr>
        <p:xfrm>
          <a:off x="0" y="2726319"/>
          <a:ext cx="9175750" cy="232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1067423" y="2686051"/>
            <a:ext cx="5644231" cy="297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510" tIns="40510" rIns="40510" bIns="40510" numCol="1" spcCol="33760" rtlCol="0" anchor="t">
            <a:spAutoFit/>
          </a:bodyPr>
          <a:lstStyle/>
          <a:p>
            <a:r>
              <a:rPr lang="ru-RU" sz="14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Динамика исполнения бюджета по обороне за </a:t>
            </a:r>
            <a:r>
              <a:rPr lang="ru-RU" sz="1400" b="1" dirty="0" smtClean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20</a:t>
            </a:r>
            <a:r>
              <a:rPr lang="en-US" sz="1400" b="1" dirty="0" smtClean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2</a:t>
            </a:r>
            <a:r>
              <a:rPr lang="ru-RU" sz="1400" b="1" dirty="0" smtClean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1-202</a:t>
            </a:r>
            <a:r>
              <a:rPr lang="ru-RU" sz="14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4</a:t>
            </a:r>
            <a:r>
              <a:rPr lang="ru-RU" sz="1400" b="1" dirty="0" smtClean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годы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" y="652337"/>
            <a:ext cx="7596555" cy="895880"/>
          </a:xfrm>
          <a:prstGeom prst="rect">
            <a:avLst/>
          </a:prstGeom>
          <a:noFill/>
          <a:ln w="25400" cap="flat" cmpd="sng" algn="ctr">
            <a:noFill/>
            <a:prstDash val="solid"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40510" tIns="40510" rIns="40510" bIns="40510" anchor="ctr">
            <a:spAutoFit/>
          </a:bodyPr>
          <a:lstStyle/>
          <a:p>
            <a:pPr algn="ctr">
              <a:lnSpc>
                <a:spcPct val="115000"/>
              </a:lnSpc>
              <a:tabLst>
                <a:tab pos="79900" algn="l"/>
              </a:tabLst>
            </a:pPr>
            <a:r>
              <a:rPr lang="ru-RU" sz="18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Расходы на оборону и общественный порядок составили </a:t>
            </a:r>
          </a:p>
          <a:p>
            <a:pPr algn="ctr">
              <a:lnSpc>
                <a:spcPct val="115000"/>
              </a:lnSpc>
              <a:tabLst>
                <a:tab pos="7990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15 579,8 </a:t>
            </a:r>
            <a:r>
              <a:rPr lang="ru-RU" sz="1800" b="1" dirty="0" err="1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млн.тенге</a:t>
            </a:r>
            <a:r>
              <a:rPr lang="ru-RU" sz="18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в целом, или</a:t>
            </a:r>
            <a:r>
              <a:rPr lang="ru-RU" sz="21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kk-K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,9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alt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-341783" y="1272188"/>
            <a:ext cx="9144000" cy="746609"/>
          </a:xfrm>
          <a:prstGeom prst="rect">
            <a:avLst/>
          </a:prstGeom>
          <a:noFill/>
          <a:ln w="25400" cap="flat" cmpd="sng" algn="ctr">
            <a:noFill/>
            <a:prstDash val="solid"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40510" tIns="40510" rIns="40510" bIns="40510" anchor="ctr">
            <a:spAutoFit/>
          </a:bodyPr>
          <a:lstStyle/>
          <a:p>
            <a:pPr algn="ctr">
              <a:lnSpc>
                <a:spcPct val="115000"/>
              </a:lnSpc>
              <a:tabLst>
                <a:tab pos="79900" algn="l"/>
              </a:tabLst>
            </a:pPr>
            <a:r>
              <a:rPr lang="ru-RU" sz="28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Оборона</a:t>
            </a:r>
          </a:p>
          <a:p>
            <a:pPr algn="ctr" fontAlgn="ctr" hangingPunct="1">
              <a:defRPr/>
            </a:pPr>
            <a:endParaRPr lang="ru-RU" altLang="ru-RU" sz="1100" b="1" dirty="0">
              <a:solidFill>
                <a:srgbClr val="0A2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600" y="1651000"/>
            <a:ext cx="4356445" cy="364972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организация работы по ЧС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1 028,7 млн.тенге</a:t>
            </a:r>
            <a:endParaRPr lang="ru-RU" b="1" dirty="0">
              <a:solidFill>
                <a:srgbClr val="C00000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pic>
        <p:nvPicPr>
          <p:cNvPr id="20" name="Picture 3" descr="R:\09_Отдел отчетности\амир\kostana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1733" y="0"/>
            <a:ext cx="1362269" cy="1362269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181226" y="2946400"/>
            <a:ext cx="2620272" cy="523198"/>
          </a:xfrm>
          <a:prstGeom prst="rect">
            <a:avLst/>
          </a:prstGeom>
        </p:spPr>
        <p:txBody>
          <a:bodyPr wrap="square" lIns="91420" tIns="45709" rIns="91420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   732,2</a:t>
            </a:r>
            <a:endParaRPr lang="ru-RU" sz="1400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      млн.тенге</a:t>
            </a:r>
            <a:endParaRPr lang="en-US" sz="1400" b="1" dirty="0">
              <a:solidFill>
                <a:srgbClr val="0A259A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19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7" y="1830159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фон\background_presentation_056 (1)\background_presentation_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-6677"/>
            <a:ext cx="9144000" cy="5143499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8460433" y="4672015"/>
            <a:ext cx="683568" cy="471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25" tIns="40513" rIns="81025" bIns="40513"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8583378" y="4670823"/>
            <a:ext cx="437678" cy="466532"/>
          </a:xfrm>
        </p:spPr>
        <p:txBody>
          <a:bodyPr/>
          <a:lstStyle/>
          <a:p>
            <a:pPr algn="ctr"/>
            <a:fld id="{5E8B0D4E-4D5A-4088-B0C6-94DFFE03A6A7}" type="slidenum">
              <a:rPr lang="ru-RU" sz="25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17</a:t>
            </a:fld>
            <a:endParaRPr lang="ru-R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15906"/>
            <a:ext cx="8864082" cy="1805360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ctr"/>
            <a:r>
              <a:rPr lang="ru-RU" altLang="ru-RU" sz="2800" b="1" kern="1200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Оборона, общественный порядок и безопасность</a:t>
            </a:r>
            <a:r>
              <a:rPr lang="ru-RU" altLang="ru-RU" sz="2800" b="1" dirty="0">
                <a:ln w="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800" b="1" dirty="0">
                <a:ln w="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800" b="1" dirty="0">
                <a:ln w="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800" b="1" dirty="0">
                <a:ln w="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altLang="ru-RU" sz="2800" b="1" dirty="0">
              <a:ln w="0"/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84" y="1320671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J:\Logo_MVD_K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265" y="1243952"/>
            <a:ext cx="2201869" cy="1321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Прямоугольник 43"/>
          <p:cNvSpPr/>
          <p:nvPr/>
        </p:nvSpPr>
        <p:spPr>
          <a:xfrm>
            <a:off x="2487125" y="1275741"/>
            <a:ext cx="5121848" cy="577338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>
                <a:solidFill>
                  <a:srgbClr val="0A259A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правоохранительная </a:t>
            </a:r>
            <a:endParaRPr lang="en-US" sz="1200" b="1" dirty="0">
              <a:solidFill>
                <a:srgbClr val="0A259A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>
                <a:solidFill>
                  <a:srgbClr val="0A259A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деятельность –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13 173,1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млн.тенге</a:t>
            </a:r>
            <a:endParaRPr lang="ru-RU" sz="1400" b="1" dirty="0">
              <a:solidFill>
                <a:srgbClr val="C00000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graphicFrame>
        <p:nvGraphicFramePr>
          <p:cNvPr id="51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834751"/>
              </p:ext>
            </p:extLst>
          </p:nvPr>
        </p:nvGraphicFramePr>
        <p:xfrm>
          <a:off x="226882" y="2177229"/>
          <a:ext cx="9144000" cy="295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1054013" y="2537768"/>
            <a:ext cx="6719847" cy="297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0510" tIns="40510" rIns="40510" bIns="40510" numCol="1" spcCol="33760" rtlCol="0" anchor="t">
            <a:spAutoFit/>
          </a:bodyPr>
          <a:lstStyle/>
          <a:p>
            <a:r>
              <a:rPr lang="ru-RU" sz="14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Динамика исполнения бюджета по охране </a:t>
            </a:r>
            <a:r>
              <a:rPr lang="ru-RU" sz="1400" b="1" dirty="0" err="1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общ.порядка</a:t>
            </a:r>
            <a:r>
              <a:rPr lang="ru-RU" sz="14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за </a:t>
            </a:r>
            <a:r>
              <a:rPr lang="ru-RU" sz="1400" b="1" dirty="0" smtClean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20</a:t>
            </a:r>
            <a:r>
              <a:rPr lang="en-US" sz="1400" b="1" dirty="0" smtClean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2</a:t>
            </a:r>
            <a:r>
              <a:rPr lang="ru-RU" sz="1400" b="1" dirty="0" smtClean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1-202</a:t>
            </a:r>
            <a:r>
              <a:rPr lang="ru-RU" sz="14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4</a:t>
            </a:r>
            <a:r>
              <a:rPr lang="ru-RU" sz="1400" b="1" dirty="0" smtClean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годы</a:t>
            </a:r>
          </a:p>
        </p:txBody>
      </p:sp>
      <p:pic>
        <p:nvPicPr>
          <p:cNvPr id="15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204" y="1"/>
            <a:ext cx="1029799" cy="209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617876"/>
            <a:ext cx="8259746" cy="718909"/>
          </a:xfrm>
          <a:prstGeom prst="rect">
            <a:avLst/>
          </a:prstGeom>
          <a:noFill/>
          <a:ln w="25400" cap="flat" cmpd="sng" algn="ctr">
            <a:noFill/>
            <a:prstDash val="solid"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40510" tIns="40510" rIns="40510" bIns="40510" anchor="ctr">
            <a:spAutoFit/>
          </a:bodyPr>
          <a:lstStyle/>
          <a:p>
            <a:pPr algn="ctr">
              <a:lnSpc>
                <a:spcPct val="115000"/>
              </a:lnSpc>
              <a:tabLst>
                <a:tab pos="79900" algn="l"/>
              </a:tabLst>
            </a:pPr>
            <a:r>
              <a:rPr lang="ru-RU" sz="18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Общественный порядок, безопасность, правовая, судебная, </a:t>
            </a:r>
            <a:endParaRPr lang="ru-RU" sz="1800" b="1" dirty="0" smtClean="0">
              <a:solidFill>
                <a:srgbClr val="0A259A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5000"/>
              </a:lnSpc>
              <a:tabLst>
                <a:tab pos="79900" algn="l"/>
              </a:tabLst>
            </a:pPr>
            <a:r>
              <a:rPr lang="ru-RU" sz="18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уголовно </a:t>
            </a:r>
            <a:r>
              <a:rPr lang="ru-RU" sz="18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– исполнительная деятельность </a:t>
            </a:r>
            <a:endParaRPr lang="ru-RU" alt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1" descr="E:\дз кз\photo_1072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8882" y="1178849"/>
            <a:ext cx="2462899" cy="133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1" y="1841897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7121" y="1825868"/>
            <a:ext cx="4572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 smtClean="0">
                <a:solidFill>
                  <a:srgbClr val="0A259A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Обеспечение безопасности </a:t>
            </a:r>
          </a:p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 smtClean="0">
                <a:solidFill>
                  <a:srgbClr val="0A259A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дорожного движения в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669,7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млн.тенге</a:t>
            </a:r>
            <a:endParaRPr lang="ru-RU" b="1" dirty="0">
              <a:solidFill>
                <a:srgbClr val="C00000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фон\background_presentation_056 (1)\background_presentation_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9144000" cy="5143499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1888" y="11"/>
            <a:ext cx="8005665" cy="943586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ctr"/>
            <a:r>
              <a:rPr lang="ru-RU" altLang="ru-RU" sz="2800" b="1" dirty="0">
                <a:ln w="0"/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Уважаемые посетители официального сайта Костанайской области!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388428" y="4672015"/>
            <a:ext cx="755577" cy="471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25" tIns="40513" rIns="81025" bIns="40513"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8524934" y="4647740"/>
            <a:ext cx="482562" cy="512698"/>
          </a:xfrm>
        </p:spPr>
        <p:txBody>
          <a:bodyPr/>
          <a:lstStyle/>
          <a:p>
            <a:pPr algn="ctr"/>
            <a:fld id="{5E8B0D4E-4D5A-4088-B0C6-94DFFE03A6A7}" type="slidenum">
              <a:rPr lang="ru-RU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18</a:t>
            </a:fld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2294516"/>
            <a:ext cx="9144000" cy="842795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>
              <a:lnSpc>
                <a:spcPct val="115000"/>
              </a:lnSpc>
              <a:tabLst>
                <a:tab pos="79900" algn="l"/>
              </a:tabLst>
            </a:pPr>
            <a:r>
              <a:rPr lang="ru-RU" sz="43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Благодарим за внимание!</a:t>
            </a:r>
            <a:endParaRPr lang="ru-RU" sz="4300" b="1" dirty="0">
              <a:solidFill>
                <a:srgbClr val="0A259A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pic>
        <p:nvPicPr>
          <p:cNvPr id="9" name="Picture 3" descr="R:\09_Отдел отчетности\амир\kostana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1733" y="0"/>
            <a:ext cx="1362269" cy="136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17785" y="3289134"/>
            <a:ext cx="5579967" cy="3693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8" tIns="45708" rIns="45708" bIns="45708" numCol="1" spcCol="38092" rtlCol="0" anchor="ctr">
            <a:spAutoFit/>
          </a:bodyPr>
          <a:lstStyle/>
          <a:p>
            <a:pPr defTabSz="914192"/>
            <a:endParaRPr lang="ru-RU" sz="1800" dirty="0">
              <a:solidFill>
                <a:srgbClr val="0A259A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7785" y="3311359"/>
            <a:ext cx="5579967" cy="36930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8" tIns="45708" rIns="45708" bIns="45708" numCol="1" spcCol="38092" rtlCol="0" anchor="ctr">
            <a:spAutoFit/>
          </a:bodyPr>
          <a:lstStyle/>
          <a:p>
            <a:pPr defTabSz="914192"/>
            <a:endParaRPr lang="ru-RU" sz="1800" dirty="0"/>
          </a:p>
        </p:txBody>
      </p:sp>
      <p:pic>
        <p:nvPicPr>
          <p:cNvPr id="20" name="Picture 2" descr="E:\фон\background_presentation_056 (1)\background_presentation_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7" y="3"/>
            <a:ext cx="9144000" cy="5143499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11"/>
            <a:ext cx="8018106" cy="943586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ctr"/>
            <a:r>
              <a:rPr lang="ru-RU" altLang="ru-RU" sz="2800" b="1" dirty="0">
                <a:ln w="0"/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Уважаемые посетители официального сайта Костанайской области! </a:t>
            </a: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0" y="1267822"/>
            <a:ext cx="9144000" cy="1161122"/>
          </a:xfrm>
          <a:prstGeom prst="rect">
            <a:avLst/>
          </a:prstGeom>
        </p:spPr>
        <p:txBody>
          <a:bodyPr vert="horz" lIns="81025" tIns="40513" rIns="81025" bIns="40513" rtlCol="0">
            <a:noAutofit/>
          </a:bodyPr>
          <a:lstStyle/>
          <a:p>
            <a:pPr algn="just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kern="12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ru-RU" sz="1800" kern="1200" dirty="0">
                <a:solidFill>
                  <a:srgbClr val="0A25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Рады представить Вашему вниманию гражданский бюджет Костанайской области, в рамках которого Вы можете ознакомиться с </a:t>
            </a:r>
            <a:r>
              <a:rPr lang="ru-RU" sz="1800" i="1" kern="1200" dirty="0">
                <a:solidFill>
                  <a:srgbClr val="0A25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формированием местного бюджета, основными направлениями расходования бюджетных средств Костанайской области</a:t>
            </a:r>
            <a:r>
              <a:rPr lang="ru-RU" sz="1800" i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kern="1200" dirty="0">
              <a:solidFill>
                <a:srgbClr val="0A259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hangingPunct="1">
              <a:spcBef>
                <a:spcPct val="20000"/>
              </a:spcBef>
              <a:defRPr/>
            </a:pPr>
            <a:endParaRPr lang="ru-RU" sz="4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57846" y="4672015"/>
            <a:ext cx="586154" cy="471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25" tIns="40513" rIns="81025" bIns="40513"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8736574" y="4647740"/>
            <a:ext cx="282187" cy="512698"/>
          </a:xfrm>
        </p:spPr>
        <p:txBody>
          <a:bodyPr/>
          <a:lstStyle/>
          <a:p>
            <a:pPr algn="ctr"/>
            <a:fld id="{5E8B0D4E-4D5A-4088-B0C6-94DFFE03A6A7}" type="slidenum">
              <a:rPr lang="ru-RU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2826970"/>
            <a:ext cx="9144000" cy="400366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>
              <a:lnSpc>
                <a:spcPct val="115000"/>
              </a:lnSpc>
              <a:tabLst>
                <a:tab pos="79900" algn="l"/>
              </a:tabLst>
            </a:pPr>
            <a:r>
              <a:rPr lang="ru-RU" sz="18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Данный документ включает следующие разделы:</a:t>
            </a:r>
            <a:endParaRPr lang="ru-RU" sz="1800" b="1" dirty="0">
              <a:solidFill>
                <a:srgbClr val="0A259A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pic>
        <p:nvPicPr>
          <p:cNvPr id="1027" name="Picture 3" descr="R:\09_Отдел отчетности\амир\kostana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1733" y="0"/>
            <a:ext cx="1362269" cy="1362269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687515" y="3187700"/>
            <a:ext cx="5710237" cy="8424"/>
          </a:xfrm>
          <a:prstGeom prst="line">
            <a:avLst/>
          </a:prstGeom>
          <a:ln>
            <a:solidFill>
              <a:srgbClr val="2858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934904" y="3644901"/>
            <a:ext cx="5310446" cy="2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3"/>
          <p:cNvSpPr txBox="1">
            <a:spLocks/>
          </p:cNvSpPr>
          <p:nvPr/>
        </p:nvSpPr>
        <p:spPr>
          <a:xfrm>
            <a:off x="1817783" y="3302675"/>
            <a:ext cx="5579968" cy="3866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81025" tIns="40513" rIns="81025" bIns="40513" rtlCol="0">
            <a:noAutofit/>
          </a:bodyPr>
          <a:lstStyle/>
          <a:p>
            <a:pPr marL="405124" indent="-405124" algn="ctr"/>
            <a:r>
              <a:rPr lang="ru-RU" altLang="ru-RU" b="1" dirty="0" smtClean="0">
                <a:ln w="0"/>
                <a:solidFill>
                  <a:srgbClr val="0A259A"/>
                </a:solidFill>
                <a:latin typeface="Arial" pitchFamily="34" charset="0"/>
                <a:cs typeface="Arial" pitchFamily="34" charset="0"/>
                <a:sym typeface="Myriad Pro Semibold"/>
              </a:rPr>
              <a:t>1) Уровни бюджетов и бюджетный процесс (3 слайд)</a:t>
            </a:r>
            <a:endParaRPr lang="ru-RU" altLang="ru-RU" b="1" dirty="0">
              <a:ln w="0"/>
              <a:solidFill>
                <a:srgbClr val="0A259A"/>
              </a:solidFill>
              <a:latin typeface="Arial" pitchFamily="34" charset="0"/>
              <a:cs typeface="Arial" pitchFamily="34" charset="0"/>
              <a:sym typeface="Myriad Pro Semibold"/>
            </a:endParaRPr>
          </a:p>
        </p:txBody>
      </p:sp>
      <p:sp>
        <p:nvSpPr>
          <p:cNvPr id="17" name="Объект 3"/>
          <p:cNvSpPr txBox="1">
            <a:spLocks/>
          </p:cNvSpPr>
          <p:nvPr/>
        </p:nvSpPr>
        <p:spPr>
          <a:xfrm>
            <a:off x="2792154" y="3747175"/>
            <a:ext cx="3570546" cy="3866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81025" tIns="40513" rIns="81025" bIns="40513" rtlCol="0">
            <a:noAutofit/>
          </a:bodyPr>
          <a:lstStyle/>
          <a:p>
            <a:pPr marL="405124" indent="-405124" algn="ctr"/>
            <a:r>
              <a:rPr lang="ru-RU" altLang="ru-RU" b="1" dirty="0" smtClean="0">
                <a:ln w="0"/>
                <a:solidFill>
                  <a:srgbClr val="0A259A"/>
                </a:solidFill>
                <a:latin typeface="Arial" pitchFamily="34" charset="0"/>
                <a:cs typeface="Arial" pitchFamily="34" charset="0"/>
                <a:sym typeface="Myriad Pro Semibold"/>
              </a:rPr>
              <a:t>2) Структуру бюджета (5 слайд)</a:t>
            </a:r>
            <a:endParaRPr lang="ru-RU" altLang="ru-RU" b="1" dirty="0">
              <a:ln w="0"/>
              <a:solidFill>
                <a:srgbClr val="0A259A"/>
              </a:solidFill>
              <a:latin typeface="Arial" pitchFamily="34" charset="0"/>
              <a:cs typeface="Arial" pitchFamily="34" charset="0"/>
              <a:sym typeface="Myriad Pro Semibold"/>
            </a:endParaRPr>
          </a:p>
        </p:txBody>
      </p:sp>
      <p:sp>
        <p:nvSpPr>
          <p:cNvPr id="18" name="Объект 3"/>
          <p:cNvSpPr txBox="1">
            <a:spLocks/>
          </p:cNvSpPr>
          <p:nvPr/>
        </p:nvSpPr>
        <p:spPr>
          <a:xfrm>
            <a:off x="2566932" y="4274225"/>
            <a:ext cx="4131324" cy="3866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81025" tIns="40513" rIns="81025" bIns="40513" rtlCol="0">
            <a:noAutofit/>
          </a:bodyPr>
          <a:lstStyle/>
          <a:p>
            <a:pPr marL="405124" indent="-405124" algn="ctr"/>
            <a:r>
              <a:rPr lang="ru-RU" altLang="ru-RU" b="1" dirty="0" smtClean="0">
                <a:ln w="0"/>
                <a:solidFill>
                  <a:srgbClr val="0A259A"/>
                </a:solidFill>
                <a:latin typeface="Arial" pitchFamily="34" charset="0"/>
                <a:cs typeface="Arial" pitchFamily="34" charset="0"/>
                <a:sym typeface="Myriad Pro Semibold"/>
              </a:rPr>
              <a:t>3) Структуру поступлений (6 слайд)</a:t>
            </a:r>
            <a:endParaRPr lang="ru-RU" altLang="ru-RU" b="1" dirty="0">
              <a:ln w="0"/>
              <a:solidFill>
                <a:srgbClr val="0A259A"/>
              </a:solidFill>
              <a:latin typeface="Arial" pitchFamily="34" charset="0"/>
              <a:cs typeface="Arial" pitchFamily="34" charset="0"/>
              <a:sym typeface="Myriad Pro Semibold"/>
            </a:endParaRPr>
          </a:p>
        </p:txBody>
      </p:sp>
      <p:sp>
        <p:nvSpPr>
          <p:cNvPr id="19" name="Объект 3"/>
          <p:cNvSpPr txBox="1">
            <a:spLocks/>
          </p:cNvSpPr>
          <p:nvPr/>
        </p:nvSpPr>
        <p:spPr>
          <a:xfrm>
            <a:off x="2792155" y="4756825"/>
            <a:ext cx="3570546" cy="3866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81025" tIns="40513" rIns="81025" bIns="40513" rtlCol="0">
            <a:noAutofit/>
          </a:bodyPr>
          <a:lstStyle/>
          <a:p>
            <a:pPr marL="405124" indent="-405124" algn="ctr"/>
            <a:r>
              <a:rPr lang="ru-RU" altLang="ru-RU" b="1" dirty="0" smtClean="0">
                <a:ln w="0"/>
                <a:solidFill>
                  <a:srgbClr val="0A259A"/>
                </a:solidFill>
                <a:latin typeface="Arial" pitchFamily="34" charset="0"/>
                <a:cs typeface="Arial" pitchFamily="34" charset="0"/>
                <a:sym typeface="Myriad Pro Semibold"/>
              </a:rPr>
              <a:t>4) Расходы бюджета (12 слайд)</a:t>
            </a:r>
            <a:endParaRPr lang="ru-RU" altLang="ru-RU" b="1" dirty="0">
              <a:ln w="0"/>
              <a:solidFill>
                <a:srgbClr val="0A259A"/>
              </a:solidFill>
              <a:latin typeface="Arial" pitchFamily="34" charset="0"/>
              <a:cs typeface="Arial" pitchFamily="34" charset="0"/>
              <a:sym typeface="Myriad Pro Semibold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957254" y="4066398"/>
            <a:ext cx="3214946" cy="39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2792154" y="4603752"/>
            <a:ext cx="3570546" cy="2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2" y="3095258"/>
            <a:ext cx="1455919" cy="301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mir\kostan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057" y="1"/>
            <a:ext cx="1607944" cy="130645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899" y="-150420"/>
            <a:ext cx="7452320" cy="912808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ctr"/>
            <a:r>
              <a:rPr lang="ru-RU" altLang="ru-RU" sz="27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Уровни бюджетов и бюджетный       процесс</a:t>
            </a:r>
            <a:endParaRPr lang="ru-RU" altLang="ru-RU" sz="2700" b="1" dirty="0">
              <a:solidFill>
                <a:srgbClr val="0A2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6692" y="4738502"/>
            <a:ext cx="934829" cy="237961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pPr algn="just">
              <a:lnSpc>
                <a:spcPct val="115000"/>
              </a:lnSpc>
              <a:tabLst>
                <a:tab pos="76843" algn="l"/>
              </a:tabLst>
            </a:pPr>
            <a:r>
              <a:rPr lang="ru-RU" sz="9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продолжение</a:t>
            </a:r>
            <a:endParaRPr lang="ru-RU" sz="900" b="1" dirty="0">
              <a:solidFill>
                <a:srgbClr val="C00000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4374923" y="4927345"/>
            <a:ext cx="350307" cy="216155"/>
          </a:xfrm>
          <a:prstGeom prst="triangle">
            <a:avLst/>
          </a:prstGeom>
          <a:solidFill>
            <a:srgbClr val="44F26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3863" y="644779"/>
            <a:ext cx="6796339" cy="427572"/>
          </a:xfrm>
          <a:prstGeom prst="roundRect">
            <a:avLst/>
          </a:prstGeom>
          <a:solidFill>
            <a:srgbClr val="0A259A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38100" dist="23000" dir="5400000" rotWithShape="0">
              <a:srgbClr val="000000">
                <a:alpha val="35000"/>
              </a:srgbClr>
            </a:outerShdw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961" tIns="38961" rIns="38961" bIns="38961" numCol="1" spcCol="32469" rtlCol="0" anchor="ctr">
            <a:spAutoFit/>
          </a:bodyPr>
          <a:lstStyle/>
          <a:p>
            <a:pPr lvl="0" algn="ctr"/>
            <a:r>
              <a:rPr lang="ru-RU" altLang="ru-RU" sz="20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Myriad Pro Semibold"/>
              </a:rPr>
              <a:t>1) РЕСПУБЛИКАНСКИЙ БЮДЖЕТ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5589" y="1369174"/>
            <a:ext cx="6796339" cy="427572"/>
          </a:xfrm>
          <a:prstGeom prst="roundRect">
            <a:avLst/>
          </a:prstGeom>
          <a:solidFill>
            <a:srgbClr val="57D6E7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38100" dist="23000" dir="5400000" rotWithShape="0">
              <a:srgbClr val="000000">
                <a:alpha val="35000"/>
              </a:srgbClr>
            </a:outerShdw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961" tIns="38961" rIns="38961" bIns="38961" numCol="1" spcCol="32469" rtlCol="0" anchor="ctr">
            <a:spAutoFit/>
          </a:bodyPr>
          <a:lstStyle/>
          <a:p>
            <a:pPr lvl="0" algn="ctr"/>
            <a:r>
              <a:rPr lang="ru-RU" altLang="ru-RU" sz="2000" b="1" dirty="0" smtClean="0">
                <a:ln w="0"/>
                <a:solidFill>
                  <a:srgbClr val="0A259A"/>
                </a:solidFill>
                <a:latin typeface="Arial" pitchFamily="34" charset="0"/>
                <a:cs typeface="Arial" pitchFamily="34" charset="0"/>
                <a:sym typeface="Myriad Pro Semibold"/>
              </a:rPr>
              <a:t>2) ОБЛАСТНОЙ БЮДЖЕТ – 2</a:t>
            </a:r>
            <a:r>
              <a:rPr lang="en-US" altLang="ru-RU" sz="2000" b="1" smtClean="0">
                <a:ln w="0"/>
                <a:solidFill>
                  <a:srgbClr val="0A259A"/>
                </a:solidFill>
                <a:latin typeface="Arial" pitchFamily="34" charset="0"/>
                <a:cs typeface="Arial" pitchFamily="34" charset="0"/>
                <a:sym typeface="Myriad Pro Semibold"/>
              </a:rPr>
              <a:t>6</a:t>
            </a:r>
            <a:r>
              <a:rPr lang="ru-RU" altLang="ru-RU" sz="2000" b="1" smtClean="0">
                <a:ln w="0"/>
                <a:solidFill>
                  <a:srgbClr val="0A259A"/>
                </a:solidFill>
                <a:latin typeface="Arial" pitchFamily="34" charset="0"/>
                <a:cs typeface="Arial" pitchFamily="34" charset="0"/>
                <a:sym typeface="Myriad Pro Semibold"/>
              </a:rPr>
              <a:t> </a:t>
            </a:r>
            <a:r>
              <a:rPr lang="ru-RU" altLang="ru-RU" sz="2000" b="1" dirty="0" smtClean="0">
                <a:ln w="0"/>
                <a:solidFill>
                  <a:srgbClr val="0A259A"/>
                </a:solidFill>
                <a:latin typeface="Arial" pitchFamily="34" charset="0"/>
                <a:cs typeface="Arial" pitchFamily="34" charset="0"/>
                <a:sym typeface="Myriad Pro Semibold"/>
              </a:rPr>
              <a:t>областных АБП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9816" y="2068043"/>
            <a:ext cx="6796339" cy="1108610"/>
          </a:xfrm>
          <a:prstGeom prst="roundRect">
            <a:avLst/>
          </a:prstGeom>
          <a:solidFill>
            <a:srgbClr val="66FF9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38100" dist="23000" dir="5400000" rotWithShape="0">
              <a:srgbClr val="000000">
                <a:alpha val="35000"/>
              </a:srgbClr>
            </a:outerShdw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961" tIns="38961" rIns="38961" bIns="38961" numCol="1" spcCol="32469" rtlCol="0" anchor="ctr">
            <a:spAutoFit/>
          </a:bodyPr>
          <a:lstStyle/>
          <a:p>
            <a:pPr lvl="0" algn="ctr"/>
            <a:r>
              <a:rPr lang="ru-RU" altLang="ru-RU" sz="2000" b="1" dirty="0" smtClean="0">
                <a:ln w="0"/>
                <a:solidFill>
                  <a:srgbClr val="0A259A"/>
                </a:solidFill>
                <a:latin typeface="Arial" pitchFamily="34" charset="0"/>
                <a:cs typeface="Arial" pitchFamily="34" charset="0"/>
                <a:sym typeface="Myriad Pro Semibold"/>
              </a:rPr>
              <a:t>3) РАЙОННЫЙ (ГОРОДА ОБЛАСТНОГО ЗНАЧЕНИЯ) БЮДЖЕТ – 20 самостоятельных бюджетов районов и городов.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4851" y="3423811"/>
            <a:ext cx="6959671" cy="1312921"/>
          </a:xfrm>
          <a:prstGeom prst="roundRect">
            <a:avLst/>
          </a:prstGeom>
          <a:solidFill>
            <a:srgbClr val="FFCCCC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38100" dist="23000" dir="5400000" rotWithShape="0">
              <a:srgbClr val="000000">
                <a:alpha val="35000"/>
              </a:srgbClr>
            </a:outerShdw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961" tIns="38961" rIns="38961" bIns="38961" numCol="1" spcCol="32469" rtlCol="0" anchor="ctr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4) БЮДЖЕТ ГОРОДА РАЙОННОГО ЗНАЧЕНИЯ, СЕЛА, ПОСЕЛКА, СЕЛЬСКОГО ОКРУГА – 19</a:t>
            </a:r>
            <a:r>
              <a:rPr lang="ru-RU" altLang="ru-RU" sz="24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altLang="ru-RU" sz="24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 бюджетов МСУ.</a:t>
            </a:r>
          </a:p>
        </p:txBody>
      </p:sp>
      <p:grpSp>
        <p:nvGrpSpPr>
          <p:cNvPr id="2" name="Diagram group"/>
          <p:cNvGrpSpPr>
            <a:grpSpLocks noChangeAspect="1"/>
          </p:cNvGrpSpPr>
          <p:nvPr/>
        </p:nvGrpSpPr>
        <p:grpSpPr>
          <a:xfrm>
            <a:off x="4310105" y="3099163"/>
            <a:ext cx="498462" cy="405000"/>
            <a:chOff x="1120555" y="2123135"/>
            <a:chExt cx="2179320" cy="211328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isometricOffAxis2Left" zoom="95000"/>
            <a:lightRig rig="flat" dir="t"/>
          </a:scene3d>
        </p:grpSpPr>
        <p:sp>
          <p:nvSpPr>
            <p:cNvPr id="37" name="Стрелка вниз 36"/>
            <p:cNvSpPr/>
            <p:nvPr/>
          </p:nvSpPr>
          <p:spPr>
            <a:xfrm>
              <a:off x="1120555" y="2123135"/>
              <a:ext cx="2179320" cy="2113280"/>
            </a:xfrm>
            <a:prstGeom prst="downArrow">
              <a:avLst/>
            </a:prstGeom>
            <a:solidFill>
              <a:srgbClr val="66FF99"/>
            </a:solidFill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" name="Diagram group"/>
          <p:cNvGrpSpPr>
            <a:grpSpLocks noChangeAspect="1"/>
          </p:cNvGrpSpPr>
          <p:nvPr/>
        </p:nvGrpSpPr>
        <p:grpSpPr>
          <a:xfrm>
            <a:off x="2952296" y="1033152"/>
            <a:ext cx="498462" cy="405000"/>
            <a:chOff x="3632" y="0"/>
            <a:chExt cx="2179320" cy="2113280"/>
          </a:xfrm>
          <a:scene3d>
            <a:camera prst="isometricOffAxis2Left" zoom="95000"/>
            <a:lightRig rig="flat" dir="t"/>
          </a:scene3d>
        </p:grpSpPr>
        <p:sp>
          <p:nvSpPr>
            <p:cNvPr id="12" name="Стрелка вверх 11"/>
            <p:cNvSpPr/>
            <p:nvPr/>
          </p:nvSpPr>
          <p:spPr>
            <a:xfrm>
              <a:off x="3632" y="0"/>
              <a:ext cx="2179320" cy="2113280"/>
            </a:xfrm>
            <a:prstGeom prst="upArrow">
              <a:avLst/>
            </a:prstGeom>
            <a:solidFill>
              <a:srgbClr val="66CC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" name="Diagram group"/>
          <p:cNvGrpSpPr>
            <a:grpSpLocks noChangeAspect="1"/>
          </p:cNvGrpSpPr>
          <p:nvPr/>
        </p:nvGrpSpPr>
        <p:grpSpPr>
          <a:xfrm>
            <a:off x="4311567" y="1050967"/>
            <a:ext cx="498462" cy="405000"/>
            <a:chOff x="1120555" y="2123135"/>
            <a:chExt cx="2179320" cy="211328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isometricOffAxis2Left" zoom="95000"/>
            <a:lightRig rig="flat" dir="t"/>
          </a:scene3d>
        </p:grpSpPr>
        <p:sp>
          <p:nvSpPr>
            <p:cNvPr id="14" name="Стрелка вниз 13"/>
            <p:cNvSpPr/>
            <p:nvPr/>
          </p:nvSpPr>
          <p:spPr>
            <a:xfrm>
              <a:off x="1120555" y="2123135"/>
              <a:ext cx="2179320" cy="2113280"/>
            </a:xfrm>
            <a:prstGeom prst="downArrow">
              <a:avLst/>
            </a:prstGeom>
            <a:solidFill>
              <a:srgbClr val="66FF99"/>
            </a:solidFill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9" name="Diagram group"/>
          <p:cNvGrpSpPr>
            <a:grpSpLocks noChangeAspect="1"/>
          </p:cNvGrpSpPr>
          <p:nvPr/>
        </p:nvGrpSpPr>
        <p:grpSpPr>
          <a:xfrm>
            <a:off x="2970199" y="1772688"/>
            <a:ext cx="498462" cy="405000"/>
            <a:chOff x="3632" y="0"/>
            <a:chExt cx="2179320" cy="2113280"/>
          </a:xfrm>
          <a:scene3d>
            <a:camera prst="isometricOffAxis2Left" zoom="95000"/>
            <a:lightRig rig="flat" dir="t"/>
          </a:scene3d>
        </p:grpSpPr>
        <p:sp>
          <p:nvSpPr>
            <p:cNvPr id="31" name="Стрелка вверх 30"/>
            <p:cNvSpPr/>
            <p:nvPr/>
          </p:nvSpPr>
          <p:spPr>
            <a:xfrm>
              <a:off x="3632" y="0"/>
              <a:ext cx="2179320" cy="2113280"/>
            </a:xfrm>
            <a:prstGeom prst="upArrow">
              <a:avLst/>
            </a:prstGeom>
            <a:solidFill>
              <a:srgbClr val="66CC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" name="Diagram group"/>
          <p:cNvGrpSpPr>
            <a:grpSpLocks noChangeAspect="1"/>
          </p:cNvGrpSpPr>
          <p:nvPr/>
        </p:nvGrpSpPr>
        <p:grpSpPr>
          <a:xfrm>
            <a:off x="4333856" y="1781597"/>
            <a:ext cx="498462" cy="405000"/>
            <a:chOff x="1120555" y="2123135"/>
            <a:chExt cx="2179320" cy="211328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isometricOffAxis2Left" zoom="95000"/>
            <a:lightRig rig="flat" dir="t"/>
          </a:scene3d>
        </p:grpSpPr>
        <p:sp>
          <p:nvSpPr>
            <p:cNvPr id="33" name="Стрелка вниз 32"/>
            <p:cNvSpPr/>
            <p:nvPr/>
          </p:nvSpPr>
          <p:spPr>
            <a:xfrm>
              <a:off x="1120555" y="2123135"/>
              <a:ext cx="2179320" cy="2113280"/>
            </a:xfrm>
            <a:prstGeom prst="downArrow">
              <a:avLst/>
            </a:prstGeom>
            <a:solidFill>
              <a:srgbClr val="66FF99"/>
            </a:solidFill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6874900" y="3224904"/>
            <a:ext cx="2269100" cy="340293"/>
          </a:xfrm>
          <a:prstGeom prst="rect">
            <a:avLst/>
          </a:prstGeom>
          <a:noFill/>
          <a:ln w="25400" cap="flat" cmpd="sng" algn="ctr">
            <a:noFill/>
            <a:prstDash val="solid"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38961" tIns="38961" rIns="38961" bIns="38961" anchor="ctr">
            <a:spAutoFit/>
          </a:bodyPr>
          <a:lstStyle/>
          <a:p>
            <a:pPr algn="ctr" defTabSz="779252" fontAlgn="ctr" hangingPunct="1">
              <a:defRPr/>
            </a:pPr>
            <a:r>
              <a:rPr lang="ru-RU" altLang="ru-RU" sz="17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</a:t>
            </a:r>
            <a:endParaRPr lang="ru-RU" altLang="ru-RU" sz="1700" b="1" dirty="0">
              <a:solidFill>
                <a:srgbClr val="0A2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Diagram group"/>
          <p:cNvGrpSpPr>
            <a:grpSpLocks noChangeAspect="1"/>
          </p:cNvGrpSpPr>
          <p:nvPr/>
        </p:nvGrpSpPr>
        <p:grpSpPr>
          <a:xfrm>
            <a:off x="6772497" y="3611581"/>
            <a:ext cx="498462" cy="405000"/>
            <a:chOff x="3632" y="0"/>
            <a:chExt cx="2179320" cy="2113280"/>
          </a:xfrm>
          <a:scene3d>
            <a:camera prst="isometricOffAxis2Left" zoom="95000"/>
            <a:lightRig rig="flat" dir="t"/>
          </a:scene3d>
        </p:grpSpPr>
        <p:sp>
          <p:nvSpPr>
            <p:cNvPr id="40" name="Стрелка вверх 39"/>
            <p:cNvSpPr/>
            <p:nvPr/>
          </p:nvSpPr>
          <p:spPr>
            <a:xfrm>
              <a:off x="3632" y="0"/>
              <a:ext cx="2179320" cy="2113280"/>
            </a:xfrm>
            <a:prstGeom prst="upArrow">
              <a:avLst/>
            </a:prstGeom>
            <a:solidFill>
              <a:srgbClr val="66CC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Diagram group"/>
          <p:cNvGrpSpPr>
            <a:grpSpLocks noChangeAspect="1"/>
          </p:cNvGrpSpPr>
          <p:nvPr/>
        </p:nvGrpSpPr>
        <p:grpSpPr>
          <a:xfrm>
            <a:off x="6761538" y="4141766"/>
            <a:ext cx="498462" cy="405000"/>
            <a:chOff x="1120555" y="2123135"/>
            <a:chExt cx="2179320" cy="211328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isometricOffAxis2Left" zoom="95000"/>
            <a:lightRig rig="flat" dir="t"/>
          </a:scene3d>
        </p:grpSpPr>
        <p:sp>
          <p:nvSpPr>
            <p:cNvPr id="42" name="Стрелка вниз 41"/>
            <p:cNvSpPr/>
            <p:nvPr/>
          </p:nvSpPr>
          <p:spPr>
            <a:xfrm>
              <a:off x="1120555" y="2123135"/>
              <a:ext cx="2179320" cy="2113280"/>
            </a:xfrm>
            <a:prstGeom prst="downArrow">
              <a:avLst/>
            </a:prstGeom>
            <a:solidFill>
              <a:srgbClr val="66FF99"/>
            </a:solidFill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3" name="Прямоугольник 42"/>
          <p:cNvSpPr/>
          <p:nvPr/>
        </p:nvSpPr>
        <p:spPr>
          <a:xfrm>
            <a:off x="7253835" y="4145198"/>
            <a:ext cx="2250078" cy="217186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defRPr/>
            </a:pPr>
            <a:r>
              <a:rPr lang="ru-RU" altLang="ru-RU" sz="9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бюджетные субвенции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252010" y="3707296"/>
            <a:ext cx="2250078" cy="217186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defRPr/>
            </a:pPr>
            <a:r>
              <a:rPr lang="ru-RU" altLang="ru-RU" sz="9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бюджетные изъятия 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383483" y="4221679"/>
            <a:ext cx="191147" cy="8906"/>
          </a:xfrm>
          <a:prstGeom prst="line">
            <a:avLst/>
          </a:prstGeom>
          <a:ln>
            <a:solidFill>
              <a:srgbClr val="0A2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447426" y="3810496"/>
            <a:ext cx="191147" cy="8906"/>
          </a:xfrm>
          <a:prstGeom prst="line">
            <a:avLst/>
          </a:prstGeom>
          <a:ln>
            <a:solidFill>
              <a:srgbClr val="0A2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22" y="1674421"/>
            <a:ext cx="1901877" cy="1426408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8557846" y="4672012"/>
            <a:ext cx="586154" cy="471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 3"/>
          <p:cNvSpPr/>
          <p:nvPr/>
        </p:nvSpPr>
        <p:spPr>
          <a:xfrm rot="1506038">
            <a:off x="5265745" y="2581916"/>
            <a:ext cx="1878970" cy="1650795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7DFFB8"/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381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Группа 22"/>
          <p:cNvGrpSpPr>
            <a:grpSpLocks noChangeAspect="1"/>
          </p:cNvGrpSpPr>
          <p:nvPr/>
        </p:nvGrpSpPr>
        <p:grpSpPr>
          <a:xfrm>
            <a:off x="6478028" y="1525640"/>
            <a:ext cx="2326154" cy="1890000"/>
            <a:chOff x="3586447" y="1237112"/>
            <a:chExt cx="1512025" cy="1512025"/>
          </a:xfrm>
          <a:solidFill>
            <a:srgbClr val="0A259A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 3"/>
            <p:cNvSpPr/>
            <p:nvPr/>
          </p:nvSpPr>
          <p:spPr>
            <a:xfrm>
              <a:off x="3586447" y="1237112"/>
              <a:ext cx="1512025" cy="1512025"/>
            </a:xfrm>
            <a:prstGeom prst="gear9">
              <a:avLst/>
            </a:prstGeom>
            <a:grpFill/>
            <a:sp3d prstMaterial="plastic">
              <a:bevelT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 4"/>
            <p:cNvSpPr/>
            <p:nvPr/>
          </p:nvSpPr>
          <p:spPr>
            <a:xfrm>
              <a:off x="3890430" y="1591298"/>
              <a:ext cx="904059" cy="777211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79539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1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  <a:endParaRPr lang="ru-RU" sz="51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6" name="Круговая стрелка 25"/>
          <p:cNvSpPr/>
          <p:nvPr/>
        </p:nvSpPr>
        <p:spPr>
          <a:xfrm rot="17499606">
            <a:off x="6336758" y="896476"/>
            <a:ext cx="2587972" cy="3167971"/>
          </a:xfrm>
          <a:prstGeom prst="circularArrow">
            <a:avLst>
              <a:gd name="adj1" fmla="val 4687"/>
              <a:gd name="adj2" fmla="val 299029"/>
              <a:gd name="adj3" fmla="val 2467490"/>
              <a:gd name="adj4" fmla="val 15970426"/>
              <a:gd name="adj5" fmla="val 5469"/>
            </a:avLst>
          </a:prstGeom>
          <a:solidFill>
            <a:srgbClr val="0A259A"/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381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 4"/>
          <p:cNvSpPr/>
          <p:nvPr/>
        </p:nvSpPr>
        <p:spPr>
          <a:xfrm rot="20994896">
            <a:off x="2556404" y="2552662"/>
            <a:ext cx="1154989" cy="696813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68" tIns="14068" rIns="14068" bIns="14068" numCol="1" spcCol="1082" anchor="ctr" anchorCtr="0">
            <a:noAutofit/>
          </a:bodyPr>
          <a:lstStyle/>
          <a:p>
            <a:pPr algn="ctr" defTabSz="492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100" kern="1200" dirty="0"/>
          </a:p>
        </p:txBody>
      </p:sp>
      <p:grpSp>
        <p:nvGrpSpPr>
          <p:cNvPr id="3" name="Группа 31"/>
          <p:cNvGrpSpPr>
            <a:grpSpLocks noChangeAspect="1"/>
          </p:cNvGrpSpPr>
          <p:nvPr/>
        </p:nvGrpSpPr>
        <p:grpSpPr>
          <a:xfrm>
            <a:off x="5586064" y="2969610"/>
            <a:ext cx="1661538" cy="1350000"/>
            <a:chOff x="3586447" y="1237112"/>
            <a:chExt cx="1512025" cy="1512025"/>
          </a:xfrm>
          <a:solidFill>
            <a:srgbClr val="7DFFB8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 3"/>
            <p:cNvSpPr/>
            <p:nvPr/>
          </p:nvSpPr>
          <p:spPr>
            <a:xfrm>
              <a:off x="3586447" y="1237112"/>
              <a:ext cx="1512025" cy="1512025"/>
            </a:xfrm>
            <a:prstGeom prst="gear9">
              <a:avLst/>
            </a:prstGeom>
            <a:grpFill/>
            <a:sp3d prstMaterial="plastic">
              <a:bevelT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 4"/>
            <p:cNvSpPr/>
            <p:nvPr/>
          </p:nvSpPr>
          <p:spPr>
            <a:xfrm>
              <a:off x="3890430" y="1591298"/>
              <a:ext cx="904059" cy="777211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79539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1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  <a:endParaRPr lang="ru-RU" sz="51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37"/>
          <p:cNvGrpSpPr>
            <a:grpSpLocks noChangeAspect="1"/>
          </p:cNvGrpSpPr>
          <p:nvPr/>
        </p:nvGrpSpPr>
        <p:grpSpPr>
          <a:xfrm>
            <a:off x="4030300" y="3659903"/>
            <a:ext cx="1661538" cy="1350000"/>
            <a:chOff x="3586447" y="1237112"/>
            <a:chExt cx="1512025" cy="1512025"/>
          </a:xfrm>
          <a:solidFill>
            <a:srgbClr val="99CC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 3"/>
            <p:cNvSpPr/>
            <p:nvPr/>
          </p:nvSpPr>
          <p:spPr>
            <a:xfrm>
              <a:off x="3586447" y="1237112"/>
              <a:ext cx="1512025" cy="1512025"/>
            </a:xfrm>
            <a:prstGeom prst="gear9">
              <a:avLst/>
            </a:prstGeom>
            <a:grpFill/>
            <a:sp3d prstMaterial="plastic">
              <a:bevelT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 4"/>
            <p:cNvSpPr/>
            <p:nvPr/>
          </p:nvSpPr>
          <p:spPr>
            <a:xfrm>
              <a:off x="3890430" y="1591298"/>
              <a:ext cx="904059" cy="777211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79539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1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ru-RU" sz="51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8658225" y="4672012"/>
            <a:ext cx="485775" cy="471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26"/>
          <p:cNvGrpSpPr>
            <a:grpSpLocks noChangeAspect="1"/>
          </p:cNvGrpSpPr>
          <p:nvPr/>
        </p:nvGrpSpPr>
        <p:grpSpPr>
          <a:xfrm>
            <a:off x="2282253" y="3585089"/>
            <a:ext cx="1661538" cy="1350000"/>
            <a:chOff x="3586447" y="1237112"/>
            <a:chExt cx="1512025" cy="1512025"/>
          </a:xfrm>
          <a:solidFill>
            <a:srgbClr val="FFCCCC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 3"/>
            <p:cNvSpPr/>
            <p:nvPr/>
          </p:nvSpPr>
          <p:spPr>
            <a:xfrm>
              <a:off x="3586447" y="1237112"/>
              <a:ext cx="1512025" cy="1512025"/>
            </a:xfrm>
            <a:prstGeom prst="gear9">
              <a:avLst/>
            </a:prstGeom>
            <a:grpFill/>
            <a:sp3d prstMaterial="plastic">
              <a:bevelT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 4"/>
            <p:cNvSpPr/>
            <p:nvPr/>
          </p:nvSpPr>
          <p:spPr>
            <a:xfrm>
              <a:off x="3890430" y="1591298"/>
              <a:ext cx="904059" cy="777211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79539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1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endParaRPr lang="ru-RU" sz="51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1" name=" 3"/>
          <p:cNvSpPr/>
          <p:nvPr/>
        </p:nvSpPr>
        <p:spPr>
          <a:xfrm rot="21343496">
            <a:off x="1635687" y="3141500"/>
            <a:ext cx="3187955" cy="2824343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FFCCCC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Прямоугольник 34"/>
          <p:cNvSpPr/>
          <p:nvPr/>
        </p:nvSpPr>
        <p:spPr>
          <a:xfrm>
            <a:off x="5838276" y="4786449"/>
            <a:ext cx="2195736" cy="326437"/>
          </a:xfrm>
          <a:prstGeom prst="rect">
            <a:avLst/>
          </a:prstGeom>
          <a:solidFill>
            <a:schemeClr val="bg1"/>
          </a:solidFill>
        </p:spPr>
        <p:txBody>
          <a:bodyPr wrap="square" lIns="77916" tIns="38958" rIns="77916" bIns="38958">
            <a:spAutoFit/>
          </a:bodyPr>
          <a:lstStyle/>
          <a:p>
            <a:pPr algn="just">
              <a:lnSpc>
                <a:spcPct val="115000"/>
              </a:lnSpc>
              <a:tabLst>
                <a:tab pos="76834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исполнение бюджета</a:t>
            </a:r>
            <a:endParaRPr lang="ru-RU" sz="1400" b="1" dirty="0">
              <a:solidFill>
                <a:schemeClr val="tx1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17710" y="2966193"/>
            <a:ext cx="3069312" cy="574197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algn="just">
              <a:lnSpc>
                <a:spcPct val="115000"/>
              </a:lnSpc>
              <a:tabLst>
                <a:tab pos="76834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составление, рассмотрение,</a:t>
            </a:r>
          </a:p>
          <a:p>
            <a:pPr algn="just">
              <a:lnSpc>
                <a:spcPct val="115000"/>
              </a:lnSpc>
              <a:tabLst>
                <a:tab pos="76834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утверждение бюджета</a:t>
            </a:r>
            <a:endParaRPr lang="ru-RU" sz="1400" b="1" dirty="0">
              <a:solidFill>
                <a:schemeClr val="tx1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876256" y="3970099"/>
            <a:ext cx="2267744" cy="609591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algn="just">
              <a:lnSpc>
                <a:spcPct val="115000"/>
              </a:lnSpc>
              <a:tabLst>
                <a:tab pos="76834" algn="l"/>
              </a:tabLst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формирование, рассмотрение и утверждение отчета по исполнению бюджета</a:t>
            </a:r>
            <a:endParaRPr lang="ru-RU" sz="1000" b="1" dirty="0">
              <a:solidFill>
                <a:schemeClr val="tx1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" y="57329"/>
            <a:ext cx="8221379" cy="497310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ctr"/>
            <a:r>
              <a:rPr lang="ru-RU" altLang="ru-RU" sz="27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Уровни бюджетов и бюджетный       процесс</a:t>
            </a:r>
            <a:endParaRPr lang="ru-RU" altLang="ru-RU" sz="2700" b="1" dirty="0">
              <a:solidFill>
                <a:srgbClr val="0A2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2" descr="D:\Amir\kostan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058" y="1"/>
            <a:ext cx="1607944" cy="130645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-197313" y="2637081"/>
            <a:ext cx="7452320" cy="340285"/>
          </a:xfrm>
          <a:prstGeom prst="rect">
            <a:avLst/>
          </a:prstGeom>
          <a:noFill/>
          <a:ln w="25400" cap="flat" cmpd="sng" algn="ctr">
            <a:noFill/>
            <a:prstDash val="solid"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38957" tIns="38957" rIns="38957" bIns="38957" anchor="ctr">
            <a:spAutoFit/>
          </a:bodyPr>
          <a:lstStyle/>
          <a:p>
            <a:pPr algn="ctr" defTabSz="779163" fontAlgn="ctr" hangingPunct="1">
              <a:defRPr/>
            </a:pPr>
            <a:r>
              <a:rPr lang="ru-RU" altLang="ru-RU" sz="17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бюджетного процесса</a:t>
            </a:r>
            <a:endParaRPr lang="ru-RU" altLang="ru-RU" sz="1700" b="1" dirty="0">
              <a:solidFill>
                <a:srgbClr val="0A2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 3"/>
          <p:cNvSpPr/>
          <p:nvPr/>
        </p:nvSpPr>
        <p:spPr>
          <a:xfrm rot="10800000">
            <a:off x="4178698" y="3613583"/>
            <a:ext cx="1878970" cy="1650795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CCFFFF"/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381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Прямоугольник 53"/>
          <p:cNvSpPr/>
          <p:nvPr/>
        </p:nvSpPr>
        <p:spPr>
          <a:xfrm>
            <a:off x="2" y="1042337"/>
            <a:ext cx="6862110" cy="503409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algn="just">
              <a:lnSpc>
                <a:spcPct val="115000"/>
              </a:lnSpc>
              <a:tabLst>
                <a:tab pos="76834" algn="l"/>
              </a:tabLst>
            </a:pPr>
            <a:r>
              <a:rPr lang="ru-RU" altLang="ru-RU" sz="12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прогноз социально-экономического развития (на основании его разрабатываются бюджетные программы)</a:t>
            </a:r>
            <a:endParaRPr lang="ru-RU" sz="1200" b="1" dirty="0">
              <a:solidFill>
                <a:srgbClr val="0A259A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" y="1455440"/>
            <a:ext cx="5856523" cy="503409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algn="just">
              <a:lnSpc>
                <a:spcPct val="115000"/>
              </a:lnSpc>
              <a:tabLst>
                <a:tab pos="76834" algn="l"/>
              </a:tabLst>
            </a:pPr>
            <a:r>
              <a:rPr lang="ru-RU" altLang="ru-RU" sz="12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закон о республиканском бюджете, решение </a:t>
            </a:r>
            <a:r>
              <a:rPr lang="ru-RU" altLang="ru-RU" sz="1200" b="1" dirty="0" err="1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маслихата</a:t>
            </a:r>
            <a:r>
              <a:rPr lang="ru-RU" altLang="ru-RU" sz="12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 о местном бюджете</a:t>
            </a:r>
            <a:endParaRPr lang="ru-RU" sz="1200" b="1" dirty="0">
              <a:solidFill>
                <a:srgbClr val="0A259A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" y="1868539"/>
            <a:ext cx="6039973" cy="503409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algn="just">
              <a:lnSpc>
                <a:spcPct val="115000"/>
              </a:lnSpc>
              <a:tabLst>
                <a:tab pos="76834" algn="l"/>
              </a:tabLst>
            </a:pPr>
            <a:r>
              <a:rPr lang="ru-RU" altLang="ru-RU" sz="12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постановление МИО (решение </a:t>
            </a:r>
            <a:r>
              <a:rPr lang="ru-RU" altLang="ru-RU" sz="1200" b="1" dirty="0" err="1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акима</a:t>
            </a:r>
            <a:r>
              <a:rPr lang="ru-RU" altLang="ru-RU" sz="12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 с/о) о реализации решения </a:t>
            </a:r>
            <a:r>
              <a:rPr lang="ru-RU" altLang="ru-RU" sz="1200" b="1" dirty="0" err="1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маслихата</a:t>
            </a:r>
            <a:r>
              <a:rPr lang="ru-RU" altLang="ru-RU" sz="12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 об утверждении бюджета</a:t>
            </a:r>
            <a:endParaRPr lang="ru-RU" sz="1200" b="1" dirty="0">
              <a:solidFill>
                <a:srgbClr val="0A259A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2311154"/>
            <a:ext cx="4104456" cy="291043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algn="just">
              <a:lnSpc>
                <a:spcPct val="115000"/>
              </a:lnSpc>
              <a:tabLst>
                <a:tab pos="76834" algn="l"/>
              </a:tabLst>
            </a:pPr>
            <a:r>
              <a:rPr lang="ru-RU" altLang="ru-RU" sz="12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бюджетные программы</a:t>
            </a:r>
            <a:endParaRPr lang="ru-RU" sz="1200" b="1" dirty="0">
              <a:solidFill>
                <a:srgbClr val="0A259A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0" y="686078"/>
            <a:ext cx="7432126" cy="361831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algn="just">
              <a:lnSpc>
                <a:spcPct val="115000"/>
              </a:lnSpc>
              <a:tabLst>
                <a:tab pos="76834" algn="l"/>
              </a:tabLst>
            </a:pPr>
            <a:r>
              <a:rPr lang="ru-RU" alt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бюджетном процессе используются следующие документы:</a:t>
            </a:r>
          </a:p>
        </p:txBody>
      </p:sp>
      <p:pic>
        <p:nvPicPr>
          <p:cNvPr id="59" name="Рисунок 58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3096" y="3465626"/>
            <a:ext cx="1010904" cy="689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8392"/>
            <a:ext cx="1697258" cy="1272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58" y="1266133"/>
            <a:ext cx="228600" cy="171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52" y="1649111"/>
            <a:ext cx="228600" cy="171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914" y="2076623"/>
            <a:ext cx="228600" cy="171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Ð¸ÐºÐ¾Ð½ÐºÐ° tick, Ð³Ð°Ð»Ð¾ÑÐºÐ°, Ð¾ÑÐ¼ÐµÑÐºÐ°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54" y="2343818"/>
            <a:ext cx="228600" cy="171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 rot="19204302">
            <a:off x="7275535" y="3151609"/>
            <a:ext cx="2195736" cy="326437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algn="just">
              <a:lnSpc>
                <a:spcPct val="115000"/>
              </a:lnSpc>
              <a:tabLst>
                <a:tab pos="76834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оценка результатов</a:t>
            </a:r>
            <a:endParaRPr lang="ru-RU" sz="1400" b="1" dirty="0">
              <a:solidFill>
                <a:schemeClr val="tx1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pic>
        <p:nvPicPr>
          <p:cNvPr id="41" name="Рисунок 40" descr="getNewsImage.ph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29050"/>
            <a:ext cx="1779564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фон\background_presentation_056 (1)\background_presentation_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"/>
            <a:ext cx="9144000" cy="5143499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8658228" y="4672015"/>
            <a:ext cx="485775" cy="471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25" tIns="40513" rIns="81025" bIns="40513"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8760021" y="4647740"/>
            <a:ext cx="282187" cy="51269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" y="-88799"/>
            <a:ext cx="8056952" cy="2020804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ctr"/>
            <a: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бюджета Костанайской области по состоянию </a:t>
            </a:r>
            <a:b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декабря 2024 </a:t>
            </a:r>
            <a:r>
              <a:rPr lang="ru-RU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1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1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altLang="ru-RU" sz="21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1797050" y="1329612"/>
            <a:ext cx="7346950" cy="1350150"/>
          </a:xfrm>
          <a:prstGeom prst="homePlate">
            <a:avLst/>
          </a:prstGeom>
          <a:solidFill>
            <a:srgbClr val="66CCFF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25" tIns="40513" rIns="81025" bIns="40513" rtlCol="0" anchor="ctr"/>
          <a:lstStyle/>
          <a:p>
            <a:pPr lvl="0" algn="ctr"/>
            <a:r>
              <a:rPr lang="ru-RU" altLang="ru-RU" sz="4300" b="1" dirty="0">
                <a:ln w="0"/>
                <a:solidFill>
                  <a:srgbClr val="0A259A"/>
                </a:solidFill>
                <a:latin typeface="Arial" pitchFamily="34" charset="0"/>
                <a:cs typeface="Arial" pitchFamily="34" charset="0"/>
                <a:sym typeface="Myriad Pro Semibold"/>
              </a:rPr>
              <a:t>ПОСТУПЛЕНИЯ</a:t>
            </a:r>
          </a:p>
          <a:p>
            <a:pPr lvl="0" algn="ctr"/>
            <a:r>
              <a:rPr lang="ru-RU" altLang="ru-RU" sz="4300" b="1" dirty="0" smtClean="0">
                <a:ln w="0"/>
                <a:solidFill>
                  <a:srgbClr val="0A259A"/>
                </a:solidFill>
                <a:latin typeface="Arial" pitchFamily="34" charset="0"/>
                <a:cs typeface="Arial" pitchFamily="34" charset="0"/>
                <a:sym typeface="Myriad Pro Semibold"/>
              </a:rPr>
              <a:t> 610 806,6 млн</a:t>
            </a:r>
            <a:r>
              <a:rPr lang="ru-RU" altLang="ru-RU" sz="4300" b="1" dirty="0">
                <a:ln w="0"/>
                <a:solidFill>
                  <a:srgbClr val="0A259A"/>
                </a:solidFill>
                <a:latin typeface="Arial" pitchFamily="34" charset="0"/>
                <a:cs typeface="Arial" pitchFamily="34" charset="0"/>
                <a:sym typeface="Myriad Pro Semibold"/>
              </a:rPr>
              <a:t>. тенге</a:t>
            </a:r>
          </a:p>
        </p:txBody>
      </p:sp>
      <p:sp>
        <p:nvSpPr>
          <p:cNvPr id="30" name="Пятиугольник 29"/>
          <p:cNvSpPr/>
          <p:nvPr/>
        </p:nvSpPr>
        <p:spPr>
          <a:xfrm>
            <a:off x="279400" y="3088694"/>
            <a:ext cx="7512050" cy="1350150"/>
          </a:xfrm>
          <a:prstGeom prst="homePlate">
            <a:avLst/>
          </a:prstGeom>
          <a:solidFill>
            <a:srgbClr val="0A259A"/>
          </a:solidFill>
          <a:ln>
            <a:solidFill>
              <a:srgbClr val="0A259A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25" tIns="40513" rIns="81025" bIns="40513" rtlCol="0" anchor="ctr"/>
          <a:lstStyle/>
          <a:p>
            <a:pPr algn="ctr"/>
            <a:r>
              <a:rPr lang="ru-RU" altLang="ru-RU" sz="4300" b="1" dirty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Myriad Pro Semibold"/>
              </a:rPr>
              <a:t>РАСХОДЫ</a:t>
            </a:r>
          </a:p>
          <a:p>
            <a:pPr algn="ctr"/>
            <a:r>
              <a:rPr lang="ru-RU" altLang="ru-RU" sz="43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Myriad Pro Semibold"/>
              </a:rPr>
              <a:t>575 763,0 млн</a:t>
            </a:r>
            <a:r>
              <a:rPr lang="ru-RU" altLang="ru-RU" sz="4300" b="1" dirty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Myriad Pro Semibold"/>
              </a:rPr>
              <a:t>. тенге</a:t>
            </a:r>
          </a:p>
        </p:txBody>
      </p:sp>
      <p:pic>
        <p:nvPicPr>
          <p:cNvPr id="12" name="Picture 3" descr="R:\09_Отдел отчетности\амир\kostana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733" y="0"/>
            <a:ext cx="1362269" cy="136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6" y="0"/>
            <a:ext cx="1622425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202191"/>
              </p:ext>
            </p:extLst>
          </p:nvPr>
        </p:nvGraphicFramePr>
        <p:xfrm>
          <a:off x="3" y="1362221"/>
          <a:ext cx="9144001" cy="3483133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185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05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72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69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4469"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Наименование показателей</a:t>
                      </a:r>
                    </a:p>
                  </a:txBody>
                  <a:tcPr marL="84406" marR="84406" marT="34290" marB="3429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на 01.12. 2021 </a:t>
                      </a:r>
                      <a:endParaRPr lang="ru-RU" sz="1200" b="1" i="0" u="none" strike="noStrike" cap="none" spc="0" baseline="0" dirty="0">
                        <a:ln>
                          <a:noFill/>
                        </a:ln>
                        <a:solidFill>
                          <a:srgbClr val="0A259A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84406" marR="84406" marT="34290" marB="3429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на 01.12. 2022 </a:t>
                      </a:r>
                      <a:endParaRPr lang="ru-RU" sz="1200" b="1" i="0" u="none" strike="noStrike" cap="none" spc="0" baseline="0" dirty="0">
                        <a:ln>
                          <a:noFill/>
                        </a:ln>
                        <a:solidFill>
                          <a:srgbClr val="0A259A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84406" marR="84406" marT="34290" marB="3429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на 01.12. 2023</a:t>
                      </a:r>
                      <a:endParaRPr lang="ru-RU" sz="1200" b="1" i="0" u="none" strike="noStrike" cap="none" spc="0" baseline="0" dirty="0">
                        <a:ln>
                          <a:noFill/>
                        </a:ln>
                        <a:solidFill>
                          <a:srgbClr val="0A259A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84406" marR="84406" marT="34290" marB="3429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на 01.12. 2024 </a:t>
                      </a:r>
                      <a:endParaRPr lang="ru-RU" sz="1200" b="1" i="0" u="none" strike="noStrike" cap="none" spc="0" baseline="0" dirty="0">
                        <a:ln>
                          <a:noFill/>
                        </a:ln>
                        <a:solidFill>
                          <a:srgbClr val="0A259A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84406" marR="84406" marT="34290" marB="3429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469"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ПОСТУПЛЕНИЯ В БЮДЖЕТ ОБЛАСТИ , всего:</a:t>
                      </a:r>
                    </a:p>
                  </a:txBody>
                  <a:tcPr marL="84406" marR="84406" marT="34290" marB="3429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363 380,5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409 566,6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592 519,0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610 806,6</a:t>
                      </a:r>
                      <a:endParaRPr lang="ru-RU" sz="12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A259A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978">
                <a:tc>
                  <a:txBody>
                    <a:bodyPr/>
                    <a:lstStyle/>
                    <a:p>
                      <a:pPr marL="0" marR="0" indent="0" algn="l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Налоговые поступления</a:t>
                      </a:r>
                    </a:p>
                  </a:txBody>
                  <a:tcPr marL="84406" marR="84406" marT="34290" marB="3429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106 199,0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126 016,4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157 799,9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186 065,9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l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Неналоговые поступления</a:t>
                      </a:r>
                    </a:p>
                  </a:txBody>
                  <a:tcPr marL="84406" marR="84406" marT="34290" marB="3429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2 982,7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A259A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3 997,6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5 204,7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10 544,7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1548">
                <a:tc>
                  <a:txBody>
                    <a:bodyPr/>
                    <a:lstStyle/>
                    <a:p>
                      <a:pPr marL="0" marR="0" indent="0" algn="l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Поступления от продажи основного капитала</a:t>
                      </a:r>
                    </a:p>
                  </a:txBody>
                  <a:tcPr marL="84406" marR="84406" marT="34290" marB="3429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4 511,5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4 459,8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4 196,0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8 222,7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5535">
                <a:tc>
                  <a:txBody>
                    <a:bodyPr/>
                    <a:lstStyle/>
                    <a:p>
                      <a:pPr marL="0" marR="0" indent="0" algn="l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Поступления трансфертов</a:t>
                      </a:r>
                    </a:p>
                  </a:txBody>
                  <a:tcPr marL="84406" marR="84406" marT="34290" marB="3429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236 666,4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A259A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262 320,3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A259A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401 045,0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380 826,4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A259A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5567">
                <a:tc>
                  <a:txBody>
                    <a:bodyPr/>
                    <a:lstStyle/>
                    <a:p>
                      <a:pPr marL="0" marR="0" indent="0" algn="l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Погашение бюджетных кредитов</a:t>
                      </a:r>
                    </a:p>
                  </a:txBody>
                  <a:tcPr marL="84406" marR="84406" marT="34290" marB="3429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2 476,7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A259A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1 894,6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1 856,2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2 484,1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indent="0" algn="l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Поступления от продажи финансовых активов государства</a:t>
                      </a:r>
                    </a:p>
                  </a:txBody>
                  <a:tcPr marL="84406" marR="84406" marT="34290" marB="3429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69,0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A259A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34,7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A259A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71,9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A259A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133,4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A259A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9767">
                <a:tc>
                  <a:txBody>
                    <a:bodyPr/>
                    <a:lstStyle/>
                    <a:p>
                      <a:pPr marL="0" marR="0" indent="0" algn="l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Поступления займов</a:t>
                      </a:r>
                    </a:p>
                  </a:txBody>
                  <a:tcPr marL="84406" marR="84406" marT="34290" marB="3429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10 475,2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A259A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10 843,2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A259A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22 345,3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A259A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A259A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22 312,9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A259A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769698" y="4735285"/>
            <a:ext cx="472273" cy="4082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25" tIns="40513" rIns="81025" bIns="40513"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2060" y="46188"/>
            <a:ext cx="7452320" cy="1620694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b">
            <a:spAutoFit/>
          </a:bodyPr>
          <a:lstStyle/>
          <a:p>
            <a:pPr fontAlgn="ctr"/>
            <a:r>
              <a:rPr lang="ru-RU" sz="25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поступлений</a:t>
            </a:r>
            <a:br>
              <a:rPr lang="ru-RU" sz="25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Костанайской области</a:t>
            </a:r>
            <a:br>
              <a:rPr lang="ru-RU" sz="25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</a:t>
            </a:r>
            <a:r>
              <a:rPr lang="en-US" sz="25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5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5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5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25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5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год, млн.тенге</a:t>
            </a:r>
            <a:r>
              <a:rPr lang="en-US" sz="25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500" b="1" dirty="0">
              <a:ln w="0"/>
              <a:solidFill>
                <a:srgbClr val="0A259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R:\09_Отдел отчетности\амир\kostana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1733" y="0"/>
            <a:ext cx="1362269" cy="136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1" y="0"/>
            <a:ext cx="2157413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658229" y="4672015"/>
            <a:ext cx="485772" cy="47148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25" tIns="40513" rIns="81025" bIns="40513"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8771242" y="4670823"/>
            <a:ext cx="259744" cy="466532"/>
          </a:xfrm>
        </p:spPr>
        <p:txBody>
          <a:bodyPr/>
          <a:lstStyle/>
          <a:p>
            <a:pPr algn="ctr"/>
            <a:fld id="{5E8B0D4E-4D5A-4088-B0C6-94DFFE03A6A7}" type="slidenum">
              <a:rPr lang="ru-RU" sz="25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ru-R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813" y="18565"/>
            <a:ext cx="9144000" cy="1343695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ctr" hangingPunct="0"/>
            <a:r>
              <a:rPr lang="ru-RU" altLang="ru-RU" sz="27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altLang="ru-RU" sz="27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поступлений</a:t>
            </a:r>
            <a:r>
              <a:rPr lang="ru-RU" alt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ru-RU" sz="27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altLang="ru-RU" sz="27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7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27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7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7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altLang="ru-RU" sz="27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27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7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годы, млн.тенге</a:t>
            </a:r>
            <a: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800" b="1" dirty="0">
              <a:solidFill>
                <a:srgbClr val="0A2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609728"/>
              </p:ext>
            </p:extLst>
          </p:nvPr>
        </p:nvGraphicFramePr>
        <p:xfrm>
          <a:off x="694063" y="1685579"/>
          <a:ext cx="8210240" cy="3303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4605051" y="1762699"/>
            <a:ext cx="1983036" cy="451149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592 519,0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830458" y="1673292"/>
            <a:ext cx="1938968" cy="451149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610 806,6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94063" y="2456762"/>
            <a:ext cx="1883883" cy="451149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363 380,5</a:t>
            </a:r>
            <a:endParaRPr lang="en-US" sz="2400" b="1" dirty="0">
              <a:solidFill>
                <a:srgbClr val="00206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699133" y="2343151"/>
            <a:ext cx="1894900" cy="451149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409 566,6</a:t>
            </a:r>
            <a:endParaRPr lang="en-US" sz="2400" b="1" dirty="0">
              <a:solidFill>
                <a:srgbClr val="00206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12" name="Picture 3" descr="R:\09_Отдел отчетности\амир\kostana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733" y="0"/>
            <a:ext cx="1362269" cy="136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2363" y="2003314"/>
            <a:ext cx="1688963" cy="1201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27730" y="1324924"/>
            <a:ext cx="1316272" cy="59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8658225" y="4705165"/>
            <a:ext cx="485775" cy="4383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25" tIns="40513" rIns="81025" bIns="40513"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8760021" y="4647740"/>
            <a:ext cx="282187" cy="512698"/>
          </a:xfrm>
        </p:spPr>
        <p:txBody>
          <a:bodyPr/>
          <a:lstStyle/>
          <a:p>
            <a:pPr algn="ctr"/>
            <a:fld id="{5E8B0D4E-4D5A-4088-B0C6-94DFFE03A6A7}" type="slidenum">
              <a:rPr lang="ru-RU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26250" y="2822007"/>
            <a:ext cx="2317750" cy="882036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12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поступления за использование природных и других ресурсов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14 304,2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млн.тенге</a:t>
            </a:r>
            <a:endParaRPr lang="en-US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6459" y="1325400"/>
            <a:ext cx="2240090" cy="512704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12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налог на собственность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14 531,3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млн.тенге</a:t>
            </a:r>
            <a:endParaRPr lang="en-US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97447" y="4353797"/>
            <a:ext cx="2183231" cy="789703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14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ИПН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72 431,7</a:t>
            </a:r>
            <a:endParaRPr lang="ru-RU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млн.тенге</a:t>
            </a:r>
            <a:endParaRPr lang="en-US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534298672"/>
              </p:ext>
            </p:extLst>
          </p:nvPr>
        </p:nvGraphicFramePr>
        <p:xfrm>
          <a:off x="1119628" y="1803467"/>
          <a:ext cx="6494234" cy="277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-340321" y="-176259"/>
            <a:ext cx="8874369" cy="1805360"/>
          </a:xfrm>
          <a:prstGeom prst="rect">
            <a:avLst/>
          </a:prstGeom>
          <a:noFill/>
          <a:ln w="25400" cap="flat" cmpd="sng" algn="ctr">
            <a:noFill/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40510" tIns="40510" rIns="40510" bIns="40510" anchor="ctr">
            <a:spAutoFit/>
          </a:bodyPr>
          <a:lstStyle/>
          <a:p>
            <a:pPr algn="ctr" fontAlgn="ctr" hangingPunct="1">
              <a:defRPr/>
            </a:pPr>
            <a: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</a:t>
            </a:r>
            <a:b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налоговых поступлений </a:t>
            </a:r>
          </a:p>
          <a:p>
            <a:pPr algn="ctr" fontAlgn="ctr" hangingPunct="1"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декабря 202</a:t>
            </a:r>
            <a:r>
              <a:rPr lang="ru-RU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28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года, </a:t>
            </a:r>
            <a:r>
              <a:rPr lang="ru-RU" altLang="ru-RU" sz="28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br>
              <a:rPr lang="ru-RU" altLang="ru-RU" sz="2800" b="1" dirty="0" smtClean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800" b="1" dirty="0">
              <a:solidFill>
                <a:srgbClr val="0A2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6312665" y="3722018"/>
            <a:ext cx="2251008" cy="1419100"/>
          </a:xfrm>
          <a:prstGeom prst="rect">
            <a:avLst/>
          </a:prstGeom>
          <a:solidFill>
            <a:srgbClr val="CCFFFF"/>
          </a:solidFill>
          <a:ln w="25400" cap="flat" cmpd="sng" algn="ctr">
            <a:noFill/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40510" tIns="40510" rIns="40510" bIns="40510" anchor="ctr">
            <a:spAutoFit/>
          </a:bodyPr>
          <a:lstStyle/>
          <a:p>
            <a:pPr algn="ctr" fontAlgn="ctr" hangingPunct="1">
              <a:defRPr/>
            </a:pPr>
            <a:r>
              <a:rPr lang="ru-RU" altLang="ru-RU" sz="1100" b="1" dirty="0">
                <a:solidFill>
                  <a:srgbClr val="0A2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</a:t>
            </a:r>
          </a:p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1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Всего налоговых поступлений </a:t>
            </a:r>
          </a:p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2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декабря </a:t>
            </a:r>
            <a:r>
              <a:rPr lang="ru-RU" sz="12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12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года       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tabLst>
                <a:tab pos="7990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186 065,9 млн. тенге 30,5%</a:t>
            </a:r>
            <a:r>
              <a:rPr lang="ru-RU" sz="1100" b="1" dirty="0" smtClean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>
                <a:solidFill>
                  <a:srgbClr val="0A259A"/>
                </a:solidFill>
                <a:latin typeface="Arial" pitchFamily="34" charset="0"/>
                <a:cs typeface="Arial" pitchFamily="34" charset="0"/>
              </a:rPr>
              <a:t>в целом от поступлений </a:t>
            </a:r>
            <a:endParaRPr lang="ru-RU" altLang="ru-RU" sz="1100" b="1" dirty="0">
              <a:solidFill>
                <a:srgbClr val="0A2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214390" y="1586429"/>
            <a:ext cx="325610" cy="394771"/>
          </a:xfrm>
          <a:prstGeom prst="line">
            <a:avLst/>
          </a:prstGeom>
          <a:ln>
            <a:solidFill>
              <a:srgbClr val="0A2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415229" y="3925067"/>
            <a:ext cx="422503" cy="481680"/>
          </a:xfrm>
          <a:prstGeom prst="line">
            <a:avLst/>
          </a:prstGeom>
          <a:ln>
            <a:solidFill>
              <a:srgbClr val="0A2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381750" y="1965922"/>
            <a:ext cx="330411" cy="154978"/>
          </a:xfrm>
          <a:prstGeom prst="line">
            <a:avLst/>
          </a:prstGeom>
          <a:ln>
            <a:solidFill>
              <a:srgbClr val="0A2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971087" y="1117129"/>
            <a:ext cx="2183231" cy="543482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14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соц. налог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43 789,1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млн.тенге</a:t>
            </a:r>
            <a:endParaRPr lang="en-US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4869455" y="1663547"/>
            <a:ext cx="110169" cy="176271"/>
          </a:xfrm>
          <a:prstGeom prst="line">
            <a:avLst/>
          </a:prstGeom>
          <a:ln>
            <a:solidFill>
              <a:srgbClr val="0A2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 descr="gallery_2d9bf59dd28ca273e04461ece80f15e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896013"/>
            <a:ext cx="2181406" cy="167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2" descr="Ð¸ÐºÐ¾Ð½ÐºÐ° ÑÑÐ°Ð»ÐµÑ, toilet,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251"/>
            <a:ext cx="832750" cy="7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getNewsImage.php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6701" y="4052454"/>
            <a:ext cx="1607626" cy="1091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3" descr="R:\09_Отдел отчетности\амир\kostana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1731" y="0"/>
            <a:ext cx="1362269" cy="1362269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627960" y="1082243"/>
            <a:ext cx="2183231" cy="789703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/>
            <a:r>
              <a:rPr lang="ru-RU" sz="1400" b="1" dirty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К</a:t>
            </a:r>
            <a:r>
              <a:rPr lang="ru-RU" sz="1400" b="1" dirty="0" smtClean="0">
                <a:solidFill>
                  <a:srgbClr val="0A259A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ПН</a:t>
            </a:r>
            <a:endParaRPr lang="ru-RU" sz="1400" b="1" dirty="0">
              <a:solidFill>
                <a:srgbClr val="0A259A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32 249,4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млн.тенге</a:t>
            </a:r>
            <a:endParaRPr lang="en-US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6794500" y="2419350"/>
            <a:ext cx="534498" cy="472631"/>
          </a:xfrm>
          <a:prstGeom prst="line">
            <a:avLst/>
          </a:prstGeom>
          <a:ln>
            <a:solidFill>
              <a:srgbClr val="0A2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58139"/>
              </p:ext>
            </p:extLst>
          </p:nvPr>
        </p:nvGraphicFramePr>
        <p:xfrm>
          <a:off x="33232" y="845647"/>
          <a:ext cx="9144000" cy="429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44059" y="-100361"/>
            <a:ext cx="6610120" cy="1374479"/>
          </a:xfrm>
          <a:prstGeom prst="rect">
            <a:avLst/>
          </a:prstGeom>
        </p:spPr>
        <p:txBody>
          <a:bodyPr wrap="square" lIns="81025" tIns="40513" rIns="81025" bIns="40513">
            <a:spAutoFit/>
          </a:bodyPr>
          <a:lstStyle/>
          <a:p>
            <a:pPr algn="ctr" fontAlgn="ctr"/>
            <a: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Налоговые поступления в динамике, млн.тенге</a:t>
            </a:r>
          </a:p>
          <a:p>
            <a:pPr algn="ctr" fontAlgn="ctr"/>
            <a:r>
              <a:rPr lang="ru-RU" altLang="ru-RU" sz="2800" b="1" dirty="0" smtClean="0">
                <a:solidFill>
                  <a:srgbClr val="0A25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20</a:t>
            </a:r>
            <a:r>
              <a:rPr lang="en-US" altLang="ru-RU" sz="2800" b="1" dirty="0" smtClean="0">
                <a:solidFill>
                  <a:srgbClr val="0A25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ru-RU" altLang="ru-RU" sz="2800" b="1" dirty="0" smtClean="0">
                <a:solidFill>
                  <a:srgbClr val="0A25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ru-RU" altLang="ru-RU" sz="2800" b="1" dirty="0" smtClean="0">
                <a:solidFill>
                  <a:srgbClr val="0A25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</a:t>
            </a:r>
            <a: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lang="ru-RU" altLang="ru-RU" sz="2800" b="1" dirty="0" smtClean="0">
                <a:solidFill>
                  <a:srgbClr val="0A25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0A25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годы</a:t>
            </a:r>
            <a:endParaRPr lang="en-US" altLang="ru-RU" sz="2800" b="1" dirty="0">
              <a:solidFill>
                <a:srgbClr val="0A259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58228" y="4672015"/>
            <a:ext cx="485775" cy="471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25" tIns="40513" rIns="81025" bIns="40513"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9" name="Picture 3" descr="R:\09_Отдел отчетности\амир\kostana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8411" y="0"/>
            <a:ext cx="965589" cy="96558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4" y="0"/>
            <a:ext cx="2157413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CCE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2653867</TotalTime>
  <Words>1164</Words>
  <Application>Microsoft Office PowerPoint</Application>
  <PresentationFormat>Экран (16:9)</PresentationFormat>
  <Paragraphs>369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ГРАЖДАНСКИЙ БЮДЖЕТ КОСТАНАЙСКОЙ ОБЛАСТИ на 1 декабря 2024 года </vt:lpstr>
      <vt:lpstr>Уважаемые посетители официального сайта Костанайской области! </vt:lpstr>
      <vt:lpstr>Уровни бюджетов и бюджетный       процесс</vt:lpstr>
      <vt:lpstr>Уровни бюджетов и бюджетный       процесс</vt:lpstr>
      <vt:lpstr>Структура бюджета Костанайской области по состоянию  на 1 декабря 2024 года  </vt:lpstr>
      <vt:lpstr>Структура поступлений бюджета Костанайской области за 2021 – 2024 год, млн.тенге </vt:lpstr>
      <vt:lpstr>Динамика поступлений за 2021 – 2024  годы, млн.тенге </vt:lpstr>
      <vt:lpstr>Презентация PowerPoint</vt:lpstr>
      <vt:lpstr>Презентация PowerPoint</vt:lpstr>
      <vt:lpstr>Основные виды неналоговых поступлений  на 1 декабря 2024 года, млн.тенге    </vt:lpstr>
      <vt:lpstr>Исполнение бюджета по расходам на 1 декабря                      за 2021-2024 годы, млн.тенге  </vt:lpstr>
      <vt:lpstr>Основные направления расходов бюджета  Костанайской области на 1 декабря 2024 года, млн.тенге  </vt:lpstr>
      <vt:lpstr>Социальная сфера  </vt:lpstr>
      <vt:lpstr>Социальная сфера  </vt:lpstr>
      <vt:lpstr>Презентация PowerPoint</vt:lpstr>
      <vt:lpstr>Оборона, общественный порядок  и безопасность  </vt:lpstr>
      <vt:lpstr>Оборона, общественный порядок и безопасность  </vt:lpstr>
      <vt:lpstr>Уважаемые посетители официального сайта Костанайской области!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РЕАЛИЗАЦИИ  ПРОГРАММЫ РАЗВИТИЯ «АЛМАТЫ-2020» ЗА 2016 ГОД</dc:title>
  <dc:creator>Indira</dc:creator>
  <cp:keywords>Бесконечная работа</cp:keywords>
  <cp:lastModifiedBy>BUH1</cp:lastModifiedBy>
  <cp:revision>2326</cp:revision>
  <cp:lastPrinted>2024-12-23T11:08:24Z</cp:lastPrinted>
  <dcterms:modified xsi:type="dcterms:W3CDTF">2024-12-25T05:24:34Z</dcterms:modified>
</cp:coreProperties>
</file>