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9" r:id="rId2"/>
    <p:sldId id="281" r:id="rId3"/>
    <p:sldId id="280" r:id="rId4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DBB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 autoAdjust="0"/>
    <p:restoredTop sz="94660"/>
  </p:normalViewPr>
  <p:slideViewPr>
    <p:cSldViewPr>
      <p:cViewPr varScale="1">
        <p:scale>
          <a:sx n="143" d="100"/>
          <a:sy n="143" d="100"/>
        </p:scale>
        <p:origin x="540" y="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CA5AF0-60EC-4982-AC4D-AAFA0389A9FF}" type="doc">
      <dgm:prSet loTypeId="urn:microsoft.com/office/officeart/2005/8/layout/hProcess3" loCatId="process" qsTypeId="urn:microsoft.com/office/officeart/2005/8/quickstyle/simple3" qsCatId="simple" csTypeId="urn:microsoft.com/office/officeart/2005/8/colors/accent6_3" csCatId="accent6" phldr="1"/>
      <dgm:spPr/>
    </dgm:pt>
    <dgm:pt modelId="{90037727-2C8E-4014-AF9D-54CC8DCB0913}">
      <dgm:prSet phldrT="[Текст]"/>
      <dgm:spPr/>
      <dgm:t>
        <a:bodyPr/>
        <a:lstStyle/>
        <a:p>
          <a:r>
            <a:rPr lang="kk-KZ" dirty="0">
              <a:solidFill>
                <a:schemeClr val="bg1"/>
              </a:solidFill>
              <a:latin typeface="Franklin Gothic Heavy" pitchFamily="34" charset="0"/>
            </a:rPr>
            <a:t>ЦЕЛЬ?</a:t>
          </a:r>
          <a:endParaRPr lang="ru-RU" dirty="0">
            <a:solidFill>
              <a:schemeClr val="bg1"/>
            </a:solidFill>
            <a:latin typeface="Franklin Gothic Heavy" pitchFamily="34" charset="0"/>
          </a:endParaRPr>
        </a:p>
      </dgm:t>
    </dgm:pt>
    <dgm:pt modelId="{D901E7D8-9C5B-4A08-8BF4-D6C0E3A197E1}" type="parTrans" cxnId="{FCAF110E-7DE1-498A-965F-D0CACA11AC28}">
      <dgm:prSet/>
      <dgm:spPr/>
      <dgm:t>
        <a:bodyPr/>
        <a:lstStyle/>
        <a:p>
          <a:endParaRPr lang="ru-RU"/>
        </a:p>
      </dgm:t>
    </dgm:pt>
    <dgm:pt modelId="{EFC7D6C5-80F3-4FEF-8C95-EFF655709B72}" type="sibTrans" cxnId="{FCAF110E-7DE1-498A-965F-D0CACA11AC28}">
      <dgm:prSet/>
      <dgm:spPr/>
      <dgm:t>
        <a:bodyPr/>
        <a:lstStyle/>
        <a:p>
          <a:endParaRPr lang="ru-RU"/>
        </a:p>
      </dgm:t>
    </dgm:pt>
    <dgm:pt modelId="{481547D7-9F06-4102-8EA4-B5C0E986B815}" type="pres">
      <dgm:prSet presAssocID="{E6CA5AF0-60EC-4982-AC4D-AAFA0389A9FF}" presName="Name0" presStyleCnt="0">
        <dgm:presLayoutVars>
          <dgm:dir/>
          <dgm:animLvl val="lvl"/>
          <dgm:resizeHandles val="exact"/>
        </dgm:presLayoutVars>
      </dgm:prSet>
      <dgm:spPr/>
    </dgm:pt>
    <dgm:pt modelId="{94FDC5AC-F8B0-47CA-8CBB-CDCD565C6BD3}" type="pres">
      <dgm:prSet presAssocID="{E6CA5AF0-60EC-4982-AC4D-AAFA0389A9FF}" presName="dummy" presStyleCnt="0"/>
      <dgm:spPr/>
    </dgm:pt>
    <dgm:pt modelId="{AD72517F-D698-4FC2-9B3C-96F557FFC371}" type="pres">
      <dgm:prSet presAssocID="{E6CA5AF0-60EC-4982-AC4D-AAFA0389A9FF}" presName="linH" presStyleCnt="0"/>
      <dgm:spPr/>
    </dgm:pt>
    <dgm:pt modelId="{3E4CCFC9-F4C7-4A35-AFA3-AB52F6507F43}" type="pres">
      <dgm:prSet presAssocID="{E6CA5AF0-60EC-4982-AC4D-AAFA0389A9FF}" presName="padding1" presStyleCnt="0"/>
      <dgm:spPr/>
    </dgm:pt>
    <dgm:pt modelId="{F52C8F58-AF0E-42BB-8AB1-B87B1E5F71D2}" type="pres">
      <dgm:prSet presAssocID="{90037727-2C8E-4014-AF9D-54CC8DCB0913}" presName="linV" presStyleCnt="0"/>
      <dgm:spPr/>
    </dgm:pt>
    <dgm:pt modelId="{D3D7C96A-612C-4F1F-A230-C4F8E0B8A28D}" type="pres">
      <dgm:prSet presAssocID="{90037727-2C8E-4014-AF9D-54CC8DCB0913}" presName="spVertical1" presStyleCnt="0"/>
      <dgm:spPr/>
    </dgm:pt>
    <dgm:pt modelId="{7A5C1A63-91F9-49AD-8657-EB6E5DC46474}" type="pres">
      <dgm:prSet presAssocID="{90037727-2C8E-4014-AF9D-54CC8DCB0913}" presName="parTx" presStyleLbl="revTx" presStyleIdx="0" presStyleCnt="1">
        <dgm:presLayoutVars>
          <dgm:chMax val="0"/>
          <dgm:chPref val="0"/>
          <dgm:bulletEnabled val="1"/>
        </dgm:presLayoutVars>
      </dgm:prSet>
      <dgm:spPr/>
    </dgm:pt>
    <dgm:pt modelId="{1DD6BDD6-7D36-46E1-9E72-12CE43143D71}" type="pres">
      <dgm:prSet presAssocID="{90037727-2C8E-4014-AF9D-54CC8DCB0913}" presName="spVertical2" presStyleCnt="0"/>
      <dgm:spPr/>
    </dgm:pt>
    <dgm:pt modelId="{702AD758-521E-4C27-A7B4-E1911F2CCA09}" type="pres">
      <dgm:prSet presAssocID="{90037727-2C8E-4014-AF9D-54CC8DCB0913}" presName="spVertical3" presStyleCnt="0"/>
      <dgm:spPr/>
    </dgm:pt>
    <dgm:pt modelId="{5AC23B04-24C6-4F35-A093-A33C49967F71}" type="pres">
      <dgm:prSet presAssocID="{E6CA5AF0-60EC-4982-AC4D-AAFA0389A9FF}" presName="padding2" presStyleCnt="0"/>
      <dgm:spPr/>
    </dgm:pt>
    <dgm:pt modelId="{2E427D83-C2D6-47A7-B2EB-7E06276E5268}" type="pres">
      <dgm:prSet presAssocID="{E6CA5AF0-60EC-4982-AC4D-AAFA0389A9FF}" presName="negArrow" presStyleCnt="0"/>
      <dgm:spPr/>
    </dgm:pt>
    <dgm:pt modelId="{CA62E16C-26A9-49BA-87CA-7455B076DADB}" type="pres">
      <dgm:prSet presAssocID="{E6CA5AF0-60EC-4982-AC4D-AAFA0389A9FF}" presName="backgroundArrow" presStyleLbl="node1" presStyleIdx="0" presStyleCnt="1" custLinFactNeighborY="-15838"/>
      <dgm:spPr>
        <a:solidFill>
          <a:srgbClr val="008080"/>
        </a:solidFill>
      </dgm:spPr>
    </dgm:pt>
  </dgm:ptLst>
  <dgm:cxnLst>
    <dgm:cxn modelId="{FCAF110E-7DE1-498A-965F-D0CACA11AC28}" srcId="{E6CA5AF0-60EC-4982-AC4D-AAFA0389A9FF}" destId="{90037727-2C8E-4014-AF9D-54CC8DCB0913}" srcOrd="0" destOrd="0" parTransId="{D901E7D8-9C5B-4A08-8BF4-D6C0E3A197E1}" sibTransId="{EFC7D6C5-80F3-4FEF-8C95-EFF655709B72}"/>
    <dgm:cxn modelId="{60A19CDC-E115-4E59-A64C-3F0A989A272A}" type="presOf" srcId="{E6CA5AF0-60EC-4982-AC4D-AAFA0389A9FF}" destId="{481547D7-9F06-4102-8EA4-B5C0E986B815}" srcOrd="0" destOrd="0" presId="urn:microsoft.com/office/officeart/2005/8/layout/hProcess3"/>
    <dgm:cxn modelId="{A52E11F8-4E86-422B-B4DF-3918762D4007}" type="presOf" srcId="{90037727-2C8E-4014-AF9D-54CC8DCB0913}" destId="{7A5C1A63-91F9-49AD-8657-EB6E5DC46474}" srcOrd="0" destOrd="0" presId="urn:microsoft.com/office/officeart/2005/8/layout/hProcess3"/>
    <dgm:cxn modelId="{4C943395-4D1B-4BDB-B9D2-031257B3ED9B}" type="presParOf" srcId="{481547D7-9F06-4102-8EA4-B5C0E986B815}" destId="{94FDC5AC-F8B0-47CA-8CBB-CDCD565C6BD3}" srcOrd="0" destOrd="0" presId="urn:microsoft.com/office/officeart/2005/8/layout/hProcess3"/>
    <dgm:cxn modelId="{AC0BFF6C-0490-4A0B-B1BE-2542D06A804A}" type="presParOf" srcId="{481547D7-9F06-4102-8EA4-B5C0E986B815}" destId="{AD72517F-D698-4FC2-9B3C-96F557FFC371}" srcOrd="1" destOrd="0" presId="urn:microsoft.com/office/officeart/2005/8/layout/hProcess3"/>
    <dgm:cxn modelId="{28A5A6E6-E8BA-41D7-89DB-FC5AF5B97CD4}" type="presParOf" srcId="{AD72517F-D698-4FC2-9B3C-96F557FFC371}" destId="{3E4CCFC9-F4C7-4A35-AFA3-AB52F6507F43}" srcOrd="0" destOrd="0" presId="urn:microsoft.com/office/officeart/2005/8/layout/hProcess3"/>
    <dgm:cxn modelId="{8CB76714-0DA6-43AD-837D-FAA5A0C821E3}" type="presParOf" srcId="{AD72517F-D698-4FC2-9B3C-96F557FFC371}" destId="{F52C8F58-AF0E-42BB-8AB1-B87B1E5F71D2}" srcOrd="1" destOrd="0" presId="urn:microsoft.com/office/officeart/2005/8/layout/hProcess3"/>
    <dgm:cxn modelId="{D803C559-92F3-4ED0-9E86-94732C814F0C}" type="presParOf" srcId="{F52C8F58-AF0E-42BB-8AB1-B87B1E5F71D2}" destId="{D3D7C96A-612C-4F1F-A230-C4F8E0B8A28D}" srcOrd="0" destOrd="0" presId="urn:microsoft.com/office/officeart/2005/8/layout/hProcess3"/>
    <dgm:cxn modelId="{D01195BB-0823-41D3-ACB5-F2DEA0235176}" type="presParOf" srcId="{F52C8F58-AF0E-42BB-8AB1-B87B1E5F71D2}" destId="{7A5C1A63-91F9-49AD-8657-EB6E5DC46474}" srcOrd="1" destOrd="0" presId="urn:microsoft.com/office/officeart/2005/8/layout/hProcess3"/>
    <dgm:cxn modelId="{2DE48BC9-3A3E-469D-8240-3F35C649836E}" type="presParOf" srcId="{F52C8F58-AF0E-42BB-8AB1-B87B1E5F71D2}" destId="{1DD6BDD6-7D36-46E1-9E72-12CE43143D71}" srcOrd="2" destOrd="0" presId="urn:microsoft.com/office/officeart/2005/8/layout/hProcess3"/>
    <dgm:cxn modelId="{C707FB6E-D7B1-4B21-9827-EC8ADF6485F1}" type="presParOf" srcId="{F52C8F58-AF0E-42BB-8AB1-B87B1E5F71D2}" destId="{702AD758-521E-4C27-A7B4-E1911F2CCA09}" srcOrd="3" destOrd="0" presId="urn:microsoft.com/office/officeart/2005/8/layout/hProcess3"/>
    <dgm:cxn modelId="{F40DF141-E908-4CB0-BA91-4B611C59A0B5}" type="presParOf" srcId="{AD72517F-D698-4FC2-9B3C-96F557FFC371}" destId="{5AC23B04-24C6-4F35-A093-A33C49967F71}" srcOrd="2" destOrd="0" presId="urn:microsoft.com/office/officeart/2005/8/layout/hProcess3"/>
    <dgm:cxn modelId="{7F686DD1-6D15-483F-B645-03EE116424A3}" type="presParOf" srcId="{AD72517F-D698-4FC2-9B3C-96F557FFC371}" destId="{2E427D83-C2D6-47A7-B2EB-7E06276E5268}" srcOrd="3" destOrd="0" presId="urn:microsoft.com/office/officeart/2005/8/layout/hProcess3"/>
    <dgm:cxn modelId="{5355E694-8400-4B10-BB2C-545127311384}" type="presParOf" srcId="{AD72517F-D698-4FC2-9B3C-96F557FFC371}" destId="{CA62E16C-26A9-49BA-87CA-7455B076DADB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CA5AF0-60EC-4982-AC4D-AAFA0389A9FF}" type="doc">
      <dgm:prSet loTypeId="urn:microsoft.com/office/officeart/2005/8/layout/hProcess3" loCatId="process" qsTypeId="urn:microsoft.com/office/officeart/2005/8/quickstyle/simple3" qsCatId="simple" csTypeId="urn:microsoft.com/office/officeart/2005/8/colors/accent6_3" csCatId="accent6" phldr="1"/>
      <dgm:spPr/>
    </dgm:pt>
    <dgm:pt modelId="{90037727-2C8E-4014-AF9D-54CC8DCB0913}">
      <dgm:prSet phldrT="[Текст]"/>
      <dgm:spPr/>
      <dgm:t>
        <a:bodyPr/>
        <a:lstStyle/>
        <a:p>
          <a:r>
            <a:rPr lang="kk-KZ" dirty="0">
              <a:solidFill>
                <a:schemeClr val="bg1"/>
              </a:solidFill>
              <a:latin typeface="Franklin Gothic Heavy" pitchFamily="34" charset="0"/>
            </a:rPr>
            <a:t>ЗАДАЧИ?</a:t>
          </a:r>
          <a:endParaRPr lang="ru-RU" dirty="0">
            <a:solidFill>
              <a:schemeClr val="bg1"/>
            </a:solidFill>
            <a:latin typeface="Franklin Gothic Heavy" pitchFamily="34" charset="0"/>
          </a:endParaRPr>
        </a:p>
      </dgm:t>
    </dgm:pt>
    <dgm:pt modelId="{D901E7D8-9C5B-4A08-8BF4-D6C0E3A197E1}" type="parTrans" cxnId="{FCAF110E-7DE1-498A-965F-D0CACA11AC28}">
      <dgm:prSet/>
      <dgm:spPr/>
      <dgm:t>
        <a:bodyPr/>
        <a:lstStyle/>
        <a:p>
          <a:endParaRPr lang="ru-RU"/>
        </a:p>
      </dgm:t>
    </dgm:pt>
    <dgm:pt modelId="{EFC7D6C5-80F3-4FEF-8C95-EFF655709B72}" type="sibTrans" cxnId="{FCAF110E-7DE1-498A-965F-D0CACA11AC28}">
      <dgm:prSet/>
      <dgm:spPr/>
      <dgm:t>
        <a:bodyPr/>
        <a:lstStyle/>
        <a:p>
          <a:endParaRPr lang="ru-RU"/>
        </a:p>
      </dgm:t>
    </dgm:pt>
    <dgm:pt modelId="{481547D7-9F06-4102-8EA4-B5C0E986B815}" type="pres">
      <dgm:prSet presAssocID="{E6CA5AF0-60EC-4982-AC4D-AAFA0389A9FF}" presName="Name0" presStyleCnt="0">
        <dgm:presLayoutVars>
          <dgm:dir/>
          <dgm:animLvl val="lvl"/>
          <dgm:resizeHandles val="exact"/>
        </dgm:presLayoutVars>
      </dgm:prSet>
      <dgm:spPr/>
    </dgm:pt>
    <dgm:pt modelId="{94FDC5AC-F8B0-47CA-8CBB-CDCD565C6BD3}" type="pres">
      <dgm:prSet presAssocID="{E6CA5AF0-60EC-4982-AC4D-AAFA0389A9FF}" presName="dummy" presStyleCnt="0"/>
      <dgm:spPr/>
    </dgm:pt>
    <dgm:pt modelId="{AD72517F-D698-4FC2-9B3C-96F557FFC371}" type="pres">
      <dgm:prSet presAssocID="{E6CA5AF0-60EC-4982-AC4D-AAFA0389A9FF}" presName="linH" presStyleCnt="0"/>
      <dgm:spPr/>
    </dgm:pt>
    <dgm:pt modelId="{3E4CCFC9-F4C7-4A35-AFA3-AB52F6507F43}" type="pres">
      <dgm:prSet presAssocID="{E6CA5AF0-60EC-4982-AC4D-AAFA0389A9FF}" presName="padding1" presStyleCnt="0"/>
      <dgm:spPr/>
    </dgm:pt>
    <dgm:pt modelId="{F52C8F58-AF0E-42BB-8AB1-B87B1E5F71D2}" type="pres">
      <dgm:prSet presAssocID="{90037727-2C8E-4014-AF9D-54CC8DCB0913}" presName="linV" presStyleCnt="0"/>
      <dgm:spPr/>
    </dgm:pt>
    <dgm:pt modelId="{D3D7C96A-612C-4F1F-A230-C4F8E0B8A28D}" type="pres">
      <dgm:prSet presAssocID="{90037727-2C8E-4014-AF9D-54CC8DCB0913}" presName="spVertical1" presStyleCnt="0"/>
      <dgm:spPr/>
    </dgm:pt>
    <dgm:pt modelId="{7A5C1A63-91F9-49AD-8657-EB6E5DC46474}" type="pres">
      <dgm:prSet presAssocID="{90037727-2C8E-4014-AF9D-54CC8DCB0913}" presName="parTx" presStyleLbl="revTx" presStyleIdx="0" presStyleCnt="1">
        <dgm:presLayoutVars>
          <dgm:chMax val="0"/>
          <dgm:chPref val="0"/>
          <dgm:bulletEnabled val="1"/>
        </dgm:presLayoutVars>
      </dgm:prSet>
      <dgm:spPr/>
    </dgm:pt>
    <dgm:pt modelId="{1DD6BDD6-7D36-46E1-9E72-12CE43143D71}" type="pres">
      <dgm:prSet presAssocID="{90037727-2C8E-4014-AF9D-54CC8DCB0913}" presName="spVertical2" presStyleCnt="0"/>
      <dgm:spPr/>
    </dgm:pt>
    <dgm:pt modelId="{702AD758-521E-4C27-A7B4-E1911F2CCA09}" type="pres">
      <dgm:prSet presAssocID="{90037727-2C8E-4014-AF9D-54CC8DCB0913}" presName="spVertical3" presStyleCnt="0"/>
      <dgm:spPr/>
    </dgm:pt>
    <dgm:pt modelId="{5AC23B04-24C6-4F35-A093-A33C49967F71}" type="pres">
      <dgm:prSet presAssocID="{E6CA5AF0-60EC-4982-AC4D-AAFA0389A9FF}" presName="padding2" presStyleCnt="0"/>
      <dgm:spPr/>
    </dgm:pt>
    <dgm:pt modelId="{2E427D83-C2D6-47A7-B2EB-7E06276E5268}" type="pres">
      <dgm:prSet presAssocID="{E6CA5AF0-60EC-4982-AC4D-AAFA0389A9FF}" presName="negArrow" presStyleCnt="0"/>
      <dgm:spPr/>
    </dgm:pt>
    <dgm:pt modelId="{CA62E16C-26A9-49BA-87CA-7455B076DADB}" type="pres">
      <dgm:prSet presAssocID="{E6CA5AF0-60EC-4982-AC4D-AAFA0389A9FF}" presName="backgroundArrow" presStyleLbl="node1" presStyleIdx="0" presStyleCnt="1" custLinFactNeighborX="0" custLinFactNeighborY="692"/>
      <dgm:spPr>
        <a:solidFill>
          <a:srgbClr val="008080"/>
        </a:solidFill>
      </dgm:spPr>
    </dgm:pt>
  </dgm:ptLst>
  <dgm:cxnLst>
    <dgm:cxn modelId="{FCAF110E-7DE1-498A-965F-D0CACA11AC28}" srcId="{E6CA5AF0-60EC-4982-AC4D-AAFA0389A9FF}" destId="{90037727-2C8E-4014-AF9D-54CC8DCB0913}" srcOrd="0" destOrd="0" parTransId="{D901E7D8-9C5B-4A08-8BF4-D6C0E3A197E1}" sibTransId="{EFC7D6C5-80F3-4FEF-8C95-EFF655709B72}"/>
    <dgm:cxn modelId="{B249E142-56EF-47D6-A4A6-CF5A8429CA3C}" type="presOf" srcId="{90037727-2C8E-4014-AF9D-54CC8DCB0913}" destId="{7A5C1A63-91F9-49AD-8657-EB6E5DC46474}" srcOrd="0" destOrd="0" presId="urn:microsoft.com/office/officeart/2005/8/layout/hProcess3"/>
    <dgm:cxn modelId="{FD54B5B1-8534-4BDC-B452-FCB4151F10E6}" type="presOf" srcId="{E6CA5AF0-60EC-4982-AC4D-AAFA0389A9FF}" destId="{481547D7-9F06-4102-8EA4-B5C0E986B815}" srcOrd="0" destOrd="0" presId="urn:microsoft.com/office/officeart/2005/8/layout/hProcess3"/>
    <dgm:cxn modelId="{8F2D5BCB-0BF9-4E47-ABFB-3DD3168AB4A6}" type="presParOf" srcId="{481547D7-9F06-4102-8EA4-B5C0E986B815}" destId="{94FDC5AC-F8B0-47CA-8CBB-CDCD565C6BD3}" srcOrd="0" destOrd="0" presId="urn:microsoft.com/office/officeart/2005/8/layout/hProcess3"/>
    <dgm:cxn modelId="{4C336746-67D5-44E9-8494-78927BF4CCA8}" type="presParOf" srcId="{481547D7-9F06-4102-8EA4-B5C0E986B815}" destId="{AD72517F-D698-4FC2-9B3C-96F557FFC371}" srcOrd="1" destOrd="0" presId="urn:microsoft.com/office/officeart/2005/8/layout/hProcess3"/>
    <dgm:cxn modelId="{E434488F-AAD2-4227-8D31-F94AB350A861}" type="presParOf" srcId="{AD72517F-D698-4FC2-9B3C-96F557FFC371}" destId="{3E4CCFC9-F4C7-4A35-AFA3-AB52F6507F43}" srcOrd="0" destOrd="0" presId="urn:microsoft.com/office/officeart/2005/8/layout/hProcess3"/>
    <dgm:cxn modelId="{787572D5-0E73-493F-8142-FE30B3D3A854}" type="presParOf" srcId="{AD72517F-D698-4FC2-9B3C-96F557FFC371}" destId="{F52C8F58-AF0E-42BB-8AB1-B87B1E5F71D2}" srcOrd="1" destOrd="0" presId="urn:microsoft.com/office/officeart/2005/8/layout/hProcess3"/>
    <dgm:cxn modelId="{87405759-E62A-490F-80EE-B7762C5FFA9C}" type="presParOf" srcId="{F52C8F58-AF0E-42BB-8AB1-B87B1E5F71D2}" destId="{D3D7C96A-612C-4F1F-A230-C4F8E0B8A28D}" srcOrd="0" destOrd="0" presId="urn:microsoft.com/office/officeart/2005/8/layout/hProcess3"/>
    <dgm:cxn modelId="{D5609C21-9D05-4CA0-BC32-D19B788974BC}" type="presParOf" srcId="{F52C8F58-AF0E-42BB-8AB1-B87B1E5F71D2}" destId="{7A5C1A63-91F9-49AD-8657-EB6E5DC46474}" srcOrd="1" destOrd="0" presId="urn:microsoft.com/office/officeart/2005/8/layout/hProcess3"/>
    <dgm:cxn modelId="{F92DF2D5-AA63-467F-A58C-BD9739C25D53}" type="presParOf" srcId="{F52C8F58-AF0E-42BB-8AB1-B87B1E5F71D2}" destId="{1DD6BDD6-7D36-46E1-9E72-12CE43143D71}" srcOrd="2" destOrd="0" presId="urn:microsoft.com/office/officeart/2005/8/layout/hProcess3"/>
    <dgm:cxn modelId="{67342CB2-BCAF-4FB7-8492-5C7E323234EA}" type="presParOf" srcId="{F52C8F58-AF0E-42BB-8AB1-B87B1E5F71D2}" destId="{702AD758-521E-4C27-A7B4-E1911F2CCA09}" srcOrd="3" destOrd="0" presId="urn:microsoft.com/office/officeart/2005/8/layout/hProcess3"/>
    <dgm:cxn modelId="{A4698A6C-8378-4D8D-ABEF-A68CDE6EEB1C}" type="presParOf" srcId="{AD72517F-D698-4FC2-9B3C-96F557FFC371}" destId="{5AC23B04-24C6-4F35-A093-A33C49967F71}" srcOrd="2" destOrd="0" presId="urn:microsoft.com/office/officeart/2005/8/layout/hProcess3"/>
    <dgm:cxn modelId="{586B69C0-8A7E-4605-B55C-7516177091BE}" type="presParOf" srcId="{AD72517F-D698-4FC2-9B3C-96F557FFC371}" destId="{2E427D83-C2D6-47A7-B2EB-7E06276E5268}" srcOrd="3" destOrd="0" presId="urn:microsoft.com/office/officeart/2005/8/layout/hProcess3"/>
    <dgm:cxn modelId="{D36241F4-A9C0-4548-B2F4-C531B286E145}" type="presParOf" srcId="{AD72517F-D698-4FC2-9B3C-96F557FFC371}" destId="{CA62E16C-26A9-49BA-87CA-7455B076DADB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CA5AF0-60EC-4982-AC4D-AAFA0389A9FF}" type="doc">
      <dgm:prSet loTypeId="urn:microsoft.com/office/officeart/2005/8/layout/hProcess3" loCatId="process" qsTypeId="urn:microsoft.com/office/officeart/2005/8/quickstyle/simple3" qsCatId="simple" csTypeId="urn:microsoft.com/office/officeart/2005/8/colors/accent6_3" csCatId="accent6" phldr="1"/>
      <dgm:spPr/>
    </dgm:pt>
    <dgm:pt modelId="{90037727-2C8E-4014-AF9D-54CC8DCB0913}">
      <dgm:prSet phldrT="[Текст]" custT="1"/>
      <dgm:spPr/>
      <dgm:t>
        <a:bodyPr/>
        <a:lstStyle/>
        <a:p>
          <a:r>
            <a:rPr lang="kk-KZ" sz="1400" dirty="0">
              <a:solidFill>
                <a:schemeClr val="bg1"/>
              </a:solidFill>
              <a:latin typeface="Franklin Gothic Heavy" pitchFamily="34" charset="0"/>
            </a:rPr>
            <a:t>КОГДА</a:t>
          </a:r>
        </a:p>
        <a:p>
          <a:r>
            <a:rPr lang="kk-KZ" sz="1400" dirty="0">
              <a:solidFill>
                <a:schemeClr val="bg1"/>
              </a:solidFill>
              <a:latin typeface="Franklin Gothic Heavy" pitchFamily="34" charset="0"/>
            </a:rPr>
            <a:t>ПРОВОДИТСЯ?</a:t>
          </a:r>
          <a:endParaRPr lang="ru-RU" sz="1400" dirty="0">
            <a:solidFill>
              <a:schemeClr val="bg1"/>
            </a:solidFill>
            <a:latin typeface="Franklin Gothic Heavy" pitchFamily="34" charset="0"/>
          </a:endParaRPr>
        </a:p>
      </dgm:t>
    </dgm:pt>
    <dgm:pt modelId="{D901E7D8-9C5B-4A08-8BF4-D6C0E3A197E1}" type="parTrans" cxnId="{FCAF110E-7DE1-498A-965F-D0CACA11AC28}">
      <dgm:prSet/>
      <dgm:spPr/>
      <dgm:t>
        <a:bodyPr/>
        <a:lstStyle/>
        <a:p>
          <a:endParaRPr lang="ru-RU"/>
        </a:p>
      </dgm:t>
    </dgm:pt>
    <dgm:pt modelId="{EFC7D6C5-80F3-4FEF-8C95-EFF655709B72}" type="sibTrans" cxnId="{FCAF110E-7DE1-498A-965F-D0CACA11AC28}">
      <dgm:prSet/>
      <dgm:spPr/>
      <dgm:t>
        <a:bodyPr/>
        <a:lstStyle/>
        <a:p>
          <a:endParaRPr lang="ru-RU"/>
        </a:p>
      </dgm:t>
    </dgm:pt>
    <dgm:pt modelId="{481547D7-9F06-4102-8EA4-B5C0E986B815}" type="pres">
      <dgm:prSet presAssocID="{E6CA5AF0-60EC-4982-AC4D-AAFA0389A9FF}" presName="Name0" presStyleCnt="0">
        <dgm:presLayoutVars>
          <dgm:dir/>
          <dgm:animLvl val="lvl"/>
          <dgm:resizeHandles val="exact"/>
        </dgm:presLayoutVars>
      </dgm:prSet>
      <dgm:spPr/>
    </dgm:pt>
    <dgm:pt modelId="{94FDC5AC-F8B0-47CA-8CBB-CDCD565C6BD3}" type="pres">
      <dgm:prSet presAssocID="{E6CA5AF0-60EC-4982-AC4D-AAFA0389A9FF}" presName="dummy" presStyleCnt="0"/>
      <dgm:spPr/>
    </dgm:pt>
    <dgm:pt modelId="{AD72517F-D698-4FC2-9B3C-96F557FFC371}" type="pres">
      <dgm:prSet presAssocID="{E6CA5AF0-60EC-4982-AC4D-AAFA0389A9FF}" presName="linH" presStyleCnt="0"/>
      <dgm:spPr/>
    </dgm:pt>
    <dgm:pt modelId="{3E4CCFC9-F4C7-4A35-AFA3-AB52F6507F43}" type="pres">
      <dgm:prSet presAssocID="{E6CA5AF0-60EC-4982-AC4D-AAFA0389A9FF}" presName="padding1" presStyleCnt="0"/>
      <dgm:spPr/>
    </dgm:pt>
    <dgm:pt modelId="{F52C8F58-AF0E-42BB-8AB1-B87B1E5F71D2}" type="pres">
      <dgm:prSet presAssocID="{90037727-2C8E-4014-AF9D-54CC8DCB0913}" presName="linV" presStyleCnt="0"/>
      <dgm:spPr/>
    </dgm:pt>
    <dgm:pt modelId="{D3D7C96A-612C-4F1F-A230-C4F8E0B8A28D}" type="pres">
      <dgm:prSet presAssocID="{90037727-2C8E-4014-AF9D-54CC8DCB0913}" presName="spVertical1" presStyleCnt="0"/>
      <dgm:spPr/>
    </dgm:pt>
    <dgm:pt modelId="{7A5C1A63-91F9-49AD-8657-EB6E5DC46474}" type="pres">
      <dgm:prSet presAssocID="{90037727-2C8E-4014-AF9D-54CC8DCB0913}" presName="parTx" presStyleLbl="revTx" presStyleIdx="0" presStyleCnt="1" custLinFactNeighborX="-7910" custLinFactNeighborY="27051">
        <dgm:presLayoutVars>
          <dgm:chMax val="0"/>
          <dgm:chPref val="0"/>
          <dgm:bulletEnabled val="1"/>
        </dgm:presLayoutVars>
      </dgm:prSet>
      <dgm:spPr/>
    </dgm:pt>
    <dgm:pt modelId="{1DD6BDD6-7D36-46E1-9E72-12CE43143D71}" type="pres">
      <dgm:prSet presAssocID="{90037727-2C8E-4014-AF9D-54CC8DCB0913}" presName="spVertical2" presStyleCnt="0"/>
      <dgm:spPr/>
    </dgm:pt>
    <dgm:pt modelId="{702AD758-521E-4C27-A7B4-E1911F2CCA09}" type="pres">
      <dgm:prSet presAssocID="{90037727-2C8E-4014-AF9D-54CC8DCB0913}" presName="spVertical3" presStyleCnt="0"/>
      <dgm:spPr/>
    </dgm:pt>
    <dgm:pt modelId="{5AC23B04-24C6-4F35-A093-A33C49967F71}" type="pres">
      <dgm:prSet presAssocID="{E6CA5AF0-60EC-4982-AC4D-AAFA0389A9FF}" presName="padding2" presStyleCnt="0"/>
      <dgm:spPr/>
    </dgm:pt>
    <dgm:pt modelId="{2E427D83-C2D6-47A7-B2EB-7E06276E5268}" type="pres">
      <dgm:prSet presAssocID="{E6CA5AF0-60EC-4982-AC4D-AAFA0389A9FF}" presName="negArrow" presStyleCnt="0"/>
      <dgm:spPr/>
    </dgm:pt>
    <dgm:pt modelId="{CA62E16C-26A9-49BA-87CA-7455B076DADB}" type="pres">
      <dgm:prSet presAssocID="{E6CA5AF0-60EC-4982-AC4D-AAFA0389A9FF}" presName="backgroundArrow" presStyleLbl="node1" presStyleIdx="0" presStyleCnt="1" custScaleX="45349" custScaleY="121139" custLinFactNeighborX="864" custLinFactNeighborY="-18448"/>
      <dgm:spPr>
        <a:solidFill>
          <a:srgbClr val="008080"/>
        </a:solidFill>
      </dgm:spPr>
    </dgm:pt>
  </dgm:ptLst>
  <dgm:cxnLst>
    <dgm:cxn modelId="{FCAF110E-7DE1-498A-965F-D0CACA11AC28}" srcId="{E6CA5AF0-60EC-4982-AC4D-AAFA0389A9FF}" destId="{90037727-2C8E-4014-AF9D-54CC8DCB0913}" srcOrd="0" destOrd="0" parTransId="{D901E7D8-9C5B-4A08-8BF4-D6C0E3A197E1}" sibTransId="{EFC7D6C5-80F3-4FEF-8C95-EFF655709B72}"/>
    <dgm:cxn modelId="{BB0F2767-F6DC-45D0-990B-2C6A4D20C467}" type="presOf" srcId="{E6CA5AF0-60EC-4982-AC4D-AAFA0389A9FF}" destId="{481547D7-9F06-4102-8EA4-B5C0E986B815}" srcOrd="0" destOrd="0" presId="urn:microsoft.com/office/officeart/2005/8/layout/hProcess3"/>
    <dgm:cxn modelId="{5F3824B8-FC18-451A-BDFE-A8FA988A8EFE}" type="presOf" srcId="{90037727-2C8E-4014-AF9D-54CC8DCB0913}" destId="{7A5C1A63-91F9-49AD-8657-EB6E5DC46474}" srcOrd="0" destOrd="0" presId="urn:microsoft.com/office/officeart/2005/8/layout/hProcess3"/>
    <dgm:cxn modelId="{A75BC4CE-5E46-4EC2-A6A4-E0A0CA178B33}" type="presParOf" srcId="{481547D7-9F06-4102-8EA4-B5C0E986B815}" destId="{94FDC5AC-F8B0-47CA-8CBB-CDCD565C6BD3}" srcOrd="0" destOrd="0" presId="urn:microsoft.com/office/officeart/2005/8/layout/hProcess3"/>
    <dgm:cxn modelId="{7BA6FE6B-945A-4E1C-BCC5-3A5F2FBD3069}" type="presParOf" srcId="{481547D7-9F06-4102-8EA4-B5C0E986B815}" destId="{AD72517F-D698-4FC2-9B3C-96F557FFC371}" srcOrd="1" destOrd="0" presId="urn:microsoft.com/office/officeart/2005/8/layout/hProcess3"/>
    <dgm:cxn modelId="{6B5E48C5-FBD5-43A1-A18A-BDB883783E23}" type="presParOf" srcId="{AD72517F-D698-4FC2-9B3C-96F557FFC371}" destId="{3E4CCFC9-F4C7-4A35-AFA3-AB52F6507F43}" srcOrd="0" destOrd="0" presId="urn:microsoft.com/office/officeart/2005/8/layout/hProcess3"/>
    <dgm:cxn modelId="{1BCD9565-0362-44D4-83EF-19D6F286B594}" type="presParOf" srcId="{AD72517F-D698-4FC2-9B3C-96F557FFC371}" destId="{F52C8F58-AF0E-42BB-8AB1-B87B1E5F71D2}" srcOrd="1" destOrd="0" presId="urn:microsoft.com/office/officeart/2005/8/layout/hProcess3"/>
    <dgm:cxn modelId="{342FE763-7C75-41C0-9E5F-FCA66AD15E3E}" type="presParOf" srcId="{F52C8F58-AF0E-42BB-8AB1-B87B1E5F71D2}" destId="{D3D7C96A-612C-4F1F-A230-C4F8E0B8A28D}" srcOrd="0" destOrd="0" presId="urn:microsoft.com/office/officeart/2005/8/layout/hProcess3"/>
    <dgm:cxn modelId="{BFDCF168-5BC3-46F0-987D-E0AAF2B3B4C1}" type="presParOf" srcId="{F52C8F58-AF0E-42BB-8AB1-B87B1E5F71D2}" destId="{7A5C1A63-91F9-49AD-8657-EB6E5DC46474}" srcOrd="1" destOrd="0" presId="urn:microsoft.com/office/officeart/2005/8/layout/hProcess3"/>
    <dgm:cxn modelId="{5305D2D5-6CB7-43D4-BD42-CC2131F9C95A}" type="presParOf" srcId="{F52C8F58-AF0E-42BB-8AB1-B87B1E5F71D2}" destId="{1DD6BDD6-7D36-46E1-9E72-12CE43143D71}" srcOrd="2" destOrd="0" presId="urn:microsoft.com/office/officeart/2005/8/layout/hProcess3"/>
    <dgm:cxn modelId="{D66E0517-26BA-43BD-A19D-041A7C65AEA9}" type="presParOf" srcId="{F52C8F58-AF0E-42BB-8AB1-B87B1E5F71D2}" destId="{702AD758-521E-4C27-A7B4-E1911F2CCA09}" srcOrd="3" destOrd="0" presId="urn:microsoft.com/office/officeart/2005/8/layout/hProcess3"/>
    <dgm:cxn modelId="{73E9FC15-655E-480B-A8C9-0F4149AA0414}" type="presParOf" srcId="{AD72517F-D698-4FC2-9B3C-96F557FFC371}" destId="{5AC23B04-24C6-4F35-A093-A33C49967F71}" srcOrd="2" destOrd="0" presId="urn:microsoft.com/office/officeart/2005/8/layout/hProcess3"/>
    <dgm:cxn modelId="{141B567E-7BB4-48E3-BF0B-40D2D01EE95C}" type="presParOf" srcId="{AD72517F-D698-4FC2-9B3C-96F557FFC371}" destId="{2E427D83-C2D6-47A7-B2EB-7E06276E5268}" srcOrd="3" destOrd="0" presId="urn:microsoft.com/office/officeart/2005/8/layout/hProcess3"/>
    <dgm:cxn modelId="{24C9C989-EF07-4850-8CFE-A5788AD70012}" type="presParOf" srcId="{AD72517F-D698-4FC2-9B3C-96F557FFC371}" destId="{CA62E16C-26A9-49BA-87CA-7455B076DADB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19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62E16C-26A9-49BA-87CA-7455B076DADB}">
      <dsp:nvSpPr>
        <dsp:cNvPr id="0" name=""/>
        <dsp:cNvSpPr/>
      </dsp:nvSpPr>
      <dsp:spPr>
        <a:xfrm>
          <a:off x="0" y="0"/>
          <a:ext cx="1581115" cy="1008000"/>
        </a:xfrm>
        <a:prstGeom prst="rightArrow">
          <a:avLst/>
        </a:prstGeom>
        <a:solidFill>
          <a:srgbClr val="00808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A5C1A63-91F9-49AD-8657-EB6E5DC46474}">
      <dsp:nvSpPr>
        <dsp:cNvPr id="0" name=""/>
        <dsp:cNvSpPr/>
      </dsp:nvSpPr>
      <dsp:spPr>
        <a:xfrm>
          <a:off x="127539" y="264828"/>
          <a:ext cx="1295464" cy="50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0" bIns="1422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solidFill>
                <a:schemeClr val="bg1"/>
              </a:solidFill>
              <a:latin typeface="Franklin Gothic Heavy" pitchFamily="34" charset="0"/>
            </a:rPr>
            <a:t>ЦЕЛЬ?</a:t>
          </a:r>
          <a:endParaRPr lang="ru-RU" sz="1400" kern="1200" dirty="0">
            <a:solidFill>
              <a:schemeClr val="bg1"/>
            </a:solidFill>
            <a:latin typeface="Franklin Gothic Heavy" pitchFamily="34" charset="0"/>
          </a:endParaRPr>
        </a:p>
      </dsp:txBody>
      <dsp:txXfrm>
        <a:off x="127539" y="264828"/>
        <a:ext cx="1295464" cy="504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62E16C-26A9-49BA-87CA-7455B076DADB}">
      <dsp:nvSpPr>
        <dsp:cNvPr id="0" name=""/>
        <dsp:cNvSpPr/>
      </dsp:nvSpPr>
      <dsp:spPr>
        <a:xfrm>
          <a:off x="0" y="19803"/>
          <a:ext cx="1581115" cy="1008000"/>
        </a:xfrm>
        <a:prstGeom prst="rightArrow">
          <a:avLst/>
        </a:prstGeom>
        <a:solidFill>
          <a:srgbClr val="00808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A5C1A63-91F9-49AD-8657-EB6E5DC46474}">
      <dsp:nvSpPr>
        <dsp:cNvPr id="0" name=""/>
        <dsp:cNvSpPr/>
      </dsp:nvSpPr>
      <dsp:spPr>
        <a:xfrm>
          <a:off x="127539" y="264828"/>
          <a:ext cx="1295464" cy="50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0" bIns="1422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solidFill>
                <a:schemeClr val="bg1"/>
              </a:solidFill>
              <a:latin typeface="Franklin Gothic Heavy" pitchFamily="34" charset="0"/>
            </a:rPr>
            <a:t>ЗАДАЧИ?</a:t>
          </a:r>
          <a:endParaRPr lang="ru-RU" sz="1400" kern="1200" dirty="0">
            <a:solidFill>
              <a:schemeClr val="bg1"/>
            </a:solidFill>
            <a:latin typeface="Franklin Gothic Heavy" pitchFamily="34" charset="0"/>
          </a:endParaRPr>
        </a:p>
      </dsp:txBody>
      <dsp:txXfrm>
        <a:off x="127539" y="264828"/>
        <a:ext cx="1295464" cy="504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62E16C-26A9-49BA-87CA-7455B076DADB}">
      <dsp:nvSpPr>
        <dsp:cNvPr id="0" name=""/>
        <dsp:cNvSpPr/>
      </dsp:nvSpPr>
      <dsp:spPr>
        <a:xfrm>
          <a:off x="0" y="0"/>
          <a:ext cx="1581115" cy="1133861"/>
        </a:xfrm>
        <a:prstGeom prst="rightArrow">
          <a:avLst/>
        </a:prstGeom>
        <a:solidFill>
          <a:srgbClr val="008080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A5C1A63-91F9-49AD-8657-EB6E5DC46474}">
      <dsp:nvSpPr>
        <dsp:cNvPr id="0" name=""/>
        <dsp:cNvSpPr/>
      </dsp:nvSpPr>
      <dsp:spPr>
        <a:xfrm>
          <a:off x="25067" y="335511"/>
          <a:ext cx="1295464" cy="46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0" bIns="1422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solidFill>
                <a:schemeClr val="bg1"/>
              </a:solidFill>
              <a:latin typeface="Franklin Gothic Heavy" pitchFamily="34" charset="0"/>
            </a:rPr>
            <a:t>КОГДА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>
              <a:solidFill>
                <a:schemeClr val="bg1"/>
              </a:solidFill>
              <a:latin typeface="Franklin Gothic Heavy" pitchFamily="34" charset="0"/>
            </a:rPr>
            <a:t>ПРОВОДИТСЯ?</a:t>
          </a:r>
          <a:endParaRPr lang="ru-RU" sz="1400" kern="1200" dirty="0">
            <a:solidFill>
              <a:schemeClr val="bg1"/>
            </a:solidFill>
            <a:latin typeface="Franklin Gothic Heavy" pitchFamily="34" charset="0"/>
          </a:endParaRPr>
        </a:p>
      </dsp:txBody>
      <dsp:txXfrm>
        <a:off x="25067" y="335511"/>
        <a:ext cx="1295464" cy="468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2CE1C0-3626-4659-B992-9F787C0E7C69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EB4EB-B6FE-4C94-839B-DFC3DD6F43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9632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78D6F-6CC1-4326-838E-8C7A82474335}" type="datetimeFigureOut">
              <a:rPr lang="ru-RU" smtClean="0"/>
              <a:t>13.12.2024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A72BC-9E01-41B5-9E57-CED53E420CD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3440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A72BC-9E01-41B5-9E57-CED53E420CD8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284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EA72BC-9E01-41B5-9E57-CED53E420CD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1574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13.12.2024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Colors" Target="../diagrams/colors2.xml"/><Relationship Id="rId18" Type="http://schemas.openxmlformats.org/officeDocument/2006/relationships/diagramColors" Target="../diagrams/colors3.xml"/><Relationship Id="rId3" Type="http://schemas.microsoft.com/office/2007/relationships/hdphoto" Target="../media/hdphoto1.wdp"/><Relationship Id="rId7" Type="http://schemas.openxmlformats.org/officeDocument/2006/relationships/diagramQuickStyle" Target="../diagrams/quickStyle1.xml"/><Relationship Id="rId12" Type="http://schemas.openxmlformats.org/officeDocument/2006/relationships/diagramQuickStyle" Target="../diagrams/quickStyle2.xml"/><Relationship Id="rId17" Type="http://schemas.openxmlformats.org/officeDocument/2006/relationships/diagramQuickStyle" Target="../diagrams/quickStyle3.xml"/><Relationship Id="rId2" Type="http://schemas.openxmlformats.org/officeDocument/2006/relationships/image" Target="../media/image1.jpeg"/><Relationship Id="rId16" Type="http://schemas.openxmlformats.org/officeDocument/2006/relationships/diagramLayout" Target="../diagrams/layout3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11" Type="http://schemas.openxmlformats.org/officeDocument/2006/relationships/diagramLayout" Target="../diagrams/layout2.xml"/><Relationship Id="rId5" Type="http://schemas.openxmlformats.org/officeDocument/2006/relationships/diagramData" Target="../diagrams/data1.xml"/><Relationship Id="rId15" Type="http://schemas.openxmlformats.org/officeDocument/2006/relationships/diagramData" Target="../diagrams/data3.xml"/><Relationship Id="rId10" Type="http://schemas.openxmlformats.org/officeDocument/2006/relationships/diagramData" Target="../diagrams/data2.xml"/><Relationship Id="rId19" Type="http://schemas.microsoft.com/office/2007/relationships/diagramDrawing" Target="../diagrams/drawing3.xml"/><Relationship Id="rId4" Type="http://schemas.openxmlformats.org/officeDocument/2006/relationships/image" Target="../media/image2.png"/><Relationship Id="rId9" Type="http://schemas.microsoft.com/office/2007/relationships/diagramDrawing" Target="../diagrams/drawing1.xml"/><Relationship Id="rId14" Type="http://schemas.microsoft.com/office/2007/relationships/diagramDrawing" Target="../diagrams/drawin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C:\Users\User\Desktop\Abstract-background-grey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762"/>
            <a:ext cx="8690991" cy="5149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7504" y="-1"/>
            <a:ext cx="360040" cy="5103935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5106622"/>
            <a:ext cx="360040" cy="54290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7268" y="-24404"/>
            <a:ext cx="9158535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Franklin Gothic Heavy" pitchFamily="34" charset="0"/>
              </a:rPr>
              <a:t>«</a:t>
            </a:r>
            <a:r>
              <a:rPr kumimoji="0" lang="kk-KZ" sz="2000" b="1" i="0" u="none" strike="noStrike" kern="1200" cap="none" spc="0" normalizeH="0" baseline="0" noProof="0" dirty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Franklin Gothic Heavy" pitchFamily="34" charset="0"/>
              </a:rPr>
              <a:t>ЗАСЛУШИВАНИЕ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Franklin Gothic Heavy" pitchFamily="34" charset="0"/>
              </a:rPr>
              <a:t>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Franklin Gothic Heavy" pitchFamily="34" charset="0"/>
              </a:rPr>
              <a:t>В АДМИНИСТРАТИВНОЙ ПРОЦЕДУРЕ</a:t>
            </a:r>
            <a:r>
              <a:rPr kumimoji="0" lang="kk-KZ" sz="3200" b="1" i="0" u="none" strike="noStrike" kern="1200" cap="none" spc="0" normalizeH="0" baseline="0" noProof="0" dirty="0">
                <a:ln>
                  <a:noFill/>
                </a:ln>
                <a:solidFill>
                  <a:srgbClr val="008080"/>
                </a:solidFill>
                <a:effectLst/>
                <a:uLnTx/>
                <a:uFillTx/>
                <a:latin typeface="Franklin Gothic Heavy" pitchFamily="34" charset="0"/>
              </a:rPr>
              <a:t>»</a:t>
            </a:r>
          </a:p>
        </p:txBody>
      </p:sp>
      <p:sp>
        <p:nvSpPr>
          <p:cNvPr id="9" name="Текст 627">
            <a:extLst>
              <a:ext uri="{FF2B5EF4-FFF2-40B4-BE49-F238E27FC236}">
                <a16:creationId xmlns:a16="http://schemas.microsoft.com/office/drawing/2014/main" id="{D6630984-5D2F-4984-8C27-E111011A9CC8}"/>
              </a:ext>
            </a:extLst>
          </p:cNvPr>
          <p:cNvSpPr txBox="1">
            <a:spLocks/>
          </p:cNvSpPr>
          <p:nvPr/>
        </p:nvSpPr>
        <p:spPr>
          <a:xfrm>
            <a:off x="614621" y="405972"/>
            <a:ext cx="7773803" cy="230832"/>
          </a:xfrm>
          <a:prstGeom prst="rect">
            <a:avLst/>
          </a:prstGeom>
        </p:spPr>
        <p:txBody>
          <a:bodyPr vert="horz" wrap="square" lIns="0" tIns="45720" rIns="91440" bIns="4572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 i="0" kern="1200">
                <a:solidFill>
                  <a:schemeClr val="bg1">
                    <a:alpha val="60000"/>
                  </a:schemeClr>
                </a:solidFill>
                <a:latin typeface="Gotham Pro Light" panose="02000503030000020004" pitchFamily="2" charset="0"/>
                <a:ea typeface="+mn-ea"/>
                <a:cs typeface="Gotham Pro Light" panose="02000503030000020004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grpSp>
        <p:nvGrpSpPr>
          <p:cNvPr id="35" name="Группа 34"/>
          <p:cNvGrpSpPr/>
          <p:nvPr/>
        </p:nvGrpSpPr>
        <p:grpSpPr>
          <a:xfrm>
            <a:off x="8322511" y="4876006"/>
            <a:ext cx="936586" cy="315385"/>
            <a:chOff x="8322511" y="4876006"/>
            <a:chExt cx="936586" cy="315385"/>
          </a:xfrm>
        </p:grpSpPr>
        <p:sp>
          <p:nvSpPr>
            <p:cNvPr id="37" name="Прямоугольный треугольник 36"/>
            <p:cNvSpPr/>
            <p:nvPr/>
          </p:nvSpPr>
          <p:spPr>
            <a:xfrm flipH="1">
              <a:off x="8322511" y="4876006"/>
              <a:ext cx="835947" cy="284905"/>
            </a:xfrm>
            <a:prstGeom prst="rtTriangl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8850952" y="4883614"/>
              <a:ext cx="40814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rebuchet MS" pitchFamily="34" charset="0"/>
                  <a:ea typeface="+mn-ea"/>
                  <a:cs typeface="+mn-cs"/>
                </a:rPr>
                <a:t>1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064759" y="4516774"/>
            <a:ext cx="7755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000" b="1" dirty="0">
                <a:solidFill>
                  <a:prstClr val="black"/>
                </a:solidFill>
                <a:latin typeface="Franklin Gothic Medium" pitchFamily="34" charset="0"/>
              </a:rPr>
              <a:t>Процедура заслушивания может не проводиться</a:t>
            </a:r>
            <a:r>
              <a:rPr lang="ru-RU" sz="1000" dirty="0">
                <a:solidFill>
                  <a:prstClr val="black"/>
                </a:solidFill>
                <a:latin typeface="Franklin Gothic Medium" pitchFamily="34" charset="0"/>
              </a:rPr>
              <a:t>, если для оказания государственной услуги устанавливается менее чем трехдневный срок или административная процедура автоматизирована </a:t>
            </a:r>
            <a:r>
              <a:rPr lang="ru-RU" sz="1000" i="1" dirty="0">
                <a:solidFill>
                  <a:prstClr val="black"/>
                </a:solidFill>
                <a:latin typeface="Franklin Gothic Medium" pitchFamily="34" charset="0"/>
              </a:rPr>
              <a:t>(подпункты 3) и 7) части 2 статьи 73 АППК).</a:t>
            </a:r>
          </a:p>
        </p:txBody>
      </p:sp>
      <p:pic>
        <p:nvPicPr>
          <p:cNvPr id="144" name="Picture 2" descr="C:\Users\User\Desktop\exclamation_mark_PNG55.png">
            <a:extLst>
              <a:ext uri="{FF2B5EF4-FFF2-40B4-BE49-F238E27FC236}">
                <a16:creationId xmlns:a16="http://schemas.microsoft.com/office/drawing/2014/main" id="{94C16ECA-484A-4DFF-ADE4-E47A09DC4F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85009" y="4573292"/>
            <a:ext cx="179673" cy="328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A7854A2E-25D9-4979-8019-25A261DF520A}"/>
              </a:ext>
            </a:extLst>
          </p:cNvPr>
          <p:cNvSpPr/>
          <p:nvPr/>
        </p:nvSpPr>
        <p:spPr>
          <a:xfrm>
            <a:off x="2417759" y="607870"/>
            <a:ext cx="6432768" cy="627016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Franklin Gothic Medium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182468479"/>
              </p:ext>
            </p:extLst>
          </p:nvPr>
        </p:nvGraphicFramePr>
        <p:xfrm>
          <a:off x="614621" y="408241"/>
          <a:ext cx="1581115" cy="1033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FCA18865-40A4-433B-A900-1568BB20C1B3}"/>
              </a:ext>
            </a:extLst>
          </p:cNvPr>
          <p:cNvSpPr/>
          <p:nvPr/>
        </p:nvSpPr>
        <p:spPr>
          <a:xfrm>
            <a:off x="2417758" y="700488"/>
            <a:ext cx="64327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400" dirty="0">
                <a:solidFill>
                  <a:srgbClr val="008080"/>
                </a:solidFill>
                <a:latin typeface="Franklin Gothic Medium" pitchFamily="34" charset="0"/>
                <a:cs typeface="Arial" panose="020B0604020202020204" pitchFamily="34" charset="0"/>
              </a:rPr>
              <a:t>Предоставление Заявителю возможности </a:t>
            </a:r>
            <a:r>
              <a:rPr lang="ru-RU" sz="1400" u="sng" dirty="0">
                <a:solidFill>
                  <a:srgbClr val="008080"/>
                </a:solidFill>
                <a:latin typeface="Franklin Gothic Medium" pitchFamily="34" charset="0"/>
              </a:rPr>
              <a:t>выразить свою позицию </a:t>
            </a:r>
            <a:r>
              <a:rPr lang="ru-RU" sz="1400" dirty="0">
                <a:solidFill>
                  <a:srgbClr val="008080"/>
                </a:solidFill>
                <a:latin typeface="Franklin Gothic Medium" pitchFamily="34" charset="0"/>
              </a:rPr>
              <a:t>к предварительному решению по административному делу</a:t>
            </a:r>
            <a:endParaRPr lang="ru-RU" sz="1400" dirty="0">
              <a:solidFill>
                <a:srgbClr val="008080"/>
              </a:solidFill>
              <a:latin typeface="Franklin Gothic Medium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8" name="Схема 27"/>
          <p:cNvGraphicFramePr/>
          <p:nvPr>
            <p:extLst>
              <p:ext uri="{D42A27DB-BD31-4B8C-83A1-F6EECF244321}">
                <p14:modId xmlns:p14="http://schemas.microsoft.com/office/powerpoint/2010/main" val="525528038"/>
              </p:ext>
            </p:extLst>
          </p:nvPr>
        </p:nvGraphicFramePr>
        <p:xfrm>
          <a:off x="614621" y="1572080"/>
          <a:ext cx="1581115" cy="1033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A7854A2E-25D9-4979-8019-25A261DF520A}"/>
              </a:ext>
            </a:extLst>
          </p:cNvPr>
          <p:cNvSpPr/>
          <p:nvPr/>
        </p:nvSpPr>
        <p:spPr>
          <a:xfrm>
            <a:off x="2417757" y="1512456"/>
            <a:ext cx="6432768" cy="1152904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Franklin Gothic Medium" pitchFamily="34" charset="0"/>
            </a:endParaRPr>
          </a:p>
        </p:txBody>
      </p:sp>
      <p:graphicFrame>
        <p:nvGraphicFramePr>
          <p:cNvPr id="30" name="Схема 29"/>
          <p:cNvGraphicFramePr/>
          <p:nvPr>
            <p:extLst>
              <p:ext uri="{D42A27DB-BD31-4B8C-83A1-F6EECF244321}">
                <p14:modId xmlns:p14="http://schemas.microsoft.com/office/powerpoint/2010/main" val="856092110"/>
              </p:ext>
            </p:extLst>
          </p:nvPr>
        </p:nvGraphicFramePr>
        <p:xfrm>
          <a:off x="620390" y="3183207"/>
          <a:ext cx="1581115" cy="1210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A7854A2E-25D9-4979-8019-25A261DF520A}"/>
              </a:ext>
            </a:extLst>
          </p:cNvPr>
          <p:cNvSpPr/>
          <p:nvPr/>
        </p:nvSpPr>
        <p:spPr>
          <a:xfrm>
            <a:off x="2417757" y="2941060"/>
            <a:ext cx="6461799" cy="1469354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Franklin Gothic Medium" pitchFamily="34" charset="0"/>
            </a:endParaRPr>
          </a:p>
        </p:txBody>
      </p:sp>
      <p:sp>
        <p:nvSpPr>
          <p:cNvPr id="19" name="Текст 627">
            <a:extLst>
              <a:ext uri="{FF2B5EF4-FFF2-40B4-BE49-F238E27FC236}">
                <a16:creationId xmlns:a16="http://schemas.microsoft.com/office/drawing/2014/main" id="{6F889462-ABAB-4ED8-A885-B25BDE07CFD4}"/>
              </a:ext>
            </a:extLst>
          </p:cNvPr>
          <p:cNvSpPr txBox="1">
            <a:spLocks/>
          </p:cNvSpPr>
          <p:nvPr/>
        </p:nvSpPr>
        <p:spPr>
          <a:xfrm>
            <a:off x="2630246" y="1679651"/>
            <a:ext cx="3178964" cy="707886"/>
          </a:xfrm>
          <a:prstGeom prst="rect">
            <a:avLst/>
          </a:prstGeom>
        </p:spPr>
        <p:txBody>
          <a:bodyPr vert="horz" wrap="square" lIns="0" tIns="45720" rIns="91440" bIns="4572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 i="0" kern="1200">
                <a:solidFill>
                  <a:schemeClr val="bg1">
                    <a:alpha val="60000"/>
                  </a:schemeClr>
                </a:solidFill>
                <a:latin typeface="Gotham Pro Light" panose="02000503030000020004" pitchFamily="2" charset="0"/>
                <a:ea typeface="+mn-ea"/>
                <a:cs typeface="Gotham Pro Light" panose="02000503030000020004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0" indent="-357188">
              <a:buFont typeface="Wingdings" panose="05000000000000000000" pitchFamily="2" charset="2"/>
              <a:buChar char="§"/>
              <a:defRPr/>
            </a:pPr>
            <a:r>
              <a:rPr lang="ru-RU" sz="1000" dirty="0">
                <a:solidFill>
                  <a:prstClr val="black"/>
                </a:solidFill>
                <a:latin typeface="Franklin Gothic Medium" pitchFamily="34" charset="0"/>
                <a:ea typeface="Roboto" panose="02000000000000000000" pitchFamily="2" charset="0"/>
                <a:cs typeface="Arial" panose="020B0604020202020204" pitchFamily="34" charset="0"/>
              </a:rPr>
              <a:t>Защита от «необоснованных» решений</a:t>
            </a:r>
          </a:p>
          <a:p>
            <a:pPr marL="360363" lvl="0" indent="-360363">
              <a:buFont typeface="Wingdings" panose="05000000000000000000" pitchFamily="2" charset="2"/>
              <a:buChar char="§"/>
              <a:defRPr/>
            </a:pPr>
            <a:r>
              <a:rPr lang="ru-RU" sz="1000" dirty="0">
                <a:solidFill>
                  <a:prstClr val="black"/>
                </a:solidFill>
                <a:latin typeface="Franklin Gothic Medium" pitchFamily="34" charset="0"/>
                <a:ea typeface="Roboto" panose="02000000000000000000" pitchFamily="2" charset="0"/>
                <a:cs typeface="Arial" panose="020B0604020202020204" pitchFamily="34" charset="0"/>
              </a:rPr>
              <a:t>Право на защиту и выражение своей позиции</a:t>
            </a:r>
          </a:p>
          <a:p>
            <a:pPr marL="360363" lvl="0" indent="-360363">
              <a:buFont typeface="Wingdings" panose="05000000000000000000" pitchFamily="2" charset="2"/>
              <a:buChar char="§"/>
              <a:defRPr/>
            </a:pPr>
            <a:r>
              <a:rPr lang="ru-RU" sz="1000" dirty="0">
                <a:solidFill>
                  <a:prstClr val="black"/>
                </a:solidFill>
                <a:latin typeface="Franklin Gothic Medium" pitchFamily="34" charset="0"/>
                <a:ea typeface="Roboto" panose="02000000000000000000" pitchFamily="2" charset="0"/>
                <a:cs typeface="Arial" panose="020B0604020202020204" pitchFamily="34" charset="0"/>
              </a:rPr>
              <a:t>Прозрачность и справедливость</a:t>
            </a:r>
          </a:p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ru-RU" sz="1000" dirty="0">
              <a:solidFill>
                <a:prstClr val="black"/>
              </a:solidFill>
              <a:latin typeface="Franklin Gothic Medium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0" name="Текст 627">
            <a:extLst>
              <a:ext uri="{FF2B5EF4-FFF2-40B4-BE49-F238E27FC236}">
                <a16:creationId xmlns:a16="http://schemas.microsoft.com/office/drawing/2014/main" id="{973284E3-7E64-468E-918F-7D0051136DFB}"/>
              </a:ext>
            </a:extLst>
          </p:cNvPr>
          <p:cNvSpPr txBox="1">
            <a:spLocks/>
          </p:cNvSpPr>
          <p:nvPr/>
        </p:nvSpPr>
        <p:spPr>
          <a:xfrm>
            <a:off x="5857532" y="1679651"/>
            <a:ext cx="3178964" cy="861774"/>
          </a:xfrm>
          <a:prstGeom prst="rect">
            <a:avLst/>
          </a:prstGeom>
        </p:spPr>
        <p:txBody>
          <a:bodyPr vert="horz" wrap="square" lIns="0" tIns="45720" rIns="91440" bIns="45720" rtlCol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 i="0" kern="1200">
                <a:solidFill>
                  <a:schemeClr val="bg1">
                    <a:alpha val="60000"/>
                  </a:schemeClr>
                </a:solidFill>
                <a:latin typeface="Gotham Pro Light" panose="02000503030000020004" pitchFamily="2" charset="0"/>
                <a:ea typeface="+mn-ea"/>
                <a:cs typeface="Gotham Pro Light" panose="02000503030000020004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363" lvl="0" indent="-360363">
              <a:buFont typeface="Wingdings" panose="05000000000000000000" pitchFamily="2" charset="2"/>
              <a:buChar char="§"/>
              <a:defRPr/>
            </a:pPr>
            <a:r>
              <a:rPr lang="ru-RU" sz="1000" dirty="0">
                <a:solidFill>
                  <a:prstClr val="black"/>
                </a:solidFill>
                <a:latin typeface="Franklin Gothic Medium" pitchFamily="34" charset="0"/>
                <a:ea typeface="Roboto" panose="02000000000000000000" pitchFamily="2" charset="0"/>
                <a:cs typeface="Arial" panose="020B0604020202020204" pitchFamily="34" charset="0"/>
              </a:rPr>
              <a:t>Выявление дополнительных фактов и обстоятельств</a:t>
            </a:r>
          </a:p>
          <a:p>
            <a:pPr marL="360363" lvl="0" indent="-360363">
              <a:buFont typeface="Wingdings" panose="05000000000000000000" pitchFamily="2" charset="2"/>
              <a:buChar char="§"/>
              <a:defRPr/>
            </a:pPr>
            <a:r>
              <a:rPr lang="ru-RU" sz="1000" dirty="0">
                <a:solidFill>
                  <a:prstClr val="black"/>
                </a:solidFill>
                <a:latin typeface="Franklin Gothic Medium" pitchFamily="34" charset="0"/>
                <a:ea typeface="Roboto" panose="02000000000000000000" pitchFamily="2" charset="0"/>
                <a:cs typeface="Arial" panose="020B0604020202020204" pitchFamily="34" charset="0"/>
              </a:rPr>
              <a:t>Принятие сбалансированного решения</a:t>
            </a:r>
          </a:p>
          <a:p>
            <a:pPr marL="360363" lvl="0" indent="-360363">
              <a:buFont typeface="Wingdings" panose="05000000000000000000" pitchFamily="2" charset="2"/>
              <a:buChar char="§"/>
              <a:defRPr/>
            </a:pPr>
            <a:r>
              <a:rPr lang="ru-RU" sz="1000" dirty="0">
                <a:solidFill>
                  <a:prstClr val="black"/>
                </a:solidFill>
                <a:latin typeface="Franklin Gothic Medium" pitchFamily="34" charset="0"/>
                <a:ea typeface="Roboto" panose="02000000000000000000" pitchFamily="2" charset="0"/>
                <a:cs typeface="Arial" panose="020B0604020202020204" pitchFamily="34" charset="0"/>
              </a:rPr>
              <a:t>Минимизация последующих жалоб и споров</a:t>
            </a:r>
          </a:p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lang="ru-RU" sz="1000" dirty="0">
              <a:solidFill>
                <a:prstClr val="black"/>
              </a:solidFill>
              <a:latin typeface="Franklin Gothic Medium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1" name="Ромб 20">
            <a:extLst>
              <a:ext uri="{FF2B5EF4-FFF2-40B4-BE49-F238E27FC236}">
                <a16:creationId xmlns:a16="http://schemas.microsoft.com/office/drawing/2014/main" id="{A8559DD7-6296-415B-942E-3C10ACEEAEC3}"/>
              </a:ext>
            </a:extLst>
          </p:cNvPr>
          <p:cNvSpPr/>
          <p:nvPr/>
        </p:nvSpPr>
        <p:spPr>
          <a:xfrm>
            <a:off x="3471308" y="3074855"/>
            <a:ext cx="416877" cy="441593"/>
          </a:xfrm>
          <a:prstGeom prst="diamond">
            <a:avLst/>
          </a:prstGeom>
          <a:solidFill>
            <a:srgbClr val="0080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A77FC84-3D95-43F3-90FB-35576895A31A}"/>
              </a:ext>
            </a:extLst>
          </p:cNvPr>
          <p:cNvSpPr txBox="1"/>
          <p:nvPr/>
        </p:nvSpPr>
        <p:spPr>
          <a:xfrm>
            <a:off x="2546456" y="3652871"/>
            <a:ext cx="22665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000" dirty="0">
                <a:latin typeface="Franklin Gothic Medium" pitchFamily="34" charset="0"/>
              </a:rPr>
              <a:t>Принятие административным органом обременяющего административного акта</a:t>
            </a:r>
          </a:p>
        </p:txBody>
      </p:sp>
      <p:sp>
        <p:nvSpPr>
          <p:cNvPr id="23" name="Ромб 22">
            <a:extLst>
              <a:ext uri="{FF2B5EF4-FFF2-40B4-BE49-F238E27FC236}">
                <a16:creationId xmlns:a16="http://schemas.microsoft.com/office/drawing/2014/main" id="{134C107C-EA21-4267-B7A0-573FE5428F73}"/>
              </a:ext>
            </a:extLst>
          </p:cNvPr>
          <p:cNvSpPr/>
          <p:nvPr/>
        </p:nvSpPr>
        <p:spPr>
          <a:xfrm>
            <a:off x="5231973" y="3074855"/>
            <a:ext cx="416877" cy="441593"/>
          </a:xfrm>
          <a:prstGeom prst="diamond">
            <a:avLst/>
          </a:prstGeom>
          <a:solidFill>
            <a:srgbClr val="0080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1ACDCA1-11DF-4C69-9D43-5034559953C9}"/>
              </a:ext>
            </a:extLst>
          </p:cNvPr>
          <p:cNvSpPr txBox="1"/>
          <p:nvPr/>
        </p:nvSpPr>
        <p:spPr>
          <a:xfrm>
            <a:off x="4629065" y="3676173"/>
            <a:ext cx="20391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000" dirty="0">
                <a:latin typeface="Franklin Gothic Medium" pitchFamily="34" charset="0"/>
              </a:rPr>
              <a:t>Запрос Заявителем информации ограниченного распространения</a:t>
            </a:r>
          </a:p>
        </p:txBody>
      </p:sp>
      <p:sp>
        <p:nvSpPr>
          <p:cNvPr id="41" name="Ромб 40">
            <a:extLst>
              <a:ext uri="{FF2B5EF4-FFF2-40B4-BE49-F238E27FC236}">
                <a16:creationId xmlns:a16="http://schemas.microsoft.com/office/drawing/2014/main" id="{948F9167-C36F-4794-B910-2CF757A24811}"/>
              </a:ext>
            </a:extLst>
          </p:cNvPr>
          <p:cNvSpPr/>
          <p:nvPr/>
        </p:nvSpPr>
        <p:spPr>
          <a:xfrm>
            <a:off x="7351955" y="3074854"/>
            <a:ext cx="416877" cy="441593"/>
          </a:xfrm>
          <a:prstGeom prst="diamond">
            <a:avLst/>
          </a:prstGeom>
          <a:solidFill>
            <a:srgbClr val="00808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5E31664-5193-4EFE-BC80-18B40D4F1D90}"/>
              </a:ext>
            </a:extLst>
          </p:cNvPr>
          <p:cNvSpPr txBox="1"/>
          <p:nvPr/>
        </p:nvSpPr>
        <p:spPr>
          <a:xfrm>
            <a:off x="6502328" y="3657267"/>
            <a:ext cx="21161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1000" dirty="0">
                <a:latin typeface="Franklin Gothic Medium" pitchFamily="34" charset="0"/>
              </a:rPr>
              <a:t>Инициатива участников в рамках рассматриваемого вопроса</a:t>
            </a:r>
          </a:p>
        </p:txBody>
      </p:sp>
    </p:spTree>
    <p:extLst>
      <p:ext uri="{BB962C8B-B14F-4D97-AF65-F5344CB8AC3E}">
        <p14:creationId xmlns:p14="http://schemas.microsoft.com/office/powerpoint/2010/main" val="3906437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Picture 2" descr="C:\Users\User\Desktop\Abstract-background-grey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762"/>
            <a:ext cx="8690991" cy="5149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4" name="Группа 23"/>
          <p:cNvGrpSpPr/>
          <p:nvPr/>
        </p:nvGrpSpPr>
        <p:grpSpPr>
          <a:xfrm rot="5400000">
            <a:off x="1643258" y="3276033"/>
            <a:ext cx="302555" cy="305137"/>
            <a:chOff x="3037084" y="1203686"/>
            <a:chExt cx="302555" cy="305137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25" name="Равнобедренный треугольник 24"/>
            <p:cNvSpPr/>
            <p:nvPr/>
          </p:nvSpPr>
          <p:spPr>
            <a:xfrm rot="5400000">
              <a:off x="3142510" y="1268313"/>
              <a:ext cx="240369" cy="153889"/>
            </a:xfrm>
            <a:prstGeom prst="triangl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6" name="Половина рамки 25"/>
            <p:cNvSpPr/>
            <p:nvPr/>
          </p:nvSpPr>
          <p:spPr>
            <a:xfrm rot="7967289">
              <a:off x="3030613" y="1210157"/>
              <a:ext cx="305137" cy="292196"/>
            </a:xfrm>
            <a:prstGeom prst="halfFram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 rot="5400000">
            <a:off x="1684208" y="2482828"/>
            <a:ext cx="302555" cy="305137"/>
            <a:chOff x="3037084" y="1203686"/>
            <a:chExt cx="302555" cy="305137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22" name="Равнобедренный треугольник 21"/>
            <p:cNvSpPr/>
            <p:nvPr/>
          </p:nvSpPr>
          <p:spPr>
            <a:xfrm rot="5400000">
              <a:off x="3142510" y="1268313"/>
              <a:ext cx="240369" cy="153889"/>
            </a:xfrm>
            <a:prstGeom prst="triangl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3" name="Половина рамки 22"/>
            <p:cNvSpPr/>
            <p:nvPr/>
          </p:nvSpPr>
          <p:spPr>
            <a:xfrm rot="7967289">
              <a:off x="3030613" y="1210157"/>
              <a:ext cx="305137" cy="292196"/>
            </a:xfrm>
            <a:prstGeom prst="halfFram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 rot="5400000">
            <a:off x="1701898" y="1688135"/>
            <a:ext cx="302555" cy="305137"/>
            <a:chOff x="3037084" y="1203686"/>
            <a:chExt cx="302555" cy="305137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16" name="Равнобедренный треугольник 15"/>
            <p:cNvSpPr/>
            <p:nvPr/>
          </p:nvSpPr>
          <p:spPr>
            <a:xfrm rot="5400000">
              <a:off x="3142510" y="1268313"/>
              <a:ext cx="240369" cy="153889"/>
            </a:xfrm>
            <a:prstGeom prst="triangl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7" name="Половина рамки 16"/>
            <p:cNvSpPr/>
            <p:nvPr/>
          </p:nvSpPr>
          <p:spPr>
            <a:xfrm rot="7967289">
              <a:off x="3030613" y="1210157"/>
              <a:ext cx="305137" cy="292196"/>
            </a:xfrm>
            <a:prstGeom prst="halfFram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07504" y="0"/>
            <a:ext cx="360040" cy="5134738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5089684"/>
            <a:ext cx="360040" cy="71227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-10892"/>
            <a:ext cx="8690991" cy="3564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latin typeface="Franklin Gothic Heavy" pitchFamily="34" charset="0"/>
              </a:rPr>
              <a:t>Механизм реализации права на процедуру заслушивания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056690" y="1253024"/>
            <a:ext cx="1607616" cy="57891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000" b="1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  <a:t>Заявление/жалоба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059338" y="2049312"/>
            <a:ext cx="1607616" cy="57891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000" b="1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  <a:t>Предварительное решение </a:t>
            </a:r>
            <a:endParaRPr lang="en-US" sz="1000" b="1" dirty="0">
              <a:solidFill>
                <a:prstClr val="black"/>
              </a:solidFill>
              <a:latin typeface="Franklin Gothic Medium" pitchFamily="34" charset="0"/>
              <a:cs typeface="Arial" pitchFamily="34" charset="0"/>
            </a:endParaRPr>
          </a:p>
          <a:p>
            <a:pPr lvl="0" algn="ctr">
              <a:defRPr/>
            </a:pPr>
            <a:r>
              <a:rPr lang="ru-RU" sz="700" i="1" dirty="0">
                <a:solidFill>
                  <a:prstClr val="black"/>
                </a:solidFill>
                <a:latin typeface="Franklin Gothic Medium" pitchFamily="34" charset="0"/>
              </a:rPr>
              <a:t>за 3 рабочих дня до принятия административного акта 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056689" y="2841041"/>
            <a:ext cx="1607617" cy="57891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000" b="1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  <a:t>Письменное возражение Заявителя</a:t>
            </a:r>
            <a:endParaRPr lang="en-US" sz="1000" b="1" dirty="0">
              <a:solidFill>
                <a:prstClr val="black"/>
              </a:solidFill>
              <a:latin typeface="Franklin Gothic Medium" pitchFamily="34" charset="0"/>
              <a:cs typeface="Arial" pitchFamily="34" charset="0"/>
            </a:endParaRPr>
          </a:p>
          <a:p>
            <a:pPr lvl="0" algn="ctr">
              <a:defRPr/>
            </a:pPr>
            <a:r>
              <a:rPr lang="ru-RU" sz="700" i="1" dirty="0">
                <a:solidFill>
                  <a:prstClr val="black"/>
                </a:solidFill>
                <a:latin typeface="Franklin Gothic Medium" pitchFamily="34" charset="0"/>
              </a:rPr>
              <a:t>2 рабочих дня</a:t>
            </a: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1056689" y="4435656"/>
            <a:ext cx="1607617" cy="52326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tx1"/>
                </a:solidFill>
                <a:latin typeface="Franklin Gothic Medium" pitchFamily="34" charset="0"/>
                <a:cs typeface="Arial" pitchFamily="34" charset="0"/>
              </a:rPr>
              <a:t>Административный акт/решение</a:t>
            </a:r>
          </a:p>
        </p:txBody>
      </p:sp>
      <p:grpSp>
        <p:nvGrpSpPr>
          <p:cNvPr id="75" name="Группа 74"/>
          <p:cNvGrpSpPr/>
          <p:nvPr/>
        </p:nvGrpSpPr>
        <p:grpSpPr>
          <a:xfrm rot="5400000">
            <a:off x="1654254" y="4077411"/>
            <a:ext cx="302555" cy="305137"/>
            <a:chOff x="3037084" y="1203686"/>
            <a:chExt cx="302555" cy="305137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76" name="Равнобедренный треугольник 75"/>
            <p:cNvSpPr/>
            <p:nvPr/>
          </p:nvSpPr>
          <p:spPr>
            <a:xfrm rot="5400000">
              <a:off x="3142510" y="1268313"/>
              <a:ext cx="240369" cy="153889"/>
            </a:xfrm>
            <a:prstGeom prst="triangl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77" name="Половина рамки 76"/>
            <p:cNvSpPr/>
            <p:nvPr/>
          </p:nvSpPr>
          <p:spPr>
            <a:xfrm rot="7967289">
              <a:off x="3030613" y="1210157"/>
              <a:ext cx="305137" cy="292196"/>
            </a:xfrm>
            <a:prstGeom prst="halfFram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27" name="Скругленный прямоугольник 26"/>
          <p:cNvSpPr/>
          <p:nvPr/>
        </p:nvSpPr>
        <p:spPr>
          <a:xfrm>
            <a:off x="1056689" y="3643040"/>
            <a:ext cx="1607617" cy="57891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000" b="1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  <a:t>Рассмотрение ГО возражения</a:t>
            </a:r>
          </a:p>
        </p:txBody>
      </p:sp>
      <p:grpSp>
        <p:nvGrpSpPr>
          <p:cNvPr id="96" name="Группа 95"/>
          <p:cNvGrpSpPr/>
          <p:nvPr/>
        </p:nvGrpSpPr>
        <p:grpSpPr>
          <a:xfrm>
            <a:off x="7683149" y="1178705"/>
            <a:ext cx="302555" cy="305137"/>
            <a:chOff x="3037084" y="1203686"/>
            <a:chExt cx="302555" cy="305137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97" name="Равнобедренный треугольник 96"/>
            <p:cNvSpPr/>
            <p:nvPr/>
          </p:nvSpPr>
          <p:spPr>
            <a:xfrm rot="5400000">
              <a:off x="3142510" y="1268313"/>
              <a:ext cx="240369" cy="153889"/>
            </a:xfrm>
            <a:prstGeom prst="triangl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8" name="Половина рамки 97"/>
            <p:cNvSpPr/>
            <p:nvPr/>
          </p:nvSpPr>
          <p:spPr>
            <a:xfrm rot="7967289">
              <a:off x="3030613" y="1210157"/>
              <a:ext cx="305137" cy="292196"/>
            </a:xfrm>
            <a:prstGeom prst="halfFram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95" name="Скругленный прямоугольник 94"/>
          <p:cNvSpPr/>
          <p:nvPr/>
        </p:nvSpPr>
        <p:spPr>
          <a:xfrm>
            <a:off x="4704796" y="3798295"/>
            <a:ext cx="1812574" cy="31453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000" b="1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  <a:t>Рассмотрение ГО Замечаний</a:t>
            </a:r>
          </a:p>
        </p:txBody>
      </p:sp>
      <p:sp>
        <p:nvSpPr>
          <p:cNvPr id="94" name="Скругленный прямоугольник 93"/>
          <p:cNvSpPr/>
          <p:nvPr/>
        </p:nvSpPr>
        <p:spPr>
          <a:xfrm>
            <a:off x="4702879" y="3069704"/>
            <a:ext cx="1814491" cy="50268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000" b="1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  <a:t>Замечания Заявителя на протокол заслушивания</a:t>
            </a:r>
            <a:endParaRPr lang="en-US" sz="1000" b="1" dirty="0">
              <a:solidFill>
                <a:prstClr val="black"/>
              </a:solidFill>
              <a:latin typeface="Franklin Gothic Medium" pitchFamily="34" charset="0"/>
              <a:cs typeface="Arial" pitchFamily="34" charset="0"/>
            </a:endParaRPr>
          </a:p>
          <a:p>
            <a:pPr lvl="0" algn="ctr">
              <a:defRPr/>
            </a:pPr>
            <a:r>
              <a:rPr lang="ru-RU" sz="700" i="1" dirty="0">
                <a:solidFill>
                  <a:prstClr val="black"/>
                </a:solidFill>
                <a:latin typeface="Franklin Gothic Medium" pitchFamily="34" charset="0"/>
              </a:rPr>
              <a:t>3 рабочих дня</a:t>
            </a:r>
          </a:p>
        </p:txBody>
      </p:sp>
      <p:grpSp>
        <p:nvGrpSpPr>
          <p:cNvPr id="106" name="Группа 105"/>
          <p:cNvGrpSpPr/>
          <p:nvPr/>
        </p:nvGrpSpPr>
        <p:grpSpPr>
          <a:xfrm>
            <a:off x="8322511" y="4876006"/>
            <a:ext cx="936586" cy="315385"/>
            <a:chOff x="8322511" y="4876006"/>
            <a:chExt cx="936586" cy="315385"/>
          </a:xfrm>
        </p:grpSpPr>
        <p:sp>
          <p:nvSpPr>
            <p:cNvPr id="107" name="Прямоугольный треугольник 106"/>
            <p:cNvSpPr/>
            <p:nvPr/>
          </p:nvSpPr>
          <p:spPr>
            <a:xfrm flipH="1">
              <a:off x="8322511" y="4876006"/>
              <a:ext cx="835947" cy="284905"/>
            </a:xfrm>
            <a:prstGeom prst="rtTriangl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ru-RU" sz="1400" b="1" dirty="0">
                <a:latin typeface="Trebuchet MS" pitchFamily="34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8850952" y="4883614"/>
              <a:ext cx="40814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Trebuchet MS" pitchFamily="34" charset="0"/>
                </a:rPr>
                <a:t>2</a:t>
              </a:r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4347843" y="1197296"/>
            <a:ext cx="302555" cy="303217"/>
            <a:chOff x="3037084" y="1203686"/>
            <a:chExt cx="302555" cy="305137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58" name="Равнобедренный треугольник 57"/>
            <p:cNvSpPr/>
            <p:nvPr/>
          </p:nvSpPr>
          <p:spPr>
            <a:xfrm rot="5400000">
              <a:off x="3142510" y="1268313"/>
              <a:ext cx="240369" cy="153889"/>
            </a:xfrm>
            <a:prstGeom prst="triangl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59" name="Половина рамки 58"/>
            <p:cNvSpPr/>
            <p:nvPr/>
          </p:nvSpPr>
          <p:spPr>
            <a:xfrm rot="7967289">
              <a:off x="3030613" y="1210157"/>
              <a:ext cx="305137" cy="292196"/>
            </a:xfrm>
            <a:prstGeom prst="halfFram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63" name="Скругленный прямоугольник 62"/>
          <p:cNvSpPr/>
          <p:nvPr/>
        </p:nvSpPr>
        <p:spPr>
          <a:xfrm>
            <a:off x="4704796" y="1064594"/>
            <a:ext cx="1768812" cy="50728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000" b="1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  <a:t>Предварительное решение </a:t>
            </a:r>
            <a:endParaRPr lang="en-US" sz="1000" b="1" dirty="0">
              <a:solidFill>
                <a:prstClr val="black"/>
              </a:solidFill>
              <a:latin typeface="Franklin Gothic Medium" pitchFamily="34" charset="0"/>
              <a:cs typeface="Arial" pitchFamily="34" charset="0"/>
            </a:endParaRPr>
          </a:p>
          <a:p>
            <a:pPr lvl="0" algn="ctr">
              <a:defRPr/>
            </a:pPr>
            <a:r>
              <a:rPr lang="ru-RU" sz="700" i="1" dirty="0">
                <a:solidFill>
                  <a:prstClr val="black"/>
                </a:solidFill>
                <a:latin typeface="Franklin Gothic Medium" pitchFamily="34" charset="0"/>
              </a:rPr>
              <a:t>за 3 рабочих дня до принятия</a:t>
            </a:r>
          </a:p>
          <a:p>
            <a:pPr lvl="0" algn="ctr">
              <a:defRPr/>
            </a:pPr>
            <a:r>
              <a:rPr lang="ru-RU" sz="700" i="1" dirty="0" err="1">
                <a:solidFill>
                  <a:prstClr val="black"/>
                </a:solidFill>
                <a:latin typeface="Franklin Gothic Medium" pitchFamily="34" charset="0"/>
              </a:rPr>
              <a:t>адм.акта</a:t>
            </a:r>
            <a:r>
              <a:rPr lang="ru-RU" sz="700" i="1" dirty="0">
                <a:solidFill>
                  <a:prstClr val="black"/>
                </a:solidFill>
                <a:latin typeface="Franklin Gothic Medium" pitchFamily="34" charset="0"/>
              </a:rPr>
              <a:t> </a:t>
            </a:r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4704796" y="1790978"/>
            <a:ext cx="1812574" cy="51343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000" b="1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  <a:t>Устное возражение Заявителя</a:t>
            </a:r>
            <a:endParaRPr lang="en-US" sz="1000" b="1" dirty="0">
              <a:solidFill>
                <a:prstClr val="black"/>
              </a:solidFill>
              <a:latin typeface="Franklin Gothic Medium" pitchFamily="34" charset="0"/>
              <a:cs typeface="Arial" pitchFamily="34" charset="0"/>
            </a:endParaRPr>
          </a:p>
          <a:p>
            <a:pPr lvl="0" algn="ctr">
              <a:defRPr/>
            </a:pPr>
            <a:r>
              <a:rPr lang="ru-RU" sz="700" i="1" dirty="0">
                <a:solidFill>
                  <a:prstClr val="black"/>
                </a:solidFill>
                <a:latin typeface="Franklin Gothic Medium" pitchFamily="34" charset="0"/>
              </a:rPr>
              <a:t>2 рабочих дня</a:t>
            </a: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3553001" y="1162035"/>
            <a:ext cx="936104" cy="33847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000" b="1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  <a:t>Заявление/жалоба</a:t>
            </a: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4702880" y="2539565"/>
            <a:ext cx="1814490" cy="30346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000" b="1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  <a:t>Протокол заслушивания</a:t>
            </a:r>
          </a:p>
        </p:txBody>
      </p:sp>
      <p:grpSp>
        <p:nvGrpSpPr>
          <p:cNvPr id="66" name="Группа 65"/>
          <p:cNvGrpSpPr/>
          <p:nvPr/>
        </p:nvGrpSpPr>
        <p:grpSpPr>
          <a:xfrm rot="5400000">
            <a:off x="5447355" y="2701207"/>
            <a:ext cx="302555" cy="305137"/>
            <a:chOff x="3037084" y="1203686"/>
            <a:chExt cx="302555" cy="305137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67" name="Равнобедренный треугольник 66"/>
            <p:cNvSpPr/>
            <p:nvPr/>
          </p:nvSpPr>
          <p:spPr>
            <a:xfrm rot="5400000">
              <a:off x="3142510" y="1268313"/>
              <a:ext cx="240369" cy="153889"/>
            </a:xfrm>
            <a:prstGeom prst="triangl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68" name="Половина рамки 67"/>
            <p:cNvSpPr/>
            <p:nvPr/>
          </p:nvSpPr>
          <p:spPr>
            <a:xfrm rot="7967289">
              <a:off x="3030613" y="1210157"/>
              <a:ext cx="305137" cy="292196"/>
            </a:xfrm>
            <a:prstGeom prst="halfFram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grpSp>
        <p:nvGrpSpPr>
          <p:cNvPr id="51" name="Группа 50">
            <a:extLst>
              <a:ext uri="{FF2B5EF4-FFF2-40B4-BE49-F238E27FC236}">
                <a16:creationId xmlns:a16="http://schemas.microsoft.com/office/drawing/2014/main" id="{56B98984-5465-4FD0-9EFB-0B906F168EF5}"/>
              </a:ext>
            </a:extLst>
          </p:cNvPr>
          <p:cNvGrpSpPr/>
          <p:nvPr/>
        </p:nvGrpSpPr>
        <p:grpSpPr>
          <a:xfrm rot="5400000">
            <a:off x="5445131" y="3976843"/>
            <a:ext cx="302555" cy="305137"/>
            <a:chOff x="3037084" y="1203686"/>
            <a:chExt cx="302555" cy="305137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52" name="Равнобедренный треугольник 51">
              <a:extLst>
                <a:ext uri="{FF2B5EF4-FFF2-40B4-BE49-F238E27FC236}">
                  <a16:creationId xmlns:a16="http://schemas.microsoft.com/office/drawing/2014/main" id="{AB5945DE-C1CD-4A1A-8B10-CCFEE3C748BC}"/>
                </a:ext>
              </a:extLst>
            </p:cNvPr>
            <p:cNvSpPr/>
            <p:nvPr/>
          </p:nvSpPr>
          <p:spPr>
            <a:xfrm rot="5400000">
              <a:off x="3142510" y="1268313"/>
              <a:ext cx="240369" cy="153889"/>
            </a:xfrm>
            <a:prstGeom prst="triangl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70" name="Половина рамки 69">
              <a:extLst>
                <a:ext uri="{FF2B5EF4-FFF2-40B4-BE49-F238E27FC236}">
                  <a16:creationId xmlns:a16="http://schemas.microsoft.com/office/drawing/2014/main" id="{CC25C85E-C0D7-486C-8DDD-E98C95E02F1C}"/>
                </a:ext>
              </a:extLst>
            </p:cNvPr>
            <p:cNvSpPr/>
            <p:nvPr/>
          </p:nvSpPr>
          <p:spPr>
            <a:xfrm rot="7967289">
              <a:off x="3030613" y="1210157"/>
              <a:ext cx="305137" cy="292196"/>
            </a:xfrm>
            <a:prstGeom prst="halfFram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</p:grpSp>
      <p:sp>
        <p:nvSpPr>
          <p:cNvPr id="71" name="Скругленный прямоугольник 94">
            <a:extLst>
              <a:ext uri="{FF2B5EF4-FFF2-40B4-BE49-F238E27FC236}">
                <a16:creationId xmlns:a16="http://schemas.microsoft.com/office/drawing/2014/main" id="{8CAA953B-984A-4474-837A-C703B6984B25}"/>
              </a:ext>
            </a:extLst>
          </p:cNvPr>
          <p:cNvSpPr/>
          <p:nvPr/>
        </p:nvSpPr>
        <p:spPr>
          <a:xfrm>
            <a:off x="4702879" y="4335088"/>
            <a:ext cx="1814491" cy="62581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000" b="1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  <a:t>Протокол заслушивания и административный акт/решение</a:t>
            </a:r>
          </a:p>
        </p:txBody>
      </p:sp>
      <p:sp>
        <p:nvSpPr>
          <p:cNvPr id="73" name="Скругленный прямоугольник 63">
            <a:extLst>
              <a:ext uri="{FF2B5EF4-FFF2-40B4-BE49-F238E27FC236}">
                <a16:creationId xmlns:a16="http://schemas.microsoft.com/office/drawing/2014/main" id="{1BAB31AB-55B4-43BC-9A30-127EC6BA0719}"/>
              </a:ext>
            </a:extLst>
          </p:cNvPr>
          <p:cNvSpPr/>
          <p:nvPr/>
        </p:nvSpPr>
        <p:spPr>
          <a:xfrm>
            <a:off x="6708654" y="1063277"/>
            <a:ext cx="1119299" cy="49751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000" b="1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  <a:t>Устное согласие Заявителя</a:t>
            </a:r>
            <a:endParaRPr lang="en-US" sz="1000" b="1" dirty="0">
              <a:solidFill>
                <a:prstClr val="black"/>
              </a:solidFill>
              <a:latin typeface="Franklin Gothic Medium" pitchFamily="34" charset="0"/>
              <a:cs typeface="Arial" pitchFamily="34" charset="0"/>
            </a:endParaRPr>
          </a:p>
        </p:txBody>
      </p:sp>
      <p:grpSp>
        <p:nvGrpSpPr>
          <p:cNvPr id="81" name="Группа 80">
            <a:extLst>
              <a:ext uri="{FF2B5EF4-FFF2-40B4-BE49-F238E27FC236}">
                <a16:creationId xmlns:a16="http://schemas.microsoft.com/office/drawing/2014/main" id="{573973CE-D696-4B25-B8A8-54112F994A64}"/>
              </a:ext>
            </a:extLst>
          </p:cNvPr>
          <p:cNvGrpSpPr/>
          <p:nvPr/>
        </p:nvGrpSpPr>
        <p:grpSpPr>
          <a:xfrm rot="5400000">
            <a:off x="5452455" y="3431053"/>
            <a:ext cx="302555" cy="305137"/>
            <a:chOff x="3037084" y="1203686"/>
            <a:chExt cx="302555" cy="305137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82" name="Равнобедренный треугольник 81">
              <a:extLst>
                <a:ext uri="{FF2B5EF4-FFF2-40B4-BE49-F238E27FC236}">
                  <a16:creationId xmlns:a16="http://schemas.microsoft.com/office/drawing/2014/main" id="{A307942E-7586-486E-87C1-CDAA78C5E863}"/>
                </a:ext>
              </a:extLst>
            </p:cNvPr>
            <p:cNvSpPr/>
            <p:nvPr/>
          </p:nvSpPr>
          <p:spPr>
            <a:xfrm rot="5400000">
              <a:off x="3142510" y="1268313"/>
              <a:ext cx="240369" cy="153889"/>
            </a:xfrm>
            <a:prstGeom prst="triangl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3" name="Половина рамки 82">
              <a:extLst>
                <a:ext uri="{FF2B5EF4-FFF2-40B4-BE49-F238E27FC236}">
                  <a16:creationId xmlns:a16="http://schemas.microsoft.com/office/drawing/2014/main" id="{1F3C1925-4739-410B-82BD-933440257597}"/>
                </a:ext>
              </a:extLst>
            </p:cNvPr>
            <p:cNvSpPr/>
            <p:nvPr/>
          </p:nvSpPr>
          <p:spPr>
            <a:xfrm rot="7967289">
              <a:off x="3030613" y="1210157"/>
              <a:ext cx="305137" cy="292196"/>
            </a:xfrm>
            <a:prstGeom prst="halfFram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</p:grpSp>
      <p:sp>
        <p:nvSpPr>
          <p:cNvPr id="84" name="Скругленный прямоугольник 73">
            <a:extLst>
              <a:ext uri="{FF2B5EF4-FFF2-40B4-BE49-F238E27FC236}">
                <a16:creationId xmlns:a16="http://schemas.microsoft.com/office/drawing/2014/main" id="{FC0AB13E-8AEF-4258-B1F1-8D1872F3F284}"/>
              </a:ext>
            </a:extLst>
          </p:cNvPr>
          <p:cNvSpPr/>
          <p:nvPr/>
        </p:nvSpPr>
        <p:spPr>
          <a:xfrm>
            <a:off x="8041096" y="1088357"/>
            <a:ext cx="923392" cy="42109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err="1">
                <a:solidFill>
                  <a:schemeClr val="tx1"/>
                </a:solidFill>
                <a:latin typeface="Franklin Gothic Medium" pitchFamily="34" charset="0"/>
                <a:cs typeface="Arial" pitchFamily="34" charset="0"/>
              </a:rPr>
              <a:t>Адм.акт</a:t>
            </a:r>
            <a:r>
              <a:rPr lang="ru-RU" sz="1000" b="1" dirty="0">
                <a:solidFill>
                  <a:schemeClr val="tx1"/>
                </a:solidFill>
                <a:latin typeface="Franklin Gothic Medium" pitchFamily="34" charset="0"/>
                <a:cs typeface="Arial" pitchFamily="34" charset="0"/>
              </a:rPr>
              <a:t>/</a:t>
            </a:r>
          </a:p>
          <a:p>
            <a:pPr algn="ctr"/>
            <a:r>
              <a:rPr lang="ru-RU" sz="1000" b="1" dirty="0">
                <a:solidFill>
                  <a:schemeClr val="tx1"/>
                </a:solidFill>
                <a:latin typeface="Franklin Gothic Medium" pitchFamily="34" charset="0"/>
                <a:cs typeface="Arial" pitchFamily="34" charset="0"/>
              </a:rPr>
              <a:t>решение</a:t>
            </a:r>
          </a:p>
        </p:txBody>
      </p:sp>
      <p:grpSp>
        <p:nvGrpSpPr>
          <p:cNvPr id="69" name="Группа 68">
            <a:extLst>
              <a:ext uri="{FF2B5EF4-FFF2-40B4-BE49-F238E27FC236}">
                <a16:creationId xmlns:a16="http://schemas.microsoft.com/office/drawing/2014/main" id="{279E7176-75B0-48B5-BED6-A5A43E79549F}"/>
              </a:ext>
            </a:extLst>
          </p:cNvPr>
          <p:cNvGrpSpPr/>
          <p:nvPr/>
        </p:nvGrpSpPr>
        <p:grpSpPr>
          <a:xfrm rot="5400000">
            <a:off x="5445130" y="2166602"/>
            <a:ext cx="302555" cy="305137"/>
            <a:chOff x="3037084" y="1203686"/>
            <a:chExt cx="302555" cy="305137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85" name="Равнобедренный треугольник 84">
              <a:extLst>
                <a:ext uri="{FF2B5EF4-FFF2-40B4-BE49-F238E27FC236}">
                  <a16:creationId xmlns:a16="http://schemas.microsoft.com/office/drawing/2014/main" id="{322E358E-FE18-4F34-AE33-8858692C3AF9}"/>
                </a:ext>
              </a:extLst>
            </p:cNvPr>
            <p:cNvSpPr/>
            <p:nvPr/>
          </p:nvSpPr>
          <p:spPr>
            <a:xfrm rot="5400000">
              <a:off x="3142510" y="1268313"/>
              <a:ext cx="240369" cy="153889"/>
            </a:xfrm>
            <a:prstGeom prst="triangl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86" name="Половина рамки 85">
              <a:extLst>
                <a:ext uri="{FF2B5EF4-FFF2-40B4-BE49-F238E27FC236}">
                  <a16:creationId xmlns:a16="http://schemas.microsoft.com/office/drawing/2014/main" id="{E6B3A363-E476-4EAE-936B-74882DD00BC4}"/>
                </a:ext>
              </a:extLst>
            </p:cNvPr>
            <p:cNvSpPr/>
            <p:nvPr/>
          </p:nvSpPr>
          <p:spPr>
            <a:xfrm rot="7967289">
              <a:off x="3030613" y="1210157"/>
              <a:ext cx="305137" cy="292196"/>
            </a:xfrm>
            <a:prstGeom prst="halfFram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</p:grp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551209" y="631629"/>
            <a:ext cx="2580631" cy="406958"/>
          </a:xfrm>
          <a:prstGeom prst="round2DiagRect">
            <a:avLst/>
          </a:prstGeom>
          <a:solidFill>
            <a:srgbClr val="008080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Franklin Gothic Medium" pitchFamily="34" charset="0"/>
              </a:rPr>
              <a:t>Письменное возражение</a:t>
            </a:r>
            <a:br>
              <a:rPr lang="ru-RU" sz="1200" b="1" dirty="0">
                <a:latin typeface="Franklin Gothic Medium" pitchFamily="34" charset="0"/>
              </a:rPr>
            </a:br>
            <a:r>
              <a:rPr lang="ru-RU" sz="900" i="1" dirty="0">
                <a:latin typeface="Franklin Gothic Medium" pitchFamily="34" charset="0"/>
              </a:rPr>
              <a:t>(ИС «</a:t>
            </a:r>
            <a:r>
              <a:rPr lang="en-US" sz="900" i="1" dirty="0">
                <a:latin typeface="Franklin Gothic Medium" pitchFamily="34" charset="0"/>
              </a:rPr>
              <a:t>e-</a:t>
            </a:r>
            <a:r>
              <a:rPr lang="en-US" sz="900" i="1" dirty="0" err="1">
                <a:latin typeface="Franklin Gothic Medium" pitchFamily="34" charset="0"/>
              </a:rPr>
              <a:t>Otinish</a:t>
            </a:r>
            <a:r>
              <a:rPr lang="ru-RU" sz="900" i="1" dirty="0">
                <a:latin typeface="Franklin Gothic Medium" pitchFamily="34" charset="0"/>
              </a:rPr>
              <a:t>»</a:t>
            </a:r>
            <a:r>
              <a:rPr lang="en-US" sz="900" i="1" dirty="0">
                <a:latin typeface="Franklin Gothic Medium" pitchFamily="34" charset="0"/>
              </a:rPr>
              <a:t>, </a:t>
            </a:r>
            <a:r>
              <a:rPr lang="ru-RU" sz="900" i="1" dirty="0">
                <a:latin typeface="Franklin Gothic Medium" pitchFamily="34" charset="0"/>
              </a:rPr>
              <a:t>почта, электронная почта и т.д.)</a:t>
            </a:r>
            <a:endParaRPr lang="ru-RU" sz="1200" i="1" dirty="0">
              <a:latin typeface="Franklin Gothic Medium" pitchFamily="34" charset="0"/>
            </a:endParaRPr>
          </a:p>
        </p:txBody>
      </p:sp>
      <p:sp>
        <p:nvSpPr>
          <p:cNvPr id="88" name="Прямоугольник с двумя скругленными противолежащими углами 87"/>
          <p:cNvSpPr/>
          <p:nvPr/>
        </p:nvSpPr>
        <p:spPr>
          <a:xfrm>
            <a:off x="3603174" y="631628"/>
            <a:ext cx="5400600" cy="358008"/>
          </a:xfrm>
          <a:prstGeom prst="round2DiagRect">
            <a:avLst/>
          </a:prstGeom>
          <a:solidFill>
            <a:srgbClr val="008080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Franklin Gothic Medium" pitchFamily="34" charset="0"/>
              </a:rPr>
              <a:t>Устное возражение Заявителя </a:t>
            </a:r>
            <a:br>
              <a:rPr lang="en-US" sz="1400" b="1" dirty="0">
                <a:latin typeface="Franklin Gothic Medium" pitchFamily="34" charset="0"/>
              </a:rPr>
            </a:br>
            <a:r>
              <a:rPr lang="ru-RU" sz="900" i="1" dirty="0">
                <a:latin typeface="Franklin Gothic Medium" pitchFamily="34" charset="0"/>
              </a:rPr>
              <a:t>(через непосредственный диалог, к примеру аудио, видео)</a:t>
            </a:r>
            <a:endParaRPr lang="ru-RU" sz="1400" i="1" dirty="0">
              <a:latin typeface="Franklin Gothic Medium" pitchFamily="34" charset="0"/>
            </a:endParaRPr>
          </a:p>
        </p:txBody>
      </p:sp>
      <p:grpSp>
        <p:nvGrpSpPr>
          <p:cNvPr id="89" name="Группа 88">
            <a:extLst>
              <a:ext uri="{FF2B5EF4-FFF2-40B4-BE49-F238E27FC236}">
                <a16:creationId xmlns:a16="http://schemas.microsoft.com/office/drawing/2014/main" id="{279E7176-75B0-48B5-BED6-A5A43E79549F}"/>
              </a:ext>
            </a:extLst>
          </p:cNvPr>
          <p:cNvGrpSpPr/>
          <p:nvPr/>
        </p:nvGrpSpPr>
        <p:grpSpPr>
          <a:xfrm rot="5400000">
            <a:off x="5407063" y="1439393"/>
            <a:ext cx="302555" cy="305137"/>
            <a:chOff x="3037084" y="1203686"/>
            <a:chExt cx="302555" cy="305137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90" name="Равнобедренный треугольник 89">
              <a:extLst>
                <a:ext uri="{FF2B5EF4-FFF2-40B4-BE49-F238E27FC236}">
                  <a16:creationId xmlns:a16="http://schemas.microsoft.com/office/drawing/2014/main" id="{322E358E-FE18-4F34-AE33-8858692C3AF9}"/>
                </a:ext>
              </a:extLst>
            </p:cNvPr>
            <p:cNvSpPr/>
            <p:nvPr/>
          </p:nvSpPr>
          <p:spPr>
            <a:xfrm rot="5400000">
              <a:off x="3142510" y="1268313"/>
              <a:ext cx="240369" cy="153889"/>
            </a:xfrm>
            <a:prstGeom prst="triangl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1" name="Половина рамки 90">
              <a:extLst>
                <a:ext uri="{FF2B5EF4-FFF2-40B4-BE49-F238E27FC236}">
                  <a16:creationId xmlns:a16="http://schemas.microsoft.com/office/drawing/2014/main" id="{E6B3A363-E476-4EAE-936B-74882DD00BC4}"/>
                </a:ext>
              </a:extLst>
            </p:cNvPr>
            <p:cNvSpPr/>
            <p:nvPr/>
          </p:nvSpPr>
          <p:spPr>
            <a:xfrm rot="7967289">
              <a:off x="3030613" y="1210157"/>
              <a:ext cx="305137" cy="292196"/>
            </a:xfrm>
            <a:prstGeom prst="halfFram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</p:grpSp>
      <p:pic>
        <p:nvPicPr>
          <p:cNvPr id="92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4464" y="3582707"/>
            <a:ext cx="2356582" cy="120978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2" name="Группа 61">
            <a:extLst>
              <a:ext uri="{FF2B5EF4-FFF2-40B4-BE49-F238E27FC236}">
                <a16:creationId xmlns:a16="http://schemas.microsoft.com/office/drawing/2014/main" id="{905F5B13-2719-4B00-A7EA-02F0BACC04B2}"/>
              </a:ext>
            </a:extLst>
          </p:cNvPr>
          <p:cNvGrpSpPr/>
          <p:nvPr/>
        </p:nvGrpSpPr>
        <p:grpSpPr>
          <a:xfrm>
            <a:off x="6326861" y="1185407"/>
            <a:ext cx="302555" cy="305137"/>
            <a:chOff x="3037084" y="1203686"/>
            <a:chExt cx="302555" cy="305137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87" name="Равнобедренный треугольник 86">
              <a:extLst>
                <a:ext uri="{FF2B5EF4-FFF2-40B4-BE49-F238E27FC236}">
                  <a16:creationId xmlns:a16="http://schemas.microsoft.com/office/drawing/2014/main" id="{877DDA2F-F5D0-483C-9FCF-EACC5C305FCF}"/>
                </a:ext>
              </a:extLst>
            </p:cNvPr>
            <p:cNvSpPr/>
            <p:nvPr/>
          </p:nvSpPr>
          <p:spPr>
            <a:xfrm rot="5400000">
              <a:off x="3142510" y="1268313"/>
              <a:ext cx="240369" cy="153889"/>
            </a:xfrm>
            <a:prstGeom prst="triangl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93" name="Половина рамки 92">
              <a:extLst>
                <a:ext uri="{FF2B5EF4-FFF2-40B4-BE49-F238E27FC236}">
                  <a16:creationId xmlns:a16="http://schemas.microsoft.com/office/drawing/2014/main" id="{DEB5A4BD-57B3-4EF0-ADAE-A5E53AE19CDF}"/>
                </a:ext>
              </a:extLst>
            </p:cNvPr>
            <p:cNvSpPr/>
            <p:nvPr/>
          </p:nvSpPr>
          <p:spPr>
            <a:xfrm rot="7967289">
              <a:off x="3030613" y="1210157"/>
              <a:ext cx="305137" cy="292196"/>
            </a:xfrm>
            <a:prstGeom prst="halfFram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4E85EE82-F0AF-4E6B-AB4B-E351EA0F73A6}"/>
              </a:ext>
            </a:extLst>
          </p:cNvPr>
          <p:cNvCxnSpPr>
            <a:cxnSpLocks/>
            <a:endCxn id="88" idx="3"/>
          </p:cNvCxnSpPr>
          <p:nvPr/>
        </p:nvCxnSpPr>
        <p:spPr>
          <a:xfrm>
            <a:off x="4860032" y="342827"/>
            <a:ext cx="1443442" cy="288801"/>
          </a:xfrm>
          <a:prstGeom prst="straightConnector1">
            <a:avLst/>
          </a:prstGeom>
          <a:ln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A6A863F6-8CD3-4A55-8249-8579D3A37DEE}"/>
              </a:ext>
            </a:extLst>
          </p:cNvPr>
          <p:cNvCxnSpPr>
            <a:cxnSpLocks/>
            <a:endCxn id="4" idx="3"/>
          </p:cNvCxnSpPr>
          <p:nvPr/>
        </p:nvCxnSpPr>
        <p:spPr>
          <a:xfrm flipH="1">
            <a:off x="1841525" y="339757"/>
            <a:ext cx="3018508" cy="291872"/>
          </a:xfrm>
          <a:prstGeom prst="straightConnector1">
            <a:avLst/>
          </a:prstGeom>
          <a:ln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4112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Picture 2" descr="C:\Users\User\Desktop\Abstract-background-grey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762"/>
            <a:ext cx="8690991" cy="5149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7504" y="0"/>
            <a:ext cx="360040" cy="5134738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5089684"/>
            <a:ext cx="360040" cy="71227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99710" y="84111"/>
            <a:ext cx="8690991" cy="4944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Franklin Gothic Heavy" pitchFamily="34" charset="0"/>
                <a:ea typeface="+mn-ea"/>
                <a:cs typeface="+mn-cs"/>
              </a:rPr>
              <a:t>Подача жалобы (досудебное урегулирование)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64443" y="1540390"/>
            <a:ext cx="2150563" cy="128426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defRPr/>
            </a:pPr>
            <a:r>
              <a:rPr kumimoji="0" lang="ru-RU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Arial" pitchFamily="34" charset="0"/>
              </a:rPr>
              <a:t>Подает жалобу в адм. орган, должностному лицу, которое предоставило ответ (решение) </a:t>
            </a:r>
            <a:br>
              <a:rPr kumimoji="0" lang="ru-RU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Arial" pitchFamily="34" charset="0"/>
              </a:rPr>
            </a:b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Arial" pitchFamily="34" charset="0"/>
              </a:rPr>
              <a:t>(в течение 3 </a:t>
            </a:r>
            <a:r>
              <a:rPr lang="ru-RU" sz="900" i="1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  <a:t>месяцев со дня, когда Заявителю стало известно о принятии адм. акта или совершении адм. действия (бездействия) в 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Arial" pitchFamily="34" charset="0"/>
              </a:rPr>
              <a:t>соответствии с п.1 ст.92 АППК).</a:t>
            </a:r>
            <a:endParaRPr kumimoji="0" lang="ru-RU" sz="100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Medium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106" name="Группа 105"/>
          <p:cNvGrpSpPr/>
          <p:nvPr/>
        </p:nvGrpSpPr>
        <p:grpSpPr>
          <a:xfrm>
            <a:off x="8322511" y="4876006"/>
            <a:ext cx="936586" cy="315385"/>
            <a:chOff x="8322511" y="4876006"/>
            <a:chExt cx="936586" cy="315385"/>
          </a:xfrm>
        </p:grpSpPr>
        <p:sp>
          <p:nvSpPr>
            <p:cNvPr id="107" name="Прямоугольный треугольник 106"/>
            <p:cNvSpPr/>
            <p:nvPr/>
          </p:nvSpPr>
          <p:spPr>
            <a:xfrm flipH="1">
              <a:off x="8322511" y="4876006"/>
              <a:ext cx="835947" cy="284905"/>
            </a:xfrm>
            <a:prstGeom prst="rtTriangl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8850952" y="4883614"/>
              <a:ext cx="40814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rebuchet MS" pitchFamily="34" charset="0"/>
                  <a:ea typeface="+mn-ea"/>
                  <a:cs typeface="+mn-cs"/>
                </a:rPr>
                <a:t>3</a:t>
              </a:r>
            </a:p>
          </p:txBody>
        </p:sp>
      </p:grpSp>
      <p:sp>
        <p:nvSpPr>
          <p:cNvPr id="64" name="Скругленный прямоугольник 63"/>
          <p:cNvSpPr/>
          <p:nvPr/>
        </p:nvSpPr>
        <p:spPr>
          <a:xfrm>
            <a:off x="2974965" y="1779662"/>
            <a:ext cx="1698190" cy="105030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  <a:t>В случае </a:t>
            </a:r>
            <a:r>
              <a:rPr lang="ru-RU" sz="900" b="1" u="sng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  <a:t>удовлетворения </a:t>
            </a:r>
            <a:r>
              <a:rPr lang="ru-RU" sz="900" b="1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  <a:t>жалобы:</a:t>
            </a:r>
            <a:br>
              <a:rPr lang="ru-RU" sz="900" b="1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</a:br>
            <a:r>
              <a:rPr lang="ru-RU" sz="900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  <a:t>в течение 3 раб. дней принимает адм. акт, совершает адм. действие.</a:t>
            </a: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550334" y="809914"/>
            <a:ext cx="2150563" cy="412689"/>
          </a:xfrm>
          <a:prstGeom prst="round2DiagRect">
            <a:avLst/>
          </a:prstGeom>
          <a:solidFill>
            <a:srgbClr val="008080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Заявитель</a:t>
            </a:r>
          </a:p>
        </p:txBody>
      </p:sp>
      <p:sp>
        <p:nvSpPr>
          <p:cNvPr id="88" name="Прямоугольник с двумя скругленными противолежащими углами 87"/>
          <p:cNvSpPr/>
          <p:nvPr/>
        </p:nvSpPr>
        <p:spPr>
          <a:xfrm>
            <a:off x="3649951" y="814930"/>
            <a:ext cx="2232248" cy="412689"/>
          </a:xfrm>
          <a:prstGeom prst="round2DiagRect">
            <a:avLst/>
          </a:prstGeom>
          <a:solidFill>
            <a:srgbClr val="008080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Адм. орган</a:t>
            </a:r>
          </a:p>
        </p:txBody>
      </p:sp>
      <p:sp>
        <p:nvSpPr>
          <p:cNvPr id="99" name="Стрелка: вправо 98">
            <a:extLst>
              <a:ext uri="{FF2B5EF4-FFF2-40B4-BE49-F238E27FC236}">
                <a16:creationId xmlns:a16="http://schemas.microsoft.com/office/drawing/2014/main" id="{91116ED2-5FB1-46FD-A4A1-E6E1EDF19E38}"/>
              </a:ext>
            </a:extLst>
          </p:cNvPr>
          <p:cNvSpPr/>
          <p:nvPr/>
        </p:nvSpPr>
        <p:spPr>
          <a:xfrm>
            <a:off x="2707372" y="723519"/>
            <a:ext cx="936104" cy="585478"/>
          </a:xfrm>
          <a:prstGeom prst="rightArrow">
            <a:avLst/>
          </a:prstGeom>
          <a:solidFill>
            <a:srgbClr val="008080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accent6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K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Стрелка: вправо 99">
            <a:extLst>
              <a:ext uri="{FF2B5EF4-FFF2-40B4-BE49-F238E27FC236}">
                <a16:creationId xmlns:a16="http://schemas.microsoft.com/office/drawing/2014/main" id="{1B1658B0-E39D-4926-8056-D12E64D31891}"/>
              </a:ext>
            </a:extLst>
          </p:cNvPr>
          <p:cNvSpPr/>
          <p:nvPr/>
        </p:nvSpPr>
        <p:spPr>
          <a:xfrm>
            <a:off x="5895011" y="737644"/>
            <a:ext cx="896925" cy="604684"/>
          </a:xfrm>
          <a:prstGeom prst="rightArrow">
            <a:avLst/>
          </a:prstGeom>
          <a:solidFill>
            <a:srgbClr val="008080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accent6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K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1" name="Прямоугольник с двумя скругленными противолежащими углами 87">
            <a:extLst>
              <a:ext uri="{FF2B5EF4-FFF2-40B4-BE49-F238E27FC236}">
                <a16:creationId xmlns:a16="http://schemas.microsoft.com/office/drawing/2014/main" id="{59E130C1-DE7D-4CC0-870A-8C8D4D950D2F}"/>
              </a:ext>
            </a:extLst>
          </p:cNvPr>
          <p:cNvSpPr/>
          <p:nvPr/>
        </p:nvSpPr>
        <p:spPr>
          <a:xfrm>
            <a:off x="6805353" y="814929"/>
            <a:ext cx="2232248" cy="412689"/>
          </a:xfrm>
          <a:prstGeom prst="round2DiagRect">
            <a:avLst/>
          </a:prstGeom>
          <a:solidFill>
            <a:srgbClr val="008080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Вышестоящий орган</a:t>
            </a:r>
          </a:p>
        </p:txBody>
      </p:sp>
      <p:sp>
        <p:nvSpPr>
          <p:cNvPr id="102" name="Скругленный прямоугольник 63">
            <a:extLst>
              <a:ext uri="{FF2B5EF4-FFF2-40B4-BE49-F238E27FC236}">
                <a16:creationId xmlns:a16="http://schemas.microsoft.com/office/drawing/2014/main" id="{97BE53C9-7C3F-4062-AF2B-E263E4E89729}"/>
              </a:ext>
            </a:extLst>
          </p:cNvPr>
          <p:cNvSpPr/>
          <p:nvPr/>
        </p:nvSpPr>
        <p:spPr>
          <a:xfrm>
            <a:off x="6791936" y="1540390"/>
            <a:ext cx="2241891" cy="128426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Arial" pitchFamily="34" charset="0"/>
              </a:rPr>
              <a:t>Выносит одно из решений </a:t>
            </a:r>
            <a:br>
              <a:rPr kumimoji="0" lang="ru-RU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Arial" pitchFamily="34" charset="0"/>
              </a:rPr>
            </a:br>
            <a:r>
              <a:rPr kumimoji="0" lang="ru-RU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Arial" pitchFamily="34" charset="0"/>
              </a:rPr>
              <a:t>по статье 100 АППК </a:t>
            </a:r>
            <a:br>
              <a:rPr kumimoji="0" lang="ru-RU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Arial" pitchFamily="34" charset="0"/>
              </a:rPr>
            </a:br>
            <a:r>
              <a:rPr kumimoji="0" lang="ru-RU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Arial" pitchFamily="34" charset="0"/>
              </a:rPr>
              <a:t>(в течение 20 раб. дней)</a:t>
            </a:r>
            <a:endParaRPr kumimoji="0" lang="ru-RU" sz="1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Medium" pitchFamily="34" charset="0"/>
              <a:ea typeface="+mn-ea"/>
              <a:cs typeface="Arial" pitchFamily="34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A8CF7973-62F6-4411-A794-DC5C15BE8948}"/>
              </a:ext>
            </a:extLst>
          </p:cNvPr>
          <p:cNvSpPr txBox="1"/>
          <p:nvPr/>
        </p:nvSpPr>
        <p:spPr>
          <a:xfrm>
            <a:off x="874468" y="4300207"/>
            <a:ext cx="77552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Если Заявитель </a:t>
            </a:r>
            <a:r>
              <a:rPr kumimoji="0" lang="ru-RU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не удовлетворен решением вышестоящего органа</a:t>
            </a:r>
            <a:r>
              <a:rPr kumimoji="0" lang="ru-RU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, то может обратиться в суд в течение 1 месяца (</a:t>
            </a:r>
            <a:r>
              <a:rPr kumimoji="0" lang="kk-KZ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п.1 </a:t>
            </a:r>
            <a:r>
              <a:rPr kumimoji="0" lang="ru-RU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ст. 13</a:t>
            </a:r>
            <a:r>
              <a:rPr kumimoji="0" lang="en-US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6</a:t>
            </a:r>
            <a:r>
              <a:rPr kumimoji="0" lang="ru-RU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АППК).</a:t>
            </a:r>
            <a:br>
              <a:rPr kumimoji="0" lang="ru-RU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</a:br>
            <a:r>
              <a:rPr kumimoji="0" lang="ru-RU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Также, в суд можно обратиться в соответствии со ст. 91 АППК: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в случае отсутствия вышестоящего органа;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отраслевым законом, который касается вопроса Заявителя предусмотрена возможность напрямую обращаться в суд.</a:t>
            </a:r>
            <a:endParaRPr kumimoji="0" lang="ru-RU" sz="100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pic>
        <p:nvPicPr>
          <p:cNvPr id="104" name="Picture 2" descr="C:\Users\User\Desktop\exclamation_mark_PNG55.png">
            <a:extLst>
              <a:ext uri="{FF2B5EF4-FFF2-40B4-BE49-F238E27FC236}">
                <a16:creationId xmlns:a16="http://schemas.microsoft.com/office/drawing/2014/main" id="{8013A79B-010F-4E8A-9E58-53D53CC45F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6808" y="4333586"/>
            <a:ext cx="217892" cy="674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88AD580B-6C99-48A3-B24D-A9C4FD8BB066}"/>
              </a:ext>
            </a:extLst>
          </p:cNvPr>
          <p:cNvSpPr/>
          <p:nvPr/>
        </p:nvSpPr>
        <p:spPr>
          <a:xfrm>
            <a:off x="468434" y="2837284"/>
            <a:ext cx="2246572" cy="3763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8080"/>
                </a:solidFill>
                <a:latin typeface="Franklin Gothic Heavy" pitchFamily="34" charset="0"/>
              </a:rPr>
              <a:t>Не соответствует АППК</a:t>
            </a:r>
          </a:p>
        </p:txBody>
      </p:sp>
      <p:sp>
        <p:nvSpPr>
          <p:cNvPr id="34" name="Крест 33">
            <a:extLst>
              <a:ext uri="{FF2B5EF4-FFF2-40B4-BE49-F238E27FC236}">
                <a16:creationId xmlns:a16="http://schemas.microsoft.com/office/drawing/2014/main" id="{02AB182B-886D-4A06-AE1D-2D14B24B348C}"/>
              </a:ext>
            </a:extLst>
          </p:cNvPr>
          <p:cNvSpPr/>
          <p:nvPr/>
        </p:nvSpPr>
        <p:spPr>
          <a:xfrm rot="2673277">
            <a:off x="2670201" y="2940963"/>
            <a:ext cx="156238" cy="169749"/>
          </a:xfrm>
          <a:prstGeom prst="plus">
            <a:avLst>
              <a:gd name="adj" fmla="val 36740"/>
            </a:avLst>
          </a:prstGeom>
          <a:solidFill>
            <a:srgbClr val="FF0000"/>
          </a:solidFill>
          <a:ln w="3175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0D3FFAF9-5A10-4BF7-A923-433E508173A0}"/>
              </a:ext>
            </a:extLst>
          </p:cNvPr>
          <p:cNvSpPr/>
          <p:nvPr/>
        </p:nvSpPr>
        <p:spPr>
          <a:xfrm>
            <a:off x="458982" y="410907"/>
            <a:ext cx="2016224" cy="4115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8080"/>
                </a:solidFill>
                <a:latin typeface="Franklin Gothic Heavy" pitchFamily="34" charset="0"/>
              </a:rPr>
              <a:t>Соответствует АППК</a:t>
            </a:r>
          </a:p>
        </p:txBody>
      </p:sp>
      <p:sp>
        <p:nvSpPr>
          <p:cNvPr id="38" name="Freeform 27">
            <a:extLst>
              <a:ext uri="{FF2B5EF4-FFF2-40B4-BE49-F238E27FC236}">
                <a16:creationId xmlns:a16="http://schemas.microsoft.com/office/drawing/2014/main" id="{5C4A8730-F7D4-49EC-857A-4EF8ED51C66E}"/>
              </a:ext>
            </a:extLst>
          </p:cNvPr>
          <p:cNvSpPr/>
          <p:nvPr/>
        </p:nvSpPr>
        <p:spPr>
          <a:xfrm>
            <a:off x="2409228" y="537268"/>
            <a:ext cx="218748" cy="158495"/>
          </a:xfrm>
          <a:custGeom>
            <a:avLst/>
            <a:gdLst/>
            <a:ahLst/>
            <a:cxnLst/>
            <a:rect l="l" t="t" r="r" b="b"/>
            <a:pathLst>
              <a:path w="1172305" h="1099835">
                <a:moveTo>
                  <a:pt x="0" y="0"/>
                </a:moveTo>
                <a:lnTo>
                  <a:pt x="1172305" y="0"/>
                </a:lnTo>
                <a:lnTo>
                  <a:pt x="1172305" y="1099835"/>
                </a:lnTo>
                <a:lnTo>
                  <a:pt x="0" y="1099835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39" name="Скругленный прямоугольник 11">
            <a:extLst>
              <a:ext uri="{FF2B5EF4-FFF2-40B4-BE49-F238E27FC236}">
                <a16:creationId xmlns:a16="http://schemas.microsoft.com/office/drawing/2014/main" id="{380B2BAD-8EA8-492E-BFA6-227117BAB0B2}"/>
              </a:ext>
            </a:extLst>
          </p:cNvPr>
          <p:cNvSpPr/>
          <p:nvPr/>
        </p:nvSpPr>
        <p:spPr>
          <a:xfrm>
            <a:off x="744040" y="3213666"/>
            <a:ext cx="2149193" cy="84146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defRPr/>
            </a:pPr>
            <a:r>
              <a:rPr lang="ru-RU" sz="900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  <a:t>Подает жалобу </a:t>
            </a:r>
            <a:r>
              <a:rPr lang="ru-RU" sz="900" b="1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  <a:t>СРАЗУ в вышестоящий орган </a:t>
            </a:r>
            <a:r>
              <a:rPr lang="ru-RU" sz="900" u="sng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  <a:t>минуя адм. орган и</a:t>
            </a:r>
            <a:r>
              <a:rPr lang="en-US" sz="900" u="sng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  <a:t> </a:t>
            </a:r>
            <a:r>
              <a:rPr lang="ru-RU" sz="900" u="sng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  <a:t>должностное лицо.</a:t>
            </a:r>
            <a:endParaRPr lang="ru-RU" sz="900" b="1" dirty="0">
              <a:solidFill>
                <a:prstClr val="black"/>
              </a:solidFill>
              <a:latin typeface="Franklin Gothic Medium" pitchFamily="34" charset="0"/>
              <a:cs typeface="Arial" pitchFamily="34" charset="0"/>
            </a:endParaRPr>
          </a:p>
        </p:txBody>
      </p:sp>
      <p:sp>
        <p:nvSpPr>
          <p:cNvPr id="42" name="Скругленный прямоугольник 63">
            <a:extLst>
              <a:ext uri="{FF2B5EF4-FFF2-40B4-BE49-F238E27FC236}">
                <a16:creationId xmlns:a16="http://schemas.microsoft.com/office/drawing/2014/main" id="{4E9E76BE-398C-4D15-88F8-E024F2656D95}"/>
              </a:ext>
            </a:extLst>
          </p:cNvPr>
          <p:cNvSpPr/>
          <p:nvPr/>
        </p:nvSpPr>
        <p:spPr>
          <a:xfrm>
            <a:off x="4926955" y="1779663"/>
            <a:ext cx="1702659" cy="104499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  <a:t>В случае </a:t>
            </a:r>
            <a:r>
              <a:rPr lang="ru-RU" sz="900" b="1" u="sng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  <a:t>отказа</a:t>
            </a:r>
            <a:r>
              <a:rPr lang="ru-RU" sz="900" b="1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  <a:t> в удовлетворении жалобы:</a:t>
            </a:r>
            <a:br>
              <a:rPr lang="ru-RU" sz="900" b="1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</a:br>
            <a:r>
              <a:rPr lang="ru-RU" sz="900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  <a:t>направляет жалобу в вышестоящий орган </a:t>
            </a:r>
            <a:r>
              <a:rPr lang="ru-RU" sz="900" u="sng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  <a:t>в течение 3 раб. дней </a:t>
            </a:r>
            <a:r>
              <a:rPr lang="ru-RU" sz="900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  <a:t>для </a:t>
            </a:r>
            <a:r>
              <a:rPr lang="ru-RU" sz="900" dirty="0">
                <a:solidFill>
                  <a:schemeClr val="tx1"/>
                </a:solidFill>
                <a:latin typeface="Franklin Gothic Medium" pitchFamily="34" charset="0"/>
                <a:cs typeface="Arial" pitchFamily="34" charset="0"/>
              </a:rPr>
              <a:t>рассмотрения</a:t>
            </a:r>
            <a:r>
              <a:rPr lang="ru-RU" sz="900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  <a:t> и принятия решения.</a:t>
            </a:r>
          </a:p>
        </p:txBody>
      </p:sp>
      <p:cxnSp>
        <p:nvCxnSpPr>
          <p:cNvPr id="13" name="Соединитель: уступ 12">
            <a:extLst>
              <a:ext uri="{FF2B5EF4-FFF2-40B4-BE49-F238E27FC236}">
                <a16:creationId xmlns:a16="http://schemas.microsoft.com/office/drawing/2014/main" id="{8D387F80-B949-407D-BC90-6025AB98A8A5}"/>
              </a:ext>
            </a:extLst>
          </p:cNvPr>
          <p:cNvCxnSpPr>
            <a:cxnSpLocks/>
            <a:stCxn id="88" idx="1"/>
            <a:endCxn id="64" idx="0"/>
          </p:cNvCxnSpPr>
          <p:nvPr/>
        </p:nvCxnSpPr>
        <p:spPr>
          <a:xfrm rot="5400000">
            <a:off x="4019047" y="1032633"/>
            <a:ext cx="552043" cy="942015"/>
          </a:xfrm>
          <a:prstGeom prst="bentConnector3">
            <a:avLst>
              <a:gd name="adj1" fmla="val 50000"/>
            </a:avLst>
          </a:prstGeom>
          <a:ln w="1905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Соединитель: уступ 21">
            <a:extLst>
              <a:ext uri="{FF2B5EF4-FFF2-40B4-BE49-F238E27FC236}">
                <a16:creationId xmlns:a16="http://schemas.microsoft.com/office/drawing/2014/main" id="{6185857C-98E1-47BD-B484-6929E58F48BE}"/>
              </a:ext>
            </a:extLst>
          </p:cNvPr>
          <p:cNvCxnSpPr>
            <a:cxnSpLocks/>
            <a:endCxn id="42" idx="0"/>
          </p:cNvCxnSpPr>
          <p:nvPr/>
        </p:nvCxnSpPr>
        <p:spPr>
          <a:xfrm>
            <a:off x="4764633" y="1503640"/>
            <a:ext cx="1013652" cy="276023"/>
          </a:xfrm>
          <a:prstGeom prst="bentConnector2">
            <a:avLst/>
          </a:prstGeom>
          <a:ln w="19050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Скругленный прямоугольник 11">
            <a:extLst>
              <a:ext uri="{FF2B5EF4-FFF2-40B4-BE49-F238E27FC236}">
                <a16:creationId xmlns:a16="http://schemas.microsoft.com/office/drawing/2014/main" id="{10A11BA7-524D-431F-AE52-FB23E02699A9}"/>
              </a:ext>
            </a:extLst>
          </p:cNvPr>
          <p:cNvSpPr/>
          <p:nvPr/>
        </p:nvSpPr>
        <p:spPr>
          <a:xfrm>
            <a:off x="6609061" y="3099689"/>
            <a:ext cx="2241891" cy="94575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900" b="1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  <a:t>В таких случаях, вышестоящий орган перенаправляет жалобу в адм. орган, должностное лицо </a:t>
            </a:r>
            <a:r>
              <a:rPr lang="ru-RU" sz="900" u="sng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  <a:t>в течение 3 раб. дней</a:t>
            </a:r>
            <a:r>
              <a:rPr lang="ru-RU" sz="900" dirty="0">
                <a:solidFill>
                  <a:prstClr val="black"/>
                </a:solidFill>
                <a:latin typeface="Franklin Gothic Medium" pitchFamily="34" charset="0"/>
                <a:cs typeface="Arial" pitchFamily="34" charset="0"/>
              </a:rPr>
              <a:t> для предоставления возможности данному органу пересмотреть свое решение.</a:t>
            </a:r>
          </a:p>
        </p:txBody>
      </p:sp>
      <p:sp>
        <p:nvSpPr>
          <p:cNvPr id="65" name="Стрелка: вправо 64">
            <a:extLst>
              <a:ext uri="{FF2B5EF4-FFF2-40B4-BE49-F238E27FC236}">
                <a16:creationId xmlns:a16="http://schemas.microsoft.com/office/drawing/2014/main" id="{81D2131A-C1F8-4846-9B81-8F0775F6E292}"/>
              </a:ext>
            </a:extLst>
          </p:cNvPr>
          <p:cNvSpPr/>
          <p:nvPr/>
        </p:nvSpPr>
        <p:spPr>
          <a:xfrm>
            <a:off x="3350780" y="3564597"/>
            <a:ext cx="2800734" cy="585478"/>
          </a:xfrm>
          <a:prstGeom prst="rightArrow">
            <a:avLst/>
          </a:prstGeom>
          <a:solidFill>
            <a:srgbClr val="008080"/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accent6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K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" name="Соединитель: уступ 5">
            <a:extLst>
              <a:ext uri="{FF2B5EF4-FFF2-40B4-BE49-F238E27FC236}">
                <a16:creationId xmlns:a16="http://schemas.microsoft.com/office/drawing/2014/main" id="{FD2FAC30-2DE3-4BAD-83FF-05CD48B4F614}"/>
              </a:ext>
            </a:extLst>
          </p:cNvPr>
          <p:cNvCxnSpPr>
            <a:cxnSpLocks/>
            <a:endCxn id="64" idx="2"/>
          </p:cNvCxnSpPr>
          <p:nvPr/>
        </p:nvCxnSpPr>
        <p:spPr>
          <a:xfrm rot="10800000">
            <a:off x="3824060" y="2829968"/>
            <a:ext cx="977114" cy="479864"/>
          </a:xfrm>
          <a:prstGeom prst="bentConnector2">
            <a:avLst/>
          </a:prstGeom>
          <a:ln w="28575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Соединитель: уступ 7">
            <a:extLst>
              <a:ext uri="{FF2B5EF4-FFF2-40B4-BE49-F238E27FC236}">
                <a16:creationId xmlns:a16="http://schemas.microsoft.com/office/drawing/2014/main" id="{32C66668-5C32-4049-8C0E-A3F315404885}"/>
              </a:ext>
            </a:extLst>
          </p:cNvPr>
          <p:cNvCxnSpPr>
            <a:cxnSpLocks/>
            <a:endCxn id="42" idx="2"/>
          </p:cNvCxnSpPr>
          <p:nvPr/>
        </p:nvCxnSpPr>
        <p:spPr>
          <a:xfrm flipV="1">
            <a:off x="4772234" y="2824659"/>
            <a:ext cx="1006051" cy="485869"/>
          </a:xfrm>
          <a:prstGeom prst="bentConnector2">
            <a:avLst/>
          </a:prstGeom>
          <a:ln w="28575">
            <a:solidFill>
              <a:srgbClr val="00808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21F0868B-3923-4D3E-808D-A98999CC0723}"/>
              </a:ext>
            </a:extLst>
          </p:cNvPr>
          <p:cNvCxnSpPr/>
          <p:nvPr/>
        </p:nvCxnSpPr>
        <p:spPr>
          <a:xfrm flipH="1">
            <a:off x="4801174" y="3435846"/>
            <a:ext cx="1804586" cy="0"/>
          </a:xfrm>
          <a:prstGeom prst="line">
            <a:avLst/>
          </a:prstGeom>
          <a:ln w="28575"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819FD187-8D26-4F23-BE12-0FCB03BFDA7F}"/>
              </a:ext>
            </a:extLst>
          </p:cNvPr>
          <p:cNvCxnSpPr>
            <a:cxnSpLocks/>
          </p:cNvCxnSpPr>
          <p:nvPr/>
        </p:nvCxnSpPr>
        <p:spPr>
          <a:xfrm flipV="1">
            <a:off x="4813039" y="3309835"/>
            <a:ext cx="0" cy="126011"/>
          </a:xfrm>
          <a:prstGeom prst="line">
            <a:avLst/>
          </a:prstGeom>
          <a:ln w="28575"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6398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10089</TotalTime>
  <Words>317</Words>
  <Application>Microsoft Office PowerPoint</Application>
  <PresentationFormat>Экран (16:9)</PresentationFormat>
  <Paragraphs>63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Calibri</vt:lpstr>
      <vt:lpstr>Franklin Gothic Heavy</vt:lpstr>
      <vt:lpstr>Franklin Gothic Medium</vt:lpstr>
      <vt:lpstr>Trebuchet MS</vt:lpstr>
      <vt:lpstr>Wingdings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Әубәкірова Әсел Асанқызы</cp:lastModifiedBy>
  <cp:revision>341</cp:revision>
  <cp:lastPrinted>2024-12-11T15:21:32Z</cp:lastPrinted>
  <dcterms:created xsi:type="dcterms:W3CDTF">2021-09-05T07:50:30Z</dcterms:created>
  <dcterms:modified xsi:type="dcterms:W3CDTF">2024-12-13T05:28:35Z</dcterms:modified>
</cp:coreProperties>
</file>