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2" r:id="rId2"/>
    <p:sldId id="428" r:id="rId3"/>
    <p:sldId id="429" r:id="rId4"/>
    <p:sldId id="421" r:id="rId5"/>
    <p:sldId id="420" r:id="rId6"/>
    <p:sldId id="261" r:id="rId7"/>
    <p:sldId id="262" r:id="rId8"/>
    <p:sldId id="422" r:id="rId9"/>
    <p:sldId id="410" r:id="rId10"/>
    <p:sldId id="412" r:id="rId11"/>
    <p:sldId id="423" r:id="rId12"/>
    <p:sldId id="424" r:id="rId13"/>
    <p:sldId id="411" r:id="rId14"/>
    <p:sldId id="419" r:id="rId15"/>
    <p:sldId id="425" r:id="rId16"/>
    <p:sldId id="426" r:id="rId17"/>
    <p:sldId id="427" r:id="rId18"/>
    <p:sldId id="397" r:id="rId19"/>
    <p:sldId id="416" r:id="rId20"/>
    <p:sldId id="413" r:id="rId21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3;&#1062;%20&#1050;&#1055;&#1052;&#1057;%20&#1056;&#1050;%20-%202023\&#1044;&#1086;&#1082;&#1083;&#1072;&#1076;%20&#1085;&#1072;%2030%20&#1083;&#1077;&#1090;&#1080;&#1077;%20&#1056;&#1043;&#1055;\&#1044;&#1086;&#1093;&#1086;&#1076;&#1099;%20&#1040;&#1060;%202013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>
                <a:solidFill>
                  <a:schemeClr val="tx1"/>
                </a:solidFill>
                <a:effectLst/>
              </a:rPr>
              <a:t>Доходы  АФ РГП НЦ КПМС по годам, тыс тг</a:t>
            </a:r>
            <a:endParaRPr lang="ru-RU" sz="140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550937861898438"/>
          <c:y val="2.5396889327452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21370723972003502"/>
          <c:y val="8.3576803453891985E-2"/>
          <c:w val="0.77101495794664499"/>
          <c:h val="0.793481959333396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254815163029997E-2"/>
                  <c:y val="-7.4322653402340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0C-468B-9E52-16B5C417259F}"/>
                </c:ext>
              </c:extLst>
            </c:dLbl>
            <c:dLbl>
              <c:idx val="1"/>
              <c:layout>
                <c:manualLayout>
                  <c:x val="1.7012226705492659E-2"/>
                  <c:y val="-3.633834773210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0C-468B-9E52-16B5C417259F}"/>
                </c:ext>
              </c:extLst>
            </c:dLbl>
            <c:dLbl>
              <c:idx val="2"/>
              <c:layout>
                <c:manualLayout>
                  <c:x val="-0.13034825870646766"/>
                  <c:y val="-3.3626947526699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0C-468B-9E52-16B5C417259F}"/>
                </c:ext>
              </c:extLst>
            </c:dLbl>
            <c:dLbl>
              <c:idx val="3"/>
              <c:layout>
                <c:manualLayout>
                  <c:x val="1.8089778578672691E-4"/>
                  <c:y val="6.8198508434527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0C-468B-9E52-16B5C417259F}"/>
                </c:ext>
              </c:extLst>
            </c:dLbl>
            <c:dLbl>
              <c:idx val="4"/>
              <c:layout>
                <c:manualLayout>
                  <c:x val="-0.14568818201207431"/>
                  <c:y val="1.777258661081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0C-468B-9E52-16B5C417259F}"/>
                </c:ext>
              </c:extLst>
            </c:dLbl>
            <c:dLbl>
              <c:idx val="5"/>
              <c:layout>
                <c:manualLayout>
                  <c:x val="0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0C-468B-9E52-16B5C417259F}"/>
                </c:ext>
              </c:extLst>
            </c:dLbl>
            <c:dLbl>
              <c:idx val="6"/>
              <c:layout>
                <c:manualLayout>
                  <c:x val="-2.5000000000000001E-2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0C-468B-9E52-16B5C417259F}"/>
                </c:ext>
              </c:extLst>
            </c:dLbl>
            <c:dLbl>
              <c:idx val="7"/>
              <c:layout>
                <c:manualLayout>
                  <c:x val="4.1500807423947628E-2"/>
                  <c:y val="-8.699196487907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0C-468B-9E52-16B5C417259F}"/>
                </c:ext>
              </c:extLst>
            </c:dLbl>
            <c:dLbl>
              <c:idx val="8"/>
              <c:layout>
                <c:manualLayout>
                  <c:x val="-0.1722222222222222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0C-468B-9E52-16B5C417259F}"/>
                </c:ext>
              </c:extLst>
            </c:dLbl>
            <c:dLbl>
              <c:idx val="9"/>
              <c:layout>
                <c:manualLayout>
                  <c:x val="-4.1666666666666664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0C-468B-9E52-16B5C417259F}"/>
                </c:ext>
              </c:extLst>
            </c:dLbl>
            <c:dLbl>
              <c:idx val="10"/>
              <c:layout>
                <c:manualLayout>
                  <c:x val="-3.9800995024875621E-2"/>
                  <c:y val="6.0682414698162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0C-468B-9E52-16B5C41725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Лист1!$B$5:$L$5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Лист1!$B$6:$L$6</c:f>
              <c:numCache>
                <c:formatCode>0.0</c:formatCode>
                <c:ptCount val="11"/>
                <c:pt idx="0">
                  <c:v>3945</c:v>
                </c:pt>
                <c:pt idx="1">
                  <c:v>67895.67</c:v>
                </c:pt>
                <c:pt idx="2">
                  <c:v>450246.59399999998</c:v>
                </c:pt>
                <c:pt idx="3">
                  <c:v>705699.74399999995</c:v>
                </c:pt>
                <c:pt idx="4">
                  <c:v>1285683.2290000001</c:v>
                </c:pt>
                <c:pt idx="5">
                  <c:v>1092614.544</c:v>
                </c:pt>
                <c:pt idx="6">
                  <c:v>456124.36800000002</c:v>
                </c:pt>
                <c:pt idx="7">
                  <c:v>427227.36</c:v>
                </c:pt>
                <c:pt idx="8">
                  <c:v>750793.63199999998</c:v>
                </c:pt>
                <c:pt idx="9">
                  <c:v>971882.56</c:v>
                </c:pt>
                <c:pt idx="10">
                  <c:v>879861.12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D0C-468B-9E52-16B5C4172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112448"/>
        <c:axId val="119113984"/>
      </c:lineChart>
      <c:catAx>
        <c:axId val="119112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>
                    <a:solidFill>
                      <a:sysClr val="windowText" lastClr="000000"/>
                    </a:solidFill>
                  </a:rPr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19113984"/>
        <c:crosses val="autoZero"/>
        <c:auto val="1"/>
        <c:lblAlgn val="ctr"/>
        <c:lblOffset val="100"/>
        <c:noMultiLvlLbl val="0"/>
      </c:catAx>
      <c:valAx>
        <c:axId val="119113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>
                    <a:solidFill>
                      <a:sysClr val="windowText" lastClr="000000"/>
                    </a:solidFill>
                  </a:rPr>
                  <a:t>Доходы, тыс.тг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KZ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1911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A5C90-2719-4F1B-BB06-42BABBDF6E8B}" type="datetimeFigureOut">
              <a:rPr lang="ru-KZ" smtClean="0"/>
              <a:t>26.09.2024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1691-321B-4215-8996-6DA13EE5E64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229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E1691-321B-4215-8996-6DA13EE5E645}" type="slidenum">
              <a:rPr lang="ru-KZ" smtClean="0"/>
              <a:t>14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397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9E41D-DEF3-87BC-462E-15282E647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868900-DB64-7888-86C2-8899D8DEB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A7606-4411-242A-D3B7-2ABF90BE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4203-79E5-4615-815C-EEC9B09CB331}" type="datetimeFigureOut">
              <a:rPr lang="ru-KZ" smtClean="0"/>
              <a:t>26.09.2024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BECEE-5F7D-A03E-60B0-CDADEC9B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CA7997-D046-684F-3B28-9DAF1641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63-C584-43DC-8214-BD4D8AF520E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161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6D5E5-3DE9-4CE2-5D67-E94B8937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4930B9-E148-9F1A-850F-C574959BC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74E892-0935-7BC5-7A88-939ADCAE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4203-79E5-4615-815C-EEC9B09CB331}" type="datetimeFigureOut">
              <a:rPr lang="ru-KZ" smtClean="0"/>
              <a:t>26.09.2024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CBAAA-7B8A-8832-D92D-85AA5316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C2023-A8A9-629A-7C06-CD2E6DEC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63-C584-43DC-8214-BD4D8AF520E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310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B53738-CF5F-FCFB-0AED-5CD2FA033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156664-D113-E22C-8925-2C05367D6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15344-1E53-C244-0B0B-367B2E33F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4203-79E5-4615-815C-EEC9B09CB331}" type="datetimeFigureOut">
              <a:rPr lang="ru-KZ" smtClean="0"/>
              <a:t>26.09.2024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A4916-FBF9-8B05-8317-ADB4A35D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D25E6A-4723-64F8-8FE0-1BC6141A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63-C584-43DC-8214-BD4D8AF520E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83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09CE8-262B-3FA7-6F0D-CB9AA5B8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5BBFB-DBAD-344B-66BA-3E222BCB1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C4F2D-B716-7185-9A28-751DF856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4203-79E5-4615-815C-EEC9B09CB331}" type="datetimeFigureOut">
              <a:rPr lang="ru-KZ" smtClean="0"/>
              <a:t>26.09.2024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AE9A0-A0F2-2DD8-7B8E-AD778A37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EFA728-29F2-B877-EFAA-3F7D1445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63-C584-43DC-8214-BD4D8AF520E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3464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4F848-5334-DA84-746E-A3976BE8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A587F-B471-84E0-C124-062B7690C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C4BCC-D4E0-9530-A920-7195294F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4203-79E5-4615-815C-EEC9B09CB331}" type="datetimeFigureOut">
              <a:rPr lang="ru-KZ" smtClean="0"/>
              <a:t>26.09.2024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FA9269-DFF8-F1EF-612C-FF76628C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8EECB-19E7-76E7-6919-C0585C2A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63-C584-43DC-8214-BD4D8AF520E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878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E3947-1997-30EE-D99E-BC71E859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7E040-26B4-137B-C36E-D88011F83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5DC5B1-C297-F61B-A20C-8E3E6F45D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5767E6-D7E3-C41B-9805-C0CD698A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4203-79E5-4615-815C-EEC9B09CB331}" type="datetimeFigureOut">
              <a:rPr lang="ru-KZ" smtClean="0"/>
              <a:t>26.09.2024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20FEFF-8FF3-F92B-8BE9-A111DD36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1D2A2A-83D4-6506-5A8A-3DAC1A7C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63-C584-43DC-8214-BD4D8AF520E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4524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28E81-FDB6-064E-DD36-0E75F90A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28C801-014E-B814-1FC4-5CAE737D7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B1F054-43AB-4B22-1DA8-2DEFDBC82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BB6379-556B-229C-154E-F91D64EDB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3D7784-A113-F67F-54DC-360737D94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9537DA-46B5-FF88-BC15-A75F5B31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4203-79E5-4615-815C-EEC9B09CB331}" type="datetimeFigureOut">
              <a:rPr lang="ru-KZ" smtClean="0"/>
              <a:t>26.09.2024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6F410D-8513-B51A-D5FB-6D73DEBA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CBFDB2-3980-898F-3751-2A3529AC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63-C584-43DC-8214-BD4D8AF520E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173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E0040-4AA3-03E9-1A9A-7123142C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0000AB-D184-C478-EDFF-EEB631E1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4203-79E5-4615-815C-EEC9B09CB331}" type="datetimeFigureOut">
              <a:rPr lang="ru-KZ" smtClean="0"/>
              <a:t>26.09.2024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867297-8FD4-E051-83E2-F5F36DFA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2391E2-999D-F208-5EB1-16E2A1FE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63-C584-43DC-8214-BD4D8AF520E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6775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EB5762-7F31-FA14-7B07-52E9B121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4203-79E5-4615-815C-EEC9B09CB331}" type="datetimeFigureOut">
              <a:rPr lang="ru-KZ" smtClean="0"/>
              <a:t>26.09.2024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F15EAA-F897-585C-DC36-69DFE6F4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EC4A87-1AA1-1C6B-C691-A0363140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63-C584-43DC-8214-BD4D8AF520E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5304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8320C-185A-4E4F-5324-D8F0097CC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9AC6D6-341A-F195-29E8-8E3F6D5EE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17F3BD-6579-DDDA-6CC9-A190FE3EF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AFCEB7-B5AF-A4F3-F760-BF50D257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4203-79E5-4615-815C-EEC9B09CB331}" type="datetimeFigureOut">
              <a:rPr lang="ru-KZ" smtClean="0"/>
              <a:t>26.09.2024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264EFC-4600-066D-A462-6312132C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04BD6D-3CC5-7575-6319-369B44EA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63-C584-43DC-8214-BD4D8AF520E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881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A0F61-708F-9A43-3EA8-597745BD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1ECD9B-C9AA-6FF0-8682-5BA98C3E4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A9832C-7FE0-F9D6-7E70-EEB0967D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6C8614-4933-AA56-27FE-07DB766B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4203-79E5-4615-815C-EEC9B09CB331}" type="datetimeFigureOut">
              <a:rPr lang="ru-KZ" smtClean="0"/>
              <a:t>26.09.2024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56AB17-69EB-C51E-D07E-D46B9D7B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25A7FF-683D-7D06-B4E6-84D1472A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F463-C584-43DC-8214-BD4D8AF520E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040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0EBD0-BA1E-E4D7-F125-850A3334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149D5-51CC-A7E1-B543-CA4E633DC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8852EC-B460-A669-A933-2006AA286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F04203-79E5-4615-815C-EEC9B09CB331}" type="datetimeFigureOut">
              <a:rPr lang="ru-KZ" smtClean="0"/>
              <a:t>26.09.2024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5BE5E-2AD1-AF56-0E77-A9A69D86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063DF7-2281-C9DB-EE25-D9D3DF636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7BF463-C584-43DC-8214-BD4D8AF520E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1862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0AE72264-D1EF-EB3E-C0E9-D0D1EE2538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81501" y="5650992"/>
            <a:ext cx="3863975" cy="78314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Астана 2024 г</a:t>
            </a:r>
          </a:p>
        </p:txBody>
      </p:sp>
      <p:sp>
        <p:nvSpPr>
          <p:cNvPr id="3075" name="Rectangle 20">
            <a:extLst>
              <a:ext uri="{FF2B5EF4-FFF2-40B4-BE49-F238E27FC236}">
                <a16:creationId xmlns:a16="http://schemas.microsoft.com/office/drawing/2014/main" id="{79B8DC32-475A-4270-D064-EBF526BD01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19072" y="356617"/>
            <a:ext cx="8778240" cy="3218687"/>
          </a:xfrm>
        </p:spPr>
        <p:txBody>
          <a:bodyPr>
            <a:normAutofit/>
          </a:bodyPr>
          <a:lstStyle/>
          <a:p>
            <a:pPr indent="450215" algn="ctr"/>
            <a:r>
              <a:rPr lang="ru-RU" sz="2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коммерциализации научных разработок </a:t>
            </a:r>
            <a:br>
              <a:rPr lang="ru-KZ" sz="26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период 2013-2023 гг.</a:t>
            </a:r>
            <a:endParaRPr lang="ru-KZ" sz="26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076" name="Object 10">
            <a:extLst>
              <a:ext uri="{FF2B5EF4-FFF2-40B4-BE49-F238E27FC236}">
                <a16:creationId xmlns:a16="http://schemas.microsoft.com/office/drawing/2014/main" id="{92305FCD-51F7-D99B-60F9-282E9DDC00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398447"/>
              </p:ext>
            </p:extLst>
          </p:nvPr>
        </p:nvGraphicFramePr>
        <p:xfrm>
          <a:off x="417767" y="356616"/>
          <a:ext cx="13430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76745" imgH="852055" progId="">
                  <p:embed/>
                </p:oleObj>
              </mc:Choice>
              <mc:Fallback>
                <p:oleObj name="CorelDRAW" r:id="rId2" imgW="976745" imgH="852055" progId="">
                  <p:embed/>
                  <p:pic>
                    <p:nvPicPr>
                      <p:cNvPr id="3076" name="Object 10">
                        <a:extLst>
                          <a:ext uri="{FF2B5EF4-FFF2-40B4-BE49-F238E27FC236}">
                            <a16:creationId xmlns:a16="http://schemas.microsoft.com/office/drawing/2014/main" id="{92305FCD-51F7-D99B-60F9-282E9DDC00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767" y="356616"/>
                        <a:ext cx="13430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36D76FA3-B2E2-3B31-D93E-8A80F80AD053}"/>
              </a:ext>
            </a:extLst>
          </p:cNvPr>
          <p:cNvSpPr txBox="1">
            <a:spLocks noChangeArrowheads="1"/>
          </p:cNvSpPr>
          <p:nvPr/>
        </p:nvSpPr>
        <p:spPr>
          <a:xfrm>
            <a:off x="1947672" y="356616"/>
            <a:ext cx="9454896" cy="14904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Астанинский филиал РГП «Национальный центр по комплексной переработке минерального сырья РК» </a:t>
            </a:r>
            <a:br>
              <a:rPr lang="ru-RU" altLang="ru-RU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altLang="ru-RU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Комитета </a:t>
            </a:r>
            <a:r>
              <a:rPr lang="ru-KZ" altLang="ru-RU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промышленности и строительства МПС Р</a:t>
            </a:r>
            <a:r>
              <a:rPr lang="ru-RU" altLang="ru-RU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</a:t>
            </a:r>
            <a:br>
              <a:rPr lang="ru-RU" altLang="ru-RU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ru-RU" altLang="ru-RU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F009521F-5A49-2077-4362-C46FB552E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8913"/>
            <a:ext cx="9144000" cy="62071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538163">
              <a:defRPr/>
            </a:pPr>
            <a:r>
              <a:rPr lang="ru-RU" altLang="ru-RU" sz="2000" b="1" kern="0" dirty="0">
                <a:solidFill>
                  <a:schemeClr val="bg1"/>
                </a:solidFill>
              </a:rPr>
              <a:t>Проводимые работы на АО «</a:t>
            </a:r>
            <a:r>
              <a:rPr lang="en-US" altLang="ru-RU" sz="2000" b="1" kern="0" dirty="0">
                <a:solidFill>
                  <a:schemeClr val="bg1"/>
                </a:solidFill>
              </a:rPr>
              <a:t>QARMET</a:t>
            </a:r>
            <a:r>
              <a:rPr lang="ru-RU" altLang="ru-RU" sz="2000" b="1" kern="0" dirty="0">
                <a:solidFill>
                  <a:schemeClr val="bg1"/>
                </a:solidFill>
              </a:rPr>
              <a:t>».</a:t>
            </a:r>
          </a:p>
        </p:txBody>
      </p:sp>
      <p:sp>
        <p:nvSpPr>
          <p:cNvPr id="11267" name="Объект 1">
            <a:extLst>
              <a:ext uri="{FF2B5EF4-FFF2-40B4-BE49-F238E27FC236}">
                <a16:creationId xmlns:a16="http://schemas.microsoft.com/office/drawing/2014/main" id="{40C060EF-286C-9E9C-EDD0-CBA5BE7B0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5732464"/>
            <a:ext cx="8362950" cy="865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1800"/>
              <a:t>На фото ДП № 3, процесс сушки главного желоба и разлива чугуна на качающийся желоб после футеровки желобными массами АФ РГП «НЦ КПМС РК». Данный бетон также поставляется на регулярной основе.</a:t>
            </a:r>
          </a:p>
        </p:txBody>
      </p:sp>
      <p:pic>
        <p:nvPicPr>
          <p:cNvPr id="11268" name="Picture 2" descr="E:\Nurgali\Мои документы\))) НУРГАЛИ\ВИДЕО ФОТО с Заводов\Видео с АРСЕЛОР\42e0984e-045e-4688-ab45-f5cbed570955.JPG">
            <a:extLst>
              <a:ext uri="{FF2B5EF4-FFF2-40B4-BE49-F238E27FC236}">
                <a16:creationId xmlns:a16="http://schemas.microsoft.com/office/drawing/2014/main" id="{93738D41-DFAD-A83A-82B8-8B02E1BA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908051"/>
            <a:ext cx="3590925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E:\Nurgali\Мои документы\))) НУРГАЛИ\ВИДЕО ФОТО с Заводов\Видео с АРСЕЛОР\efc14e89-e14d-4f0d-a4eb-d8f2f6dd34ca.JPG">
            <a:extLst>
              <a:ext uri="{FF2B5EF4-FFF2-40B4-BE49-F238E27FC236}">
                <a16:creationId xmlns:a16="http://schemas.microsoft.com/office/drawing/2014/main" id="{82929C61-8900-21C5-FAFE-F74C6766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908051"/>
            <a:ext cx="3887788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3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2">
            <a:extLst>
              <a:ext uri="{FF2B5EF4-FFF2-40B4-BE49-F238E27FC236}">
                <a16:creationId xmlns:a16="http://schemas.microsoft.com/office/drawing/2014/main" id="{F70467FA-0CEC-9C80-5374-040BF602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4"/>
            <a:ext cx="9144000" cy="7651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	</a:t>
            </a:r>
            <a:r>
              <a:rPr lang="ru-KZ" altLang="ru-RU" sz="2400" b="1" dirty="0">
                <a:solidFill>
                  <a:schemeClr val="bg1"/>
                </a:solidFill>
              </a:rPr>
              <a:t> Взаимоотношения с предприятиями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2021C-F36D-E735-2750-FC9CBBEFFBE0}"/>
              </a:ext>
            </a:extLst>
          </p:cNvPr>
          <p:cNvSpPr txBox="1"/>
          <p:nvPr/>
        </p:nvSpPr>
        <p:spPr>
          <a:xfrm>
            <a:off x="1057275" y="1095018"/>
            <a:ext cx="1007744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630555" algn="l"/>
              </a:tabLst>
            </a:pP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Усть-Каменогорский</a:t>
            </a:r>
            <a:r>
              <a:rPr lang="ru-RU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металлургический комплекс (УК МК) ТОО «КАЗЦИНК»</a:t>
            </a:r>
            <a:endParaRPr lang="ru-KZ" sz="20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30555" algn="l"/>
              </a:tabLst>
            </a:pPr>
            <a:r>
              <a:rPr lang="ru-RU" sz="2000" b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630555" algn="l"/>
              </a:tabLst>
            </a:pPr>
            <a:r>
              <a:rPr lang="ru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ниверсальный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бетон для желобов был предложен нами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Усть-Каменогорский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металлургический комплекс (УК МК)  ТОО «КАЗЦИНК». По результатам испытаний был подписан положительный Акт о пригодности применения данного бетона на желобах.</a:t>
            </a:r>
            <a:endParaRPr lang="ru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30555" algn="l"/>
              </a:tabLst>
            </a:pPr>
            <a:r>
              <a:rPr lang="ru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сделан вывод, что огнеупорный бетон годен к применению для бетонировки приемных желобов анодных печей УК МК. Однако разработанный нами технический регламент предусматривал сушку и разогрев приемных желобов после заливки бетоном. Была достигнута договоренность о проведении дополнительных испытаний, исключающих длительную сушку и разогрев.</a:t>
            </a:r>
            <a:endParaRPr lang="ru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63055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На сегодня вопрос по дополнительных испытаниях ещё находится на рассмотрении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ТОО «КАЗЦИНК»</a:t>
            </a:r>
            <a:r>
              <a:rPr lang="ru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endParaRPr lang="ru-K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2">
            <a:extLst>
              <a:ext uri="{FF2B5EF4-FFF2-40B4-BE49-F238E27FC236}">
                <a16:creationId xmlns:a16="http://schemas.microsoft.com/office/drawing/2014/main" id="{F70467FA-0CEC-9C80-5374-040BF602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4"/>
            <a:ext cx="9144000" cy="7651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	</a:t>
            </a:r>
            <a:r>
              <a:rPr lang="ru-KZ" altLang="ru-RU" sz="2400" b="1" dirty="0">
                <a:solidFill>
                  <a:schemeClr val="bg1"/>
                </a:solidFill>
              </a:rPr>
              <a:t> Взаимоотношения с предприятиями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2021C-F36D-E735-2750-FC9CBBEFFBE0}"/>
              </a:ext>
            </a:extLst>
          </p:cNvPr>
          <p:cNvSpPr txBox="1"/>
          <p:nvPr/>
        </p:nvSpPr>
        <p:spPr>
          <a:xfrm>
            <a:off x="1524000" y="1095018"/>
            <a:ext cx="9144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630555" algn="l"/>
              </a:tabLst>
            </a:pPr>
            <a:r>
              <a:rPr lang="ru-K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ТОО </a:t>
            </a:r>
            <a:r>
              <a:rPr lang="ru-RU" sz="2400" b="1" u="sng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400" b="1" u="sng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Kazakhmys</a:t>
            </a:r>
            <a:r>
              <a:rPr lang="en-US" sz="2400" b="1" u="sng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Smelting</a:t>
            </a:r>
            <a:r>
              <a:rPr lang="ru-RU" sz="2400" b="1" u="sng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tabLst>
                <a:tab pos="630555" algn="l"/>
              </a:tabLst>
            </a:pPr>
            <a:r>
              <a:rPr lang="ru-RU" sz="2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540385" algn="l"/>
              </a:tabLst>
            </a:pPr>
            <a:r>
              <a:rPr lang="ru-KZ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с 11.11.2020 по 25.01.2021 г., на </a:t>
            </a:r>
            <a:r>
              <a:rPr lang="ru-RU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Жезказганском</a:t>
            </a:r>
            <a:r>
              <a:rPr lang="ru-RU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медеплавильном заводе ТОО «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Kazakhmys</a:t>
            </a:r>
            <a:r>
              <a:rPr lang="en-US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Smelting</a:t>
            </a:r>
            <a:r>
              <a:rPr lang="ru-RU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(ЖМЗ) проведены испытания опытно-экспериментальной партии огнеупорного </a:t>
            </a:r>
            <a:r>
              <a:rPr lang="ru-KZ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алюмо</a:t>
            </a:r>
            <a:r>
              <a:rPr lang="ru-RU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бетона.  Испытания показали ряд преимуществ по сравнению с традиционными огнеупорами.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540385" algn="l"/>
              </a:tabLst>
            </a:pPr>
            <a:r>
              <a:rPr lang="ru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После укрупненных промышленных испытаний </a:t>
            </a:r>
            <a:r>
              <a:rPr lang="ru-KZ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алюмобетона</a:t>
            </a:r>
            <a:r>
              <a:rPr lang="ru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было установлено, что </a:t>
            </a:r>
            <a:r>
              <a:rPr lang="ru-K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стойкость превышает аналоги почти в два раза. </a:t>
            </a:r>
            <a:r>
              <a:rPr lang="ru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если стойкость аналогов достигала 70 суток, то стойкость нашего </a:t>
            </a:r>
            <a:r>
              <a:rPr lang="ru-KZ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алюмобетона</a:t>
            </a:r>
            <a:r>
              <a:rPr lang="ru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достигала 130 суток.</a:t>
            </a:r>
          </a:p>
          <a:p>
            <a:pPr algn="just">
              <a:tabLst>
                <a:tab pos="540385" algn="l"/>
              </a:tabLst>
            </a:pP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На сегодняшний день, </a:t>
            </a:r>
            <a:r>
              <a:rPr lang="ru-RU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ТОО «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Kazakhmys</a:t>
            </a:r>
            <a:r>
              <a:rPr lang="en-US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Smelting</a:t>
            </a:r>
            <a:r>
              <a:rPr lang="ru-RU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(ЖМЗ) </a:t>
            </a:r>
            <a:r>
              <a:rPr lang="ru-KZ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приобретает данный материал на ежемесячной основе.</a:t>
            </a:r>
            <a:endParaRPr lang="ru-K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0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1D32823-6A72-E05E-BD81-D35F09D00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287338"/>
            <a:ext cx="9144000" cy="62071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538163">
              <a:defRPr/>
            </a:pPr>
            <a:r>
              <a:rPr lang="ru-KZ" altLang="ru-RU" sz="2000" b="1" kern="0" dirty="0">
                <a:solidFill>
                  <a:schemeClr val="bg1"/>
                </a:solidFill>
              </a:rPr>
              <a:t>Проведенные работы </a:t>
            </a:r>
            <a:r>
              <a:rPr lang="ru-RU" altLang="ru-RU" sz="2000" b="1" kern="0" dirty="0">
                <a:solidFill>
                  <a:schemeClr val="bg1"/>
                </a:solidFill>
              </a:rPr>
              <a:t>в </a:t>
            </a:r>
            <a:r>
              <a:rPr lang="ru-RU" sz="2000" b="1" dirty="0">
                <a:solidFill>
                  <a:schemeClr val="bg1"/>
                </a:solidFill>
              </a:rPr>
              <a:t>ТОО </a:t>
            </a:r>
            <a:r>
              <a:rPr lang="ru-RU" sz="2000" b="1" dirty="0">
                <a:solidFill>
                  <a:schemeClr val="bg1"/>
                </a:solidFill>
                <a:cs typeface="Aharoni" pitchFamily="2" charset="-79"/>
              </a:rPr>
              <a:t>«</a:t>
            </a:r>
            <a:r>
              <a:rPr lang="en-US" sz="2000" b="1" dirty="0" err="1">
                <a:solidFill>
                  <a:schemeClr val="bg1"/>
                </a:solidFill>
                <a:cs typeface="Aharoni" pitchFamily="2" charset="-79"/>
              </a:rPr>
              <a:t>KazakhmysSmelting</a:t>
            </a:r>
            <a:r>
              <a:rPr lang="ru-RU" sz="2000" b="1" dirty="0">
                <a:solidFill>
                  <a:schemeClr val="bg1"/>
                </a:solidFill>
                <a:cs typeface="Aharoni" pitchFamily="2" charset="-79"/>
              </a:rPr>
              <a:t>»</a:t>
            </a:r>
            <a:r>
              <a:rPr lang="ru-RU" sz="2000" dirty="0">
                <a:cs typeface="Aharoni" pitchFamily="2" charset="-79"/>
              </a:rPr>
              <a:t> </a:t>
            </a:r>
            <a:endParaRPr lang="ru-RU" alt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527C46A-FBDB-17E4-CA17-3BBFB54AEC3F}"/>
              </a:ext>
            </a:extLst>
          </p:cNvPr>
          <p:cNvSpPr>
            <a:spLocks/>
          </p:cNvSpPr>
          <p:nvPr/>
        </p:nvSpPr>
        <p:spPr>
          <a:xfrm>
            <a:off x="6311901" y="908051"/>
            <a:ext cx="4176713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8163" algn="just">
              <a:defRPr/>
            </a:pPr>
            <a:endParaRPr lang="ru-RU" altLang="ru-RU" kern="0" dirty="0">
              <a:latin typeface="Arial" charset="0"/>
            </a:endParaRPr>
          </a:p>
          <a:p>
            <a:pPr marL="538163" algn="just">
              <a:defRPr/>
            </a:pPr>
            <a:r>
              <a:rPr lang="ru-RU" altLang="ru-RU" kern="0" dirty="0">
                <a:latin typeface="Arial" charset="0"/>
              </a:rPr>
              <a:t>На фото анодная печь </a:t>
            </a:r>
            <a:r>
              <a:rPr lang="ru-RU" altLang="ru-RU" kern="0" dirty="0" err="1">
                <a:latin typeface="Arial" charset="0"/>
              </a:rPr>
              <a:t>Жезказганского</a:t>
            </a:r>
            <a:r>
              <a:rPr lang="ru-RU" altLang="ru-RU" kern="0" dirty="0">
                <a:latin typeface="Arial" charset="0"/>
              </a:rPr>
              <a:t> медеплавильного завода.</a:t>
            </a:r>
          </a:p>
          <a:p>
            <a:pPr marL="538163" algn="just">
              <a:defRPr/>
            </a:pPr>
            <a:r>
              <a:rPr lang="ru-RU" altLang="ru-RU" b="1" kern="0" dirty="0">
                <a:latin typeface="Arial" charset="0"/>
              </a:rPr>
              <a:t>Была произведена футеровка горловины анодной печи</a:t>
            </a:r>
            <a:r>
              <a:rPr lang="ru-RU" altLang="ru-RU" kern="0" dirty="0">
                <a:latin typeface="Arial" charset="0"/>
              </a:rPr>
              <a:t>, одной из самых агрессивных зон агрегата.</a:t>
            </a:r>
          </a:p>
          <a:p>
            <a:pPr marL="538163" algn="just">
              <a:defRPr/>
            </a:pPr>
            <a:endParaRPr lang="ru-RU" altLang="ru-RU" kern="0" dirty="0">
              <a:latin typeface="Arial" charset="0"/>
            </a:endParaRPr>
          </a:p>
          <a:p>
            <a:pPr marL="538163" algn="just">
              <a:defRPr/>
            </a:pPr>
            <a:r>
              <a:rPr lang="ru-RU" altLang="ru-RU" kern="0" dirty="0">
                <a:latin typeface="Arial" charset="0"/>
              </a:rPr>
              <a:t>Результаты испытании показали, что стойкость огнеупорного бетона, предложенного АФ РГП «НЦ КПМС РК», превышает иностранные аналоги. </a:t>
            </a:r>
          </a:p>
          <a:p>
            <a:pPr marL="538163" algn="just">
              <a:defRPr/>
            </a:pPr>
            <a:endParaRPr lang="ru-RU" altLang="ru-RU" kern="0" dirty="0">
              <a:latin typeface="Arial" charset="0"/>
            </a:endParaRPr>
          </a:p>
          <a:p>
            <a:pPr marL="538163" algn="just">
              <a:defRPr/>
            </a:pPr>
            <a:r>
              <a:rPr lang="ru-RU" altLang="ru-RU" kern="0" dirty="0">
                <a:latin typeface="Arial" charset="0"/>
              </a:rPr>
              <a:t>На сегодня </a:t>
            </a:r>
            <a:r>
              <a:rPr lang="kk-KZ" dirty="0">
                <a:latin typeface="Arial" charset="0"/>
              </a:rPr>
              <a:t>ТОО «Корпорация Казахмыс» </a:t>
            </a:r>
            <a:r>
              <a:rPr lang="ru-KZ" dirty="0">
                <a:latin typeface="Arial" charset="0"/>
              </a:rPr>
              <a:t>приобретает </a:t>
            </a:r>
            <a:r>
              <a:rPr lang="kk-KZ" dirty="0">
                <a:latin typeface="Arial" charset="0"/>
              </a:rPr>
              <a:t>данный бетон на регулярной основе.</a:t>
            </a:r>
            <a:endParaRPr lang="ru-RU" dirty="0">
              <a:latin typeface="Arial" charset="0"/>
            </a:endParaRPr>
          </a:p>
          <a:p>
            <a:pPr marL="538163" algn="just">
              <a:defRPr/>
            </a:pPr>
            <a:endParaRPr lang="ru-RU" altLang="ru-RU" kern="0" dirty="0">
              <a:latin typeface="Arial" charset="0"/>
            </a:endParaRP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556797BC-9719-1ECC-0E06-95662B996BB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1243014"/>
            <a:ext cx="4249737" cy="5297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текст, письмо, бумаг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5A7FD4FB-7E7C-5E9B-541C-3084142C3B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64" y="681038"/>
            <a:ext cx="4842805" cy="5959907"/>
          </a:xfrm>
        </p:spPr>
      </p:pic>
      <p:pic>
        <p:nvPicPr>
          <p:cNvPr id="9" name="Объект 8" descr="Изображение выглядит как текст, письмо, бумага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726C9CA7-37C7-C164-CC9A-CD9696C2E0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759" y="681038"/>
            <a:ext cx="4842805" cy="5959907"/>
          </a:xfr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6CCF285-CB92-DBFE-D2B3-8395B7E91EA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36964" y="97272"/>
            <a:ext cx="10515600" cy="583766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538163">
              <a:defRPr/>
            </a:pPr>
            <a:r>
              <a:rPr lang="ru-KZ" altLang="ru-RU" sz="2000" b="1" kern="0" dirty="0">
                <a:solidFill>
                  <a:schemeClr val="bg1"/>
                </a:solidFill>
              </a:rPr>
              <a:t>Отзыв </a:t>
            </a:r>
            <a:r>
              <a:rPr lang="ru-RU" altLang="ru-RU" sz="2000" b="1" kern="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ТОО </a:t>
            </a:r>
            <a:r>
              <a:rPr lang="ru-RU" sz="2000" b="1" dirty="0">
                <a:solidFill>
                  <a:schemeClr val="bg1"/>
                </a:solidFill>
                <a:cs typeface="Aharoni" pitchFamily="2" charset="-79"/>
              </a:rPr>
              <a:t>«</a:t>
            </a:r>
            <a:r>
              <a:rPr lang="en-US" sz="2000" b="1" dirty="0" err="1">
                <a:solidFill>
                  <a:schemeClr val="bg1"/>
                </a:solidFill>
                <a:cs typeface="Aharoni" pitchFamily="2" charset="-79"/>
              </a:rPr>
              <a:t>KazakhmysSmelting</a:t>
            </a:r>
            <a:r>
              <a:rPr lang="ru-RU" sz="2000" b="1" dirty="0">
                <a:solidFill>
                  <a:schemeClr val="bg1"/>
                </a:solidFill>
                <a:cs typeface="Aharoni" pitchFamily="2" charset="-79"/>
              </a:rPr>
              <a:t>»</a:t>
            </a:r>
            <a:r>
              <a:rPr lang="ru-KZ" sz="2000" b="1" dirty="0">
                <a:solidFill>
                  <a:schemeClr val="bg1"/>
                </a:solidFill>
                <a:cs typeface="Aharoni" pitchFamily="2" charset="-79"/>
              </a:rPr>
              <a:t> </a:t>
            </a:r>
            <a:endParaRPr lang="ru-RU" altLang="ru-RU" sz="2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6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2">
            <a:extLst>
              <a:ext uri="{FF2B5EF4-FFF2-40B4-BE49-F238E27FC236}">
                <a16:creationId xmlns:a16="http://schemas.microsoft.com/office/drawing/2014/main" id="{F70467FA-0CEC-9C80-5374-040BF602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4"/>
            <a:ext cx="9144000" cy="7651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	</a:t>
            </a:r>
            <a:r>
              <a:rPr lang="ru-KZ" altLang="ru-RU" sz="2400" b="1" dirty="0">
                <a:solidFill>
                  <a:schemeClr val="bg1"/>
                </a:solidFill>
              </a:rPr>
              <a:t> Взаимоотношения с предприятиями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2021C-F36D-E735-2750-FC9CBBEFFBE0}"/>
              </a:ext>
            </a:extLst>
          </p:cNvPr>
          <p:cNvSpPr txBox="1"/>
          <p:nvPr/>
        </p:nvSpPr>
        <p:spPr>
          <a:xfrm>
            <a:off x="1057275" y="1095018"/>
            <a:ext cx="1007744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630555" algn="l"/>
              </a:tabLst>
            </a:pPr>
            <a: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ТНК </a:t>
            </a:r>
            <a:r>
              <a:rPr lang="ru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Казхром»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/>
            <a:r>
              <a:rPr lang="ru-KZ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 2018 году Астанинским филиалом РГП «НЦ КПМС РК» были начаты испытания </a:t>
            </a:r>
            <a:r>
              <a:rPr lang="ru-RU" sz="2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леточной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массы на </a:t>
            </a:r>
            <a:r>
              <a:rPr lang="ru-RU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Актюбинском заводе ферросплавов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KZ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t"/>
            <a:r>
              <a:rPr lang="ru-KZ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Первые испытания прошли успешно, и было принято решение об укрупненных испытаниях </a:t>
            </a:r>
            <a:r>
              <a:rPr lang="ru-RU" sz="2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леточной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масс на всех печах ПЦ № 4 того же завода. Испытания прошли в 2019 году и вновь показали успешные результаты, отраженные в соответствующем Акте. При этом немаловажным является тот факт, что наша масса по стоимости намного дешевле немецкого аналога. </a:t>
            </a:r>
            <a:endParaRPr lang="ru-KZ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t"/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 2020 году, на Актюбинском заводе ферросплавов прошли укрупненные промышленные испытания, куда было поставлено для этих целей 300 тонн </a:t>
            </a:r>
            <a:r>
              <a:rPr lang="ru-RU" sz="2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лёточной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массы. Испытания показали также возможность применения данной массы в качестве альтернативы иностранным аналогам. Имеется Акт испытаний. Продолжаются работы по усовершенствованию состава </a:t>
            </a:r>
            <a:r>
              <a:rPr lang="ru-RU" sz="2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леточной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массы с учетом пожеланий потребителя</a:t>
            </a:r>
            <a:r>
              <a:rPr lang="ru-KZ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KZ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K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2">
            <a:extLst>
              <a:ext uri="{FF2B5EF4-FFF2-40B4-BE49-F238E27FC236}">
                <a16:creationId xmlns:a16="http://schemas.microsoft.com/office/drawing/2014/main" id="{F70467FA-0CEC-9C80-5374-040BF602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4"/>
            <a:ext cx="9144000" cy="7651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	</a:t>
            </a:r>
            <a:r>
              <a:rPr lang="ru-KZ" altLang="ru-RU" sz="2400" b="1" dirty="0">
                <a:solidFill>
                  <a:schemeClr val="bg1"/>
                </a:solidFill>
              </a:rPr>
              <a:t> Результаты коммерциализации  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2021C-F36D-E735-2750-FC9CBBEFFBE0}"/>
              </a:ext>
            </a:extLst>
          </p:cNvPr>
          <p:cNvSpPr txBox="1"/>
          <p:nvPr/>
        </p:nvSpPr>
        <p:spPr>
          <a:xfrm>
            <a:off x="1133060" y="1095018"/>
            <a:ext cx="986955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за период 2013-2023 годы в результате проводимых Астанинским филиалом РГП «НЦ КПМС РК» работ по коммерциализации научных разработок,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 произведены поставки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15 216 тонн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огнеупоров на сумму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7 091 973 819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(семь миллиардов девяносто один миллион девятьсот семьдесят  три тысячи восемьсот девятнадцать)  тенге  (рисунок).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период с 2013 по 2023 год Астанинским филиалом РГП «НЦ КПМС РК»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уплачено в пользу государства налогов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общую сумму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1 034 043 836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(один миллиард тридцать четыре миллиона сорок три тысячи восемьсот девятнадцать) тенге.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K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5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2">
            <a:extLst>
              <a:ext uri="{FF2B5EF4-FFF2-40B4-BE49-F238E27FC236}">
                <a16:creationId xmlns:a16="http://schemas.microsoft.com/office/drawing/2014/main" id="{F70467FA-0CEC-9C80-5374-040BF602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4"/>
            <a:ext cx="9144000" cy="7651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	</a:t>
            </a:r>
            <a:r>
              <a:rPr lang="ru-KZ" altLang="ru-RU" sz="2400" b="1" dirty="0">
                <a:solidFill>
                  <a:schemeClr val="bg1"/>
                </a:solidFill>
              </a:rPr>
              <a:t> Результаты коммерциализации  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2385C2-08E7-7F39-CC90-6AB2899C0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513" y="11529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954662"/>
              </p:ext>
            </p:extLst>
          </p:nvPr>
        </p:nvGraphicFramePr>
        <p:xfrm>
          <a:off x="1222513" y="1152939"/>
          <a:ext cx="9144000" cy="4009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52A05701-DE87-E0BB-0540-BB220032F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291" y="5865449"/>
            <a:ext cx="8259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Рисунок – Динамика коммерческой деятельности </a:t>
            </a:r>
            <a:endParaRPr kumimoji="0" lang="ru-RU" altLang="ru-K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АФ РГП НЦ КПМС РК</a:t>
            </a:r>
            <a:endParaRPr kumimoji="0" lang="ru-RU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7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2">
            <a:extLst>
              <a:ext uri="{FF2B5EF4-FFF2-40B4-BE49-F238E27FC236}">
                <a16:creationId xmlns:a16="http://schemas.microsoft.com/office/drawing/2014/main" id="{8F3AE639-1DA2-A19F-6763-95117EF1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719" y="147635"/>
            <a:ext cx="9144000" cy="73342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	Финансирование филиала</a:t>
            </a:r>
            <a:r>
              <a:rPr lang="ru-KZ" altLang="ru-RU" sz="2400" b="1" dirty="0">
                <a:solidFill>
                  <a:schemeClr val="bg1"/>
                </a:solidFill>
              </a:rPr>
              <a:t> 2023 год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6C2982E-C298-7A68-0337-F797B3299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244289"/>
              </p:ext>
            </p:extLst>
          </p:nvPr>
        </p:nvGraphicFramePr>
        <p:xfrm>
          <a:off x="1389888" y="981076"/>
          <a:ext cx="9884664" cy="4966566"/>
        </p:xfrm>
        <a:graphic>
          <a:graphicData uri="http://schemas.openxmlformats.org/drawingml/2006/table">
            <a:tbl>
              <a:tblPr/>
              <a:tblGrid>
                <a:gridCol w="800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5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по бюджету</a:t>
                      </a:r>
                    </a:p>
                  </a:txBody>
                  <a:tcPr marL="59679" marR="59679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источника</a:t>
                      </a:r>
                    </a:p>
                  </a:txBody>
                  <a:tcPr marL="59679" marR="59679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тенге</a:t>
                      </a:r>
                    </a:p>
                  </a:txBody>
                  <a:tcPr marL="59679" marR="59679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Бюджетного финансирования</a:t>
                      </a:r>
                    </a:p>
                  </a:txBody>
                  <a:tcPr marL="59679" marR="59679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8638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79" marR="59679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по внебюджету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79" marR="59679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заказчика</a:t>
                      </a:r>
                    </a:p>
                  </a:txBody>
                  <a:tcPr marL="59679" marR="59679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8638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тенге, с НДС</a:t>
                      </a:r>
                    </a:p>
                  </a:txBody>
                  <a:tcPr marL="59679" marR="59679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1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«АрселорМиттал Темиртау»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№460002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5704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.09.2022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 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586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360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,320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ТОО «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KazakhmysSmelting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КазахмысСмэлтинг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№Р1200061592 от 13.02.2023 г.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№Р1200069432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19.06.2023 г.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Договор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№Р1200071772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28.07.2023 г.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 за 2023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  <a:endParaRPr lang="ru-KZ" sz="1800" b="1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178 864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318,4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318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,400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979 861,120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12B687-54AD-80BD-3C93-287B92941745}"/>
              </a:ext>
            </a:extLst>
          </p:cNvPr>
          <p:cNvSpPr/>
          <p:nvPr/>
        </p:nvSpPr>
        <p:spPr>
          <a:xfrm>
            <a:off x="1014984" y="6064034"/>
            <a:ext cx="10469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>
              <a:defRPr/>
            </a:pPr>
            <a:r>
              <a:rPr lang="ru-KZ" altLang="ru-RU" b="1" kern="0" dirty="0">
                <a:latin typeface="Arial" charset="0"/>
              </a:rPr>
              <a:t>Примечание: С 2013 по 2023 года уплачено налогов в размере 1, 034 млрд. тенге. </a:t>
            </a:r>
            <a:endParaRPr lang="ru-RU" altLang="ru-RU" b="1" kern="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2">
            <a:extLst>
              <a:ext uri="{FF2B5EF4-FFF2-40B4-BE49-F238E27FC236}">
                <a16:creationId xmlns:a16="http://schemas.microsoft.com/office/drawing/2014/main" id="{8F3AE639-1DA2-A19F-6763-95117EF1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008" y="256032"/>
            <a:ext cx="9144000" cy="93268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t">
              <a:buNone/>
            </a:pP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Информация о  договорах с предприятиями АФ  </a:t>
            </a:r>
            <a:r>
              <a:rPr lang="ru-KZ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РГП «</a:t>
            </a:r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НЦ КПМС РК</a:t>
            </a:r>
            <a:r>
              <a:rPr lang="ru-KZ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»</a:t>
            </a:r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 за </a:t>
            </a:r>
            <a:r>
              <a:rPr lang="ru-KZ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2024 год</a:t>
            </a:r>
            <a:r>
              <a:rPr lang="ru-KZ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а</a:t>
            </a:r>
            <a:endParaRPr lang="ru-RU" sz="24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1257A15-1B9D-917F-265A-0B5A3800F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259724"/>
              </p:ext>
            </p:extLst>
          </p:nvPr>
        </p:nvGraphicFramePr>
        <p:xfrm>
          <a:off x="1216152" y="877824"/>
          <a:ext cx="10323576" cy="5270772"/>
        </p:xfrm>
        <a:graphic>
          <a:graphicData uri="http://schemas.openxmlformats.org/drawingml/2006/table">
            <a:tbl>
              <a:tblPr/>
              <a:tblGrid>
                <a:gridCol w="721645">
                  <a:extLst>
                    <a:ext uri="{9D8B030D-6E8A-4147-A177-3AD203B41FA5}">
                      <a16:colId xmlns:a16="http://schemas.microsoft.com/office/drawing/2014/main" val="2603577078"/>
                    </a:ext>
                  </a:extLst>
                </a:gridCol>
                <a:gridCol w="4992894">
                  <a:extLst>
                    <a:ext uri="{9D8B030D-6E8A-4147-A177-3AD203B41FA5}">
                      <a16:colId xmlns:a16="http://schemas.microsoft.com/office/drawing/2014/main" val="857655366"/>
                    </a:ext>
                  </a:extLst>
                </a:gridCol>
                <a:gridCol w="1212377">
                  <a:extLst>
                    <a:ext uri="{9D8B030D-6E8A-4147-A177-3AD203B41FA5}">
                      <a16:colId xmlns:a16="http://schemas.microsoft.com/office/drawing/2014/main" val="1927683132"/>
                    </a:ext>
                  </a:extLst>
                </a:gridCol>
                <a:gridCol w="1683301">
                  <a:extLst>
                    <a:ext uri="{9D8B030D-6E8A-4147-A177-3AD203B41FA5}">
                      <a16:colId xmlns:a16="http://schemas.microsoft.com/office/drawing/2014/main" val="2101282447"/>
                    </a:ext>
                  </a:extLst>
                </a:gridCol>
                <a:gridCol w="1713359">
                  <a:extLst>
                    <a:ext uri="{9D8B030D-6E8A-4147-A177-3AD203B41FA5}">
                      <a16:colId xmlns:a16="http://schemas.microsoft.com/office/drawing/2014/main" val="3589252738"/>
                    </a:ext>
                  </a:extLst>
                </a:gridCol>
              </a:tblGrid>
              <a:tr h="372029">
                <a:tc gridSpan="5"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645497"/>
                  </a:ext>
                </a:extLst>
              </a:tr>
              <a:tr h="205017">
                <a:tc>
                  <a:txBody>
                    <a:bodyPr/>
                    <a:lstStyle/>
                    <a:p>
                      <a:pPr algn="ctr" fontAlgn="t"/>
                      <a:endParaRPr lang="ru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377380"/>
                  </a:ext>
                </a:extLst>
              </a:tr>
              <a:tr h="894699"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договоров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без НДС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с НДС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994553"/>
                  </a:ext>
                </a:extLst>
              </a:tr>
              <a:tr h="81475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«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QARMET</a:t>
                      </a:r>
                      <a:r>
                        <a:rPr lang="ru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K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КОНТРАКТ № 4600025704 от 26.09.2022 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539 343 929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604 065 200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68957"/>
                  </a:ext>
                </a:extLst>
              </a:tr>
              <a:tr h="1208181">
                <a:tc>
                  <a:txBody>
                    <a:bodyPr/>
                    <a:lstStyle/>
                    <a:p>
                      <a:pPr algn="ctr" fontAlgn="t"/>
                      <a:r>
                        <a:rPr lang="ru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 "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KazakhmysSmelting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kk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КазахмысСмэлтинг)"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Договор №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P1200076334  </a:t>
                      </a:r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 22.12.2023 г.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127 760 000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143 091 200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262133"/>
                  </a:ext>
                </a:extLst>
              </a:tr>
              <a:tr h="1217925">
                <a:tc>
                  <a:txBody>
                    <a:bodyPr/>
                    <a:lstStyle/>
                    <a:p>
                      <a:pPr algn="ctr" fontAlgn="t"/>
                      <a:r>
                        <a:rPr lang="ru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 "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KazakhmysSmelting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kk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КазахмысСмэлтинг)“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</a:t>
                      </a:r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оговор №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P1200083216 </a:t>
                      </a:r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17.05.2024 г.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95 820 000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107 318 400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499012"/>
                  </a:ext>
                </a:extLst>
              </a:tr>
              <a:tr h="38974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K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 </a:t>
                      </a:r>
                      <a:r>
                        <a:rPr lang="ru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месяцев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2024 г.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K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K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762 923 929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K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854 474 800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777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70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CF1C65B-B5B4-7F59-90C7-E530595CE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8190" y="1578220"/>
            <a:ext cx="2615411" cy="1310754"/>
          </a:xfr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78D7B74-2FCC-3BBE-6942-D09A3A3C6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66FF"/>
          </a:solidFill>
        </p:spPr>
        <p:txBody>
          <a:bodyPr/>
          <a:lstStyle/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</a:rPr>
              <a:t>	Структура предприятия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041CEA44-AB3B-13A3-A559-F9A2774C1FC1}"/>
              </a:ext>
            </a:extLst>
          </p:cNvPr>
          <p:cNvCxnSpPr>
            <a:cxnSpLocks/>
          </p:cNvCxnSpPr>
          <p:nvPr/>
        </p:nvCxnSpPr>
        <p:spPr>
          <a:xfrm>
            <a:off x="6023179" y="2855864"/>
            <a:ext cx="0" cy="463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49BCEC7-5F12-7E90-13EF-E9E5315EA2FB}"/>
              </a:ext>
            </a:extLst>
          </p:cNvPr>
          <p:cNvGrpSpPr/>
          <p:nvPr/>
        </p:nvGrpSpPr>
        <p:grpSpPr>
          <a:xfrm>
            <a:off x="4718190" y="3087401"/>
            <a:ext cx="2609980" cy="1304990"/>
            <a:chOff x="2830591" y="1855392"/>
            <a:chExt cx="2609980" cy="130499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445301E-3F97-051D-58D6-634EA4856D16}"/>
                </a:ext>
              </a:extLst>
            </p:cNvPr>
            <p:cNvSpPr/>
            <p:nvPr/>
          </p:nvSpPr>
          <p:spPr>
            <a:xfrm>
              <a:off x="2830591" y="1855392"/>
              <a:ext cx="2609980" cy="13049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307B6E-C2C1-4D4C-3F70-EAC221488BFE}"/>
                </a:ext>
              </a:extLst>
            </p:cNvPr>
            <p:cNvSpPr txBox="1"/>
            <p:nvPr/>
          </p:nvSpPr>
          <p:spPr>
            <a:xfrm>
              <a:off x="2830591" y="1855392"/>
              <a:ext cx="2609978" cy="1304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KZ" sz="20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Заместитель директора</a:t>
              </a:r>
              <a:endParaRPr kumimoji="0" lang="ru-RU" altLang="ru-KZ" sz="2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BCD77D9-AE02-FD1B-BDC8-E1A97F3D6CEA}"/>
              </a:ext>
            </a:extLst>
          </p:cNvPr>
          <p:cNvGrpSpPr/>
          <p:nvPr/>
        </p:nvGrpSpPr>
        <p:grpSpPr>
          <a:xfrm>
            <a:off x="1568440" y="4916201"/>
            <a:ext cx="3149750" cy="1304990"/>
            <a:chOff x="181044" y="3708478"/>
            <a:chExt cx="3149750" cy="130499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ED9C538-59B3-4535-88DE-8AA98A26166B}"/>
                </a:ext>
              </a:extLst>
            </p:cNvPr>
            <p:cNvSpPr/>
            <p:nvPr/>
          </p:nvSpPr>
          <p:spPr>
            <a:xfrm>
              <a:off x="181044" y="3708478"/>
              <a:ext cx="3149750" cy="13049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A76657-892B-E27B-4E75-BAAB8EF81F99}"/>
                </a:ext>
              </a:extLst>
            </p:cNvPr>
            <p:cNvSpPr txBox="1"/>
            <p:nvPr/>
          </p:nvSpPr>
          <p:spPr>
            <a:xfrm>
              <a:off x="181044" y="3708478"/>
              <a:ext cx="3149750" cy="1304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KZ" sz="2000" b="0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Ведущий бухгалтер </a:t>
              </a:r>
              <a:r>
                <a:rPr kumimoji="0" lang="ru-RU" altLang="ru-KZ" sz="20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-1</a:t>
              </a:r>
              <a:endParaRPr kumimoji="0" lang="ru-RU" altLang="ru-KZ" sz="2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KZ" sz="20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Бухгалтер - 1</a:t>
              </a:r>
              <a:endParaRPr kumimoji="0" lang="ru-RU" altLang="ru-KZ" sz="2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KZ" sz="13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168757E-BC65-12C1-A2CB-ECA752815051}"/>
              </a:ext>
            </a:extLst>
          </p:cNvPr>
          <p:cNvGrpSpPr/>
          <p:nvPr/>
        </p:nvGrpSpPr>
        <p:grpSpPr>
          <a:xfrm>
            <a:off x="7328168" y="4946569"/>
            <a:ext cx="4211229" cy="1304990"/>
            <a:chOff x="3878890" y="3708478"/>
            <a:chExt cx="4211229" cy="1304990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7F2A257-8C78-6763-7441-16C58569194E}"/>
                </a:ext>
              </a:extLst>
            </p:cNvPr>
            <p:cNvSpPr/>
            <p:nvPr/>
          </p:nvSpPr>
          <p:spPr>
            <a:xfrm>
              <a:off x="3878890" y="3708478"/>
              <a:ext cx="4211229" cy="13049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587322-5750-74C3-F1F3-80E8D1E6BDBB}"/>
                </a:ext>
              </a:extLst>
            </p:cNvPr>
            <p:cNvSpPr txBox="1"/>
            <p:nvPr/>
          </p:nvSpPr>
          <p:spPr>
            <a:xfrm>
              <a:off x="3878890" y="3708478"/>
              <a:ext cx="4211229" cy="1304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KZ" sz="20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Старший специалист – 1 </a:t>
              </a:r>
              <a:endParaRPr kumimoji="0" lang="ru-RU" altLang="ru-KZ" sz="2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KZ" sz="20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Специалист -</a:t>
              </a:r>
              <a:r>
                <a:rPr lang="ru-KZ" altLang="ru-KZ" sz="2000" dirty="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</a:t>
              </a:r>
              <a:endParaRPr kumimoji="0" lang="ru-RU" altLang="ru-KZ" sz="2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KZ" sz="20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Инженер -1 </a:t>
              </a:r>
              <a:endParaRPr kumimoji="0" lang="ru-RU" altLang="ru-KZ" sz="2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KZ" sz="20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Вспомогательный персонал -1</a:t>
              </a:r>
              <a:endParaRPr kumimoji="0" lang="ru-RU" altLang="ru-KZ" sz="20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KZ" sz="13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2259714-42C9-6092-4315-79370D7FD705}"/>
              </a:ext>
            </a:extLst>
          </p:cNvPr>
          <p:cNvCxnSpPr>
            <a:stCxn id="9" idx="2"/>
          </p:cNvCxnSpPr>
          <p:nvPr/>
        </p:nvCxnSpPr>
        <p:spPr>
          <a:xfrm>
            <a:off x="6023179" y="4392391"/>
            <a:ext cx="0" cy="3167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266AEE8-BCA7-5EBA-E8E2-A3AD4E34AC68}"/>
              </a:ext>
            </a:extLst>
          </p:cNvPr>
          <p:cNvCxnSpPr/>
          <p:nvPr/>
        </p:nvCxnSpPr>
        <p:spPr>
          <a:xfrm>
            <a:off x="4105656" y="4709160"/>
            <a:ext cx="41056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6BC4224-D4BE-86ED-F403-ACEB01DFB03C}"/>
              </a:ext>
            </a:extLst>
          </p:cNvPr>
          <p:cNvCxnSpPr/>
          <p:nvPr/>
        </p:nvCxnSpPr>
        <p:spPr>
          <a:xfrm>
            <a:off x="4105656" y="4709160"/>
            <a:ext cx="0" cy="207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CB4F191-CAC0-89B9-07CD-A82E38E40B15}"/>
              </a:ext>
            </a:extLst>
          </p:cNvPr>
          <p:cNvCxnSpPr/>
          <p:nvPr/>
        </p:nvCxnSpPr>
        <p:spPr>
          <a:xfrm>
            <a:off x="8211312" y="4709160"/>
            <a:ext cx="0" cy="2374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996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>
            <a:extLst>
              <a:ext uri="{FF2B5EF4-FFF2-40B4-BE49-F238E27FC236}">
                <a16:creationId xmlns:a16="http://schemas.microsoft.com/office/drawing/2014/main" id="{9237360C-4D72-F8E9-BFA2-CEF255D27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111376"/>
            <a:ext cx="79311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4400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4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71DD72-481F-866C-58FE-6038B561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ru-RU" sz="2800" dirty="0"/>
              <a:t>Астанинский филиал Республиканского государственного предприятия «Национальный центр по комплексной переработке минерального сырья Республики Казахстан» (АФ РГП «НЦ КПМС РК»), является одним из филиалов крупнейшего научно-производственного центра Казахстана и Центральной Азии в области разработок и освоения технологий по добыче, обогащению и переработке минерального сырья.  </a:t>
            </a:r>
          </a:p>
          <a:p>
            <a:pPr algn="just"/>
            <a:r>
              <a:rPr lang="ru-RU" sz="2800" dirty="0"/>
              <a:t>Филиал был создан в </a:t>
            </a:r>
            <a:r>
              <a:rPr lang="ru-RU" sz="2800" b="1" dirty="0"/>
              <a:t>2012-м</a:t>
            </a:r>
            <a:r>
              <a:rPr lang="ru-RU" sz="2800" dirty="0"/>
              <a:t> году, предметом деятельности Филиала является осуществление деятельности в области научных исследований, представление и защита интересов РГП «НЦ КПМС РК» в городе Астана, участие в координации деятельности других филиалов, участие в разработке отраслевых научно-технических программ и экспертизе инновационных проектов и так далее. Кроме того, одной из основных деятельностей Филиала является разработка и внедрение собственных технологий производства огнеупорных материалов для металлургической, энергетической и цементной промышленности. </a:t>
            </a:r>
          </a:p>
          <a:p>
            <a:pPr algn="just">
              <a:defRPr/>
            </a:pPr>
            <a:r>
              <a:rPr lang="ru-RU" sz="2800" dirty="0"/>
              <a:t>В штате Филиала 1</a:t>
            </a:r>
            <a:r>
              <a:rPr lang="ru-KZ" sz="2800" dirty="0"/>
              <a:t>0</a:t>
            </a:r>
            <a:r>
              <a:rPr lang="ru-RU" sz="2800" dirty="0"/>
              <a:t> человек. В том числе - 1 лауреат государственной премий РК имени Аль-Фараби, доктор технических наук, профессор, 2 инженера металлурга, и специалисты в области разработок технологий производства огнеупоров для цветной и черной металлургии, энергетической и цементной промышленности</a:t>
            </a:r>
            <a:endParaRPr lang="ru-K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8BF7F-1E66-2E1A-3CC3-7702272DC19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indent="-533400" algn="ctr"/>
            <a:r>
              <a:rPr lang="ru-RU" altLang="ru-RU" sz="2000" b="1" dirty="0">
                <a:solidFill>
                  <a:schemeClr val="bg1"/>
                </a:solidFill>
              </a:rPr>
              <a:t>	</a:t>
            </a:r>
            <a:r>
              <a:rPr lang="ru-RU" alt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предприятий»</a:t>
            </a:r>
            <a:br>
              <a:rPr lang="ru-RU" altLang="ru-RU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2">
            <a:extLst>
              <a:ext uri="{FF2B5EF4-FFF2-40B4-BE49-F238E27FC236}">
                <a16:creationId xmlns:a16="http://schemas.microsoft.com/office/drawing/2014/main" id="{F70467FA-0CEC-9C80-5374-040BF602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4"/>
            <a:ext cx="9144000" cy="7651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	</a:t>
            </a:r>
            <a:r>
              <a:rPr lang="ru-KZ" altLang="ru-RU" sz="2400" b="1" dirty="0">
                <a:solidFill>
                  <a:schemeClr val="bg1"/>
                </a:solidFill>
              </a:rPr>
              <a:t>Взаимоотношения с предприятиями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2021C-F36D-E735-2750-FC9CBBEFFBE0}"/>
              </a:ext>
            </a:extLst>
          </p:cNvPr>
          <p:cNvSpPr txBox="1"/>
          <p:nvPr/>
        </p:nvSpPr>
        <p:spPr>
          <a:xfrm>
            <a:off x="1409700" y="1028343"/>
            <a:ext cx="100965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2013 год</a:t>
            </a:r>
            <a:r>
              <a:rPr lang="ru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у,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Астанинский филиал</a:t>
            </a:r>
            <a:r>
              <a:rPr lang="ru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заключил Соглашение о сотрудничестве и Договор о совместном производстве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крупнейших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предприятий огнеупорной промышленности России</a:t>
            </a:r>
            <a:r>
              <a:rPr lang="ru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ОАО «ДИНУР»</a:t>
            </a:r>
            <a:r>
              <a:rPr lang="ru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согласно </a:t>
            </a:r>
            <a:r>
              <a:rPr lang="ru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договоренности «Стороны»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разрабатывают, производят и осуществляют совместное обеспечение огнеупорными изделиями и материалами металлургические агрегаты чёрной и цветной металлургии</a:t>
            </a:r>
            <a:r>
              <a:rPr lang="ru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других отраслей промышленности Республики Казахстан.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последние 10 лет Астанинским филиалом были внедрены огнеупоры созданные по технологий РГП «НЦ КПМС РК» на такие предприятия как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QARMET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(г. Темиртау); ТОО «Корпорация «Казахмыс» (г.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Жезказган); АО «Казцинк» (г. Усть-Каменогорск); АО «ТНК Казхром»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Актюбинск, Аксу).</a:t>
            </a:r>
            <a:endParaRPr lang="ru-K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8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2">
            <a:extLst>
              <a:ext uri="{FF2B5EF4-FFF2-40B4-BE49-F238E27FC236}">
                <a16:creationId xmlns:a16="http://schemas.microsoft.com/office/drawing/2014/main" id="{F70467FA-0CEC-9C80-5374-040BF602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4"/>
            <a:ext cx="9144000" cy="7651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	</a:t>
            </a:r>
            <a:r>
              <a:rPr lang="ru-KZ" altLang="ru-RU" sz="2400" b="1" dirty="0">
                <a:solidFill>
                  <a:schemeClr val="bg1"/>
                </a:solidFill>
              </a:rPr>
              <a:t> Взаимоотношения с предприятиями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2021C-F36D-E735-2750-FC9CBBEFFBE0}"/>
              </a:ext>
            </a:extLst>
          </p:cNvPr>
          <p:cNvSpPr txBox="1"/>
          <p:nvPr/>
        </p:nvSpPr>
        <p:spPr>
          <a:xfrm>
            <a:off x="1047749" y="1095018"/>
            <a:ext cx="1048702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работа по коммерциализации технологии Астанинского филиала началась в 2012 году, а первые внедрения были начаты в АО «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QARMET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K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АрселорМиттал Темиртау</a:t>
            </a:r>
            <a:r>
              <a:rPr lang="ru-K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2013 году с испытания различных новых технологий получения огнеупорных материалов и экзотермических смесей</a:t>
            </a:r>
            <a:r>
              <a:rPr lang="ru-K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tabLst>
                <a:tab pos="450215" algn="l"/>
              </a:tabLst>
            </a:pPr>
            <a:r>
              <a:rPr lang="ru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</a:t>
            </a:r>
            <a:r>
              <a:rPr lang="ru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экзотермическая смесь</a:t>
            </a:r>
            <a:r>
              <a:rPr lang="ru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(АТАЖАС-77) для чугуновозных ковшей, где существовала проблема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зарастанию чугуновозных ковшей с образованием в районе горловин «крыш», которые осложняли слив чугуна в миксерном отделении конвертерного цеха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Проведенные на нескольких ковшах, а затем в укрупненном промышленном масштабе испытания, показали высокую эффективность применения данной Смеси:</a:t>
            </a:r>
            <a:endParaRPr lang="ru-KZ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  <a:tabLst>
                <a:tab pos="450215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Увеличилась стойкость футеровки чугуновозных ковшей;</a:t>
            </a:r>
            <a:endParaRPr lang="ru-KZ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  <a:tabLst>
                <a:tab pos="450215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Уменьшилось образование нароста тары;</a:t>
            </a:r>
            <a:endParaRPr lang="ru-KZ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  <a:tabLst>
                <a:tab pos="450215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Увеличилось количество оборотов ковшей до 20 %;</a:t>
            </a:r>
            <a:endParaRPr lang="ru-KZ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  <a:tabLst>
                <a:tab pos="450215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Облегчилась обработка ковшей в миксерном отделении. </a:t>
            </a:r>
            <a:endParaRPr lang="ru-KZ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endParaRPr lang="ru-K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5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7696200" cy="725470"/>
          </a:xfrm>
        </p:spPr>
        <p:txBody>
          <a:bodyPr/>
          <a:lstStyle/>
          <a:p>
            <a:r>
              <a:rPr lang="en-US" sz="2000" dirty="0"/>
              <a:t>K</a:t>
            </a:r>
            <a:r>
              <a:rPr lang="ru-RU" sz="2000" dirty="0" err="1"/>
              <a:t>овш</a:t>
            </a:r>
            <a:r>
              <a:rPr lang="ru-RU" sz="2000" dirty="0"/>
              <a:t> №16.</a:t>
            </a:r>
          </a:p>
        </p:txBody>
      </p:sp>
      <p:pic>
        <p:nvPicPr>
          <p:cNvPr id="5125" name="Рисунок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890572"/>
            <a:ext cx="723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24049" y="5727080"/>
            <a:ext cx="86201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На слайде ковш № 16, на котором не применялись Смеси (видно образование нароста тары).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7696200" cy="944562"/>
          </a:xfrm>
        </p:spPr>
        <p:txBody>
          <a:bodyPr/>
          <a:lstStyle/>
          <a:p>
            <a:r>
              <a:rPr lang="ru-RU" sz="2000" dirty="0"/>
              <a:t>Изображение  тары экспериментального</a:t>
            </a:r>
            <a:br>
              <a:rPr lang="ru-RU" sz="2000" dirty="0"/>
            </a:br>
            <a:r>
              <a:rPr lang="ru-RU" sz="2000" dirty="0"/>
              <a:t> ковша №65</a:t>
            </a:r>
            <a:r>
              <a:rPr lang="ru-KZ" sz="2000" dirty="0"/>
              <a:t> с применением нашей Смеси</a:t>
            </a:r>
            <a:endParaRPr lang="ru-RU" sz="2000" dirty="0"/>
          </a:p>
        </p:txBody>
      </p:sp>
      <p:pic>
        <p:nvPicPr>
          <p:cNvPr id="6149" name="Рисунок 3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1009650"/>
            <a:ext cx="7162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4600" y="5340518"/>
            <a:ext cx="8343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KZ" sz="200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бразование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нароста тары у экспериментального ковша №65  намного меньше  взятого для сравнения ковша №16.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2">
            <a:extLst>
              <a:ext uri="{FF2B5EF4-FFF2-40B4-BE49-F238E27FC236}">
                <a16:creationId xmlns:a16="http://schemas.microsoft.com/office/drawing/2014/main" id="{F70467FA-0CEC-9C80-5374-040BF602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4"/>
            <a:ext cx="9144000" cy="7651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	</a:t>
            </a:r>
            <a:r>
              <a:rPr lang="ru-KZ" altLang="ru-RU" sz="2400" b="1" dirty="0">
                <a:solidFill>
                  <a:schemeClr val="bg1"/>
                </a:solidFill>
              </a:rPr>
              <a:t> Взаимоотношения с предприятиями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2021C-F36D-E735-2750-FC9CBBEFFBE0}"/>
              </a:ext>
            </a:extLst>
          </p:cNvPr>
          <p:cNvSpPr txBox="1"/>
          <p:nvPr/>
        </p:nvSpPr>
        <p:spPr>
          <a:xfrm>
            <a:off x="1171575" y="1218843"/>
            <a:ext cx="96869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же, в адрес АО 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QARMET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ялись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поставки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желобной массы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главных желобов доменного цеха,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торкрет массы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главных и качающихся желобов,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набивной массы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наливной ванны, утепляющие массы для крышек желобов, а также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лёточной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массы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закрытия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лёточного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отверстия доменной печи. По всем указанным огнеупорным материалам проведены укрупненные промышленные испытания.  </a:t>
            </a:r>
            <a:endParaRPr lang="ru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испытания показали высокую эффективность и возможность их применения на агрегатах металлургических предприятии.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сегодняшний день осуществляются их поставки. </a:t>
            </a:r>
            <a:endParaRPr lang="ru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endParaRPr lang="ru-K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7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BB96178-7E59-9E3D-78A1-289B46AB5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1"/>
            <a:ext cx="9144000" cy="6207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538163">
              <a:defRPr/>
            </a:pPr>
            <a:r>
              <a:rPr lang="ru-RU" altLang="ru-RU" sz="2000" b="1" kern="0" dirty="0">
                <a:solidFill>
                  <a:schemeClr val="bg1"/>
                </a:solidFill>
              </a:rPr>
              <a:t>Проводимые работы на АО «</a:t>
            </a:r>
            <a:r>
              <a:rPr lang="en-US" altLang="ru-RU" sz="2000" b="1" kern="0" dirty="0">
                <a:solidFill>
                  <a:schemeClr val="bg1"/>
                </a:solidFill>
              </a:rPr>
              <a:t>QARMET</a:t>
            </a:r>
            <a:r>
              <a:rPr lang="ru-RU" altLang="ru-RU" sz="2000" b="1" kern="0" dirty="0">
                <a:solidFill>
                  <a:schemeClr val="bg1"/>
                </a:solidFill>
              </a:rPr>
              <a:t>».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362C5DB7-04DB-F790-D758-7AA858D1A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4" y="1196975"/>
            <a:ext cx="80994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Объект 1">
            <a:extLst>
              <a:ext uri="{FF2B5EF4-FFF2-40B4-BE49-F238E27FC236}">
                <a16:creationId xmlns:a16="http://schemas.microsoft.com/office/drawing/2014/main" id="{A2768120-0045-988B-F356-DC009B8B0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9938" y="5229225"/>
            <a:ext cx="8304212" cy="129540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1800" dirty="0"/>
              <a:t>	На фото </a:t>
            </a:r>
            <a:r>
              <a:rPr lang="ru-RU" altLang="ru-RU" sz="1800" dirty="0" err="1"/>
              <a:t>лёточное</a:t>
            </a:r>
            <a:r>
              <a:rPr lang="ru-RU" altLang="ru-RU" sz="1800" dirty="0"/>
              <a:t> отверстие доменной печи № 3, во время применения </a:t>
            </a:r>
            <a:r>
              <a:rPr lang="ru-RU" altLang="ru-RU" sz="1800" dirty="0" err="1"/>
              <a:t>лёточных</a:t>
            </a:r>
            <a:r>
              <a:rPr lang="ru-RU" altLang="ru-RU" sz="1800" dirty="0"/>
              <a:t> масс АФ РГП «НЦ КПМС РК». </a:t>
            </a:r>
          </a:p>
          <a:p>
            <a:pPr marL="0" indent="0" algn="just">
              <a:buNone/>
            </a:pPr>
            <a:r>
              <a:rPr lang="ru-RU" altLang="ru-RU" sz="1800" dirty="0"/>
              <a:t>	АО «</a:t>
            </a:r>
            <a:r>
              <a:rPr lang="en-US" altLang="ru-RU" sz="1800" dirty="0"/>
              <a:t>QARMET</a:t>
            </a:r>
            <a:r>
              <a:rPr lang="ru-RU" altLang="ru-RU" sz="1800" dirty="0"/>
              <a:t>» приобретает данную массу на регулярной основе.</a:t>
            </a:r>
          </a:p>
        </p:txBody>
      </p:sp>
    </p:spTree>
    <p:extLst>
      <p:ext uri="{BB962C8B-B14F-4D97-AF65-F5344CB8AC3E}">
        <p14:creationId xmlns:p14="http://schemas.microsoft.com/office/powerpoint/2010/main" val="2531491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1513</Words>
  <Application>Microsoft Office PowerPoint</Application>
  <PresentationFormat>Широкоэкранный</PresentationFormat>
  <Paragraphs>139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Aharoni</vt:lpstr>
      <vt:lpstr>Aptos</vt:lpstr>
      <vt:lpstr>Aptos Display</vt:lpstr>
      <vt:lpstr>Arial</vt:lpstr>
      <vt:lpstr>Calibri</vt:lpstr>
      <vt:lpstr>Tahoma</vt:lpstr>
      <vt:lpstr>Times New Roman</vt:lpstr>
      <vt:lpstr>Тема Office</vt:lpstr>
      <vt:lpstr>CorelDRAW</vt:lpstr>
      <vt:lpstr>Результаты коммерциализации научных разработок  за период 2013-2023 гг.</vt:lpstr>
      <vt:lpstr> Структура предприятия</vt:lpstr>
      <vt:lpstr> «О предприятий» </vt:lpstr>
      <vt:lpstr>Презентация PowerPoint</vt:lpstr>
      <vt:lpstr>Презентация PowerPoint</vt:lpstr>
      <vt:lpstr>Kовш №16.</vt:lpstr>
      <vt:lpstr>Изображение  тары экспериментального  ковша №65 с применением нашей Смеси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Отзыв  ТОО «KazakhmysSmelting»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научно-организационной деятельности  за 2023- полугодие 2024 г.</dc:title>
  <dc:creator>Nurgali Shalabayev</dc:creator>
  <cp:lastModifiedBy>Aliya Makhmetova</cp:lastModifiedBy>
  <cp:revision>36</cp:revision>
  <cp:lastPrinted>2024-08-01T06:20:23Z</cp:lastPrinted>
  <dcterms:created xsi:type="dcterms:W3CDTF">2024-07-31T05:47:54Z</dcterms:created>
  <dcterms:modified xsi:type="dcterms:W3CDTF">2024-09-26T08:18:32Z</dcterms:modified>
</cp:coreProperties>
</file>