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7" r:id="rId2"/>
  </p:sldIdLst>
  <p:sldSz cx="12192000" cy="6858000"/>
  <p:notesSz cx="6797675" cy="992505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A907"/>
    <a:srgbClr val="09A794"/>
    <a:srgbClr val="119F9C"/>
    <a:srgbClr val="004E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08" autoAdjust="0"/>
    <p:restoredTop sz="92635" autoAdjust="0"/>
  </p:normalViewPr>
  <p:slideViewPr>
    <p:cSldViewPr snapToGrid="0" showGuides="1">
      <p:cViewPr varScale="1">
        <p:scale>
          <a:sx n="107" d="100"/>
          <a:sy n="107" d="100"/>
        </p:scale>
        <p:origin x="852" y="126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B31337-D079-4E64-8AA6-4AC041789901}" type="datetimeFigureOut">
              <a:rPr lang="x-none" smtClean="0"/>
              <a:pPr/>
              <a:t>1/29/2024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2"/>
            <a:ext cx="5438140" cy="39079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7075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7075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C2749E-CC27-4C0D-896E-738151D4B27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1786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EC21A4-526A-4EB1-B8A5-286EAFEA055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188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2848E5-717C-4DEA-A7E3-067470BF66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83CFE0E-DF7A-4174-AEDB-254D5063FA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0E59433-1E8A-4FD1-9F24-2F4957F9B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4149B-ADDC-4422-84EE-DC5C9269CC6D}" type="datetimeFigureOut">
              <a:rPr lang="x-none" smtClean="0"/>
              <a:pPr/>
              <a:t>1/29/2024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6E0BD2-771D-4207-8BBB-040079DF0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BAABDC5-19FB-41BF-A18B-D386FC343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86BA-EF85-4730-A682-8AFC907D796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53751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78E21F-5D70-4332-B361-C4E02EF7F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A573963-E6E0-4BF7-B8FB-D7C112F159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335FE7-D3F5-4F5D-B526-1B3D5DD71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4149B-ADDC-4422-84EE-DC5C9269CC6D}" type="datetimeFigureOut">
              <a:rPr lang="x-none" smtClean="0"/>
              <a:pPr/>
              <a:t>1/29/2024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6F479DF-FB9D-4A43-B89D-23D1B9969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E0E970-0A88-4185-AEE5-9D259D008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86BA-EF85-4730-A682-8AFC907D796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91092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208AA73-1C58-419D-A031-224E945258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D5A0AAA-78DC-44F3-8538-0D6257822C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B593B0-9098-481E-A722-C7B5EF5FA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4149B-ADDC-4422-84EE-DC5C9269CC6D}" type="datetimeFigureOut">
              <a:rPr lang="x-none" smtClean="0"/>
              <a:pPr/>
              <a:t>1/29/2024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06506B-5801-4D79-B9DE-080B8A0D0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D84B90-8DC6-49C5-A6E0-79E7395A8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86BA-EF85-4730-A682-8AFC907D796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4639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FFD2A9-E1EE-4EA5-8E60-FB601D3CE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856251-8060-49B2-BC94-A0A7C4993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5162F44-6106-4ACC-B84C-90F212FF0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4149B-ADDC-4422-84EE-DC5C9269CC6D}" type="datetimeFigureOut">
              <a:rPr lang="x-none" smtClean="0"/>
              <a:pPr/>
              <a:t>1/29/2024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38712B-9146-4921-B4FC-B38C47280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DBD990-D10B-4F89-A651-00BFE90A2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86BA-EF85-4730-A682-8AFC907D796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77763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2D4210-F764-4A49-A2FC-ADA7C6D0E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B33C854-5144-427A-BCDB-31363CD4B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B6C0C2-2937-42ED-BC12-7DFFF1313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4149B-ADDC-4422-84EE-DC5C9269CC6D}" type="datetimeFigureOut">
              <a:rPr lang="x-none" smtClean="0"/>
              <a:pPr/>
              <a:t>1/29/2024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2E5AA9-E563-4501-AD68-AC06D848E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7A4C13-F25A-4D28-906D-B14A8B42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86BA-EF85-4730-A682-8AFC907D796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64988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B13559-E9CF-4294-AA79-B8C2BE6F7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0CF399-2662-43A3-BF6C-E076554F99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4FB1D2E-FA12-4E2B-AA52-512D9BCA41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043EE65-D8CF-4CB7-B27C-3B201940A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4149B-ADDC-4422-84EE-DC5C9269CC6D}" type="datetimeFigureOut">
              <a:rPr lang="x-none" smtClean="0"/>
              <a:pPr/>
              <a:t>1/29/2024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1C3AF70-5533-4CC9-BEC4-835AE090C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422DFE5-2499-4092-961F-DA253FE51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86BA-EF85-4730-A682-8AFC907D796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14574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DF0130-060A-44AF-AC43-BCC1944D5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D1BCC8B-F591-4581-8A0E-E90F2F127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8CE9C8D-7BE9-4C9A-AC27-A6F1E990D6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E45875D-0F08-457A-B50B-F4FE6CACB6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7D9B956-0DDB-417B-9DEB-5B140341BB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3E536C1-AD0F-4FE5-91B3-827ADE602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4149B-ADDC-4422-84EE-DC5C9269CC6D}" type="datetimeFigureOut">
              <a:rPr lang="x-none" smtClean="0"/>
              <a:pPr/>
              <a:t>1/29/2024</a:t>
            </a:fld>
            <a:endParaRPr lang="x-none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32D7DEE-C40A-4EB4-B8D8-418DEA504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3B211A4-1AAE-4921-BC54-C1E986C72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86BA-EF85-4730-A682-8AFC907D796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70151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E2871E-C129-4C04-AB28-B333A717B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AF6DDB1-9E4B-4793-A873-F2D6DB51B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4149B-ADDC-4422-84EE-DC5C9269CC6D}" type="datetimeFigureOut">
              <a:rPr lang="x-none" smtClean="0"/>
              <a:pPr/>
              <a:t>1/29/2024</a:t>
            </a:fld>
            <a:endParaRPr lang="x-none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1E68093-78D0-46F7-8875-A868CDECA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3886A54-FADE-4880-92C5-E52C1AAE5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86BA-EF85-4730-A682-8AFC907D796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05239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F5039D1-7556-475E-8E86-E8C2BFBEF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4149B-ADDC-4422-84EE-DC5C9269CC6D}" type="datetimeFigureOut">
              <a:rPr lang="x-none" smtClean="0"/>
              <a:pPr/>
              <a:t>1/29/2024</a:t>
            </a:fld>
            <a:endParaRPr lang="x-none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C41A204-44E0-48B3-90CA-31CAC5AD1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6344568-F7BD-43E6-A6DE-B998FF4A2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86BA-EF85-4730-A682-8AFC907D796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68009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F32E4C-C816-485E-A52F-C18033ABF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65F1DF-1B5A-42D4-B7DD-33F981027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180E3F6-15FD-4E4B-B9D1-64F84E535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B1151B2-3588-43BB-99F5-C18F45F6C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4149B-ADDC-4422-84EE-DC5C9269CC6D}" type="datetimeFigureOut">
              <a:rPr lang="x-none" smtClean="0"/>
              <a:pPr/>
              <a:t>1/29/2024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AD04C8D-6FE5-4855-A4F8-FF1FF5A3B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4613F5D-11D1-4A39-BB6D-2401C7C98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86BA-EF85-4730-A682-8AFC907D796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22393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D3DA4B-3F1C-4178-BAA4-C82EC60FC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A3F27B5-DA0C-4A2A-9A92-8D5E18DF14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8DF55B9-ACF7-46C0-AA58-60459B6E38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A2B2EB1-8533-4693-A172-CDD412E02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4149B-ADDC-4422-84EE-DC5C9269CC6D}" type="datetimeFigureOut">
              <a:rPr lang="x-none" smtClean="0"/>
              <a:pPr/>
              <a:t>1/29/2024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605C0A2-8CE4-4226-9C19-AFFF86B9F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A7DB23E-BD12-47AD-86FF-F789C8B8E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B86BA-EF85-4730-A682-8AFC907D796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28870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940468-CF3D-43F9-8B6B-375E1F0B5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1FCAB6D-8C89-416D-9CA4-EA098E030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30872C-7B72-4EEE-88A2-890A2020B6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4149B-ADDC-4422-84EE-DC5C9269CC6D}" type="datetimeFigureOut">
              <a:rPr lang="x-none" smtClean="0"/>
              <a:pPr/>
              <a:t>1/29/2024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A40770-2BD3-4E66-9666-47AAE32E21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8A9B1AC-3C93-4B28-9FBC-CE32C994EC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B86BA-EF85-4730-A682-8AFC907D796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01619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араллелограмм 35">
            <a:extLst>
              <a:ext uri="{FF2B5EF4-FFF2-40B4-BE49-F238E27FC236}">
                <a16:creationId xmlns:a16="http://schemas.microsoft.com/office/drawing/2014/main" id="{489487A2-A44A-4F6E-B7AB-486D9F5443A5}"/>
              </a:ext>
            </a:extLst>
          </p:cNvPr>
          <p:cNvSpPr/>
          <p:nvPr/>
        </p:nvSpPr>
        <p:spPr>
          <a:xfrm flipH="1">
            <a:off x="8553450" y="0"/>
            <a:ext cx="2700338" cy="923925"/>
          </a:xfrm>
          <a:prstGeom prst="parallelogram">
            <a:avLst>
              <a:gd name="adj" fmla="val 29281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x-none"/>
          </a:p>
        </p:txBody>
      </p:sp>
      <p:pic>
        <p:nvPicPr>
          <p:cNvPr id="37" name="Рисунок 36">
            <a:extLst>
              <a:ext uri="{FF2B5EF4-FFF2-40B4-BE49-F238E27FC236}">
                <a16:creationId xmlns:a16="http://schemas.microsoft.com/office/drawing/2014/main" id="{44255243-01AA-4B35-8577-B074A484334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3" t="4" r="35038" b="90410"/>
          <a:stretch/>
        </p:blipFill>
        <p:spPr bwMode="auto">
          <a:xfrm>
            <a:off x="0" y="0"/>
            <a:ext cx="121920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06E48F4E-EB23-497E-A21D-E3DCE3D0A468}"/>
              </a:ext>
            </a:extLst>
          </p:cNvPr>
          <p:cNvSpPr/>
          <p:nvPr/>
        </p:nvSpPr>
        <p:spPr>
          <a:xfrm>
            <a:off x="0" y="1"/>
            <a:ext cx="12192000" cy="814387"/>
          </a:xfrm>
          <a:prstGeom prst="rect">
            <a:avLst/>
          </a:prstGeom>
          <a:solidFill>
            <a:srgbClr val="DAE3F3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x-none" dirty="0"/>
          </a:p>
        </p:txBody>
      </p:sp>
      <p:sp>
        <p:nvSpPr>
          <p:cNvPr id="39" name="Параллелограмм 38">
            <a:extLst>
              <a:ext uri="{FF2B5EF4-FFF2-40B4-BE49-F238E27FC236}">
                <a16:creationId xmlns:a16="http://schemas.microsoft.com/office/drawing/2014/main" id="{91DF289D-7A9C-4BB9-B145-D78A5852A2AB}"/>
              </a:ext>
            </a:extLst>
          </p:cNvPr>
          <p:cNvSpPr/>
          <p:nvPr/>
        </p:nvSpPr>
        <p:spPr>
          <a:xfrm>
            <a:off x="8870155" y="-53611"/>
            <a:ext cx="3236985" cy="923925"/>
          </a:xfrm>
          <a:prstGeom prst="parallelogram">
            <a:avLst>
              <a:gd name="adj" fmla="val 2928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x-none"/>
          </a:p>
        </p:txBody>
      </p:sp>
      <p:pic>
        <p:nvPicPr>
          <p:cNvPr id="40" name="Рисунок 6" descr="Изображение выглядит как здание&#10;&#10;Автоматически созданное описание">
            <a:extLst>
              <a:ext uri="{FF2B5EF4-FFF2-40B4-BE49-F238E27FC236}">
                <a16:creationId xmlns:a16="http://schemas.microsoft.com/office/drawing/2014/main" id="{482D06FC-9FCF-4EE1-8FD6-68A728F2FCB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206" y="112713"/>
            <a:ext cx="573087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Прямоугольник 21">
            <a:extLst>
              <a:ext uri="{FF2B5EF4-FFF2-40B4-BE49-F238E27FC236}">
                <a16:creationId xmlns:a16="http://schemas.microsoft.com/office/drawing/2014/main" id="{216D177C-92A0-489A-91B5-E6BD3569C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7569" y="209550"/>
            <a:ext cx="1811337" cy="3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7000"/>
              </a:lnSpc>
            </a:pPr>
            <a:r>
              <a:rPr lang="ru-RU" altLang="x-none" dirty="0" smtClean="0">
                <a:latin typeface="Tahoma" panose="020B0604030504040204" pitchFamily="34" charset="0"/>
                <a:cs typeface="Tahoma" panose="020B0604030504040204" pitchFamily="34" charset="0"/>
              </a:rPr>
              <a:t>МКИ РК</a:t>
            </a:r>
            <a:endParaRPr lang="ru-RU" altLang="x-none" sz="3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9" name="Заголовок 1"/>
          <p:cNvSpPr txBox="1">
            <a:spLocks/>
          </p:cNvSpPr>
          <p:nvPr/>
        </p:nvSpPr>
        <p:spPr>
          <a:xfrm>
            <a:off x="0" y="112713"/>
            <a:ext cx="8930481" cy="6134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rgbClr val="261414"/>
                </a:solidFill>
                <a:latin typeface="Arial Narrow" panose="020B0606020202030204" pitchFamily="34" charset="0"/>
                <a:ea typeface="+mn-ea"/>
                <a:cs typeface="+mn-cs"/>
              </a:rPr>
              <a:t>ИСПОЛНЕНИЕ БЮДЖЕТА</a:t>
            </a:r>
          </a:p>
          <a:p>
            <a:r>
              <a:rPr lang="ru-RU" sz="2800" b="1" dirty="0" smtClean="0">
                <a:solidFill>
                  <a:srgbClr val="261414"/>
                </a:solidFill>
                <a:latin typeface="Arial Narrow" panose="020B0606020202030204" pitchFamily="34" charset="0"/>
                <a:ea typeface="+mn-ea"/>
                <a:cs typeface="+mn-cs"/>
              </a:rPr>
              <a:t>МКИ </a:t>
            </a:r>
            <a:r>
              <a:rPr lang="ru-RU" sz="2800" b="1" dirty="0">
                <a:solidFill>
                  <a:srgbClr val="261414"/>
                </a:solidFill>
                <a:latin typeface="Arial Narrow" panose="020B0606020202030204" pitchFamily="34" charset="0"/>
                <a:ea typeface="+mn-ea"/>
                <a:cs typeface="+mn-cs"/>
              </a:rPr>
              <a:t>РК по направлениям за </a:t>
            </a:r>
            <a:r>
              <a:rPr lang="ru-RU" sz="2800" b="1" dirty="0" smtClean="0">
                <a:solidFill>
                  <a:srgbClr val="261414"/>
                </a:solidFill>
                <a:latin typeface="Arial Narrow" panose="020B0606020202030204" pitchFamily="34" charset="0"/>
                <a:ea typeface="+mn-ea"/>
                <a:cs typeface="+mn-cs"/>
              </a:rPr>
              <a:t>2023 </a:t>
            </a:r>
            <a:r>
              <a:rPr lang="ru-RU" sz="2800" b="1" dirty="0">
                <a:solidFill>
                  <a:srgbClr val="261414"/>
                </a:solidFill>
                <a:latin typeface="Arial Narrow" panose="020B0606020202030204" pitchFamily="34" charset="0"/>
                <a:ea typeface="+mn-ea"/>
                <a:cs typeface="+mn-cs"/>
              </a:rPr>
              <a:t>год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732513"/>
              </p:ext>
            </p:extLst>
          </p:nvPr>
        </p:nvGraphicFramePr>
        <p:xfrm>
          <a:off x="80682" y="1036637"/>
          <a:ext cx="12026457" cy="5697032"/>
        </p:xfrm>
        <a:graphic>
          <a:graphicData uri="http://schemas.openxmlformats.org/drawingml/2006/table">
            <a:tbl>
              <a:tblPr/>
              <a:tblGrid>
                <a:gridCol w="3905501">
                  <a:extLst>
                    <a:ext uri="{9D8B030D-6E8A-4147-A177-3AD203B41FA5}">
                      <a16:colId xmlns:a16="http://schemas.microsoft.com/office/drawing/2014/main" val="3558775151"/>
                    </a:ext>
                  </a:extLst>
                </a:gridCol>
                <a:gridCol w="1686183">
                  <a:extLst>
                    <a:ext uri="{9D8B030D-6E8A-4147-A177-3AD203B41FA5}">
                      <a16:colId xmlns:a16="http://schemas.microsoft.com/office/drawing/2014/main" val="240329792"/>
                    </a:ext>
                  </a:extLst>
                </a:gridCol>
                <a:gridCol w="1686183">
                  <a:extLst>
                    <a:ext uri="{9D8B030D-6E8A-4147-A177-3AD203B41FA5}">
                      <a16:colId xmlns:a16="http://schemas.microsoft.com/office/drawing/2014/main" val="1678066239"/>
                    </a:ext>
                  </a:extLst>
                </a:gridCol>
                <a:gridCol w="1686183">
                  <a:extLst>
                    <a:ext uri="{9D8B030D-6E8A-4147-A177-3AD203B41FA5}">
                      <a16:colId xmlns:a16="http://schemas.microsoft.com/office/drawing/2014/main" val="3992383657"/>
                    </a:ext>
                  </a:extLst>
                </a:gridCol>
                <a:gridCol w="1686183">
                  <a:extLst>
                    <a:ext uri="{9D8B030D-6E8A-4147-A177-3AD203B41FA5}">
                      <a16:colId xmlns:a16="http://schemas.microsoft.com/office/drawing/2014/main" val="1324436570"/>
                    </a:ext>
                  </a:extLst>
                </a:gridCol>
                <a:gridCol w="1376224">
                  <a:extLst>
                    <a:ext uri="{9D8B030D-6E8A-4147-A177-3AD203B41FA5}">
                      <a16:colId xmlns:a16="http://schemas.microsoft.com/office/drawing/2014/main" val="3117053280"/>
                    </a:ext>
                  </a:extLst>
                </a:gridCol>
              </a:tblGrid>
              <a:tr h="423551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Наименование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Скорректированный бюджет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Исполнение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Остаток, в том числе:</a:t>
                      </a:r>
                      <a:b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</a:b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b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Исполнения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231968"/>
                  </a:ext>
                </a:extLst>
              </a:tr>
              <a:tr h="3039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Экономия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Неосвоение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726299"/>
                  </a:ext>
                </a:extLst>
              </a:tr>
              <a:tr h="36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ИТОГО:</a:t>
                      </a:r>
                    </a:p>
                  </a:txBody>
                  <a:tcPr marL="6971" marR="6971" marT="6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165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132 567,1   </a:t>
                      </a:r>
                    </a:p>
                  </a:txBody>
                  <a:tcPr marL="6971" marR="6971" marT="6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163 133 737,1   </a:t>
                      </a:r>
                    </a:p>
                  </a:txBody>
                  <a:tcPr marL="6971" marR="6971" marT="6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250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275,6   </a:t>
                      </a:r>
                    </a:p>
                  </a:txBody>
                  <a:tcPr marL="6971" marR="6971" marT="6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748 554,4   </a:t>
                      </a:r>
                    </a:p>
                  </a:txBody>
                  <a:tcPr marL="6971" marR="6971" marT="6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98,8   </a:t>
                      </a:r>
                    </a:p>
                  </a:txBody>
                  <a:tcPr marL="6971" marR="6971" marT="6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752859"/>
                  </a:ext>
                </a:extLst>
              </a:tr>
              <a:tr h="31289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В сфере культуры,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в том числе: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51 523 935,0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50 384 063,2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91 265,7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1 048 606,1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97,8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407698"/>
                  </a:ext>
                </a:extLst>
              </a:tr>
              <a:tr h="42355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за счет целевого трансферта из Национального фонда Республики Казахстан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1 323 309,0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738 074,6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585 234,4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55,8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417831"/>
                  </a:ext>
                </a:extLst>
              </a:tr>
              <a:tr h="30395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В сфере информации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68 721 576,6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68 295 679,1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0,7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425 896,8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99,4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307264"/>
                  </a:ext>
                </a:extLst>
              </a:tr>
              <a:tr h="47380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В сфере архивов, документации и книжного дела, </a:t>
                      </a: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 том числе:  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5 795 172,1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5 423 479,2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135 531,5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236 161,4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93,6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079215"/>
                  </a:ext>
                </a:extLst>
              </a:tr>
              <a:tr h="423551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2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за счет целевого трансферта из Национального фонда Республики Казахстан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112 588,0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95 253,6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15 046,7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2 287,7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84,6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826516"/>
                  </a:ext>
                </a:extLst>
              </a:tr>
              <a:tr h="29501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В сфере религии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2 416 458,6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2 414 012,1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0,3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2 446,2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99,9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204481"/>
                  </a:ext>
                </a:extLst>
              </a:tr>
              <a:tr h="41122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В сфере взаимодействия с гражданским обществом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2 942 895,1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2 934 335,6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8 559,5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99,7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349659"/>
                  </a:ext>
                </a:extLst>
              </a:tr>
              <a:tr h="38441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В сфере молодежи и семьи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2 120 053,8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2 110 428,9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3 156,9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6 468,0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99,5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086252"/>
                  </a:ext>
                </a:extLst>
              </a:tr>
              <a:tr h="38441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В межэтнической сфере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1 132 521,0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1 128 842,6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2 230,8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1 447,6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99,7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944050"/>
                  </a:ext>
                </a:extLst>
              </a:tr>
              <a:tr h="38441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В сфере образования (стипендии)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25 262 117,0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25 260 930,0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1 153,9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33,1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100,0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255044"/>
                  </a:ext>
                </a:extLst>
              </a:tr>
              <a:tr h="38441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Резерв Правительства РК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1 231 642,2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1 231 642,2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100,0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058441"/>
                  </a:ext>
                </a:extLst>
              </a:tr>
              <a:tr h="41122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Обеспечение деятельности государственного органа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3 986 195,7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3 950 324,2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8 376,3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27 495,2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99,1</a:t>
                      </a:r>
                    </a:p>
                  </a:txBody>
                  <a:tcPr marL="6971" marR="6971" marT="6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032439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1380683" y="832828"/>
            <a:ext cx="77457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i="1" dirty="0">
                <a:latin typeface="Arial Narrow" panose="020B0606020202030204" pitchFamily="34" charset="0"/>
              </a:rPr>
              <a:t>тыс. тенге</a:t>
            </a:r>
            <a:endParaRPr lang="en-US" sz="1000" i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1893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1244</TotalTime>
  <Words>235</Words>
  <Application>Microsoft Office PowerPoint</Application>
  <PresentationFormat>Широкоэкранный</PresentationFormat>
  <Paragraphs>90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Tahoma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Алмат Кайракбеков</dc:creator>
  <cp:lastModifiedBy>Саягүл Дүйсенқызы</cp:lastModifiedBy>
  <cp:revision>84</cp:revision>
  <cp:lastPrinted>2024-01-29T04:42:31Z</cp:lastPrinted>
  <dcterms:created xsi:type="dcterms:W3CDTF">2020-04-09T04:33:10Z</dcterms:created>
  <dcterms:modified xsi:type="dcterms:W3CDTF">2024-01-29T04:42:32Z</dcterms:modified>
</cp:coreProperties>
</file>