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charts/chart7.xml" ContentType="application/vnd.openxmlformats-officedocument.drawingml.char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8" r:id="rId1"/>
    <p:sldMasterId id="2147484691" r:id="rId2"/>
  </p:sldMasterIdLst>
  <p:notesMasterIdLst>
    <p:notesMasterId r:id="rId33"/>
  </p:notesMasterIdLst>
  <p:handoutMasterIdLst>
    <p:handoutMasterId r:id="rId34"/>
  </p:handoutMasterIdLst>
  <p:sldIdLst>
    <p:sldId id="427" r:id="rId3"/>
    <p:sldId id="516" r:id="rId4"/>
    <p:sldId id="504" r:id="rId5"/>
    <p:sldId id="429" r:id="rId6"/>
    <p:sldId id="431" r:id="rId7"/>
    <p:sldId id="510" r:id="rId8"/>
    <p:sldId id="511" r:id="rId9"/>
    <p:sldId id="512" r:id="rId10"/>
    <p:sldId id="507" r:id="rId11"/>
    <p:sldId id="478" r:id="rId12"/>
    <p:sldId id="508" r:id="rId13"/>
    <p:sldId id="465" r:id="rId14"/>
    <p:sldId id="469" r:id="rId15"/>
    <p:sldId id="467" r:id="rId16"/>
    <p:sldId id="468" r:id="rId17"/>
    <p:sldId id="392" r:id="rId18"/>
    <p:sldId id="513" r:id="rId19"/>
    <p:sldId id="470" r:id="rId20"/>
    <p:sldId id="514" r:id="rId21"/>
    <p:sldId id="505" r:id="rId22"/>
    <p:sldId id="481" r:id="rId23"/>
    <p:sldId id="506" r:id="rId24"/>
    <p:sldId id="403" r:id="rId25"/>
    <p:sldId id="515" r:id="rId26"/>
    <p:sldId id="487" r:id="rId27"/>
    <p:sldId id="488" r:id="rId28"/>
    <p:sldId id="491" r:id="rId29"/>
    <p:sldId id="509" r:id="rId30"/>
    <p:sldId id="492" r:id="rId31"/>
    <p:sldId id="503" r:id="rId32"/>
  </p:sldIdLst>
  <p:sldSz cx="9144000" cy="6858000" type="screen4x3"/>
  <p:notesSz cx="68580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FF"/>
    <a:srgbClr val="FFFF00"/>
    <a:srgbClr val="0066FF"/>
    <a:srgbClr val="FF99CC"/>
    <a:srgbClr val="33CCFF"/>
    <a:srgbClr val="FFCCCC"/>
    <a:srgbClr val="49B10F"/>
    <a:srgbClr val="5D64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852" autoAdjust="0"/>
    <p:restoredTop sz="87780" autoAdjust="0"/>
  </p:normalViewPr>
  <p:slideViewPr>
    <p:cSldViewPr>
      <p:cViewPr>
        <p:scale>
          <a:sx n="110" d="100"/>
          <a:sy n="110" d="100"/>
        </p:scale>
        <p:origin x="-163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sideWall>
      <c:spPr>
        <a:noFill/>
        <a:ln w="25399">
          <a:noFill/>
        </a:ln>
      </c:spPr>
    </c:sideWall>
    <c:backWall>
      <c:spPr>
        <a:noFill/>
        <a:ln w="25399">
          <a:noFill/>
        </a:ln>
      </c:spPr>
    </c:backWall>
    <c:plotArea>
      <c:layout>
        <c:manualLayout>
          <c:layoutTarget val="inner"/>
          <c:xMode val="edge"/>
          <c:yMode val="edge"/>
          <c:x val="0.24832214765100671"/>
          <c:y val="0.21563342318059306"/>
          <c:w val="0.48456375838926191"/>
          <c:h val="0.973045822102425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аудан тұрғындарының структурасы</c:v>
                </c:pt>
              </c:strCache>
            </c:strRef>
          </c:tx>
          <c:dLbls>
            <c:dLbl>
              <c:idx val="0"/>
              <c:layout>
                <c:manualLayout>
                  <c:x val="-0.1669885774504237"/>
                  <c:y val="-8.424097185480274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latin typeface="Arial" pitchFamily="34" charset="0"/>
                        <a:cs typeface="Arial" pitchFamily="34" charset="0"/>
                      </a:rPr>
                      <a:t>19</a:t>
                    </a:r>
                    <a:r>
                      <a:rPr lang="kk-KZ" b="1" baseline="0" dirty="0" smtClean="0">
                        <a:latin typeface="Arial" pitchFamily="34" charset="0"/>
                        <a:cs typeface="Arial" pitchFamily="34" charset="0"/>
                      </a:rPr>
                      <a:t> 879</a:t>
                    </a:r>
                  </a:p>
                  <a:p>
                    <a:pPr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endParaRPr lang="en-US" b="1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6302">
                  <a:noFill/>
                </a:ln>
              </c:spPr>
              <c:dLblPos val="bestFit"/>
              <c:showSerName val="1"/>
            </c:dLbl>
            <c:dLbl>
              <c:idx val="1"/>
              <c:layout>
                <c:manualLayout>
                  <c:x val="0.13367406038723093"/>
                  <c:y val="5.4620356249935165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latin typeface="Arial" pitchFamily="34" charset="0"/>
                        <a:cs typeface="Arial" pitchFamily="34" charset="0"/>
                      </a:rPr>
                      <a:t>10666</a:t>
                    </a:r>
                  </a:p>
                </c:rich>
              </c:tx>
              <c:spPr>
                <a:noFill/>
                <a:ln w="26302">
                  <a:noFill/>
                </a:ln>
              </c:spPr>
              <c:dLblPos val="bestFit"/>
              <c:showSerName val="1"/>
            </c:dLbl>
            <c:dLbl>
              <c:idx val="2"/>
              <c:layout>
                <c:manualLayout>
                  <c:x val="-4.6835674066037759E-2"/>
                  <c:y val="6.2348925751869949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latin typeface="Arial" pitchFamily="34" charset="0"/>
                        <a:cs typeface="Arial" pitchFamily="34" charset="0"/>
                      </a:rPr>
                      <a:t>1581</a:t>
                    </a:r>
                    <a:endParaRPr lang="en-US" b="1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6302">
                  <a:noFill/>
                </a:ln>
              </c:spPr>
              <c:dLblPos val="bestFit"/>
              <c:showSerName val="1"/>
            </c:dLbl>
            <c:spPr>
              <a:noFill/>
              <a:ln w="26302">
                <a:noFill/>
              </a:ln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  <c:showSer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ересектер</c:v>
                </c:pt>
                <c:pt idx="1">
                  <c:v>балалар</c:v>
                </c:pt>
                <c:pt idx="2">
                  <c:v>жасөспірімдер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">
                  <c:v>19879</c:v>
                </c:pt>
                <c:pt idx="1">
                  <c:v>10666</c:v>
                </c:pt>
                <c:pt idx="2">
                  <c:v>1581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716747328004883"/>
          <c:y val="0.61990600977249388"/>
          <c:w val="0.24556306134499606"/>
          <c:h val="0.27665681117923507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906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7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Аудан </c:v>
                </c:pt>
              </c:strCache>
            </c:strRef>
          </c:tx>
          <c:dPt>
            <c:idx val="1"/>
            <c:spPr>
              <a:solidFill>
                <a:srgbClr val="00B050"/>
              </a:solidFill>
            </c:spPr>
          </c:dPt>
          <c:dLbls>
            <c:spPr>
              <a:noFill/>
              <a:ln w="21812">
                <a:noFill/>
              </a:ln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46.7</c:v>
                </c:pt>
                <c:pt idx="1">
                  <c:v>44.2</c:v>
                </c:pt>
              </c:numCache>
            </c:numRef>
          </c:val>
        </c:ser>
        <c:dLbls>
          <c:showVal val="1"/>
        </c:dLbls>
        <c:gapWidth val="75"/>
        <c:axId val="114514176"/>
        <c:axId val="114520064"/>
      </c:barChart>
      <c:catAx>
        <c:axId val="11451417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520064"/>
        <c:crosses val="autoZero"/>
        <c:auto val="1"/>
        <c:lblAlgn val="ctr"/>
        <c:lblOffset val="100"/>
      </c:catAx>
      <c:valAx>
        <c:axId val="114520064"/>
        <c:scaling>
          <c:orientation val="minMax"/>
        </c:scaling>
        <c:axPos val="b"/>
        <c:numFmt formatCode="General" sourceLinked="1"/>
        <c:majorTickMark val="none"/>
        <c:tickLblPos val="none"/>
        <c:crossAx val="114514176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</c:chart>
  <c:txPr>
    <a:bodyPr/>
    <a:lstStyle/>
    <a:p>
      <a:pPr>
        <a:defRPr sz="1546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Ауруханаға жүгінгендер</c:v>
                </c:pt>
              </c:strCache>
            </c:strRef>
          </c:tx>
          <c:dLbls>
            <c:dLbl>
              <c:idx val="0"/>
              <c:layout>
                <c:manualLayout>
                  <c:x val="1.7451229858480303E-2"/>
                  <c:y val="-4.5005046720577105E-2"/>
                </c:manualLayout>
              </c:layout>
              <c:showVal val="1"/>
            </c:dLbl>
            <c:dLbl>
              <c:idx val="1"/>
              <c:layout>
                <c:manualLayout>
                  <c:x val="1.0180744610825541E-2"/>
                  <c:y val="-3.1651329521306192E-2"/>
                </c:manualLayout>
              </c:layout>
              <c:showVal val="1"/>
            </c:dLbl>
            <c:txPr>
              <a:bodyPr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2023ж</c:v>
                </c:pt>
                <c:pt idx="1">
                  <c:v>2022ж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10359</c:v>
                </c:pt>
                <c:pt idx="1">
                  <c:v>9676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Жатқызылғаны</c:v>
                </c:pt>
              </c:strCache>
            </c:strRef>
          </c:tx>
          <c:dLbls>
            <c:dLbl>
              <c:idx val="0"/>
              <c:layout>
                <c:manualLayout>
                  <c:x val="1.7013232514177693E-2"/>
                  <c:y val="-4.1666666666666664E-2"/>
                </c:manualLayout>
              </c:layout>
              <c:showVal val="1"/>
            </c:dLbl>
            <c:dLbl>
              <c:idx val="1"/>
              <c:layout>
                <c:manualLayout>
                  <c:x val="1.1489039051499755E-2"/>
                  <c:y val="-4.2080726255002435E-2"/>
                </c:manualLayout>
              </c:layout>
              <c:showVal val="1"/>
            </c:dLbl>
            <c:txPr>
              <a:bodyPr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2023ж</c:v>
                </c:pt>
                <c:pt idx="1">
                  <c:v>2022ж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6695</c:v>
                </c:pt>
                <c:pt idx="1">
                  <c:v>6341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Жоспарлы түскен</c:v>
                </c:pt>
              </c:strCache>
            </c:strRef>
          </c:tx>
          <c:dLbls>
            <c:dLbl>
              <c:idx val="0"/>
              <c:layout>
                <c:manualLayout>
                  <c:x val="1.2794563015930373E-2"/>
                  <c:y val="-3.0020305072486122E-2"/>
                </c:manualLayout>
              </c:layout>
              <c:showVal val="1"/>
            </c:dLbl>
            <c:dLbl>
              <c:idx val="1"/>
              <c:layout>
                <c:manualLayout>
                  <c:x val="1.2794563015930373E-2"/>
                  <c:y val="-2.251522880436448E-2"/>
                </c:manualLayout>
              </c:layout>
              <c:showVal val="1"/>
            </c:dLbl>
            <c:txPr>
              <a:bodyPr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2023ж</c:v>
                </c:pt>
                <c:pt idx="1">
                  <c:v>2022ж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2346</c:v>
                </c:pt>
                <c:pt idx="1">
                  <c:v>2565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Жедел түскен</c:v>
                </c:pt>
              </c:strCache>
            </c:strRef>
          </c:tx>
          <c:dLbls>
            <c:dLbl>
              <c:idx val="0"/>
              <c:layout>
                <c:manualLayout>
                  <c:x val="6.3972815079651815E-3"/>
                  <c:y val="-4.5030457608729084E-2"/>
                </c:manualLayout>
              </c:layout>
              <c:showVal val="1"/>
            </c:dLbl>
            <c:dLbl>
              <c:idx val="1"/>
              <c:layout>
                <c:manualLayout>
                  <c:x val="1.439388339292166E-2"/>
                  <c:y val="-2.2515228804364615E-2"/>
                </c:manualLayout>
              </c:layout>
              <c:showVal val="1"/>
            </c:dLbl>
            <c:txPr>
              <a:bodyPr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2023ж</c:v>
                </c:pt>
                <c:pt idx="1">
                  <c:v>2022ж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4349</c:v>
                </c:pt>
                <c:pt idx="1">
                  <c:v>3776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Амбулаторлы түскен</c:v>
                </c:pt>
              </c:strCache>
            </c:strRef>
          </c:tx>
          <c:dLbls>
            <c:dLbl>
              <c:idx val="0"/>
              <c:layout>
                <c:manualLayout>
                  <c:x val="1.7592524146904261E-2"/>
                  <c:y val="-2.626776693842529E-2"/>
                </c:manualLayout>
              </c:layout>
              <c:showVal val="1"/>
            </c:dLbl>
            <c:dLbl>
              <c:idx val="1"/>
              <c:layout>
                <c:manualLayout>
                  <c:x val="1.5993203769912961E-2"/>
                  <c:y val="-1.5010152536243019E-2"/>
                </c:manualLayout>
              </c:layout>
              <c:showVal val="1"/>
            </c:dLbl>
            <c:txPr>
              <a:bodyPr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2023ж</c:v>
                </c:pt>
                <c:pt idx="1">
                  <c:v>2022ж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3664</c:v>
                </c:pt>
                <c:pt idx="1">
                  <c:v>3335</c:v>
                </c:pt>
              </c:numCache>
            </c:numRef>
          </c:val>
        </c:ser>
        <c:dLbls>
          <c:showVal val="1"/>
        </c:dLbls>
        <c:shape val="cylinder"/>
        <c:axId val="114639616"/>
        <c:axId val="114641152"/>
        <c:axId val="0"/>
      </c:bar3DChart>
      <c:catAx>
        <c:axId val="11463961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641152"/>
        <c:crosses val="autoZero"/>
        <c:auto val="1"/>
        <c:lblAlgn val="ctr"/>
        <c:lblOffset val="100"/>
      </c:catAx>
      <c:valAx>
        <c:axId val="114641152"/>
        <c:scaling>
          <c:orientation val="minMax"/>
        </c:scaling>
        <c:delete val="1"/>
        <c:axPos val="l"/>
        <c:numFmt formatCode="General" sourceLinked="1"/>
        <c:tickLblPos val="nextTo"/>
        <c:crossAx val="114639616"/>
        <c:crosses val="autoZero"/>
        <c:crossBetween val="between"/>
      </c:valAx>
      <c:spPr>
        <a:noFill/>
        <a:ln w="25381">
          <a:noFill/>
        </a:ln>
      </c:spPr>
    </c:plotArea>
    <c:legend>
      <c:legendPos val="t"/>
      <c:layout>
        <c:manualLayout>
          <c:xMode val="edge"/>
          <c:yMode val="edge"/>
          <c:x val="0.25249948073037626"/>
          <c:y val="0"/>
          <c:w val="0.70771061890644971"/>
          <c:h val="0.30865669881152497"/>
        </c:manualLayout>
      </c:layout>
      <c:txPr>
        <a:bodyPr/>
        <a:lstStyle/>
        <a:p>
          <a:pPr>
            <a:defRPr sz="13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3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7660265749537901"/>
          <c:y val="7.109557867360207E-2"/>
          <c:w val="0.67074643273408086"/>
          <c:h val="0.675733381779239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dLbls>
            <c:dLbl>
              <c:idx val="0"/>
              <c:layout>
                <c:manualLayout>
                  <c:x val="-7.6251134133244469E-2"/>
                  <c:y val="-6.8083772236229884E-2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8.5360885827500646E-4"/>
                  <c:y val="-1.4810736660145107E-2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1.3110117394363602E-2"/>
                  <c:y val="4.1861874104383884E-2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6.7894770951375874E-2"/>
                  <c:y val="-8.6143206310409934E-2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-3.4123753517230012E-4"/>
                  <c:y val="-3.5728409699380397E-2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Босанушы</c:v>
                </c:pt>
                <c:pt idx="1">
                  <c:v>Физиологиялық босану</c:v>
                </c:pt>
                <c:pt idx="2">
                  <c:v>Кесір тілігімен босану</c:v>
                </c:pt>
                <c:pt idx="3">
                  <c:v>Тірі туылған бала</c:v>
                </c:pt>
                <c:pt idx="4">
                  <c:v>Ерте неонатальды өлім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459</c:v>
                </c:pt>
                <c:pt idx="1">
                  <c:v>387</c:v>
                </c:pt>
                <c:pt idx="2">
                  <c:v>66</c:v>
                </c:pt>
                <c:pt idx="3">
                  <c:v>450</c:v>
                </c:pt>
                <c:pt idx="4">
                  <c:v>1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7">
          <a:noFill/>
        </a:ln>
      </c:spPr>
    </c:plotArea>
    <c:plotVisOnly val="1"/>
    <c:dispBlanksAs val="zero"/>
  </c:chart>
  <c:txPr>
    <a:bodyPr/>
    <a:lstStyle/>
    <a:p>
      <a:pPr>
        <a:defRPr sz="1801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4204319934032601E-2"/>
          <c:y val="0.12219414129074158"/>
          <c:w val="0.78546962352785354"/>
          <c:h val="0.785458834800157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Lbls>
            <c:dLbl>
              <c:idx val="0"/>
              <c:layout>
                <c:manualLayout>
                  <c:x val="-0.13480364615933471"/>
                  <c:y val="-8.4467769493084072E-2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4.8947253737911471E-2"/>
                  <c:y val="-6.6922065693996793E-3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9.2175113061274197E-3"/>
                  <c:y val="7.3748018115085107E-2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0.11244440138809332"/>
                  <c:y val="-9.5416915481613226E-2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-3.7046484416835075E-3"/>
                  <c:y val="-2.5867785523830691E-2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sz="13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Босанушы</c:v>
                </c:pt>
                <c:pt idx="1">
                  <c:v>Физиологиялық босану</c:v>
                </c:pt>
                <c:pt idx="2">
                  <c:v>Кесір тілігімен босану</c:v>
                </c:pt>
                <c:pt idx="3">
                  <c:v>Тірі туылған бала</c:v>
                </c:pt>
                <c:pt idx="4">
                  <c:v>Ерте неонатальды өлім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494</c:v>
                </c:pt>
                <c:pt idx="1">
                  <c:v>420</c:v>
                </c:pt>
                <c:pt idx="2">
                  <c:v>71</c:v>
                </c:pt>
                <c:pt idx="3">
                  <c:v>490</c:v>
                </c:pt>
                <c:pt idx="4">
                  <c:v>0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378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Қайтыс болғандар</c:v>
                </c:pt>
              </c:strCache>
            </c:strRef>
          </c:tx>
          <c:dLbls>
            <c:dLbl>
              <c:idx val="0"/>
              <c:layout>
                <c:manualLayout>
                  <c:x val="1.519457551261365E-2"/>
                  <c:y val="-3.3015641935264545E-2"/>
                </c:manualLayout>
              </c:layout>
              <c:showVal val="1"/>
            </c:dLbl>
            <c:dLbl>
              <c:idx val="1"/>
              <c:layout>
                <c:manualLayout>
                  <c:x val="1.519457551261365E-2"/>
                  <c:y val="-3.3015641935264545E-2"/>
                </c:manualLayout>
              </c:layout>
              <c:showVal val="1"/>
            </c:dLbl>
            <c:spPr>
              <a:noFill/>
              <a:ln w="23537">
                <a:noFill/>
              </a:ln>
            </c:spPr>
            <c:txPr>
              <a:bodyPr/>
              <a:lstStyle/>
              <a:p>
                <a:pPr>
                  <a:defRPr sz="2224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тәулікке дейін қайтыс болғаны</c:v>
                </c:pt>
              </c:strCache>
            </c:strRef>
          </c:tx>
          <c:dLbls>
            <c:dLbl>
              <c:idx val="0"/>
              <c:layout>
                <c:manualLayout>
                  <c:x val="2.5830778371443232E-2"/>
                  <c:y val="-3.8094971463766801E-2"/>
                </c:manualLayout>
              </c:layout>
              <c:showVal val="1"/>
            </c:dLbl>
            <c:dLbl>
              <c:idx val="1"/>
              <c:layout>
                <c:manualLayout>
                  <c:x val="2.5830778371443232E-2"/>
                  <c:y val="-3.8094971463766801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7</a:t>
                    </a:r>
                  </a:p>
                </c:rich>
              </c:tx>
            </c:dLbl>
            <c:spPr>
              <a:noFill/>
              <a:ln w="23537">
                <a:noFill/>
              </a:ln>
            </c:spPr>
            <c:txPr>
              <a:bodyPr/>
              <a:lstStyle/>
              <a:p>
                <a:pPr>
                  <a:defRPr sz="2224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Көрсеткіші</c:v>
                </c:pt>
              </c:strCache>
            </c:strRef>
          </c:tx>
          <c:dLbls>
            <c:dLbl>
              <c:idx val="0"/>
              <c:layout>
                <c:manualLayout>
                  <c:x val="1.6714033063874884E-2"/>
                  <c:y val="-1.7777653349757963E-2"/>
                </c:manualLayout>
              </c:layout>
              <c:showVal val="1"/>
            </c:dLbl>
            <c:dLbl>
              <c:idx val="1"/>
              <c:layout>
                <c:manualLayout>
                  <c:x val="1.6714033063874884E-2"/>
                  <c:y val="-2.0317518087612441E-2"/>
                </c:manualLayout>
              </c:layout>
              <c:showVal val="1"/>
            </c:dLbl>
            <c:spPr>
              <a:noFill/>
              <a:ln w="23537">
                <a:noFill/>
              </a:ln>
            </c:spPr>
            <c:txPr>
              <a:bodyPr/>
              <a:lstStyle/>
              <a:p>
                <a:pPr>
                  <a:defRPr sz="2224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0.5</c:v>
                </c:pt>
                <c:pt idx="1">
                  <c:v>0.3000000000000001</c:v>
                </c:pt>
              </c:numCache>
            </c:numRef>
          </c:val>
        </c:ser>
        <c:dLbls>
          <c:showVal val="1"/>
        </c:dLbls>
        <c:shape val="cylinder"/>
        <c:axId val="114985216"/>
        <c:axId val="115003392"/>
        <c:axId val="0"/>
      </c:bar3DChart>
      <c:catAx>
        <c:axId val="1149852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224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003392"/>
        <c:crosses val="autoZero"/>
        <c:auto val="1"/>
        <c:lblAlgn val="ctr"/>
        <c:lblOffset val="100"/>
      </c:catAx>
      <c:valAx>
        <c:axId val="11500339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4985216"/>
        <c:crosses val="autoZero"/>
        <c:crossBetween val="between"/>
      </c:valAx>
      <c:spPr>
        <a:noFill/>
        <a:ln w="25404">
          <a:noFill/>
        </a:ln>
      </c:spPr>
    </c:plotArea>
    <c:legend>
      <c:legendPos val="t"/>
      <c:layout>
        <c:manualLayout>
          <c:xMode val="edge"/>
          <c:yMode val="edge"/>
          <c:x val="5.0000032685827096E-2"/>
          <c:y val="1.523794374188075E-2"/>
          <c:w val="0.90000006537165422"/>
          <c:h val="0.1110735703491609"/>
        </c:manualLayout>
      </c:layout>
      <c:txPr>
        <a:bodyPr/>
        <a:lstStyle/>
        <a:p>
          <a:pPr>
            <a:defRPr sz="1482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668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perspective val="30"/>
    </c:view3D>
    <c:plotArea>
      <c:layout>
        <c:manualLayout>
          <c:layoutTarget val="inner"/>
          <c:xMode val="edge"/>
          <c:yMode val="edge"/>
          <c:x val="0.13107822410147993"/>
          <c:y val="4.4897959183673494E-2"/>
          <c:w val="0.64270613107822405"/>
          <c:h val="0.7306122448979580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жүйке жүйесі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 w="25380">
                <a:noFill/>
              </a:ln>
            </c:spPr>
            <c:txPr>
              <a:bodyPr/>
              <a:lstStyle/>
              <a:p>
                <a:pPr>
                  <a:defRPr baseline="0">
                    <a:solidFill>
                      <a:schemeClr val="accent4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2022 жыл</c:v>
                </c:pt>
                <c:pt idx="1">
                  <c:v>2023 жыл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кәрілік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 w="2538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accent4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2022 жыл</c:v>
                </c:pt>
                <c:pt idx="1">
                  <c:v>2023 жыл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34</c:v>
                </c:pt>
                <c:pt idx="1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жүрек қантамыр аурулары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 w="2538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accent4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2022 жыл</c:v>
                </c:pt>
                <c:pt idx="1">
                  <c:v>2023 жыл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48</c:v>
                </c:pt>
                <c:pt idx="1">
                  <c:v>49</c:v>
                </c:pt>
              </c:numCache>
            </c:numRef>
          </c:val>
        </c:ser>
        <c:shape val="cone"/>
        <c:axId val="109441792"/>
        <c:axId val="109443328"/>
        <c:axId val="0"/>
      </c:bar3DChart>
      <c:catAx>
        <c:axId val="10944179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9443328"/>
        <c:crosses val="autoZero"/>
        <c:auto val="1"/>
        <c:lblAlgn val="ctr"/>
        <c:lblOffset val="100"/>
      </c:catAx>
      <c:valAx>
        <c:axId val="1094433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9441792"/>
        <c:crosses val="autoZero"/>
        <c:crossBetween val="between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73279309074396171"/>
          <c:y val="0.17965004374453192"/>
          <c:w val="0.25887353308257571"/>
          <c:h val="0.70923315835520551"/>
        </c:manualLayout>
      </c:layout>
      <c:txPr>
        <a:bodyPr/>
        <a:lstStyle/>
        <a:p>
          <a:pPr>
            <a:defRPr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798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жыл</c:v>
                </c:pt>
              </c:strCache>
            </c:strRef>
          </c:tx>
          <c:explosion val="20"/>
          <c:dPt>
            <c:idx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2182946539577289"/>
                  <c:y val="-4.1560856553447423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10</a:t>
                    </a:r>
                    <a:r>
                      <a:rPr lang="kk-KZ" b="1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 666</a:t>
                    </a:r>
                    <a:endParaRPr lang="en-US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3793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0.14141181056408281"/>
                  <c:y val="-9.8992720994797528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5123</a:t>
                    </a:r>
                    <a:endParaRPr lang="en-US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3793">
                  <a:noFill/>
                </a:ln>
              </c:spPr>
              <c:dLblPos val="bestFit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5543</a:t>
                    </a:r>
                  </a:p>
                </c:rich>
              </c:tx>
              <c:spPr>
                <a:noFill/>
                <a:ln w="23793">
                  <a:noFill/>
                </a:ln>
              </c:spPr>
              <c:dLblPos val="bestFit"/>
            </c:dLbl>
            <c:spPr>
              <a:noFill/>
              <a:ln w="23793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Аудан бойынша</c:v>
                </c:pt>
                <c:pt idx="1">
                  <c:v>Кент орталығы</c:v>
                </c:pt>
                <c:pt idx="2">
                  <c:v>Елді мекенді жер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10666</c:v>
                </c:pt>
                <c:pt idx="1">
                  <c:v>5123</c:v>
                </c:pt>
                <c:pt idx="2">
                  <c:v>5543</c:v>
                </c:pt>
              </c:numCache>
            </c:numRef>
          </c:val>
        </c:ser>
        <c:firstSliceAng val="0"/>
      </c:pieChart>
      <c:spPr>
        <a:noFill/>
        <a:ln w="25380">
          <a:noFill/>
        </a:ln>
      </c:spPr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87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жыл</c:v>
                </c:pt>
              </c:strCache>
            </c:strRef>
          </c:tx>
          <c:explosion val="17"/>
          <c:dPt>
            <c:idx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572</a:t>
                    </a:r>
                    <a:endParaRPr lang="en-US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5408">
                  <a:noFill/>
                </a:ln>
              </c:spPr>
              <c:dLblPos val="bestFit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rPr>
                      <a:t>3791</a:t>
                    </a:r>
                    <a:endParaRPr lang="en-US" b="1" dirty="0">
                      <a:solidFill>
                        <a:srgbClr val="002060"/>
                      </a:solidFill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5408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4571702205863321"/>
                  <c:y val="0.11037534781836481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kk-KZ" b="1" dirty="0" smtClean="0">
                        <a:latin typeface="Arial" pitchFamily="34" charset="0"/>
                        <a:cs typeface="Arial" pitchFamily="34" charset="0"/>
                      </a:rPr>
                      <a:t>2313</a:t>
                    </a:r>
                    <a:endParaRPr lang="en-US" b="1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>
                <a:noFill/>
                <a:ln w="25408">
                  <a:noFill/>
                </a:ln>
              </c:spPr>
              <c:dLblPos val="bestFit"/>
            </c:dLbl>
            <c:spPr>
              <a:noFill/>
              <a:ln w="25408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0-1 жас</c:v>
                </c:pt>
                <c:pt idx="1">
                  <c:v>0-5 жас</c:v>
                </c:pt>
                <c:pt idx="2">
                  <c:v>14-17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711</c:v>
                </c:pt>
                <c:pt idx="1">
                  <c:v>3780</c:v>
                </c:pt>
                <c:pt idx="2">
                  <c:v>1593</c:v>
                </c:pt>
              </c:numCache>
            </c:numRef>
          </c:val>
        </c:ser>
        <c:firstSliceAng val="0"/>
      </c:pieChart>
      <c:spPr>
        <a:noFill/>
        <a:ln w="25404">
          <a:noFill/>
        </a:ln>
      </c:spPr>
    </c:plotArea>
    <c:legend>
      <c:legendPos val="r"/>
      <c:layout>
        <c:manualLayout>
          <c:xMode val="edge"/>
          <c:yMode val="edge"/>
          <c:x val="0.73395372915663648"/>
          <c:y val="0.38254790519606102"/>
          <c:w val="0.22659853908793945"/>
          <c:h val="0.19480374163755845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туу жасындағы әйел саны</c:v>
                </c:pt>
                <c:pt idx="1">
                  <c:v>тексерілгені</c:v>
                </c:pt>
                <c:pt idx="2">
                  <c:v>анықталғаны</c:v>
                </c:pt>
                <c:pt idx="3">
                  <c:v>сауықтырылғаны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6918</c:v>
                </c:pt>
                <c:pt idx="1">
                  <c:v>5661</c:v>
                </c:pt>
                <c:pt idx="2">
                  <c:v>4867</c:v>
                </c:pt>
                <c:pt idx="3">
                  <c:v>4867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туу жасындағы әйел саны</c:v>
                </c:pt>
                <c:pt idx="1">
                  <c:v>тексерілгені</c:v>
                </c:pt>
                <c:pt idx="2">
                  <c:v>анықталғаны</c:v>
                </c:pt>
                <c:pt idx="3">
                  <c:v>сауықтырылғаны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6617</c:v>
                </c:pt>
                <c:pt idx="1">
                  <c:v>5280</c:v>
                </c:pt>
                <c:pt idx="2">
                  <c:v>4248</c:v>
                </c:pt>
                <c:pt idx="3">
                  <c:v>4248</c:v>
                </c:pt>
              </c:numCache>
            </c:numRef>
          </c:val>
        </c:ser>
        <c:shape val="cylinder"/>
        <c:axId val="108062976"/>
        <c:axId val="109658112"/>
        <c:axId val="0"/>
      </c:bar3DChart>
      <c:catAx>
        <c:axId val="1080629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9658112"/>
        <c:crosses val="autoZero"/>
        <c:auto val="1"/>
        <c:lblAlgn val="ctr"/>
        <c:lblOffset val="100"/>
      </c:catAx>
      <c:valAx>
        <c:axId val="109658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0806297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анықталғаны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7660044150110351E-2"/>
                  <c:y val="-4.1830065359477107E-2"/>
                </c:manualLayout>
              </c:layout>
              <c:spPr>
                <a:noFill/>
                <a:ln w="2630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6490066225165598E-2"/>
                  <c:y val="-5.4901960784313732E-2"/>
                </c:manualLayout>
              </c:layout>
              <c:spPr>
                <a:noFill/>
                <a:ln w="2630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6302">
                <a:noFill/>
              </a:ln>
            </c:spPr>
            <c:showVal val="1"/>
          </c:dLbls>
          <c:cat>
            <c:strRef>
              <c:f>Лист1!$A$2:$A$3</c:f>
              <c:strCache>
                <c:ptCount val="2"/>
                <c:pt idx="0">
                  <c:v>2023 жыл</c:v>
                </c:pt>
                <c:pt idx="1">
                  <c:v>2022 жыл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көрсеткіші</c:v>
                </c:pt>
              </c:strCache>
            </c:strRef>
          </c:tx>
          <c:dLbls>
            <c:dLbl>
              <c:idx val="0"/>
              <c:layout>
                <c:manualLayout>
                  <c:x val="1.7660044150110375E-2"/>
                  <c:y val="-5.4901960784313732E-2"/>
                </c:manualLayout>
              </c:layout>
              <c:spPr>
                <a:noFill/>
                <a:ln w="2630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3.0905077262693204E-2"/>
                  <c:y val="-4.9673202614379075E-2"/>
                </c:manualLayout>
              </c:layout>
              <c:spPr>
                <a:noFill/>
                <a:ln w="2630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6302">
                <a:noFill/>
              </a:ln>
            </c:spPr>
            <c:showVal val="1"/>
          </c:dLbls>
          <c:cat>
            <c:strRef>
              <c:f>Лист1!$A$2:$A$3</c:f>
              <c:strCache>
                <c:ptCount val="2"/>
                <c:pt idx="0">
                  <c:v>2023 жыл</c:v>
                </c:pt>
                <c:pt idx="1">
                  <c:v>2022 жыл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61.8</c:v>
                </c:pt>
                <c:pt idx="1">
                  <c:v>48.5</c:v>
                </c:pt>
              </c:numCache>
            </c:numRef>
          </c:val>
        </c:ser>
        <c:shape val="cylinder"/>
        <c:axId val="111661056"/>
        <c:axId val="111662592"/>
        <c:axId val="0"/>
      </c:bar3DChart>
      <c:catAx>
        <c:axId val="1116610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57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1662592"/>
        <c:crosses val="autoZero"/>
        <c:auto val="1"/>
        <c:lblAlgn val="ctr"/>
        <c:lblOffset val="100"/>
      </c:catAx>
      <c:valAx>
        <c:axId val="111662592"/>
        <c:scaling>
          <c:orientation val="minMax"/>
        </c:scaling>
        <c:delete val="1"/>
        <c:axPos val="l"/>
        <c:numFmt formatCode="General" sourceLinked="1"/>
        <c:tickLblPos val="nextTo"/>
        <c:crossAx val="111661056"/>
        <c:crosses val="autoZero"/>
        <c:crossBetween val="between"/>
      </c:valAx>
      <c:spPr>
        <a:noFill/>
        <a:ln w="25386">
          <a:noFill/>
        </a:ln>
      </c:spPr>
    </c:plotArea>
    <c:legend>
      <c:legendPos val="t"/>
      <c:layout>
        <c:manualLayout>
          <c:xMode val="edge"/>
          <c:yMode val="edge"/>
          <c:x val="7.6875668319237866E-2"/>
          <c:y val="2.8097062579821207E-2"/>
          <c:w val="0.38437491065250839"/>
          <c:h val="6.1728059854587139E-2"/>
        </c:manualLayout>
      </c:layout>
      <c:txPr>
        <a:bodyPr/>
        <a:lstStyle/>
        <a:p>
          <a:pPr>
            <a:defRPr sz="1657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spPr>
    <a:ln w="16438">
      <a:solidFill>
        <a:schemeClr val="accent1"/>
      </a:solidFill>
    </a:ln>
  </c:spPr>
  <c:txPr>
    <a:bodyPr/>
    <a:lstStyle/>
    <a:p>
      <a:pPr>
        <a:defRPr sz="1864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жыл</c:v>
                </c:pt>
              </c:strCache>
            </c:strRef>
          </c:tx>
          <c:dLbls>
            <c:spPr>
              <a:noFill/>
              <a:ln w="25324">
                <a:noFill/>
              </a:ln>
            </c:spPr>
            <c:showVal val="1"/>
          </c:dLbls>
          <c:cat>
            <c:strRef>
              <c:f>Лист1!$A$2:$A$3</c:f>
              <c:strCache>
                <c:ptCount val="2"/>
                <c:pt idx="0">
                  <c:v>кдт аурушаңдық</c:v>
                </c:pt>
                <c:pt idx="1">
                  <c:v>қайталанған жағдай(бактерия бөлетін)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">
                  <c:v>8</c:v>
                </c:pt>
                <c:pt idx="1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жыл2</c:v>
                </c:pt>
              </c:strCache>
            </c:strRef>
          </c:tx>
          <c:dLbls>
            <c:spPr>
              <a:noFill/>
              <a:ln w="25324">
                <a:noFill/>
              </a:ln>
            </c:spPr>
            <c:showVal val="1"/>
          </c:dLbls>
          <c:cat>
            <c:strRef>
              <c:f>Лист1!$A$2:$A$3</c:f>
              <c:strCache>
                <c:ptCount val="2"/>
                <c:pt idx="0">
                  <c:v>кдт аурушаңдық</c:v>
                </c:pt>
                <c:pt idx="1">
                  <c:v>қайталанған жағдай(бактерия бөлетін)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">
                  <c:v>10</c:v>
                </c:pt>
                <c:pt idx="1">
                  <c:v>14</c:v>
                </c:pt>
              </c:numCache>
            </c:numRef>
          </c:val>
        </c:ser>
        <c:shape val="box"/>
        <c:axId val="111880448"/>
        <c:axId val="111894528"/>
        <c:axId val="0"/>
      </c:bar3DChart>
      <c:catAx>
        <c:axId val="111880448"/>
        <c:scaling>
          <c:orientation val="minMax"/>
        </c:scaling>
        <c:axPos val="b"/>
        <c:numFmt formatCode="General" sourceLinked="1"/>
        <c:tickLblPos val="nextTo"/>
        <c:crossAx val="111894528"/>
        <c:crosses val="autoZero"/>
        <c:auto val="1"/>
        <c:lblAlgn val="ctr"/>
        <c:lblOffset val="100"/>
      </c:catAx>
      <c:valAx>
        <c:axId val="111894528"/>
        <c:scaling>
          <c:orientation val="minMax"/>
        </c:scaling>
        <c:axPos val="l"/>
        <c:majorGridlines/>
        <c:numFmt formatCode="0" sourceLinked="1"/>
        <c:tickLblPos val="nextTo"/>
        <c:crossAx val="111880448"/>
        <c:crosses val="autoZero"/>
        <c:crossBetween val="between"/>
      </c:valAx>
      <c:spPr>
        <a:noFill/>
        <a:ln w="25324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795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ru-RU" dirty="0" smtClean="0">
                <a:solidFill>
                  <a:srgbClr val="FF0000"/>
                </a:solidFill>
              </a:rPr>
              <a:t>2022 </a:t>
            </a:r>
            <a:r>
              <a:rPr lang="ru-RU" dirty="0" err="1">
                <a:solidFill>
                  <a:srgbClr val="FF0000"/>
                </a:solidFill>
              </a:rPr>
              <a:t>жыл</a:t>
            </a:r>
            <a:endParaRPr lang="ru-RU" dirty="0">
              <a:solidFill>
                <a:srgbClr val="FF0000"/>
              </a:solidFill>
            </a:endParaRPr>
          </a:p>
          <a:p>
            <a:pPr>
              <a:defRPr>
                <a:solidFill>
                  <a:srgbClr val="FF0000"/>
                </a:solidFill>
              </a:defRPr>
            </a:pPr>
            <a:endParaRPr lang="ru-RU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9484358713534022"/>
          <c:y val="0.1656047742635521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explosion val="25"/>
          <c:dPt>
            <c:idx val="1"/>
            <c:spPr>
              <a:solidFill>
                <a:srgbClr val="FF99CC"/>
              </a:solidFill>
            </c:spPr>
          </c:dPt>
          <c:dLbls>
            <c:spPr>
              <a:noFill/>
              <a:ln w="25411">
                <a:noFill/>
              </a:ln>
            </c:sp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аяқталған жағдай</c:v>
                </c:pt>
                <c:pt idx="1">
                  <c:v>аяқталмаған жағдай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firstSliceAng val="0"/>
      </c:pieChart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580301075311068"/>
          <c:y val="0.32396745778671132"/>
          <c:w val="0.41658001668984168"/>
          <c:h val="0.64028273033260408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2">
          <a:solidFill>
            <a:schemeClr val="bg1"/>
          </a:solidFill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ru-RU" dirty="0" smtClean="0">
                <a:solidFill>
                  <a:srgbClr val="FF0000"/>
                </a:solidFill>
              </a:rPr>
              <a:t>2023 </a:t>
            </a:r>
            <a:r>
              <a:rPr lang="ru-RU" dirty="0" err="1">
                <a:solidFill>
                  <a:srgbClr val="FF0000"/>
                </a:solidFill>
              </a:rPr>
              <a:t>жыл</a:t>
            </a:r>
            <a:endParaRPr lang="ru-RU" dirty="0">
              <a:solidFill>
                <a:srgbClr val="FF0000"/>
              </a:solidFill>
            </a:endParaRPr>
          </a:p>
          <a:p>
            <a:pPr>
              <a:defRPr>
                <a:solidFill>
                  <a:srgbClr val="FF0000"/>
                </a:solidFill>
              </a:defRPr>
            </a:pPr>
            <a:endParaRPr lang="ru-RU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9484358713534022"/>
          <c:y val="0.103926743793897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explosion val="25"/>
          <c:dPt>
            <c:idx val="1"/>
            <c:spPr>
              <a:solidFill>
                <a:srgbClr val="FF99CC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kk-KZ" smtClean="0"/>
                      <a:t>1</a:t>
                    </a:r>
                    <a:endParaRPr lang="en-US" dirty="0"/>
                  </a:p>
                </c:rich>
              </c:tx>
              <c:spPr>
                <a:noFill/>
                <a:ln w="25411">
                  <a:noFill/>
                </a:ln>
              </c:spPr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kk-KZ" smtClean="0"/>
                      <a:t>9</a:t>
                    </a:r>
                    <a:endParaRPr lang="en-US"/>
                  </a:p>
                </c:rich>
              </c:tx>
              <c:spPr>
                <a:noFill/>
                <a:ln w="25411">
                  <a:noFill/>
                </a:ln>
              </c:spPr>
            </c:dLbl>
            <c:spPr>
              <a:noFill/>
              <a:ln w="25411">
                <a:noFill/>
              </a:ln>
            </c:sp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аяқталған жағдай</c:v>
                </c:pt>
                <c:pt idx="1">
                  <c:v>аяқталмаған жағдай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firstSliceAng val="0"/>
      </c:pieChart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59277685288352955"/>
          <c:y val="0.26591768207744992"/>
          <c:w val="0.40722314711647062"/>
          <c:h val="0.64028270209240579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2">
          <a:solidFill>
            <a:schemeClr val="bg1"/>
          </a:solidFill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01F31E-6847-4CFB-A7AC-2B45104F334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5D8CFB-2622-451D-BAFA-EABF4B524169}">
      <dgm:prSet phldrT="[Текст]"/>
      <dgm:spPr/>
      <dgm:t>
        <a:bodyPr/>
        <a:lstStyle/>
        <a:p>
          <a:pPr algn="ctr"/>
          <a:r>
            <a:rPr lang="kk-KZ" i="1" dirty="0" smtClean="0"/>
            <a:t>Жыл басынан жүкті әйелдер есепке алынғаны 803</a:t>
          </a:r>
          <a:endParaRPr lang="ru-RU" i="1" dirty="0"/>
        </a:p>
      </dgm:t>
    </dgm:pt>
    <dgm:pt modelId="{2FCA08C3-CEC2-4E0A-9F06-63CB50D28697}" type="parTrans" cxnId="{460C733B-2678-49A3-B03C-6F8F7355A57A}">
      <dgm:prSet/>
      <dgm:spPr/>
      <dgm:t>
        <a:bodyPr/>
        <a:lstStyle/>
        <a:p>
          <a:endParaRPr lang="ru-RU"/>
        </a:p>
      </dgm:t>
    </dgm:pt>
    <dgm:pt modelId="{5C0878EF-6B56-4705-A051-F1B950FFFB3C}" type="sibTrans" cxnId="{460C733B-2678-49A3-B03C-6F8F7355A57A}">
      <dgm:prSet/>
      <dgm:spPr/>
      <dgm:t>
        <a:bodyPr/>
        <a:lstStyle/>
        <a:p>
          <a:endParaRPr lang="ru-RU"/>
        </a:p>
      </dgm:t>
    </dgm:pt>
    <dgm:pt modelId="{563F5677-0306-4E92-90C0-F47A5A65BF9C}">
      <dgm:prSet phldrT="[Текст]"/>
      <dgm:spPr/>
      <dgm:t>
        <a:bodyPr/>
        <a:lstStyle/>
        <a:p>
          <a:pPr algn="ctr"/>
          <a:r>
            <a:rPr lang="kk-KZ" dirty="0" smtClean="0"/>
            <a:t>Оның ішінде 12 аптаға дейін </a:t>
          </a:r>
          <a:endParaRPr lang="ru-RU" dirty="0"/>
        </a:p>
      </dgm:t>
    </dgm:pt>
    <dgm:pt modelId="{B8FC4131-6981-4FD6-9046-89166C508715}" type="parTrans" cxnId="{B1612048-8137-481E-A9BE-F0256950AF4A}">
      <dgm:prSet/>
      <dgm:spPr/>
      <dgm:t>
        <a:bodyPr/>
        <a:lstStyle/>
        <a:p>
          <a:endParaRPr lang="ru-RU"/>
        </a:p>
      </dgm:t>
    </dgm:pt>
    <dgm:pt modelId="{D8459996-85F6-466A-B2B2-B77713A3C2D4}" type="sibTrans" cxnId="{B1612048-8137-481E-A9BE-F0256950AF4A}">
      <dgm:prSet/>
      <dgm:spPr/>
      <dgm:t>
        <a:bodyPr/>
        <a:lstStyle/>
        <a:p>
          <a:endParaRPr lang="ru-RU"/>
        </a:p>
      </dgm:t>
    </dgm:pt>
    <dgm:pt modelId="{E9EE699C-535C-4B61-B71F-5F3AAC403793}">
      <dgm:prSet phldrT="[Текст]"/>
      <dgm:spPr/>
      <dgm:t>
        <a:bodyPr/>
        <a:lstStyle/>
        <a:p>
          <a:pPr algn="ctr"/>
          <a:r>
            <a:rPr lang="en-US" dirty="0" smtClean="0"/>
            <a:t>7</a:t>
          </a:r>
          <a:r>
            <a:rPr lang="kk-KZ" dirty="0" smtClean="0"/>
            <a:t>81-97,2</a:t>
          </a:r>
          <a:r>
            <a:rPr lang="kk-KZ" dirty="0" smtClean="0">
              <a:latin typeface="Times New Roman"/>
              <a:cs typeface="Times New Roman"/>
            </a:rPr>
            <a:t>%</a:t>
          </a:r>
          <a:endParaRPr lang="ru-RU" dirty="0"/>
        </a:p>
      </dgm:t>
    </dgm:pt>
    <dgm:pt modelId="{BF254C8F-2499-4373-9EEF-73E953AC0D41}" type="parTrans" cxnId="{0D6DC6DD-6387-4243-A4E6-3DC5D04DC793}">
      <dgm:prSet/>
      <dgm:spPr/>
      <dgm:t>
        <a:bodyPr/>
        <a:lstStyle/>
        <a:p>
          <a:endParaRPr lang="ru-RU"/>
        </a:p>
      </dgm:t>
    </dgm:pt>
    <dgm:pt modelId="{2293B68D-F4C4-4263-8468-ED870E15BE7D}" type="sibTrans" cxnId="{0D6DC6DD-6387-4243-A4E6-3DC5D04DC793}">
      <dgm:prSet/>
      <dgm:spPr/>
      <dgm:t>
        <a:bodyPr/>
        <a:lstStyle/>
        <a:p>
          <a:endParaRPr lang="ru-RU"/>
        </a:p>
      </dgm:t>
    </dgm:pt>
    <dgm:pt modelId="{8D2B9CD1-ECF9-4990-A1B8-7B6E08D29E03}">
      <dgm:prSet phldrT="[Текст]"/>
      <dgm:spPr/>
      <dgm:t>
        <a:bodyPr/>
        <a:lstStyle/>
        <a:p>
          <a:pPr algn="ctr"/>
          <a:r>
            <a:rPr lang="kk-KZ" dirty="0" smtClean="0"/>
            <a:t>Терапевтпен қаралғаны</a:t>
          </a:r>
          <a:endParaRPr lang="ru-RU" dirty="0"/>
        </a:p>
      </dgm:t>
    </dgm:pt>
    <dgm:pt modelId="{42F33EBF-320E-4124-9CAF-070DD901C174}" type="parTrans" cxnId="{9FF97253-F76B-4B2B-B727-576613D48D8B}">
      <dgm:prSet/>
      <dgm:spPr/>
      <dgm:t>
        <a:bodyPr/>
        <a:lstStyle/>
        <a:p>
          <a:endParaRPr lang="ru-RU"/>
        </a:p>
      </dgm:t>
    </dgm:pt>
    <dgm:pt modelId="{17390A5E-D5D2-4181-9B96-D75C05AC7912}" type="sibTrans" cxnId="{9FF97253-F76B-4B2B-B727-576613D48D8B}">
      <dgm:prSet/>
      <dgm:spPr/>
      <dgm:t>
        <a:bodyPr/>
        <a:lstStyle/>
        <a:p>
          <a:endParaRPr lang="ru-RU"/>
        </a:p>
      </dgm:t>
    </dgm:pt>
    <dgm:pt modelId="{76E44793-1EF1-4B7A-84B5-DC702EAD551C}">
      <dgm:prSet phldrT="[Текст]"/>
      <dgm:spPr/>
      <dgm:t>
        <a:bodyPr/>
        <a:lstStyle/>
        <a:p>
          <a:pPr algn="ctr"/>
          <a:r>
            <a:rPr lang="kk-KZ" dirty="0" smtClean="0">
              <a:solidFill>
                <a:schemeClr val="bg1"/>
              </a:solidFill>
            </a:rPr>
            <a:t>803</a:t>
          </a:r>
          <a:r>
            <a:rPr lang="en-US" dirty="0" smtClean="0">
              <a:solidFill>
                <a:schemeClr val="bg1"/>
              </a:solidFill>
            </a:rPr>
            <a:t>-100</a:t>
          </a:r>
          <a:r>
            <a:rPr lang="kk-KZ" dirty="0" smtClean="0">
              <a:latin typeface="Times New Roman"/>
              <a:cs typeface="Times New Roman"/>
            </a:rPr>
            <a:t>%</a:t>
          </a:r>
          <a:endParaRPr lang="ru-RU" dirty="0">
            <a:solidFill>
              <a:schemeClr val="bg1"/>
            </a:solidFill>
          </a:endParaRPr>
        </a:p>
      </dgm:t>
    </dgm:pt>
    <dgm:pt modelId="{11B094A3-48F7-4DDD-89F1-0B4BE8FE0517}" type="parTrans" cxnId="{C5CEF0C1-58A2-4B9E-90D3-4019D55F67B8}">
      <dgm:prSet/>
      <dgm:spPr/>
      <dgm:t>
        <a:bodyPr/>
        <a:lstStyle/>
        <a:p>
          <a:endParaRPr lang="ru-RU"/>
        </a:p>
      </dgm:t>
    </dgm:pt>
    <dgm:pt modelId="{651A8B4B-42C1-4A78-A0AD-E969B15D79B7}" type="sibTrans" cxnId="{C5CEF0C1-58A2-4B9E-90D3-4019D55F67B8}">
      <dgm:prSet/>
      <dgm:spPr/>
      <dgm:t>
        <a:bodyPr/>
        <a:lstStyle/>
        <a:p>
          <a:endParaRPr lang="ru-RU"/>
        </a:p>
      </dgm:t>
    </dgm:pt>
    <dgm:pt modelId="{CD2A81A7-36F1-4C88-AFAE-AEBB57AEE806}" type="pres">
      <dgm:prSet presAssocID="{3D01F31E-6847-4CFB-A7AC-2B45104F33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5C5791-94EE-4A68-8DAE-9A3E5B704B2A}" type="pres">
      <dgm:prSet presAssocID="{B55D8CFB-2622-451D-BAFA-EABF4B52416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5C58F-C21B-4386-89B0-F82561387EDD}" type="pres">
      <dgm:prSet presAssocID="{5C0878EF-6B56-4705-A051-F1B950FFFB3C}" presName="sibTrans" presStyleCnt="0"/>
      <dgm:spPr/>
    </dgm:pt>
    <dgm:pt modelId="{FE90C602-1C84-4CD1-B429-0630454599DB}" type="pres">
      <dgm:prSet presAssocID="{563F5677-0306-4E92-90C0-F47A5A65BF9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E0916-8207-4FF3-92CD-B24DAEDDD563}" type="pres">
      <dgm:prSet presAssocID="{D8459996-85F6-466A-B2B2-B77713A3C2D4}" presName="sibTrans" presStyleCnt="0"/>
      <dgm:spPr/>
    </dgm:pt>
    <dgm:pt modelId="{7182D54B-8470-4510-A2DC-1732B682A112}" type="pres">
      <dgm:prSet presAssocID="{8D2B9CD1-ECF9-4990-A1B8-7B6E08D29E0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5E4296-6076-4F12-BBD7-A07FF08A8663}" type="presOf" srcId="{B55D8CFB-2622-451D-BAFA-EABF4B524169}" destId="{DD5C5791-94EE-4A68-8DAE-9A3E5B704B2A}" srcOrd="0" destOrd="0" presId="urn:microsoft.com/office/officeart/2005/8/layout/hList6"/>
    <dgm:cxn modelId="{B1612048-8137-481E-A9BE-F0256950AF4A}" srcId="{3D01F31E-6847-4CFB-A7AC-2B45104F3343}" destId="{563F5677-0306-4E92-90C0-F47A5A65BF9C}" srcOrd="1" destOrd="0" parTransId="{B8FC4131-6981-4FD6-9046-89166C508715}" sibTransId="{D8459996-85F6-466A-B2B2-B77713A3C2D4}"/>
    <dgm:cxn modelId="{0D6DC6DD-6387-4243-A4E6-3DC5D04DC793}" srcId="{563F5677-0306-4E92-90C0-F47A5A65BF9C}" destId="{E9EE699C-535C-4B61-B71F-5F3AAC403793}" srcOrd="0" destOrd="0" parTransId="{BF254C8F-2499-4373-9EEF-73E953AC0D41}" sibTransId="{2293B68D-F4C4-4263-8468-ED870E15BE7D}"/>
    <dgm:cxn modelId="{460C733B-2678-49A3-B03C-6F8F7355A57A}" srcId="{3D01F31E-6847-4CFB-A7AC-2B45104F3343}" destId="{B55D8CFB-2622-451D-BAFA-EABF4B524169}" srcOrd="0" destOrd="0" parTransId="{2FCA08C3-CEC2-4E0A-9F06-63CB50D28697}" sibTransId="{5C0878EF-6B56-4705-A051-F1B950FFFB3C}"/>
    <dgm:cxn modelId="{88D5F4B0-E5E8-4C67-A76F-8F406A942B6B}" type="presOf" srcId="{76E44793-1EF1-4B7A-84B5-DC702EAD551C}" destId="{7182D54B-8470-4510-A2DC-1732B682A112}" srcOrd="0" destOrd="1" presId="urn:microsoft.com/office/officeart/2005/8/layout/hList6"/>
    <dgm:cxn modelId="{C5CEF0C1-58A2-4B9E-90D3-4019D55F67B8}" srcId="{8D2B9CD1-ECF9-4990-A1B8-7B6E08D29E03}" destId="{76E44793-1EF1-4B7A-84B5-DC702EAD551C}" srcOrd="0" destOrd="0" parTransId="{11B094A3-48F7-4DDD-89F1-0B4BE8FE0517}" sibTransId="{651A8B4B-42C1-4A78-A0AD-E969B15D79B7}"/>
    <dgm:cxn modelId="{9FF97253-F76B-4B2B-B727-576613D48D8B}" srcId="{3D01F31E-6847-4CFB-A7AC-2B45104F3343}" destId="{8D2B9CD1-ECF9-4990-A1B8-7B6E08D29E03}" srcOrd="2" destOrd="0" parTransId="{42F33EBF-320E-4124-9CAF-070DD901C174}" sibTransId="{17390A5E-D5D2-4181-9B96-D75C05AC7912}"/>
    <dgm:cxn modelId="{7DBA6921-E777-430B-BCBB-300A01450192}" type="presOf" srcId="{E9EE699C-535C-4B61-B71F-5F3AAC403793}" destId="{FE90C602-1C84-4CD1-B429-0630454599DB}" srcOrd="0" destOrd="1" presId="urn:microsoft.com/office/officeart/2005/8/layout/hList6"/>
    <dgm:cxn modelId="{9C66158B-14B3-425C-B106-EFF9C9E29893}" type="presOf" srcId="{3D01F31E-6847-4CFB-A7AC-2B45104F3343}" destId="{CD2A81A7-36F1-4C88-AFAE-AEBB57AEE806}" srcOrd="0" destOrd="0" presId="urn:microsoft.com/office/officeart/2005/8/layout/hList6"/>
    <dgm:cxn modelId="{AFF812D2-EA39-4B02-AFD3-2CED2B7DC009}" type="presOf" srcId="{563F5677-0306-4E92-90C0-F47A5A65BF9C}" destId="{FE90C602-1C84-4CD1-B429-0630454599DB}" srcOrd="0" destOrd="0" presId="urn:microsoft.com/office/officeart/2005/8/layout/hList6"/>
    <dgm:cxn modelId="{EFDF44A7-426F-43E2-8B02-E9516F052E61}" type="presOf" srcId="{8D2B9CD1-ECF9-4990-A1B8-7B6E08D29E03}" destId="{7182D54B-8470-4510-A2DC-1732B682A112}" srcOrd="0" destOrd="0" presId="urn:microsoft.com/office/officeart/2005/8/layout/hList6"/>
    <dgm:cxn modelId="{37EED42B-952C-4373-B9C2-B52A189A78F1}" type="presParOf" srcId="{CD2A81A7-36F1-4C88-AFAE-AEBB57AEE806}" destId="{DD5C5791-94EE-4A68-8DAE-9A3E5B704B2A}" srcOrd="0" destOrd="0" presId="urn:microsoft.com/office/officeart/2005/8/layout/hList6"/>
    <dgm:cxn modelId="{1E566F5E-8A3C-420E-AA92-4D1612609946}" type="presParOf" srcId="{CD2A81A7-36F1-4C88-AFAE-AEBB57AEE806}" destId="{3235C58F-C21B-4386-89B0-F82561387EDD}" srcOrd="1" destOrd="0" presId="urn:microsoft.com/office/officeart/2005/8/layout/hList6"/>
    <dgm:cxn modelId="{AD26B79F-4846-483D-A668-9FB39D048BEC}" type="presParOf" srcId="{CD2A81A7-36F1-4C88-AFAE-AEBB57AEE806}" destId="{FE90C602-1C84-4CD1-B429-0630454599DB}" srcOrd="2" destOrd="0" presId="urn:microsoft.com/office/officeart/2005/8/layout/hList6"/>
    <dgm:cxn modelId="{4DFEC34C-A938-4C1C-A18A-6E178AB6AB83}" type="presParOf" srcId="{CD2A81A7-36F1-4C88-AFAE-AEBB57AEE806}" destId="{2C0E0916-8207-4FF3-92CD-B24DAEDDD563}" srcOrd="3" destOrd="0" presId="urn:microsoft.com/office/officeart/2005/8/layout/hList6"/>
    <dgm:cxn modelId="{B37EE356-77B1-4B6E-A95B-BEC30DC5D13B}" type="presParOf" srcId="{CD2A81A7-36F1-4C88-AFAE-AEBB57AEE806}" destId="{7182D54B-8470-4510-A2DC-1732B682A112}" srcOrd="4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E4B851-5DBD-4FBD-AE1F-17A55F0AED4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85A42E-1ECA-472A-BB4D-261D731DC6AD}">
      <dgm:prSet phldrT="[Текст]" custT="1"/>
      <dgm:spPr/>
      <dgm:t>
        <a:bodyPr/>
        <a:lstStyle/>
        <a:p>
          <a:r>
            <a:rPr lang="kk-KZ" sz="2800" dirty="0" smtClean="0">
              <a:latin typeface="Times New Roman"/>
              <a:cs typeface="Times New Roman"/>
            </a:rPr>
            <a:t>Барлығы -</a:t>
          </a:r>
          <a:r>
            <a:rPr lang="en-US" sz="2800" dirty="0" smtClean="0">
              <a:latin typeface="Times New Roman"/>
              <a:cs typeface="Times New Roman"/>
            </a:rPr>
            <a:t> 7</a:t>
          </a:r>
          <a:r>
            <a:rPr lang="kk-KZ" sz="2800" dirty="0" smtClean="0">
              <a:latin typeface="Times New Roman"/>
              <a:cs typeface="Times New Roman"/>
            </a:rPr>
            <a:t>30  ІІ деңгейде – </a:t>
          </a:r>
          <a:r>
            <a:rPr lang="en-US" sz="2800" dirty="0" smtClean="0">
              <a:latin typeface="Times New Roman"/>
              <a:cs typeface="Times New Roman"/>
            </a:rPr>
            <a:t>4</a:t>
          </a:r>
          <a:r>
            <a:rPr lang="kk-KZ" sz="2800" dirty="0" smtClean="0">
              <a:latin typeface="Times New Roman"/>
              <a:cs typeface="Times New Roman"/>
            </a:rPr>
            <a:t>53-</a:t>
          </a:r>
          <a:r>
            <a:rPr lang="en-US" sz="2800" dirty="0" smtClean="0">
              <a:latin typeface="Times New Roman"/>
              <a:cs typeface="Times New Roman"/>
            </a:rPr>
            <a:t>6</a:t>
          </a:r>
          <a:r>
            <a:rPr lang="kk-KZ" sz="2800" dirty="0" smtClean="0">
              <a:latin typeface="Times New Roman"/>
              <a:cs typeface="Times New Roman"/>
            </a:rPr>
            <a:t>2,0%)</a:t>
          </a:r>
          <a:r>
            <a:rPr lang="kk-KZ" sz="2800" dirty="0" smtClean="0"/>
            <a:t> </a:t>
          </a:r>
          <a:endParaRPr lang="ru-RU" sz="2800" dirty="0"/>
        </a:p>
      </dgm:t>
    </dgm:pt>
    <dgm:pt modelId="{2716851F-AA6B-4023-9514-191D45881143}" type="parTrans" cxnId="{DDC4CA3C-4605-44A6-9962-F84C364AC11F}">
      <dgm:prSet/>
      <dgm:spPr/>
      <dgm:t>
        <a:bodyPr/>
        <a:lstStyle/>
        <a:p>
          <a:endParaRPr lang="ru-RU" sz="2800"/>
        </a:p>
      </dgm:t>
    </dgm:pt>
    <dgm:pt modelId="{4D2670BE-47E0-44FE-9F02-21402CD9712C}" type="sibTrans" cxnId="{DDC4CA3C-4605-44A6-9962-F84C364AC11F}">
      <dgm:prSet/>
      <dgm:spPr/>
      <dgm:t>
        <a:bodyPr/>
        <a:lstStyle/>
        <a:p>
          <a:endParaRPr lang="ru-RU" sz="2800"/>
        </a:p>
      </dgm:t>
    </dgm:pt>
    <dgm:pt modelId="{07D69AD0-9E95-4C98-83F5-A15B92AB5DA0}">
      <dgm:prSet phldrT="[Текст]" custT="1"/>
      <dgm:spPr/>
      <dgm:t>
        <a:bodyPr/>
        <a:lstStyle/>
        <a:p>
          <a:r>
            <a:rPr lang="kk-KZ" sz="2800" dirty="0" smtClean="0">
              <a:latin typeface="Times New Roman"/>
              <a:cs typeface="Times New Roman"/>
            </a:rPr>
            <a:t>ІІІ деңгейде – </a:t>
          </a:r>
          <a:r>
            <a:rPr lang="en-US" sz="2800" dirty="0" smtClean="0">
              <a:latin typeface="Times New Roman"/>
              <a:cs typeface="Times New Roman"/>
            </a:rPr>
            <a:t>27</a:t>
          </a:r>
          <a:r>
            <a:rPr lang="kk-KZ" sz="2800" dirty="0" smtClean="0">
              <a:latin typeface="Times New Roman"/>
              <a:cs typeface="Times New Roman"/>
            </a:rPr>
            <a:t>4 – </a:t>
          </a:r>
          <a:r>
            <a:rPr lang="en-US" sz="2800" dirty="0" smtClean="0">
              <a:latin typeface="Times New Roman"/>
              <a:cs typeface="Times New Roman"/>
            </a:rPr>
            <a:t>3</a:t>
          </a:r>
          <a:r>
            <a:rPr lang="kk-KZ" sz="2800" dirty="0" smtClean="0">
              <a:latin typeface="Times New Roman"/>
              <a:cs typeface="Times New Roman"/>
            </a:rPr>
            <a:t>7,5%)</a:t>
          </a:r>
          <a:endParaRPr lang="kk-KZ" sz="2800" dirty="0" smtClean="0"/>
        </a:p>
      </dgm:t>
    </dgm:pt>
    <dgm:pt modelId="{5D359DCF-F660-4871-B1C1-595677D06D33}" type="parTrans" cxnId="{E71A75FA-E758-4115-92AB-23753CEB4A62}">
      <dgm:prSet/>
      <dgm:spPr/>
      <dgm:t>
        <a:bodyPr/>
        <a:lstStyle/>
        <a:p>
          <a:endParaRPr lang="ru-RU" sz="2800"/>
        </a:p>
      </dgm:t>
    </dgm:pt>
    <dgm:pt modelId="{7365A981-4B90-4FEA-863F-A92B3C551B51}" type="sibTrans" cxnId="{E71A75FA-E758-4115-92AB-23753CEB4A62}">
      <dgm:prSet/>
      <dgm:spPr/>
      <dgm:t>
        <a:bodyPr/>
        <a:lstStyle/>
        <a:p>
          <a:endParaRPr lang="ru-RU" sz="2800"/>
        </a:p>
      </dgm:t>
    </dgm:pt>
    <dgm:pt modelId="{E22B5DD2-C5CF-4DF8-A320-03735C3CF06D}">
      <dgm:prSet phldrT="[Текст]" custT="1"/>
      <dgm:spPr/>
      <dgm:t>
        <a:bodyPr/>
        <a:lstStyle/>
        <a:p>
          <a:r>
            <a:rPr lang="kk-KZ" sz="2800" dirty="0" smtClean="0"/>
            <a:t>Уақытынан бұрын – </a:t>
          </a:r>
          <a:r>
            <a:rPr lang="en-US" sz="2800" dirty="0" smtClean="0"/>
            <a:t>1</a:t>
          </a:r>
          <a:r>
            <a:rPr lang="kk-KZ" sz="2800" dirty="0" smtClean="0"/>
            <a:t>5-</a:t>
          </a:r>
          <a:r>
            <a:rPr lang="en-US" sz="2800" dirty="0" smtClean="0"/>
            <a:t>2.</a:t>
          </a:r>
          <a:r>
            <a:rPr lang="kk-KZ" sz="2800" dirty="0" smtClean="0"/>
            <a:t>0</a:t>
          </a:r>
          <a:r>
            <a:rPr lang="kk-KZ" sz="2800" dirty="0" smtClean="0">
              <a:latin typeface="Times New Roman"/>
              <a:cs typeface="Times New Roman"/>
            </a:rPr>
            <a:t>%</a:t>
          </a:r>
          <a:endParaRPr lang="ru-RU" sz="2800" dirty="0"/>
        </a:p>
      </dgm:t>
    </dgm:pt>
    <dgm:pt modelId="{2E292C4A-BFE5-46F9-B6EA-2729F4A19D1F}" type="parTrans" cxnId="{BEAE7B36-A643-4F43-95B9-2641FCD5B4D4}">
      <dgm:prSet/>
      <dgm:spPr/>
      <dgm:t>
        <a:bodyPr/>
        <a:lstStyle/>
        <a:p>
          <a:endParaRPr lang="ru-RU" sz="2800"/>
        </a:p>
      </dgm:t>
    </dgm:pt>
    <dgm:pt modelId="{5C628A46-741E-42FE-967B-F9A83EA986D3}" type="sibTrans" cxnId="{BEAE7B36-A643-4F43-95B9-2641FCD5B4D4}">
      <dgm:prSet/>
      <dgm:spPr/>
      <dgm:t>
        <a:bodyPr/>
        <a:lstStyle/>
        <a:p>
          <a:endParaRPr lang="ru-RU" sz="2800"/>
        </a:p>
      </dgm:t>
    </dgm:pt>
    <dgm:pt modelId="{7ECE35BA-5CB5-4C29-A947-B458300F443E}">
      <dgm:prSet phldrT="[Текст]" custT="1"/>
      <dgm:spPr/>
      <dgm:t>
        <a:bodyPr/>
        <a:lstStyle/>
        <a:p>
          <a:r>
            <a:rPr lang="kk-KZ" sz="2800" dirty="0" smtClean="0"/>
            <a:t>Өлі туған – 6 -8,5 промиль</a:t>
          </a:r>
          <a:endParaRPr lang="ru-RU" sz="2800" dirty="0"/>
        </a:p>
      </dgm:t>
    </dgm:pt>
    <dgm:pt modelId="{0585066E-E208-4B64-86C6-BA3C6BE1BB6E}" type="parTrans" cxnId="{399675CD-2B32-404E-B1AE-E3ECF1E68613}">
      <dgm:prSet/>
      <dgm:spPr/>
      <dgm:t>
        <a:bodyPr/>
        <a:lstStyle/>
        <a:p>
          <a:endParaRPr lang="ru-RU" sz="2800"/>
        </a:p>
      </dgm:t>
    </dgm:pt>
    <dgm:pt modelId="{6A9F2987-337F-44A3-8C8E-B0660CAA1BF8}" type="sibTrans" cxnId="{399675CD-2B32-404E-B1AE-E3ECF1E68613}">
      <dgm:prSet/>
      <dgm:spPr/>
      <dgm:t>
        <a:bodyPr/>
        <a:lstStyle/>
        <a:p>
          <a:endParaRPr lang="ru-RU" sz="2800"/>
        </a:p>
      </dgm:t>
    </dgm:pt>
    <dgm:pt modelId="{D84912B8-DAA6-446A-BF5C-EC9D132A2A84}" type="pres">
      <dgm:prSet presAssocID="{ACE4B851-5DBD-4FBD-AE1F-17A55F0AED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0B00D4-3C4C-400B-AD4B-BA5500052B35}" type="pres">
      <dgm:prSet presAssocID="{9485A42E-1ECA-472A-BB4D-261D731DC6AD}" presName="linNode" presStyleCnt="0"/>
      <dgm:spPr/>
    </dgm:pt>
    <dgm:pt modelId="{9EB476DF-1897-43FE-B530-0A3B28B1D885}" type="pres">
      <dgm:prSet presAssocID="{9485A42E-1ECA-472A-BB4D-261D731DC6AD}" presName="parentText" presStyleLbl="node1" presStyleIdx="0" presStyleCnt="4" custScaleX="277778" custScaleY="19688" custLinFactNeighborX="-28314" custLinFactNeighborY="-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BF1D90-3BB8-441C-BA66-FE2BAA95892E}" type="pres">
      <dgm:prSet presAssocID="{4D2670BE-47E0-44FE-9F02-21402CD9712C}" presName="sp" presStyleCnt="0"/>
      <dgm:spPr/>
    </dgm:pt>
    <dgm:pt modelId="{987A969E-E769-4F2F-B841-2D08216951EE}" type="pres">
      <dgm:prSet presAssocID="{07D69AD0-9E95-4C98-83F5-A15B92AB5DA0}" presName="linNode" presStyleCnt="0"/>
      <dgm:spPr/>
    </dgm:pt>
    <dgm:pt modelId="{FD300AD2-180A-4F05-9A33-A5B200B51F58}" type="pres">
      <dgm:prSet presAssocID="{07D69AD0-9E95-4C98-83F5-A15B92AB5DA0}" presName="parentText" presStyleLbl="node1" presStyleIdx="1" presStyleCnt="4" custScaleX="277778" custScaleY="152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11A67-BA17-4BF6-BD84-8B79C45B709C}" type="pres">
      <dgm:prSet presAssocID="{7365A981-4B90-4FEA-863F-A92B3C551B51}" presName="sp" presStyleCnt="0"/>
      <dgm:spPr/>
    </dgm:pt>
    <dgm:pt modelId="{DD5574A0-D4A7-4671-9018-0809B3AA6026}" type="pres">
      <dgm:prSet presAssocID="{E22B5DD2-C5CF-4DF8-A320-03735C3CF06D}" presName="linNode" presStyleCnt="0"/>
      <dgm:spPr/>
    </dgm:pt>
    <dgm:pt modelId="{9C7567C4-D117-4247-BEB3-77FD48834951}" type="pres">
      <dgm:prSet presAssocID="{E22B5DD2-C5CF-4DF8-A320-03735C3CF06D}" presName="parentText" presStyleLbl="node1" presStyleIdx="2" presStyleCnt="4" custScaleX="379998" custScaleY="194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9AA91-267E-45AD-B40C-DF35C8AD478B}" type="pres">
      <dgm:prSet presAssocID="{5C628A46-741E-42FE-967B-F9A83EA986D3}" presName="sp" presStyleCnt="0"/>
      <dgm:spPr/>
    </dgm:pt>
    <dgm:pt modelId="{3C053181-CE73-4988-89F8-6A8E4B89909A}" type="pres">
      <dgm:prSet presAssocID="{7ECE35BA-5CB5-4C29-A947-B458300F443E}" presName="linNode" presStyleCnt="0"/>
      <dgm:spPr/>
    </dgm:pt>
    <dgm:pt modelId="{5B6263F9-8949-4992-A714-324CBA4393CE}" type="pres">
      <dgm:prSet presAssocID="{7ECE35BA-5CB5-4C29-A947-B458300F443E}" presName="parentText" presStyleLbl="node1" presStyleIdx="3" presStyleCnt="4" custScaleX="277778" custScaleY="206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C4CA3C-4605-44A6-9962-F84C364AC11F}" srcId="{ACE4B851-5DBD-4FBD-AE1F-17A55F0AED4F}" destId="{9485A42E-1ECA-472A-BB4D-261D731DC6AD}" srcOrd="0" destOrd="0" parTransId="{2716851F-AA6B-4023-9514-191D45881143}" sibTransId="{4D2670BE-47E0-44FE-9F02-21402CD9712C}"/>
    <dgm:cxn modelId="{E71A75FA-E758-4115-92AB-23753CEB4A62}" srcId="{ACE4B851-5DBD-4FBD-AE1F-17A55F0AED4F}" destId="{07D69AD0-9E95-4C98-83F5-A15B92AB5DA0}" srcOrd="1" destOrd="0" parTransId="{5D359DCF-F660-4871-B1C1-595677D06D33}" sibTransId="{7365A981-4B90-4FEA-863F-A92B3C551B51}"/>
    <dgm:cxn modelId="{BEAE7B36-A643-4F43-95B9-2641FCD5B4D4}" srcId="{ACE4B851-5DBD-4FBD-AE1F-17A55F0AED4F}" destId="{E22B5DD2-C5CF-4DF8-A320-03735C3CF06D}" srcOrd="2" destOrd="0" parTransId="{2E292C4A-BFE5-46F9-B6EA-2729F4A19D1F}" sibTransId="{5C628A46-741E-42FE-967B-F9A83EA986D3}"/>
    <dgm:cxn modelId="{2A8F2FBD-D6B5-41E2-A495-3079BE7D7EEA}" type="presOf" srcId="{7ECE35BA-5CB5-4C29-A947-B458300F443E}" destId="{5B6263F9-8949-4992-A714-324CBA4393CE}" srcOrd="0" destOrd="0" presId="urn:microsoft.com/office/officeart/2005/8/layout/vList5"/>
    <dgm:cxn modelId="{4030A6D1-AA2D-4F87-8D42-1409E65EB333}" type="presOf" srcId="{07D69AD0-9E95-4C98-83F5-A15B92AB5DA0}" destId="{FD300AD2-180A-4F05-9A33-A5B200B51F58}" srcOrd="0" destOrd="0" presId="urn:microsoft.com/office/officeart/2005/8/layout/vList5"/>
    <dgm:cxn modelId="{6FB2AE8A-C9AA-4FE8-9B32-F3E901042B25}" type="presOf" srcId="{E22B5DD2-C5CF-4DF8-A320-03735C3CF06D}" destId="{9C7567C4-D117-4247-BEB3-77FD48834951}" srcOrd="0" destOrd="0" presId="urn:microsoft.com/office/officeart/2005/8/layout/vList5"/>
    <dgm:cxn modelId="{399675CD-2B32-404E-B1AE-E3ECF1E68613}" srcId="{ACE4B851-5DBD-4FBD-AE1F-17A55F0AED4F}" destId="{7ECE35BA-5CB5-4C29-A947-B458300F443E}" srcOrd="3" destOrd="0" parTransId="{0585066E-E208-4B64-86C6-BA3C6BE1BB6E}" sibTransId="{6A9F2987-337F-44A3-8C8E-B0660CAA1BF8}"/>
    <dgm:cxn modelId="{380043D9-76FB-48B5-8803-D78F10846933}" type="presOf" srcId="{ACE4B851-5DBD-4FBD-AE1F-17A55F0AED4F}" destId="{D84912B8-DAA6-446A-BF5C-EC9D132A2A84}" srcOrd="0" destOrd="0" presId="urn:microsoft.com/office/officeart/2005/8/layout/vList5"/>
    <dgm:cxn modelId="{6753C319-1B79-4572-84AE-7CC6149AD4C1}" type="presOf" srcId="{9485A42E-1ECA-472A-BB4D-261D731DC6AD}" destId="{9EB476DF-1897-43FE-B530-0A3B28B1D885}" srcOrd="0" destOrd="0" presId="urn:microsoft.com/office/officeart/2005/8/layout/vList5"/>
    <dgm:cxn modelId="{F8842B68-2E25-417A-81F3-9C4A84AE5796}" type="presParOf" srcId="{D84912B8-DAA6-446A-BF5C-EC9D132A2A84}" destId="{9C0B00D4-3C4C-400B-AD4B-BA5500052B35}" srcOrd="0" destOrd="0" presId="urn:microsoft.com/office/officeart/2005/8/layout/vList5"/>
    <dgm:cxn modelId="{B053E46C-73D5-4472-BC46-EDEEDE4B2548}" type="presParOf" srcId="{9C0B00D4-3C4C-400B-AD4B-BA5500052B35}" destId="{9EB476DF-1897-43FE-B530-0A3B28B1D885}" srcOrd="0" destOrd="0" presId="urn:microsoft.com/office/officeart/2005/8/layout/vList5"/>
    <dgm:cxn modelId="{DA1C3914-A38C-4F5D-B00A-7637F27FCB2C}" type="presParOf" srcId="{D84912B8-DAA6-446A-BF5C-EC9D132A2A84}" destId="{47BF1D90-3BB8-441C-BA66-FE2BAA95892E}" srcOrd="1" destOrd="0" presId="urn:microsoft.com/office/officeart/2005/8/layout/vList5"/>
    <dgm:cxn modelId="{928657FD-66C1-40A7-8A63-8ACB56D5AE16}" type="presParOf" srcId="{D84912B8-DAA6-446A-BF5C-EC9D132A2A84}" destId="{987A969E-E769-4F2F-B841-2D08216951EE}" srcOrd="2" destOrd="0" presId="urn:microsoft.com/office/officeart/2005/8/layout/vList5"/>
    <dgm:cxn modelId="{34069B80-C38C-4050-B9E5-A823B234BE19}" type="presParOf" srcId="{987A969E-E769-4F2F-B841-2D08216951EE}" destId="{FD300AD2-180A-4F05-9A33-A5B200B51F58}" srcOrd="0" destOrd="0" presId="urn:microsoft.com/office/officeart/2005/8/layout/vList5"/>
    <dgm:cxn modelId="{79EC596C-2045-4812-8D7B-E4926500F16E}" type="presParOf" srcId="{D84912B8-DAA6-446A-BF5C-EC9D132A2A84}" destId="{B6411A67-BA17-4BF6-BD84-8B79C45B709C}" srcOrd="3" destOrd="0" presId="urn:microsoft.com/office/officeart/2005/8/layout/vList5"/>
    <dgm:cxn modelId="{008C08BF-58B6-4C67-81DA-F33D9DE48B67}" type="presParOf" srcId="{D84912B8-DAA6-446A-BF5C-EC9D132A2A84}" destId="{DD5574A0-D4A7-4671-9018-0809B3AA6026}" srcOrd="4" destOrd="0" presId="urn:microsoft.com/office/officeart/2005/8/layout/vList5"/>
    <dgm:cxn modelId="{9EF29447-3609-427D-A956-06B087456B00}" type="presParOf" srcId="{DD5574A0-D4A7-4671-9018-0809B3AA6026}" destId="{9C7567C4-D117-4247-BEB3-77FD48834951}" srcOrd="0" destOrd="0" presId="urn:microsoft.com/office/officeart/2005/8/layout/vList5"/>
    <dgm:cxn modelId="{50B2B871-A07E-4075-8DE2-0FEB9B8887F0}" type="presParOf" srcId="{D84912B8-DAA6-446A-BF5C-EC9D132A2A84}" destId="{44B9AA91-267E-45AD-B40C-DF35C8AD478B}" srcOrd="5" destOrd="0" presId="urn:microsoft.com/office/officeart/2005/8/layout/vList5"/>
    <dgm:cxn modelId="{82BEFC10-C86C-476F-844C-F15A90AE84DC}" type="presParOf" srcId="{D84912B8-DAA6-446A-BF5C-EC9D132A2A84}" destId="{3C053181-CE73-4988-89F8-6A8E4B89909A}" srcOrd="6" destOrd="0" presId="urn:microsoft.com/office/officeart/2005/8/layout/vList5"/>
    <dgm:cxn modelId="{9F9791B3-3778-454C-B34B-010B4042C9C3}" type="presParOf" srcId="{3C053181-CE73-4988-89F8-6A8E4B89909A}" destId="{5B6263F9-8949-4992-A714-324CBA4393CE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DB0FFD-6AE7-4A23-8A9C-008014122F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61F6C4-DB37-443A-88B9-D65592635A8D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349AA668-1495-4F33-803D-39A0D7321171}" type="parTrans" cxnId="{CC794251-A52F-45DD-A39F-05C8E0557D8A}">
      <dgm:prSet/>
      <dgm:spPr/>
      <dgm:t>
        <a:bodyPr/>
        <a:lstStyle/>
        <a:p>
          <a:endParaRPr lang="ru-RU"/>
        </a:p>
      </dgm:t>
    </dgm:pt>
    <dgm:pt modelId="{62710D6F-49EC-470F-89F6-E5FE3BB0EAF2}" type="sibTrans" cxnId="{CC794251-A52F-45DD-A39F-05C8E0557D8A}">
      <dgm:prSet/>
      <dgm:spPr/>
      <dgm:t>
        <a:bodyPr/>
        <a:lstStyle/>
        <a:p>
          <a:endParaRPr lang="ru-RU"/>
        </a:p>
      </dgm:t>
    </dgm:pt>
    <dgm:pt modelId="{91B5E772-FE70-459A-A3CE-24BD4384794E}">
      <dgm:prSet phldrT="[Текст]" custT="1"/>
      <dgm:spPr/>
      <dgm:t>
        <a:bodyPr/>
        <a:lstStyle/>
        <a:p>
          <a:r>
            <a:rPr lang="kk-KZ" sz="4400" dirty="0" smtClean="0">
              <a:latin typeface="Times New Roman" pitchFamily="18" charset="0"/>
              <a:cs typeface="Times New Roman" pitchFamily="18" charset="0"/>
            </a:rPr>
            <a:t>ФГ әдіспен 11-55</a:t>
          </a:r>
          <a:r>
            <a:rPr lang="ru-RU" sz="44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4400" dirty="0">
            <a:latin typeface="Times New Roman" pitchFamily="18" charset="0"/>
            <a:cs typeface="Times New Roman" pitchFamily="18" charset="0"/>
          </a:endParaRPr>
        </a:p>
      </dgm:t>
    </dgm:pt>
    <dgm:pt modelId="{FD8A065A-1E35-4408-A27B-34EF72CF244D}" type="parTrans" cxnId="{1DFC19C9-8888-453F-B6B1-8596527FB90C}">
      <dgm:prSet/>
      <dgm:spPr/>
      <dgm:t>
        <a:bodyPr/>
        <a:lstStyle/>
        <a:p>
          <a:endParaRPr lang="ru-RU"/>
        </a:p>
      </dgm:t>
    </dgm:pt>
    <dgm:pt modelId="{D54F4282-9C3D-43CE-8E88-CF9B09CB9704}" type="sibTrans" cxnId="{1DFC19C9-8888-453F-B6B1-8596527FB90C}">
      <dgm:prSet/>
      <dgm:spPr/>
      <dgm:t>
        <a:bodyPr/>
        <a:lstStyle/>
        <a:p>
          <a:endParaRPr lang="ru-RU"/>
        </a:p>
      </dgm:t>
    </dgm:pt>
    <dgm:pt modelId="{B8F0F565-BB77-4473-A4AB-CBD647AE4AC0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534F4FCC-1BAF-47E1-92E3-960A3026912B}" type="parTrans" cxnId="{E15227A4-2FE2-443C-9372-8492ECE33A3E}">
      <dgm:prSet/>
      <dgm:spPr/>
      <dgm:t>
        <a:bodyPr/>
        <a:lstStyle/>
        <a:p>
          <a:endParaRPr lang="ru-RU"/>
        </a:p>
      </dgm:t>
    </dgm:pt>
    <dgm:pt modelId="{E416D4CE-8CE4-48CF-9AD1-4F6D14BCC421}" type="sibTrans" cxnId="{E15227A4-2FE2-443C-9372-8492ECE33A3E}">
      <dgm:prSet/>
      <dgm:spPr/>
      <dgm:t>
        <a:bodyPr/>
        <a:lstStyle/>
        <a:p>
          <a:endParaRPr lang="ru-RU"/>
        </a:p>
      </dgm:t>
    </dgm:pt>
    <dgm:pt modelId="{F60327A8-2406-4805-A105-DE8FCF6F80C7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411235FF-811F-4AB6-82D5-2DC05537395A}" type="parTrans" cxnId="{01A0F19C-5127-411B-8AAD-853524CA092C}">
      <dgm:prSet/>
      <dgm:spPr/>
      <dgm:t>
        <a:bodyPr/>
        <a:lstStyle/>
        <a:p>
          <a:endParaRPr lang="ru-RU"/>
        </a:p>
      </dgm:t>
    </dgm:pt>
    <dgm:pt modelId="{3D46ACB7-EBED-4B4B-B307-1F5A5584AA9B}" type="sibTrans" cxnId="{01A0F19C-5127-411B-8AAD-853524CA092C}">
      <dgm:prSet/>
      <dgm:spPr/>
      <dgm:t>
        <a:bodyPr/>
        <a:lstStyle/>
        <a:p>
          <a:endParaRPr lang="ru-RU"/>
        </a:p>
      </dgm:t>
    </dgm:pt>
    <dgm:pt modelId="{34C0F6F7-5748-4123-801E-53CE108F3E11}">
      <dgm:prSet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Клиникалық, гистологиялық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2485D67-5203-45E9-A8F9-4C5BDE102AFE}" type="parTrans" cxnId="{DA6163A6-2AFA-48C0-8960-BF1CA5C2A243}">
      <dgm:prSet/>
      <dgm:spPr/>
      <dgm:t>
        <a:bodyPr/>
        <a:lstStyle/>
        <a:p>
          <a:endParaRPr lang="ru-RU"/>
        </a:p>
      </dgm:t>
    </dgm:pt>
    <dgm:pt modelId="{D0CD44AC-0858-44E9-9DF0-4D914F46E540}" type="sibTrans" cxnId="{DA6163A6-2AFA-48C0-8960-BF1CA5C2A243}">
      <dgm:prSet/>
      <dgm:spPr/>
      <dgm:t>
        <a:bodyPr/>
        <a:lstStyle/>
        <a:p>
          <a:endParaRPr lang="ru-RU"/>
        </a:p>
      </dgm:t>
    </dgm:pt>
    <dgm:pt modelId="{BF3F1B78-4903-4BFA-A851-1B7F7323A5FD}">
      <dgm:prSet phldrT="[Текст]" custT="1"/>
      <dgm:spPr/>
      <dgm:t>
        <a:bodyPr/>
        <a:lstStyle/>
        <a:p>
          <a:r>
            <a:rPr lang="kk-KZ" sz="4400" dirty="0" smtClean="0">
              <a:latin typeface="Times New Roman" pitchFamily="18" charset="0"/>
              <a:cs typeface="Times New Roman" pitchFamily="18" charset="0"/>
            </a:rPr>
            <a:t>Шағыммен 9-45</a:t>
          </a:r>
          <a:r>
            <a:rPr lang="ru-RU" sz="4400" dirty="0" smtClean="0">
              <a:latin typeface="Times New Roman" pitchFamily="18" charset="0"/>
              <a:cs typeface="Times New Roman" pitchFamily="18" charset="0"/>
            </a:rPr>
            <a:t>%</a:t>
          </a:r>
          <a:r>
            <a:rPr lang="kk-KZ" sz="4400" dirty="0" smtClean="0">
              <a:latin typeface="Times New Roman" pitchFamily="18" charset="0"/>
              <a:cs typeface="Times New Roman" pitchFamily="18" charset="0"/>
            </a:rPr>
            <a:t>	</a:t>
          </a:r>
          <a:endParaRPr lang="ru-RU" sz="4400" dirty="0">
            <a:latin typeface="Times New Roman" pitchFamily="18" charset="0"/>
            <a:cs typeface="Times New Roman" pitchFamily="18" charset="0"/>
          </a:endParaRPr>
        </a:p>
      </dgm:t>
    </dgm:pt>
    <dgm:pt modelId="{A30B6F78-768D-4EA6-9EB0-E92FB956DBC0}" type="parTrans" cxnId="{0FCE666A-2947-40AC-AA05-5572C893B85D}">
      <dgm:prSet/>
      <dgm:spPr/>
      <dgm:t>
        <a:bodyPr/>
        <a:lstStyle/>
        <a:p>
          <a:endParaRPr lang="ru-RU"/>
        </a:p>
      </dgm:t>
    </dgm:pt>
    <dgm:pt modelId="{78F0E6CC-9407-409E-813A-8C184E7AD82C}" type="sibTrans" cxnId="{0FCE666A-2947-40AC-AA05-5572C893B85D}">
      <dgm:prSet/>
      <dgm:spPr/>
      <dgm:t>
        <a:bodyPr/>
        <a:lstStyle/>
        <a:p>
          <a:endParaRPr lang="ru-RU"/>
        </a:p>
      </dgm:t>
    </dgm:pt>
    <dgm:pt modelId="{0AFBA543-9F42-4A2C-AFDB-BE9D917E232A}" type="pres">
      <dgm:prSet presAssocID="{97DB0FFD-6AE7-4A23-8A9C-008014122F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4CE85E-F497-4E86-8DAB-0F29E116B4EA}" type="pres">
      <dgm:prSet presAssocID="{B261F6C4-DB37-443A-88B9-D65592635A8D}" presName="composite" presStyleCnt="0"/>
      <dgm:spPr/>
    </dgm:pt>
    <dgm:pt modelId="{FF30FEE1-EEFE-44EB-8BD4-8BA688B5B770}" type="pres">
      <dgm:prSet presAssocID="{B261F6C4-DB37-443A-88B9-D65592635A8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CDBB4-CBFA-4105-A0BB-1934256410F4}" type="pres">
      <dgm:prSet presAssocID="{B261F6C4-DB37-443A-88B9-D65592635A8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A5034-D307-44C8-8894-874F2398CA29}" type="pres">
      <dgm:prSet presAssocID="{62710D6F-49EC-470F-89F6-E5FE3BB0EAF2}" presName="sp" presStyleCnt="0"/>
      <dgm:spPr/>
    </dgm:pt>
    <dgm:pt modelId="{F1D7E9CE-2C33-420A-809A-4095346EAF60}" type="pres">
      <dgm:prSet presAssocID="{B8F0F565-BB77-4473-A4AB-CBD647AE4AC0}" presName="composite" presStyleCnt="0"/>
      <dgm:spPr/>
    </dgm:pt>
    <dgm:pt modelId="{EA81A698-C93C-4DE7-8E08-5F8B7D7E6625}" type="pres">
      <dgm:prSet presAssocID="{B8F0F565-BB77-4473-A4AB-CBD647AE4AC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7402A-3091-4BB8-BB90-E849272A96E3}" type="pres">
      <dgm:prSet presAssocID="{B8F0F565-BB77-4473-A4AB-CBD647AE4AC0}" presName="descendantText" presStyleLbl="alignAcc1" presStyleIdx="1" presStyleCnt="3" custScaleX="100299" custScaleY="113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E810C-E3ED-4B5D-86AE-162C60C8A762}" type="pres">
      <dgm:prSet presAssocID="{E416D4CE-8CE4-48CF-9AD1-4F6D14BCC421}" presName="sp" presStyleCnt="0"/>
      <dgm:spPr/>
    </dgm:pt>
    <dgm:pt modelId="{2234CDB6-52BD-4749-A749-3EC6E643C9C1}" type="pres">
      <dgm:prSet presAssocID="{F60327A8-2406-4805-A105-DE8FCF6F80C7}" presName="composite" presStyleCnt="0"/>
      <dgm:spPr/>
    </dgm:pt>
    <dgm:pt modelId="{0D9CB92A-7E78-440A-B78D-4944F6EAC88C}" type="pres">
      <dgm:prSet presAssocID="{F60327A8-2406-4805-A105-DE8FCF6F80C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5B6AC-EA83-4CFA-B162-274EE2966CD2}" type="pres">
      <dgm:prSet presAssocID="{F60327A8-2406-4805-A105-DE8FCF6F80C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6163A6-2AFA-48C0-8960-BF1CA5C2A243}" srcId="{F60327A8-2406-4805-A105-DE8FCF6F80C7}" destId="{34C0F6F7-5748-4123-801E-53CE108F3E11}" srcOrd="0" destOrd="0" parTransId="{B2485D67-5203-45E9-A8F9-4C5BDE102AFE}" sibTransId="{D0CD44AC-0858-44E9-9DF0-4D914F46E540}"/>
    <dgm:cxn modelId="{01A0F19C-5127-411B-8AAD-853524CA092C}" srcId="{97DB0FFD-6AE7-4A23-8A9C-008014122F7A}" destId="{F60327A8-2406-4805-A105-DE8FCF6F80C7}" srcOrd="2" destOrd="0" parTransId="{411235FF-811F-4AB6-82D5-2DC05537395A}" sibTransId="{3D46ACB7-EBED-4B4B-B307-1F5A5584AA9B}"/>
    <dgm:cxn modelId="{0FCE666A-2947-40AC-AA05-5572C893B85D}" srcId="{B8F0F565-BB77-4473-A4AB-CBD647AE4AC0}" destId="{BF3F1B78-4903-4BFA-A851-1B7F7323A5FD}" srcOrd="0" destOrd="0" parTransId="{A30B6F78-768D-4EA6-9EB0-E92FB956DBC0}" sibTransId="{78F0E6CC-9407-409E-813A-8C184E7AD82C}"/>
    <dgm:cxn modelId="{AD9BFFBD-6D01-4068-B274-22F2550D4DBD}" type="presOf" srcId="{91B5E772-FE70-459A-A3CE-24BD4384794E}" destId="{5FFCDBB4-CBFA-4105-A0BB-1934256410F4}" srcOrd="0" destOrd="0" presId="urn:microsoft.com/office/officeart/2005/8/layout/chevron2"/>
    <dgm:cxn modelId="{4698968B-107C-4EAF-8448-270C0D9949D5}" type="presOf" srcId="{34C0F6F7-5748-4123-801E-53CE108F3E11}" destId="{6DA5B6AC-EA83-4CFA-B162-274EE2966CD2}" srcOrd="0" destOrd="0" presId="urn:microsoft.com/office/officeart/2005/8/layout/chevron2"/>
    <dgm:cxn modelId="{E15227A4-2FE2-443C-9372-8492ECE33A3E}" srcId="{97DB0FFD-6AE7-4A23-8A9C-008014122F7A}" destId="{B8F0F565-BB77-4473-A4AB-CBD647AE4AC0}" srcOrd="1" destOrd="0" parTransId="{534F4FCC-1BAF-47E1-92E3-960A3026912B}" sibTransId="{E416D4CE-8CE4-48CF-9AD1-4F6D14BCC421}"/>
    <dgm:cxn modelId="{8C7728F1-5896-46F4-A315-2DA79FBB60E3}" type="presOf" srcId="{97DB0FFD-6AE7-4A23-8A9C-008014122F7A}" destId="{0AFBA543-9F42-4A2C-AFDB-BE9D917E232A}" srcOrd="0" destOrd="0" presId="urn:microsoft.com/office/officeart/2005/8/layout/chevron2"/>
    <dgm:cxn modelId="{997F7B34-2CF0-40DA-BF10-03D2A8F4EC79}" type="presOf" srcId="{B261F6C4-DB37-443A-88B9-D65592635A8D}" destId="{FF30FEE1-EEFE-44EB-8BD4-8BA688B5B770}" srcOrd="0" destOrd="0" presId="urn:microsoft.com/office/officeart/2005/8/layout/chevron2"/>
    <dgm:cxn modelId="{1DFC19C9-8888-453F-B6B1-8596527FB90C}" srcId="{B261F6C4-DB37-443A-88B9-D65592635A8D}" destId="{91B5E772-FE70-459A-A3CE-24BD4384794E}" srcOrd="0" destOrd="0" parTransId="{FD8A065A-1E35-4408-A27B-34EF72CF244D}" sibTransId="{D54F4282-9C3D-43CE-8E88-CF9B09CB9704}"/>
    <dgm:cxn modelId="{1074FCC7-1E9C-4291-AB04-3B6C190046C4}" type="presOf" srcId="{B8F0F565-BB77-4473-A4AB-CBD647AE4AC0}" destId="{EA81A698-C93C-4DE7-8E08-5F8B7D7E6625}" srcOrd="0" destOrd="0" presId="urn:microsoft.com/office/officeart/2005/8/layout/chevron2"/>
    <dgm:cxn modelId="{A557E225-9809-4355-B0DC-E37225FE927E}" type="presOf" srcId="{BF3F1B78-4903-4BFA-A851-1B7F7323A5FD}" destId="{57E7402A-3091-4BB8-BB90-E849272A96E3}" srcOrd="0" destOrd="0" presId="urn:microsoft.com/office/officeart/2005/8/layout/chevron2"/>
    <dgm:cxn modelId="{130E7D85-4BB5-4BFD-92A5-DF748811743A}" type="presOf" srcId="{F60327A8-2406-4805-A105-DE8FCF6F80C7}" destId="{0D9CB92A-7E78-440A-B78D-4944F6EAC88C}" srcOrd="0" destOrd="0" presId="urn:microsoft.com/office/officeart/2005/8/layout/chevron2"/>
    <dgm:cxn modelId="{CC794251-A52F-45DD-A39F-05C8E0557D8A}" srcId="{97DB0FFD-6AE7-4A23-8A9C-008014122F7A}" destId="{B261F6C4-DB37-443A-88B9-D65592635A8D}" srcOrd="0" destOrd="0" parTransId="{349AA668-1495-4F33-803D-39A0D7321171}" sibTransId="{62710D6F-49EC-470F-89F6-E5FE3BB0EAF2}"/>
    <dgm:cxn modelId="{F1B97107-56E8-455F-8445-862AEAAC5AA6}" type="presParOf" srcId="{0AFBA543-9F42-4A2C-AFDB-BE9D917E232A}" destId="{8E4CE85E-F497-4E86-8DAB-0F29E116B4EA}" srcOrd="0" destOrd="0" presId="urn:microsoft.com/office/officeart/2005/8/layout/chevron2"/>
    <dgm:cxn modelId="{91460976-F4B2-4AC8-A74C-1169663BCCB6}" type="presParOf" srcId="{8E4CE85E-F497-4E86-8DAB-0F29E116B4EA}" destId="{FF30FEE1-EEFE-44EB-8BD4-8BA688B5B770}" srcOrd="0" destOrd="0" presId="urn:microsoft.com/office/officeart/2005/8/layout/chevron2"/>
    <dgm:cxn modelId="{7950C358-B531-4340-976F-7ECC9129E440}" type="presParOf" srcId="{8E4CE85E-F497-4E86-8DAB-0F29E116B4EA}" destId="{5FFCDBB4-CBFA-4105-A0BB-1934256410F4}" srcOrd="1" destOrd="0" presId="urn:microsoft.com/office/officeart/2005/8/layout/chevron2"/>
    <dgm:cxn modelId="{F3892DF8-CDFB-4958-BF6A-F7318A026CA4}" type="presParOf" srcId="{0AFBA543-9F42-4A2C-AFDB-BE9D917E232A}" destId="{C58A5034-D307-44C8-8894-874F2398CA29}" srcOrd="1" destOrd="0" presId="urn:microsoft.com/office/officeart/2005/8/layout/chevron2"/>
    <dgm:cxn modelId="{8870BB3F-D1CF-4552-B3B9-2EC4DE6F8D42}" type="presParOf" srcId="{0AFBA543-9F42-4A2C-AFDB-BE9D917E232A}" destId="{F1D7E9CE-2C33-420A-809A-4095346EAF60}" srcOrd="2" destOrd="0" presId="urn:microsoft.com/office/officeart/2005/8/layout/chevron2"/>
    <dgm:cxn modelId="{E7A034EC-A5C6-43C9-A797-D914CB849341}" type="presParOf" srcId="{F1D7E9CE-2C33-420A-809A-4095346EAF60}" destId="{EA81A698-C93C-4DE7-8E08-5F8B7D7E6625}" srcOrd="0" destOrd="0" presId="urn:microsoft.com/office/officeart/2005/8/layout/chevron2"/>
    <dgm:cxn modelId="{A3FC8D45-88F7-417B-B61D-036C30A93875}" type="presParOf" srcId="{F1D7E9CE-2C33-420A-809A-4095346EAF60}" destId="{57E7402A-3091-4BB8-BB90-E849272A96E3}" srcOrd="1" destOrd="0" presId="urn:microsoft.com/office/officeart/2005/8/layout/chevron2"/>
    <dgm:cxn modelId="{6634E587-DD24-4E73-9928-9B45F3075DCE}" type="presParOf" srcId="{0AFBA543-9F42-4A2C-AFDB-BE9D917E232A}" destId="{402E810C-E3ED-4B5D-86AE-162C60C8A762}" srcOrd="3" destOrd="0" presId="urn:microsoft.com/office/officeart/2005/8/layout/chevron2"/>
    <dgm:cxn modelId="{175C23ED-A3BF-4746-9AFA-99CE3CBDF9BF}" type="presParOf" srcId="{0AFBA543-9F42-4A2C-AFDB-BE9D917E232A}" destId="{2234CDB6-52BD-4749-A749-3EC6E643C9C1}" srcOrd="4" destOrd="0" presId="urn:microsoft.com/office/officeart/2005/8/layout/chevron2"/>
    <dgm:cxn modelId="{F2DBCB82-6F0D-4AC8-B0F1-1B1067F251A8}" type="presParOf" srcId="{2234CDB6-52BD-4749-A749-3EC6E643C9C1}" destId="{0D9CB92A-7E78-440A-B78D-4944F6EAC88C}" srcOrd="0" destOrd="0" presId="urn:microsoft.com/office/officeart/2005/8/layout/chevron2"/>
    <dgm:cxn modelId="{8FCF2B7C-3933-48FF-B2A6-77B13987A181}" type="presParOf" srcId="{2234CDB6-52BD-4749-A749-3EC6E643C9C1}" destId="{6DA5B6AC-EA83-4CFA-B162-274EE2966CD2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E76287-E8DA-4A40-9357-65CD8A9BC91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FB3F13-3E5F-43B9-AE34-F2778B529919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Жұқпалы аурулар                   30 төсек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EF0D0717-40E5-429B-9075-99820C6B7610}" type="parTrans" cxnId="{1CD89AF3-D56F-4CE3-86EB-C24A2F1831CE}">
      <dgm:prSet/>
      <dgm:spPr/>
      <dgm:t>
        <a:bodyPr/>
        <a:lstStyle/>
        <a:p>
          <a:endParaRPr lang="ru-RU"/>
        </a:p>
      </dgm:t>
    </dgm:pt>
    <dgm:pt modelId="{814922CF-BC04-431C-B3C2-4E7135711DFC}" type="sibTrans" cxnId="{1CD89AF3-D56F-4CE3-86EB-C24A2F1831CE}">
      <dgm:prSet/>
      <dgm:spPr/>
      <dgm:t>
        <a:bodyPr/>
        <a:lstStyle/>
        <a:p>
          <a:endParaRPr lang="ru-RU"/>
        </a:p>
      </dgm:t>
    </dgm:pt>
    <dgm:pt modelId="{ECE58A1B-13AB-4452-BB51-DB6D49CFAA5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Терапия                   33 төсек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908F8617-A2F4-4366-9D69-F4E13B1B4912}" type="parTrans" cxnId="{DBA28789-7155-4E42-888E-D696DD9069CB}">
      <dgm:prSet/>
      <dgm:spPr/>
      <dgm:t>
        <a:bodyPr/>
        <a:lstStyle/>
        <a:p>
          <a:endParaRPr lang="ru-RU"/>
        </a:p>
      </dgm:t>
    </dgm:pt>
    <dgm:pt modelId="{870A38A6-CA71-46F4-BE8F-3922F9FE8489}" type="sibTrans" cxnId="{DBA28789-7155-4E42-888E-D696DD9069CB}">
      <dgm:prSet/>
      <dgm:spPr/>
      <dgm:t>
        <a:bodyPr/>
        <a:lstStyle/>
        <a:p>
          <a:endParaRPr lang="ru-RU"/>
        </a:p>
      </dgm:t>
    </dgm:pt>
    <dgm:pt modelId="{D328FCE8-699B-4045-9FD0-B81FE03C3FB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Гинекология  8 төсек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F9E1E288-1791-40B3-889E-AF1E46DE9239}" type="parTrans" cxnId="{E4835DE7-34A8-41E6-ABC6-179ADDE0AF8F}">
      <dgm:prSet/>
      <dgm:spPr/>
      <dgm:t>
        <a:bodyPr/>
        <a:lstStyle/>
        <a:p>
          <a:endParaRPr lang="ru-RU"/>
        </a:p>
      </dgm:t>
    </dgm:pt>
    <dgm:pt modelId="{CA080ED2-B9A9-4C3B-8F8E-612AB3C9431D}" type="sibTrans" cxnId="{E4835DE7-34A8-41E6-ABC6-179ADDE0AF8F}">
      <dgm:prSet/>
      <dgm:spPr/>
      <dgm:t>
        <a:bodyPr/>
        <a:lstStyle/>
        <a:p>
          <a:endParaRPr lang="ru-RU"/>
        </a:p>
      </dgm:t>
    </dgm:pt>
    <dgm:pt modelId="{99606A12-E60F-4921-8E07-DF89955E246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Перзентхана 17 төсек 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59154577-2A41-4C93-8E49-5EDD2E7581F6}" type="parTrans" cxnId="{2DDBC5D3-69FE-4924-84C2-89B8011BD7FA}">
      <dgm:prSet/>
      <dgm:spPr/>
      <dgm:t>
        <a:bodyPr/>
        <a:lstStyle/>
        <a:p>
          <a:endParaRPr lang="ru-RU"/>
        </a:p>
      </dgm:t>
    </dgm:pt>
    <dgm:pt modelId="{3AFFF9EA-3EDE-439F-ACDE-3930758FAF2A}" type="sibTrans" cxnId="{2DDBC5D3-69FE-4924-84C2-89B8011BD7FA}">
      <dgm:prSet/>
      <dgm:spPr/>
      <dgm:t>
        <a:bodyPr/>
        <a:lstStyle/>
        <a:p>
          <a:endParaRPr lang="ru-RU"/>
        </a:p>
      </dgm:t>
    </dgm:pt>
    <dgm:pt modelId="{1610F3C7-B166-4A59-AB47-5E977C97C4D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Хирургия         15 төсек 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B64E02F8-E679-4C05-9C9D-EB0351EE5ECD}" type="parTrans" cxnId="{6A95FEA6-A0B0-45E5-AE12-D4703E89CCC2}">
      <dgm:prSet/>
      <dgm:spPr/>
      <dgm:t>
        <a:bodyPr/>
        <a:lstStyle/>
        <a:p>
          <a:endParaRPr lang="ru-RU"/>
        </a:p>
      </dgm:t>
    </dgm:pt>
    <dgm:pt modelId="{0C257A47-BD60-43E3-98C0-CB22391882D7}" type="sibTrans" cxnId="{6A95FEA6-A0B0-45E5-AE12-D4703E89CCC2}">
      <dgm:prSet/>
      <dgm:spPr/>
      <dgm:t>
        <a:bodyPr/>
        <a:lstStyle/>
        <a:p>
          <a:endParaRPr lang="ru-RU"/>
        </a:p>
      </dgm:t>
    </dgm:pt>
    <dgm:pt modelId="{3C3D5803-D281-4290-9E95-54C36EB5A7A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Балалар бөлімі 22 төсек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F43485F0-8E87-4DA1-B43F-AB127169BAFA}" type="parTrans" cxnId="{B2A69088-4217-404B-BF08-BB8B65C61D1A}">
      <dgm:prSet/>
      <dgm:spPr/>
      <dgm:t>
        <a:bodyPr/>
        <a:lstStyle/>
        <a:p>
          <a:endParaRPr lang="ru-RU"/>
        </a:p>
      </dgm:t>
    </dgm:pt>
    <dgm:pt modelId="{B5CCA37A-2AAC-4D8F-A5E3-21E1F1C25675}" type="sibTrans" cxnId="{B2A69088-4217-404B-BF08-BB8B65C61D1A}">
      <dgm:prSet/>
      <dgm:spPr/>
      <dgm:t>
        <a:bodyPr/>
        <a:lstStyle/>
        <a:p>
          <a:endParaRPr lang="ru-RU"/>
        </a:p>
      </dgm:t>
    </dgm:pt>
    <dgm:pt modelId="{E6506923-3605-4E73-9ECC-C6826A2BC46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Segoe UI Black" pitchFamily="34" charset="0"/>
              <a:cs typeface="Times New Roman" pitchFamily="18" charset="0"/>
            </a:rPr>
            <a:t>Қайта оңалту 15 төсек</a:t>
          </a:r>
          <a:endParaRPr lang="ru-RU" sz="20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0082CF5A-6E90-44B9-90D5-A8679B212080}" type="parTrans" cxnId="{83D61843-7DE9-4A12-BE6D-2C9DA331C4D3}">
      <dgm:prSet/>
      <dgm:spPr/>
      <dgm:t>
        <a:bodyPr/>
        <a:lstStyle/>
        <a:p>
          <a:endParaRPr lang="ru-RU"/>
        </a:p>
      </dgm:t>
    </dgm:pt>
    <dgm:pt modelId="{5DC8F88B-3308-4E5E-AD2D-B98E2DE9FE94}" type="sibTrans" cxnId="{83D61843-7DE9-4A12-BE6D-2C9DA331C4D3}">
      <dgm:prSet/>
      <dgm:spPr/>
      <dgm:t>
        <a:bodyPr/>
        <a:lstStyle/>
        <a:p>
          <a:endParaRPr lang="ru-RU"/>
        </a:p>
      </dgm:t>
    </dgm:pt>
    <dgm:pt modelId="{E8C7EFD7-0B82-4176-BF57-34B4C3D9ED2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b="1" cap="none" spc="0" dirty="0" smtClean="0">
              <a:ln w="1905">
                <a:solidFill>
                  <a:srgbClr val="CC00FF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ea typeface="Segoe UI Black" pitchFamily="34" charset="0"/>
              <a:cs typeface="Times New Roman" pitchFamily="18" charset="0"/>
            </a:rPr>
            <a:t>Паллиативті науқастарды емдеу-10</a:t>
          </a:r>
          <a:endParaRPr lang="ru-RU" sz="1800" b="1" cap="none" spc="0" dirty="0">
            <a:ln w="1905">
              <a:solidFill>
                <a:srgbClr val="CC00FF"/>
              </a:solidFill>
            </a:ln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/>
            <a:latin typeface="Times New Roman" pitchFamily="18" charset="0"/>
            <a:ea typeface="Segoe UI Black" pitchFamily="34" charset="0"/>
            <a:cs typeface="Times New Roman" pitchFamily="18" charset="0"/>
          </a:endParaRPr>
        </a:p>
      </dgm:t>
    </dgm:pt>
    <dgm:pt modelId="{6E2D9257-20DF-4869-9699-479FB0B5C8E3}" type="parTrans" cxnId="{D41DAFAF-5422-467C-8040-92F63C83CB36}">
      <dgm:prSet/>
      <dgm:spPr/>
      <dgm:t>
        <a:bodyPr/>
        <a:lstStyle/>
        <a:p>
          <a:endParaRPr lang="ru-RU"/>
        </a:p>
      </dgm:t>
    </dgm:pt>
    <dgm:pt modelId="{7A74A40D-EA8C-4A26-9D51-B65B3A228FF8}" type="sibTrans" cxnId="{D41DAFAF-5422-467C-8040-92F63C83CB36}">
      <dgm:prSet/>
      <dgm:spPr/>
      <dgm:t>
        <a:bodyPr/>
        <a:lstStyle/>
        <a:p>
          <a:endParaRPr lang="ru-RU"/>
        </a:p>
      </dgm:t>
    </dgm:pt>
    <dgm:pt modelId="{99CB4496-D1F7-4828-9E2A-E76016EE50E9}" type="pres">
      <dgm:prSet presAssocID="{BFE76287-E8DA-4A40-9357-65CD8A9BC916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E6898AC-9B42-4BC9-9E40-944982B15866}" type="pres">
      <dgm:prSet presAssocID="{45FB3F13-3E5F-43B9-AE34-F2778B529919}" presName="compNode" presStyleCnt="0"/>
      <dgm:spPr/>
    </dgm:pt>
    <dgm:pt modelId="{257A0828-65E3-41B9-A714-954697BEF3A9}" type="pres">
      <dgm:prSet presAssocID="{45FB3F13-3E5F-43B9-AE34-F2778B529919}" presName="dummyConnPt" presStyleCnt="0"/>
      <dgm:spPr/>
    </dgm:pt>
    <dgm:pt modelId="{0814AB72-DDC3-4890-B259-235D592452E6}" type="pres">
      <dgm:prSet presAssocID="{45FB3F13-3E5F-43B9-AE34-F2778B529919}" presName="node" presStyleLbl="node1" presStyleIdx="0" presStyleCnt="8" custScaleX="103377" custScaleY="105688" custLinFactNeighborX="2876" custLinFactNeighborY="37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A10090-BAA3-4912-8DCB-DD7F9B72BF55}" type="pres">
      <dgm:prSet presAssocID="{814922CF-BC04-431C-B3C2-4E7135711DFC}" presName="sibTrans" presStyleLbl="bgSibTrans2D1" presStyleIdx="0" presStyleCnt="7"/>
      <dgm:spPr/>
      <dgm:t>
        <a:bodyPr/>
        <a:lstStyle/>
        <a:p>
          <a:endParaRPr lang="ru-RU"/>
        </a:p>
      </dgm:t>
    </dgm:pt>
    <dgm:pt modelId="{4CCD2E51-AB7A-49D1-9B16-46ABE1421C1B}" type="pres">
      <dgm:prSet presAssocID="{ECE58A1B-13AB-4452-BB51-DB6D49CFAA50}" presName="compNode" presStyleCnt="0"/>
      <dgm:spPr/>
    </dgm:pt>
    <dgm:pt modelId="{D005B48E-1F6E-4FEB-941E-29BFA94C245A}" type="pres">
      <dgm:prSet presAssocID="{ECE58A1B-13AB-4452-BB51-DB6D49CFAA50}" presName="dummyConnPt" presStyleCnt="0"/>
      <dgm:spPr/>
    </dgm:pt>
    <dgm:pt modelId="{86E8EAFE-CE49-4615-A067-759205EDB2D9}" type="pres">
      <dgm:prSet presAssocID="{ECE58A1B-13AB-4452-BB51-DB6D49CFAA50}" presName="node" presStyleLbl="node1" presStyleIdx="1" presStyleCnt="8" custScaleX="103128" custScaleY="104824" custLinFactNeighborX="1381" custLinFactNeighborY="685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2CE31-EB55-4764-B439-A2833632BA67}" type="pres">
      <dgm:prSet presAssocID="{870A38A6-CA71-46F4-BE8F-3922F9FE8489}" presName="sibTrans" presStyleLbl="bgSibTrans2D1" presStyleIdx="1" presStyleCnt="7"/>
      <dgm:spPr/>
      <dgm:t>
        <a:bodyPr/>
        <a:lstStyle/>
        <a:p>
          <a:endParaRPr lang="ru-RU"/>
        </a:p>
      </dgm:t>
    </dgm:pt>
    <dgm:pt modelId="{AFF20FC1-288C-448F-9B16-B14DCBF688DB}" type="pres">
      <dgm:prSet presAssocID="{D328FCE8-699B-4045-9FD0-B81FE03C3FBD}" presName="compNode" presStyleCnt="0"/>
      <dgm:spPr/>
    </dgm:pt>
    <dgm:pt modelId="{71A77E11-7423-49D7-82A2-74729A030BDB}" type="pres">
      <dgm:prSet presAssocID="{D328FCE8-699B-4045-9FD0-B81FE03C3FBD}" presName="dummyConnPt" presStyleCnt="0"/>
      <dgm:spPr/>
    </dgm:pt>
    <dgm:pt modelId="{75E9EC58-F6ED-46A3-AC16-42F180767E37}" type="pres">
      <dgm:prSet presAssocID="{D328FCE8-699B-4045-9FD0-B81FE03C3FBD}" presName="node" presStyleLbl="node1" presStyleIdx="2" presStyleCnt="8" custLinFactX="36195" custLinFactNeighborX="100000" custLinFactNeighborY="11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BF80E-9E1A-4FE9-814F-1474BFF756C5}" type="pres">
      <dgm:prSet presAssocID="{CA080ED2-B9A9-4C3B-8F8E-612AB3C9431D}" presName="sibTrans" presStyleLbl="bgSibTrans2D1" presStyleIdx="2" presStyleCnt="7"/>
      <dgm:spPr/>
      <dgm:t>
        <a:bodyPr/>
        <a:lstStyle/>
        <a:p>
          <a:endParaRPr lang="ru-RU"/>
        </a:p>
      </dgm:t>
    </dgm:pt>
    <dgm:pt modelId="{6A667F87-A30D-4235-9A8B-33686BE92680}" type="pres">
      <dgm:prSet presAssocID="{99606A12-E60F-4921-8E07-DF89955E2464}" presName="compNode" presStyleCnt="0"/>
      <dgm:spPr/>
    </dgm:pt>
    <dgm:pt modelId="{DC9D51C7-3BDF-4195-8E67-C00CD8A49B5E}" type="pres">
      <dgm:prSet presAssocID="{99606A12-E60F-4921-8E07-DF89955E2464}" presName="dummyConnPt" presStyleCnt="0"/>
      <dgm:spPr/>
    </dgm:pt>
    <dgm:pt modelId="{36450ADA-AD8F-4995-BA6C-7FE6887CB8CC}" type="pres">
      <dgm:prSet presAssocID="{99606A12-E60F-4921-8E07-DF89955E2464}" presName="node" presStyleLbl="node1" presStyleIdx="3" presStyleCnt="8" custLinFactY="-21375" custLinFactNeighborX="33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372773-790F-4953-8383-94EA60B33A9E}" type="pres">
      <dgm:prSet presAssocID="{3AFFF9EA-3EDE-439F-ACDE-3930758FAF2A}" presName="sibTrans" presStyleLbl="bgSibTrans2D1" presStyleIdx="3" presStyleCnt="7"/>
      <dgm:spPr/>
      <dgm:t>
        <a:bodyPr/>
        <a:lstStyle/>
        <a:p>
          <a:endParaRPr lang="ru-RU"/>
        </a:p>
      </dgm:t>
    </dgm:pt>
    <dgm:pt modelId="{B4FCFF29-206F-4AC6-8CE9-4230F805B6B5}" type="pres">
      <dgm:prSet presAssocID="{1610F3C7-B166-4A59-AB47-5E977C97C4D3}" presName="compNode" presStyleCnt="0"/>
      <dgm:spPr/>
    </dgm:pt>
    <dgm:pt modelId="{85EC7A65-08A3-4DD9-AAAB-8A5DF8B74FFC}" type="pres">
      <dgm:prSet presAssocID="{1610F3C7-B166-4A59-AB47-5E977C97C4D3}" presName="dummyConnPt" presStyleCnt="0"/>
      <dgm:spPr/>
    </dgm:pt>
    <dgm:pt modelId="{012C994A-7AE3-4321-8511-570E3695D9B8}" type="pres">
      <dgm:prSet presAssocID="{1610F3C7-B166-4A59-AB47-5E977C97C4D3}" presName="node" presStyleLbl="node1" presStyleIdx="4" presStyleCnt="8" custLinFactY="-24830" custLinFactNeighborX="33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31D37-C0F4-4D00-B32D-582EACA4DF83}" type="pres">
      <dgm:prSet presAssocID="{0C257A47-BD60-43E3-98C0-CB22391882D7}" presName="sibTrans" presStyleLbl="bgSibTrans2D1" presStyleIdx="4" presStyleCnt="7"/>
      <dgm:spPr/>
      <dgm:t>
        <a:bodyPr/>
        <a:lstStyle/>
        <a:p>
          <a:endParaRPr lang="ru-RU"/>
        </a:p>
      </dgm:t>
    </dgm:pt>
    <dgm:pt modelId="{53706953-910C-4DD2-B7E1-B1454A15DE61}" type="pres">
      <dgm:prSet presAssocID="{3C3D5803-D281-4290-9E95-54C36EB5A7AC}" presName="compNode" presStyleCnt="0"/>
      <dgm:spPr/>
    </dgm:pt>
    <dgm:pt modelId="{35D9F426-C6C6-4BEC-99B4-9AA5D74A9669}" type="pres">
      <dgm:prSet presAssocID="{3C3D5803-D281-4290-9E95-54C36EB5A7AC}" presName="dummyConnPt" presStyleCnt="0"/>
      <dgm:spPr/>
    </dgm:pt>
    <dgm:pt modelId="{6D6F51F8-1164-4E65-9E6A-81011AF76747}" type="pres">
      <dgm:prSet presAssocID="{3C3D5803-D281-4290-9E95-54C36EB5A7AC}" presName="node" presStyleLbl="node1" presStyleIdx="5" presStyleCnt="8" custLinFactX="26894" custLinFactNeighborX="100000" custLinFactNeighborY="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9F746-85CB-4424-B627-759E389D4ABB}" type="pres">
      <dgm:prSet presAssocID="{B5CCA37A-2AAC-4D8F-A5E3-21E1F1C25675}" presName="sibTrans" presStyleLbl="bgSibTrans2D1" presStyleIdx="5" presStyleCnt="7"/>
      <dgm:spPr/>
      <dgm:t>
        <a:bodyPr/>
        <a:lstStyle/>
        <a:p>
          <a:endParaRPr lang="ru-RU"/>
        </a:p>
      </dgm:t>
    </dgm:pt>
    <dgm:pt modelId="{1446E640-8EDE-478E-94DA-2331F76E7649}" type="pres">
      <dgm:prSet presAssocID="{E6506923-3605-4E73-9ECC-C6826A2BC463}" presName="compNode" presStyleCnt="0"/>
      <dgm:spPr/>
    </dgm:pt>
    <dgm:pt modelId="{D80F37CC-AB62-4B9C-ABE9-4EBE7E550C99}" type="pres">
      <dgm:prSet presAssocID="{E6506923-3605-4E73-9ECC-C6826A2BC463}" presName="dummyConnPt" presStyleCnt="0"/>
      <dgm:spPr/>
    </dgm:pt>
    <dgm:pt modelId="{B36F4683-4CC9-4D4B-82BF-E9AC3F32BDF3}" type="pres">
      <dgm:prSet presAssocID="{E6506923-3605-4E73-9ECC-C6826A2BC463}" presName="node" presStyleLbl="node1" presStyleIdx="6" presStyleCnt="8" custLinFactY="28328" custLinFactNeighborX="-610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CA9BD-9A86-4D54-BA37-EB0A12D183D2}" type="pres">
      <dgm:prSet presAssocID="{5DC8F88B-3308-4E5E-AD2D-B98E2DE9FE94}" presName="sibTrans" presStyleLbl="bgSibTrans2D1" presStyleIdx="6" presStyleCnt="7"/>
      <dgm:spPr/>
      <dgm:t>
        <a:bodyPr/>
        <a:lstStyle/>
        <a:p>
          <a:endParaRPr lang="ru-RU"/>
        </a:p>
      </dgm:t>
    </dgm:pt>
    <dgm:pt modelId="{BA5E1F96-FEA0-447D-AF2A-323DA2A49179}" type="pres">
      <dgm:prSet presAssocID="{E8C7EFD7-0B82-4176-BF57-34B4C3D9ED21}" presName="compNode" presStyleCnt="0"/>
      <dgm:spPr/>
    </dgm:pt>
    <dgm:pt modelId="{1B998AF1-FC70-4A61-813F-3E86C8F69B32}" type="pres">
      <dgm:prSet presAssocID="{E8C7EFD7-0B82-4176-BF57-34B4C3D9ED21}" presName="dummyConnPt" presStyleCnt="0"/>
      <dgm:spPr/>
    </dgm:pt>
    <dgm:pt modelId="{BB7D570F-457B-420D-B9AA-778CFD786F2E}" type="pres">
      <dgm:prSet presAssocID="{E8C7EFD7-0B82-4176-BF57-34B4C3D9ED21}" presName="node" presStyleLbl="node1" presStyleIdx="7" presStyleCnt="8" custLinFactY="28328" custLinFactNeighborX="-610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474BD8-EB91-41BC-B995-90EA9637A446}" type="presOf" srcId="{E8C7EFD7-0B82-4176-BF57-34B4C3D9ED21}" destId="{BB7D570F-457B-420D-B9AA-778CFD786F2E}" srcOrd="0" destOrd="0" presId="urn:microsoft.com/office/officeart/2005/8/layout/bProcess4"/>
    <dgm:cxn modelId="{EF92AC82-2E3B-446D-BF5D-F6D36DBA022A}" type="presOf" srcId="{D328FCE8-699B-4045-9FD0-B81FE03C3FBD}" destId="{75E9EC58-F6ED-46A3-AC16-42F180767E37}" srcOrd="0" destOrd="0" presId="urn:microsoft.com/office/officeart/2005/8/layout/bProcess4"/>
    <dgm:cxn modelId="{B2A69088-4217-404B-BF08-BB8B65C61D1A}" srcId="{BFE76287-E8DA-4A40-9357-65CD8A9BC916}" destId="{3C3D5803-D281-4290-9E95-54C36EB5A7AC}" srcOrd="5" destOrd="0" parTransId="{F43485F0-8E87-4DA1-B43F-AB127169BAFA}" sibTransId="{B5CCA37A-2AAC-4D8F-A5E3-21E1F1C25675}"/>
    <dgm:cxn modelId="{205E36D4-AAD7-47CF-BE9E-769C6B683C3F}" type="presOf" srcId="{0C257A47-BD60-43E3-98C0-CB22391882D7}" destId="{3B331D37-C0F4-4D00-B32D-582EACA4DF83}" srcOrd="0" destOrd="0" presId="urn:microsoft.com/office/officeart/2005/8/layout/bProcess4"/>
    <dgm:cxn modelId="{66A2970D-DCFA-4FF0-8AB7-A8C07FC5FFBB}" type="presOf" srcId="{5DC8F88B-3308-4E5E-AD2D-B98E2DE9FE94}" destId="{052CA9BD-9A86-4D54-BA37-EB0A12D183D2}" srcOrd="0" destOrd="0" presId="urn:microsoft.com/office/officeart/2005/8/layout/bProcess4"/>
    <dgm:cxn modelId="{B4021E68-7D76-4DE1-BBA9-C4F57624A048}" type="presOf" srcId="{45FB3F13-3E5F-43B9-AE34-F2778B529919}" destId="{0814AB72-DDC3-4890-B259-235D592452E6}" srcOrd="0" destOrd="0" presId="urn:microsoft.com/office/officeart/2005/8/layout/bProcess4"/>
    <dgm:cxn modelId="{2109C09A-893F-4026-A97A-857AAAFF5027}" type="presOf" srcId="{3AFFF9EA-3EDE-439F-ACDE-3930758FAF2A}" destId="{4D372773-790F-4953-8383-94EA60B33A9E}" srcOrd="0" destOrd="0" presId="urn:microsoft.com/office/officeart/2005/8/layout/bProcess4"/>
    <dgm:cxn modelId="{7CF21F96-1889-459B-BA8C-75BA805C1B7D}" type="presOf" srcId="{1610F3C7-B166-4A59-AB47-5E977C97C4D3}" destId="{012C994A-7AE3-4321-8511-570E3695D9B8}" srcOrd="0" destOrd="0" presId="urn:microsoft.com/office/officeart/2005/8/layout/bProcess4"/>
    <dgm:cxn modelId="{01F37436-49C2-46BE-8FED-5C6A53C43879}" type="presOf" srcId="{B5CCA37A-2AAC-4D8F-A5E3-21E1F1C25675}" destId="{F3B9F746-85CB-4424-B627-759E389D4ABB}" srcOrd="0" destOrd="0" presId="urn:microsoft.com/office/officeart/2005/8/layout/bProcess4"/>
    <dgm:cxn modelId="{DBA28789-7155-4E42-888E-D696DD9069CB}" srcId="{BFE76287-E8DA-4A40-9357-65CD8A9BC916}" destId="{ECE58A1B-13AB-4452-BB51-DB6D49CFAA50}" srcOrd="1" destOrd="0" parTransId="{908F8617-A2F4-4366-9D69-F4E13B1B4912}" sibTransId="{870A38A6-CA71-46F4-BE8F-3922F9FE8489}"/>
    <dgm:cxn modelId="{1CD89AF3-D56F-4CE3-86EB-C24A2F1831CE}" srcId="{BFE76287-E8DA-4A40-9357-65CD8A9BC916}" destId="{45FB3F13-3E5F-43B9-AE34-F2778B529919}" srcOrd="0" destOrd="0" parTransId="{EF0D0717-40E5-429B-9075-99820C6B7610}" sibTransId="{814922CF-BC04-431C-B3C2-4E7135711DFC}"/>
    <dgm:cxn modelId="{AAD2958F-6600-4132-8BD6-367A305AED52}" type="presOf" srcId="{ECE58A1B-13AB-4452-BB51-DB6D49CFAA50}" destId="{86E8EAFE-CE49-4615-A067-759205EDB2D9}" srcOrd="0" destOrd="0" presId="urn:microsoft.com/office/officeart/2005/8/layout/bProcess4"/>
    <dgm:cxn modelId="{1E5DF582-70F6-4BD4-9B9A-B8B8A1389F28}" type="presOf" srcId="{870A38A6-CA71-46F4-BE8F-3922F9FE8489}" destId="{93B2CE31-EB55-4764-B439-A2833632BA67}" srcOrd="0" destOrd="0" presId="urn:microsoft.com/office/officeart/2005/8/layout/bProcess4"/>
    <dgm:cxn modelId="{69D6CE62-9384-4907-AF84-0C8D7238A27C}" type="presOf" srcId="{BFE76287-E8DA-4A40-9357-65CD8A9BC916}" destId="{99CB4496-D1F7-4828-9E2A-E76016EE50E9}" srcOrd="0" destOrd="0" presId="urn:microsoft.com/office/officeart/2005/8/layout/bProcess4"/>
    <dgm:cxn modelId="{D41DAFAF-5422-467C-8040-92F63C83CB36}" srcId="{BFE76287-E8DA-4A40-9357-65CD8A9BC916}" destId="{E8C7EFD7-0B82-4176-BF57-34B4C3D9ED21}" srcOrd="7" destOrd="0" parTransId="{6E2D9257-20DF-4869-9699-479FB0B5C8E3}" sibTransId="{7A74A40D-EA8C-4A26-9D51-B65B3A228FF8}"/>
    <dgm:cxn modelId="{09B49897-3128-4314-AEA9-27053E80D18A}" type="presOf" srcId="{814922CF-BC04-431C-B3C2-4E7135711DFC}" destId="{FDA10090-BAA3-4912-8DCB-DD7F9B72BF55}" srcOrd="0" destOrd="0" presId="urn:microsoft.com/office/officeart/2005/8/layout/bProcess4"/>
    <dgm:cxn modelId="{64E4A143-5A05-4CD2-9814-43B84B9DF608}" type="presOf" srcId="{3C3D5803-D281-4290-9E95-54C36EB5A7AC}" destId="{6D6F51F8-1164-4E65-9E6A-81011AF76747}" srcOrd="0" destOrd="0" presId="urn:microsoft.com/office/officeart/2005/8/layout/bProcess4"/>
    <dgm:cxn modelId="{2DDBC5D3-69FE-4924-84C2-89B8011BD7FA}" srcId="{BFE76287-E8DA-4A40-9357-65CD8A9BC916}" destId="{99606A12-E60F-4921-8E07-DF89955E2464}" srcOrd="3" destOrd="0" parTransId="{59154577-2A41-4C93-8E49-5EDD2E7581F6}" sibTransId="{3AFFF9EA-3EDE-439F-ACDE-3930758FAF2A}"/>
    <dgm:cxn modelId="{5FCA0125-1682-43EF-84EB-1B88514ED916}" type="presOf" srcId="{99606A12-E60F-4921-8E07-DF89955E2464}" destId="{36450ADA-AD8F-4995-BA6C-7FE6887CB8CC}" srcOrd="0" destOrd="0" presId="urn:microsoft.com/office/officeart/2005/8/layout/bProcess4"/>
    <dgm:cxn modelId="{83D61843-7DE9-4A12-BE6D-2C9DA331C4D3}" srcId="{BFE76287-E8DA-4A40-9357-65CD8A9BC916}" destId="{E6506923-3605-4E73-9ECC-C6826A2BC463}" srcOrd="6" destOrd="0" parTransId="{0082CF5A-6E90-44B9-90D5-A8679B212080}" sibTransId="{5DC8F88B-3308-4E5E-AD2D-B98E2DE9FE94}"/>
    <dgm:cxn modelId="{E4835DE7-34A8-41E6-ABC6-179ADDE0AF8F}" srcId="{BFE76287-E8DA-4A40-9357-65CD8A9BC916}" destId="{D328FCE8-699B-4045-9FD0-B81FE03C3FBD}" srcOrd="2" destOrd="0" parTransId="{F9E1E288-1791-40B3-889E-AF1E46DE9239}" sibTransId="{CA080ED2-B9A9-4C3B-8F8E-612AB3C9431D}"/>
    <dgm:cxn modelId="{90DA5913-4EBF-436A-8403-283E300C1CC9}" type="presOf" srcId="{E6506923-3605-4E73-9ECC-C6826A2BC463}" destId="{B36F4683-4CC9-4D4B-82BF-E9AC3F32BDF3}" srcOrd="0" destOrd="0" presId="urn:microsoft.com/office/officeart/2005/8/layout/bProcess4"/>
    <dgm:cxn modelId="{543D4D57-A76B-4B49-8BE1-2FC3927F7768}" type="presOf" srcId="{CA080ED2-B9A9-4C3B-8F8E-612AB3C9431D}" destId="{C81BF80E-9E1A-4FE9-814F-1474BFF756C5}" srcOrd="0" destOrd="0" presId="urn:microsoft.com/office/officeart/2005/8/layout/bProcess4"/>
    <dgm:cxn modelId="{6A95FEA6-A0B0-45E5-AE12-D4703E89CCC2}" srcId="{BFE76287-E8DA-4A40-9357-65CD8A9BC916}" destId="{1610F3C7-B166-4A59-AB47-5E977C97C4D3}" srcOrd="4" destOrd="0" parTransId="{B64E02F8-E679-4C05-9C9D-EB0351EE5ECD}" sibTransId="{0C257A47-BD60-43E3-98C0-CB22391882D7}"/>
    <dgm:cxn modelId="{EE9FB1F1-E8EF-4928-B508-D72355FC93F1}" type="presParOf" srcId="{99CB4496-D1F7-4828-9E2A-E76016EE50E9}" destId="{CE6898AC-9B42-4BC9-9E40-944982B15866}" srcOrd="0" destOrd="0" presId="urn:microsoft.com/office/officeart/2005/8/layout/bProcess4"/>
    <dgm:cxn modelId="{CE7B5958-0E00-4B69-9F56-99E3EF576F81}" type="presParOf" srcId="{CE6898AC-9B42-4BC9-9E40-944982B15866}" destId="{257A0828-65E3-41B9-A714-954697BEF3A9}" srcOrd="0" destOrd="0" presId="urn:microsoft.com/office/officeart/2005/8/layout/bProcess4"/>
    <dgm:cxn modelId="{B5E0CA8A-4CA1-4FF2-8B9A-3F7E8CAD1BC2}" type="presParOf" srcId="{CE6898AC-9B42-4BC9-9E40-944982B15866}" destId="{0814AB72-DDC3-4890-B259-235D592452E6}" srcOrd="1" destOrd="0" presId="urn:microsoft.com/office/officeart/2005/8/layout/bProcess4"/>
    <dgm:cxn modelId="{7FD93E5D-731D-44FD-B2DC-1A0300A50E4A}" type="presParOf" srcId="{99CB4496-D1F7-4828-9E2A-E76016EE50E9}" destId="{FDA10090-BAA3-4912-8DCB-DD7F9B72BF55}" srcOrd="1" destOrd="0" presId="urn:microsoft.com/office/officeart/2005/8/layout/bProcess4"/>
    <dgm:cxn modelId="{7167A359-DA59-4028-8CFC-5FDDA8C1FD72}" type="presParOf" srcId="{99CB4496-D1F7-4828-9E2A-E76016EE50E9}" destId="{4CCD2E51-AB7A-49D1-9B16-46ABE1421C1B}" srcOrd="2" destOrd="0" presId="urn:microsoft.com/office/officeart/2005/8/layout/bProcess4"/>
    <dgm:cxn modelId="{3F2528E6-0BA8-4B8B-9DEB-1CCFD6017469}" type="presParOf" srcId="{4CCD2E51-AB7A-49D1-9B16-46ABE1421C1B}" destId="{D005B48E-1F6E-4FEB-941E-29BFA94C245A}" srcOrd="0" destOrd="0" presId="urn:microsoft.com/office/officeart/2005/8/layout/bProcess4"/>
    <dgm:cxn modelId="{C9083B6F-C2A9-4DF5-8C58-C0B2A240E8FB}" type="presParOf" srcId="{4CCD2E51-AB7A-49D1-9B16-46ABE1421C1B}" destId="{86E8EAFE-CE49-4615-A067-759205EDB2D9}" srcOrd="1" destOrd="0" presId="urn:microsoft.com/office/officeart/2005/8/layout/bProcess4"/>
    <dgm:cxn modelId="{88827645-29CC-46A3-8531-8A3F88D5F8EC}" type="presParOf" srcId="{99CB4496-D1F7-4828-9E2A-E76016EE50E9}" destId="{93B2CE31-EB55-4764-B439-A2833632BA67}" srcOrd="3" destOrd="0" presId="urn:microsoft.com/office/officeart/2005/8/layout/bProcess4"/>
    <dgm:cxn modelId="{D665231E-269A-4C66-AFCD-C28764B8E1AE}" type="presParOf" srcId="{99CB4496-D1F7-4828-9E2A-E76016EE50E9}" destId="{AFF20FC1-288C-448F-9B16-B14DCBF688DB}" srcOrd="4" destOrd="0" presId="urn:microsoft.com/office/officeart/2005/8/layout/bProcess4"/>
    <dgm:cxn modelId="{0475B057-A611-4328-B3DB-F4098E60D247}" type="presParOf" srcId="{AFF20FC1-288C-448F-9B16-B14DCBF688DB}" destId="{71A77E11-7423-49D7-82A2-74729A030BDB}" srcOrd="0" destOrd="0" presId="urn:microsoft.com/office/officeart/2005/8/layout/bProcess4"/>
    <dgm:cxn modelId="{03D72D7C-A768-4DBA-A5D6-DDB6A6051DD3}" type="presParOf" srcId="{AFF20FC1-288C-448F-9B16-B14DCBF688DB}" destId="{75E9EC58-F6ED-46A3-AC16-42F180767E37}" srcOrd="1" destOrd="0" presId="urn:microsoft.com/office/officeart/2005/8/layout/bProcess4"/>
    <dgm:cxn modelId="{BC0EBFB6-F871-473A-9084-21D81E07AE62}" type="presParOf" srcId="{99CB4496-D1F7-4828-9E2A-E76016EE50E9}" destId="{C81BF80E-9E1A-4FE9-814F-1474BFF756C5}" srcOrd="5" destOrd="0" presId="urn:microsoft.com/office/officeart/2005/8/layout/bProcess4"/>
    <dgm:cxn modelId="{5985B8C9-3372-4429-A0B4-DD0EA59339B0}" type="presParOf" srcId="{99CB4496-D1F7-4828-9E2A-E76016EE50E9}" destId="{6A667F87-A30D-4235-9A8B-33686BE92680}" srcOrd="6" destOrd="0" presId="urn:microsoft.com/office/officeart/2005/8/layout/bProcess4"/>
    <dgm:cxn modelId="{8EE523C3-7748-4B3E-B074-996209C8BF8A}" type="presParOf" srcId="{6A667F87-A30D-4235-9A8B-33686BE92680}" destId="{DC9D51C7-3BDF-4195-8E67-C00CD8A49B5E}" srcOrd="0" destOrd="0" presId="urn:microsoft.com/office/officeart/2005/8/layout/bProcess4"/>
    <dgm:cxn modelId="{9B067489-19E5-4515-92C1-9466AA75E3EA}" type="presParOf" srcId="{6A667F87-A30D-4235-9A8B-33686BE92680}" destId="{36450ADA-AD8F-4995-BA6C-7FE6887CB8CC}" srcOrd="1" destOrd="0" presId="urn:microsoft.com/office/officeart/2005/8/layout/bProcess4"/>
    <dgm:cxn modelId="{3F9F1446-800E-4809-AFC0-19A40E1585F2}" type="presParOf" srcId="{99CB4496-D1F7-4828-9E2A-E76016EE50E9}" destId="{4D372773-790F-4953-8383-94EA60B33A9E}" srcOrd="7" destOrd="0" presId="urn:microsoft.com/office/officeart/2005/8/layout/bProcess4"/>
    <dgm:cxn modelId="{9D11D61B-DCCC-4077-80F4-AFFD3E59644B}" type="presParOf" srcId="{99CB4496-D1F7-4828-9E2A-E76016EE50E9}" destId="{B4FCFF29-206F-4AC6-8CE9-4230F805B6B5}" srcOrd="8" destOrd="0" presId="urn:microsoft.com/office/officeart/2005/8/layout/bProcess4"/>
    <dgm:cxn modelId="{FF200AA9-2B8B-4B88-BD3E-D15321FEBD8E}" type="presParOf" srcId="{B4FCFF29-206F-4AC6-8CE9-4230F805B6B5}" destId="{85EC7A65-08A3-4DD9-AAAB-8A5DF8B74FFC}" srcOrd="0" destOrd="0" presId="urn:microsoft.com/office/officeart/2005/8/layout/bProcess4"/>
    <dgm:cxn modelId="{056EF6DB-6EF5-4AB5-AA79-1686815F220F}" type="presParOf" srcId="{B4FCFF29-206F-4AC6-8CE9-4230F805B6B5}" destId="{012C994A-7AE3-4321-8511-570E3695D9B8}" srcOrd="1" destOrd="0" presId="urn:microsoft.com/office/officeart/2005/8/layout/bProcess4"/>
    <dgm:cxn modelId="{E99AC23C-AA59-4A54-8DB1-6DD91004DBFD}" type="presParOf" srcId="{99CB4496-D1F7-4828-9E2A-E76016EE50E9}" destId="{3B331D37-C0F4-4D00-B32D-582EACA4DF83}" srcOrd="9" destOrd="0" presId="urn:microsoft.com/office/officeart/2005/8/layout/bProcess4"/>
    <dgm:cxn modelId="{A1845779-467C-4571-8690-9B8B7C5AF18C}" type="presParOf" srcId="{99CB4496-D1F7-4828-9E2A-E76016EE50E9}" destId="{53706953-910C-4DD2-B7E1-B1454A15DE61}" srcOrd="10" destOrd="0" presId="urn:microsoft.com/office/officeart/2005/8/layout/bProcess4"/>
    <dgm:cxn modelId="{4DA47C62-34AA-4E9A-A226-CDD704083932}" type="presParOf" srcId="{53706953-910C-4DD2-B7E1-B1454A15DE61}" destId="{35D9F426-C6C6-4BEC-99B4-9AA5D74A9669}" srcOrd="0" destOrd="0" presId="urn:microsoft.com/office/officeart/2005/8/layout/bProcess4"/>
    <dgm:cxn modelId="{578170AD-A4D2-4BF9-89BA-62BB64EDF592}" type="presParOf" srcId="{53706953-910C-4DD2-B7E1-B1454A15DE61}" destId="{6D6F51F8-1164-4E65-9E6A-81011AF76747}" srcOrd="1" destOrd="0" presId="urn:microsoft.com/office/officeart/2005/8/layout/bProcess4"/>
    <dgm:cxn modelId="{CA5DAE47-8F81-46B0-9563-44DA0C19C415}" type="presParOf" srcId="{99CB4496-D1F7-4828-9E2A-E76016EE50E9}" destId="{F3B9F746-85CB-4424-B627-759E389D4ABB}" srcOrd="11" destOrd="0" presId="urn:microsoft.com/office/officeart/2005/8/layout/bProcess4"/>
    <dgm:cxn modelId="{534CB161-DF8B-4FEC-902C-10A6F59BBD60}" type="presParOf" srcId="{99CB4496-D1F7-4828-9E2A-E76016EE50E9}" destId="{1446E640-8EDE-478E-94DA-2331F76E7649}" srcOrd="12" destOrd="0" presId="urn:microsoft.com/office/officeart/2005/8/layout/bProcess4"/>
    <dgm:cxn modelId="{069F8D48-1C2F-4C2E-81C8-BA5D919CC785}" type="presParOf" srcId="{1446E640-8EDE-478E-94DA-2331F76E7649}" destId="{D80F37CC-AB62-4B9C-ABE9-4EBE7E550C99}" srcOrd="0" destOrd="0" presId="urn:microsoft.com/office/officeart/2005/8/layout/bProcess4"/>
    <dgm:cxn modelId="{50D0D7F2-6B8E-4CA9-BADE-D0801EA7B1BB}" type="presParOf" srcId="{1446E640-8EDE-478E-94DA-2331F76E7649}" destId="{B36F4683-4CC9-4D4B-82BF-E9AC3F32BDF3}" srcOrd="1" destOrd="0" presId="urn:microsoft.com/office/officeart/2005/8/layout/bProcess4"/>
    <dgm:cxn modelId="{C1FF2B88-BC1A-4EB7-9850-02328F8303FF}" type="presParOf" srcId="{99CB4496-D1F7-4828-9E2A-E76016EE50E9}" destId="{052CA9BD-9A86-4D54-BA37-EB0A12D183D2}" srcOrd="13" destOrd="0" presId="urn:microsoft.com/office/officeart/2005/8/layout/bProcess4"/>
    <dgm:cxn modelId="{AD1F9E68-CD2E-40F1-97F9-A3C6BAFC6C6E}" type="presParOf" srcId="{99CB4496-D1F7-4828-9E2A-E76016EE50E9}" destId="{BA5E1F96-FEA0-447D-AF2A-323DA2A49179}" srcOrd="14" destOrd="0" presId="urn:microsoft.com/office/officeart/2005/8/layout/bProcess4"/>
    <dgm:cxn modelId="{E0F2B77D-8AD9-43BF-99DA-4ED82D39F423}" type="presParOf" srcId="{BA5E1F96-FEA0-447D-AF2A-323DA2A49179}" destId="{1B998AF1-FC70-4A61-813F-3E86C8F69B32}" srcOrd="0" destOrd="0" presId="urn:microsoft.com/office/officeart/2005/8/layout/bProcess4"/>
    <dgm:cxn modelId="{6C47505D-64FE-4A75-9DA1-F7FD68A0AF3E}" type="presParOf" srcId="{BA5E1F96-FEA0-447D-AF2A-323DA2A49179}" destId="{BB7D570F-457B-420D-B9AA-778CFD786F2E}" srcOrd="1" destOrd="0" presId="urn:microsoft.com/office/officeart/2005/8/layout/b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A797B9F-73C9-4AA2-99F5-51CB52DF439B}" type="datetimeFigureOut">
              <a:rPr lang="ru-RU"/>
              <a:pPr>
                <a:defRPr/>
              </a:pPr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888090-1CB2-4573-B93C-EF1758BA9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F62D84-6B5A-4AFC-A5FF-8D75D4FF8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60C714-4C33-4E4C-A918-C5DB99374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D50A2-B981-4428-B008-AB5C3F208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9B4A5-10EA-4FED-8934-2C6655487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D7A3-1794-403B-B309-07D22E1F2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1DD940-6CB7-49B5-AAD8-37A379F71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FED9-F3A3-49DE-8E0B-52A157E77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CAE194-1F35-4F3C-BADB-7CE7886D3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5BD35-2307-4EE8-AD4A-8C8B80424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E7CEAC-8448-4FFC-A69D-67D5E4C42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F25BA-9F59-4B76-A3B1-30EB2C4E1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6C90D-95DF-46EB-B720-D3A5B1AD94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2973C-6B57-4F6E-ADBE-58EA3C39C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46E547-9939-4351-9D5F-14C19E3A3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58238B3-9F1A-4FC4-864B-495D86282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B586E-765C-4431-A3FD-E0ED09C66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F0EC-5115-42E9-B8A2-178B8A464F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38C18-B2DF-4266-A38A-2055D1BD2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9450-BEB7-45ED-A0DF-BFFC479497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EE6FCC-C725-47B3-8943-54898C12B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E496C-505F-4847-A7E8-909CBED997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A7122-D464-4D2E-84E6-99C4E3BBB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8147-C01C-4B27-846B-CD7C03AAC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E3F7B4-A562-4799-B975-1A18C8517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3577A-F879-4CAA-A306-05297DA8E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AF2C9D-A13B-4F73-A537-FAB046B25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29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6828C0BC-6A6A-4C05-8E78-BEF4618A4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8" r:id="rId1"/>
    <p:sldLayoutId id="2147485342" r:id="rId2"/>
    <p:sldLayoutId id="2147485359" r:id="rId3"/>
    <p:sldLayoutId id="2147485343" r:id="rId4"/>
    <p:sldLayoutId id="2147485344" r:id="rId5"/>
    <p:sldLayoutId id="2147485345" r:id="rId6"/>
    <p:sldLayoutId id="2147485360" r:id="rId7"/>
    <p:sldLayoutId id="2147485346" r:id="rId8"/>
    <p:sldLayoutId id="2147485361" r:id="rId9"/>
    <p:sldLayoutId id="2147485347" r:id="rId10"/>
    <p:sldLayoutId id="2147485348" r:id="rId11"/>
    <p:sldLayoutId id="214748534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2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C53C83F3-9411-4793-9360-673524E11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50" r:id="rId2"/>
    <p:sldLayoutId id="2147485363" r:id="rId3"/>
    <p:sldLayoutId id="2147485351" r:id="rId4"/>
    <p:sldLayoutId id="2147485364" r:id="rId5"/>
    <p:sldLayoutId id="2147485352" r:id="rId6"/>
    <p:sldLayoutId id="2147485353" r:id="rId7"/>
    <p:sldLayoutId id="2147485365" r:id="rId8"/>
    <p:sldLayoutId id="2147485366" r:id="rId9"/>
    <p:sldLayoutId id="2147485354" r:id="rId10"/>
    <p:sldLayoutId id="2147485355" r:id="rId11"/>
    <p:sldLayoutId id="2147485356" r:id="rId12"/>
    <p:sldLayoutId id="214748535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3556" name="Picture 2" descr="C:\Users\Администратор\Desktop\poryad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28828" y="4643446"/>
            <a:ext cx="6429452" cy="138499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kk-KZ" alt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Жалағаш  аудандық ауруханасының  </a:t>
            </a:r>
          </a:p>
          <a:p>
            <a:pPr algn="ctr">
              <a:defRPr/>
            </a:pPr>
            <a:r>
              <a:rPr lang="kk-KZ" alt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жылы</a:t>
            </a:r>
          </a:p>
          <a:p>
            <a:pPr algn="ctr">
              <a:defRPr/>
            </a:pPr>
            <a:r>
              <a:rPr lang="kk-KZ" alt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атқарылған жұмыстары </a:t>
            </a:r>
            <a:r>
              <a:rPr lang="kk-KZ" alt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endParaRPr lang="kk-KZ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6215082"/>
            <a:ext cx="3862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 дәрігер: Мақсұтов Е.Е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4"/>
          <p:cNvGraphicFramePr>
            <a:graphicFrameLocks/>
          </p:cNvGraphicFramePr>
          <p:nvPr/>
        </p:nvGraphicFramePr>
        <p:xfrm>
          <a:off x="147638" y="1643063"/>
          <a:ext cx="8848725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71563" y="500063"/>
            <a:ext cx="67691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kk-KZ" alt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Өлім-жітім себептері бойынша көрсеткіштер </a:t>
            </a:r>
          </a:p>
          <a:p>
            <a:pPr algn="ctr">
              <a:defRPr/>
            </a:pP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57338"/>
          <a:ext cx="4343400" cy="516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28596" y="642918"/>
            <a:ext cx="8186738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r" eaLnBrk="0" hangingPunct="0">
              <a:defRPr/>
            </a:pPr>
            <a:r>
              <a:rPr lang="kk-KZ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Ана мен бала денсаулығын </a:t>
            </a:r>
            <a:br>
              <a:rPr lang="kk-KZ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жақсарту мақсатында </a:t>
            </a:r>
            <a:br>
              <a:rPr lang="kk-KZ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атқарылған жұмыстар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7" name="Picture 2" descr="C:\Users\Администратор\Desktop\слайдка суреттер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143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5"/>
          <p:cNvGraphicFramePr>
            <a:graphicFrameLocks/>
          </p:cNvGraphicFramePr>
          <p:nvPr/>
        </p:nvGraphicFramePr>
        <p:xfrm>
          <a:off x="4314825" y="1716088"/>
          <a:ext cx="4829175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8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Туу жасындағы әйелдер саны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429684" cy="1683179"/>
        </p:xfrm>
        <a:graphic>
          <a:graphicData uri="http://schemas.openxmlformats.org/drawingml/2006/table">
            <a:tbl>
              <a:tblPr/>
              <a:tblGrid>
                <a:gridCol w="1657356"/>
                <a:gridCol w="2270133"/>
                <a:gridCol w="1044579"/>
                <a:gridCol w="2005019"/>
                <a:gridCol w="145259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2022жыл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2023 жыл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0-1 жасқа дейін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0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Кент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52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5,9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5,9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kumimoji="0" lang="kk-K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85804" y="285732"/>
            <a:ext cx="8229600" cy="571500"/>
          </a:xfrm>
          <a:prstGeom prst="rect">
            <a:avLst/>
          </a:prstGeom>
        </p:spPr>
        <p:txBody>
          <a:bodyPr lIns="0" rIns="0" bIns="0" anchor="b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Сәби өлім-жітім көрсеткіші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/>
        </p:nvGraphicFramePr>
        <p:xfrm>
          <a:off x="357158" y="3054201"/>
          <a:ext cx="8501121" cy="2803691"/>
        </p:xfrm>
        <a:graphic>
          <a:graphicData uri="http://schemas.openxmlformats.org/drawingml/2006/table">
            <a:tbl>
              <a:tblPr/>
              <a:tblGrid>
                <a:gridCol w="2870539"/>
                <a:gridCol w="1554525"/>
                <a:gridCol w="1272758"/>
                <a:gridCol w="1434474"/>
                <a:gridCol w="1368825"/>
              </a:tblGrid>
              <a:tr h="285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2022 жыл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2023 жыл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Перинаталдык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жағдайлары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289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іштен  </a:t>
                      </a: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туа п.б  кеміс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Пневмония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25,0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7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-Травма</a:t>
                      </a: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отравление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299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баскалар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3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БАРЛЫҒЫ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9"/>
          <a:ext cx="8229600" cy="4967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Жүкті әйелдер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181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8162" cy="11430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Акушер-гинекология саласы бойынша 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500063" y="214313"/>
            <a:ext cx="507206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kk-KZ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Туберкулезбен аурушаңдық</a:t>
            </a:r>
            <a:endParaRPr lang="ru-RU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/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0" y="278606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graphicFrame>
        <p:nvGraphicFramePr>
          <p:cNvPr id="7" name="Диаграмма 4"/>
          <p:cNvGraphicFramePr>
            <a:graphicFrameLocks/>
          </p:cNvGraphicFramePr>
          <p:nvPr/>
        </p:nvGraphicFramePr>
        <p:xfrm>
          <a:off x="400050" y="1500188"/>
          <a:ext cx="8743950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http://www.urgentcarefl.com/wp-content/uploads/2013/06/employer-services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5572132" y="785794"/>
            <a:ext cx="3080545" cy="171448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642910" y="428604"/>
            <a:ext cx="5072062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Туберкулез ауруымен ауыратын науқастарға көрсетілген әлеуметтік көмек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b="1" dirty="0"/>
          </a:p>
        </p:txBody>
      </p:sp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0" y="278606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pic>
        <p:nvPicPr>
          <p:cNvPr id="6" name="Picture 2" descr="http://www.urgentcarefl.com/wp-content/uploads/2013/06/employer-services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6143636" y="500042"/>
            <a:ext cx="2625787" cy="157163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357430"/>
          <a:ext cx="8640959" cy="33719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2902"/>
                <a:gridCol w="994291"/>
                <a:gridCol w="1491434"/>
                <a:gridCol w="1491434"/>
                <a:gridCol w="1625449"/>
                <a:gridCol w="1625449"/>
              </a:tblGrid>
              <a:tr h="55444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Аудан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Ай сайын берілетін әлеуметтік көмек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9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Көмекалған науқастар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саны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Әлеуметтіккөмектің мөлшері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Қаралған  қаржы с</a:t>
                      </a:r>
                      <a:r>
                        <a:rPr lang="ru-RU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омасы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мың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ң</a:t>
                      </a:r>
                      <a:r>
                        <a:rPr lang="ru-RU" sz="2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ге</a:t>
                      </a: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Жұмсалған </a:t>
                      </a: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қаржы сомасы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(мың теңге)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Орындалу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пайызы</a:t>
                      </a:r>
                      <a:r>
                        <a:rPr lang="kk-KZ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kk-KZ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4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Жалағаш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55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34 500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</a:rPr>
                        <a:t>9 510 000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9 508 879,7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</a:rPr>
                        <a:t>  </a:t>
                      </a:r>
                      <a:r>
                        <a:rPr lang="kk-KZ" sz="2000" dirty="0" smtClean="0">
                          <a:effectLst/>
                        </a:rPr>
                        <a:t>99,9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85804" y="1104904"/>
          <a:ext cx="8229600" cy="4967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472" y="214290"/>
            <a:ext cx="8229600" cy="58477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kk-KZ" sz="3200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Туберкулез науқастарының анықталу әдісі</a:t>
            </a:r>
            <a:endParaRPr lang="ru-RU" sz="1800" b="0" dirty="0" smtClean="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2071669" y="5572140"/>
            <a:ext cx="69294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Әлеуметтік құрамы: жұмыссыз-7,студент-1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мүгедек-1, зейнеткер-6, мед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қызметкер-1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түрлі жұмыс атқаратындар-4.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8475" y="1069975"/>
          <a:ext cx="8062913" cy="475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КДТ Туберкулез бойынша аурушаңдылық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Жалағаш аудандық аурухана құрамы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285992"/>
            <a:ext cx="3649845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Аудандық емхана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2214554"/>
            <a:ext cx="4021037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Аудандық аурухана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714752"/>
            <a:ext cx="2422018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Дәрігерлік </a:t>
            </a:r>
          </a:p>
          <a:p>
            <a:pPr lvl="0"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Амбулатория</a:t>
            </a:r>
          </a:p>
          <a:p>
            <a:pPr lvl="0"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-12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3786190"/>
            <a:ext cx="208869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Фельдшерлік </a:t>
            </a:r>
          </a:p>
          <a:p>
            <a:pPr lvl="0"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акушерлік </a:t>
            </a:r>
          </a:p>
          <a:p>
            <a:pPr lvl="0"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Пункт</a:t>
            </a:r>
          </a:p>
          <a:p>
            <a:pPr lvl="0"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- 2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4000504"/>
            <a:ext cx="235745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Медициналық</a:t>
            </a:r>
          </a:p>
          <a:p>
            <a:pPr lvl="0"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 </a:t>
            </a:r>
          </a:p>
          <a:p>
            <a:pPr lvl="0"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- 2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428604"/>
            <a:ext cx="807249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kk-KZ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Жалағаш аудандық ауруханасы бойынша  онкологиялық қызметтің 12 ай бойынша мәліметі 2022-2023</a:t>
            </a:r>
            <a:endParaRPr lang="ru-RU" dirty="0">
              <a:solidFill>
                <a:srgbClr val="FF0000"/>
              </a:solidFill>
              <a:latin typeface="Arial" pitchFamily="34" charset="0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1538" y="1714488"/>
          <a:ext cx="7358115" cy="2008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795"/>
                <a:gridCol w="862236"/>
                <a:gridCol w="907820"/>
                <a:gridCol w="1021298"/>
                <a:gridCol w="907820"/>
                <a:gridCol w="1021298"/>
                <a:gridCol w="1116848"/>
              </a:tblGrid>
              <a:tr h="642941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k-KZ" sz="1200" dirty="0" smtClean="0"/>
                        <a:t>Барлығы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Алғашқы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рет тіркелген  ( 100 мың тұрғынға шаққанда)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Қатерлі ісікпен қайтыс болу көрсеткіштері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14"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296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Барлық тіркелген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ауру саны Жалағаш АА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48-146,4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54-168,7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14-42,7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13-40,5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3929066"/>
            <a:ext cx="8072494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5  жылдық өмір сүру көрсеткіші 2022ж салыстырғанда 3,9 % төмендеген, бірақ 2023ж  облыстан  1,0 % жоғарылап отыр.</a:t>
            </a:r>
            <a:endParaRPr lang="ru-RU" sz="14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1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8  науқас қатерлі ісіктің  4 – сатысымен есепке алынды.  </a:t>
            </a:r>
            <a:endParaRPr lang="ru-RU" sz="14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kk-KZ" sz="1400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785786" y="2000240"/>
          <a:ext cx="8001055" cy="3857664"/>
        </p:xfrm>
        <a:graphic>
          <a:graphicData uri="http://schemas.openxmlformats.org/drawingml/2006/table">
            <a:tbl>
              <a:tblPr/>
              <a:tblGrid>
                <a:gridCol w="390297"/>
                <a:gridCol w="2181471"/>
                <a:gridCol w="1500198"/>
                <a:gridCol w="1406203"/>
                <a:gridCol w="1369551"/>
                <a:gridCol w="1153335"/>
              </a:tblGrid>
              <a:tr h="50200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Көрсеткіштер аты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 жыл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Жоспарланғаны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Орындалуы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Анықталғаны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«Д» </a:t>
                      </a: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есепке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алынғаны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Қанайналым жүйесі ауруларын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ерте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анықтау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2512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2572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197-7,6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197-100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Қант диабеті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ауруларын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ерте</a:t>
                      </a:r>
                      <a:r>
                        <a:rPr lang="ru-RU" sz="14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анықтау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3540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3540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37-100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Глаукома ауруын ерте анықтау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3689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3689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-0.</a:t>
                      </a: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-100%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285728"/>
            <a:ext cx="807249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kk-KZ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Жалағаш аудандық ауруханасы бойынша скрининг бағдарламасының орындалуы</a:t>
            </a:r>
            <a:endParaRPr lang="ru-RU" dirty="0">
              <a:solidFill>
                <a:srgbClr val="FF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38954" name="Прямоугольник 6"/>
          <p:cNvSpPr>
            <a:spLocks noChangeArrowheads="1"/>
          </p:cNvSpPr>
          <p:nvPr/>
        </p:nvSpPr>
        <p:spPr bwMode="auto">
          <a:xfrm>
            <a:off x="714348" y="1071546"/>
            <a:ext cx="80724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 b="1" dirty="0" err="1">
                <a:solidFill>
                  <a:srgbClr val="0070C0"/>
                </a:solidFill>
              </a:rPr>
              <a:t>Қазақстан Республикасы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Денсаулық сақтау министрінің </a:t>
            </a:r>
            <a:r>
              <a:rPr lang="ru-RU" sz="1200" b="1" dirty="0">
                <a:solidFill>
                  <a:srgbClr val="0070C0"/>
                </a:solidFill>
              </a:rPr>
              <a:t>м.а. 2020 </a:t>
            </a:r>
            <a:r>
              <a:rPr lang="ru-RU" sz="1200" b="1" dirty="0" err="1">
                <a:solidFill>
                  <a:srgbClr val="0070C0"/>
                </a:solidFill>
              </a:rPr>
              <a:t>жылғы </a:t>
            </a:r>
            <a:r>
              <a:rPr lang="ru-RU" sz="1200" b="1" dirty="0">
                <a:solidFill>
                  <a:srgbClr val="0070C0"/>
                </a:solidFill>
              </a:rPr>
              <a:t>30 </a:t>
            </a:r>
            <a:r>
              <a:rPr lang="ru-RU" sz="1200" b="1" dirty="0" err="1">
                <a:solidFill>
                  <a:srgbClr val="0070C0"/>
                </a:solidFill>
              </a:rPr>
              <a:t>қазандағы </a:t>
            </a:r>
            <a:r>
              <a:rPr lang="ru-RU" sz="1200" b="1" dirty="0">
                <a:solidFill>
                  <a:srgbClr val="0070C0"/>
                </a:solidFill>
              </a:rPr>
              <a:t>№ ҚР ДСМ-174/2020 </a:t>
            </a:r>
            <a:r>
              <a:rPr lang="ru-RU" sz="1200" b="1" dirty="0" err="1">
                <a:solidFill>
                  <a:srgbClr val="0070C0"/>
                </a:solidFill>
              </a:rPr>
              <a:t>бұйрығы </a:t>
            </a:r>
            <a:r>
              <a:rPr lang="ru-RU" sz="1200" b="1" dirty="0">
                <a:solidFill>
                  <a:srgbClr val="0070C0"/>
                </a:solidFill>
              </a:rPr>
              <a:t>«</a:t>
            </a:r>
            <a:r>
              <a:rPr lang="ru-RU" sz="1200" b="1" dirty="0" err="1">
                <a:solidFill>
                  <a:srgbClr val="0070C0"/>
                </a:solidFill>
              </a:rPr>
              <a:t>Скринингтік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зерттеулерге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жататын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адамдардың нысаналы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топтарын</a:t>
            </a:r>
            <a:r>
              <a:rPr lang="ru-RU" sz="1200" b="1" dirty="0">
                <a:solidFill>
                  <a:srgbClr val="0070C0"/>
                </a:solidFill>
              </a:rPr>
              <a:t>, </a:t>
            </a:r>
            <a:r>
              <a:rPr lang="ru-RU" sz="1200" b="1" dirty="0" err="1">
                <a:solidFill>
                  <a:srgbClr val="0070C0"/>
                </a:solidFill>
              </a:rPr>
              <a:t>сондай-ақ </a:t>
            </a:r>
            <a:r>
              <a:rPr lang="ru-RU" sz="1200" b="1" dirty="0">
                <a:solidFill>
                  <a:srgbClr val="0070C0"/>
                </a:solidFill>
              </a:rPr>
              <a:t>осы </a:t>
            </a:r>
            <a:r>
              <a:rPr lang="ru-RU" sz="1200" b="1" dirty="0" err="1">
                <a:solidFill>
                  <a:srgbClr val="0070C0"/>
                </a:solidFill>
              </a:rPr>
              <a:t>қарап-тексерулерді өткізудің қағидаларын</a:t>
            </a:r>
            <a:r>
              <a:rPr lang="ru-RU" sz="1200" b="1" dirty="0">
                <a:solidFill>
                  <a:srgbClr val="0070C0"/>
                </a:solidFill>
              </a:rPr>
              <a:t>, </a:t>
            </a:r>
            <a:r>
              <a:rPr lang="ru-RU" sz="1200" b="1" dirty="0" err="1">
                <a:solidFill>
                  <a:srgbClr val="0070C0"/>
                </a:solidFill>
              </a:rPr>
              <a:t>көлемі </a:t>
            </a:r>
            <a:r>
              <a:rPr lang="ru-RU" sz="1200" b="1" dirty="0">
                <a:solidFill>
                  <a:srgbClr val="0070C0"/>
                </a:solidFill>
              </a:rPr>
              <a:t>мен </a:t>
            </a:r>
            <a:r>
              <a:rPr lang="ru-RU" sz="1200" b="1" dirty="0" err="1">
                <a:solidFill>
                  <a:srgbClr val="0070C0"/>
                </a:solidFill>
              </a:rPr>
              <a:t>кезеңділігін бекіту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туралы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бұйрығы бойынша</a:t>
            </a:r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err="1">
                <a:solidFill>
                  <a:srgbClr val="0070C0"/>
                </a:solidFill>
              </a:rPr>
              <a:t>жүргізіледі</a:t>
            </a:r>
            <a:r>
              <a:rPr lang="ru-RU" sz="1200" b="1" dirty="0" smtClean="0">
                <a:solidFill>
                  <a:srgbClr val="0070C0"/>
                </a:solidFill>
              </a:rPr>
              <a:t>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85728"/>
            <a:ext cx="807249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kk-KZ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Жалағаш аудандық ауруханасы бойынша скрининг бағдарламасының орындалуы</a:t>
            </a:r>
            <a:endParaRPr lang="ru-RU" dirty="0">
              <a:solidFill>
                <a:srgbClr val="FF0000"/>
              </a:solidFill>
              <a:latin typeface="Arial" pitchFamily="34" charset="0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2428868"/>
          <a:ext cx="8001057" cy="335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935"/>
                <a:gridCol w="1057186"/>
                <a:gridCol w="1571636"/>
                <a:gridCol w="3143300"/>
              </a:tblGrid>
              <a:tr h="401359">
                <a:tc rowSpan="2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Көрсеткіштер</a:t>
                      </a:r>
                      <a:r>
                        <a:rPr lang="kk-K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0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Жоспар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Орындалуы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анықталғаны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2175">
                <a:tc>
                  <a:txBody>
                    <a:bodyPr/>
                    <a:lstStyle/>
                    <a:p>
                      <a:pPr algn="ctr"/>
                      <a:r>
                        <a:rPr kumimoji="0" lang="kk-KZ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Сүт безі қатерлі ісігі және ісік алды ауруларын ерте анықтау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1533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1533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-100%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148-9,6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kk-K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“Д” есепте алынған 148-100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2175">
                <a:tc>
                  <a:txBody>
                    <a:bodyPr/>
                    <a:lstStyle/>
                    <a:p>
                      <a:pPr algn="ctr"/>
                      <a:r>
                        <a:rPr kumimoji="0" lang="kk-KZ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Жатыр мойны қатерлі ісігі және ісік алды ауруларын ерте анықтау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1053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1058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-100</a:t>
                      </a:r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,4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67-6,3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“Д” есепте алынған 67-6,3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5025">
                <a:tc>
                  <a:txBody>
                    <a:bodyPr/>
                    <a:lstStyle/>
                    <a:p>
                      <a:pPr algn="ctr"/>
                      <a:r>
                        <a:rPr kumimoji="0" lang="kk-KZ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Тік және тоқ ішек ісігі және ісік алды ауруларын ерте анықтау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1863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1863-100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Ісік алды ауруы -1-0,1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kk-K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kk-KZ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«Д» есепке алынғаны-1-100%</a:t>
                      </a:r>
                    </a:p>
                    <a:p>
                      <a:r>
                        <a:rPr kumimoji="0" lang="kk-KZ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Д/з: Полип толстой кишки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971" name="Прямоугольник 5"/>
          <p:cNvSpPr>
            <a:spLocks noChangeArrowheads="1"/>
          </p:cNvSpPr>
          <p:nvPr/>
        </p:nvSpPr>
        <p:spPr bwMode="auto">
          <a:xfrm>
            <a:off x="642910" y="1071546"/>
            <a:ext cx="8072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200" b="1" dirty="0" err="1"/>
              <a:t>Қазақстан Республикасы</a:t>
            </a:r>
            <a:r>
              <a:rPr lang="ru-RU" sz="1200" b="1" dirty="0"/>
              <a:t> </a:t>
            </a:r>
            <a:r>
              <a:rPr lang="ru-RU" sz="1200" b="1" dirty="0" err="1"/>
              <a:t>Денсаулық сақтау министрінің </a:t>
            </a:r>
            <a:r>
              <a:rPr lang="ru-RU" sz="1200" b="1" dirty="0"/>
              <a:t>м.а. 2020 </a:t>
            </a:r>
            <a:r>
              <a:rPr lang="ru-RU" sz="1200" b="1" dirty="0" err="1"/>
              <a:t>жылғы </a:t>
            </a:r>
            <a:r>
              <a:rPr lang="ru-RU" sz="1200" b="1" dirty="0"/>
              <a:t>30 </a:t>
            </a:r>
            <a:r>
              <a:rPr lang="ru-RU" sz="1200" b="1" dirty="0" err="1"/>
              <a:t>қазандағы </a:t>
            </a:r>
            <a:r>
              <a:rPr lang="ru-RU" sz="1200" b="1" dirty="0"/>
              <a:t>№ ҚР ДСМ-174/2020 </a:t>
            </a:r>
            <a:r>
              <a:rPr lang="ru-RU" sz="1200" b="1" dirty="0" err="1"/>
              <a:t>бұйрығы </a:t>
            </a:r>
            <a:r>
              <a:rPr lang="ru-RU" sz="1200" b="1" dirty="0"/>
              <a:t>«</a:t>
            </a:r>
            <a:r>
              <a:rPr lang="ru-RU" sz="1200" b="1" dirty="0" err="1"/>
              <a:t>Скринингтік</a:t>
            </a:r>
            <a:r>
              <a:rPr lang="ru-RU" sz="1200" b="1" dirty="0"/>
              <a:t> </a:t>
            </a:r>
            <a:r>
              <a:rPr lang="ru-RU" sz="1200" b="1" dirty="0" err="1"/>
              <a:t>зерттеулерге</a:t>
            </a:r>
            <a:r>
              <a:rPr lang="ru-RU" sz="1200" b="1" dirty="0"/>
              <a:t> </a:t>
            </a:r>
            <a:r>
              <a:rPr lang="ru-RU" sz="1200" b="1" dirty="0" err="1"/>
              <a:t>жататын</a:t>
            </a:r>
            <a:r>
              <a:rPr lang="ru-RU" sz="1200" b="1" dirty="0"/>
              <a:t> </a:t>
            </a:r>
            <a:r>
              <a:rPr lang="ru-RU" sz="1200" b="1" dirty="0" err="1"/>
              <a:t>адамдардың нысаналы</a:t>
            </a:r>
            <a:r>
              <a:rPr lang="ru-RU" sz="1200" b="1" dirty="0"/>
              <a:t> </a:t>
            </a:r>
            <a:r>
              <a:rPr lang="ru-RU" sz="1200" b="1" dirty="0" err="1"/>
              <a:t>топтарын</a:t>
            </a:r>
            <a:r>
              <a:rPr lang="ru-RU" sz="1200" b="1" dirty="0"/>
              <a:t>, </a:t>
            </a:r>
            <a:r>
              <a:rPr lang="ru-RU" sz="1200" b="1" dirty="0" err="1"/>
              <a:t>сондай-ақ </a:t>
            </a:r>
            <a:r>
              <a:rPr lang="ru-RU" sz="1200" b="1" dirty="0"/>
              <a:t>осы </a:t>
            </a:r>
            <a:r>
              <a:rPr lang="ru-RU" sz="1200" b="1" dirty="0" err="1"/>
              <a:t>қарап-тексерулерді өткізудің қағидаларын</a:t>
            </a:r>
            <a:r>
              <a:rPr lang="ru-RU" sz="1200" b="1" dirty="0"/>
              <a:t>, </a:t>
            </a:r>
            <a:r>
              <a:rPr lang="ru-RU" sz="1200" b="1" dirty="0" err="1"/>
              <a:t>көлемі </a:t>
            </a:r>
            <a:r>
              <a:rPr lang="ru-RU" sz="1200" b="1" dirty="0"/>
              <a:t>мен </a:t>
            </a:r>
            <a:r>
              <a:rPr lang="ru-RU" sz="1200" b="1" dirty="0" err="1"/>
              <a:t>кезеңділігін бекіту</a:t>
            </a:r>
            <a:r>
              <a:rPr lang="ru-RU" sz="1200" b="1" dirty="0"/>
              <a:t> </a:t>
            </a:r>
            <a:r>
              <a:rPr lang="ru-RU" sz="1200" b="1" dirty="0" err="1"/>
              <a:t>туралы</a:t>
            </a:r>
            <a:r>
              <a:rPr lang="ru-RU" sz="1200" b="1" dirty="0"/>
              <a:t> </a:t>
            </a:r>
            <a:r>
              <a:rPr lang="ru-RU" sz="1200" b="1" dirty="0" err="1"/>
              <a:t>бұйрығы бойынша</a:t>
            </a:r>
            <a:r>
              <a:rPr lang="ru-RU" sz="1200" b="1" dirty="0"/>
              <a:t> </a:t>
            </a:r>
            <a:r>
              <a:rPr lang="ru-RU" sz="1200" b="1" dirty="0" err="1"/>
              <a:t>жүргізіледі</a:t>
            </a:r>
            <a:r>
              <a:rPr lang="ru-RU" sz="1200" b="1" dirty="0"/>
              <a:t>.</a:t>
            </a:r>
          </a:p>
          <a:p>
            <a:pPr algn="just"/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-285776"/>
            <a:ext cx="6400816" cy="17859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Суицид (өз-өзіне қол жұмсау)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1"/>
          <p:cNvSpPr>
            <a:spLocks noChangeArrowheads="1"/>
          </p:cNvSpPr>
          <p:nvPr/>
        </p:nvSpPr>
        <p:spPr bwMode="auto">
          <a:xfrm>
            <a:off x="285750" y="5429250"/>
            <a:ext cx="8429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endParaRPr lang="kk-KZ" sz="1400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2928966" cy="191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571636" y="4643446"/>
            <a:ext cx="721520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0" hangingPunct="0">
              <a:defRPr/>
            </a:pPr>
            <a:r>
              <a:rPr lang="kk-KZ" dirty="0">
                <a:latin typeface="Times New Roman" pitchFamily="18" charset="0"/>
                <a:ea typeface="+mj-ea"/>
                <a:cs typeface="Times New Roman" pitchFamily="18" charset="0"/>
              </a:rPr>
              <a:t>2023 жыл қорытындысы бойынша 9 аяқталмаған және 1 аяқталған жағдай тіркелді. </a:t>
            </a:r>
            <a:r>
              <a:rPr lang="kk-KZ" dirty="0" smtClean="0">
                <a:latin typeface="Times New Roman" pitchFamily="18" charset="0"/>
                <a:ea typeface="+mj-ea"/>
                <a:cs typeface="Times New Roman" pitchFamily="18" charset="0"/>
              </a:rPr>
              <a:t>Барлық </a:t>
            </a:r>
            <a:r>
              <a:rPr lang="kk-KZ" dirty="0">
                <a:latin typeface="Times New Roman" pitchFamily="18" charset="0"/>
                <a:ea typeface="+mj-ea"/>
                <a:cs typeface="Times New Roman" pitchFamily="18" charset="0"/>
              </a:rPr>
              <a:t>жағдайларға психолог, әлеуметтік қызметкер және аймақ дәрігерлері анықтама жүргізіп, консультация </a:t>
            </a:r>
            <a:r>
              <a:rPr lang="kk-KZ" dirty="0" smtClean="0">
                <a:latin typeface="Times New Roman" pitchFamily="18" charset="0"/>
                <a:ea typeface="+mj-ea"/>
                <a:cs typeface="Times New Roman" pitchFamily="18" charset="0"/>
              </a:rPr>
              <a:t>беріліп, мамандар </a:t>
            </a:r>
            <a:r>
              <a:rPr lang="kk-KZ" dirty="0">
                <a:latin typeface="Times New Roman" pitchFamily="18" charset="0"/>
                <a:ea typeface="+mj-ea"/>
                <a:cs typeface="Times New Roman" pitchFamily="18" charset="0"/>
              </a:rPr>
              <a:t>тарапынан коррекциялық жұмыстар жүргізілді.  </a:t>
            </a:r>
            <a:endParaRPr lang="ru-RU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6"/>
          <p:cNvGraphicFramePr>
            <a:graphicFrameLocks/>
          </p:cNvGraphicFramePr>
          <p:nvPr/>
        </p:nvGraphicFramePr>
        <p:xfrm>
          <a:off x="357158" y="2143116"/>
          <a:ext cx="4357686" cy="2643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Object 4"/>
          <p:cNvGraphicFramePr>
            <a:graphicFrameLocks/>
          </p:cNvGraphicFramePr>
          <p:nvPr/>
        </p:nvGraphicFramePr>
        <p:xfrm>
          <a:off x="4929190" y="1500174"/>
          <a:ext cx="4071937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43966" cy="71438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24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Алғашқы мүгедектікке шығудың көрсеткіштері</a:t>
            </a:r>
            <a:br>
              <a:rPr lang="kk-KZ" sz="24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(нозология </a:t>
            </a:r>
            <a:r>
              <a:rPr lang="kk-KZ" sz="24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бойынша)</a:t>
            </a:r>
            <a:endParaRPr lang="ru-RU" sz="240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1" y="1000108"/>
          <a:ext cx="7178693" cy="5026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6203"/>
                <a:gridCol w="1195072"/>
                <a:gridCol w="1473068"/>
                <a:gridCol w="1122337"/>
                <a:gridCol w="1182013"/>
              </a:tblGrid>
              <a:tr h="4880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Құрылымы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2022</a:t>
                      </a:r>
                      <a:endParaRPr lang="ru-RU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балалар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2023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2023</a:t>
                      </a:r>
                      <a:endParaRPr lang="kk-KZ" sz="16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балалар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Қатерлі ісік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19-22,2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12-17,1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Эндокрин. ж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3-3,7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3-14,2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1-1,4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1-2,0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Жүйке-жүйесі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3-3,7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9-42,8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1-1,4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23-47,9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Көз аурулары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3-3,7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2-9,5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13-18,5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Тыныс</a:t>
                      </a:r>
                      <a:r>
                        <a:rPr lang="kk-KZ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алу жүйесі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1-1,4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4-8,3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622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Жүрек қантамыр жүйесі аурулары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26-30,8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19-27,1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2-4,1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Психикалық </a:t>
                      </a: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ауытқу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4-4,7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1-4,7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5-7,1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6-12,5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Ас-қорыту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2-2,8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Сүйек-буын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3-3,7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2-2,8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3-6,2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Несеп жүйесі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1-1,2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3-4,2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706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Жарақаттану </a:t>
                      </a:r>
                      <a:endParaRPr lang="ru-RU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Өндірістік </a:t>
                      </a: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жарақат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11-12,3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7-10,0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2-4,1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Туа біткен ақау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5-23,8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5-10,4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1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Басқалары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4-4,7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1-1,4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itchFamily="34" charset="0"/>
                          <a:cs typeface="Arial" pitchFamily="34" charset="0"/>
                        </a:rPr>
                        <a:t>1-2,0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1655762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354263" y="476250"/>
            <a:ext cx="6789737" cy="130967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Аудандық  аурухана 150 тәуліктік төсек қорымен қызмет етеді</a:t>
            </a:r>
            <a:endParaRPr lang="ru-RU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4294967295"/>
          </p:nvPr>
        </p:nvGraphicFramePr>
        <p:xfrm>
          <a:off x="288033" y="1772816"/>
          <a:ext cx="853243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620688"/>
            <a:ext cx="6624736" cy="126876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Тұрғындардың </a:t>
            </a:r>
            <a:r>
              <a:rPr lang="kk-KZ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төсек-орынмен қамтамасыз етілуі</a:t>
            </a:r>
            <a:r>
              <a:rPr lang="kk-KZ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(10 мың тұрғынға шаққанда</a:t>
            </a:r>
            <a:r>
              <a:rPr lang="kk-KZ" sz="1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</p:nvPr>
        </p:nvGraphicFramePr>
        <p:xfrm>
          <a:off x="1403350" y="1916113"/>
          <a:ext cx="6553200" cy="396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213" y="404813"/>
            <a:ext cx="1693862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04813"/>
            <a:ext cx="1655762" cy="180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39751" y="548680"/>
            <a:ext cx="619268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kk-KZ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Науқастарды ауруханаға жатқызу </a:t>
            </a:r>
            <a:endParaRPr lang="ru-RU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7"/>
          <p:cNvGraphicFramePr>
            <a:graphicFrameLocks noGrp="1"/>
          </p:cNvGraphicFramePr>
          <p:nvPr>
            <p:ph idx="1"/>
          </p:nvPr>
        </p:nvGraphicFramePr>
        <p:xfrm>
          <a:off x="488950" y="1074738"/>
          <a:ext cx="8042275" cy="348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68313" y="4724400"/>
          <a:ext cx="8208912" cy="1457325"/>
        </p:xfrm>
        <a:graphic>
          <a:graphicData uri="http://schemas.openxmlformats.org/drawingml/2006/table">
            <a:tbl>
              <a:tblPr/>
              <a:tblGrid>
                <a:gridCol w="1185620"/>
                <a:gridCol w="1503035"/>
                <a:gridCol w="1451185"/>
                <a:gridCol w="1309477"/>
                <a:gridCol w="1175419"/>
                <a:gridCol w="1584176"/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Күні айы жылы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Ауруханаға жүгінгендер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Жатқызылған науқастар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Жоспарлы түскен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Жедел түскен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Амбулаторлы түскендер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2022ж 12ай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9676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6341-65,5%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2565-40,5%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3776-59,5%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3335-34,5%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2023ж 12ай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10359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6695-64,2%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2346-35,0%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4349-64,9%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3664-35,3%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2275" y="476250"/>
            <a:ext cx="5903913" cy="105251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kk-KZ" dirty="0" smtClean="0"/>
              <a:t>Жалағаш аудандық ауруханасында </a:t>
            </a:r>
            <a:endParaRPr lang="ru-RU" dirty="0"/>
          </a:p>
        </p:txBody>
      </p:sp>
      <p:graphicFrame>
        <p:nvGraphicFramePr>
          <p:cNvPr id="7" name="Содержимое 11"/>
          <p:cNvGraphicFramePr>
            <a:graphicFrameLocks noGrp="1"/>
          </p:cNvGraphicFramePr>
          <p:nvPr>
            <p:ph sz="quarter" idx="2"/>
          </p:nvPr>
        </p:nvGraphicFramePr>
        <p:xfrm>
          <a:off x="-50800" y="1577975"/>
          <a:ext cx="5537200" cy="533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12"/>
          <p:cNvGraphicFramePr>
            <a:graphicFrameLocks noGrp="1"/>
          </p:cNvGraphicFramePr>
          <p:nvPr>
            <p:ph sz="quarter" idx="4"/>
          </p:nvPr>
        </p:nvGraphicFramePr>
        <p:xfrm>
          <a:off x="4592638" y="1362075"/>
          <a:ext cx="4783137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51050" y="5805488"/>
            <a:ext cx="1006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7763" y="5805488"/>
            <a:ext cx="10064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04813"/>
            <a:ext cx="17287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413" y="549275"/>
            <a:ext cx="6048375" cy="93503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Аурухана бойынша летальдық көрсеткіш</a:t>
            </a:r>
            <a:endParaRPr lang="ru-RU" dirty="0"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1076325" y="1484313"/>
          <a:ext cx="7743825" cy="480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7"/>
          <p:cNvGraphicFramePr>
            <a:graphicFrameLocks noGrp="1"/>
          </p:cNvGraphicFramePr>
          <p:nvPr/>
        </p:nvGraphicFramePr>
        <p:xfrm>
          <a:off x="-642974" y="1357298"/>
          <a:ext cx="8848725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188912"/>
            <a:ext cx="8229600" cy="12398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Қызмет көрсететілетін территорияда  статистикалық мәлімет бойынша  халық  саны  35074, РПН-ге тіркелгені- 32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126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1403350" y="4797425"/>
            <a:ext cx="500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altLang="ru-RU" sz="1400">
                <a:solidFill>
                  <a:srgbClr val="FFFF00"/>
                </a:solidFill>
              </a:rPr>
              <a:t>                         </a:t>
            </a:r>
            <a:endParaRPr lang="ru-RU" altLang="ru-RU" sz="1400">
              <a:solidFill>
                <a:srgbClr val="FFFF00"/>
              </a:solidFill>
            </a:endParaRPr>
          </a:p>
        </p:txBody>
      </p:sp>
      <p:pic>
        <p:nvPicPr>
          <p:cNvPr id="6" name="Picture 8" descr="населения, население мира, компьютерные иконки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72198" y="1785926"/>
            <a:ext cx="2652528" cy="1957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428596" y="635019"/>
            <a:ext cx="8286750" cy="5508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Алға қойылған мақсаттар мен міндеттер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Емдеу-диагностикалық жұмыстарын халықаралық стандарттарға сәйкестендіру мақсатында аудан бойынша медицина қызметкерлерінің кәсіби біліктіліктерін жетілдіру және мастер-класс тәжірибесін тиімді пайдалану;</a:t>
            </a: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Емдеу және алдын алу ұйымдарының материалдық-техникалық базасын нығайту;</a:t>
            </a: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 Денсаулық сақтау министрлігі қабылдаған Меморандумға байланысты негізгі көрсеткіштер индикаторларын жоғары нәтижелерге жеткізу;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Ана мен бала және ұрпақты болу жасындағы әйелдердің денсаулығын қорғау жұмысын жандандыру; Ана мен балаға көрсетілетін медициналық көмектің сапасын арттыру мақсатында енгізілген «Эффективті перинаталды  технологиясы» және БШАЫЕ бағдарламалары әрі қарай жалғастыру; Пилоттық патронаждық қызметтің жұмысын жандандыру; Сәби өлімін болдырмау және алдын алуға бағытталған қысқамерзімді  жоспармен жұмыс жасау;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 тұрғындарына медициналық қызмет көрсету сапасын арттыру, аурудың алдын алу шараларын жүргізу, ол үшін сала аралық қызметтерді жандандыру, бұқаралық ақпарат құралдарымен бірлесе отырып, салауатты өмір салтын қалыптастыруды насихаттау жұмыстарын жалғастыру;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buFontTx/>
              <a:buChar char="-"/>
            </a:pP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МӘМС  жүйесі бойынша халықты ақпараттандыру жұмыстарын жандандыру және сақтандырылмаған азаматтар үлесін төмендету(жалпы тұрғынға шаққанда 14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төмендету.</a:t>
            </a:r>
            <a:endParaRPr lang="kk-KZ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7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6629" name="Picture 2" descr="C:\Users\Администратор\Desktop\сурет\no-translate-detected_1232-1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0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8358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kk-KZ" sz="3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Кадр қызметі</a:t>
            </a:r>
          </a:p>
        </p:txBody>
      </p:sp>
      <p:graphicFrame>
        <p:nvGraphicFramePr>
          <p:cNvPr id="7" name="Содержимое 6"/>
          <p:cNvGraphicFramePr>
            <a:graphicFrameLocks/>
          </p:cNvGraphicFramePr>
          <p:nvPr/>
        </p:nvGraphicFramePr>
        <p:xfrm>
          <a:off x="214282" y="2285992"/>
          <a:ext cx="5643602" cy="345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498"/>
                <a:gridCol w="1775524"/>
                <a:gridCol w="2092580"/>
              </a:tblGrid>
              <a:tr h="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Орта буын қызметкерлері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313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8389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мың тұрғынға шаққанда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/>
                          <a:cs typeface="Times New Roman"/>
                        </a:rPr>
                        <a:t>27,3%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r>
                        <a:rPr lang="kk-KZ" sz="18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313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Жоғарғы санат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15-17,0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153-36,0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8389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санат</a:t>
                      </a:r>
                    </a:p>
                    <a:p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16-18,1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79-18,6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034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ІІ санат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16-18,1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44-10,3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9911">
                <a:tc>
                  <a:txBody>
                    <a:bodyPr/>
                    <a:lstStyle/>
                    <a:p>
                      <a:pPr algn="l"/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Санаттылық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дәрежесінің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47-53,4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251-59,1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57158" y="2285992"/>
          <a:ext cx="8429654" cy="2971340"/>
        </p:xfrm>
        <a:graphic>
          <a:graphicData uri="http://schemas.openxmlformats.org/drawingml/2006/table">
            <a:tbl>
              <a:tblPr/>
              <a:tblGrid>
                <a:gridCol w="5357820"/>
                <a:gridCol w="3071834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Мамандықтар атауы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Бірлік саны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Балалар хирург дәрігері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Фтизиопедиатр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Травматолог дәрігер емханаға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УДЗ дәрігері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68625" algn="ctr"/>
                          <a:tab pos="5940425" algn="r"/>
                        </a:tabLst>
                      </a:pPr>
                      <a:r>
                        <a:rPr kumimoji="0" lang="kk-K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19" marR="466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6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Бекітілген штат көлемінде дәрігер мамандарға қажеттілік туралы: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428604"/>
            <a:ext cx="7929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+mn-cs"/>
              </a:rPr>
              <a:t>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2023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жылы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 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Жалағаш аудандық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ауруханасына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келген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негізгі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+mn-cs"/>
              </a:rPr>
              <a:t>қорлар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+mn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34" y="1571612"/>
          <a:ext cx="8143963" cy="3917139"/>
        </p:xfrm>
        <a:graphic>
          <a:graphicData uri="http://schemas.openxmlformats.org/drawingml/2006/table">
            <a:tbl>
              <a:tblPr/>
              <a:tblGrid>
                <a:gridCol w="4000529"/>
                <a:gridCol w="642942"/>
                <a:gridCol w="580015"/>
                <a:gridCol w="1321049"/>
                <a:gridCol w="1599428"/>
              </a:tblGrid>
              <a:tr h="3494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жыл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өлшем бірлігі</a:t>
                      </a:r>
                    </a:p>
                  </a:txBody>
                  <a:tcPr marL="7095" marR="7095" marT="70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7095" marR="7095" marT="70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бағасы</a:t>
                      </a:r>
                    </a:p>
                  </a:txBody>
                  <a:tcPr marL="7095" marR="7095" marT="70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соммасы</a:t>
                      </a:r>
                    </a:p>
                  </a:txBody>
                  <a:tcPr marL="7095" marR="7095" marT="70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Мекеме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қаржысы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 есебінен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Весы медицинские электронные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3221000,00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1610500,00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Кровать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палатная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137880,00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2206080,00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Кровать медицинская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функциональная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679500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2718000,00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Жиыны: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6 534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ОДСБ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қаржысы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 есебінен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50">
                <a:tc>
                  <a:txBody>
                    <a:bodyPr/>
                    <a:lstStyle/>
                    <a:p>
                      <a:pPr algn="l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Фетальный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монитор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кардиотокография 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КТГ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2 999 000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5 998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Универсальная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медицинская цифровая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видеоэндоскопическая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система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7 950 000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15 900 000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Аппарат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отоакустической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эмиссии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шт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490 000,00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8 490 000,00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7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Жиыны: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30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388 000,00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Барлығы: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922 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95" marR="7095" marT="70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3"/>
          <p:cNvSpPr>
            <a:spLocks noGrp="1"/>
          </p:cNvSpPr>
          <p:nvPr>
            <p:ph sz="half" idx="1"/>
          </p:nvPr>
        </p:nvSpPr>
        <p:spPr>
          <a:xfrm>
            <a:off x="5214942" y="3071834"/>
            <a:ext cx="3686175" cy="1571628"/>
          </a:xfrm>
        </p:spPr>
        <p:txBody>
          <a:bodyPr/>
          <a:lstStyle/>
          <a:p>
            <a:pPr eaLnBrk="1" hangingPunct="1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26 627 рецепт</a:t>
            </a:r>
          </a:p>
          <a:p>
            <a:pPr eaLnBrk="1" hangingPunct="1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216 124 961,23 теңге</a:t>
            </a:r>
          </a:p>
          <a:p>
            <a:pPr eaLnBrk="1" hangingPunct="1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100% игерілді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92882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Қазақстан Республикасының белгілі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аурулары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(жай-күйлері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) бар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азаматтарының жекелеген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санаттарын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тегін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жеңілдікті амбулаториялық қамтамасыз етуге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арналған дәрілік заттар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медициналық бұйымдардың тізбесін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Денсаулық сақтау министрінің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тамыздағы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№ ҚР ДСМ-75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бұйрығымен</a:t>
            </a:r>
            <a:endParaRPr lang="ru-RU" sz="36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2" descr="C:\Users\777\Desktop\92821282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82"/>
            <a:ext cx="5072063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4"/>
          <p:cNvSpPr>
            <a:spLocks noChangeArrowheads="1"/>
          </p:cNvSpPr>
          <p:nvPr/>
        </p:nvSpPr>
        <p:spPr bwMode="auto">
          <a:xfrm>
            <a:off x="500063" y="28575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Жалағаш ауданы бойынша демографиялық көрсеткіштер</a:t>
            </a:r>
            <a:endParaRPr lang="ru-RU" sz="3200" b="1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813" y="1643063"/>
          <a:ext cx="7572430" cy="4207639"/>
        </p:xfrm>
        <a:graphic>
          <a:graphicData uri="http://schemas.openxmlformats.org/drawingml/2006/table">
            <a:tbl>
              <a:tblPr/>
              <a:tblGrid>
                <a:gridCol w="607811"/>
                <a:gridCol w="3505599"/>
                <a:gridCol w="1729510"/>
                <a:gridCol w="1729510"/>
              </a:tblGrid>
              <a:tr h="56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Негізгі көрсеткіштер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жыл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жыл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Туу көрсеткіш (1000 тұрғынға шаққанда)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778-23,6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730-22,7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Өлім көрсеткіші (1000 тұрғынға шаққанда)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187-5,7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189-5,9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Сәби өлімі (1000 тұрғынға шаққанда)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4-5,1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6-8,2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 өлімі (100 мың тұрғынға шаққанда)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88" marR="66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 bwMode="auto">
          <a:xfrm>
            <a:off x="827088" y="214291"/>
            <a:ext cx="7499350" cy="714379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k-KZ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Аудан бойынша қайтыс болу көрсеткіштері</a:t>
            </a:r>
            <a:br>
              <a:rPr lang="kk-KZ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(нозология </a:t>
            </a:r>
            <a:r>
              <a:rPr lang="kk-KZ" alt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бойынша)</a:t>
            </a:r>
            <a:endParaRPr lang="ru-RU" alt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1000120"/>
          <a:ext cx="8215370" cy="4929210"/>
        </p:xfrm>
        <a:graphic>
          <a:graphicData uri="http://schemas.openxmlformats.org/drawingml/2006/table">
            <a:tbl>
              <a:tblPr/>
              <a:tblGrid>
                <a:gridCol w="533497"/>
                <a:gridCol w="3929163"/>
                <a:gridCol w="1876355"/>
                <a:gridCol w="1876355"/>
              </a:tblGrid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 жыл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жыл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Жүрек қан тамыр аурулары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48-146,6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49-152,5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Қатерлі ісік аурулары 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16-49,8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Жарақаттар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8-24,9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Тыныс алу жолдары 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17-51,0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13-40,5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Жұқпалы аурулары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2-6,1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2-6,2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Туберкулез 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1-3,1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0-0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Ас қорыту ағзалары 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15-45,8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12-37,4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Несеп жолдары 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8-24,4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9-28,0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Ішкі секреция жүйесі 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6-18,3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10-31,1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Жүйке жүйесі аурулары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10-35,0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24-74,7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Кәрілік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34-103,7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26-80,9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Короновирусты инфекция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1-3,1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0-0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Тағы басқа </a:t>
                      </a:r>
                      <a:endParaRPr lang="ru-RU" sz="14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14-42,7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20-62,3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Барлығы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187-5,7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189-5,9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8154</TotalTime>
  <Words>1368</Words>
  <Application>Microsoft Office PowerPoint</Application>
  <PresentationFormat>Экран (4:3)</PresentationFormat>
  <Paragraphs>521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Аспект</vt:lpstr>
      <vt:lpstr>Открытая</vt:lpstr>
      <vt:lpstr>Слайд 1</vt:lpstr>
      <vt:lpstr>Жалағаш аудандық аурухана құрамы</vt:lpstr>
      <vt:lpstr>  Қызмет көрсететілетін территорияда  статистикалық мәлімет бойынша  халық  саны  35074, РПН-ге тіркелгені- 32 126 </vt:lpstr>
      <vt:lpstr>Слайд 4</vt:lpstr>
      <vt:lpstr>Бекітілген штат көлемінде дәрігер мамандарға қажеттілік туралы:</vt:lpstr>
      <vt:lpstr>Слайд 6</vt:lpstr>
      <vt:lpstr> Қазақстан Республикасының белгілі бір аурулары (жай-күйлері) бар азаматтарының жекелеген санаттарын тегін және (немесе) жеңілдікті амбулаториялық қамтамасыз етуге арналған дәрілік заттар мен медициналық бұйымдардың тізбесін бекіту туралы Қазақстан Республикасы Денсаулық сақтау министрінің 2021 жылғы 5 тамыздағы № ҚР ДСМ-75 бұйрығымен</vt:lpstr>
      <vt:lpstr>Слайд 8</vt:lpstr>
      <vt:lpstr>Аудан бойынша қайтыс болу көрсеткіштері (нозология бойынша)</vt:lpstr>
      <vt:lpstr>Слайд 10</vt:lpstr>
      <vt:lpstr>Слайд 11</vt:lpstr>
      <vt:lpstr>Туу жасындағы әйелдер саны</vt:lpstr>
      <vt:lpstr>        </vt:lpstr>
      <vt:lpstr>Жүкті әйелдер</vt:lpstr>
      <vt:lpstr>Акушер-гинекология саласы бойынша  </vt:lpstr>
      <vt:lpstr>Слайд 16</vt:lpstr>
      <vt:lpstr>Слайд 17</vt:lpstr>
      <vt:lpstr>Туберкулез науқастарының анықталу әдісі</vt:lpstr>
      <vt:lpstr>КДТ Туберкулез бойынша аурушаңдылық</vt:lpstr>
      <vt:lpstr>Слайд 20</vt:lpstr>
      <vt:lpstr>Слайд 21</vt:lpstr>
      <vt:lpstr>Слайд 22</vt:lpstr>
      <vt:lpstr>Суицид (өз-өзіне қол жұмсау)</vt:lpstr>
      <vt:lpstr>Алғашқы мүгедектікке шығудың көрсеткіштері (нозология бойынша)</vt:lpstr>
      <vt:lpstr>Аудандық  аурухана 150 тәуліктік төсек қорымен қызмет етеді</vt:lpstr>
      <vt:lpstr>Тұрғындардың төсек-орынмен қамтамасыз етілуі (10 мың тұрғынға шаққанда)</vt:lpstr>
      <vt:lpstr>Слайд 27</vt:lpstr>
      <vt:lpstr>Жалағаш аудандық ауруханасында </vt:lpstr>
      <vt:lpstr>Аурухана бойынша летальдық көрсеткіш</vt:lpstr>
      <vt:lpstr>Слайд 30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LNV</cp:lastModifiedBy>
  <cp:revision>1070</cp:revision>
  <cp:lastPrinted>2017-01-18T08:25:16Z</cp:lastPrinted>
  <dcterms:created xsi:type="dcterms:W3CDTF">2013-04-19T10:09:38Z</dcterms:created>
  <dcterms:modified xsi:type="dcterms:W3CDTF">2024-01-24T07:45:58Z</dcterms:modified>
</cp:coreProperties>
</file>