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27.jpg" ContentType="image/jpg"/>
  <Override PartName="/ppt/notesSlides/notesSlide10.xml" ContentType="application/vnd.openxmlformats-officedocument.presentationml.notesSlide+xml"/>
  <Override PartName="/ppt/media/image30.jpg" ContentType="image/jp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363" r:id="rId2"/>
    <p:sldId id="3402" r:id="rId3"/>
    <p:sldId id="3401" r:id="rId4"/>
    <p:sldId id="3389" r:id="rId5"/>
    <p:sldId id="3404" r:id="rId6"/>
    <p:sldId id="3359" r:id="rId7"/>
    <p:sldId id="3393" r:id="rId8"/>
    <p:sldId id="3378" r:id="rId9"/>
    <p:sldId id="3407" r:id="rId10"/>
    <p:sldId id="3390" r:id="rId11"/>
    <p:sldId id="3391" r:id="rId12"/>
    <p:sldId id="3381" r:id="rId13"/>
    <p:sldId id="3387" r:id="rId14"/>
    <p:sldId id="3396" r:id="rId15"/>
    <p:sldId id="3394" r:id="rId16"/>
    <p:sldId id="3371" r:id="rId17"/>
  </p:sldIdLst>
  <p:sldSz cx="1188085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4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8DB7"/>
    <a:srgbClr val="224892"/>
    <a:srgbClr val="25346B"/>
    <a:srgbClr val="DEE7F3"/>
    <a:srgbClr val="4C83B6"/>
    <a:srgbClr val="4A81B4"/>
    <a:srgbClr val="FFFFFF"/>
    <a:srgbClr val="2C4A90"/>
    <a:srgbClr val="2E5A97"/>
    <a:srgbClr val="285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0" autoAdjust="0"/>
    <p:restoredTop sz="96404" autoAdjust="0"/>
  </p:normalViewPr>
  <p:slideViewPr>
    <p:cSldViewPr snapToObjects="1">
      <p:cViewPr varScale="1">
        <p:scale>
          <a:sx n="61" d="100"/>
          <a:sy n="61" d="100"/>
        </p:scale>
        <p:origin x="66" y="1146"/>
      </p:cViewPr>
      <p:guideLst>
        <p:guide orient="horz" pos="2160"/>
        <p:guide pos="374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E8B00-FFDA-449B-8421-A9B0405A3D79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685800"/>
            <a:ext cx="59404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8930C-C424-4E07-9636-127931B1A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848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104869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ED8F2-BF8C-1D41-BA88-401AF384521F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79522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104869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ED8F2-BF8C-1D41-BA88-401AF384521F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96494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104869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ED8F2-BF8C-1D41-BA88-401AF384521F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8138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104869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ED8F2-BF8C-1D41-BA88-401AF384521F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97920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104869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ED8F2-BF8C-1D41-BA88-401AF384521F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4236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104869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ED8F2-BF8C-1D41-BA88-401AF384521F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50219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104869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ED8F2-BF8C-1D41-BA88-401AF384521F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4079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104869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ED8F2-BF8C-1D41-BA88-401AF384521F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4236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104869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ED8F2-BF8C-1D41-BA88-401AF384521F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53976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104869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ED8F2-BF8C-1D41-BA88-401AF384521F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78877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104869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ED8F2-BF8C-1D41-BA88-401AF384521F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88859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104869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ED8F2-BF8C-1D41-BA88-401AF384521F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81498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9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1048695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ED8F2-BF8C-1D41-BA88-401AF384521F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00974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AE45872-CD00-43C8-A96C-C347B6BA28E7}"/>
              </a:ext>
            </a:extLst>
          </p:cNvPr>
          <p:cNvSpPr/>
          <p:nvPr userDrawn="1"/>
        </p:nvSpPr>
        <p:spPr>
          <a:xfrm>
            <a:off x="11440918" y="6441410"/>
            <a:ext cx="5408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fld id="{812A7484-5332-486E-B19D-B2AEB75DA3C2}" type="slidenum">
              <a:rPr lang="ru-RU" sz="20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x-none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2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287E22B-D3F9-C5A1-4131-4AEF53C4D43F}"/>
              </a:ext>
            </a:extLst>
          </p:cNvPr>
          <p:cNvGrpSpPr/>
          <p:nvPr userDrawn="1"/>
        </p:nvGrpSpPr>
        <p:grpSpPr>
          <a:xfrm>
            <a:off x="-6" y="1"/>
            <a:ext cx="11880853" cy="1015735"/>
            <a:chOff x="-5" y="77685"/>
            <a:chExt cx="12192003" cy="1015735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7E315E3-9E4F-B1D0-F272-507C26B081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06" b="83286"/>
            <a:stretch/>
          </p:blipFill>
          <p:spPr>
            <a:xfrm>
              <a:off x="-5" y="223601"/>
              <a:ext cx="12192003" cy="723902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3EBB5B6-F266-2CCE-E3CC-6AC90791C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8130" y="77685"/>
              <a:ext cx="1015735" cy="1015735"/>
            </a:xfrm>
            <a:prstGeom prst="rect">
              <a:avLst/>
            </a:prstGeom>
          </p:spPr>
        </p:pic>
      </p:grpSp>
      <p:pic>
        <p:nvPicPr>
          <p:cNvPr id="9" name="object 10">
            <a:extLst>
              <a:ext uri="{FF2B5EF4-FFF2-40B4-BE49-F238E27FC236}">
                <a16:creationId xmlns:a16="http://schemas.microsoft.com/office/drawing/2014/main" id="{780C0E85-B2AA-408D-8107-2D3096CD3AA4}"/>
              </a:ext>
            </a:extLst>
          </p:cNvPr>
          <p:cNvPicPr/>
          <p:nvPr userDrawn="1"/>
        </p:nvPicPr>
        <p:blipFill>
          <a:blip r:embed="rId4" cstate="print"/>
          <a:stretch>
            <a:fillRect/>
          </a:stretch>
        </p:blipFill>
        <p:spPr>
          <a:xfrm>
            <a:off x="5451031" y="0"/>
            <a:ext cx="989081" cy="10149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B6415A-3796-4ADA-AF8C-2C21818DBB20}"/>
              </a:ext>
            </a:extLst>
          </p:cNvPr>
          <p:cNvSpPr txBox="1"/>
          <p:nvPr userDrawn="1"/>
        </p:nvSpPr>
        <p:spPr>
          <a:xfrm>
            <a:off x="11487640" y="6514546"/>
            <a:ext cx="470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6943889-9886-4956-8433-F24C9986FB72}" type="slidenum">
              <a:rPr lang="ru-RU" b="1" smtClean="0"/>
              <a:t>‹#›</a:t>
            </a:fld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62615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44337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274638"/>
            <a:ext cx="1069276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3" y="1600201"/>
            <a:ext cx="10692765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4043" y="6356351"/>
            <a:ext cx="2772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9291" y="6356351"/>
            <a:ext cx="37622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4609" y="6356351"/>
            <a:ext cx="2772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26.jpe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11.pn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6.jpe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8.png"/><Relationship Id="rId10" Type="http://schemas.microsoft.com/office/2007/relationships/hdphoto" Target="../media/hdphoto2.wdp"/><Relationship Id="rId4" Type="http://schemas.openxmlformats.org/officeDocument/2006/relationships/image" Target="../media/image37.jpe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6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6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9.jpeg"/><Relationship Id="rId5" Type="http://schemas.openxmlformats.org/officeDocument/2006/relationships/image" Target="../media/image17.png"/><Relationship Id="rId10" Type="http://schemas.openxmlformats.org/officeDocument/2006/relationships/image" Target="../media/image18.jpeg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9AC41B-AA32-478D-97EA-5650BB123B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" b="7806"/>
          <a:stretch/>
        </p:blipFill>
        <p:spPr>
          <a:xfrm>
            <a:off x="0" y="0"/>
            <a:ext cx="11880850" cy="6858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7CA845B-27E8-4E09-A01B-133AE98C377A}"/>
              </a:ext>
            </a:extLst>
          </p:cNvPr>
          <p:cNvSpPr/>
          <p:nvPr/>
        </p:nvSpPr>
        <p:spPr>
          <a:xfrm>
            <a:off x="1" y="6145693"/>
            <a:ext cx="118808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Алматы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қаласы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18 </a:t>
            </a:r>
            <a:r>
              <a:rPr lang="kk-KZ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қаңтар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D2B1A3-6BEE-4BC9-90C2-24B8698CD42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0" y="6854492"/>
            <a:ext cx="11880850" cy="457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F03A0C-C593-67DB-D8CF-3FD743DA4C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200" y="526879"/>
            <a:ext cx="1828037" cy="1884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27DC9D6-2FA0-4C48-BB95-FDF5BF402370}"/>
              </a:ext>
            </a:extLst>
          </p:cNvPr>
          <p:cNvCxnSpPr/>
          <p:nvPr/>
        </p:nvCxnSpPr>
        <p:spPr>
          <a:xfrm>
            <a:off x="5545947" y="4029075"/>
            <a:ext cx="7889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46898CF-F33A-407A-A644-F74D39DD2217}"/>
              </a:ext>
            </a:extLst>
          </p:cNvPr>
          <p:cNvSpPr txBox="1"/>
          <p:nvPr/>
        </p:nvSpPr>
        <p:spPr>
          <a:xfrm>
            <a:off x="2615832" y="4193558"/>
            <a:ext cx="66491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ВСТРЕЧА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АКИМА ГОРОДА АЛМАТЫ ДОСАЕВА Е.А.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НАСЕЛЕНИЕМ ТУРКСИБСКОГО РАЙОНА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72B188-11E1-485C-B25D-3D29109B2F25}"/>
              </a:ext>
            </a:extLst>
          </p:cNvPr>
          <p:cNvSpPr txBox="1"/>
          <p:nvPr/>
        </p:nvSpPr>
        <p:spPr>
          <a:xfrm>
            <a:off x="2565753" y="2407627"/>
            <a:ext cx="674934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АЛМАТЫ ҚАЛАСЫ ӘКІМІ Е.А. ДОСАЕВТЫҢ</a:t>
            </a:r>
          </a:p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kk-K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ҮРКСІБ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АУДАНЫНЫҢ ТҰРҒЫНДАРЫМЕН</a:t>
            </a:r>
          </a:p>
          <a:p>
            <a:pPr algn="ctr"/>
            <a:r>
              <a:rPr 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КЕЗДЕСУ</a:t>
            </a:r>
            <a:r>
              <a:rPr lang="kk-KZ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2443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F768B14-06FA-4C31-A50E-666C63290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" y="-1984"/>
            <a:ext cx="11869941" cy="12071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72" y="1412776"/>
            <a:ext cx="4473381" cy="2601804"/>
          </a:xfrm>
          <a:prstGeom prst="rect">
            <a:avLst/>
          </a:prstGeom>
          <a:ln>
            <a:noFill/>
          </a:ln>
          <a:effectLst/>
        </p:spPr>
      </p:pic>
      <p:sp>
        <p:nvSpPr>
          <p:cNvPr id="20" name="TextBox 3"/>
          <p:cNvSpPr txBox="1"/>
          <p:nvPr/>
        </p:nvSpPr>
        <p:spPr>
          <a:xfrm>
            <a:off x="-38099" y="303620"/>
            <a:ext cx="565239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ЗАМАНАУИ ӘЛЕУМЕТТІК </a:t>
            </a:r>
            <a:br>
              <a:rPr lang="kk-KZ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ИНФРАҚҰРЫЛЫММЕН ҚАМТАМАСЫЗ ЕТУ</a:t>
            </a:r>
            <a:endParaRPr lang="ru-RU" sz="1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3"/>
          <p:cNvSpPr txBox="1"/>
          <p:nvPr/>
        </p:nvSpPr>
        <p:spPr>
          <a:xfrm>
            <a:off x="6446532" y="303620"/>
            <a:ext cx="529779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СОВРЕМЕННОЙ </a:t>
            </a:r>
          </a:p>
          <a:p>
            <a:pPr algn="ctr"/>
            <a:r>
              <a:rPr lang="kk-KZ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СОЦИАЛЬНОЙ ИНФРАСТРУКТУРОЙ</a:t>
            </a:r>
            <a:endParaRPr lang="ru-RU" sz="1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4DCD4AC-B2D7-431A-BB25-273195F150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793" y="4293096"/>
            <a:ext cx="349494" cy="288032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B1006712-7A1F-4F9C-AE03-8E82768FC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19" y="5301208"/>
            <a:ext cx="345220" cy="345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B1006712-7A1F-4F9C-AE03-8E82768FC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440" y="2969275"/>
            <a:ext cx="345220" cy="345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5" descr="План Компьютерные иконки Управление бизнес-ресурсами, Ид Мубарак, угол,  люди, план png | PNGWing">
            <a:extLst>
              <a:ext uri="{FF2B5EF4-FFF2-40B4-BE49-F238E27FC236}">
                <a16:creationId xmlns:a16="http://schemas.microsoft.com/office/drawing/2014/main" id="{687D9786-0E9F-464E-A901-96C83AA3A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087" y1="42470" x2="41087" y2="42470"/>
                        <a14:foregroundMark x1="41413" y1="51946" x2="41413" y2="51946"/>
                        <a14:foregroundMark x1="41957" y1="64975" x2="41957" y2="64975"/>
                        <a14:foregroundMark x1="33478" y1="63790" x2="33478" y2="63790"/>
                        <a14:foregroundMark x1="33261" y1="55330" x2="33261" y2="55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0" t="12046" r="23459" b="13996"/>
          <a:stretch/>
        </p:blipFill>
        <p:spPr bwMode="auto">
          <a:xfrm>
            <a:off x="6012433" y="4437112"/>
            <a:ext cx="409553" cy="3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ject 15">
            <a:extLst>
              <a:ext uri="{FF2B5EF4-FFF2-40B4-BE49-F238E27FC236}">
                <a16:creationId xmlns:a16="http://schemas.microsoft.com/office/drawing/2014/main" id="{CC339EAD-CB8E-44BA-9373-ABEA307FD2E9}"/>
              </a:ext>
            </a:extLst>
          </p:cNvPr>
          <p:cNvSpPr/>
          <p:nvPr/>
        </p:nvSpPr>
        <p:spPr>
          <a:xfrm>
            <a:off x="5867683" y="1275067"/>
            <a:ext cx="127086" cy="5126335"/>
          </a:xfrm>
          <a:custGeom>
            <a:avLst/>
            <a:gdLst/>
            <a:ahLst/>
            <a:cxnLst/>
            <a:rect l="l" t="t" r="r" b="b"/>
            <a:pathLst>
              <a:path h="5419090">
                <a:moveTo>
                  <a:pt x="0" y="0"/>
                </a:moveTo>
                <a:lnTo>
                  <a:pt x="0" y="5418597"/>
                </a:lnTo>
              </a:path>
            </a:pathLst>
          </a:custGeom>
          <a:noFill/>
          <a:ln w="12700">
            <a:solidFill>
              <a:srgbClr val="FFFFFF">
                <a:lumMod val="50000"/>
              </a:srgbClr>
            </a:solidFill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" name="Picture 5" descr="План Компьютерные иконки Управление бизнес-ресурсами, Ид Мубарак, угол,  люди, план png | PNGWing">
            <a:extLst>
              <a:ext uri="{FF2B5EF4-FFF2-40B4-BE49-F238E27FC236}">
                <a16:creationId xmlns:a16="http://schemas.microsoft.com/office/drawing/2014/main" id="{2E3ED417-8139-4141-A6C7-CF06830AC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087" y1="42470" x2="41087" y2="42470"/>
                        <a14:foregroundMark x1="41413" y1="51946" x2="41413" y2="51946"/>
                        <a14:foregroundMark x1="41957" y1="64975" x2="41957" y2="64975"/>
                        <a14:foregroundMark x1="33478" y1="63790" x2="33478" y2="63790"/>
                        <a14:foregroundMark x1="33261" y1="55330" x2="33261" y2="55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0" t="12046" r="23459" b="13996"/>
          <a:stretch/>
        </p:blipFill>
        <p:spPr bwMode="auto">
          <a:xfrm>
            <a:off x="6033791" y="1376019"/>
            <a:ext cx="409553" cy="3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27B0662-25DC-4EC9-9156-4F7254B78086}"/>
              </a:ext>
            </a:extLst>
          </p:cNvPr>
          <p:cNvSpPr/>
          <p:nvPr/>
        </p:nvSpPr>
        <p:spPr>
          <a:xfrm>
            <a:off x="643836" y="4181886"/>
            <a:ext cx="513914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ЖЫЛЫ «ҚАЙРАТ» Ш/А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ОРЫНДЫҚ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№211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ГИМНАЗИЯ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ПАЙДАЛАНУҒА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БЕРІЛДІ</a:t>
            </a:r>
          </a:p>
          <a:p>
            <a:endParaRPr lang="ru-RU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2960688" algn="l"/>
              </a:tabLst>
            </a:pP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№59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 МЕКТЕП-ГИМНАЗИЯСЫН СЕЙСМИКАЛЫҚ КҮШЕЙТУ ЖӘНЕ 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 ОРЫНДЫҚ КЕҢЕЙТУ МЕН ҚАЙТА ЖАҢАРТУ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АЯҚТАЛУЫ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ЖЫЛДЫ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Ң НАУРЫЗ АЙЫ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55C8AE95-27F8-491B-A085-9B15E5A080FC}"/>
              </a:ext>
            </a:extLst>
          </p:cNvPr>
          <p:cNvSpPr/>
          <p:nvPr/>
        </p:nvSpPr>
        <p:spPr>
          <a:xfrm>
            <a:off x="6480048" y="1317607"/>
            <a:ext cx="54122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«ЖАЙЛЫ МЕКТЕП» ҰЛТТЫҚ ЖОБАСЫ БОЙЫНША  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100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ОРЫНҒА</a:t>
            </a:r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АРНАЛҒАН 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kk-KZ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600" b="1" dirty="0">
                <a:latin typeface="Arial" pitchFamily="34" charset="0"/>
                <a:cs typeface="Arial" pitchFamily="34" charset="0"/>
              </a:rPr>
              <a:t>МЕКТЕП ҚМЖ БАСТАЛУЫ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ЖЫЛДЫҢ АҚПАН АЙЫ</a:t>
            </a:r>
            <a:endParaRPr lang="ru-RU" sz="1600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8A89CFDD-95E4-455A-A1BC-AE5761BC159D}"/>
              </a:ext>
            </a:extLst>
          </p:cNvPr>
          <p:cNvSpPr/>
          <p:nvPr/>
        </p:nvSpPr>
        <p:spPr>
          <a:xfrm>
            <a:off x="6470486" y="2825438"/>
            <a:ext cx="5446603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№195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МЕКТЕПКЕ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450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ОРЫНДЫҚ ҚОСЫМША ҚҰРЫЛЫСЫ БАСТАЛДЫ</a:t>
            </a:r>
          </a:p>
          <a:p>
            <a:pPr>
              <a:spcAft>
                <a:spcPts val="600"/>
              </a:spcAft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АЯҚТАЛУЫ </a:t>
            </a:r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ЖЫЛДЫ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Ң ҚАҢТАР АЙЫ</a:t>
            </a:r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00ABEC-9621-4013-BA9F-1B0EA65BD0C7}"/>
              </a:ext>
            </a:extLst>
          </p:cNvPr>
          <p:cNvSpPr txBox="1"/>
          <p:nvPr/>
        </p:nvSpPr>
        <p:spPr>
          <a:xfrm>
            <a:off x="6489048" y="4284983"/>
            <a:ext cx="5412275" cy="22929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ЖЫЛҒЫ СӘУІР АЙЫНДА МЕМЛЕКЕТТІК САРАПТАМАНЫҢ ШЫҒУЫ: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№198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МЕКТЕПКЕ 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 ОРЫНДЫҚ ҚОСЫМША ҚҰРЫЛЫСЫ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№83</a:t>
            </a:r>
            <a:r>
              <a:rPr lang="kk-KZ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ГИМНАЗИЯ ФИЛИАЛЫН РЕКОНСТРУКЦИЯЛАУ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№50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МЕКТЕПТІ СЕЙСМИКАЛЫҚ КҮШЕЙТУ </a:t>
            </a:r>
          </a:p>
        </p:txBody>
      </p:sp>
    </p:spTree>
    <p:extLst>
      <p:ext uri="{BB962C8B-B14F-4D97-AF65-F5344CB8AC3E}">
        <p14:creationId xmlns:p14="http://schemas.microsoft.com/office/powerpoint/2010/main" val="2307903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1186FC-5A79-4CC2-8B57-8E8CDBB2F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" y="-1984"/>
            <a:ext cx="11869941" cy="1207113"/>
          </a:xfrm>
          <a:prstGeom prst="rect">
            <a:avLst/>
          </a:prstGeom>
        </p:spPr>
      </p:pic>
      <p:pic>
        <p:nvPicPr>
          <p:cNvPr id="13" name="object 25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59334" y="1729929"/>
            <a:ext cx="4805165" cy="2112344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41B4EA54-FC65-46ED-BF36-751B7D537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143" y="1354289"/>
            <a:ext cx="345220" cy="345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9E5AADE7-025F-4A94-BD0E-D1F77366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217" y="3083780"/>
            <a:ext cx="345220" cy="345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3"/>
          <a:stretch/>
        </p:blipFill>
        <p:spPr>
          <a:xfrm>
            <a:off x="6420482" y="4315556"/>
            <a:ext cx="4833382" cy="22061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FCE6A0CD-780B-4B23-8C9A-6DF627C156A0}"/>
              </a:ext>
            </a:extLst>
          </p:cNvPr>
          <p:cNvSpPr txBox="1"/>
          <p:nvPr/>
        </p:nvSpPr>
        <p:spPr>
          <a:xfrm>
            <a:off x="1" y="303620"/>
            <a:ext cx="550837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ЗАМАНАУИ ӘЛЕУМЕТТІК </a:t>
            </a:r>
            <a:br>
              <a:rPr lang="kk-KZ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ИНФРАҚҰРЫЛЫММЕН ҚАМТАМАСЫЗ ЕТУ</a:t>
            </a:r>
            <a:endParaRPr lang="ru-RU" sz="1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3">
            <a:extLst>
              <a:ext uri="{FF2B5EF4-FFF2-40B4-BE49-F238E27FC236}">
                <a16:creationId xmlns:a16="http://schemas.microsoft.com/office/drawing/2014/main" id="{A511084A-3F74-4338-A068-40DD5FE07750}"/>
              </a:ext>
            </a:extLst>
          </p:cNvPr>
          <p:cNvSpPr txBox="1"/>
          <p:nvPr/>
        </p:nvSpPr>
        <p:spPr>
          <a:xfrm>
            <a:off x="6492840" y="303620"/>
            <a:ext cx="5289586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СОВРЕМЕННОЙ </a:t>
            </a:r>
          </a:p>
          <a:p>
            <a:pPr algn="ctr"/>
            <a:r>
              <a:rPr lang="kk-KZ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СОЦИАЛЬНОЙ ИНФРАСТРУКТУРОЙ</a:t>
            </a:r>
            <a:endParaRPr lang="ru-RU" sz="1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5">
            <a:extLst>
              <a:ext uri="{FF2B5EF4-FFF2-40B4-BE49-F238E27FC236}">
                <a16:creationId xmlns:a16="http://schemas.microsoft.com/office/drawing/2014/main" id="{CC339EAD-CB8E-44BA-9373-ABEA307FD2E9}"/>
              </a:ext>
            </a:extLst>
          </p:cNvPr>
          <p:cNvSpPr/>
          <p:nvPr/>
        </p:nvSpPr>
        <p:spPr>
          <a:xfrm>
            <a:off x="5940425" y="1287096"/>
            <a:ext cx="127086" cy="5126335"/>
          </a:xfrm>
          <a:custGeom>
            <a:avLst/>
            <a:gdLst/>
            <a:ahLst/>
            <a:cxnLst/>
            <a:rect l="l" t="t" r="r" b="b"/>
            <a:pathLst>
              <a:path h="5419090">
                <a:moveTo>
                  <a:pt x="0" y="0"/>
                </a:moveTo>
                <a:lnTo>
                  <a:pt x="0" y="5418597"/>
                </a:lnTo>
              </a:path>
            </a:pathLst>
          </a:custGeom>
          <a:noFill/>
          <a:ln w="12700">
            <a:solidFill>
              <a:srgbClr val="FFFFFF">
                <a:lumMod val="50000"/>
              </a:srgbClr>
            </a:solidFill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2E8109-F37C-41A7-A2C5-8D01B9BBB011}"/>
              </a:ext>
            </a:extLst>
          </p:cNvPr>
          <p:cNvSpPr txBox="1"/>
          <p:nvPr/>
        </p:nvSpPr>
        <p:spPr>
          <a:xfrm>
            <a:off x="432052" y="4221088"/>
            <a:ext cx="5176934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АЛМАТЫ ТЕЛЕКОММУНИКАЦИЯ ЖӘНЕ МАШИНА ЖАСАУ КОЛЛЕДЖІНІҢ ҚҰРЫЛЫСЫ ЖОСПАРЛАНУДА</a:t>
            </a: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b="1" spc="-10" dirty="0">
                <a:latin typeface="Arial"/>
                <a:cs typeface="Arial"/>
              </a:rPr>
              <a:t>МЕМЛЕКЕТТІК САРАПТАМАНЫҢ ШЫҒУЫ – </a:t>
            </a:r>
          </a:p>
          <a:p>
            <a:r>
              <a:rPr lang="ru-RU" sz="2000" b="1" spc="-10" dirty="0">
                <a:solidFill>
                  <a:srgbClr val="C00000"/>
                </a:solidFill>
                <a:latin typeface="Arial"/>
                <a:cs typeface="Arial"/>
              </a:rPr>
              <a:t>2024</a:t>
            </a:r>
            <a:r>
              <a:rPr lang="ru-RU" sz="24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ru-RU" b="1" spc="-10" dirty="0">
                <a:solidFill>
                  <a:srgbClr val="C00000"/>
                </a:solidFill>
                <a:latin typeface="Arial"/>
                <a:cs typeface="Arial"/>
              </a:rPr>
              <a:t>ЖЫЛДЫҢ НАУРЫЗ АЙЫ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C61670B6-3239-471D-AF80-6960B653FAF3}"/>
              </a:ext>
            </a:extLst>
          </p:cNvPr>
          <p:cNvSpPr/>
          <p:nvPr/>
        </p:nvSpPr>
        <p:spPr>
          <a:xfrm>
            <a:off x="6770522" y="1354289"/>
            <a:ext cx="501190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«ҚАЙРАТ» Ш/А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260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ОРЫНДЫҚ 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БАЛА-БАҚША ҚҰРЫЛЫСЫ</a:t>
            </a:r>
            <a:endParaRPr lang="ru-RU" sz="800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АЯҚТАЛУЫ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ЖЫЛДЫҢ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ТОҚСАНЫ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45F3EC0-5AF2-40DA-9A50-88B04E5048D8}"/>
              </a:ext>
            </a:extLst>
          </p:cNvPr>
          <p:cNvSpPr/>
          <p:nvPr/>
        </p:nvSpPr>
        <p:spPr>
          <a:xfrm>
            <a:off x="6770523" y="2924944"/>
            <a:ext cx="501190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№70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БАЛА-БАҚШАДА </a:t>
            </a:r>
          </a:p>
          <a:p>
            <a:r>
              <a:rPr lang="ru-RU" b="1" dirty="0">
                <a:latin typeface="Arial" pitchFamily="34" charset="0"/>
                <a:cs typeface="Arial" pitchFamily="34" charset="0"/>
              </a:rPr>
              <a:t>СЕЙСМИКАЛЫҚ КҮШЕЙТУ</a:t>
            </a:r>
            <a:r>
              <a:rPr lang="kk-KZ" b="1" dirty="0">
                <a:latin typeface="Arial" pitchFamily="34" charset="0"/>
                <a:cs typeface="Arial" pitchFamily="34" charset="0"/>
              </a:rPr>
              <a:t>І</a:t>
            </a:r>
            <a:endParaRPr lang="ru-RU" b="1" dirty="0"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АЯҚТАЛУЫ </a:t>
            </a:r>
            <a:r>
              <a:rPr lang="ru-RU" b="1" spc="-10" dirty="0">
                <a:latin typeface="Arial"/>
                <a:cs typeface="Arial"/>
              </a:rPr>
              <a:t>–</a:t>
            </a:r>
            <a:r>
              <a:rPr lang="kk-KZ" b="1" dirty="0">
                <a:latin typeface="Arial" pitchFamily="34" charset="0"/>
                <a:cs typeface="Arial" pitchFamily="34" charset="0"/>
              </a:rPr>
              <a:t> 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ЖЫЛДЫҢ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ТОҚСАНЫ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08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FD2665-4811-4DBA-B21F-8BB07190F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" y="-1984"/>
            <a:ext cx="11869941" cy="1207113"/>
          </a:xfrm>
          <a:prstGeom prst="rect">
            <a:avLst/>
          </a:prstGeom>
        </p:spPr>
      </p:pic>
      <p:pic>
        <p:nvPicPr>
          <p:cNvPr id="15" name="Рисунок 5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1" t="38864" r="37817" b="36626"/>
          <a:stretch>
            <a:fillRect/>
          </a:stretch>
        </p:blipFill>
        <p:spPr bwMode="auto">
          <a:xfrm>
            <a:off x="6230847" y="1556792"/>
            <a:ext cx="2661906" cy="161856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object 5"/>
          <p:cNvPicPr/>
          <p:nvPr/>
        </p:nvPicPr>
        <p:blipFill rotWithShape="1">
          <a:blip r:embed="rId5" cstate="print"/>
          <a:srcRect l="4843" r="10544"/>
          <a:stretch/>
        </p:blipFill>
        <p:spPr>
          <a:xfrm>
            <a:off x="6242669" y="4315197"/>
            <a:ext cx="2650084" cy="177809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0B3138-2922-4302-995B-F741A190B0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78"/>
          <a:stretch/>
        </p:blipFill>
        <p:spPr>
          <a:xfrm>
            <a:off x="8964761" y="1556792"/>
            <a:ext cx="2592288" cy="161237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EA6D925-BC5C-4780-9645-6009F10A74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760" y="4315198"/>
            <a:ext cx="2592289" cy="1778098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5079F758-8BDF-428E-8BEA-D3A2D4B93713}"/>
              </a:ext>
            </a:extLst>
          </p:cNvPr>
          <p:cNvSpPr txBox="1"/>
          <p:nvPr/>
        </p:nvSpPr>
        <p:spPr>
          <a:xfrm>
            <a:off x="-25399" y="278220"/>
            <a:ext cx="565239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ЗАМАНАУИ ӘЛЕУМЕТТІК </a:t>
            </a:r>
            <a:br>
              <a:rPr lang="kk-KZ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ИНФРАҚҰРЫЛЫММЕН ҚАМТАМАСЫЗ ЕТУ</a:t>
            </a:r>
            <a:endParaRPr lang="ru-RU" sz="1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5FEFD4A6-F811-4255-B8E2-D9741CA323C1}"/>
              </a:ext>
            </a:extLst>
          </p:cNvPr>
          <p:cNvSpPr txBox="1"/>
          <p:nvPr/>
        </p:nvSpPr>
        <p:spPr>
          <a:xfrm>
            <a:off x="6372472" y="278220"/>
            <a:ext cx="538455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СОВРЕМЕННОЙ </a:t>
            </a:r>
          </a:p>
          <a:p>
            <a:pPr algn="ctr"/>
            <a:r>
              <a:rPr lang="kk-KZ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СОЦИАЛЬНОЙ ИНФРАСТРУКТУРОЙ</a:t>
            </a:r>
            <a:endParaRPr lang="ru-RU" sz="1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CC339EAD-CB8E-44BA-9373-ABEA307FD2E9}"/>
              </a:ext>
            </a:extLst>
          </p:cNvPr>
          <p:cNvSpPr/>
          <p:nvPr/>
        </p:nvSpPr>
        <p:spPr>
          <a:xfrm rot="5400000">
            <a:off x="5622920" y="-1150038"/>
            <a:ext cx="346980" cy="10081121"/>
          </a:xfrm>
          <a:custGeom>
            <a:avLst/>
            <a:gdLst/>
            <a:ahLst/>
            <a:cxnLst/>
            <a:rect l="l" t="t" r="r" b="b"/>
            <a:pathLst>
              <a:path h="5419090">
                <a:moveTo>
                  <a:pt x="0" y="0"/>
                </a:moveTo>
                <a:lnTo>
                  <a:pt x="0" y="5418597"/>
                </a:lnTo>
              </a:path>
            </a:pathLst>
          </a:custGeom>
          <a:noFill/>
          <a:ln w="12700">
            <a:solidFill>
              <a:srgbClr val="FFFFFF">
                <a:lumMod val="50000"/>
              </a:srgbClr>
            </a:solidFill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68E99B3-2305-487E-A16F-EA0AA75CFB8A}"/>
              </a:ext>
            </a:extLst>
          </p:cNvPr>
          <p:cNvSpPr/>
          <p:nvPr/>
        </p:nvSpPr>
        <p:spPr>
          <a:xfrm>
            <a:off x="251793" y="1556792"/>
            <a:ext cx="5865228" cy="1512553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968" tIns="53484" rIns="106968" bIns="53484" rtlCol="0" anchor="t"/>
          <a:lstStyle/>
          <a:p>
            <a:pPr marL="0" lvl="5">
              <a:spcAft>
                <a:spcPts val="600"/>
              </a:spcAft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АЙБАСОВ КӨШЕСІНДЕ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200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АДАМ ҚАБЫЛДАЙТЫН ДӘРІГЕРЛІК АМБУЛАТОРИЯСЫНЫҢ ҚҰРЫЛЫСЫ</a:t>
            </a:r>
          </a:p>
          <a:p>
            <a:pPr marL="0" lvl="5">
              <a:spcAft>
                <a:spcPts val="600"/>
              </a:spcAft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АЯҚТАЛУЫ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ЖЫЛДЫ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Ң НАУРЫЗ АЙЫ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6F6651C-9E3D-4953-B21D-4379B650F180}"/>
              </a:ext>
            </a:extLst>
          </p:cNvPr>
          <p:cNvSpPr/>
          <p:nvPr/>
        </p:nvSpPr>
        <p:spPr>
          <a:xfrm>
            <a:off x="279814" y="4134854"/>
            <a:ext cx="5569193" cy="116635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968" tIns="53484" rIns="106968" bIns="53484" rtlCol="0" anchor="t"/>
          <a:lstStyle/>
          <a:p>
            <a:pPr>
              <a:spcAft>
                <a:spcPts val="600"/>
              </a:spcAft>
            </a:pPr>
            <a:r>
              <a:rPr lang="kk-K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«НҰРШАШҚАН» Ш/А 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kk-K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АДАМ ҚАБЫЛДАЙТЫН</a:t>
            </a:r>
            <a:r>
              <a:rPr lang="kk-K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ДӘРІГЕРЛІК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АМБУЛАТОРИЯСЫНЫҢ ҚҰРЫЛЫСЫ</a:t>
            </a: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АЯҚТАЛУЫ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ЖЫЛДЫ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Ң НАУРЫЗ АЙЫ</a:t>
            </a:r>
            <a:endParaRPr lang="kk-K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625351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35ACFE8-BA83-4C13-A6C6-36F598334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" y="-1984"/>
            <a:ext cx="11869941" cy="1207113"/>
          </a:xfrm>
          <a:prstGeom prst="rect">
            <a:avLst/>
          </a:prstGeom>
        </p:spPr>
      </p:pic>
      <p:pic>
        <p:nvPicPr>
          <p:cNvPr id="10" name="Рисунок 4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0" t="15757" r="13026" b="15080"/>
          <a:stretch/>
        </p:blipFill>
        <p:spPr bwMode="auto">
          <a:xfrm>
            <a:off x="1255498" y="1118550"/>
            <a:ext cx="3141396" cy="167134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80721" y="4625260"/>
            <a:ext cx="5220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5"/>
            <a:endParaRPr lang="kk-KZ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9702F51C-60BD-4E2F-B698-E70202CBAD0A}"/>
              </a:ext>
            </a:extLst>
          </p:cNvPr>
          <p:cNvSpPr txBox="1"/>
          <p:nvPr/>
        </p:nvSpPr>
        <p:spPr>
          <a:xfrm>
            <a:off x="1" y="282412"/>
            <a:ext cx="565239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ЗАМАНАУИ ӘЛЕУМЕТТІК </a:t>
            </a:r>
            <a:br>
              <a:rPr lang="kk-KZ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ИНФРАҚҰРЫЛЫММЕН ҚАМТАМАСЫЗ ЕТУ</a:t>
            </a:r>
            <a:endParaRPr lang="ru-RU" sz="1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DFAD16AE-71D7-4D8B-8182-E8797E4CE349}"/>
              </a:ext>
            </a:extLst>
          </p:cNvPr>
          <p:cNvSpPr txBox="1"/>
          <p:nvPr/>
        </p:nvSpPr>
        <p:spPr>
          <a:xfrm>
            <a:off x="5940426" y="282412"/>
            <a:ext cx="584200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СОВРЕМЕННОЙ </a:t>
            </a:r>
          </a:p>
          <a:p>
            <a:pPr algn="ctr"/>
            <a:r>
              <a:rPr lang="kk-KZ" sz="1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СОЦИАЛЬНОЙ ИНФРАСТРУКТУРОЙ</a:t>
            </a:r>
            <a:endParaRPr lang="ru-RU" sz="1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BC05864-593F-4A14-B07E-C5D559B09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548" y="3803640"/>
            <a:ext cx="3150655" cy="164323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4FA4FD3-1879-4A57-88BF-01F445C1B0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836" y="1118547"/>
            <a:ext cx="3208277" cy="1671345"/>
          </a:xfrm>
          <a:prstGeom prst="rect">
            <a:avLst/>
          </a:prstGeom>
        </p:spPr>
      </p:pic>
      <p:sp>
        <p:nvSpPr>
          <p:cNvPr id="16" name="object 15">
            <a:extLst>
              <a:ext uri="{FF2B5EF4-FFF2-40B4-BE49-F238E27FC236}">
                <a16:creationId xmlns:a16="http://schemas.microsoft.com/office/drawing/2014/main" id="{CC339EAD-CB8E-44BA-9373-ABEA307FD2E9}"/>
              </a:ext>
            </a:extLst>
          </p:cNvPr>
          <p:cNvSpPr/>
          <p:nvPr/>
        </p:nvSpPr>
        <p:spPr>
          <a:xfrm>
            <a:off x="5990541" y="1275482"/>
            <a:ext cx="127086" cy="5126335"/>
          </a:xfrm>
          <a:custGeom>
            <a:avLst/>
            <a:gdLst/>
            <a:ahLst/>
            <a:cxnLst/>
            <a:rect l="l" t="t" r="r" b="b"/>
            <a:pathLst>
              <a:path h="5419090">
                <a:moveTo>
                  <a:pt x="0" y="0"/>
                </a:moveTo>
                <a:lnTo>
                  <a:pt x="0" y="5418597"/>
                </a:lnTo>
              </a:path>
            </a:pathLst>
          </a:custGeom>
          <a:noFill/>
          <a:ln w="12700">
            <a:solidFill>
              <a:srgbClr val="FFFFFF">
                <a:lumMod val="50000"/>
              </a:srgbClr>
            </a:solidFill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ABA5F6D-8600-4E81-8E0E-E73392ECDD1E}"/>
              </a:ext>
            </a:extLst>
          </p:cNvPr>
          <p:cNvSpPr/>
          <p:nvPr/>
        </p:nvSpPr>
        <p:spPr>
          <a:xfrm>
            <a:off x="125765" y="2789892"/>
            <a:ext cx="5944337" cy="3500785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968" tIns="53484" rIns="106968" bIns="53484" rtlCol="0" anchor="t"/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ЕМХАНАНЫҢ ҚҰРЫЛЫСЫНА ЖСҚ ӘЗІРЛЕУ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«ҚАЙРАТ» Ш/А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340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КЕЛУШІГЕ АРНАЛҒАН АЯҚТАЛУЫ –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2024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ЖЫЛДЫҢ СӘУІР АЙЫ</a:t>
            </a:r>
          </a:p>
          <a:p>
            <a:pPr marL="285750" lvl="5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k-KZ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НАМАНГАНСКАЯ Қ. </a:t>
            </a:r>
            <a:r>
              <a:rPr lang="kk-KZ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500</a:t>
            </a:r>
            <a:r>
              <a:rPr lang="kk-KZ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КЕЛУШІГЕ АРНАЛҒАН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0" lvl="5" algn="just">
              <a:spcAft>
                <a:spcPts val="600"/>
              </a:spcAft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АЯҚТАЛУЫ –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2024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ЖЫЛДЫҢ ЖЕЛТОҚСАН АЙЫ</a:t>
            </a:r>
          </a:p>
          <a:p>
            <a:pPr marL="0" lvl="5">
              <a:spcAft>
                <a:spcPts val="600"/>
              </a:spcAft>
            </a:pPr>
            <a:endParaRPr lang="ru-RU" sz="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lvl="5">
              <a:spcAft>
                <a:spcPts val="600"/>
              </a:spcAft>
            </a:pPr>
            <a:r>
              <a:rPr lang="kk-KZ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«РВ-90» Ш/А </a:t>
            </a:r>
            <a:r>
              <a:rPr lang="kk-KZ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200</a:t>
            </a:r>
            <a:r>
              <a:rPr lang="kk-K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kk-KZ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КЕЛУШІГЕ АРНАЛҒАН АМБУЛАТОРИЯ ҚҰРЫЛЫСЫНА ЖСҚ ӘЗІРЛЕУ ЖҮРГІЗІЛУДЕ</a:t>
            </a:r>
          </a:p>
          <a:p>
            <a:pPr marL="0" lvl="5">
              <a:spcAft>
                <a:spcPts val="600"/>
              </a:spcAft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АЯҚТАЛУЫ –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2024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ЖЫЛДЫҢ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ТОҚСАНЫ</a:t>
            </a:r>
          </a:p>
          <a:p>
            <a:pPr marL="0" lvl="5">
              <a:spcAft>
                <a:spcPts val="600"/>
              </a:spcAft>
            </a:pPr>
            <a:endParaRPr lang="kk-KZ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lvl="5">
              <a:spcAft>
                <a:spcPts val="600"/>
              </a:spcAft>
            </a:pP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D54B94C-59E5-41F9-BFFC-D103EEE4316D}"/>
              </a:ext>
            </a:extLst>
          </p:cNvPr>
          <p:cNvSpPr/>
          <p:nvPr/>
        </p:nvSpPr>
        <p:spPr>
          <a:xfrm>
            <a:off x="6194596" y="2839038"/>
            <a:ext cx="55878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>
              <a:buSzPct val="100000"/>
            </a:pPr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«ЖАС ҚАНАТ» Ш/А ДЕНЕ ШЫНЫҚТЫРУ-САУЫҚТЫРУ КЕШЕНІ</a:t>
            </a:r>
            <a:endParaRPr lang="ru-RU" b="1" spc="-4" dirty="0">
              <a:latin typeface="Arial" panose="020B0604020202020204" pitchFamily="34" charset="0"/>
              <a:cs typeface="Arial" pitchFamily="34" charset="0"/>
            </a:endParaRPr>
          </a:p>
          <a:p>
            <a:pPr marL="87313">
              <a:buSzPct val="140000"/>
            </a:pPr>
            <a:r>
              <a:rPr lang="kk-KZ" b="1" dirty="0">
                <a:latin typeface="Arial" pitchFamily="34" charset="0"/>
                <a:cs typeface="Arial" pitchFamily="34" charset="0"/>
              </a:rPr>
              <a:t>АШЫЛУЫ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–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2024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ЖЫЛДЫҢ МАМЫР АЙЫ</a:t>
            </a:r>
            <a:endParaRPr lang="kk-KZ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844034-AAAD-482E-A56D-096A1017DA62}"/>
              </a:ext>
            </a:extLst>
          </p:cNvPr>
          <p:cNvSpPr txBox="1"/>
          <p:nvPr/>
        </p:nvSpPr>
        <p:spPr>
          <a:xfrm>
            <a:off x="6113237" y="5517232"/>
            <a:ext cx="5587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k-KZ" b="1" dirty="0">
                <a:latin typeface="Arial" panose="020B0604020202020204" pitchFamily="34" charset="0"/>
                <a:cs typeface="Arial" panose="020B0604020202020204" pitchFamily="34" charset="0"/>
              </a:rPr>
              <a:t>МАЙЛИН К. БОЙЫНША ДЕНЕ ШЫНЫҚТЫРУ-САУЫҚТЫРУ КЕШЕНІНІҢ ҚҰРЫЛЫСЫНА ЖСҚ ӘЗІРЛЕНУДЕ</a:t>
            </a:r>
            <a:r>
              <a:rPr lang="kk-K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ru-RU" b="1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E733E11-1084-4133-93FB-B2B19A0CA06C}"/>
              </a:ext>
            </a:extLst>
          </p:cNvPr>
          <p:cNvSpPr/>
          <p:nvPr/>
        </p:nvSpPr>
        <p:spPr>
          <a:xfrm>
            <a:off x="6113237" y="6309320"/>
            <a:ext cx="57680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5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АЯҚТАЛУЫ –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2024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ЖЫЛДЫҢ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ТОҚСАНЫ</a:t>
            </a:r>
          </a:p>
        </p:txBody>
      </p:sp>
    </p:spTree>
    <p:extLst>
      <p:ext uri="{BB962C8B-B14F-4D97-AF65-F5344CB8AC3E}">
        <p14:creationId xmlns:p14="http://schemas.microsoft.com/office/powerpoint/2010/main" val="3944313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1F5952A-A7B2-4449-A089-10F9D1EB5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" y="-1984"/>
            <a:ext cx="11869941" cy="120711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8979268-934F-4A5D-8D97-B4BEAFBCF70C}"/>
              </a:ext>
            </a:extLst>
          </p:cNvPr>
          <p:cNvSpPr/>
          <p:nvPr/>
        </p:nvSpPr>
        <p:spPr>
          <a:xfrm>
            <a:off x="720080" y="1277291"/>
            <a:ext cx="4140225" cy="744153"/>
          </a:xfrm>
          <a:prstGeom prst="rect">
            <a:avLst/>
          </a:prstGeom>
        </p:spPr>
        <p:txBody>
          <a:bodyPr wrap="square" lIns="81636" tIns="40818" rIns="81636" bIns="40818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РАЙОНЕ </a:t>
            </a:r>
            <a:r>
              <a:rPr lang="ru-RU" sz="23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586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b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ВЕТХИХ ДОМОВ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87A954D-658C-4F7C-BB82-5862E95424B7}"/>
              </a:ext>
            </a:extLst>
          </p:cNvPr>
          <p:cNvSpPr/>
          <p:nvPr/>
        </p:nvSpPr>
        <p:spPr>
          <a:xfrm>
            <a:off x="668832" y="2494665"/>
            <a:ext cx="4333751" cy="790319"/>
          </a:xfrm>
          <a:prstGeom prst="rect">
            <a:avLst/>
          </a:prstGeom>
        </p:spPr>
        <p:txBody>
          <a:bodyPr wrap="square" lIns="81636" tIns="40818" rIns="81636" bIns="40818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ГОДУ </a:t>
            </a: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ЗАСЕЛЕНЫ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ДОМОВ, </a:t>
            </a:r>
            <a:r>
              <a:rPr lang="ru-RU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121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КВАРТИРА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FA81CD2-57C8-446F-A2D3-C669F310E359}"/>
              </a:ext>
            </a:extLst>
          </p:cNvPr>
          <p:cNvSpPr/>
          <p:nvPr/>
        </p:nvSpPr>
        <p:spPr>
          <a:xfrm>
            <a:off x="609681" y="3859293"/>
            <a:ext cx="4452052" cy="1009867"/>
          </a:xfrm>
          <a:prstGeom prst="rect">
            <a:avLst/>
          </a:prstGeom>
        </p:spPr>
        <p:txBody>
          <a:bodyPr wrap="square" lIns="81636" tIns="40818" rIns="81636" bIns="40818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ВЕДЕТСЯ СТРОИТЕЛЬСТВО </a:t>
            </a:r>
            <a:r>
              <a:rPr lang="ru-RU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МЖД</a:t>
            </a:r>
          </a:p>
          <a:p>
            <a:pPr algn="ctr">
              <a:lnSpc>
                <a:spcPct val="115000"/>
              </a:lnSpc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ЗАВЕРШЕНИЕ – </a:t>
            </a:r>
            <a:r>
              <a:rPr lang="ru-RU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КВАРТАЛ </a:t>
            </a:r>
            <a:r>
              <a:rPr lang="ru-RU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Г.</a:t>
            </a:r>
            <a:endParaRPr lang="ru-RU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endParaRPr lang="ru-RU" sz="7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5DDF14B7-A0DB-4A5D-BF12-5D62FA7BAC49}"/>
              </a:ext>
            </a:extLst>
          </p:cNvPr>
          <p:cNvSpPr txBox="1"/>
          <p:nvPr/>
        </p:nvSpPr>
        <p:spPr>
          <a:xfrm>
            <a:off x="0" y="436702"/>
            <a:ext cx="6096000" cy="3199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lvl="0" algn="ctr">
              <a:spcBef>
                <a:spcPts val="95"/>
              </a:spcBef>
            </a:pPr>
            <a:r>
              <a:rPr kumimoji="0" lang="kk-KZ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ЕСКІ ҮЙЛЕРДІ ЖАҢАРТУ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BF7704-1EB4-430A-8AB7-B7D7954CE6C9}"/>
              </a:ext>
            </a:extLst>
          </p:cNvPr>
          <p:cNvSpPr txBox="1"/>
          <p:nvPr/>
        </p:nvSpPr>
        <p:spPr>
          <a:xfrm>
            <a:off x="7174360" y="379983"/>
            <a:ext cx="393845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РЕНОВАЦИЯ ВЕТХОГО ЖИЛЬЯ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2B5727C9-1319-4071-AA12-CA40949E4435}"/>
              </a:ext>
            </a:extLst>
          </p:cNvPr>
          <p:cNvGrpSpPr/>
          <p:nvPr/>
        </p:nvGrpSpPr>
        <p:grpSpPr>
          <a:xfrm>
            <a:off x="5430193" y="1649368"/>
            <a:ext cx="6141074" cy="4546579"/>
            <a:chOff x="4971116" y="1344935"/>
            <a:chExt cx="6585933" cy="4875933"/>
          </a:xfrm>
        </p:grpSpPr>
        <p:pic>
          <p:nvPicPr>
            <p:cNvPr id="6" name="Picture 2" descr="C:\Users\DeLux7\AppData\Local\Temp\Rar$DIa2520.16086\image-22-02-21-02-43.jpeg">
              <a:extLst>
                <a:ext uri="{FF2B5EF4-FFF2-40B4-BE49-F238E27FC236}">
                  <a16:creationId xmlns:a16="http://schemas.microsoft.com/office/drawing/2014/main" id="{10473402-05E1-4B33-8E86-55C8D4A7E8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6364" y="4400964"/>
              <a:ext cx="3273091" cy="1819904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User\Desktop\cb33bc96-8d64-4733-b46a-1065bf1ef057.jpg">
              <a:extLst>
                <a:ext uri="{FF2B5EF4-FFF2-40B4-BE49-F238E27FC236}">
                  <a16:creationId xmlns:a16="http://schemas.microsoft.com/office/drawing/2014/main" id="{49EFB04A-D855-4280-89A2-8AC5979E976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531"/>
            <a:stretch/>
          </p:blipFill>
          <p:spPr bwMode="auto">
            <a:xfrm>
              <a:off x="8368026" y="4400964"/>
              <a:ext cx="3189023" cy="1810013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240A02F9-8FA2-4FBE-B80F-AE9834359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1116" y="1344935"/>
              <a:ext cx="6585933" cy="296367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439DAC1B-CF6B-4E3D-A166-6ACCA792D18F}"/>
              </a:ext>
            </a:extLst>
          </p:cNvPr>
          <p:cNvSpPr txBox="1"/>
          <p:nvPr/>
        </p:nvSpPr>
        <p:spPr>
          <a:xfrm>
            <a:off x="703098" y="5473707"/>
            <a:ext cx="4265219" cy="783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ВЕДЕТСЯ ПОДГОТОВКА К СТРОИТЕЛЬСТВУ </a:t>
            </a:r>
            <a:r>
              <a:rPr lang="ru-RU" sz="23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МЖД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AA9EE4-FCE5-4D3A-8BA0-5CE282D76B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793" y="2625340"/>
            <a:ext cx="349494" cy="288032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DCC40607-6A47-4160-8A4B-247E13E2F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32" y="3956197"/>
            <a:ext cx="345220" cy="345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5" descr="План Компьютерные иконки Управление бизнес-ресурсами, Ид Мубарак, угол,  люди, план png | PNGWing">
            <a:extLst>
              <a:ext uri="{FF2B5EF4-FFF2-40B4-BE49-F238E27FC236}">
                <a16:creationId xmlns:a16="http://schemas.microsoft.com/office/drawing/2014/main" id="{C5CBA218-ED9D-4ED2-926B-FE89ECEAE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1087" y1="42470" x2="41087" y2="42470"/>
                        <a14:foregroundMark x1="41413" y1="51946" x2="41413" y2="51946"/>
                        <a14:foregroundMark x1="41957" y1="64975" x2="41957" y2="64975"/>
                        <a14:foregroundMark x1="33478" y1="63790" x2="33478" y2="63790"/>
                        <a14:foregroundMark x1="33261" y1="55330" x2="33261" y2="55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0" t="12046" r="23459" b="13996"/>
          <a:stretch/>
        </p:blipFill>
        <p:spPr bwMode="auto">
          <a:xfrm>
            <a:off x="262940" y="5543370"/>
            <a:ext cx="409553" cy="3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7486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D734AE2-9D03-4143-8BFF-7619DE357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" y="-1984"/>
            <a:ext cx="11869941" cy="12071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287842-64FD-407E-A514-72A7D193DD34}"/>
              </a:ext>
            </a:extLst>
          </p:cNvPr>
          <p:cNvSpPr txBox="1"/>
          <p:nvPr/>
        </p:nvSpPr>
        <p:spPr>
          <a:xfrm>
            <a:off x="256541" y="303620"/>
            <a:ext cx="52518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ЫҢҒАЙЛЫ ҚАЛАЛЫҚ </a:t>
            </a:r>
            <a:br>
              <a:rPr lang="ru-RU" sz="1900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</a:br>
            <a:r>
              <a:rPr lang="ru-RU" sz="1900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ОРТАНЫ ҚҰРУ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AD6CD-004D-4F34-BC4A-DDCBDBC9CEF8}"/>
              </a:ext>
            </a:extLst>
          </p:cNvPr>
          <p:cNvSpPr txBox="1"/>
          <p:nvPr/>
        </p:nvSpPr>
        <p:spPr>
          <a:xfrm>
            <a:off x="7403212" y="303620"/>
            <a:ext cx="348076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СОЗДАНИЕ КОМФОРТНОЙ </a:t>
            </a:r>
            <a:br>
              <a:rPr lang="ru-RU" sz="1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ГОРОДСКОЙ СРЕДЫ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F23B8250-E214-47B1-9892-CF3236117820}"/>
              </a:ext>
            </a:extLst>
          </p:cNvPr>
          <p:cNvSpPr/>
          <p:nvPr/>
        </p:nvSpPr>
        <p:spPr>
          <a:xfrm>
            <a:off x="5957353" y="4670690"/>
            <a:ext cx="5527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sz="1600" b="1" dirty="0">
                <a:latin typeface="Arial" pitchFamily="34" charset="0"/>
                <a:cs typeface="Arial" pitchFamily="34" charset="0"/>
              </a:rPr>
              <a:t>БЛАГОУСТРОЙСТВО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ВО </a:t>
            </a:r>
            <a:r>
              <a:rPr lang="en-US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kk-KZ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КВАРТАЛЕ</a:t>
            </a:r>
            <a:r>
              <a:rPr lang="kk-KZ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kk-KZ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2024 </a:t>
            </a:r>
            <a:r>
              <a:rPr lang="kk-KZ" sz="1600" b="1" dirty="0">
                <a:latin typeface="Arial" pitchFamily="34" charset="0"/>
                <a:cs typeface="Arial" pitchFamily="34" charset="0"/>
              </a:rPr>
              <a:t>ГОДА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268288" indent="-176213"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БОЛЬШОГО АЛМАТИНСКОГО КАНАЛА</a:t>
            </a:r>
          </a:p>
          <a:p>
            <a:pPr marL="268288" indent="-176213"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РОЩИ БАУМА</a:t>
            </a:r>
          </a:p>
          <a:p>
            <a:pPr marL="268288" indent="-176213"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ПЕШЕХОДНО-ПРОГУЛОЧНОЙ ЗОНЫ </a:t>
            </a:r>
            <a:br>
              <a:rPr lang="en-US" sz="1600" b="1" dirty="0"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latin typeface="Arial" pitchFamily="34" charset="0"/>
                <a:cs typeface="Arial" pitchFamily="34" charset="0"/>
              </a:rPr>
              <a:t>ВДОЛЬ РЕКИ «МАЛАЯ АЛМАТИНКА»</a:t>
            </a:r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rPr>
              <a:t> </a:t>
            </a:r>
            <a:b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rPr>
            </a:br>
            <a:r>
              <a:rPr lang="ru-RU" sz="1600" i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rPr>
              <a:t>(ОТ УЛИЦЫ МАЙЛИНА ДО ГРАНИЦ ГОРОДА)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EF1D09A-EF5C-4D17-88A6-935F7D033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19" y="2115101"/>
            <a:ext cx="2443525" cy="158447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1234C82-3D15-4B76-9287-8932067638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677"/>
          <a:stretch/>
        </p:blipFill>
        <p:spPr>
          <a:xfrm>
            <a:off x="277920" y="3876315"/>
            <a:ext cx="2443525" cy="158875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C3C9C41-5164-4BB9-9CA7-321B0355DE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760" y="2123291"/>
            <a:ext cx="2427498" cy="158447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67B6B8C-2DBB-4B02-8731-B80372FCD9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0" r="15786"/>
          <a:stretch/>
        </p:blipFill>
        <p:spPr>
          <a:xfrm>
            <a:off x="2872381" y="3861048"/>
            <a:ext cx="2427498" cy="160401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064FA6B-BD29-4895-BE2E-B4F475BCF104}"/>
              </a:ext>
            </a:extLst>
          </p:cNvPr>
          <p:cNvSpPr/>
          <p:nvPr/>
        </p:nvSpPr>
        <p:spPr>
          <a:xfrm>
            <a:off x="5940425" y="1585272"/>
            <a:ext cx="56719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РЕАЛИЗОВАНЫ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ПРОЕКТЫ ПО БЛАГОУСТРОЙСТВУ 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  <a:p>
            <a:pPr marL="268288" indent="-200025"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ПЕШЕХОДНО-ПРОГУЛОЧНОЙ ЗОНЫ </a:t>
            </a:r>
            <a:br>
              <a:rPr lang="ru-RU" sz="1600" b="1" dirty="0"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latin typeface="Arial" pitchFamily="34" charset="0"/>
                <a:cs typeface="Arial" pitchFamily="34" charset="0"/>
              </a:rPr>
              <a:t>ПО УЛ.МОЛДАГАЛИЕВА И ЧЕХОВА</a:t>
            </a:r>
          </a:p>
          <a:p>
            <a:pPr marL="268288" indent="-200025"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СКВЕРА У ДОМА ШКОЛЬНИКОВ №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  <a:p>
            <a:pPr marL="268288" indent="-200025">
              <a:buFont typeface="Arial" panose="020B0604020202020204" pitchFamily="34" charset="0"/>
              <a:buChar char="•"/>
            </a:pPr>
            <a:r>
              <a:rPr lang="ru-RU" sz="1600" b="1" dirty="0">
                <a:latin typeface="Arial" pitchFamily="34" charset="0"/>
                <a:cs typeface="Arial" pitchFamily="34" charset="0"/>
              </a:rPr>
              <a:t>СКВЕРА «АЭРОПОРТА»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DD95367-00E2-412A-B4B5-498DFAD6AD02}"/>
              </a:ext>
            </a:extLst>
          </p:cNvPr>
          <p:cNvSpPr/>
          <p:nvPr/>
        </p:nvSpPr>
        <p:spPr>
          <a:xfrm>
            <a:off x="5957353" y="3341225"/>
            <a:ext cx="35957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" pitchFamily="34" charset="0"/>
                <a:cs typeface="Arial" pitchFamily="34" charset="0"/>
              </a:rPr>
              <a:t>ЗАПЛАНИРОВАНА ОЧИСТКА </a:t>
            </a:r>
            <a:br>
              <a:rPr lang="ru-RU" sz="1600" b="1" dirty="0"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latin typeface="Arial" pitchFamily="34" charset="0"/>
                <a:cs typeface="Arial" pitchFamily="34" charset="0"/>
              </a:rPr>
              <a:t>ДНА АЭРОПОРТОВСКОГО ОЗЕРА </a:t>
            </a:r>
            <a:br>
              <a:rPr lang="ru-RU" sz="1600" b="1" dirty="0"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КВАРТАЛЕ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2024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ГОДА</a:t>
            </a:r>
          </a:p>
        </p:txBody>
      </p:sp>
    </p:spTree>
    <p:extLst>
      <p:ext uri="{BB962C8B-B14F-4D97-AF65-F5344CB8AC3E}">
        <p14:creationId xmlns:p14="http://schemas.microsoft.com/office/powerpoint/2010/main" val="3123371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55D2C03-DA2A-4ED9-BB1E-348D3836A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" y="-10361"/>
            <a:ext cx="11869941" cy="12071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968" y="1204640"/>
            <a:ext cx="51714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kk-KZ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2023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ГОДУ </a:t>
            </a:r>
            <a:b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ПО ПРОЕКТУ</a:t>
            </a:r>
            <a:r>
              <a:rPr lang="kk-KZ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«БЮДЖЕТ НАРОДНОГО УЧАСТИЯ» </a:t>
            </a:r>
            <a:r>
              <a:rPr lang="kk-K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РЕАЛИЗОВАН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81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ПРОЕКТ НА </a:t>
            </a:r>
            <a:r>
              <a:rPr lang="ru-RU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1,7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МЛРД. ТЕНГЕ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2024" y="24927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601908" y="5835799"/>
            <a:ext cx="45644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kk-KZ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2024</a:t>
            </a:r>
            <a:r>
              <a:rPr lang="kk-K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 НА РЕАЛИЗАЦИЮ ПРОЕКТОВ ВЫДЕЛЕНО </a:t>
            </a:r>
            <a:r>
              <a:rPr lang="ru-RU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МЛРД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. ТЕНГЕ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774BC07-1F0C-479E-BF58-8993FCB7CEF6}"/>
              </a:ext>
            </a:extLst>
          </p:cNvPr>
          <p:cNvGrpSpPr/>
          <p:nvPr/>
        </p:nvGrpSpPr>
        <p:grpSpPr>
          <a:xfrm>
            <a:off x="736898" y="2564904"/>
            <a:ext cx="4256688" cy="3104232"/>
            <a:chOff x="395809" y="2608526"/>
            <a:chExt cx="5469690" cy="398882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809" y="2608526"/>
              <a:ext cx="2751309" cy="1961775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26" y="4635577"/>
              <a:ext cx="2745392" cy="1961775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647" y="2608526"/>
              <a:ext cx="2605562" cy="1961773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9802" y="4635579"/>
              <a:ext cx="2615697" cy="1961773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1707264-AF72-4BE4-AE26-15BFB7A8CD4B}"/>
              </a:ext>
            </a:extLst>
          </p:cNvPr>
          <p:cNvSpPr txBox="1"/>
          <p:nvPr/>
        </p:nvSpPr>
        <p:spPr>
          <a:xfrm>
            <a:off x="256541" y="265520"/>
            <a:ext cx="52518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ЫҢҒАЙЛЫ ҚАЛАЛЫҚ </a:t>
            </a:r>
            <a:br>
              <a:rPr lang="ru-RU" sz="1900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</a:br>
            <a:r>
              <a:rPr lang="ru-RU" sz="1900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ОРТАНЫ ҚҰРУ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7C82B9-DD2A-45F6-9984-104D167633D1}"/>
              </a:ext>
            </a:extLst>
          </p:cNvPr>
          <p:cNvSpPr txBox="1"/>
          <p:nvPr/>
        </p:nvSpPr>
        <p:spPr>
          <a:xfrm>
            <a:off x="7403212" y="265520"/>
            <a:ext cx="348076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СОЗДАНИЕ КОМФОРТНОЙ </a:t>
            </a:r>
            <a:br>
              <a:rPr lang="ru-RU" sz="1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1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ГОРОДСКОЙ СРЕДЫ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42365D8-4E37-4888-A46B-BD0749CD58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716" y="2774153"/>
            <a:ext cx="2473711" cy="255548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B3B9743-F8DC-4EA1-81D9-97B3BB3503C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5" r="15465"/>
          <a:stretch/>
        </p:blipFill>
        <p:spPr>
          <a:xfrm>
            <a:off x="8868606" y="2774153"/>
            <a:ext cx="2473711" cy="2555480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954F0356-8F6E-4CC6-914D-D81F6A20EBE2}"/>
              </a:ext>
            </a:extLst>
          </p:cNvPr>
          <p:cNvSpPr/>
          <p:nvPr/>
        </p:nvSpPr>
        <p:spPr>
          <a:xfrm>
            <a:off x="6804521" y="1196752"/>
            <a:ext cx="421698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ru-RU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2023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ГОДУ </a:t>
            </a:r>
            <a:br>
              <a:rPr lang="ru-RU" sz="1600" b="1" dirty="0"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latin typeface="Arial" pitchFamily="34" charset="0"/>
                <a:cs typeface="Arial" pitchFamily="34" charset="0"/>
              </a:rPr>
              <a:t>УСТРАНЕНО </a:t>
            </a:r>
            <a:r>
              <a:rPr lang="ru-RU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МЕСТ ПОДТОПЛЕНИЙ </a:t>
            </a:r>
            <a:br>
              <a:rPr lang="ru-RU" sz="1600" b="1" dirty="0">
                <a:latin typeface="Arial" pitchFamily="34" charset="0"/>
                <a:cs typeface="Arial" pitchFamily="34" charset="0"/>
              </a:rPr>
            </a:br>
            <a:r>
              <a:rPr lang="ru-RU" sz="1600" b="1" dirty="0">
                <a:latin typeface="Arial" pitchFamily="34" charset="0"/>
                <a:cs typeface="Arial" pitchFamily="34" charset="0"/>
              </a:rPr>
              <a:t>ПОСТРОЕНО </a:t>
            </a:r>
            <a:r>
              <a:rPr lang="ru-RU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11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 КМ АРЫКОВ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EDE59DF-CEDC-46F4-9D19-A9E12B4C8AC5}"/>
              </a:ext>
            </a:extLst>
          </p:cNvPr>
          <p:cNvSpPr/>
          <p:nvPr/>
        </p:nvSpPr>
        <p:spPr>
          <a:xfrm>
            <a:off x="6335708" y="5524888"/>
            <a:ext cx="491199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sz="1600" b="1" dirty="0">
                <a:latin typeface="Arial" pitchFamily="34" charset="0"/>
                <a:cs typeface="Arial" pitchFamily="34" charset="0"/>
              </a:rPr>
              <a:t>В </a:t>
            </a:r>
            <a:r>
              <a:rPr lang="kk-KZ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2024</a:t>
            </a:r>
            <a:r>
              <a:rPr lang="kk-KZ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  <a:r>
              <a:rPr lang="kk-KZ" sz="1600" b="1" dirty="0">
                <a:latin typeface="Arial" pitchFamily="34" charset="0"/>
                <a:cs typeface="Arial" pitchFamily="34" charset="0"/>
              </a:rPr>
              <a:t> ЗАПЛАНИРОВАНО</a:t>
            </a:r>
            <a:r>
              <a:rPr lang="kk-K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kk-KZ" sz="1600" b="1" dirty="0">
                <a:latin typeface="Arial" pitchFamily="34" charset="0"/>
                <a:cs typeface="Arial" pitchFamily="34" charset="0"/>
              </a:rPr>
              <a:t>СТРОИТЕЛЬСТВО</a:t>
            </a:r>
            <a:r>
              <a:rPr lang="kk-K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kk-KZ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30,6</a:t>
            </a:r>
            <a:r>
              <a:rPr lang="kk-KZ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КМ</a:t>
            </a:r>
            <a:r>
              <a:rPr lang="kk-KZ" sz="16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АРЫКОВ</a:t>
            </a:r>
            <a:endParaRPr lang="kk-KZ" sz="1600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ЗАВЕРШЕНИЕ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КОНЕЦ </a:t>
            </a:r>
            <a:r>
              <a:rPr lang="ru-RU" sz="2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2024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ГОДА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bject 15">
            <a:extLst>
              <a:ext uri="{FF2B5EF4-FFF2-40B4-BE49-F238E27FC236}">
                <a16:creationId xmlns:a16="http://schemas.microsoft.com/office/drawing/2014/main" id="{CC339EAD-CB8E-44BA-9373-ABEA307FD2E9}"/>
              </a:ext>
            </a:extLst>
          </p:cNvPr>
          <p:cNvSpPr/>
          <p:nvPr/>
        </p:nvSpPr>
        <p:spPr>
          <a:xfrm>
            <a:off x="5940425" y="1287096"/>
            <a:ext cx="127086" cy="5126335"/>
          </a:xfrm>
          <a:custGeom>
            <a:avLst/>
            <a:gdLst/>
            <a:ahLst/>
            <a:cxnLst/>
            <a:rect l="l" t="t" r="r" b="b"/>
            <a:pathLst>
              <a:path h="5419090">
                <a:moveTo>
                  <a:pt x="0" y="0"/>
                </a:moveTo>
                <a:lnTo>
                  <a:pt x="0" y="5418597"/>
                </a:lnTo>
              </a:path>
            </a:pathLst>
          </a:custGeom>
          <a:noFill/>
          <a:ln w="12700">
            <a:solidFill>
              <a:srgbClr val="FFFFFF">
                <a:lumMod val="50000"/>
              </a:srgbClr>
            </a:solidFill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1188798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8094EB-0302-40B6-89E4-BA82798E4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" y="-1984"/>
            <a:ext cx="11869941" cy="1207113"/>
          </a:xfrm>
          <a:prstGeom prst="rect">
            <a:avLst/>
          </a:prstGeom>
        </p:spPr>
      </p:pic>
      <p:sp>
        <p:nvSpPr>
          <p:cNvPr id="34" name="TextBox 3"/>
          <p:cNvSpPr txBox="1"/>
          <p:nvPr/>
        </p:nvSpPr>
        <p:spPr>
          <a:xfrm>
            <a:off x="0" y="276013"/>
            <a:ext cx="59404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АУДАННЫҢ ЭКОНОМИКАЛЫҚ КӨРСЕТКІШТЕРІНІҢ ӨСУІ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09810" y="1730425"/>
            <a:ext cx="31116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ВВОД ЖИЛЬЯ 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212,8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ТЫС.КВ.М. </a:t>
            </a:r>
          </a:p>
          <a:p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РОСТ В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2,2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РАЗА</a:t>
            </a:r>
          </a:p>
          <a:p>
            <a:endParaRPr lang="kk-K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2BD6E2-9B0C-4539-854E-43FE8B00EE79}"/>
              </a:ext>
            </a:extLst>
          </p:cNvPr>
          <p:cNvSpPr txBox="1"/>
          <p:nvPr/>
        </p:nvSpPr>
        <p:spPr>
          <a:xfrm>
            <a:off x="5957354" y="277034"/>
            <a:ext cx="5923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РОСТ ЭКОНОМИЧЕСКИХ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ПОКАЗАТЕЛЕЙ РАЙОНА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B3E1884-E313-4949-9A1D-72CFCDE0781E}"/>
              </a:ext>
            </a:extLst>
          </p:cNvPr>
          <p:cNvSpPr/>
          <p:nvPr/>
        </p:nvSpPr>
        <p:spPr>
          <a:xfrm>
            <a:off x="3708177" y="2930533"/>
            <a:ext cx="339232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ПРОМЫШЛЕННОСТЬ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390,6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МЛРД. ТЕНГЕ </a:t>
            </a:r>
          </a:p>
          <a:p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РОСТ НА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13,3%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kk-K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0C3778A-2D8D-47CA-9A09-F689CA6F1ABC}"/>
              </a:ext>
            </a:extLst>
          </p:cNvPr>
          <p:cNvSpPr/>
          <p:nvPr/>
        </p:nvSpPr>
        <p:spPr>
          <a:xfrm>
            <a:off x="482179" y="2930533"/>
            <a:ext cx="263691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ИНВЕСТИЦИИ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202,2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МЛРД. ТЕНГЕ </a:t>
            </a:r>
          </a:p>
          <a:p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РОСТ НА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4,7% 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endParaRPr lang="kk-K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EEEB9ED-DAC9-4BF7-95A6-6F2E7846B491}"/>
              </a:ext>
            </a:extLst>
          </p:cNvPr>
          <p:cNvSpPr/>
          <p:nvPr/>
        </p:nvSpPr>
        <p:spPr>
          <a:xfrm>
            <a:off x="3708178" y="4213537"/>
            <a:ext cx="37444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СУБЪЕКТЫ БИЗНЕСА 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27,6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ТЫС. ЕДИНИЦ </a:t>
            </a:r>
          </a:p>
          <a:p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РОСТ НА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24%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55D9FE7-73A4-4F3A-9B88-B5AA537FBE14}"/>
              </a:ext>
            </a:extLst>
          </p:cNvPr>
          <p:cNvSpPr/>
          <p:nvPr/>
        </p:nvSpPr>
        <p:spPr>
          <a:xfrm>
            <a:off x="482179" y="4186248"/>
            <a:ext cx="37165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НАЛОГИ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216,3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МЛРД. ТЕНГЕ </a:t>
            </a:r>
          </a:p>
          <a:p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РОСТ НА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23%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C48483D4-85AF-4F18-97AF-BDCDD6879C93}"/>
              </a:ext>
            </a:extLst>
          </p:cNvPr>
          <p:cNvSpPr/>
          <p:nvPr/>
        </p:nvSpPr>
        <p:spPr>
          <a:xfrm>
            <a:off x="482179" y="5537085"/>
            <a:ext cx="50405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РАБОЧИЕ МЕСТА 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5,5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ТЫС. МЕСТ </a:t>
            </a:r>
          </a:p>
          <a:p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РОСТ НА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7%</a:t>
            </a:r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04CFEB76-90A8-4316-B114-D967B87E22BD}"/>
              </a:ext>
            </a:extLst>
          </p:cNvPr>
          <p:cNvGrpSpPr/>
          <p:nvPr/>
        </p:nvGrpSpPr>
        <p:grpSpPr>
          <a:xfrm>
            <a:off x="7002405" y="1226547"/>
            <a:ext cx="4698660" cy="5082774"/>
            <a:chOff x="218308" y="1334528"/>
            <a:chExt cx="6158369" cy="5094004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78FED82F-FCE0-4CA5-8958-A5D29D8FCA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724" y="1334528"/>
              <a:ext cx="5879953" cy="4798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1C63E153-66D3-4FAB-876E-306A53851DBB}"/>
                </a:ext>
              </a:extLst>
            </p:cNvPr>
            <p:cNvSpPr/>
            <p:nvPr/>
          </p:nvSpPr>
          <p:spPr>
            <a:xfrm rot="16381468">
              <a:off x="-646049" y="4568793"/>
              <a:ext cx="2011090" cy="282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latin typeface="Arial Black" panose="020B0A04020102020204" pitchFamily="34" charset="0"/>
                  <a:cs typeface="Arial" pitchFamily="34" charset="0"/>
                </a:rPr>
                <a:t>ул. Жансугурова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3583BFFB-547E-469D-A7CD-EA6CCCAE8D00}"/>
                </a:ext>
              </a:extLst>
            </p:cNvPr>
            <p:cNvSpPr/>
            <p:nvPr/>
          </p:nvSpPr>
          <p:spPr>
            <a:xfrm rot="17959118">
              <a:off x="2653436" y="5074858"/>
              <a:ext cx="2424973" cy="282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latin typeface="Arial Black" panose="020B0A04020102020204" pitchFamily="34" charset="0"/>
                  <a:cs typeface="Arial" pitchFamily="34" charset="0"/>
                </a:rPr>
                <a:t>Кульджинский тракт</a:t>
              </a:r>
            </a:p>
          </p:txBody>
        </p:sp>
      </p:grp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7DABCB86-81CD-4550-94FC-672D286CBC9E}"/>
              </a:ext>
            </a:extLst>
          </p:cNvPr>
          <p:cNvSpPr/>
          <p:nvPr/>
        </p:nvSpPr>
        <p:spPr>
          <a:xfrm rot="16200000">
            <a:off x="5694921" y="2467285"/>
            <a:ext cx="233292" cy="19103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: вправо 26">
            <a:extLst>
              <a:ext uri="{FF2B5EF4-FFF2-40B4-BE49-F238E27FC236}">
                <a16:creationId xmlns:a16="http://schemas.microsoft.com/office/drawing/2014/main" id="{A964F068-9EA7-4200-B85B-079D8F8B43F8}"/>
              </a:ext>
            </a:extLst>
          </p:cNvPr>
          <p:cNvSpPr/>
          <p:nvPr/>
        </p:nvSpPr>
        <p:spPr>
          <a:xfrm rot="16200000">
            <a:off x="2462914" y="3654897"/>
            <a:ext cx="233292" cy="19103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: вправо 27">
            <a:extLst>
              <a:ext uri="{FF2B5EF4-FFF2-40B4-BE49-F238E27FC236}">
                <a16:creationId xmlns:a16="http://schemas.microsoft.com/office/drawing/2014/main" id="{A81C0C01-FB10-460D-B1A2-F5077E7CEF90}"/>
              </a:ext>
            </a:extLst>
          </p:cNvPr>
          <p:cNvSpPr/>
          <p:nvPr/>
        </p:nvSpPr>
        <p:spPr>
          <a:xfrm rot="16200000">
            <a:off x="2462913" y="4928351"/>
            <a:ext cx="233292" cy="19103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: вправо 28">
            <a:extLst>
              <a:ext uri="{FF2B5EF4-FFF2-40B4-BE49-F238E27FC236}">
                <a16:creationId xmlns:a16="http://schemas.microsoft.com/office/drawing/2014/main" id="{0ACB60B0-34D0-4401-9DA2-B7891612BA7D}"/>
              </a:ext>
            </a:extLst>
          </p:cNvPr>
          <p:cNvSpPr/>
          <p:nvPr/>
        </p:nvSpPr>
        <p:spPr>
          <a:xfrm rot="16200000">
            <a:off x="5584244" y="3654472"/>
            <a:ext cx="233292" cy="19103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: вправо 29">
            <a:extLst>
              <a:ext uri="{FF2B5EF4-FFF2-40B4-BE49-F238E27FC236}">
                <a16:creationId xmlns:a16="http://schemas.microsoft.com/office/drawing/2014/main" id="{D61D923D-0DA8-49A1-B6B6-7535AECB923B}"/>
              </a:ext>
            </a:extLst>
          </p:cNvPr>
          <p:cNvSpPr/>
          <p:nvPr/>
        </p:nvSpPr>
        <p:spPr>
          <a:xfrm rot="16200000">
            <a:off x="5640234" y="4934420"/>
            <a:ext cx="233292" cy="19103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: вправо 30">
            <a:extLst>
              <a:ext uri="{FF2B5EF4-FFF2-40B4-BE49-F238E27FC236}">
                <a16:creationId xmlns:a16="http://schemas.microsoft.com/office/drawing/2014/main" id="{8ED5C45E-AA7B-49A2-94F1-416F83FB2B49}"/>
              </a:ext>
            </a:extLst>
          </p:cNvPr>
          <p:cNvSpPr/>
          <p:nvPr/>
        </p:nvSpPr>
        <p:spPr>
          <a:xfrm rot="16200000">
            <a:off x="2405268" y="6289218"/>
            <a:ext cx="233292" cy="19103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8739C8A9-ABF7-4E4A-B11E-D77961A0EEF8}"/>
              </a:ext>
            </a:extLst>
          </p:cNvPr>
          <p:cNvSpPr/>
          <p:nvPr/>
        </p:nvSpPr>
        <p:spPr>
          <a:xfrm>
            <a:off x="1563260" y="1147872"/>
            <a:ext cx="31116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ИТОГИ</a:t>
            </a:r>
            <a:r>
              <a:rPr 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ru-RU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ГОДА</a:t>
            </a:r>
            <a:endParaRPr lang="kk-K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576A415-A564-4CFC-90AF-D985AC9C53F2}"/>
              </a:ext>
            </a:extLst>
          </p:cNvPr>
          <p:cNvSpPr/>
          <p:nvPr/>
        </p:nvSpPr>
        <p:spPr>
          <a:xfrm>
            <a:off x="482179" y="1730425"/>
            <a:ext cx="31116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БЮДЖЕТ</a:t>
            </a:r>
          </a:p>
          <a:p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16,5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МЛРД.ТГ </a:t>
            </a:r>
          </a:p>
          <a:p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РОСТ В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РАЗА</a:t>
            </a:r>
          </a:p>
          <a:p>
            <a:endParaRPr lang="kk-K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трелка: вправо 34">
            <a:extLst>
              <a:ext uri="{FF2B5EF4-FFF2-40B4-BE49-F238E27FC236}">
                <a16:creationId xmlns:a16="http://schemas.microsoft.com/office/drawing/2014/main" id="{EFD7ACDB-2663-41A0-9C4C-FDEAB3E1EB8D}"/>
              </a:ext>
            </a:extLst>
          </p:cNvPr>
          <p:cNvSpPr/>
          <p:nvPr/>
        </p:nvSpPr>
        <p:spPr>
          <a:xfrm rot="16200000">
            <a:off x="2467290" y="2467285"/>
            <a:ext cx="233292" cy="191038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664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1853065-AC87-402B-A496-830CBD07B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" y="-1984"/>
            <a:ext cx="11869941" cy="120711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056983" y="453785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39A192"/>
              </a:buClr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"/>
          <p:cNvSpPr txBox="1"/>
          <p:nvPr/>
        </p:nvSpPr>
        <p:spPr>
          <a:xfrm>
            <a:off x="0" y="256963"/>
            <a:ext cx="59404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ИНЖЕНЕРЛІК ИНФРАҚҰРЫЛЫМНЫҢ ҚҰРЫЛЫСЫ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858" y="1645519"/>
            <a:ext cx="4100323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ЗАВЕРШЕНО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СТРОИТЕЛЬСТВО </a:t>
            </a:r>
          </a:p>
          <a:p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МКР. «ШУАКТЫ»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17,4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СЕТЕЙ ВОДОПРОВОДА И КАНАЛИЗАЦИИ</a:t>
            </a:r>
          </a:p>
          <a:p>
            <a:endParaRPr lang="ru-RU" sz="3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ОХВАТ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</a:t>
            </a:r>
            <a:r>
              <a:rPr lang="kk-KZ" sz="1600" b="1" dirty="0">
                <a:latin typeface="Arial" panose="020B0604020202020204" pitchFamily="34" charset="0"/>
                <a:cs typeface="Arial" panose="020B0604020202020204" pitchFamily="34" charset="0"/>
              </a:rPr>
              <a:t>АБОНЕНТОВ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B56DFFF-9417-4A8B-8831-E34A12420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031" y="1670686"/>
            <a:ext cx="349494" cy="28803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33F4EB3-AA31-4486-ADAA-0BA36BAD03DE}"/>
              </a:ext>
            </a:extLst>
          </p:cNvPr>
          <p:cNvSpPr/>
          <p:nvPr/>
        </p:nvSpPr>
        <p:spPr>
          <a:xfrm>
            <a:off x="6002777" y="1508586"/>
            <a:ext cx="5832648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В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ГОДУ ЗАПУСК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223,7</a:t>
            </a:r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КМ СЕТЕЙ ВОДОСНАБЖЕНИЯ И ВОДООТВЕДЕНИЯ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СЕТЕЙ В МКР. «АЛЬМЕРЕК»</a:t>
            </a:r>
          </a:p>
          <a:p>
            <a:pPr marL="263525">
              <a:buClr>
                <a:schemeClr val="tx1"/>
              </a:buClr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ВЕДЕТСЯ ПОДКЛЮЧЕНИЕ К ВОДОПРОВОДУ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3525">
              <a:buClr>
                <a:schemeClr val="tx1"/>
              </a:buClr>
            </a:pP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ПОДКЛЮЧЕНИЕ К КАНАЛИЗАЦИИ –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ЯНВАРЬ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  <a:p>
            <a:pPr>
              <a:buClr>
                <a:schemeClr val="tx1"/>
              </a:buClr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16,4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СЕТЕЙ В МКР. «ЖАС КАНАТ»</a:t>
            </a:r>
            <a:b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ЗАВЕРШЕНИЕ –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ФЕВРАЛЬ 2024 Г.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187,3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СЕТЕЙ В МКР. «МАЯК», </a:t>
            </a:r>
            <a:b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«НИЖНЯЯ ПЯТИЛЕТКА», УЛ. ЗАКАРПАТСКАЯ </a:t>
            </a:r>
            <a:b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ПОДКЛЮЧЕНИЕ –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КВАРТАЛ 2024 Г.</a:t>
            </a:r>
          </a:p>
          <a:p>
            <a:pPr>
              <a:buClr>
                <a:schemeClr val="tx1"/>
              </a:buClr>
            </a:pP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1"/>
              </a:buClr>
            </a:pPr>
            <a:b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37,2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КМ СЕТЕЙ </a:t>
            </a:r>
            <a:b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-ой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ОЧЕРЕДИ В МКР. «КАЙРАТ» </a:t>
            </a:r>
          </a:p>
          <a:p>
            <a:pPr marL="19050" indent="-19050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НАЧАЛО СМР </a:t>
            </a:r>
            <a:r>
              <a:rPr lang="kk-KZ" sz="1600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ВО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kk-KZ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КВАРТАЛЕ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22BD6E2-9B0C-4539-854E-43FE8B00EE79}"/>
              </a:ext>
            </a:extLst>
          </p:cNvPr>
          <p:cNvSpPr txBox="1"/>
          <p:nvPr/>
        </p:nvSpPr>
        <p:spPr>
          <a:xfrm>
            <a:off x="5957354" y="257984"/>
            <a:ext cx="5923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СТРОИТЕЛЬСТВО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ИНЖЕНЕРНОЙ ИНФРАСТРУКТУРЫ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2" b="21378"/>
          <a:stretch/>
        </p:blipFill>
        <p:spPr>
          <a:xfrm>
            <a:off x="510850" y="3356992"/>
            <a:ext cx="3989415" cy="2593012"/>
          </a:xfrm>
          <a:prstGeom prst="rect">
            <a:avLst/>
          </a:prstGeom>
        </p:spPr>
      </p:pic>
      <p:pic>
        <p:nvPicPr>
          <p:cNvPr id="12" name="Picture 5" descr="План Компьютерные иконки Управление бизнес-ресурсами, Ид Мубарак, угол,  люди, план png | PNGWing">
            <a:extLst>
              <a:ext uri="{FF2B5EF4-FFF2-40B4-BE49-F238E27FC236}">
                <a16:creationId xmlns:a16="http://schemas.microsoft.com/office/drawing/2014/main" id="{F4D36376-8CF6-45CA-AE76-3720F0E5F6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1087" y1="42470" x2="41087" y2="42470"/>
                        <a14:foregroundMark x1="41413" y1="51946" x2="41413" y2="51946"/>
                        <a14:foregroundMark x1="41957" y1="64975" x2="41957" y2="64975"/>
                        <a14:foregroundMark x1="33478" y1="63790" x2="33478" y2="63790"/>
                        <a14:foregroundMark x1="33261" y1="55330" x2="33261" y2="55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0" t="12046" r="23459" b="13996"/>
          <a:stretch/>
        </p:blipFill>
        <p:spPr bwMode="auto">
          <a:xfrm>
            <a:off x="5514416" y="1632856"/>
            <a:ext cx="409553" cy="3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План Компьютерные иконки Управление бизнес-ресурсами, Ид Мубарак, угол,  люди, план png | PNGWing">
            <a:extLst>
              <a:ext uri="{FF2B5EF4-FFF2-40B4-BE49-F238E27FC236}">
                <a16:creationId xmlns:a16="http://schemas.microsoft.com/office/drawing/2014/main" id="{667965D4-57CC-410B-A567-073923FB1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1087" y1="42470" x2="41087" y2="42470"/>
                        <a14:foregroundMark x1="41413" y1="51946" x2="41413" y2="51946"/>
                        <a14:foregroundMark x1="41957" y1="64975" x2="41957" y2="64975"/>
                        <a14:foregroundMark x1="33478" y1="63790" x2="33478" y2="63790"/>
                        <a14:foregroundMark x1="33261" y1="55330" x2="33261" y2="55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0" t="12046" r="23459" b="13996"/>
          <a:stretch/>
        </p:blipFill>
        <p:spPr bwMode="auto">
          <a:xfrm>
            <a:off x="5514416" y="5445224"/>
            <a:ext cx="409553" cy="3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347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E45DCA5-B5D6-4D5C-912B-A6A8DAE2B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" y="-1984"/>
            <a:ext cx="11869941" cy="1207113"/>
          </a:xfrm>
          <a:prstGeom prst="rect">
            <a:avLst/>
          </a:prstGeom>
        </p:spPr>
      </p:pic>
      <p:sp>
        <p:nvSpPr>
          <p:cNvPr id="30" name="TextBox 3"/>
          <p:cNvSpPr txBox="1"/>
          <p:nvPr/>
        </p:nvSpPr>
        <p:spPr>
          <a:xfrm>
            <a:off x="0" y="315254"/>
            <a:ext cx="59404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 ЖЕЛІЛЕРІН</a:t>
            </a:r>
            <a:b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МОДЕРНИЗАЦИЯЛАУ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19306BF0-1F73-4CAC-A7B2-DE171CEDC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901" y="3429000"/>
            <a:ext cx="345220" cy="345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08B97-107E-421D-880E-1A1B4914848F}"/>
              </a:ext>
            </a:extLst>
          </p:cNvPr>
          <p:cNvSpPr txBox="1"/>
          <p:nvPr/>
        </p:nvSpPr>
        <p:spPr>
          <a:xfrm>
            <a:off x="5957354" y="316275"/>
            <a:ext cx="5923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МОДЕРНИЗАЦИЯ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ЭЛЕКТРИЧЕСКИХ СЕТЕЙ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B9524CC-CB15-4379-91AE-E817CDA7C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07982" y="2236987"/>
            <a:ext cx="349494" cy="2880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5" y="1484784"/>
            <a:ext cx="3993171" cy="22461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6" y="4069310"/>
            <a:ext cx="3993171" cy="224615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0C615FF-296E-4552-8CF1-019B10740CE8}"/>
              </a:ext>
            </a:extLst>
          </p:cNvPr>
          <p:cNvSpPr/>
          <p:nvPr/>
        </p:nvSpPr>
        <p:spPr>
          <a:xfrm>
            <a:off x="5755067" y="1622672"/>
            <a:ext cx="6045625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u="sng" dirty="0">
              <a:latin typeface="Arial" pitchFamily="34" charset="0"/>
              <a:cs typeface="Arial" pitchFamily="34" charset="0"/>
            </a:endParaRPr>
          </a:p>
          <a:p>
            <a:endParaRPr lang="ru-RU" b="1" u="sng" dirty="0">
              <a:latin typeface="Arial" pitchFamily="34" charset="0"/>
              <a:cs typeface="Arial" pitchFamily="34" charset="0"/>
            </a:endParaRPr>
          </a:p>
          <a:p>
            <a:r>
              <a:rPr lang="ru-RU" sz="2000" b="1" u="sng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ЖАҢҒЫРТЫЛДЫ</a:t>
            </a:r>
            <a:r>
              <a:rPr lang="ru-RU" b="1" u="sng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Arial" pitchFamily="34" charset="0"/>
                <a:cs typeface="Arial" pitchFamily="34" charset="0"/>
              </a:rPr>
              <a:t>«ШУАҚТЫ» Ш/А </a:t>
            </a:r>
            <a:r>
              <a:rPr lang="ru-RU" b="1" spc="-10" dirty="0">
                <a:latin typeface="Arial"/>
                <a:cs typeface="Arial"/>
              </a:rPr>
              <a:t>–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5,5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ШАҚЫРЫМ</a:t>
            </a:r>
          </a:p>
          <a:p>
            <a:endParaRPr lang="ru-RU" dirty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ea typeface="Times New Roman" panose="02020603050405020304" pitchFamily="18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2000" b="1" u="sng" dirty="0">
                <a:latin typeface="Arial" pitchFamily="34" charset="0"/>
                <a:cs typeface="Arial" pitchFamily="34" charset="0"/>
              </a:rPr>
              <a:t>ЖҮРГІЗІЛУДЕ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«ӘЛМЕРЕК»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Ш/А</a:t>
            </a:r>
            <a:r>
              <a:rPr lang="ru-RU" b="1" dirty="0"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ru-RU" b="1" spc="-10" dirty="0">
                <a:latin typeface="Arial"/>
                <a:cs typeface="Arial"/>
              </a:rPr>
              <a:t>–</a:t>
            </a:r>
            <a:r>
              <a:rPr lang="ru-RU" b="1" spc="-1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23,5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ШАҚЫРЫМ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latin typeface="Arial" pitchFamily="34" charset="0"/>
                <a:cs typeface="Arial" pitchFamily="34" charset="0"/>
              </a:rPr>
              <a:t>«НҰРШАШҚАН» Ш/А </a:t>
            </a:r>
            <a:r>
              <a:rPr lang="ru-RU" b="1" spc="-10" dirty="0">
                <a:latin typeface="Arial"/>
                <a:cs typeface="Arial"/>
              </a:rPr>
              <a:t>–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18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ШАҚЫРЫМ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dirty="0">
                <a:latin typeface="Arial" pitchFamily="34" charset="0"/>
                <a:cs typeface="Arial" pitchFamily="34" charset="0"/>
              </a:rPr>
              <a:t>«ҚАЙРАТ» Ш/А </a:t>
            </a:r>
            <a:r>
              <a:rPr lang="ru-RU" b="1" spc="-10" dirty="0">
                <a:latin typeface="Arial"/>
                <a:cs typeface="Arial"/>
              </a:rPr>
              <a:t>–</a:t>
            </a:r>
            <a:r>
              <a:rPr lang="ru-RU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120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ШАҚЫРЫМ</a:t>
            </a:r>
          </a:p>
          <a:p>
            <a:br>
              <a:rPr lang="ru-RU" b="1" dirty="0">
                <a:latin typeface="Arial" pitchFamily="34" charset="0"/>
                <a:cs typeface="Arial" pitchFamily="34" charset="0"/>
              </a:rPr>
            </a:br>
            <a:r>
              <a:rPr lang="ru-RU" b="1" dirty="0">
                <a:latin typeface="Arial" pitchFamily="34" charset="0"/>
                <a:cs typeface="Arial" pitchFamily="34" charset="0"/>
              </a:rPr>
              <a:t>АЯҚТАЛУ МЕРЗІМІ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ЖЫЛДЫ</a:t>
            </a:r>
            <a:r>
              <a:rPr lang="kk-KZ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Ң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ТОҚСАНЫ</a:t>
            </a:r>
          </a:p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820752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0720720-6343-4C5F-B205-4B4275EFD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" y="-1984"/>
            <a:ext cx="11869941" cy="1207113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339B604B-DDA0-47A3-B967-C0E65707670E}"/>
              </a:ext>
            </a:extLst>
          </p:cNvPr>
          <p:cNvSpPr txBox="1"/>
          <p:nvPr/>
        </p:nvSpPr>
        <p:spPr>
          <a:xfrm>
            <a:off x="-216024" y="257984"/>
            <a:ext cx="5940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k-K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САПАЛЫ СЫРТҚЫ КӨШЕ </a:t>
            </a:r>
            <a:b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ЖАРЫҚТАНДЫРУМЕН ҚАМТАМАСЫЗ ЕТУ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B7B2B3-8EA3-4104-80C1-97B486DFEE28}"/>
              </a:ext>
            </a:extLst>
          </p:cNvPr>
          <p:cNvSpPr txBox="1"/>
          <p:nvPr/>
        </p:nvSpPr>
        <p:spPr>
          <a:xfrm>
            <a:off x="5957354" y="257984"/>
            <a:ext cx="5923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ОБЕСПЕЧЕНИЕ КАЧЕСТВЕННЫМ </a:t>
            </a:r>
            <a:b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НАРУЖНЫМ УЛИЧНЫМ ОСВЕЩЕНИЕМ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D4029F-EB32-4E26-8784-C1E473517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227" y="1377874"/>
            <a:ext cx="349494" cy="28803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DCB1BDE-FA7E-4220-AF82-6FE716524D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846" y="1628403"/>
            <a:ext cx="2511502" cy="446489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EB472CC-F9E2-46F0-9019-F940C1CD1E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555" y="1628403"/>
            <a:ext cx="2511502" cy="4464892"/>
          </a:xfrm>
          <a:prstGeom prst="rect">
            <a:avLst/>
          </a:prstGeom>
        </p:spPr>
      </p:pic>
      <p:pic>
        <p:nvPicPr>
          <p:cNvPr id="10" name="Picture 5" descr="План Компьютерные иконки Управление бизнес-ресурсами, Ид Мубарак, угол,  люди, план png | PNGWing">
            <a:extLst>
              <a:ext uri="{FF2B5EF4-FFF2-40B4-BE49-F238E27FC236}">
                <a16:creationId xmlns:a16="http://schemas.microsoft.com/office/drawing/2014/main" id="{A5F030B6-3F87-461F-9E9F-56CDD0632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1087" y1="42470" x2="41087" y2="42470"/>
                        <a14:foregroundMark x1="41413" y1="51946" x2="41413" y2="51946"/>
                        <a14:foregroundMark x1="41957" y1="64975" x2="41957" y2="64975"/>
                        <a14:foregroundMark x1="33478" y1="63790" x2="33478" y2="63790"/>
                        <a14:foregroundMark x1="33261" y1="55330" x2="33261" y2="55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0" t="12046" r="23459" b="13996"/>
          <a:stretch/>
        </p:blipFill>
        <p:spPr bwMode="auto">
          <a:xfrm>
            <a:off x="252932" y="5497689"/>
            <a:ext cx="409553" cy="3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122021F-4E84-410A-A19E-6363F9878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961" y="2514324"/>
            <a:ext cx="349494" cy="288032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C28031C-3E23-45C0-A3D8-11CD965FCA0A}"/>
              </a:ext>
            </a:extLst>
          </p:cNvPr>
          <p:cNvSpPr/>
          <p:nvPr/>
        </p:nvSpPr>
        <p:spPr>
          <a:xfrm>
            <a:off x="763927" y="1342509"/>
            <a:ext cx="5464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«АЛМАТЫ ҚАЛА ЖАРЫҚ» </a:t>
            </a:r>
          </a:p>
          <a:p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КОМПАНИЯСЫМЕН </a:t>
            </a: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ea typeface="Arial Unicode MS"/>
                <a:cs typeface="Arial Unicode MS"/>
              </a:rPr>
              <a:t>ШАРТ ЖАСАЛДЫ</a:t>
            </a:r>
            <a:endParaRPr lang="ru-RU" b="1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B721501-57D7-46C4-ACF3-FC17236D13B8}"/>
              </a:ext>
            </a:extLst>
          </p:cNvPr>
          <p:cNvSpPr/>
          <p:nvPr/>
        </p:nvSpPr>
        <p:spPr>
          <a:xfrm>
            <a:off x="810929" y="2399253"/>
            <a:ext cx="5464529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 Unicode MS"/>
              </a:rPr>
              <a:t>2023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rPr>
              <a:t> ЖЫЛҒЫ ҚАРАША-ЖЕЛТОҚСАНДА             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 Unicode MS"/>
              </a:rPr>
              <a:t>520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rPr>
              <a:t> ӨТІНІМ ПЫСЫҚТАЛДЫ</a:t>
            </a:r>
            <a:endParaRPr lang="kk-KZ" b="1" dirty="0">
              <a:solidFill>
                <a:srgbClr val="000000"/>
              </a:solidFill>
              <a:latin typeface="Arial" panose="020B0604020202020204" pitchFamily="34" charset="0"/>
              <a:ea typeface="Arial Unicode MS"/>
              <a:cs typeface="Arial Unicode MS"/>
            </a:endParaRPr>
          </a:p>
          <a:p>
            <a:endParaRPr lang="kk-KZ" sz="1050" b="1" dirty="0">
              <a:solidFill>
                <a:srgbClr val="000000"/>
              </a:solidFill>
              <a:latin typeface="Arial" panose="020B0604020202020204" pitchFamily="34" charset="0"/>
              <a:ea typeface="Arial Unicode MS"/>
              <a:cs typeface="Arial Unicode M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k-KZ" sz="2400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 Unicode MS"/>
              </a:rPr>
              <a:t>872</a:t>
            </a:r>
            <a:r>
              <a:rPr lang="kk-KZ" b="1" dirty="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/>
              </a:rPr>
              <a:t> </a:t>
            </a:r>
            <a:r>
              <a:rPr lang="kk-KZ" b="1" dirty="0">
                <a:solidFill>
                  <a:srgbClr val="000000"/>
                </a:solidFill>
                <a:latin typeface="Arial" panose="020B0604020202020204" pitchFamily="34" charset="0"/>
              </a:rPr>
              <a:t>ШАМ </a:t>
            </a:r>
            <a:r>
              <a:rPr lang="kk-KZ" b="1" dirty="0">
                <a:solidFill>
                  <a:srgbClr val="00B050"/>
                </a:solidFill>
                <a:latin typeface="Arial" panose="020B0604020202020204" pitchFamily="34" charset="0"/>
              </a:rPr>
              <a:t>АУЫСТЫРЫЛДЫ</a:t>
            </a:r>
            <a:endParaRPr lang="kk-KZ" b="1" dirty="0">
              <a:solidFill>
                <a:srgbClr val="000000"/>
              </a:solidFill>
              <a:latin typeface="Arial" panose="020B0604020202020204" pitchFamily="34" charset="0"/>
              <a:ea typeface="Arial Unicode MS"/>
              <a:cs typeface="Arial Unicode M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k-K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16</a:t>
            </a:r>
            <a:r>
              <a:rPr lang="kk-KZ" b="1" dirty="0">
                <a:solidFill>
                  <a:srgbClr val="000000"/>
                </a:solidFill>
                <a:latin typeface="Arial" panose="020B0604020202020204" pitchFamily="34" charset="0"/>
              </a:rPr>
              <a:t> КӨШЕНІҢ ЖАРЫҚТАНДЫРУ ТІРЕКТЕРІНДЕ ЭНЕРГИЯ ҮНЕМДЕЙТІН                LED ШАМДАРЫ </a:t>
            </a:r>
            <a:r>
              <a:rPr lang="kk-KZ" b="1" dirty="0">
                <a:solidFill>
                  <a:srgbClr val="00B050"/>
                </a:solidFill>
                <a:latin typeface="Arial" panose="020B0604020202020204" pitchFamily="34" charset="0"/>
              </a:rPr>
              <a:t>ОРНАТЫЛДЫ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64E8913-D10D-47B7-B637-5D259451C205}"/>
              </a:ext>
            </a:extLst>
          </p:cNvPr>
          <p:cNvSpPr/>
          <p:nvPr/>
        </p:nvSpPr>
        <p:spPr>
          <a:xfrm>
            <a:off x="749309" y="5212357"/>
            <a:ext cx="59111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dirty="0">
                <a:solidFill>
                  <a:srgbClr val="000000"/>
                </a:solidFill>
                <a:latin typeface="Arial" panose="020B0604020202020204" pitchFamily="34" charset="0"/>
              </a:rPr>
              <a:t>ЖАРЫҚТАНДЫРУ ҚАЛПЫНА КЕЛТІРІЛЕДІ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k-K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85%</a:t>
            </a:r>
            <a:r>
              <a:rPr lang="kk-KZ" b="1" dirty="0">
                <a:solidFill>
                  <a:srgbClr val="000000"/>
                </a:solidFill>
                <a:latin typeface="Arial" panose="020B0604020202020204" pitchFamily="34" charset="0"/>
              </a:rPr>
              <a:t> - </a:t>
            </a:r>
            <a:r>
              <a:rPr lang="kk-K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2024</a:t>
            </a:r>
            <a:r>
              <a:rPr lang="kk-KZ" b="1" dirty="0">
                <a:solidFill>
                  <a:srgbClr val="000000"/>
                </a:solidFill>
                <a:latin typeface="Arial" panose="020B0604020202020204" pitchFamily="34" charset="0"/>
              </a:rPr>
              <a:t> ЖЫЛДЫҢ СОҢЫНА ДЕЙІН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k-K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100%</a:t>
            </a:r>
            <a:r>
              <a:rPr lang="kk-KZ" b="1" dirty="0">
                <a:solidFill>
                  <a:srgbClr val="000000"/>
                </a:solidFill>
                <a:latin typeface="Arial" panose="020B0604020202020204" pitchFamily="34" charset="0"/>
              </a:rPr>
              <a:t> - </a:t>
            </a:r>
            <a:r>
              <a:rPr lang="kk-KZ" sz="2400" b="1" dirty="0">
                <a:solidFill>
                  <a:srgbClr val="C00000"/>
                </a:solidFill>
                <a:latin typeface="Arial" panose="020B0604020202020204" pitchFamily="34" charset="0"/>
              </a:rPr>
              <a:t>2025</a:t>
            </a:r>
            <a:r>
              <a:rPr lang="kk-KZ" b="1" dirty="0">
                <a:solidFill>
                  <a:srgbClr val="000000"/>
                </a:solidFill>
                <a:latin typeface="Arial" panose="020B0604020202020204" pitchFamily="34" charset="0"/>
              </a:rPr>
              <a:t> ЖЫЛЫ</a:t>
            </a:r>
          </a:p>
        </p:txBody>
      </p:sp>
    </p:spTree>
    <p:extLst>
      <p:ext uri="{BB962C8B-B14F-4D97-AF65-F5344CB8AC3E}">
        <p14:creationId xmlns:p14="http://schemas.microsoft.com/office/powerpoint/2010/main" val="1877125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4210EE6-A953-43CF-BB75-B6D40C51D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" y="-1984"/>
            <a:ext cx="11869941" cy="12071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BAD6CD-004D-4F34-BC4A-DDCBDBC9CEF8}"/>
              </a:ext>
            </a:extLst>
          </p:cNvPr>
          <p:cNvSpPr txBox="1"/>
          <p:nvPr/>
        </p:nvSpPr>
        <p:spPr>
          <a:xfrm>
            <a:off x="7631272" y="269712"/>
            <a:ext cx="302461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РАЗВИТИЕ ДОРОЖНОЙ</a:t>
            </a:r>
          </a:p>
          <a:p>
            <a:pPr algn="ctr"/>
            <a:r>
              <a:rPr lang="ru-RU" sz="1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ИНФРАСТРУКТУРЫ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A85DDA6-8A77-480D-9A18-3C34EE90C75F}"/>
              </a:ext>
            </a:extLst>
          </p:cNvPr>
          <p:cNvSpPr/>
          <p:nvPr/>
        </p:nvSpPr>
        <p:spPr>
          <a:xfrm>
            <a:off x="966000" y="1700808"/>
            <a:ext cx="31504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ПРОВЕДЕН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2023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ГОДУ</a:t>
            </a:r>
            <a:br>
              <a:rPr lang="ru-RU" b="1" dirty="0">
                <a:latin typeface="Arial" pitchFamily="34" charset="0"/>
                <a:cs typeface="Arial" pitchFamily="34" charset="0"/>
              </a:rPr>
            </a:br>
            <a:r>
              <a:rPr lang="ru-RU" b="1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40</a:t>
            </a:r>
            <a:r>
              <a:rPr lang="ru-RU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 Unicode MS"/>
                <a:cs typeface="Arial Unicode MS"/>
              </a:rPr>
              <a:t> ТЫС. М</a:t>
            </a:r>
            <a:r>
              <a:rPr lang="ru-RU" b="1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 Unicode MS"/>
                <a:cs typeface="Arial Unicode MS"/>
              </a:rPr>
              <a:t>2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DB16C9A9-60AC-43FD-BF0E-A3C498301E72}"/>
              </a:ext>
            </a:extLst>
          </p:cNvPr>
          <p:cNvSpPr/>
          <p:nvPr/>
        </p:nvSpPr>
        <p:spPr>
          <a:xfrm>
            <a:off x="492575" y="1254400"/>
            <a:ext cx="26302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ТЕКУЩИЙ РЕМОНТ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08F7C00-96AE-441E-97CF-B7F484FF8C5E}"/>
              </a:ext>
            </a:extLst>
          </p:cNvPr>
          <p:cNvSpPr/>
          <p:nvPr/>
        </p:nvSpPr>
        <p:spPr>
          <a:xfrm>
            <a:off x="551443" y="4181916"/>
            <a:ext cx="26849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itchFamily="34" charset="0"/>
                <a:cs typeface="Arial" pitchFamily="34" charset="0"/>
              </a:rPr>
              <a:t>СРЕДНИЙ РЕМОНТ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CC5F1CE-7E94-4AF4-BD00-AFF46B949CBF}"/>
              </a:ext>
            </a:extLst>
          </p:cNvPr>
          <p:cNvSpPr/>
          <p:nvPr/>
        </p:nvSpPr>
        <p:spPr>
          <a:xfrm>
            <a:off x="997699" y="4653136"/>
            <a:ext cx="321453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ПРОВЕДЕН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В 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2023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ГОДУ </a:t>
            </a:r>
            <a:br>
              <a:rPr lang="ru-RU" b="1" dirty="0"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КМ НА 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17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УЛИЦАХ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E5DFC11D-BDE5-4B8E-BD32-28B63F5864BB}"/>
              </a:ext>
            </a:extLst>
          </p:cNvPr>
          <p:cNvSpPr/>
          <p:nvPr/>
        </p:nvSpPr>
        <p:spPr>
          <a:xfrm>
            <a:off x="996631" y="5622339"/>
            <a:ext cx="33596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k-KZ" b="1" dirty="0">
                <a:latin typeface="Arial" pitchFamily="34" charset="0"/>
                <a:cs typeface="Arial" pitchFamily="34" charset="0"/>
              </a:rPr>
              <a:t>ПЛАН НА </a:t>
            </a:r>
            <a:r>
              <a:rPr lang="kk-K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2024</a:t>
            </a:r>
            <a:r>
              <a:rPr lang="kk-KZ" b="1" dirty="0">
                <a:latin typeface="Arial" pitchFamily="34" charset="0"/>
                <a:cs typeface="Arial" pitchFamily="34" charset="0"/>
              </a:rPr>
              <a:t> ГОД </a:t>
            </a:r>
          </a:p>
          <a:p>
            <a:r>
              <a:rPr lang="kk-K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46,4</a:t>
            </a:r>
            <a:r>
              <a:rPr lang="kk-KZ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kk-KZ" b="1" dirty="0">
                <a:latin typeface="Arial" pitchFamily="34" charset="0"/>
                <a:cs typeface="Arial" pitchFamily="34" charset="0"/>
              </a:rPr>
              <a:t>КМ НА </a:t>
            </a:r>
            <a:r>
              <a:rPr lang="kk-K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36</a:t>
            </a:r>
            <a:r>
              <a:rPr lang="kk-KZ" b="1" dirty="0">
                <a:latin typeface="Arial" pitchFamily="34" charset="0"/>
                <a:cs typeface="Arial" pitchFamily="34" charset="0"/>
              </a:rPr>
              <a:t> УЛИЦАХ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F2A6AB2A-1CFE-4156-AE9B-866389810792}"/>
              </a:ext>
            </a:extLst>
          </p:cNvPr>
          <p:cNvSpPr/>
          <p:nvPr/>
        </p:nvSpPr>
        <p:spPr>
          <a:xfrm>
            <a:off x="1012970" y="2675821"/>
            <a:ext cx="25286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k-KZ" b="1" dirty="0">
                <a:latin typeface="Arial" pitchFamily="34" charset="0"/>
                <a:cs typeface="Arial" pitchFamily="34" charset="0"/>
              </a:rPr>
              <a:t>ПЛАН НА </a:t>
            </a:r>
            <a:r>
              <a:rPr lang="kk-K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2024</a:t>
            </a:r>
            <a:r>
              <a:rPr lang="kk-KZ" b="1" dirty="0">
                <a:latin typeface="Arial" pitchFamily="34" charset="0"/>
                <a:cs typeface="Arial" pitchFamily="34" charset="0"/>
              </a:rPr>
              <a:t> ГОД</a:t>
            </a:r>
          </a:p>
          <a:p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40</a:t>
            </a:r>
            <a:r>
              <a:rPr lang="ru-RU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 Unicode MS"/>
                <a:cs typeface="Arial Unicode MS"/>
              </a:rPr>
              <a:t> ТЫС. М</a:t>
            </a:r>
            <a:r>
              <a:rPr lang="ru-RU" b="1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 Unicode MS"/>
                <a:cs typeface="Arial Unicode MS"/>
              </a:rPr>
              <a:t>2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83F3CCB-80EF-406E-A1BF-99FAC3123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126" y="1340768"/>
            <a:ext cx="3168531" cy="21757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FA4C99C-DB4A-4DE7-8D19-9CEA6A540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126" y="4263449"/>
            <a:ext cx="3168531" cy="216044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6A99B38-B503-4CA1-9425-52B9B2F2DE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591" y="1847024"/>
            <a:ext cx="349494" cy="28803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BCF387F-6752-4338-9168-AD923916FC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6591" y="4797152"/>
            <a:ext cx="349494" cy="288032"/>
          </a:xfrm>
          <a:prstGeom prst="rect">
            <a:avLst/>
          </a:prstGeom>
        </p:spPr>
      </p:pic>
      <p:pic>
        <p:nvPicPr>
          <p:cNvPr id="36" name="Picture 5" descr="План Компьютерные иконки Управление бизнес-ресурсами, Ид Мубарак, угол,  люди, план png | PNGWing">
            <a:extLst>
              <a:ext uri="{FF2B5EF4-FFF2-40B4-BE49-F238E27FC236}">
                <a16:creationId xmlns:a16="http://schemas.microsoft.com/office/drawing/2014/main" id="{4DE5CE02-B244-461E-BC0E-1DECBCDCE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087" y1="42470" x2="41087" y2="42470"/>
                        <a14:foregroundMark x1="41413" y1="51946" x2="41413" y2="51946"/>
                        <a14:foregroundMark x1="41957" y1="64975" x2="41957" y2="64975"/>
                        <a14:foregroundMark x1="33478" y1="63790" x2="33478" y2="63790"/>
                        <a14:foregroundMark x1="33261" y1="55330" x2="33261" y2="55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0" t="12046" r="23459" b="13996"/>
          <a:stretch/>
        </p:blipFill>
        <p:spPr bwMode="auto">
          <a:xfrm>
            <a:off x="649694" y="2852936"/>
            <a:ext cx="409553" cy="3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5" descr="План Компьютерные иконки Управление бизнес-ресурсами, Ид Мубарак, угол,  люди, план png | PNGWing">
            <a:extLst>
              <a:ext uri="{FF2B5EF4-FFF2-40B4-BE49-F238E27FC236}">
                <a16:creationId xmlns:a16="http://schemas.microsoft.com/office/drawing/2014/main" id="{04D082D1-AD81-4515-84B4-373E276C21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1087" y1="42470" x2="41087" y2="42470"/>
                        <a14:foregroundMark x1="41413" y1="51946" x2="41413" y2="51946"/>
                        <a14:foregroundMark x1="41957" y1="64975" x2="41957" y2="64975"/>
                        <a14:foregroundMark x1="33478" y1="63790" x2="33478" y2="63790"/>
                        <a14:foregroundMark x1="33261" y1="55330" x2="33261" y2="55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0" t="12046" r="23459" b="13996"/>
          <a:stretch/>
        </p:blipFill>
        <p:spPr bwMode="auto">
          <a:xfrm>
            <a:off x="617955" y="5805264"/>
            <a:ext cx="409553" cy="3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7B26614-EBA2-43EB-9D59-EBC99755B912}"/>
              </a:ext>
            </a:extLst>
          </p:cNvPr>
          <p:cNvSpPr txBox="1"/>
          <p:nvPr/>
        </p:nvSpPr>
        <p:spPr>
          <a:xfrm>
            <a:off x="859801" y="269712"/>
            <a:ext cx="39284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ЖОЛ</a:t>
            </a:r>
          </a:p>
          <a:p>
            <a:pPr algn="ctr"/>
            <a:r>
              <a:rPr lang="ru-RU" sz="1900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ИНФРАҚҰРЫЛЫМЫН ДАМЫТУ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C12FCC9-52CF-4FAE-84CD-2C646977A4F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136" y="4266005"/>
            <a:ext cx="3117627" cy="21580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7A132E3-6BFA-427B-A64D-7D9C5C1223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136" y="1341537"/>
            <a:ext cx="3117627" cy="2175019"/>
          </a:xfrm>
          <a:prstGeom prst="rect">
            <a:avLst/>
          </a:prstGeom>
        </p:spPr>
      </p:pic>
      <p:sp>
        <p:nvSpPr>
          <p:cNvPr id="18" name="object 15">
            <a:extLst>
              <a:ext uri="{FF2B5EF4-FFF2-40B4-BE49-F238E27FC236}">
                <a16:creationId xmlns:a16="http://schemas.microsoft.com/office/drawing/2014/main" id="{CC339EAD-CB8E-44BA-9373-ABEA307FD2E9}"/>
              </a:ext>
            </a:extLst>
          </p:cNvPr>
          <p:cNvSpPr/>
          <p:nvPr/>
        </p:nvSpPr>
        <p:spPr>
          <a:xfrm rot="5400000">
            <a:off x="5766935" y="-1607300"/>
            <a:ext cx="346980" cy="11089232"/>
          </a:xfrm>
          <a:custGeom>
            <a:avLst/>
            <a:gdLst/>
            <a:ahLst/>
            <a:cxnLst/>
            <a:rect l="l" t="t" r="r" b="b"/>
            <a:pathLst>
              <a:path h="5419090">
                <a:moveTo>
                  <a:pt x="0" y="0"/>
                </a:moveTo>
                <a:lnTo>
                  <a:pt x="0" y="5418597"/>
                </a:lnTo>
              </a:path>
            </a:pathLst>
          </a:custGeom>
          <a:noFill/>
          <a:ln w="12700">
            <a:solidFill>
              <a:srgbClr val="FFFFFF">
                <a:lumMod val="50000"/>
              </a:srgbClr>
            </a:solidFill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033670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797E409-29FA-4500-827E-622B9AFC3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" y="-1984"/>
            <a:ext cx="11869941" cy="12071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287842-64FD-407E-A514-72A7D193DD34}"/>
              </a:ext>
            </a:extLst>
          </p:cNvPr>
          <p:cNvSpPr txBox="1"/>
          <p:nvPr/>
        </p:nvSpPr>
        <p:spPr>
          <a:xfrm>
            <a:off x="859801" y="278220"/>
            <a:ext cx="39284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900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ЖОЛ</a:t>
            </a:r>
          </a:p>
          <a:p>
            <a:pPr algn="ctr"/>
            <a:r>
              <a:rPr lang="ru-RU" sz="1900" b="1" dirty="0">
                <a:solidFill>
                  <a:schemeClr val="bg1"/>
                </a:solidFill>
                <a:latin typeface="Arial" pitchFamily="34" charset="0"/>
                <a:cs typeface="Arial" panose="020B0604020202020204" pitchFamily="34" charset="0"/>
              </a:rPr>
              <a:t>ИНФРАҚҰРЫЛЫМЫН ДАМЫТУ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BAD6CD-004D-4F34-BC4A-DDCBDBC9CEF8}"/>
              </a:ext>
            </a:extLst>
          </p:cNvPr>
          <p:cNvSpPr txBox="1"/>
          <p:nvPr/>
        </p:nvSpPr>
        <p:spPr>
          <a:xfrm>
            <a:off x="7631272" y="278220"/>
            <a:ext cx="302461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РАЗВИТИЕ ДОРОЖНОЙ</a:t>
            </a:r>
          </a:p>
          <a:p>
            <a:pPr algn="ctr"/>
            <a:r>
              <a:rPr lang="ru-RU" sz="1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ИНФРАСТРУКТУРЫ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8B5799A-2727-490A-A59D-A2E077366BC8}"/>
              </a:ext>
            </a:extLst>
          </p:cNvPr>
          <p:cNvSpPr/>
          <p:nvPr/>
        </p:nvSpPr>
        <p:spPr>
          <a:xfrm>
            <a:off x="649180" y="1359568"/>
            <a:ext cx="5299090" cy="1263360"/>
          </a:xfrm>
          <a:prstGeom prst="rect">
            <a:avLst/>
          </a:prstGeom>
          <a:noFill/>
        </p:spPr>
        <p:txBody>
          <a:bodyPr wrap="square" lIns="77663" tIns="38831" rIns="77663" bIns="38831">
            <a:spAutoFit/>
          </a:bodyPr>
          <a:lstStyle/>
          <a:p>
            <a:r>
              <a:rPr lang="kk-KZ" b="1" dirty="0">
                <a:latin typeface="Arial" pitchFamily="34" charset="0"/>
                <a:cs typeface="Arial" pitchFamily="34" charset="0"/>
              </a:rPr>
              <a:t>В </a:t>
            </a:r>
            <a:r>
              <a:rPr lang="kk-K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2023</a:t>
            </a:r>
            <a:r>
              <a:rPr lang="kk-KZ" b="1" dirty="0">
                <a:latin typeface="Arial" pitchFamily="34" charset="0"/>
                <a:cs typeface="Arial" pitchFamily="34" charset="0"/>
              </a:rPr>
              <a:t> ГОДУ </a:t>
            </a:r>
            <a:r>
              <a:rPr lang="kk-KZ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ЗАВЕРШЕНО</a:t>
            </a:r>
          </a:p>
          <a:p>
            <a:r>
              <a:rPr lang="kk-KZ" b="1" dirty="0">
                <a:latin typeface="Arial" pitchFamily="34" charset="0"/>
                <a:cs typeface="Arial" pitchFamily="34" charset="0"/>
              </a:rPr>
              <a:t>СТРОИТЕЛЬСТВО НАДЗЕМНОГО ПЕРЕХОДА ЧЕРЕЗ ПР.РЫСКУЛОВА (ЖК «ПАРАСАТ»)</a:t>
            </a:r>
          </a:p>
          <a:p>
            <a:pPr algn="ctr"/>
            <a:endParaRPr lang="kk-KZ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0951640-F695-488A-8CB8-BF2914D1EDCE}"/>
              </a:ext>
            </a:extLst>
          </p:cNvPr>
          <p:cNvSpPr/>
          <p:nvPr/>
        </p:nvSpPr>
        <p:spPr>
          <a:xfrm>
            <a:off x="7020545" y="1447910"/>
            <a:ext cx="4608512" cy="1709636"/>
          </a:xfrm>
          <a:prstGeom prst="rect">
            <a:avLst/>
          </a:prstGeom>
          <a:noFill/>
        </p:spPr>
        <p:txBody>
          <a:bodyPr wrap="square" lIns="77663" tIns="38831" rIns="77663" bIns="38831">
            <a:spAutoFit/>
          </a:bodyPr>
          <a:lstStyle/>
          <a:p>
            <a:r>
              <a:rPr lang="kk-KZ" b="1" dirty="0">
                <a:latin typeface="Arial" pitchFamily="34" charset="0"/>
                <a:cs typeface="Arial" pitchFamily="34" charset="0"/>
              </a:rPr>
              <a:t>РАЗРАБОТКА ПСД ПРОБИВКИ УЛ. Б.ХМЕЛЬНИЦКОГО ОТ МКР. «КАЙРАТ» </a:t>
            </a:r>
            <a:br>
              <a:rPr lang="kk-KZ" b="1" dirty="0">
                <a:latin typeface="Arial" pitchFamily="34" charset="0"/>
                <a:cs typeface="Arial" pitchFamily="34" charset="0"/>
              </a:rPr>
            </a:br>
            <a:r>
              <a:rPr lang="kk-KZ" b="1" dirty="0">
                <a:latin typeface="Arial" pitchFamily="34" charset="0"/>
                <a:cs typeface="Arial" pitchFamily="34" charset="0"/>
              </a:rPr>
              <a:t>ДО ТАЛГАРСКОГО ТРАКТА</a:t>
            </a:r>
          </a:p>
          <a:p>
            <a:r>
              <a:rPr lang="kk-KZ" b="1" dirty="0">
                <a:latin typeface="Arial" pitchFamily="34" charset="0"/>
                <a:cs typeface="Arial" pitchFamily="34" charset="0"/>
              </a:rPr>
              <a:t>ПРОТЯЖЕННОСТЬ – </a:t>
            </a:r>
            <a:r>
              <a:rPr lang="kk-K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2,8</a:t>
            </a:r>
            <a:r>
              <a:rPr lang="kk-KZ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КМ</a:t>
            </a:r>
            <a:endParaRPr lang="en-US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ВЫХОД ГЭ -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МАРТ 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2024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ГОДА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53435E0-DADC-433A-85CC-D0BDD1D15D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8"/>
          <a:stretch/>
        </p:blipFill>
        <p:spPr>
          <a:xfrm>
            <a:off x="7177754" y="3933056"/>
            <a:ext cx="3731223" cy="2435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D615D33-B489-436E-8B40-42E8F3FED825}"/>
              </a:ext>
            </a:extLst>
          </p:cNvPr>
          <p:cNvSpPr txBox="1"/>
          <p:nvPr/>
        </p:nvSpPr>
        <p:spPr>
          <a:xfrm>
            <a:off x="655034" y="2663807"/>
            <a:ext cx="442914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k-KZ" b="1" dirty="0">
                <a:latin typeface="Arial" pitchFamily="34" charset="0"/>
                <a:cs typeface="Arial" pitchFamily="34" charset="0"/>
              </a:rPr>
              <a:t>СТРОИТЕЛЬСТВО НАДЗЕМНОГО ПЕРЕХОДА ЧЕРЕЗ УЛ.ЕРЖАНОВА </a:t>
            </a:r>
          </a:p>
          <a:p>
            <a:r>
              <a:rPr lang="kk-KZ" b="1" dirty="0">
                <a:latin typeface="Arial" pitchFamily="34" charset="0"/>
                <a:cs typeface="Arial" pitchFamily="34" charset="0"/>
              </a:rPr>
              <a:t>ЗАВЕРШЕНИЕ - </a:t>
            </a:r>
            <a:r>
              <a:rPr lang="kk-KZ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ИЮНЬ</a:t>
            </a:r>
            <a:r>
              <a:rPr lang="kk-KZ" b="1" dirty="0">
                <a:latin typeface="Arial" pitchFamily="34" charset="0"/>
                <a:cs typeface="Arial" pitchFamily="34" charset="0"/>
              </a:rPr>
              <a:t> </a:t>
            </a:r>
            <a:r>
              <a:rPr lang="kk-KZ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2024</a:t>
            </a:r>
            <a:r>
              <a:rPr lang="kk-KZ" b="1" dirty="0">
                <a:latin typeface="Arial" pitchFamily="34" charset="0"/>
                <a:cs typeface="Arial" pitchFamily="34" charset="0"/>
              </a:rPr>
              <a:t> ГОДА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81" y="3949886"/>
            <a:ext cx="3731223" cy="24290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0" name="object 15">
            <a:extLst>
              <a:ext uri="{FF2B5EF4-FFF2-40B4-BE49-F238E27FC236}">
                <a16:creationId xmlns:a16="http://schemas.microsoft.com/office/drawing/2014/main" id="{CC339EAD-CB8E-44BA-9373-ABEA307FD2E9}"/>
              </a:ext>
            </a:extLst>
          </p:cNvPr>
          <p:cNvSpPr/>
          <p:nvPr/>
        </p:nvSpPr>
        <p:spPr>
          <a:xfrm>
            <a:off x="5940425" y="1287096"/>
            <a:ext cx="127086" cy="5126335"/>
          </a:xfrm>
          <a:custGeom>
            <a:avLst/>
            <a:gdLst/>
            <a:ahLst/>
            <a:cxnLst/>
            <a:rect l="l" t="t" r="r" b="b"/>
            <a:pathLst>
              <a:path h="5419090">
                <a:moveTo>
                  <a:pt x="0" y="0"/>
                </a:moveTo>
                <a:lnTo>
                  <a:pt x="0" y="5418597"/>
                </a:lnTo>
              </a:path>
            </a:pathLst>
          </a:custGeom>
          <a:noFill/>
          <a:ln w="12700">
            <a:solidFill>
              <a:srgbClr val="FFFFFF">
                <a:lumMod val="50000"/>
              </a:srgbClr>
            </a:solidFill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2461327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9B7ADC-DD16-4375-906A-C576CB729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3" y="-1984"/>
            <a:ext cx="11869941" cy="1207113"/>
          </a:xfrm>
          <a:prstGeom prst="rect">
            <a:avLst/>
          </a:prstGeom>
        </p:spPr>
      </p:pic>
      <p:sp>
        <p:nvSpPr>
          <p:cNvPr id="2" name="TextBox 3"/>
          <p:cNvSpPr txBox="1"/>
          <p:nvPr/>
        </p:nvSpPr>
        <p:spPr>
          <a:xfrm>
            <a:off x="107777" y="296285"/>
            <a:ext cx="5832648" cy="7183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552" tIns="44552" rIns="44552" bIns="44552" numCol="1" anchor="t">
            <a:spAutoFit/>
          </a:bodyPr>
          <a:lstStyle>
            <a:lvl1pPr algn="r"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12700" lvl="0" algn="ctr">
              <a:spcBef>
                <a:spcPts val="95"/>
              </a:spcBef>
            </a:pPr>
            <a:r>
              <a:rPr lang="ru-RU" sz="2000" spc="-40" dirty="0"/>
              <a:t>ҚОҒАМДЫҚ</a:t>
            </a:r>
          </a:p>
          <a:p>
            <a:pPr marL="12700" lvl="0" algn="ctr">
              <a:spcBef>
                <a:spcPts val="95"/>
              </a:spcBef>
            </a:pPr>
            <a:r>
              <a:rPr lang="ru-RU" sz="2000" spc="-40" dirty="0"/>
              <a:t>КӨЛІКТІ ДАМЫТУ</a:t>
            </a:r>
            <a:endParaRPr lang="ru-RU" sz="2000" b="0" dirty="0">
              <a:solidFill>
                <a:prstClr val="black"/>
              </a:solidFill>
            </a:endParaRPr>
          </a:p>
        </p:txBody>
      </p:sp>
      <p:sp>
        <p:nvSpPr>
          <p:cNvPr id="3" name="TextBox 9"/>
          <p:cNvSpPr txBox="1"/>
          <p:nvPr/>
        </p:nvSpPr>
        <p:spPr>
          <a:xfrm>
            <a:off x="5940425" y="296285"/>
            <a:ext cx="5940425" cy="7183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552" tIns="44552" rIns="44552" bIns="44552" numCol="1" anchor="t">
            <a:spAutoFit/>
          </a:bodyPr>
          <a:lstStyle>
            <a:lvl1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12700" lvl="0" algn="ctr">
              <a:spcBef>
                <a:spcPts val="95"/>
              </a:spcBef>
              <a:defRPr/>
            </a:pPr>
            <a:r>
              <a:rPr lang="ru-RU" sz="2000" dirty="0"/>
              <a:t>РАЗВИТИЕ ОБЩЕСТВЕННОГО</a:t>
            </a:r>
          </a:p>
          <a:p>
            <a:pPr marL="12700" lvl="0" algn="ctr">
              <a:spcBef>
                <a:spcPts val="95"/>
              </a:spcBef>
              <a:defRPr/>
            </a:pPr>
            <a:r>
              <a:rPr lang="ru-RU" sz="2000" dirty="0"/>
              <a:t> ТРАНСПОРТА </a:t>
            </a:r>
            <a:endParaRPr lang="ru-RU" sz="2800" b="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179" y="1339003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2023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ГОДУ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ЗАПУЩЕН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171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АВТОБУС</a:t>
            </a:r>
          </a:p>
          <a:p>
            <a:pPr marL="268288" algn="ctr"/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НОВЫХ МАРШРУТАХ – 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АВТОБУС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algn="ctr"/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МАРШРУТАХ –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130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АВТОБУСОВ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31BD28-3DDC-4163-97D0-8ACAEF81A4EB}"/>
              </a:ext>
            </a:extLst>
          </p:cNvPr>
          <p:cNvSpPr txBox="1"/>
          <p:nvPr/>
        </p:nvSpPr>
        <p:spPr>
          <a:xfrm>
            <a:off x="6693412" y="1361088"/>
            <a:ext cx="4539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ea typeface="Arial Unicode MS"/>
                <a:cs typeface="Arial Unicode MS"/>
              </a:rPr>
              <a:t>В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 Unicode MS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2023</a:t>
            </a: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 Unicode MS"/>
              </a:rPr>
              <a:t> </a:t>
            </a:r>
            <a:r>
              <a:rPr lang="ru-RU" sz="1600" b="1" dirty="0">
                <a:latin typeface="Arial" panose="020B0604020202020204" pitchFamily="34" charset="0"/>
                <a:ea typeface="Arial Unicode MS"/>
                <a:cs typeface="Arial Unicode MS"/>
              </a:rPr>
              <a:t>ГОДУ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 Unicode MS"/>
              </a:rPr>
              <a:t> </a:t>
            </a:r>
            <a:r>
              <a:rPr lang="ru-RU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ЗАПУЩЕН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ПРОЕКТ «</a:t>
            </a:r>
            <a:r>
              <a:rPr lang="en-US" sz="16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SCHOOLBUS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» НА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sz="1400" b="1" dirty="0">
                <a:ln>
                  <a:noFill/>
                </a:ln>
                <a:effectLst/>
                <a:latin typeface="Arial" panose="020B0604020202020204" pitchFamily="34" charset="0"/>
                <a:ea typeface="Arial Unicode MS"/>
                <a:cs typeface="Arial Unicode MS"/>
              </a:rPr>
              <a:t> </a:t>
            </a:r>
            <a:r>
              <a:rPr lang="ru-RU" sz="1600" b="1" dirty="0">
                <a:ln>
                  <a:noFill/>
                </a:ln>
                <a:effectLst/>
                <a:latin typeface="Arial" panose="020B0604020202020204" pitchFamily="34" charset="0"/>
                <a:ea typeface="Arial Unicode MS"/>
                <a:cs typeface="Arial Unicode MS"/>
              </a:rPr>
              <a:t>АВТОБУСОВ </a:t>
            </a:r>
            <a:br>
              <a:rPr lang="ru-RU" sz="1600" b="1" dirty="0">
                <a:ln>
                  <a:noFill/>
                </a:ln>
                <a:effectLst/>
                <a:latin typeface="Arial" panose="020B0604020202020204" pitchFamily="34" charset="0"/>
                <a:ea typeface="Arial Unicode MS"/>
                <a:cs typeface="Arial Unicode MS"/>
              </a:rPr>
            </a:br>
            <a:r>
              <a:rPr lang="ru-RU" sz="1600" b="1" dirty="0">
                <a:ln>
                  <a:noFill/>
                </a:ln>
                <a:effectLst/>
                <a:latin typeface="Arial" panose="020B0604020202020204" pitchFamily="34" charset="0"/>
                <a:ea typeface="Arial Unicode MS"/>
                <a:cs typeface="Arial Unicode MS"/>
              </a:rPr>
              <a:t>ДЛЯ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688</a:t>
            </a:r>
            <a:r>
              <a:rPr lang="ru-RU" sz="1400" b="1" dirty="0">
                <a:ln>
                  <a:noFill/>
                </a:ln>
                <a:effectLst/>
                <a:latin typeface="Arial" panose="020B0604020202020204" pitchFamily="34" charset="0"/>
                <a:ea typeface="Arial Unicode MS"/>
                <a:cs typeface="Arial Unicode MS"/>
              </a:rPr>
              <a:t> </a:t>
            </a:r>
            <a:r>
              <a:rPr lang="ru-RU" sz="1600" b="1" dirty="0">
                <a:ln>
                  <a:noFill/>
                </a:ln>
                <a:effectLst/>
                <a:latin typeface="Arial" panose="020B0604020202020204" pitchFamily="34" charset="0"/>
                <a:ea typeface="Arial Unicode MS"/>
                <a:cs typeface="Arial Unicode MS"/>
              </a:rPr>
              <a:t>УЧЕНИКОВ ИЗ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</a:rPr>
              <a:t>-ТИ</a:t>
            </a:r>
            <a:r>
              <a:rPr lang="ru-RU" sz="1600" b="1" dirty="0">
                <a:ln>
                  <a:noFill/>
                </a:ln>
                <a:effectLst/>
                <a:latin typeface="Arial" panose="020B0604020202020204" pitchFamily="34" charset="0"/>
                <a:ea typeface="Arial Unicode MS"/>
                <a:cs typeface="Arial Unicode MS"/>
              </a:rPr>
              <a:t> ШКОЛ</a:t>
            </a:r>
            <a:endParaRPr lang="ru-RU" sz="1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1A3260-F695-46D3-8FDD-C806F7921E92}"/>
              </a:ext>
            </a:extLst>
          </p:cNvPr>
          <p:cNvSpPr txBox="1"/>
          <p:nvPr/>
        </p:nvSpPr>
        <p:spPr>
          <a:xfrm>
            <a:off x="418308" y="5479484"/>
            <a:ext cx="51463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2024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ГОДУ </a:t>
            </a:r>
            <a:r>
              <a:rPr lang="ru-RU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БУДУТ ОБНОВЛЕНЫ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104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АВТОБУСОВ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на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МАРШРУТАХ </a:t>
            </a:r>
            <a:b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kk-KZ" sz="1400" i="1" dirty="0">
                <a:latin typeface="Arial" panose="020B0604020202020204" pitchFamily="34" charset="0"/>
                <a:cs typeface="Arial" panose="020B0604020202020204" pitchFamily="34" charset="0"/>
              </a:rPr>
              <a:t>(№ 2, 3, 30, 34, 50, 56, 59, 71, 73, 74, 77, 79, 86, 92, 113, 120, 121, 123, 135, 138)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AE5558-B535-443F-8BE5-458208581E3C}"/>
              </a:ext>
            </a:extLst>
          </p:cNvPr>
          <p:cNvSpPr/>
          <p:nvPr/>
        </p:nvSpPr>
        <p:spPr>
          <a:xfrm>
            <a:off x="6533470" y="5479484"/>
            <a:ext cx="48671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ea typeface="Arial Unicode MS"/>
                <a:cs typeface="Arial Unicode MS"/>
              </a:rPr>
              <a:t>В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 Unicode MS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2024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 Unicode MS"/>
              </a:rPr>
              <a:t> </a:t>
            </a:r>
            <a:r>
              <a:rPr lang="ru-RU" sz="1600" b="1" dirty="0">
                <a:latin typeface="Arial" panose="020B0604020202020204" pitchFamily="34" charset="0"/>
                <a:ea typeface="Arial Unicode MS"/>
                <a:cs typeface="Arial Unicode MS"/>
              </a:rPr>
              <a:t>ГОДУ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 Unicode MS"/>
              </a:rPr>
              <a:t> </a:t>
            </a:r>
            <a:r>
              <a:rPr lang="ru-RU" sz="1600" b="1" dirty="0">
                <a:latin typeface="Arial" panose="020B0604020202020204" pitchFamily="34" charset="0"/>
              </a:rPr>
              <a:t>КОЛИЧЕСТВО </a:t>
            </a:r>
            <a:r>
              <a:rPr lang="ru-RU" sz="1600" b="1" u="sng" dirty="0">
                <a:latin typeface="Arial" panose="020B0604020202020204" pitchFamily="34" charset="0"/>
              </a:rPr>
              <a:t>УВЕЧИТСЯ</a:t>
            </a:r>
            <a:r>
              <a:rPr lang="ru-RU" sz="1600" b="1" dirty="0">
                <a:latin typeface="Arial" panose="020B0604020202020204" pitchFamily="34" charset="0"/>
              </a:rPr>
              <a:t> </a:t>
            </a:r>
            <a:br>
              <a:rPr lang="ru-RU" sz="1600" b="1" dirty="0">
                <a:latin typeface="Arial" panose="020B0604020202020204" pitchFamily="34" charset="0"/>
              </a:rPr>
            </a:br>
            <a:r>
              <a:rPr lang="ru-RU" sz="1600" b="1" dirty="0">
                <a:latin typeface="Arial" panose="020B0604020202020204" pitchFamily="34" charset="0"/>
              </a:rPr>
              <a:t>ДО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ru-RU" sz="1600" b="1" dirty="0">
                <a:latin typeface="Arial" panose="020B0604020202020204" pitchFamily="34" charset="0"/>
                <a:ea typeface="Arial Unicode MS"/>
                <a:cs typeface="Arial Unicode MS"/>
              </a:rPr>
              <a:t> АВТОБУСОВ ДЛЯ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 Unicode MS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</a:rPr>
              <a:t>ТЫС</a:t>
            </a:r>
            <a:r>
              <a:rPr lang="ru-RU" sz="2000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 Unicode MS"/>
              </a:rPr>
              <a:t>.</a:t>
            </a:r>
            <a:r>
              <a:rPr lang="ru-RU" sz="1600" b="1" dirty="0">
                <a:latin typeface="Arial" panose="020B0604020202020204" pitchFamily="34" charset="0"/>
                <a:ea typeface="Arial Unicode MS"/>
                <a:cs typeface="Arial Unicode MS"/>
              </a:rPr>
              <a:t> УЧЕНИКОВ 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ea typeface="Arial Unicode MS"/>
                <a:cs typeface="Arial Unicode MS"/>
              </a:rPr>
              <a:t>ИЗ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ru-RU" sz="1600" b="1" dirty="0">
                <a:solidFill>
                  <a:srgbClr val="C00000"/>
                </a:solidFill>
                <a:latin typeface="Arial" panose="020B0604020202020204" pitchFamily="34" charset="0"/>
                <a:ea typeface="Arial Unicode MS"/>
                <a:cs typeface="Arial Unicode MS"/>
              </a:rPr>
              <a:t>-ТИ</a:t>
            </a:r>
            <a:r>
              <a:rPr lang="ru-RU" sz="1600" b="1" dirty="0">
                <a:latin typeface="Arial" panose="020B0604020202020204" pitchFamily="34" charset="0"/>
                <a:ea typeface="Arial Unicode MS"/>
                <a:cs typeface="Arial Unicode MS"/>
              </a:rPr>
              <a:t> ШКОЛ</a:t>
            </a:r>
            <a:endParaRPr lang="ru-RU" sz="1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67" y="2760439"/>
            <a:ext cx="4326673" cy="25569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727" y="2758687"/>
            <a:ext cx="4324608" cy="2558607"/>
          </a:xfrm>
          <a:prstGeom prst="rect">
            <a:avLst/>
          </a:prstGeom>
        </p:spPr>
      </p:pic>
      <p:sp>
        <p:nvSpPr>
          <p:cNvPr id="21" name="object 15">
            <a:extLst>
              <a:ext uri="{FF2B5EF4-FFF2-40B4-BE49-F238E27FC236}">
                <a16:creationId xmlns:a16="http://schemas.microsoft.com/office/drawing/2014/main" id="{CC339EAD-CB8E-44BA-9373-ABEA307FD2E9}"/>
              </a:ext>
            </a:extLst>
          </p:cNvPr>
          <p:cNvSpPr/>
          <p:nvPr/>
        </p:nvSpPr>
        <p:spPr>
          <a:xfrm>
            <a:off x="5940425" y="1287096"/>
            <a:ext cx="127086" cy="5126335"/>
          </a:xfrm>
          <a:custGeom>
            <a:avLst/>
            <a:gdLst/>
            <a:ahLst/>
            <a:cxnLst/>
            <a:rect l="l" t="t" r="r" b="b"/>
            <a:pathLst>
              <a:path h="5419090">
                <a:moveTo>
                  <a:pt x="0" y="0"/>
                </a:moveTo>
                <a:lnTo>
                  <a:pt x="0" y="5418597"/>
                </a:lnTo>
              </a:path>
            </a:pathLst>
          </a:custGeom>
          <a:noFill/>
          <a:ln w="12700">
            <a:solidFill>
              <a:srgbClr val="FFFFFF">
                <a:lumMod val="50000"/>
              </a:srgbClr>
            </a:solidFill>
            <a:prstDash val="lgDash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  <p:extLst>
      <p:ext uri="{BB962C8B-B14F-4D97-AF65-F5344CB8AC3E}">
        <p14:creationId xmlns:p14="http://schemas.microsoft.com/office/powerpoint/2010/main" val="3337871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E71ACE-B817-47CA-B1C3-D2FE87F3F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" y="-1984"/>
            <a:ext cx="11869941" cy="1207113"/>
          </a:xfrm>
          <a:prstGeom prst="rect">
            <a:avLst/>
          </a:prstGeom>
        </p:spPr>
      </p:pic>
      <p:sp>
        <p:nvSpPr>
          <p:cNvPr id="2" name="TextBox 3"/>
          <p:cNvSpPr txBox="1"/>
          <p:nvPr/>
        </p:nvSpPr>
        <p:spPr>
          <a:xfrm>
            <a:off x="107777" y="332656"/>
            <a:ext cx="5616624" cy="7055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552" tIns="44552" rIns="44552" bIns="44552" numCol="1" anchor="t">
            <a:spAutoFit/>
          </a:bodyPr>
          <a:lstStyle>
            <a:lvl1pPr algn="r"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12700" lvl="0" algn="ctr">
              <a:spcBef>
                <a:spcPts val="95"/>
              </a:spcBef>
            </a:pPr>
            <a:r>
              <a:rPr lang="ru-RU" sz="2000" spc="-40" dirty="0"/>
              <a:t>ЖОЛ ЖӘНЕ ҚОҒАМДЫҚ ҚАУІПСІЗДІКТІ ҚАМТАМАСЫЗ ЕТУ</a:t>
            </a:r>
            <a:endParaRPr lang="ru-RU" sz="2000" b="0" dirty="0">
              <a:solidFill>
                <a:prstClr val="black"/>
              </a:solidFill>
            </a:endParaRPr>
          </a:p>
        </p:txBody>
      </p:sp>
      <p:sp>
        <p:nvSpPr>
          <p:cNvPr id="3" name="TextBox 9"/>
          <p:cNvSpPr txBox="1"/>
          <p:nvPr/>
        </p:nvSpPr>
        <p:spPr>
          <a:xfrm>
            <a:off x="5940425" y="332656"/>
            <a:ext cx="5940425" cy="7055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552" tIns="44552" rIns="44552" bIns="44552" numCol="1" anchor="t">
            <a:spAutoFit/>
          </a:bodyPr>
          <a:lstStyle>
            <a:lvl1pPr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marL="12700" lvl="0" algn="ctr">
              <a:spcBef>
                <a:spcPts val="95"/>
              </a:spcBef>
              <a:defRPr/>
            </a:pPr>
            <a:r>
              <a:rPr lang="ru-RU" sz="2000" dirty="0"/>
              <a:t>ОБЕСПЕЧЕНИЕ ДОРОЖНОЙ И ОБЩЕСТВЕННОЙ БЕЗОПАСНОСТИ </a:t>
            </a:r>
            <a:endParaRPr lang="ru-RU" sz="2800" b="0" dirty="0">
              <a:solidFill>
                <a:prstClr val="black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16BA46-AF8C-4AD3-9D59-10FE124065E4}"/>
              </a:ext>
            </a:extLst>
          </p:cNvPr>
          <p:cNvSpPr txBox="1"/>
          <p:nvPr/>
        </p:nvSpPr>
        <p:spPr>
          <a:xfrm>
            <a:off x="1852562" y="1484784"/>
            <a:ext cx="10028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ГОДУ </a:t>
            </a:r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УСТАНОВЛЕНО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КОМПЛЕКСОВ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«СЕРГЕК» НА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448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КАМЕР 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A62A8A8-5F5C-47C6-96DB-0DF5D500F2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61" b="100000" l="0" r="9850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4612" y="1586409"/>
            <a:ext cx="349494" cy="288032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F067258-9BD5-4987-8AA8-D3585AB79825}"/>
              </a:ext>
            </a:extLst>
          </p:cNvPr>
          <p:cNvSpPr/>
          <p:nvPr/>
        </p:nvSpPr>
        <p:spPr>
          <a:xfrm>
            <a:off x="1852562" y="2226930"/>
            <a:ext cx="87955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ГОДУ БУДУТ УСТАНОВЛЕНЫ </a:t>
            </a:r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600</a:t>
            </a:r>
            <a:r>
              <a:rPr lang="ru-RU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КАМЕР «СВМ» </a:t>
            </a:r>
            <a:endParaRPr lang="ru-RU" dirty="0"/>
          </a:p>
          <a:p>
            <a:endParaRPr lang="ru-RU" sz="600" dirty="0"/>
          </a:p>
        </p:txBody>
      </p:sp>
      <p:pic>
        <p:nvPicPr>
          <p:cNvPr id="27" name="Picture 5" descr="План Компьютерные иконки Управление бизнес-ресурсами, Ид Мубарак, угол,  люди, план png | PNGWing">
            <a:extLst>
              <a:ext uri="{FF2B5EF4-FFF2-40B4-BE49-F238E27FC236}">
                <a16:creationId xmlns:a16="http://schemas.microsoft.com/office/drawing/2014/main" id="{687D9786-0E9F-464E-A901-96C83AA3A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1087" y1="42470" x2="41087" y2="42470"/>
                        <a14:foregroundMark x1="41413" y1="51946" x2="41413" y2="51946"/>
                        <a14:foregroundMark x1="41957" y1="64975" x2="41957" y2="64975"/>
                        <a14:foregroundMark x1="33478" y1="63790" x2="33478" y2="63790"/>
                        <a14:foregroundMark x1="33261" y1="55330" x2="33261" y2="55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50" t="12046" r="23459" b="13996"/>
          <a:stretch/>
        </p:blipFill>
        <p:spPr bwMode="auto">
          <a:xfrm>
            <a:off x="1043881" y="2307903"/>
            <a:ext cx="409553" cy="3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3E9614-2E8D-4231-A02D-00DAE01258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48" y="3034669"/>
            <a:ext cx="4975098" cy="30586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04" y="3034669"/>
            <a:ext cx="4975099" cy="305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370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18814</TotalTime>
  <Words>1092</Words>
  <Application>Microsoft Office PowerPoint</Application>
  <PresentationFormat>Произвольный</PresentationFormat>
  <Paragraphs>208</Paragraphs>
  <Slides>16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Arial Black</vt:lpstr>
      <vt:lpstr>Arial Unicode MS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Аппарат Акима</cp:lastModifiedBy>
  <cp:revision>1925</cp:revision>
  <dcterms:created xsi:type="dcterms:W3CDTF">2022-09-15T04:58:38Z</dcterms:created>
  <dcterms:modified xsi:type="dcterms:W3CDTF">2024-01-17T15:41:47Z</dcterms:modified>
</cp:coreProperties>
</file>