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</p:sldIdLst>
  <p:sldSz cx="9906000" cy="6858000" type="A4"/>
  <p:notesSz cx="6797675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02B"/>
    <a:srgbClr val="FFCD2F"/>
    <a:srgbClr val="FFD13F"/>
    <a:srgbClr val="F8F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8B86-1E2A-42B3-B0E6-58A9FE2AA4F3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3263-3DFD-4FF3-9B6A-BC0AC389F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1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8B86-1E2A-42B3-B0E6-58A9FE2AA4F3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3263-3DFD-4FF3-9B6A-BC0AC389F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85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8B86-1E2A-42B3-B0E6-58A9FE2AA4F3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3263-3DFD-4FF3-9B6A-BC0AC389F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08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8B86-1E2A-42B3-B0E6-58A9FE2AA4F3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3263-3DFD-4FF3-9B6A-BC0AC389F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08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8B86-1E2A-42B3-B0E6-58A9FE2AA4F3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3263-3DFD-4FF3-9B6A-BC0AC389F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693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8B86-1E2A-42B3-B0E6-58A9FE2AA4F3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3263-3DFD-4FF3-9B6A-BC0AC389F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16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8B86-1E2A-42B3-B0E6-58A9FE2AA4F3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3263-3DFD-4FF3-9B6A-BC0AC389F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44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8B86-1E2A-42B3-B0E6-58A9FE2AA4F3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3263-3DFD-4FF3-9B6A-BC0AC389F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64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8B86-1E2A-42B3-B0E6-58A9FE2AA4F3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3263-3DFD-4FF3-9B6A-BC0AC389F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86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8B86-1E2A-42B3-B0E6-58A9FE2AA4F3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3263-3DFD-4FF3-9B6A-BC0AC389F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98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8B86-1E2A-42B3-B0E6-58A9FE2AA4F3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3263-3DFD-4FF3-9B6A-BC0AC389F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692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C8B86-1E2A-42B3-B0E6-58A9FE2AA4F3}" type="datetimeFigureOut">
              <a:rPr lang="ru-RU" smtClean="0"/>
              <a:t>18.09.2023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13263-3DFD-4FF3-9B6A-BC0AC389F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08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CCB381-0BD9-4B7B-BA2E-1994314C2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65653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EAB08B-D2B3-4D7B-9303-BC35BCB0C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0" y="0"/>
            <a:ext cx="3230880" cy="6858000"/>
          </a:xfrm>
          <a:prstGeom prst="rect">
            <a:avLst/>
          </a:prstGeom>
        </p:spPr>
      </p:pic>
      <p:sp>
        <p:nvSpPr>
          <p:cNvPr id="6" name="Rectangle 42">
            <a:extLst>
              <a:ext uri="{FF2B5EF4-FFF2-40B4-BE49-F238E27FC236}">
                <a16:creationId xmlns:a16="http://schemas.microsoft.com/office/drawing/2014/main" id="{FC0EAEE9-4E08-4CFE-B387-D9B0A2710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653" y="0"/>
            <a:ext cx="3419857" cy="6858000"/>
          </a:xfrm>
          <a:prstGeom prst="rect">
            <a:avLst/>
          </a:prstGeom>
          <a:solidFill>
            <a:srgbClr val="FAD0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6B75C6A-8F75-4363-9F09-B334935AA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476" y="2333108"/>
            <a:ext cx="2868168" cy="30466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7AF4FD-C34F-4B87-B004-76AFD355E92C}"/>
              </a:ext>
            </a:extLst>
          </p:cNvPr>
          <p:cNvSpPr txBox="1"/>
          <p:nvPr/>
        </p:nvSpPr>
        <p:spPr>
          <a:xfrm>
            <a:off x="3310992" y="86005"/>
            <a:ext cx="3318789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 Narrow" panose="020B0606020202030204" pitchFamily="34" charset="0"/>
              </a:rPr>
              <a:t> </a:t>
            </a:r>
            <a:endParaRPr lang="en-US" sz="1000" dirty="0">
              <a:latin typeface="Arial Narrow" panose="020B0606020202030204" pitchFamily="34" charset="0"/>
            </a:endParaRPr>
          </a:p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маманды</a:t>
            </a:r>
            <a:r>
              <a:rPr lang="kk-KZ" sz="2000" b="1" dirty="0">
                <a:latin typeface="Arial" panose="020B0604020202020204" pitchFamily="34" charset="0"/>
                <a:cs typeface="Arial" panose="020B0604020202020204" pitchFamily="34" charset="0"/>
              </a:rPr>
              <a:t>қ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(ҚР ЕХӘҚМ 20.02.2023 ж. №49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бұйрығымен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бекітілген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sz="1600" dirty="0">
              <a:latin typeface="Arial Narrow" panose="020B0606020202030204" pitchFamily="34" charset="0"/>
            </a:endParaRPr>
          </a:p>
          <a:p>
            <a:r>
              <a:rPr lang="ru-RU" sz="1200" dirty="0">
                <a:latin typeface="Arial Narrow" panose="020B0606020202030204" pitchFamily="34" charset="0"/>
              </a:rPr>
              <a:t>1. </a:t>
            </a:r>
            <a:r>
              <a:rPr lang="ru-RU" sz="1200" dirty="0" err="1">
                <a:latin typeface="Arial Narrow" panose="020B0606020202030204" pitchFamily="34" charset="0"/>
              </a:rPr>
              <a:t>Дәрігер</a:t>
            </a:r>
            <a:r>
              <a:rPr lang="ru-RU" sz="1200" dirty="0">
                <a:latin typeface="Arial Narrow" panose="020B0606020202030204" pitchFamily="34" charset="0"/>
              </a:rPr>
              <a:t>-нейрохирург</a:t>
            </a:r>
          </a:p>
          <a:p>
            <a:r>
              <a:rPr lang="ru-RU" sz="1200" dirty="0">
                <a:latin typeface="Arial Narrow" panose="020B0606020202030204" pitchFamily="34" charset="0"/>
              </a:rPr>
              <a:t>2. </a:t>
            </a:r>
            <a:r>
              <a:rPr lang="ru-RU" sz="1200" dirty="0" err="1">
                <a:latin typeface="Arial Narrow" panose="020B0606020202030204" pitchFamily="34" charset="0"/>
              </a:rPr>
              <a:t>Дәрігер</a:t>
            </a:r>
            <a:r>
              <a:rPr lang="ru-RU" sz="1200" dirty="0">
                <a:latin typeface="Arial Narrow" panose="020B0606020202030204" pitchFamily="34" charset="0"/>
              </a:rPr>
              <a:t>-гематолог</a:t>
            </a:r>
          </a:p>
          <a:p>
            <a:r>
              <a:rPr lang="ru-RU" sz="1200" dirty="0">
                <a:latin typeface="Arial Narrow" panose="020B0606020202030204" pitchFamily="34" charset="0"/>
              </a:rPr>
              <a:t>3. </a:t>
            </a:r>
            <a:r>
              <a:rPr lang="ru-RU" sz="1200" dirty="0" err="1">
                <a:latin typeface="Arial Narrow" panose="020B0606020202030204" pitchFamily="34" charset="0"/>
              </a:rPr>
              <a:t>Дәрігер</a:t>
            </a:r>
            <a:r>
              <a:rPr lang="ru-RU" sz="1200" dirty="0">
                <a:latin typeface="Arial Narrow" panose="020B0606020202030204" pitchFamily="34" charset="0"/>
              </a:rPr>
              <a:t>-онколог</a:t>
            </a:r>
          </a:p>
          <a:p>
            <a:r>
              <a:rPr lang="ru-RU" sz="1200" dirty="0">
                <a:latin typeface="Arial Narrow" panose="020B0606020202030204" pitchFamily="34" charset="0"/>
              </a:rPr>
              <a:t>4. </a:t>
            </a:r>
            <a:r>
              <a:rPr lang="ru-RU" sz="1200" dirty="0" err="1">
                <a:latin typeface="Arial Narrow" panose="020B0606020202030204" pitchFamily="34" charset="0"/>
              </a:rPr>
              <a:t>Дәрігер</a:t>
            </a:r>
            <a:r>
              <a:rPr lang="ru-RU" sz="1200" dirty="0">
                <a:latin typeface="Arial Narrow" panose="020B0606020202030204" pitchFamily="34" charset="0"/>
              </a:rPr>
              <a:t>-неонатолог</a:t>
            </a:r>
          </a:p>
          <a:p>
            <a:r>
              <a:rPr lang="ru-RU" sz="1200" dirty="0">
                <a:latin typeface="Arial Narrow" panose="020B0606020202030204" pitchFamily="34" charset="0"/>
              </a:rPr>
              <a:t>5. </a:t>
            </a:r>
            <a:r>
              <a:rPr lang="ru-RU" sz="1200" dirty="0" err="1">
                <a:latin typeface="Arial Narrow" panose="020B0606020202030204" pitchFamily="34" charset="0"/>
              </a:rPr>
              <a:t>Дәрігер</a:t>
            </a:r>
            <a:r>
              <a:rPr lang="ru-RU" sz="1200" dirty="0">
                <a:latin typeface="Arial Narrow" panose="020B0606020202030204" pitchFamily="34" charset="0"/>
              </a:rPr>
              <a:t>-эндокринолог</a:t>
            </a:r>
          </a:p>
          <a:p>
            <a:r>
              <a:rPr lang="ru-RU" sz="1200" dirty="0">
                <a:latin typeface="Arial Narrow" panose="020B0606020202030204" pitchFamily="34" charset="0"/>
              </a:rPr>
              <a:t>6. </a:t>
            </a:r>
            <a:r>
              <a:rPr lang="ru-RU" sz="1200" dirty="0" err="1">
                <a:latin typeface="Arial Narrow" panose="020B0606020202030204" pitchFamily="34" charset="0"/>
              </a:rPr>
              <a:t>Органикалық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емес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заттар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технологиясы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жөніндегі</a:t>
            </a:r>
            <a:r>
              <a:rPr lang="ru-RU" sz="1200" dirty="0">
                <a:latin typeface="Arial Narrow" panose="020B0606020202030204" pitchFamily="34" charset="0"/>
              </a:rPr>
              <a:t> инженер-</a:t>
            </a:r>
            <a:r>
              <a:rPr lang="ru-RU" sz="1200" dirty="0" err="1">
                <a:latin typeface="Arial Narrow" panose="020B0606020202030204" pitchFamily="34" charset="0"/>
              </a:rPr>
              <a:t>зерттеуші</a:t>
            </a:r>
            <a:endParaRPr lang="ru-RU" sz="1200" dirty="0">
              <a:latin typeface="Arial Narrow" panose="020B0606020202030204" pitchFamily="34" charset="0"/>
            </a:endParaRPr>
          </a:p>
          <a:p>
            <a:r>
              <a:rPr lang="ru-RU" sz="1200" dirty="0">
                <a:latin typeface="Arial Narrow" panose="020B0606020202030204" pitchFamily="34" charset="0"/>
              </a:rPr>
              <a:t>7. </a:t>
            </a:r>
            <a:r>
              <a:rPr lang="ru-RU" sz="1200" dirty="0" err="1">
                <a:latin typeface="Arial Narrow" panose="020B0606020202030204" pitchFamily="34" charset="0"/>
              </a:rPr>
              <a:t>Органикалық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заттар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технологиясы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жөніндегі</a:t>
            </a:r>
            <a:r>
              <a:rPr lang="ru-RU" sz="1200" dirty="0">
                <a:latin typeface="Arial Narrow" panose="020B0606020202030204" pitchFamily="34" charset="0"/>
              </a:rPr>
              <a:t> инженер-</a:t>
            </a:r>
            <a:r>
              <a:rPr lang="ru-RU" sz="1200" dirty="0" err="1">
                <a:latin typeface="Arial Narrow" panose="020B0606020202030204" pitchFamily="34" charset="0"/>
              </a:rPr>
              <a:t>зерттеуші</a:t>
            </a:r>
            <a:endParaRPr lang="ru-RU" sz="1200" dirty="0">
              <a:latin typeface="Arial Narrow" panose="020B0606020202030204" pitchFamily="34" charset="0"/>
            </a:endParaRPr>
          </a:p>
          <a:p>
            <a:r>
              <a:rPr lang="ru-RU" sz="1200" dirty="0">
                <a:latin typeface="Arial Narrow" panose="020B0606020202030204" pitchFamily="34" charset="0"/>
              </a:rPr>
              <a:t>8. Фармация инженер-</a:t>
            </a:r>
            <a:r>
              <a:rPr lang="ru-RU" sz="1200" dirty="0" err="1">
                <a:latin typeface="Arial Narrow" panose="020B0606020202030204" pitchFamily="34" charset="0"/>
              </a:rPr>
              <a:t>технологы</a:t>
            </a:r>
            <a:endParaRPr lang="ru-RU" sz="1200" dirty="0">
              <a:latin typeface="Arial Narrow" panose="020B0606020202030204" pitchFamily="34" charset="0"/>
            </a:endParaRPr>
          </a:p>
          <a:p>
            <a:r>
              <a:rPr lang="ru-RU" sz="1200" dirty="0">
                <a:latin typeface="Arial Narrow" panose="020B0606020202030204" pitchFamily="34" charset="0"/>
              </a:rPr>
              <a:t>9. </a:t>
            </a:r>
            <a:r>
              <a:rPr lang="ru-RU" sz="1200" dirty="0" err="1">
                <a:latin typeface="Arial Narrow" panose="020B0606020202030204" pitchFamily="34" charset="0"/>
              </a:rPr>
              <a:t>Пайдалы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қазбаларды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дайындау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жөніндегі</a:t>
            </a:r>
            <a:r>
              <a:rPr lang="ru-RU" sz="1200" dirty="0">
                <a:latin typeface="Arial Narrow" panose="020B0606020202030204" pitchFamily="34" charset="0"/>
              </a:rPr>
              <a:t> инженер-</a:t>
            </a:r>
            <a:r>
              <a:rPr lang="ru-RU" sz="1200" dirty="0" err="1">
                <a:latin typeface="Arial Narrow" panose="020B0606020202030204" pitchFamily="34" charset="0"/>
              </a:rPr>
              <a:t>зерттеуші</a:t>
            </a:r>
            <a:endParaRPr lang="ru-RU" sz="1200" dirty="0">
              <a:latin typeface="Arial Narrow" panose="020B0606020202030204" pitchFamily="34" charset="0"/>
            </a:endParaRPr>
          </a:p>
          <a:p>
            <a:r>
              <a:rPr lang="ru-RU" sz="1200" dirty="0">
                <a:latin typeface="Arial Narrow" panose="020B0606020202030204" pitchFamily="34" charset="0"/>
              </a:rPr>
              <a:t>10. </a:t>
            </a:r>
            <a:r>
              <a:rPr lang="ru-RU" sz="1200" dirty="0" err="1">
                <a:latin typeface="Arial Narrow" panose="020B0606020202030204" pitchFamily="34" charset="0"/>
              </a:rPr>
              <a:t>Авиациялық</a:t>
            </a:r>
            <a:r>
              <a:rPr lang="ru-RU" sz="1200" dirty="0">
                <a:latin typeface="Arial Narrow" panose="020B0606020202030204" pitchFamily="34" charset="0"/>
              </a:rPr>
              <a:t> инженер</a:t>
            </a:r>
          </a:p>
          <a:p>
            <a:r>
              <a:rPr lang="ru-RU" sz="1200" dirty="0">
                <a:latin typeface="Arial Narrow" panose="020B0606020202030204" pitchFamily="34" charset="0"/>
              </a:rPr>
              <a:t>11. </a:t>
            </a:r>
            <a:r>
              <a:rPr lang="ru-RU" sz="1200" dirty="0" err="1">
                <a:latin typeface="Arial Narrow" panose="020B0606020202030204" pitchFamily="34" charset="0"/>
              </a:rPr>
              <a:t>Ғарыш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жүйесін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аппараттық-бағдарламалық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қамсыздандыру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жөніндегі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инженері</a:t>
            </a:r>
            <a:endParaRPr lang="ru-RU" sz="1200" dirty="0">
              <a:latin typeface="Arial Narrow" panose="020B0606020202030204" pitchFamily="34" charset="0"/>
            </a:endParaRPr>
          </a:p>
          <a:p>
            <a:r>
              <a:rPr lang="ru-RU" sz="1200" dirty="0">
                <a:latin typeface="Arial Narrow" panose="020B0606020202030204" pitchFamily="34" charset="0"/>
              </a:rPr>
              <a:t>12. </a:t>
            </a:r>
            <a:r>
              <a:rPr lang="ru-RU" sz="1200" dirty="0" err="1">
                <a:latin typeface="Arial Narrow" panose="020B0606020202030204" pitchFamily="34" charset="0"/>
              </a:rPr>
              <a:t>Жаңа</a:t>
            </a:r>
            <a:r>
              <a:rPr lang="ru-RU" sz="1200" dirty="0">
                <a:latin typeface="Arial Narrow" panose="020B0606020202030204" pitchFamily="34" charset="0"/>
              </a:rPr>
              <a:t> техника мен </a:t>
            </a:r>
            <a:r>
              <a:rPr lang="ru-RU" sz="1200" dirty="0" err="1">
                <a:latin typeface="Arial Narrow" panose="020B0606020202030204" pitchFamily="34" charset="0"/>
              </a:rPr>
              <a:t>технологияны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енгізу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жөніндегі</a:t>
            </a:r>
            <a:r>
              <a:rPr lang="ru-RU" sz="1200" dirty="0">
                <a:latin typeface="Arial Narrow" panose="020B0606020202030204" pitchFamily="34" charset="0"/>
              </a:rPr>
              <a:t> инженер</a:t>
            </a:r>
          </a:p>
          <a:p>
            <a:r>
              <a:rPr lang="ru-RU" sz="1200" dirty="0">
                <a:latin typeface="Arial Narrow" panose="020B0606020202030204" pitchFamily="34" charset="0"/>
              </a:rPr>
              <a:t>13. </a:t>
            </a:r>
            <a:r>
              <a:rPr lang="ru-RU" sz="1200" dirty="0" err="1">
                <a:latin typeface="Arial Narrow" panose="020B0606020202030204" pitchFamily="34" charset="0"/>
              </a:rPr>
              <a:t>Лазерлік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жабдық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жөніндегі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инженері</a:t>
            </a:r>
            <a:endParaRPr lang="ru-RU" sz="1200" dirty="0">
              <a:latin typeface="Arial Narrow" panose="020B0606020202030204" pitchFamily="34" charset="0"/>
            </a:endParaRPr>
          </a:p>
          <a:p>
            <a:r>
              <a:rPr lang="ru-RU" sz="1200" dirty="0">
                <a:latin typeface="Arial Narrow" panose="020B0606020202030204" pitchFamily="34" charset="0"/>
              </a:rPr>
              <a:t>14. Целлюлоза, </a:t>
            </a:r>
            <a:r>
              <a:rPr lang="ru-RU" sz="1200" dirty="0" err="1">
                <a:latin typeface="Arial Narrow" panose="020B0606020202030204" pitchFamily="34" charset="0"/>
              </a:rPr>
              <a:t>қағаз</a:t>
            </a:r>
            <a:r>
              <a:rPr lang="ru-RU" sz="1200" dirty="0">
                <a:latin typeface="Arial Narrow" panose="020B0606020202030204" pitchFamily="34" charset="0"/>
              </a:rPr>
              <a:t>, полиграфия </a:t>
            </a:r>
            <a:r>
              <a:rPr lang="ru-RU" sz="1200" dirty="0" err="1">
                <a:latin typeface="Arial Narrow" panose="020B0606020202030204" pitchFamily="34" charset="0"/>
              </a:rPr>
              <a:t>және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талшық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өндірісі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технологиясы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жөніндегі</a:t>
            </a:r>
            <a:r>
              <a:rPr lang="ru-RU" sz="1200" dirty="0">
                <a:latin typeface="Arial Narrow" panose="020B0606020202030204" pitchFamily="34" charset="0"/>
              </a:rPr>
              <a:t> инженер-</a:t>
            </a:r>
            <a:r>
              <a:rPr lang="ru-RU" sz="1200" dirty="0" err="1">
                <a:latin typeface="Arial Narrow" panose="020B0606020202030204" pitchFamily="34" charset="0"/>
              </a:rPr>
              <a:t>зерттеуші</a:t>
            </a:r>
            <a:endParaRPr lang="ru-RU" sz="1200" dirty="0">
              <a:latin typeface="Arial Narrow" panose="020B0606020202030204" pitchFamily="34" charset="0"/>
            </a:endParaRPr>
          </a:p>
          <a:p>
            <a:r>
              <a:rPr lang="ru-RU" sz="1200" dirty="0">
                <a:latin typeface="Arial Narrow" panose="020B0606020202030204" pitchFamily="34" charset="0"/>
              </a:rPr>
              <a:t>15. Инженер-</a:t>
            </a:r>
            <a:r>
              <a:rPr lang="ru-RU" sz="1200" dirty="0" err="1">
                <a:latin typeface="Arial Narrow" panose="020B0606020202030204" pitchFamily="34" charset="0"/>
              </a:rPr>
              <a:t>медициналық</a:t>
            </a:r>
            <a:r>
              <a:rPr lang="ru-RU" sz="1200" dirty="0">
                <a:latin typeface="Arial Narrow" panose="020B0606020202030204" pitchFamily="34" charset="0"/>
              </a:rPr>
              <a:t> радиохимик</a:t>
            </a:r>
          </a:p>
          <a:p>
            <a:r>
              <a:rPr lang="ru-RU" sz="1200" dirty="0">
                <a:latin typeface="Arial Narrow" panose="020B0606020202030204" pitchFamily="34" charset="0"/>
              </a:rPr>
              <a:t>16. Инженер - </a:t>
            </a:r>
            <a:r>
              <a:rPr lang="ru-RU" sz="1200" dirty="0" err="1">
                <a:latin typeface="Arial Narrow" panose="020B0606020202030204" pitchFamily="34" charset="0"/>
              </a:rPr>
              <a:t>медициналық</a:t>
            </a:r>
            <a:r>
              <a:rPr lang="ru-RU" sz="1200" dirty="0">
                <a:latin typeface="Arial Narrow" panose="020B0606020202030204" pitchFamily="34" charset="0"/>
              </a:rPr>
              <a:t> физик </a:t>
            </a:r>
          </a:p>
          <a:p>
            <a:r>
              <a:rPr lang="ru-RU" sz="1200" dirty="0">
                <a:latin typeface="Arial Narrow" panose="020B0606020202030204" pitchFamily="34" charset="0"/>
              </a:rPr>
              <a:t>17. </a:t>
            </a:r>
            <a:r>
              <a:rPr lang="ru-RU" sz="1200" dirty="0" err="1">
                <a:latin typeface="Arial Narrow" panose="020B0606020202030204" pitchFamily="34" charset="0"/>
              </a:rPr>
              <a:t>Тоқыма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шикізатының</a:t>
            </a:r>
            <a:r>
              <a:rPr lang="ru-RU" sz="1200" dirty="0">
                <a:latin typeface="Arial Narrow" panose="020B0606020202030204" pitchFamily="34" charset="0"/>
              </a:rPr>
              <a:t> классификаторы</a:t>
            </a:r>
          </a:p>
          <a:p>
            <a:r>
              <a:rPr lang="ru-RU" sz="1200" dirty="0">
                <a:latin typeface="Arial Narrow" panose="020B0606020202030204" pitchFamily="34" charset="0"/>
              </a:rPr>
              <a:t>18. Бактериолог</a:t>
            </a:r>
          </a:p>
          <a:p>
            <a:r>
              <a:rPr lang="ru-RU" sz="1200" dirty="0">
                <a:latin typeface="Arial Narrow" panose="020B0606020202030204" pitchFamily="34" charset="0"/>
              </a:rPr>
              <a:t>19. І</a:t>
            </a:r>
            <a:r>
              <a:rPr lang="en-US" sz="1200" dirty="0">
                <a:latin typeface="Arial Narrow" panose="020B0606020202030204" pitchFamily="34" charset="0"/>
              </a:rPr>
              <a:t>T</a:t>
            </a:r>
            <a:r>
              <a:rPr lang="kk-KZ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инфрақұрылым</a:t>
            </a:r>
            <a:r>
              <a:rPr lang="ru-RU" sz="1200" dirty="0">
                <a:latin typeface="Arial Narrow" panose="020B0606020202030204" pitchFamily="34" charset="0"/>
              </a:rPr>
              <a:t> архитекторы</a:t>
            </a:r>
            <a:endParaRPr lang="en-US" sz="1200" dirty="0">
              <a:latin typeface="Arial Narrow" panose="020B0606020202030204" pitchFamily="34" charset="0"/>
            </a:endParaRPr>
          </a:p>
          <a:p>
            <a:r>
              <a:rPr lang="ru-RU" sz="1200" dirty="0">
                <a:latin typeface="Arial Narrow" panose="020B0606020202030204" pitchFamily="34" charset="0"/>
              </a:rPr>
              <a:t>20. </a:t>
            </a:r>
            <a:r>
              <a:rPr lang="ru-RU" sz="1200" dirty="0" err="1">
                <a:latin typeface="Arial Narrow" panose="020B0606020202030204" pitchFamily="34" charset="0"/>
              </a:rPr>
              <a:t>Бағдарламалық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қамсыздандыру</a:t>
            </a:r>
            <a:r>
              <a:rPr lang="ru-RU" sz="1200" dirty="0">
                <a:latin typeface="Arial Narrow" panose="020B0606020202030204" pitchFamily="34" charset="0"/>
              </a:rPr>
              <a:t> архитекторы</a:t>
            </a:r>
            <a:endParaRPr lang="en-US" sz="1200" dirty="0">
              <a:latin typeface="Arial Narrow" panose="020B0606020202030204" pitchFamily="34" charset="0"/>
            </a:endParaRPr>
          </a:p>
          <a:p>
            <a:r>
              <a:rPr lang="ru-RU" sz="1200" dirty="0">
                <a:latin typeface="Arial Narrow" panose="020B0606020202030204" pitchFamily="34" charset="0"/>
              </a:rPr>
              <a:t>21. </a:t>
            </a:r>
            <a:r>
              <a:rPr lang="ru-RU" sz="1200" dirty="0" err="1">
                <a:latin typeface="Arial Narrow" panose="020B0606020202030204" pitchFamily="34" charset="0"/>
              </a:rPr>
              <a:t>Өндірістік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оқыту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шебері</a:t>
            </a:r>
            <a:r>
              <a:rPr lang="ru-RU" sz="1200" dirty="0">
                <a:latin typeface="Arial Narrow" panose="020B0606020202030204" pitchFamily="34" charset="0"/>
              </a:rPr>
              <a:t> (инженерия </a:t>
            </a:r>
            <a:r>
              <a:rPr lang="ru-RU" sz="1200" dirty="0" err="1">
                <a:latin typeface="Arial Narrow" panose="020B0606020202030204" pitchFamily="34" charset="0"/>
              </a:rPr>
              <a:t>және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инженерлік</a:t>
            </a:r>
            <a:r>
              <a:rPr lang="ru-RU" sz="1200" dirty="0"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latin typeface="Arial Narrow" panose="020B0606020202030204" pitchFamily="34" charset="0"/>
              </a:rPr>
              <a:t>іс</a:t>
            </a:r>
            <a:r>
              <a:rPr lang="ru-RU" sz="1200" dirty="0"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2" y="277136"/>
            <a:ext cx="2794687" cy="186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3" y="2470663"/>
            <a:ext cx="2794687" cy="1863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2" y="4664331"/>
            <a:ext cx="2794687" cy="18632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779844" y="672807"/>
            <a:ext cx="3021432" cy="987495"/>
          </a:xfrm>
          <a:prstGeom prst="roundRect">
            <a:avLst>
              <a:gd name="adj" fmla="val 32100"/>
            </a:avLst>
          </a:prstGeom>
          <a:solidFill>
            <a:srgbClr val="FAD02B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b="1" dirty="0">
                <a:solidFill>
                  <a:schemeClr val="tx1"/>
                </a:solidFill>
              </a:rPr>
              <a:t>ТҰРАҚТЫ ТҰРУҒА РҰҚСАТТЫ </a:t>
            </a:r>
            <a:r>
              <a:rPr lang="kk-KZ" sz="1600" dirty="0">
                <a:solidFill>
                  <a:schemeClr val="tx1"/>
                </a:solidFill>
              </a:rPr>
              <a:t>оңайлатылған тәртіппен алу </a:t>
            </a:r>
            <a:r>
              <a:rPr lang="kk-KZ" sz="1400" dirty="0">
                <a:solidFill>
                  <a:schemeClr val="tx1"/>
                </a:solidFill>
              </a:rPr>
              <a:t>(Тұруға ықтиярхат)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03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2">
            <a:extLst>
              <a:ext uri="{FF2B5EF4-FFF2-40B4-BE49-F238E27FC236}">
                <a16:creationId xmlns:a16="http://schemas.microsoft.com/office/drawing/2014/main" id="{1C558A85-05E4-43D8-8354-DC137C5A9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120"/>
            <a:ext cx="3278337" cy="6858000"/>
          </a:xfrm>
          <a:prstGeom prst="rect">
            <a:avLst/>
          </a:prstGeom>
          <a:solidFill>
            <a:srgbClr val="FAD0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42">
            <a:extLst>
              <a:ext uri="{FF2B5EF4-FFF2-40B4-BE49-F238E27FC236}">
                <a16:creationId xmlns:a16="http://schemas.microsoft.com/office/drawing/2014/main" id="{1811589D-7737-4AB2-BF7A-870068DB0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0673" y="-937"/>
            <a:ext cx="3419857" cy="6858000"/>
          </a:xfrm>
          <a:prstGeom prst="rect">
            <a:avLst/>
          </a:prstGeom>
          <a:solidFill>
            <a:srgbClr val="FAD0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792131-AB2D-4B0A-A918-25CE60829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265" y="0"/>
            <a:ext cx="3419856" cy="6858000"/>
          </a:xfrm>
          <a:prstGeom prst="rect">
            <a:avLst/>
          </a:prstGeom>
        </p:spPr>
      </p:pic>
      <p:pic>
        <p:nvPicPr>
          <p:cNvPr id="8" name="Picture 26">
            <a:extLst>
              <a:ext uri="{FF2B5EF4-FFF2-40B4-BE49-F238E27FC236}">
                <a16:creationId xmlns:a16="http://schemas.microsoft.com/office/drawing/2014/main" id="{DCCC8443-4C21-4332-A7BB-B8E7FF8EAFD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919" y="205843"/>
            <a:ext cx="1059801" cy="105949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953E81-3CCB-432A-A069-7C3DE084DED8}"/>
              </a:ext>
            </a:extLst>
          </p:cNvPr>
          <p:cNvSpPr txBox="1"/>
          <p:nvPr/>
        </p:nvSpPr>
        <p:spPr>
          <a:xfrm>
            <a:off x="1099130" y="3012363"/>
            <a:ext cx="21405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latin typeface="Arial Narrow" panose="020B0606020202030204" pitchFamily="34" charset="0"/>
              </a:rPr>
              <a:t>Сұранысқа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ие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кәсіп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r>
              <a:rPr lang="ru-RU" sz="2000" b="1" dirty="0" err="1">
                <a:latin typeface="Arial Narrow" panose="020B0606020202030204" pitchFamily="34" charset="0"/>
              </a:rPr>
              <a:t>иесі</a:t>
            </a:r>
            <a:endParaRPr lang="en-US" sz="2800" b="1" dirty="0">
              <a:latin typeface="Arial Narrow" panose="020B06060202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141007-41DB-4A72-ACBB-8EC188CBCFCE}"/>
              </a:ext>
            </a:extLst>
          </p:cNvPr>
          <p:cNvSpPr txBox="1"/>
          <p:nvPr/>
        </p:nvSpPr>
        <p:spPr>
          <a:xfrm>
            <a:off x="108204" y="1483776"/>
            <a:ext cx="3014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>
                <a:latin typeface="Arial Narrow" panose="020B0606020202030204" pitchFamily="34" charset="0"/>
              </a:rPr>
              <a:t>Сұранысқа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ие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мамандықтары</a:t>
            </a:r>
            <a:r>
              <a:rPr lang="ru-RU" sz="1600" dirty="0">
                <a:latin typeface="Arial Narrow" panose="020B0606020202030204" pitchFamily="34" charset="0"/>
              </a:rPr>
              <a:t> бар </a:t>
            </a:r>
            <a:r>
              <a:rPr lang="ru-RU" sz="1600" dirty="0" err="1">
                <a:latin typeface="Arial Narrow" panose="020B0606020202030204" pitchFamily="34" charset="0"/>
              </a:rPr>
              <a:t>шетелдік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мамандар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үшін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қолайлы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жағдайлар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жасау</a:t>
            </a:r>
            <a:endParaRPr lang="en-US" sz="1100" dirty="0">
              <a:latin typeface="Arial Narrow" panose="020B060602020203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FF6DBC6-632C-4024-BB54-5FB00908F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387" y="2452788"/>
            <a:ext cx="1374741" cy="13747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8D8E58-7E88-4C75-BED5-947F1D579F4E}"/>
              </a:ext>
            </a:extLst>
          </p:cNvPr>
          <p:cNvSpPr txBox="1"/>
          <p:nvPr/>
        </p:nvSpPr>
        <p:spPr>
          <a:xfrm>
            <a:off x="4509" y="914060"/>
            <a:ext cx="21892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3600" b="1" dirty="0" err="1">
                <a:latin typeface="Arial Narrow" panose="020B0606020202030204" pitchFamily="34" charset="0"/>
              </a:rPr>
              <a:t>Мақсаты</a:t>
            </a:r>
            <a:r>
              <a:rPr lang="ru-RU" sz="3600" b="1" dirty="0">
                <a:latin typeface="Arial Narrow" panose="020B0606020202030204" pitchFamily="34" charset="0"/>
              </a:rPr>
              <a:t>:</a:t>
            </a:r>
          </a:p>
          <a:p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5A9CEF-F019-4A71-98B4-8D3B987E1CB6}"/>
              </a:ext>
            </a:extLst>
          </p:cNvPr>
          <p:cNvSpPr txBox="1"/>
          <p:nvPr/>
        </p:nvSpPr>
        <p:spPr>
          <a:xfrm>
            <a:off x="108204" y="3982228"/>
            <a:ext cx="3014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dirty="0">
                <a:latin typeface="Arial Narrow" panose="020B0606020202030204" pitchFamily="34" charset="0"/>
              </a:rPr>
              <a:t>Елге еркін кіру және жұмысқа орналасу мүмкіндігіне ие болады.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32D757-F2A5-45B8-90D8-38FF188A3D55}"/>
              </a:ext>
            </a:extLst>
          </p:cNvPr>
          <p:cNvSpPr txBox="1"/>
          <p:nvPr/>
        </p:nvSpPr>
        <p:spPr>
          <a:xfrm>
            <a:off x="147065" y="5065807"/>
            <a:ext cx="295551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Arial Narrow" panose="020B0606020202030204" pitchFamily="34" charset="0"/>
              </a:rPr>
              <a:t>        </a:t>
            </a:r>
            <a:r>
              <a:rPr lang="ru-RU" sz="1600" dirty="0" err="1">
                <a:latin typeface="Arial Narrow" panose="020B0606020202030204" pitchFamily="34" charset="0"/>
              </a:rPr>
              <a:t>Сұрақтар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бойынша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келесі</a:t>
            </a:r>
            <a:r>
              <a:rPr lang="ru-RU" sz="1600" dirty="0">
                <a:latin typeface="Arial Narrow" panose="020B0606020202030204" pitchFamily="34" charset="0"/>
              </a:rPr>
              <a:t> телефон </a:t>
            </a:r>
            <a:r>
              <a:rPr lang="ru-RU" sz="1600" dirty="0" err="1">
                <a:latin typeface="Arial Narrow" panose="020B0606020202030204" pitchFamily="34" charset="0"/>
              </a:rPr>
              <a:t>арқылы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хабарласуға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dirty="0" err="1">
                <a:latin typeface="Arial Narrow" panose="020B0606020202030204" pitchFamily="34" charset="0"/>
              </a:rPr>
              <a:t>болады</a:t>
            </a:r>
            <a:r>
              <a:rPr lang="ru-RU" sz="1600" dirty="0">
                <a:latin typeface="Arial Narrow" panose="020B0606020202030204" pitchFamily="34" charset="0"/>
              </a:rPr>
              <a:t>:</a:t>
            </a:r>
          </a:p>
          <a:p>
            <a:pPr algn="just"/>
            <a:r>
              <a:rPr lang="ru-RU" sz="1600" dirty="0">
                <a:latin typeface="Arial Narrow" panose="020B0606020202030204" pitchFamily="34" charset="0"/>
              </a:rPr>
              <a:t>8 (7172) 74-37-78</a:t>
            </a:r>
          </a:p>
          <a:p>
            <a:pPr algn="just"/>
            <a:r>
              <a:rPr lang="ru-RU" sz="1600" dirty="0">
                <a:latin typeface="Arial Narrow" panose="020B0606020202030204" pitchFamily="34" charset="0"/>
              </a:rPr>
              <a:t>8 (7172) 71-</a:t>
            </a:r>
            <a:r>
              <a:rPr lang="en-US" sz="1600" dirty="0">
                <a:latin typeface="Arial Narrow" panose="020B0606020202030204" pitchFamily="34" charset="0"/>
              </a:rPr>
              <a:t>4</a:t>
            </a:r>
            <a:r>
              <a:rPr lang="ru-RU" sz="1600" dirty="0">
                <a:latin typeface="Arial Narrow" panose="020B0606020202030204" pitchFamily="34" charset="0"/>
              </a:rPr>
              <a:t>5-</a:t>
            </a:r>
            <a:r>
              <a:rPr lang="en-US" sz="1600" dirty="0">
                <a:latin typeface="Arial Narrow" panose="020B0606020202030204" pitchFamily="34" charset="0"/>
              </a:rPr>
              <a:t>2</a:t>
            </a:r>
            <a:r>
              <a:rPr lang="ru-RU" sz="1600" dirty="0">
                <a:latin typeface="Arial Narrow" panose="020B0606020202030204" pitchFamily="34" charset="0"/>
              </a:rPr>
              <a:t>0</a:t>
            </a:r>
          </a:p>
          <a:p>
            <a:pPr algn="just"/>
            <a:r>
              <a:rPr lang="kk-KZ" sz="800" dirty="0">
                <a:latin typeface="Arial Narrow" panose="020B0606020202030204" pitchFamily="34" charset="0"/>
              </a:rPr>
              <a:t>        </a:t>
            </a:r>
          </a:p>
          <a:p>
            <a:pPr algn="just"/>
            <a:r>
              <a:rPr lang="kk-KZ" sz="1600" dirty="0">
                <a:latin typeface="Arial Narrow" panose="020B0606020202030204" pitchFamily="34" charset="0"/>
              </a:rPr>
              <a:t>         </a:t>
            </a:r>
            <a:r>
              <a:rPr lang="en-US" sz="1600" dirty="0">
                <a:latin typeface="Arial Narrow" panose="020B0606020202030204" pitchFamily="34" charset="0"/>
              </a:rPr>
              <a:t>Call-</a:t>
            </a:r>
            <a:r>
              <a:rPr lang="ru-RU" sz="1600" dirty="0" err="1">
                <a:latin typeface="Arial Narrow" panose="020B0606020202030204" pitchFamily="34" charset="0"/>
              </a:rPr>
              <a:t>отралық</a:t>
            </a:r>
            <a:r>
              <a:rPr lang="ru-RU" sz="1600" dirty="0">
                <a:latin typeface="Arial Narrow" panose="020B0606020202030204" pitchFamily="34" charset="0"/>
              </a:rPr>
              <a:t>: 1404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7D8E1CC-EF64-4B0A-92D0-24B91B7FE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202" y="5089254"/>
            <a:ext cx="297604" cy="29760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990FAB0-C6F0-4D02-8164-277F97CD63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241" y="6349628"/>
            <a:ext cx="445526" cy="4329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38C59DC-F363-4057-97D9-A2D199C69AAE}"/>
              </a:ext>
            </a:extLst>
          </p:cNvPr>
          <p:cNvSpPr txBox="1"/>
          <p:nvPr/>
        </p:nvSpPr>
        <p:spPr>
          <a:xfrm>
            <a:off x="4394029" y="1899274"/>
            <a:ext cx="219529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Тұруға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ықтиярхат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алудың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оңайлатылған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тәртібі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endParaRPr lang="kk-KZ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Тұруға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ықтиярхат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ресімделгеннен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кейін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Қазақстан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аумағы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бойынша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еркін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жүріп-тұру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 </a:t>
            </a:r>
            <a:endParaRPr lang="en-US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endParaRPr lang="kk-KZ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Еңбек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қызметін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рұқсат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құжаттарынсыз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жүзеге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асыру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 </a:t>
            </a:r>
          </a:p>
          <a:p>
            <a:pPr algn="just"/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endParaRPr lang="en-U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Әлеуметтік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қорғау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ru-RU" sz="1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зейнетақы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жинақтары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ru-RU" sz="1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әлеуметтік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төлемдер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және</a:t>
            </a:r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т. б.)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және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басқа</a:t>
            </a: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 да </a:t>
            </a:r>
            <a:r>
              <a:rPr lang="ru-RU" sz="1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құқықтар</a:t>
            </a:r>
            <a:endParaRPr lang="ru-RU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endParaRPr lang="en-US" sz="10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DF4DFB0-7EF6-4412-A345-97E3279C21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5356" y="1716682"/>
            <a:ext cx="917258" cy="92057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F95A036-50F2-4DF2-9D58-4732A2DB7F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1026" y="3034635"/>
            <a:ext cx="917258" cy="91725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FF2DF25-57F0-4D9D-B0F2-A0E039B5CE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6635" y="4219055"/>
            <a:ext cx="926041" cy="92604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5753951-7879-4BCE-8A96-F9831B1D44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7775" y="4215765"/>
            <a:ext cx="850523" cy="91471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71DACC-CBA7-44C7-9726-3CED18091D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40169" y="5449173"/>
            <a:ext cx="926041" cy="92604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0433978-C569-4524-95BC-04B3A3D7EE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>
            <a:off x="7298855" y="-998376"/>
            <a:ext cx="4228618" cy="512204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ADF1EE5-1667-4B1F-9980-247533C3E4F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0601" y="2500966"/>
            <a:ext cx="1580578" cy="158057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D3A2971-4233-4E79-9E1D-D8C9192FCE8D}"/>
              </a:ext>
            </a:extLst>
          </p:cNvPr>
          <p:cNvSpPr txBox="1"/>
          <p:nvPr/>
        </p:nvSpPr>
        <p:spPr>
          <a:xfrm>
            <a:off x="6791457" y="4135569"/>
            <a:ext cx="3098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ҚР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Еңбек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халықты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әлеуметтік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қорғау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министрінің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ақпандағы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№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49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бұйрығына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C6808F7-6A34-460F-855A-37E77F66BC12}"/>
              </a:ext>
            </a:extLst>
          </p:cNvPr>
          <p:cNvSpPr txBox="1"/>
          <p:nvPr/>
        </p:nvSpPr>
        <p:spPr>
          <a:xfrm>
            <a:off x="7138186" y="2406649"/>
            <a:ext cx="9911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Arial Narrow" panose="020B0606020202030204" pitchFamily="34" charset="0"/>
              </a:rPr>
              <a:t>21</a:t>
            </a:r>
          </a:p>
          <a:p>
            <a:endParaRPr lang="en-US" sz="4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BFE2AFD-9186-43B4-906F-2CC48B2D3CF7}"/>
              </a:ext>
            </a:extLst>
          </p:cNvPr>
          <p:cNvSpPr txBox="1"/>
          <p:nvPr/>
        </p:nvSpPr>
        <p:spPr>
          <a:xfrm>
            <a:off x="6807712" y="3586227"/>
            <a:ext cx="2999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err="1"/>
              <a:t>мамандық</a:t>
            </a:r>
            <a:endParaRPr lang="en-US" sz="1600" dirty="0">
              <a:latin typeface="Arial Narrow" panose="020B0606020202030204" pitchFamily="34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945C3161-1186-4783-B9D8-153FD5DA9B97}"/>
              </a:ext>
            </a:extLst>
          </p:cNvPr>
          <p:cNvGrpSpPr/>
          <p:nvPr/>
        </p:nvGrpSpPr>
        <p:grpSpPr>
          <a:xfrm>
            <a:off x="6881503" y="1315646"/>
            <a:ext cx="3008242" cy="646331"/>
            <a:chOff x="6881503" y="1394869"/>
            <a:chExt cx="2999583" cy="646331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E3C1470B-B392-4AB8-9484-F5156922D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947319" y="1490562"/>
              <a:ext cx="215422" cy="211771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7AD0476-D345-4DDF-94EB-834379F10ED6}"/>
                </a:ext>
              </a:extLst>
            </p:cNvPr>
            <p:cNvSpPr txBox="1"/>
            <p:nvPr/>
          </p:nvSpPr>
          <p:spPr>
            <a:xfrm>
              <a:off x="6881503" y="1394869"/>
              <a:ext cx="29995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Сұранысқа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ие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мамандыққа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ие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болу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892A26F9-FA40-41FE-A706-1A71C0DEE6C3}"/>
              </a:ext>
            </a:extLst>
          </p:cNvPr>
          <p:cNvSpPr txBox="1"/>
          <p:nvPr/>
        </p:nvSpPr>
        <p:spPr>
          <a:xfrm>
            <a:off x="6780959" y="5145096"/>
            <a:ext cx="190638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 err="1">
                <a:latin typeface="Arial Narrow" panose="020B0606020202030204" pitchFamily="34" charset="0"/>
              </a:rPr>
              <a:t>Сондай-ақ</a:t>
            </a:r>
            <a:r>
              <a:rPr lang="ru-RU" sz="1100" b="1" dirty="0">
                <a:latin typeface="Arial Narrow" panose="020B0606020202030204" pitchFamily="34" charset="0"/>
              </a:rPr>
              <a:t> </a:t>
            </a:r>
            <a:r>
              <a:rPr lang="ru-RU" sz="1100" b="1" dirty="0" err="1">
                <a:latin typeface="Arial Narrow" panose="020B0606020202030204" pitchFamily="34" charset="0"/>
              </a:rPr>
              <a:t>шетелдік</a:t>
            </a:r>
            <a:r>
              <a:rPr lang="ru-RU" sz="1100" b="1" dirty="0">
                <a:latin typeface="Arial Narrow" panose="020B0606020202030204" pitchFamily="34" charset="0"/>
              </a:rPr>
              <a:t> </a:t>
            </a:r>
            <a:r>
              <a:rPr lang="ru-RU" sz="1100" b="1" dirty="0" err="1">
                <a:latin typeface="Arial Narrow" panose="020B0606020202030204" pitchFamily="34" charset="0"/>
              </a:rPr>
              <a:t>Қазақстан</a:t>
            </a:r>
            <a:r>
              <a:rPr lang="ru-RU" sz="1100" b="1" dirty="0">
                <a:latin typeface="Arial Narrow" panose="020B0606020202030204" pitchFamily="34" charset="0"/>
              </a:rPr>
              <a:t> </a:t>
            </a:r>
            <a:r>
              <a:rPr lang="ru-RU" sz="1100" b="1" dirty="0" err="1">
                <a:latin typeface="Arial Narrow" panose="020B0606020202030204" pitchFamily="34" charset="0"/>
              </a:rPr>
              <a:t>Республикасы</a:t>
            </a:r>
            <a:r>
              <a:rPr lang="ru-RU" sz="1100" b="1" dirty="0">
                <a:latin typeface="Arial Narrow" panose="020B0606020202030204" pitchFamily="34" charset="0"/>
              </a:rPr>
              <a:t> </a:t>
            </a:r>
            <a:r>
              <a:rPr lang="ru-RU" sz="1100" b="1" dirty="0" err="1">
                <a:latin typeface="Arial Narrow" panose="020B0606020202030204" pitchFamily="34" charset="0"/>
              </a:rPr>
              <a:t>Президентінің</a:t>
            </a:r>
            <a:r>
              <a:rPr lang="ru-RU" sz="1100" b="1" dirty="0">
                <a:latin typeface="Arial Narrow" panose="020B0606020202030204" pitchFamily="34" charset="0"/>
              </a:rPr>
              <a:t> 2005 </a:t>
            </a:r>
            <a:r>
              <a:rPr lang="ru-RU" sz="1100" b="1" dirty="0" err="1">
                <a:latin typeface="Arial Narrow" panose="020B0606020202030204" pitchFamily="34" charset="0"/>
              </a:rPr>
              <a:t>жылғы</a:t>
            </a:r>
            <a:r>
              <a:rPr lang="ru-RU" sz="1100" b="1" dirty="0">
                <a:latin typeface="Arial Narrow" panose="020B0606020202030204" pitchFamily="34" charset="0"/>
              </a:rPr>
              <a:t> </a:t>
            </a:r>
            <a:br>
              <a:rPr lang="ru-RU" sz="1100" b="1" dirty="0">
                <a:latin typeface="Arial Narrow" panose="020B0606020202030204" pitchFamily="34" charset="0"/>
              </a:rPr>
            </a:br>
            <a:r>
              <a:rPr lang="ru-RU" sz="1100" b="1" dirty="0">
                <a:latin typeface="Arial Narrow" panose="020B0606020202030204" pitchFamily="34" charset="0"/>
              </a:rPr>
              <a:t>6 </a:t>
            </a:r>
            <a:r>
              <a:rPr lang="ru-RU" sz="1100" b="1" dirty="0" err="1">
                <a:latin typeface="Arial Narrow" panose="020B0606020202030204" pitchFamily="34" charset="0"/>
              </a:rPr>
              <a:t>маусымдағы</a:t>
            </a:r>
            <a:r>
              <a:rPr lang="ru-RU" sz="1100" b="1" dirty="0">
                <a:latin typeface="Arial Narrow" panose="020B0606020202030204" pitchFamily="34" charset="0"/>
              </a:rPr>
              <a:t> № 1587 </a:t>
            </a:r>
            <a:r>
              <a:rPr lang="ru-RU" sz="1100" b="1" dirty="0" err="1">
                <a:latin typeface="Arial Narrow" panose="020B0606020202030204" pitchFamily="34" charset="0"/>
              </a:rPr>
              <a:t>Жарлығымен</a:t>
            </a:r>
            <a:r>
              <a:rPr lang="ru-RU" sz="1100" b="1" dirty="0">
                <a:latin typeface="Arial Narrow" panose="020B0606020202030204" pitchFamily="34" charset="0"/>
              </a:rPr>
              <a:t> </a:t>
            </a:r>
            <a:r>
              <a:rPr lang="ru-RU" sz="1100" b="1" dirty="0" err="1">
                <a:latin typeface="Arial Narrow" panose="020B0606020202030204" pitchFamily="34" charset="0"/>
              </a:rPr>
              <a:t>бекітілген</a:t>
            </a:r>
            <a:r>
              <a:rPr lang="ru-RU" sz="1100" b="1" dirty="0">
                <a:latin typeface="Arial Narrow" panose="020B0606020202030204" pitchFamily="34" charset="0"/>
              </a:rPr>
              <a:t> </a:t>
            </a:r>
            <a:r>
              <a:rPr lang="ru-RU" sz="1100" b="1" dirty="0" err="1">
                <a:latin typeface="Arial Narrow" panose="020B0606020202030204" pitchFamily="34" charset="0"/>
              </a:rPr>
              <a:t>кәсіптер</a:t>
            </a:r>
            <a:r>
              <a:rPr lang="ru-RU" sz="1100" b="1" dirty="0">
                <a:latin typeface="Arial Narrow" panose="020B0606020202030204" pitchFamily="34" charset="0"/>
              </a:rPr>
              <a:t> </a:t>
            </a:r>
            <a:r>
              <a:rPr lang="ru-RU" sz="1100" b="1" dirty="0" err="1">
                <a:latin typeface="Arial Narrow" panose="020B0606020202030204" pitchFamily="34" charset="0"/>
              </a:rPr>
              <a:t>тізбесіне</a:t>
            </a:r>
            <a:r>
              <a:rPr lang="ru-RU" sz="1100" b="1" dirty="0">
                <a:latin typeface="Arial Narrow" panose="020B0606020202030204" pitchFamily="34" charset="0"/>
              </a:rPr>
              <a:t> </a:t>
            </a:r>
            <a:r>
              <a:rPr lang="ru-RU" sz="1100" b="1" dirty="0" err="1">
                <a:latin typeface="Arial Narrow" panose="020B0606020202030204" pitchFamily="34" charset="0"/>
              </a:rPr>
              <a:t>сәйкес</a:t>
            </a:r>
            <a:r>
              <a:rPr lang="ru-RU" sz="1100" b="1" dirty="0">
                <a:latin typeface="Arial Narrow" panose="020B0606020202030204" pitchFamily="34" charset="0"/>
              </a:rPr>
              <a:t> </a:t>
            </a:r>
            <a:r>
              <a:rPr lang="ru-RU" sz="1100" b="1" dirty="0" err="1">
                <a:latin typeface="Arial Narrow" panose="020B0606020202030204" pitchFamily="34" charset="0"/>
              </a:rPr>
              <a:t>Қазақстан</a:t>
            </a:r>
            <a:r>
              <a:rPr lang="ru-RU" sz="1100" b="1" dirty="0">
                <a:latin typeface="Arial Narrow" panose="020B0606020202030204" pitchFamily="34" charset="0"/>
              </a:rPr>
              <a:t> </a:t>
            </a:r>
            <a:r>
              <a:rPr lang="ru-RU" sz="1100" b="1" dirty="0" err="1">
                <a:latin typeface="Arial Narrow" panose="020B0606020202030204" pitchFamily="34" charset="0"/>
              </a:rPr>
              <a:t>Республикасының</a:t>
            </a:r>
            <a:r>
              <a:rPr lang="ru-RU" sz="1100" b="1" dirty="0">
                <a:latin typeface="Arial Narrow" panose="020B0606020202030204" pitchFamily="34" charset="0"/>
              </a:rPr>
              <a:t> </a:t>
            </a:r>
            <a:r>
              <a:rPr lang="ru-RU" sz="1100" b="1" dirty="0" err="1">
                <a:latin typeface="Arial Narrow" panose="020B0606020202030204" pitchFamily="34" charset="0"/>
              </a:rPr>
              <a:t>азаматтығын</a:t>
            </a:r>
            <a:r>
              <a:rPr lang="ru-RU" sz="1100" b="1" dirty="0">
                <a:latin typeface="Arial Narrow" panose="020B0606020202030204" pitchFamily="34" charset="0"/>
              </a:rPr>
              <a:t> </a:t>
            </a:r>
            <a:r>
              <a:rPr lang="ru-RU" sz="1100" b="1" dirty="0" err="1">
                <a:latin typeface="Arial Narrow" panose="020B0606020202030204" pitchFamily="34" charset="0"/>
              </a:rPr>
              <a:t>оңайлатылған</a:t>
            </a:r>
            <a:r>
              <a:rPr lang="ru-RU" sz="1100" b="1" dirty="0">
                <a:latin typeface="Arial Narrow" panose="020B0606020202030204" pitchFamily="34" charset="0"/>
              </a:rPr>
              <a:t> </a:t>
            </a:r>
            <a:r>
              <a:rPr lang="ru-RU" sz="1100" b="1" dirty="0" err="1">
                <a:latin typeface="Arial Narrow" panose="020B0606020202030204" pitchFamily="34" charset="0"/>
              </a:rPr>
              <a:t>тәртіппен</a:t>
            </a:r>
            <a:r>
              <a:rPr lang="ru-RU" sz="1100" b="1" dirty="0">
                <a:latin typeface="Arial Narrow" panose="020B0606020202030204" pitchFamily="34" charset="0"/>
              </a:rPr>
              <a:t> ала </a:t>
            </a:r>
            <a:r>
              <a:rPr lang="ru-RU" sz="1100" b="1" dirty="0" err="1">
                <a:latin typeface="Arial Narrow" panose="020B0606020202030204" pitchFamily="34" charset="0"/>
              </a:rPr>
              <a:t>алады</a:t>
            </a:r>
            <a:r>
              <a:rPr lang="ru-RU" sz="1100" b="1" dirty="0">
                <a:latin typeface="Arial Narrow" panose="020B0606020202030204" pitchFamily="34" charset="0"/>
              </a:rPr>
              <a:t> </a:t>
            </a:r>
            <a:br>
              <a:rPr lang="ru-RU" sz="1100" b="1" dirty="0">
                <a:latin typeface="Arial Narrow" panose="020B0606020202030204" pitchFamily="34" charset="0"/>
              </a:rPr>
            </a:br>
            <a:endParaRPr lang="en-US" sz="1100" b="1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5262A8-3F66-4B57-87B6-08DAE64B76B3}"/>
              </a:ext>
            </a:extLst>
          </p:cNvPr>
          <p:cNvSpPr txBox="1"/>
          <p:nvPr/>
        </p:nvSpPr>
        <p:spPr>
          <a:xfrm>
            <a:off x="6729479" y="4813225"/>
            <a:ext cx="3274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___________________________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A68A78-57DE-46E9-9376-89130F1CDC33}"/>
              </a:ext>
            </a:extLst>
          </p:cNvPr>
          <p:cNvSpPr txBox="1"/>
          <p:nvPr/>
        </p:nvSpPr>
        <p:spPr>
          <a:xfrm>
            <a:off x="7080309" y="465456"/>
            <a:ext cx="2556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 Narrow" panose="020B0606020202030204" pitchFamily="34" charset="0"/>
              </a:rPr>
              <a:t> </a:t>
            </a:r>
            <a:r>
              <a:rPr lang="ru-RU" sz="3600" b="1" dirty="0" err="1">
                <a:latin typeface="Arial Narrow" panose="020B0606020202030204" pitchFamily="34" charset="0"/>
              </a:rPr>
              <a:t>Талаптар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F086934-6669-4C23-AA05-0F791C405CD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724" b="95443" l="1270" r="89844">
                        <a14:foregroundMark x1="42285" y1="8854" x2="42285" y2="8854"/>
                        <a14:foregroundMark x1="50879" y1="85156" x2="50879" y2="85156"/>
                        <a14:foregroundMark x1="49902" y1="86849" x2="49902" y2="86849"/>
                        <a14:foregroundMark x1="34961" y1="87240" x2="34961" y2="87240"/>
                        <a14:foregroundMark x1="6152" y1="84766" x2="6152" y2="84766"/>
                        <a14:foregroundMark x1="15820" y1="95443" x2="15820" y2="95443"/>
                        <a14:foregroundMark x1="1270" y1="94271" x2="1270" y2="94271"/>
                        <a14:backgroundMark x1="59375" y1="4688" x2="59375" y2="4688"/>
                        <a14:backgroundMark x1="57422" y1="4948" x2="56641" y2="4948"/>
                        <a14:backgroundMark x1="38086" y1="4948" x2="42090" y2="4948"/>
                        <a14:backgroundMark x1="46582" y1="4427" x2="60742" y2="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340" y="5443808"/>
            <a:ext cx="1663350" cy="1091996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3514126" y="269327"/>
            <a:ext cx="3026917" cy="1234018"/>
          </a:xfrm>
          <a:prstGeom prst="parallelogram">
            <a:avLst>
              <a:gd name="adj" fmla="val 45840"/>
            </a:avLst>
          </a:prstGeom>
          <a:solidFill>
            <a:srgbClr val="FAD0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solidFill>
                  <a:schemeClr val="tx1"/>
                </a:solidFill>
              </a:rPr>
              <a:t>Сұранысқа ие мамандығы бар шетелдіктердің артықшылықтары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32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</TotalTime>
  <Words>250</Words>
  <Application>Microsoft Office PowerPoint</Application>
  <PresentationFormat>Лист A4 (210x297 мм)</PresentationFormat>
  <Paragraphs>55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Мади И.Альжан</dc:creator>
  <cp:lastModifiedBy>Пользователь</cp:lastModifiedBy>
  <cp:revision>33</cp:revision>
  <cp:lastPrinted>2023-09-18T12:45:31Z</cp:lastPrinted>
  <dcterms:created xsi:type="dcterms:W3CDTF">2023-09-12T04:55:29Z</dcterms:created>
  <dcterms:modified xsi:type="dcterms:W3CDTF">2023-09-18T12:46:40Z</dcterms:modified>
</cp:coreProperties>
</file>