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9" r:id="rId2"/>
    <p:sldId id="270" r:id="rId3"/>
    <p:sldId id="271" r:id="rId4"/>
    <p:sldId id="272" r:id="rId5"/>
    <p:sldId id="273" r:id="rId6"/>
    <p:sldId id="275" r:id="rId7"/>
    <p:sldId id="276" r:id="rId8"/>
    <p:sldId id="279" r:id="rId9"/>
    <p:sldId id="285" r:id="rId10"/>
    <p:sldId id="281" r:id="rId11"/>
    <p:sldId id="282" r:id="rId12"/>
    <p:sldId id="283" r:id="rId13"/>
    <p:sldId id="284" r:id="rId1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2079" autoAdjust="0"/>
  </p:normalViewPr>
  <p:slideViewPr>
    <p:cSldViewPr>
      <p:cViewPr varScale="1">
        <p:scale>
          <a:sx n="89" d="100"/>
          <a:sy n="89" d="100"/>
        </p:scale>
        <p:origin x="84"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82"/>
      <c:rAngAx val="0"/>
      <c:perspective val="0"/>
    </c:view3D>
    <c:floor>
      <c:thickness val="0"/>
    </c:floor>
    <c:sideWall>
      <c:thickness val="0"/>
    </c:sideWall>
    <c:backWall>
      <c:thickness val="0"/>
    </c:backWall>
    <c:plotArea>
      <c:layout>
        <c:manualLayout>
          <c:layoutTarget val="inner"/>
          <c:xMode val="edge"/>
          <c:yMode val="edge"/>
          <c:x val="0.20066846613747319"/>
          <c:y val="0.317285856116092"/>
          <c:w val="0.53609280278092331"/>
          <c:h val="0.46304342807558108"/>
        </c:manualLayout>
      </c:layout>
      <c:pie3DChart>
        <c:varyColors val="1"/>
        <c:ser>
          <c:idx val="0"/>
          <c:order val="0"/>
          <c:tx>
            <c:strRef>
              <c:f>Лист1!$B$1</c:f>
              <c:strCache>
                <c:ptCount val="1"/>
                <c:pt idx="0">
                  <c:v>Продажи</c:v>
                </c:pt>
              </c:strCache>
            </c:strRef>
          </c:tx>
          <c:dPt>
            <c:idx val="0"/>
            <c:bubble3D val="0"/>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0-FB5F-4934-A6FA-9CE91DE21853}"/>
              </c:ext>
            </c:extLst>
          </c:dPt>
          <c:dPt>
            <c:idx val="1"/>
            <c:bubble3D val="0"/>
            <c:spPr>
              <a:gradFill rotWithShape="1">
                <a:gsLst>
                  <a:gs pos="0">
                    <a:schemeClr val="accent2">
                      <a:tint val="96000"/>
                      <a:lumMod val="104000"/>
                    </a:schemeClr>
                  </a:gs>
                  <a:gs pos="100000">
                    <a:schemeClr val="accent2">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1-FB5F-4934-A6FA-9CE91DE21853}"/>
              </c:ext>
            </c:extLst>
          </c:dPt>
          <c:dPt>
            <c:idx val="2"/>
            <c:bubble3D val="0"/>
            <c:spPr>
              <a:gradFill rotWithShape="1">
                <a:gsLst>
                  <a:gs pos="0">
                    <a:schemeClr val="accent3">
                      <a:tint val="96000"/>
                      <a:lumMod val="104000"/>
                    </a:schemeClr>
                  </a:gs>
                  <a:gs pos="100000">
                    <a:schemeClr val="accent3">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2-FB5F-4934-A6FA-9CE91DE21853}"/>
              </c:ext>
            </c:extLst>
          </c:dPt>
          <c:dPt>
            <c:idx val="3"/>
            <c:bubble3D val="0"/>
            <c:spPr>
              <a:gradFill rotWithShape="1">
                <a:gsLst>
                  <a:gs pos="0">
                    <a:schemeClr val="accent4">
                      <a:tint val="96000"/>
                      <a:lumMod val="104000"/>
                    </a:schemeClr>
                  </a:gs>
                  <a:gs pos="100000">
                    <a:schemeClr val="accent4">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3-FB5F-4934-A6FA-9CE91DE21853}"/>
              </c:ext>
            </c:extLst>
          </c:dPt>
          <c:dPt>
            <c:idx val="4"/>
            <c:bubble3D val="0"/>
            <c:spPr>
              <a:gradFill rotWithShape="1">
                <a:gsLst>
                  <a:gs pos="0">
                    <a:schemeClr val="accent5">
                      <a:tint val="96000"/>
                      <a:lumMod val="104000"/>
                    </a:schemeClr>
                  </a:gs>
                  <a:gs pos="100000">
                    <a:schemeClr val="accent5">
                      <a:shade val="98000"/>
                      <a:lumMod val="94000"/>
                    </a:schemeClr>
                  </a:gs>
                </a:gsLst>
                <a:lin ang="5400000" scaled="0"/>
              </a:gradFill>
              <a:ln>
                <a:noFill/>
              </a:ln>
              <a:effectLst>
                <a:outerShdw blurRad="38100" dist="25400" dir="5400000" rotWithShape="0">
                  <a:srgbClr val="000000">
                    <a:alpha val="25000"/>
                  </a:srgbClr>
                </a:outerShdw>
              </a:effectLst>
              <a:sp3d/>
            </c:spPr>
            <c:extLst>
              <c:ext xmlns:c16="http://schemas.microsoft.com/office/drawing/2014/chart" uri="{C3380CC4-5D6E-409C-BE32-E72D297353CC}">
                <c16:uniqueId val="{00000004-FB5F-4934-A6FA-9CE91DE21853}"/>
              </c:ext>
            </c:extLst>
          </c:dPt>
          <c:dPt>
            <c:idx val="5"/>
            <c:bubble3D val="0"/>
            <c:extLst>
              <c:ext xmlns:c16="http://schemas.microsoft.com/office/drawing/2014/chart" uri="{C3380CC4-5D6E-409C-BE32-E72D297353CC}">
                <c16:uniqueId val="{00000005-FB5F-4934-A6FA-9CE91DE21853}"/>
              </c:ext>
            </c:extLst>
          </c:dPt>
          <c:dPt>
            <c:idx val="6"/>
            <c:bubble3D val="0"/>
            <c:extLst>
              <c:ext xmlns:c16="http://schemas.microsoft.com/office/drawing/2014/chart" uri="{C3380CC4-5D6E-409C-BE32-E72D297353CC}">
                <c16:uniqueId val="{00000006-FB5F-4934-A6FA-9CE91DE21853}"/>
              </c:ext>
            </c:extLst>
          </c:dPt>
          <c:dLbls>
            <c:dLbl>
              <c:idx val="0"/>
              <c:layout>
                <c:manualLayout>
                  <c:x val="6.3534083388484444E-2"/>
                  <c:y val="6.3576164244765074E-2"/>
                </c:manualLayout>
              </c:layout>
              <c:spPr>
                <a:noFill/>
                <a:ln w="25366">
                  <a:noFill/>
                </a:ln>
              </c:spPr>
              <c:txPr>
                <a:bodyPr wrap="square" lIns="38100" tIns="19050" rIns="38100" bIns="19050" anchor="ctr">
                  <a:spAutoFit/>
                </a:bodyPr>
                <a:lstStyle/>
                <a:p>
                  <a:pPr>
                    <a:defRPr b="1"/>
                  </a:pPr>
                  <a:endParaRPr lang="ru-KZ"/>
                </a:p>
              </c:txPr>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B5F-4934-A6FA-9CE91DE21853}"/>
                </c:ext>
              </c:extLst>
            </c:dLbl>
            <c:dLbl>
              <c:idx val="2"/>
              <c:layout>
                <c:manualLayout>
                  <c:x val="0.14295168762408991"/>
                  <c:y val="-5.086093139581218E-2"/>
                </c:manualLayout>
              </c:layout>
              <c:tx>
                <c:rich>
                  <a:bodyPr wrap="square" lIns="38100" tIns="19050" rIns="38100" bIns="19050" anchor="ctr">
                    <a:spAutoFit/>
                  </a:bodyPr>
                  <a:lstStyle/>
                  <a:p>
                    <a:pPr>
                      <a:defRPr b="1"/>
                    </a:pPr>
                    <a:fld id="{AE59A0E5-796C-4FFD-9BE7-F7A5BBDF08E8}" type="CATEGORYNAME">
                      <a:rPr lang="ru-RU" b="1"/>
                      <a:pPr>
                        <a:defRPr b="1"/>
                      </a:pPr>
                      <a:t>[ИМЯ КАТЕГОРИИ]</a:t>
                    </a:fld>
                    <a:r>
                      <a:rPr lang="ru-RU" b="1" baseline="0" dirty="0"/>
                      <a:t>;  </a:t>
                    </a:r>
                    <a:fld id="{41D002A2-A3FE-4A9E-96AC-928AAB4AE337}" type="VALUE">
                      <a:rPr lang="ru-RU" b="1" baseline="0"/>
                      <a:pPr>
                        <a:defRPr b="1"/>
                      </a:pPr>
                      <a:t>[ЗНАЧЕНИЕ]</a:t>
                    </a:fld>
                    <a:endParaRPr lang="ru-RU" b="1" baseline="0" dirty="0"/>
                  </a:p>
                </c:rich>
              </c:tx>
              <c:spPr>
                <a:noFill/>
                <a:ln w="25366">
                  <a:noFill/>
                </a:ln>
              </c:spPr>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B5F-4934-A6FA-9CE91DE21853}"/>
                </c:ext>
              </c:extLst>
            </c:dLbl>
            <c:dLbl>
              <c:idx val="3"/>
              <c:layout>
                <c:manualLayout>
                  <c:x val="7.0152217074784917E-2"/>
                  <c:y val="-1.0596027374127577E-2"/>
                </c:manualLayout>
              </c:layout>
              <c:tx>
                <c:rich>
                  <a:bodyPr wrap="square" lIns="38100" tIns="19050" rIns="38100" bIns="19050" anchor="ctr">
                    <a:spAutoFit/>
                  </a:bodyPr>
                  <a:lstStyle/>
                  <a:p>
                    <a:pPr>
                      <a:defRPr b="1"/>
                    </a:pPr>
                    <a:fld id="{A39B6EA8-8109-491B-A13E-84A77A3CD2C2}" type="CATEGORYNAME">
                      <a:rPr lang="ru-RU" b="1"/>
                      <a:pPr>
                        <a:defRPr b="1"/>
                      </a:pPr>
                      <a:t>[ИМЯ КАТЕГОРИИ]</a:t>
                    </a:fld>
                    <a:r>
                      <a:rPr lang="ru-RU" b="1" baseline="0" dirty="0"/>
                      <a:t>;           </a:t>
                    </a:r>
                    <a:fld id="{0D2A379B-3AA4-4051-AA93-F4B4923835F8}" type="VALUE">
                      <a:rPr lang="ru-RU" b="1" baseline="0" smtClean="0"/>
                      <a:pPr>
                        <a:defRPr b="1"/>
                      </a:pPr>
                      <a:t>[ЗНАЧЕНИЕ]</a:t>
                    </a:fld>
                    <a:endParaRPr lang="ru-RU" b="1" baseline="0" dirty="0"/>
                  </a:p>
                </c:rich>
              </c:tx>
              <c:spPr>
                <a:noFill/>
                <a:ln w="25366">
                  <a:noFill/>
                </a:ln>
              </c:spPr>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B5F-4934-A6FA-9CE91DE21853}"/>
                </c:ext>
              </c:extLst>
            </c:dLbl>
            <c:dLbl>
              <c:idx val="4"/>
              <c:layout>
                <c:manualLayout>
                  <c:x val="5.6915949702183888E-2"/>
                  <c:y val="4.2384109496510156E-2"/>
                </c:manualLayout>
              </c:layout>
              <c:spPr>
                <a:noFill/>
                <a:ln w="25366">
                  <a:noFill/>
                </a:ln>
              </c:spPr>
              <c:txPr>
                <a:bodyPr wrap="square" lIns="38100" tIns="19050" rIns="38100" bIns="19050" anchor="ctr">
                  <a:spAutoFit/>
                </a:bodyPr>
                <a:lstStyle/>
                <a:p>
                  <a:pPr>
                    <a:defRPr b="1"/>
                  </a:pPr>
                  <a:endParaRPr lang="ru-KZ"/>
                </a:p>
              </c:txPr>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B5F-4934-A6FA-9CE91DE21853}"/>
                </c:ext>
              </c:extLst>
            </c:dLbl>
            <c:dLbl>
              <c:idx val="5"/>
              <c:layout>
                <c:manualLayout>
                  <c:x val="2.6472534745201757E-2"/>
                  <c:y val="6.1456958769939722E-2"/>
                </c:manualLayout>
              </c:layout>
              <c:tx>
                <c:rich>
                  <a:bodyPr wrap="square" lIns="38100" tIns="19050" rIns="38100" bIns="19050" anchor="ctr">
                    <a:spAutoFit/>
                  </a:bodyPr>
                  <a:lstStyle/>
                  <a:p>
                    <a:pPr>
                      <a:defRPr b="1"/>
                    </a:pPr>
                    <a:fld id="{DD25C51B-B9B9-473A-9A67-612EB19CBDD7}" type="CATEGORYNAME">
                      <a:rPr lang="ru-RU" b="1"/>
                      <a:pPr>
                        <a:defRPr b="1"/>
                      </a:pPr>
                      <a:t>[ИМЯ КАТЕГОРИИ]</a:t>
                    </a:fld>
                    <a:r>
                      <a:rPr lang="ru-RU" b="1" baseline="0" dirty="0"/>
                      <a:t>;                  </a:t>
                    </a:r>
                    <a:fld id="{7FF99881-4131-4B50-A7FB-763B521A067B}" type="VALUE">
                      <a:rPr lang="ru-RU" b="1" baseline="0" smtClean="0"/>
                      <a:pPr>
                        <a:defRPr b="1"/>
                      </a:pPr>
                      <a:t>[ЗНАЧЕНИЕ]</a:t>
                    </a:fld>
                    <a:endParaRPr lang="ru-RU" b="1" baseline="0" dirty="0"/>
                  </a:p>
                </c:rich>
              </c:tx>
              <c:spPr>
                <a:noFill/>
                <a:ln w="25366">
                  <a:noFill/>
                </a:ln>
              </c:spPr>
              <c:dLblPos val="bestFit"/>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B5F-4934-A6FA-9CE91DE21853}"/>
                </c:ext>
              </c:extLst>
            </c:dLbl>
            <c:dLbl>
              <c:idx val="6"/>
              <c:layout>
                <c:manualLayout>
                  <c:x val="1.7207147584381206E-2"/>
                  <c:y val="0.15470199966226197"/>
                </c:manualLayout>
              </c:layout>
              <c:spPr>
                <a:noFill/>
                <a:ln w="25366">
                  <a:noFill/>
                </a:ln>
              </c:spPr>
              <c:txPr>
                <a:bodyPr wrap="square" lIns="38100" tIns="19050" rIns="38100" bIns="19050" anchor="ctr">
                  <a:spAutoFit/>
                </a:bodyPr>
                <a:lstStyle/>
                <a:p>
                  <a:pPr>
                    <a:defRPr b="1"/>
                  </a:pPr>
                  <a:endParaRPr lang="ru-KZ"/>
                </a:p>
              </c:txPr>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B5F-4934-A6FA-9CE91DE21853}"/>
                </c:ext>
              </c:extLst>
            </c:dLbl>
            <c:spPr>
              <a:noFill/>
              <a:ln w="25366">
                <a:noFill/>
              </a:ln>
            </c:spPr>
            <c:txPr>
              <a:bodyPr wrap="square" lIns="38100" tIns="19050" rIns="38100" bIns="19050" anchor="ctr">
                <a:spAutoFit/>
              </a:bodyPr>
              <a:lstStyle/>
              <a:p>
                <a:pPr>
                  <a:defRPr b="1"/>
                </a:pPr>
                <a:endParaRPr lang="ru-KZ"/>
              </a:p>
            </c:txPr>
            <c:dLblPos val="outEnd"/>
            <c:showLegendKey val="1"/>
            <c:showVal val="1"/>
            <c:showCatName val="1"/>
            <c:showSerName val="0"/>
            <c:showPercent val="0"/>
            <c:showBubbleSize val="0"/>
            <c:showLeaderLines val="1"/>
            <c:extLst>
              <c:ext xmlns:c15="http://schemas.microsoft.com/office/drawing/2012/chart" uri="{CE6537A1-D6FC-4f65-9D91-7224C49458BB}"/>
            </c:extLst>
          </c:dLbls>
          <c:cat>
            <c:strRef>
              <c:f>Лист1!$A$2:$A$8</c:f>
              <c:strCache>
                <c:ptCount val="7"/>
                <c:pt idx="0">
                  <c:v>Өзіндік түсімдер</c:v>
                </c:pt>
                <c:pt idx="1">
                  <c:v>Субвенция</c:v>
                </c:pt>
                <c:pt idx="2">
                  <c:v>Нысаналы трансферттер</c:v>
                </c:pt>
                <c:pt idx="3">
                  <c:v>Төмен тұрған бюджеттерден түсімдер</c:v>
                </c:pt>
                <c:pt idx="4">
                  <c:v>Бюджеттік кредиттерді өтеу</c:v>
                </c:pt>
                <c:pt idx="5">
                  <c:v>Қарыздар түсімдері</c:v>
                </c:pt>
                <c:pt idx="6">
                  <c:v>Бюджет қаражатының бос қалдықтары</c:v>
                </c:pt>
              </c:strCache>
            </c:strRef>
          </c:cat>
          <c:val>
            <c:numRef>
              <c:f>Лист1!$B$2:$B$8</c:f>
              <c:numCache>
                <c:formatCode>#\ ##0.0</c:formatCode>
                <c:ptCount val="7"/>
                <c:pt idx="0">
                  <c:v>103040.8</c:v>
                </c:pt>
                <c:pt idx="1">
                  <c:v>211025.9</c:v>
                </c:pt>
                <c:pt idx="2">
                  <c:v>55616.2</c:v>
                </c:pt>
                <c:pt idx="3">
                  <c:v>5993.3</c:v>
                </c:pt>
                <c:pt idx="4">
                  <c:v>12298.5</c:v>
                </c:pt>
                <c:pt idx="5">
                  <c:v>25150.799999999999</c:v>
                </c:pt>
                <c:pt idx="6">
                  <c:v>8763.2999999999993</c:v>
                </c:pt>
              </c:numCache>
            </c:numRef>
          </c:val>
          <c:extLst>
            <c:ext xmlns:c16="http://schemas.microsoft.com/office/drawing/2014/chart" uri="{C3380CC4-5D6E-409C-BE32-E72D297353CC}">
              <c16:uniqueId val="{00000007-FB5F-4934-A6FA-9CE91DE21853}"/>
            </c:ext>
          </c:extLst>
        </c:ser>
        <c:dLbls>
          <c:showLegendKey val="0"/>
          <c:showVal val="0"/>
          <c:showCatName val="0"/>
          <c:showSerName val="0"/>
          <c:showPercent val="0"/>
          <c:showBubbleSize val="0"/>
          <c:showLeaderLines val="1"/>
        </c:dLbls>
      </c:pie3DChart>
      <c:spPr>
        <a:noFill/>
        <a:ln w="25366">
          <a:noFill/>
        </a:ln>
      </c:spPr>
    </c:plotArea>
    <c:plotVisOnly val="1"/>
    <c:dispBlanksAs val="zero"/>
    <c:showDLblsOverMax val="0"/>
  </c:chart>
  <c:spPr>
    <a:noFill/>
    <a:ln>
      <a:noFill/>
    </a:ln>
  </c:spPr>
  <c:txPr>
    <a:bodyPr/>
    <a:lstStyle/>
    <a:p>
      <a:pPr>
        <a:defRPr/>
      </a:pPr>
      <a:endParaRPr lang="ru-KZ"/>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2"/>
      <c:rAngAx val="0"/>
      <c:perspective val="0"/>
    </c:view3D>
    <c:floor>
      <c:thickness val="0"/>
    </c:floor>
    <c:sideWall>
      <c:thickness val="0"/>
    </c:sideWall>
    <c:backWall>
      <c:thickness val="0"/>
    </c:backWall>
    <c:plotArea>
      <c:layout>
        <c:manualLayout>
          <c:layoutTarget val="inner"/>
          <c:xMode val="edge"/>
          <c:yMode val="edge"/>
          <c:x val="0.16150575381553997"/>
          <c:y val="0.23034957912650803"/>
          <c:w val="0.47536747451613509"/>
          <c:h val="0.46587717685432622"/>
        </c:manualLayout>
      </c:layout>
      <c:pie3DChart>
        <c:varyColors val="1"/>
        <c:ser>
          <c:idx val="0"/>
          <c:order val="0"/>
          <c:tx>
            <c:strRef>
              <c:f>Лист1!$B$1</c:f>
              <c:strCache>
                <c:ptCount val="1"/>
                <c:pt idx="0">
                  <c:v>Продажи</c:v>
                </c:pt>
              </c:strCache>
            </c:strRef>
          </c:tx>
          <c:dPt>
            <c:idx val="0"/>
            <c:bubble3D val="0"/>
            <c:spPr>
              <a:solidFill>
                <a:schemeClr val="accent1"/>
              </a:solidFill>
              <a:ln w="24961">
                <a:solidFill>
                  <a:schemeClr val="lt1"/>
                </a:solidFill>
              </a:ln>
              <a:effectLst/>
              <a:sp3d contourW="25400">
                <a:contourClr>
                  <a:schemeClr val="lt1"/>
                </a:contourClr>
              </a:sp3d>
            </c:spPr>
            <c:extLst>
              <c:ext xmlns:c16="http://schemas.microsoft.com/office/drawing/2014/chart" uri="{C3380CC4-5D6E-409C-BE32-E72D297353CC}">
                <c16:uniqueId val="{00000000-9E2C-4388-AA71-AF9A0115E203}"/>
              </c:ext>
            </c:extLst>
          </c:dPt>
          <c:dPt>
            <c:idx val="1"/>
            <c:bubble3D val="0"/>
            <c:spPr>
              <a:solidFill>
                <a:schemeClr val="accent2"/>
              </a:solidFill>
              <a:ln w="24961">
                <a:solidFill>
                  <a:schemeClr val="lt1"/>
                </a:solidFill>
              </a:ln>
              <a:effectLst/>
              <a:sp3d contourW="25400">
                <a:contourClr>
                  <a:schemeClr val="lt1"/>
                </a:contourClr>
              </a:sp3d>
            </c:spPr>
            <c:extLst>
              <c:ext xmlns:c16="http://schemas.microsoft.com/office/drawing/2014/chart" uri="{C3380CC4-5D6E-409C-BE32-E72D297353CC}">
                <c16:uniqueId val="{00000001-9E2C-4388-AA71-AF9A0115E203}"/>
              </c:ext>
            </c:extLst>
          </c:dPt>
          <c:dPt>
            <c:idx val="2"/>
            <c:bubble3D val="0"/>
            <c:spPr>
              <a:solidFill>
                <a:schemeClr val="accent3"/>
              </a:solidFill>
              <a:ln w="24961">
                <a:solidFill>
                  <a:schemeClr val="lt1"/>
                </a:solidFill>
              </a:ln>
              <a:effectLst/>
              <a:sp3d contourW="25400">
                <a:contourClr>
                  <a:schemeClr val="lt1"/>
                </a:contourClr>
              </a:sp3d>
            </c:spPr>
            <c:extLst>
              <c:ext xmlns:c16="http://schemas.microsoft.com/office/drawing/2014/chart" uri="{C3380CC4-5D6E-409C-BE32-E72D297353CC}">
                <c16:uniqueId val="{00000002-9E2C-4388-AA71-AF9A0115E203}"/>
              </c:ext>
            </c:extLst>
          </c:dPt>
          <c:dPt>
            <c:idx val="3"/>
            <c:bubble3D val="0"/>
            <c:spPr>
              <a:solidFill>
                <a:schemeClr val="accent4"/>
              </a:solidFill>
              <a:ln w="24961">
                <a:solidFill>
                  <a:schemeClr val="lt1"/>
                </a:solidFill>
              </a:ln>
              <a:effectLst/>
              <a:sp3d contourW="25400">
                <a:contourClr>
                  <a:schemeClr val="lt1"/>
                </a:contourClr>
              </a:sp3d>
            </c:spPr>
            <c:extLst>
              <c:ext xmlns:c16="http://schemas.microsoft.com/office/drawing/2014/chart" uri="{C3380CC4-5D6E-409C-BE32-E72D297353CC}">
                <c16:uniqueId val="{00000003-9E2C-4388-AA71-AF9A0115E203}"/>
              </c:ext>
            </c:extLst>
          </c:dPt>
          <c:dPt>
            <c:idx val="4"/>
            <c:bubble3D val="0"/>
            <c:spPr>
              <a:solidFill>
                <a:schemeClr val="accent5"/>
              </a:solidFill>
              <a:ln w="24961">
                <a:solidFill>
                  <a:schemeClr val="lt1"/>
                </a:solidFill>
              </a:ln>
              <a:effectLst/>
              <a:sp3d contourW="25400">
                <a:contourClr>
                  <a:schemeClr val="lt1"/>
                </a:contourClr>
              </a:sp3d>
            </c:spPr>
            <c:extLst>
              <c:ext xmlns:c16="http://schemas.microsoft.com/office/drawing/2014/chart" uri="{C3380CC4-5D6E-409C-BE32-E72D297353CC}">
                <c16:uniqueId val="{00000004-9E2C-4388-AA71-AF9A0115E203}"/>
              </c:ext>
            </c:extLst>
          </c:dPt>
          <c:dPt>
            <c:idx val="5"/>
            <c:bubble3D val="0"/>
            <c:spPr>
              <a:solidFill>
                <a:schemeClr val="accent6"/>
              </a:solidFill>
              <a:ln w="24961">
                <a:solidFill>
                  <a:schemeClr val="lt1"/>
                </a:solidFill>
              </a:ln>
              <a:effectLst/>
              <a:sp3d contourW="25400">
                <a:contourClr>
                  <a:schemeClr val="lt1"/>
                </a:contourClr>
              </a:sp3d>
            </c:spPr>
            <c:extLst>
              <c:ext xmlns:c16="http://schemas.microsoft.com/office/drawing/2014/chart" uri="{C3380CC4-5D6E-409C-BE32-E72D297353CC}">
                <c16:uniqueId val="{00000005-9E2C-4388-AA71-AF9A0115E203}"/>
              </c:ext>
            </c:extLst>
          </c:dPt>
          <c:dPt>
            <c:idx val="6"/>
            <c:bubble3D val="0"/>
            <c:spPr>
              <a:solidFill>
                <a:schemeClr val="accent1">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6-9E2C-4388-AA71-AF9A0115E203}"/>
              </c:ext>
            </c:extLst>
          </c:dPt>
          <c:dPt>
            <c:idx val="7"/>
            <c:bubble3D val="0"/>
            <c:spPr>
              <a:solidFill>
                <a:schemeClr val="accent2">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7-9E2C-4388-AA71-AF9A0115E203}"/>
              </c:ext>
            </c:extLst>
          </c:dPt>
          <c:dPt>
            <c:idx val="8"/>
            <c:bubble3D val="0"/>
            <c:spPr>
              <a:solidFill>
                <a:schemeClr val="accent3">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8-9E2C-4388-AA71-AF9A0115E203}"/>
              </c:ext>
            </c:extLst>
          </c:dPt>
          <c:dPt>
            <c:idx val="9"/>
            <c:bubble3D val="0"/>
            <c:spPr>
              <a:solidFill>
                <a:schemeClr val="accent4">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9-9E2C-4388-AA71-AF9A0115E203}"/>
              </c:ext>
            </c:extLst>
          </c:dPt>
          <c:dPt>
            <c:idx val="10"/>
            <c:bubble3D val="0"/>
            <c:spPr>
              <a:solidFill>
                <a:schemeClr val="accent5">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A-9E2C-4388-AA71-AF9A0115E203}"/>
              </c:ext>
            </c:extLst>
          </c:dPt>
          <c:dPt>
            <c:idx val="11"/>
            <c:bubble3D val="0"/>
            <c:spPr>
              <a:solidFill>
                <a:schemeClr val="accent6">
                  <a:lumMod val="6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B-9E2C-4388-AA71-AF9A0115E203}"/>
              </c:ext>
            </c:extLst>
          </c:dPt>
          <c:dPt>
            <c:idx val="12"/>
            <c:bubble3D val="0"/>
            <c:spPr>
              <a:solidFill>
                <a:schemeClr val="accent1">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C-9E2C-4388-AA71-AF9A0115E203}"/>
              </c:ext>
            </c:extLst>
          </c:dPt>
          <c:dPt>
            <c:idx val="13"/>
            <c:bubble3D val="0"/>
            <c:spPr>
              <a:solidFill>
                <a:schemeClr val="accent2">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D-9E2C-4388-AA71-AF9A0115E203}"/>
              </c:ext>
            </c:extLst>
          </c:dPt>
          <c:dPt>
            <c:idx val="14"/>
            <c:bubble3D val="0"/>
            <c:spPr>
              <a:solidFill>
                <a:schemeClr val="accent3">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E-9E2C-4388-AA71-AF9A0115E203}"/>
              </c:ext>
            </c:extLst>
          </c:dPt>
          <c:dPt>
            <c:idx val="15"/>
            <c:bubble3D val="0"/>
            <c:spPr>
              <a:solidFill>
                <a:schemeClr val="accent4">
                  <a:lumMod val="80000"/>
                  <a:lumOff val="20000"/>
                </a:schemeClr>
              </a:solidFill>
              <a:ln w="24961">
                <a:solidFill>
                  <a:schemeClr val="lt1"/>
                </a:solidFill>
              </a:ln>
              <a:effectLst/>
              <a:sp3d contourW="25400">
                <a:contourClr>
                  <a:schemeClr val="lt1"/>
                </a:contourClr>
              </a:sp3d>
            </c:spPr>
            <c:extLst>
              <c:ext xmlns:c16="http://schemas.microsoft.com/office/drawing/2014/chart" uri="{C3380CC4-5D6E-409C-BE32-E72D297353CC}">
                <c16:uniqueId val="{0000000F-9E2C-4388-AA71-AF9A0115E203}"/>
              </c:ext>
            </c:extLst>
          </c:dPt>
          <c:dLbls>
            <c:dLbl>
              <c:idx val="0"/>
              <c:layout>
                <c:manualLayout>
                  <c:x val="-0.20493896713615023"/>
                  <c:y val="0.11093781579124655"/>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E2C-4388-AA71-AF9A0115E203}"/>
                </c:ext>
              </c:extLst>
            </c:dLbl>
            <c:dLbl>
              <c:idx val="1"/>
              <c:layout>
                <c:manualLayout>
                  <c:x val="-0.3047740698444924"/>
                  <c:y val="5.162414946890930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E2C-4388-AA71-AF9A0115E203}"/>
                </c:ext>
              </c:extLst>
            </c:dLbl>
            <c:dLbl>
              <c:idx val="2"/>
              <c:layout>
                <c:manualLayout>
                  <c:x val="-0.35320985426049989"/>
                  <c:y val="-3.98016269565022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E2C-4388-AA71-AF9A0115E203}"/>
                </c:ext>
              </c:extLst>
            </c:dLbl>
            <c:dLbl>
              <c:idx val="3"/>
              <c:layout>
                <c:manualLayout>
                  <c:x val="-4.9271807018285894E-4"/>
                  <c:y val="-6.4971417383395833E-2"/>
                </c:manualLayout>
              </c:layout>
              <c:tx>
                <c:rich>
                  <a:bodyPr/>
                  <a:lstStyle/>
                  <a:p>
                    <a:fld id="{BE4A90BF-DC5F-42B0-8003-909CE09D1DB8}" type="CATEGORYNAME">
                      <a:rPr lang="ru-RU"/>
                      <a:pPr/>
                      <a:t>[ИМЯ КАТЕГОРИИ]</a:t>
                    </a:fld>
                    <a:r>
                      <a:rPr lang="ru-RU" baseline="0" dirty="0"/>
                      <a:t>;                               </a:t>
                    </a:r>
                    <a:fld id="{CA4CEE7F-0598-420E-AF3E-BEFC5E58F061}" type="VALUE">
                      <a:rPr lang="ru-RU" baseline="0" dirty="0"/>
                      <a:pPr/>
                      <a:t>[ЗНАЧЕНИЕ]</a:t>
                    </a:fld>
                    <a:endParaRPr lang="ru-RU" baseline="0" dirty="0"/>
                  </a:p>
                </c:rich>
              </c:tx>
              <c:showLegendKey val="1"/>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E2C-4388-AA71-AF9A0115E203}"/>
                </c:ext>
              </c:extLst>
            </c:dLbl>
            <c:dLbl>
              <c:idx val="4"/>
              <c:layout>
                <c:manualLayout>
                  <c:x val="-0.21340978982848768"/>
                  <c:y val="6.5175102737418875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E2C-4388-AA71-AF9A0115E203}"/>
                </c:ext>
              </c:extLst>
            </c:dLbl>
            <c:dLbl>
              <c:idx val="5"/>
              <c:layout>
                <c:manualLayout>
                  <c:x val="-0.37998009479180517"/>
                  <c:y val="-5.0654670342008936E-3"/>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E2C-4388-AA71-AF9A0115E203}"/>
                </c:ext>
              </c:extLst>
            </c:dLbl>
            <c:dLbl>
              <c:idx val="6"/>
              <c:layout>
                <c:manualLayout>
                  <c:x val="-0.27105106281585739"/>
                  <c:y val="-8.7208910646515911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E2C-4388-AA71-AF9A0115E203}"/>
                </c:ext>
              </c:extLst>
            </c:dLbl>
            <c:dLbl>
              <c:idx val="7"/>
              <c:layout>
                <c:manualLayout>
                  <c:x val="-0.11876202963526918"/>
                  <c:y val="-9.5415097067211602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E2C-4388-AA71-AF9A0115E203}"/>
                </c:ext>
              </c:extLst>
            </c:dLbl>
            <c:dLbl>
              <c:idx val="8"/>
              <c:layout>
                <c:manualLayout>
                  <c:x val="4.88666694863878E-2"/>
                  <c:y val="-5.1589587871370503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E2C-4388-AA71-AF9A0115E203}"/>
                </c:ext>
              </c:extLst>
            </c:dLbl>
            <c:dLbl>
              <c:idx val="11"/>
              <c:layout>
                <c:manualLayout>
                  <c:x val="3.9920540258568428E-2"/>
                  <c:y val="-2.6723834239069412E-2"/>
                </c:manualLayout>
              </c:layou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E2C-4388-AA71-AF9A0115E203}"/>
                </c:ext>
              </c:extLst>
            </c:dLbl>
            <c:spPr>
              <a:noFill/>
              <a:ln>
                <a:noFill/>
              </a:ln>
              <a:effectLst/>
            </c:spPr>
            <c:txPr>
              <a:bodyPr wrap="square" lIns="38100" tIns="19050" rIns="38100" bIns="19050" anchor="ctr">
                <a:spAutoFit/>
              </a:bodyPr>
              <a:lstStyle/>
              <a:p>
                <a:pPr>
                  <a:defRPr b="1"/>
                </a:pPr>
                <a:endParaRPr lang="ru-KZ"/>
              </a:p>
            </c:txPr>
            <c:showLegendKey val="1"/>
            <c:showVal val="1"/>
            <c:showCatName val="1"/>
            <c:showSerName val="0"/>
            <c:showPercent val="0"/>
            <c:showBubbleSize val="0"/>
            <c:showLeaderLines val="1"/>
            <c:leaderLines>
              <c:spPr>
                <a:ln w="9362"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Лист1!$A$2:$A$17</c:f>
              <c:strCache>
                <c:ptCount val="16"/>
                <c:pt idx="0">
                  <c:v>Жалпы сипаттағы мемлекеттiк қызметтер </c:v>
                </c:pt>
                <c:pt idx="1">
                  <c:v>Қорғаныс</c:v>
                </c:pt>
                <c:pt idx="2">
                  <c:v>Қоғамдық тәртіп және қауіпсіздік</c:v>
                </c:pt>
                <c:pt idx="3">
                  <c:v>Білім беру</c:v>
                </c:pt>
                <c:pt idx="4">
                  <c:v>Денсаулық сақтау</c:v>
                </c:pt>
                <c:pt idx="5">
                  <c:v>Әлеуметтiк көмек және әлеуметтiк қамсыздандыру</c:v>
                </c:pt>
                <c:pt idx="6">
                  <c:v>Тұрғын үй-коммуналдық шаруашылық</c:v>
                </c:pt>
                <c:pt idx="7">
                  <c:v>Мәдениет, спорт, туризм және ақпараттық кеңістiк</c:v>
                </c:pt>
                <c:pt idx="8">
                  <c:v>Отын-энергетика кешенi және жер қойнауын пайдалану</c:v>
                </c:pt>
                <c:pt idx="9">
                  <c:v>Ауыл, су, орман, балық шаруашылығы және қоршаған ортаны қорғау</c:v>
                </c:pt>
                <c:pt idx="10">
                  <c:v>Өнеркәсіп, сәулет, қала құрылысы және құрылыс қызметі</c:v>
                </c:pt>
                <c:pt idx="11">
                  <c:v>Көлiк және коммуникация</c:v>
                </c:pt>
                <c:pt idx="12">
                  <c:v>Басқалар</c:v>
                </c:pt>
                <c:pt idx="13">
                  <c:v>Борышқа қызмет көрсету</c:v>
                </c:pt>
                <c:pt idx="14">
                  <c:v>Трансферттер</c:v>
                </c:pt>
                <c:pt idx="15">
                  <c:v>Қарыздарды өтеу</c:v>
                </c:pt>
              </c:strCache>
            </c:strRef>
          </c:cat>
          <c:val>
            <c:numRef>
              <c:f>Лист1!$B$2:$B$17</c:f>
              <c:numCache>
                <c:formatCode>#\ ##0.0</c:formatCode>
                <c:ptCount val="16"/>
                <c:pt idx="0">
                  <c:v>5675.9</c:v>
                </c:pt>
                <c:pt idx="1">
                  <c:v>2426.9</c:v>
                </c:pt>
                <c:pt idx="2">
                  <c:v>13883.6</c:v>
                </c:pt>
                <c:pt idx="3">
                  <c:v>191972.8</c:v>
                </c:pt>
                <c:pt idx="4">
                  <c:v>17531.8</c:v>
                </c:pt>
                <c:pt idx="5">
                  <c:v>19051</c:v>
                </c:pt>
                <c:pt idx="6">
                  <c:v>20616.5</c:v>
                </c:pt>
                <c:pt idx="7">
                  <c:v>11298.1</c:v>
                </c:pt>
                <c:pt idx="8">
                  <c:v>4464.6000000000004</c:v>
                </c:pt>
                <c:pt idx="9">
                  <c:v>41683.1</c:v>
                </c:pt>
                <c:pt idx="10">
                  <c:v>19218.400000000001</c:v>
                </c:pt>
                <c:pt idx="11">
                  <c:v>39699</c:v>
                </c:pt>
                <c:pt idx="12">
                  <c:v>7052.6</c:v>
                </c:pt>
                <c:pt idx="13">
                  <c:v>1804.7</c:v>
                </c:pt>
                <c:pt idx="14">
                  <c:v>18728.3</c:v>
                </c:pt>
                <c:pt idx="15">
                  <c:v>6781.4</c:v>
                </c:pt>
              </c:numCache>
            </c:numRef>
          </c:val>
          <c:extLst>
            <c:ext xmlns:c16="http://schemas.microsoft.com/office/drawing/2014/chart" uri="{C3380CC4-5D6E-409C-BE32-E72D297353CC}">
              <c16:uniqueId val="{00000010-9E2C-4388-AA71-AF9A0115E203}"/>
            </c:ext>
          </c:extLst>
        </c:ser>
        <c:dLbls>
          <c:showLegendKey val="0"/>
          <c:showVal val="0"/>
          <c:showCatName val="0"/>
          <c:showSerName val="0"/>
          <c:showPercent val="0"/>
          <c:showBubbleSize val="0"/>
          <c:showLeaderLines val="1"/>
        </c:dLbls>
      </c:pie3DChart>
      <c:spPr>
        <a:noFill/>
        <a:ln w="25383">
          <a:noFill/>
        </a:ln>
      </c:spPr>
    </c:plotArea>
    <c:plotVisOnly val="1"/>
    <c:dispBlanksAs val="zero"/>
    <c:showDLblsOverMax val="0"/>
  </c:chart>
  <c:spPr>
    <a:noFill/>
    <a:ln>
      <a:noFill/>
    </a:ln>
  </c:spPr>
  <c:txPr>
    <a:bodyPr/>
    <a:lstStyle/>
    <a:p>
      <a:pPr>
        <a:defRPr/>
      </a:pPr>
      <a:endParaRPr lang="ru-KZ"/>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1B6375A-2111-4DDB-AD52-1707A19DD4F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ru-RU"/>
          </a:p>
        </p:txBody>
      </p:sp>
      <p:sp>
        <p:nvSpPr>
          <p:cNvPr id="3" name="Дата 2">
            <a:extLst>
              <a:ext uri="{FF2B5EF4-FFF2-40B4-BE49-F238E27FC236}">
                <a16:creationId xmlns:a16="http://schemas.microsoft.com/office/drawing/2014/main" id="{935BF545-1CD0-4C66-A75C-647E173C76D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D84DD2AE-AFE5-43C3-8738-63DF43BE72AE}" type="datetimeFigureOut">
              <a:rPr lang="ru-RU"/>
              <a:pPr>
                <a:defRPr/>
              </a:pPr>
              <a:t>22.08.2023</a:t>
            </a:fld>
            <a:endParaRPr lang="ru-RU"/>
          </a:p>
        </p:txBody>
      </p:sp>
      <p:sp>
        <p:nvSpPr>
          <p:cNvPr id="4" name="Образ слайда 3">
            <a:extLst>
              <a:ext uri="{FF2B5EF4-FFF2-40B4-BE49-F238E27FC236}">
                <a16:creationId xmlns:a16="http://schemas.microsoft.com/office/drawing/2014/main" id="{4FD3B8C0-1845-49CC-ADE9-D0252F1FDF4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2590252C-0699-493C-A91C-3E3E25B68FB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B71A3CA9-D440-4963-B5B8-BAF798DE2F3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ru-RU"/>
          </a:p>
        </p:txBody>
      </p:sp>
      <p:sp>
        <p:nvSpPr>
          <p:cNvPr id="7" name="Номер слайда 6">
            <a:extLst>
              <a:ext uri="{FF2B5EF4-FFF2-40B4-BE49-F238E27FC236}">
                <a16:creationId xmlns:a16="http://schemas.microsoft.com/office/drawing/2014/main" id="{94264A81-2D63-4CDC-9081-EE0E2657405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E31F3D7-7472-4422-B9E9-E18F8B4AC75A}"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a:extLst>
              <a:ext uri="{FF2B5EF4-FFF2-40B4-BE49-F238E27FC236}">
                <a16:creationId xmlns:a16="http://schemas.microsoft.com/office/drawing/2014/main" id="{3EAEA7B3-93E9-4B4B-9A98-C9C4763784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a:extLst>
              <a:ext uri="{FF2B5EF4-FFF2-40B4-BE49-F238E27FC236}">
                <a16:creationId xmlns:a16="http://schemas.microsoft.com/office/drawing/2014/main" id="{80CFF3FB-1B2E-4BB3-BF15-AE7FE47401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24580" name="Номер слайда 3">
            <a:extLst>
              <a:ext uri="{FF2B5EF4-FFF2-40B4-BE49-F238E27FC236}">
                <a16:creationId xmlns:a16="http://schemas.microsoft.com/office/drawing/2014/main" id="{69466F3C-0638-47F9-B491-346C1ED7E3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951B87-30DE-4AED-82AF-39F475239240}" type="slidenum">
              <a:rPr lang="ru-RU" altLang="ru-RU">
                <a:latin typeface="Arial" panose="020B0604020202020204" pitchFamily="34" charset="0"/>
              </a:rPr>
              <a:pPr>
                <a:spcBef>
                  <a:spcPct val="0"/>
                </a:spcBef>
              </a:pPr>
              <a:t>5</a:t>
            </a:fld>
            <a:endParaRPr lang="ru-RU" altLang="ru-RU">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a:extLst>
              <a:ext uri="{FF2B5EF4-FFF2-40B4-BE49-F238E27FC236}">
                <a16:creationId xmlns:a16="http://schemas.microsoft.com/office/drawing/2014/main" id="{5EDCC8A9-49E0-4F67-8F62-662331FD7B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Заметки 2">
            <a:extLst>
              <a:ext uri="{FF2B5EF4-FFF2-40B4-BE49-F238E27FC236}">
                <a16:creationId xmlns:a16="http://schemas.microsoft.com/office/drawing/2014/main" id="{9B66FA83-D370-4AAE-A41E-F823149D09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32772" name="Номер слайда 3">
            <a:extLst>
              <a:ext uri="{FF2B5EF4-FFF2-40B4-BE49-F238E27FC236}">
                <a16:creationId xmlns:a16="http://schemas.microsoft.com/office/drawing/2014/main" id="{1A713D5A-723A-41AD-8F52-FBAB49BDD4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278885-FABB-434E-B2BD-0EB07095F821}" type="slidenum">
              <a:rPr lang="ru-RU" altLang="ru-RU">
                <a:latin typeface="Arial" panose="020B0604020202020204" pitchFamily="34" charset="0"/>
              </a:rPr>
              <a:pPr>
                <a:spcBef>
                  <a:spcPct val="0"/>
                </a:spcBef>
              </a:pPr>
              <a:t>12</a:t>
            </a:fld>
            <a:endParaRPr lang="ru-RU" altLang="ru-RU">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2EFC1449-46D5-48E4-948C-E79E15F5D3A8}"/>
              </a:ext>
            </a:extLst>
          </p:cNvPr>
          <p:cNvSpPr>
            <a:spLocks/>
          </p:cNvSpPr>
          <p:nvPr/>
        </p:nvSpPr>
        <p:spPr bwMode="auto">
          <a:xfrm>
            <a:off x="0" y="4324350"/>
            <a:ext cx="1308100"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ru-RU"/>
              <a:t>Образец заголовка</a:t>
            </a:r>
            <a:endParaRPr lang="en-US" dirty="0"/>
          </a:p>
        </p:txBody>
      </p:sp>
      <p:sp>
        <p:nvSpPr>
          <p:cNvPr id="3" name="Subtitle 2"/>
          <p:cNvSpPr>
            <a:spLocks noGrp="1"/>
          </p:cNvSpPr>
          <p:nvPr>
            <p:ph type="subTitle" idx="1"/>
          </p:nvPr>
        </p:nvSpPr>
        <p:spPr>
          <a:xfrm>
            <a:off x="1941910" y="4777380"/>
            <a:ext cx="6686549" cy="1126283"/>
          </a:xfrm>
        </p:spPr>
        <p:txBody>
          <a:bodyPr/>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5" name="Date Placeholder 3">
            <a:extLst>
              <a:ext uri="{FF2B5EF4-FFF2-40B4-BE49-F238E27FC236}">
                <a16:creationId xmlns:a16="http://schemas.microsoft.com/office/drawing/2014/main" id="{98700A99-0B4B-4ACB-88D0-01B2334A0D15}"/>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036C7275-438F-4BF3-8406-DA2BB1EB3B00}"/>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51A1C37B-A3F5-41E4-86C0-1A9945B93331}"/>
              </a:ext>
            </a:extLst>
          </p:cNvPr>
          <p:cNvSpPr>
            <a:spLocks noGrp="1"/>
          </p:cNvSpPr>
          <p:nvPr>
            <p:ph type="sldNum" sz="quarter" idx="12"/>
          </p:nvPr>
        </p:nvSpPr>
        <p:spPr>
          <a:xfrm>
            <a:off x="398463" y="4529138"/>
            <a:ext cx="585787" cy="365125"/>
          </a:xfrm>
        </p:spPr>
        <p:txBody>
          <a:bodyPr/>
          <a:lstStyle>
            <a:lvl1pPr>
              <a:defRPr/>
            </a:lvl1pPr>
          </a:lstStyle>
          <a:p>
            <a:fld id="{A8539253-E61E-4DA2-9FA5-0F754CE2D2B0}" type="slidenum">
              <a:rPr lang="ru-RU" altLang="ru-RU"/>
              <a:pPr/>
              <a:t>‹#›</a:t>
            </a:fld>
            <a:endParaRPr lang="ru-RU" altLang="ru-RU"/>
          </a:p>
        </p:txBody>
      </p:sp>
    </p:spTree>
    <p:extLst>
      <p:ext uri="{BB962C8B-B14F-4D97-AF65-F5344CB8AC3E}">
        <p14:creationId xmlns:p14="http://schemas.microsoft.com/office/powerpoint/2010/main" val="17687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22F9AC54-A129-4094-BE5C-4F7B71F5ED3C}"/>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4354046"/>
            <a:ext cx="6686549" cy="1555864"/>
          </a:xfrm>
        </p:spPr>
        <p:txBody>
          <a:bodyPr anchor="ct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5" name="Date Placeholder 3">
            <a:extLst>
              <a:ext uri="{FF2B5EF4-FFF2-40B4-BE49-F238E27FC236}">
                <a16:creationId xmlns:a16="http://schemas.microsoft.com/office/drawing/2014/main" id="{0E6D0AC7-B583-4011-BD4C-C52C6F5332BC}"/>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A3BA42A5-6F97-4628-B63C-49D5E5FD7A71}"/>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F5390D43-E48F-4190-A679-F6E46BDC638F}"/>
              </a:ext>
            </a:extLst>
          </p:cNvPr>
          <p:cNvSpPr>
            <a:spLocks noGrp="1"/>
          </p:cNvSpPr>
          <p:nvPr>
            <p:ph type="sldNum" sz="quarter" idx="12"/>
          </p:nvPr>
        </p:nvSpPr>
        <p:spPr>
          <a:xfrm>
            <a:off x="398463" y="3244850"/>
            <a:ext cx="585787" cy="365125"/>
          </a:xfrm>
        </p:spPr>
        <p:txBody>
          <a:bodyPr/>
          <a:lstStyle>
            <a:lvl1pPr>
              <a:defRPr/>
            </a:lvl1pPr>
          </a:lstStyle>
          <a:p>
            <a:fld id="{CDEDD24D-7E92-40CB-9F1B-141B86D5EB75}" type="slidenum">
              <a:rPr lang="ru-RU" altLang="ru-RU"/>
              <a:pPr/>
              <a:t>‹#›</a:t>
            </a:fld>
            <a:endParaRPr lang="ru-RU" altLang="ru-RU"/>
          </a:p>
        </p:txBody>
      </p:sp>
    </p:spTree>
    <p:extLst>
      <p:ext uri="{BB962C8B-B14F-4D97-AF65-F5344CB8AC3E}">
        <p14:creationId xmlns:p14="http://schemas.microsoft.com/office/powerpoint/2010/main" val="4086703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9BAAEDC2-9CF8-471F-8C35-94A28FE83923}"/>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6" name="TextBox 36">
            <a:extLst>
              <a:ext uri="{FF2B5EF4-FFF2-40B4-BE49-F238E27FC236}">
                <a16:creationId xmlns:a16="http://schemas.microsoft.com/office/drawing/2014/main" id="{75D539BA-3D33-4705-9B74-C374616CF912}"/>
              </a:ext>
            </a:extLst>
          </p:cNvPr>
          <p:cNvSpPr txBox="1">
            <a:spLocks noChangeArrowheads="1"/>
          </p:cNvSpPr>
          <p:nvPr/>
        </p:nvSpPr>
        <p:spPr bwMode="auto">
          <a:xfrm>
            <a:off x="1851025" y="647700"/>
            <a:ext cx="457200" cy="585788"/>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7" name="TextBox 37">
            <a:extLst>
              <a:ext uri="{FF2B5EF4-FFF2-40B4-BE49-F238E27FC236}">
                <a16:creationId xmlns:a16="http://schemas.microsoft.com/office/drawing/2014/main" id="{C54FCEA6-F47A-4A46-834D-59D628CED418}"/>
              </a:ext>
            </a:extLst>
          </p:cNvPr>
          <p:cNvSpPr txBox="1">
            <a:spLocks noChangeArrowheads="1"/>
          </p:cNvSpPr>
          <p:nvPr/>
        </p:nvSpPr>
        <p:spPr bwMode="auto">
          <a:xfrm>
            <a:off x="8335963" y="2905125"/>
            <a:ext cx="457200" cy="584200"/>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1941910" y="4354046"/>
            <a:ext cx="6686549" cy="1555864"/>
          </a:xfrm>
        </p:spPr>
        <p:txBody>
          <a:bodyPr anchor="ct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8" name="Date Placeholder 3">
            <a:extLst>
              <a:ext uri="{FF2B5EF4-FFF2-40B4-BE49-F238E27FC236}">
                <a16:creationId xmlns:a16="http://schemas.microsoft.com/office/drawing/2014/main" id="{5C15E34F-3F43-4C7F-9E33-97B6F20AF796}"/>
              </a:ext>
            </a:extLst>
          </p:cNvPr>
          <p:cNvSpPr>
            <a:spLocks noGrp="1"/>
          </p:cNvSpPr>
          <p:nvPr>
            <p:ph type="dt" sz="half" idx="14"/>
          </p:nvPr>
        </p:nvSpPr>
        <p:spPr/>
        <p:txBody>
          <a:bodyPr/>
          <a:lstStyle>
            <a:lvl1pPr>
              <a:defRPr/>
            </a:lvl1pPr>
          </a:lstStyle>
          <a:p>
            <a:pPr>
              <a:defRPr/>
            </a:pPr>
            <a:endParaRPr lang="ru-RU"/>
          </a:p>
        </p:txBody>
      </p:sp>
      <p:sp>
        <p:nvSpPr>
          <p:cNvPr id="9" name="Footer Placeholder 4">
            <a:extLst>
              <a:ext uri="{FF2B5EF4-FFF2-40B4-BE49-F238E27FC236}">
                <a16:creationId xmlns:a16="http://schemas.microsoft.com/office/drawing/2014/main" id="{433E4D0D-E8FC-4D1B-8BD9-86C176813DE5}"/>
              </a:ext>
            </a:extLst>
          </p:cNvPr>
          <p:cNvSpPr>
            <a:spLocks noGrp="1"/>
          </p:cNvSpPr>
          <p:nvPr>
            <p:ph type="ftr" sz="quarter" idx="15"/>
          </p:nvPr>
        </p:nvSpPr>
        <p:spPr/>
        <p:txBody>
          <a:bodyPr/>
          <a:lstStyle>
            <a:lvl1pPr>
              <a:defRPr/>
            </a:lvl1pPr>
          </a:lstStyle>
          <a:p>
            <a:pPr>
              <a:defRPr/>
            </a:pPr>
            <a:endParaRPr lang="ru-RU"/>
          </a:p>
        </p:txBody>
      </p:sp>
      <p:sp>
        <p:nvSpPr>
          <p:cNvPr id="10" name="Slide Number Placeholder 5">
            <a:extLst>
              <a:ext uri="{FF2B5EF4-FFF2-40B4-BE49-F238E27FC236}">
                <a16:creationId xmlns:a16="http://schemas.microsoft.com/office/drawing/2014/main" id="{73C6BC74-BFB1-4BC4-8E35-64B58EDCCFBA}"/>
              </a:ext>
            </a:extLst>
          </p:cNvPr>
          <p:cNvSpPr>
            <a:spLocks noGrp="1"/>
          </p:cNvSpPr>
          <p:nvPr>
            <p:ph type="sldNum" sz="quarter" idx="16"/>
          </p:nvPr>
        </p:nvSpPr>
        <p:spPr>
          <a:xfrm>
            <a:off x="398463" y="3244850"/>
            <a:ext cx="585787" cy="365125"/>
          </a:xfrm>
        </p:spPr>
        <p:txBody>
          <a:bodyPr/>
          <a:lstStyle>
            <a:lvl1pPr>
              <a:defRPr/>
            </a:lvl1pPr>
          </a:lstStyle>
          <a:p>
            <a:fld id="{543DC300-308F-4943-BB0D-035F685D021B}" type="slidenum">
              <a:rPr lang="ru-RU" altLang="ru-RU"/>
              <a:pPr/>
              <a:t>‹#›</a:t>
            </a:fld>
            <a:endParaRPr lang="ru-RU" altLang="ru-RU"/>
          </a:p>
        </p:txBody>
      </p:sp>
    </p:spTree>
    <p:extLst>
      <p:ext uri="{BB962C8B-B14F-4D97-AF65-F5344CB8AC3E}">
        <p14:creationId xmlns:p14="http://schemas.microsoft.com/office/powerpoint/2010/main" val="122632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CB11FC86-12F7-45FA-9AF2-45C0DCAA5325}"/>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ru-RU"/>
              <a:t>Образец заголовка</a:t>
            </a:r>
            <a:endParaRPr lang="en-US" dirty="0"/>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a:extLst>
              <a:ext uri="{FF2B5EF4-FFF2-40B4-BE49-F238E27FC236}">
                <a16:creationId xmlns:a16="http://schemas.microsoft.com/office/drawing/2014/main" id="{9673AB62-6E36-4392-9942-9FE79D8C2D12}"/>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C2DD3136-986A-47E3-842D-8D34C2ED3F00}"/>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70DEE3B7-499A-48A7-94CD-495EF392A34D}"/>
              </a:ext>
            </a:extLst>
          </p:cNvPr>
          <p:cNvSpPr>
            <a:spLocks noGrp="1"/>
          </p:cNvSpPr>
          <p:nvPr>
            <p:ph type="sldNum" sz="quarter" idx="12"/>
          </p:nvPr>
        </p:nvSpPr>
        <p:spPr>
          <a:xfrm>
            <a:off x="398463" y="4983163"/>
            <a:ext cx="585787" cy="365125"/>
          </a:xfrm>
        </p:spPr>
        <p:txBody>
          <a:bodyPr/>
          <a:lstStyle>
            <a:lvl1pPr>
              <a:defRPr/>
            </a:lvl1pPr>
          </a:lstStyle>
          <a:p>
            <a:fld id="{3013831E-1DE9-410F-874E-A6AE671ACC55}" type="slidenum">
              <a:rPr lang="ru-RU" altLang="ru-RU"/>
              <a:pPr/>
              <a:t>‹#›</a:t>
            </a:fld>
            <a:endParaRPr lang="ru-RU" altLang="ru-RU"/>
          </a:p>
        </p:txBody>
      </p:sp>
    </p:spTree>
    <p:extLst>
      <p:ext uri="{BB962C8B-B14F-4D97-AF65-F5344CB8AC3E}">
        <p14:creationId xmlns:p14="http://schemas.microsoft.com/office/powerpoint/2010/main" val="1834627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233257C-0242-4126-A3D1-FD9DA2FE1D7A}"/>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6" name="TextBox 36">
            <a:extLst>
              <a:ext uri="{FF2B5EF4-FFF2-40B4-BE49-F238E27FC236}">
                <a16:creationId xmlns:a16="http://schemas.microsoft.com/office/drawing/2014/main" id="{3A224483-C7EC-4C6D-A49E-EC31ED3878CD}"/>
              </a:ext>
            </a:extLst>
          </p:cNvPr>
          <p:cNvSpPr txBox="1">
            <a:spLocks noChangeArrowheads="1"/>
          </p:cNvSpPr>
          <p:nvPr/>
        </p:nvSpPr>
        <p:spPr bwMode="auto">
          <a:xfrm>
            <a:off x="1851025" y="647700"/>
            <a:ext cx="457200" cy="585788"/>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7" name="TextBox 37">
            <a:extLst>
              <a:ext uri="{FF2B5EF4-FFF2-40B4-BE49-F238E27FC236}">
                <a16:creationId xmlns:a16="http://schemas.microsoft.com/office/drawing/2014/main" id="{A0C5FCA0-B9EA-4AFF-8324-27E39B5614B0}"/>
              </a:ext>
            </a:extLst>
          </p:cNvPr>
          <p:cNvSpPr txBox="1">
            <a:spLocks noChangeArrowheads="1"/>
          </p:cNvSpPr>
          <p:nvPr/>
        </p:nvSpPr>
        <p:spPr bwMode="auto">
          <a:xfrm>
            <a:off x="8335963" y="2905125"/>
            <a:ext cx="457200" cy="584200"/>
          </a:xfrm>
          <a:prstGeom prst="rect">
            <a:avLst/>
          </a:prstGeom>
          <a:noFill/>
          <a:ln>
            <a:noFill/>
          </a:ln>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ru-RU" sz="6000">
                <a:solidFill>
                  <a:schemeClr val="accent1"/>
                </a:solidFill>
              </a:rPr>
              <a:t>”</a:t>
            </a:r>
          </a:p>
        </p:txBody>
      </p:sp>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8" name="Date Placeholder 4">
            <a:extLst>
              <a:ext uri="{FF2B5EF4-FFF2-40B4-BE49-F238E27FC236}">
                <a16:creationId xmlns:a16="http://schemas.microsoft.com/office/drawing/2014/main" id="{0999D494-2A1B-457C-A08F-5231F7989532}"/>
              </a:ext>
            </a:extLst>
          </p:cNvPr>
          <p:cNvSpPr>
            <a:spLocks noGrp="1"/>
          </p:cNvSpPr>
          <p:nvPr>
            <p:ph type="dt" sz="half" idx="14"/>
          </p:nvPr>
        </p:nvSpPr>
        <p:spPr/>
        <p:txBody>
          <a:bodyPr/>
          <a:lstStyle>
            <a:lvl1pPr>
              <a:defRPr/>
            </a:lvl1pPr>
          </a:lstStyle>
          <a:p>
            <a:pPr>
              <a:defRPr/>
            </a:pPr>
            <a:endParaRPr lang="ru-RU"/>
          </a:p>
        </p:txBody>
      </p:sp>
      <p:sp>
        <p:nvSpPr>
          <p:cNvPr id="9" name="Footer Placeholder 5">
            <a:extLst>
              <a:ext uri="{FF2B5EF4-FFF2-40B4-BE49-F238E27FC236}">
                <a16:creationId xmlns:a16="http://schemas.microsoft.com/office/drawing/2014/main" id="{95E32FB4-D871-4313-8A2D-3ECD84F1AE12}"/>
              </a:ext>
            </a:extLst>
          </p:cNvPr>
          <p:cNvSpPr>
            <a:spLocks noGrp="1"/>
          </p:cNvSpPr>
          <p:nvPr>
            <p:ph type="ftr" sz="quarter" idx="15"/>
          </p:nvPr>
        </p:nvSpPr>
        <p:spPr/>
        <p:txBody>
          <a:bodyPr/>
          <a:lstStyle>
            <a:lvl1pPr>
              <a:defRPr/>
            </a:lvl1pPr>
          </a:lstStyle>
          <a:p>
            <a:pPr>
              <a:defRPr/>
            </a:pPr>
            <a:endParaRPr lang="ru-RU"/>
          </a:p>
        </p:txBody>
      </p:sp>
      <p:sp>
        <p:nvSpPr>
          <p:cNvPr id="10" name="Slide Number Placeholder 6">
            <a:extLst>
              <a:ext uri="{FF2B5EF4-FFF2-40B4-BE49-F238E27FC236}">
                <a16:creationId xmlns:a16="http://schemas.microsoft.com/office/drawing/2014/main" id="{EFCAE709-EBBB-4DE5-B1B1-90D13D93578F}"/>
              </a:ext>
            </a:extLst>
          </p:cNvPr>
          <p:cNvSpPr>
            <a:spLocks noGrp="1"/>
          </p:cNvSpPr>
          <p:nvPr>
            <p:ph type="sldNum" sz="quarter" idx="16"/>
          </p:nvPr>
        </p:nvSpPr>
        <p:spPr>
          <a:xfrm>
            <a:off x="398463" y="4983163"/>
            <a:ext cx="585787" cy="365125"/>
          </a:xfrm>
        </p:spPr>
        <p:txBody>
          <a:bodyPr/>
          <a:lstStyle>
            <a:lvl1pPr>
              <a:defRPr/>
            </a:lvl1pPr>
          </a:lstStyle>
          <a:p>
            <a:fld id="{B1070FB5-89AD-468E-927D-2243370E8C0C}" type="slidenum">
              <a:rPr lang="ru-RU" altLang="ru-RU"/>
              <a:pPr/>
              <a:t>‹#›</a:t>
            </a:fld>
            <a:endParaRPr lang="ru-RU" altLang="ru-RU"/>
          </a:p>
        </p:txBody>
      </p:sp>
    </p:spTree>
    <p:extLst>
      <p:ext uri="{BB962C8B-B14F-4D97-AF65-F5344CB8AC3E}">
        <p14:creationId xmlns:p14="http://schemas.microsoft.com/office/powerpoint/2010/main" val="2007947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07955460-2ACE-41FF-B673-7FF9BDEFF123}"/>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a:lstStyle>
            <a:lvl1pPr>
              <a:buNone/>
              <a:defRPr lang="en-US">
                <a:solidFill>
                  <a:schemeClr val="tx1">
                    <a:lumMod val="65000"/>
                    <a:lumOff val="35000"/>
                  </a:schemeClr>
                </a:solidFill>
              </a:defRPr>
            </a:lvl1pPr>
          </a:lstStyle>
          <a:p>
            <a:pPr lvl="0"/>
            <a:r>
              <a:rPr lang="ru-RU"/>
              <a:t>Образец текста</a:t>
            </a:r>
          </a:p>
        </p:txBody>
      </p:sp>
      <p:sp>
        <p:nvSpPr>
          <p:cNvPr id="6" name="Date Placeholder 4">
            <a:extLst>
              <a:ext uri="{FF2B5EF4-FFF2-40B4-BE49-F238E27FC236}">
                <a16:creationId xmlns:a16="http://schemas.microsoft.com/office/drawing/2014/main" id="{E1DC60B7-7743-429F-B997-3C228A4BFF5D}"/>
              </a:ext>
            </a:extLst>
          </p:cNvPr>
          <p:cNvSpPr>
            <a:spLocks noGrp="1"/>
          </p:cNvSpPr>
          <p:nvPr>
            <p:ph type="dt" sz="half" idx="14"/>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1FBF16CB-4375-4AF8-960B-91B0F37A3ADA}"/>
              </a:ext>
            </a:extLst>
          </p:cNvPr>
          <p:cNvSpPr>
            <a:spLocks noGrp="1"/>
          </p:cNvSpPr>
          <p:nvPr>
            <p:ph type="ftr" sz="quarter" idx="15"/>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6D89A9A3-EF5B-4952-9F66-05432FAD753F}"/>
              </a:ext>
            </a:extLst>
          </p:cNvPr>
          <p:cNvSpPr>
            <a:spLocks noGrp="1"/>
          </p:cNvSpPr>
          <p:nvPr>
            <p:ph type="sldNum" sz="quarter" idx="16"/>
          </p:nvPr>
        </p:nvSpPr>
        <p:spPr>
          <a:xfrm>
            <a:off x="398463" y="4983163"/>
            <a:ext cx="585787" cy="365125"/>
          </a:xfrm>
        </p:spPr>
        <p:txBody>
          <a:bodyPr/>
          <a:lstStyle>
            <a:lvl1pPr>
              <a:defRPr/>
            </a:lvl1pPr>
          </a:lstStyle>
          <a:p>
            <a:fld id="{0D94976E-8A69-4EDC-83DC-EC33A9F37304}" type="slidenum">
              <a:rPr lang="ru-RU" altLang="ru-RU"/>
              <a:pPr/>
              <a:t>‹#›</a:t>
            </a:fld>
            <a:endParaRPr lang="ru-RU" altLang="ru-RU"/>
          </a:p>
        </p:txBody>
      </p:sp>
    </p:spTree>
    <p:extLst>
      <p:ext uri="{BB962C8B-B14F-4D97-AF65-F5344CB8AC3E}">
        <p14:creationId xmlns:p14="http://schemas.microsoft.com/office/powerpoint/2010/main" val="3451696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4C3776D-E5AF-4F83-9B6E-F66EC4F75583}"/>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6E6F7F4C-3BA9-4F6C-B700-F70AAB58E8DA}"/>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758A1278-C2DF-48B1-B44C-4324F908024C}"/>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19EAF1C6-D154-45B1-A4E2-E1C6116EB6B4}"/>
              </a:ext>
            </a:extLst>
          </p:cNvPr>
          <p:cNvSpPr>
            <a:spLocks noGrp="1"/>
          </p:cNvSpPr>
          <p:nvPr>
            <p:ph type="sldNum" sz="quarter" idx="12"/>
          </p:nvPr>
        </p:nvSpPr>
        <p:spPr/>
        <p:txBody>
          <a:bodyPr/>
          <a:lstStyle>
            <a:lvl1pPr>
              <a:defRPr/>
            </a:lvl1pPr>
          </a:lstStyle>
          <a:p>
            <a:fld id="{DA5A8A8C-84AB-45B0-84ED-C252D2BCB9F7}" type="slidenum">
              <a:rPr lang="ru-RU" altLang="ru-RU"/>
              <a:pPr/>
              <a:t>‹#›</a:t>
            </a:fld>
            <a:endParaRPr lang="ru-RU" altLang="ru-RU"/>
          </a:p>
        </p:txBody>
      </p:sp>
    </p:spTree>
    <p:extLst>
      <p:ext uri="{BB962C8B-B14F-4D97-AF65-F5344CB8AC3E}">
        <p14:creationId xmlns:p14="http://schemas.microsoft.com/office/powerpoint/2010/main" val="317465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AA80F98-9365-4076-871D-EE6FC3536580}"/>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Vertical Title 1"/>
          <p:cNvSpPr>
            <a:spLocks noGrp="1"/>
          </p:cNvSpPr>
          <p:nvPr>
            <p:ph type="title" orient="vert"/>
          </p:nvPr>
        </p:nvSpPr>
        <p:spPr>
          <a:xfrm>
            <a:off x="6971109" y="627406"/>
            <a:ext cx="16557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EBD6EC98-BA82-4219-B683-7C1CCF39B130}"/>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B5342319-8511-4442-8165-919CCF5B7DD3}"/>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840D0A85-E7C0-44EE-97F4-02F4E376BFA6}"/>
              </a:ext>
            </a:extLst>
          </p:cNvPr>
          <p:cNvSpPr>
            <a:spLocks noGrp="1"/>
          </p:cNvSpPr>
          <p:nvPr>
            <p:ph type="sldNum" sz="quarter" idx="12"/>
          </p:nvPr>
        </p:nvSpPr>
        <p:spPr/>
        <p:txBody>
          <a:bodyPr/>
          <a:lstStyle>
            <a:lvl1pPr>
              <a:defRPr/>
            </a:lvl1pPr>
          </a:lstStyle>
          <a:p>
            <a:fld id="{BBB063AB-58CC-4BB6-A048-A88179F0953E}" type="slidenum">
              <a:rPr lang="ru-RU" altLang="ru-RU"/>
              <a:pPr/>
              <a:t>‹#›</a:t>
            </a:fld>
            <a:endParaRPr lang="ru-RU" altLang="ru-RU"/>
          </a:p>
        </p:txBody>
      </p:sp>
    </p:spTree>
    <p:extLst>
      <p:ext uri="{BB962C8B-B14F-4D97-AF65-F5344CB8AC3E}">
        <p14:creationId xmlns:p14="http://schemas.microsoft.com/office/powerpoint/2010/main" val="3797136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0F719BB-AD41-4FC6-902F-3DAD5A2E949C}"/>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4694" y="624110"/>
            <a:ext cx="6683765"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03445ED3-F262-4BE8-B3B6-8B504BEEA19C}"/>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83E05A46-E299-4DAF-A905-5DB8E3A3BD28}"/>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22CD3359-2910-4D6C-ABAD-6A6CCFDD41D5}"/>
              </a:ext>
            </a:extLst>
          </p:cNvPr>
          <p:cNvSpPr>
            <a:spLocks noGrp="1"/>
          </p:cNvSpPr>
          <p:nvPr>
            <p:ph type="sldNum" sz="quarter" idx="12"/>
          </p:nvPr>
        </p:nvSpPr>
        <p:spPr/>
        <p:txBody>
          <a:bodyPr/>
          <a:lstStyle>
            <a:lvl1pPr>
              <a:defRPr/>
            </a:lvl1pPr>
          </a:lstStyle>
          <a:p>
            <a:fld id="{95A386E6-D0E9-4F9C-B260-FBA360E1C36F}" type="slidenum">
              <a:rPr lang="ru-RU" altLang="ru-RU"/>
              <a:pPr/>
              <a:t>‹#›</a:t>
            </a:fld>
            <a:endParaRPr lang="ru-RU" altLang="ru-RU"/>
          </a:p>
        </p:txBody>
      </p:sp>
    </p:spTree>
    <p:extLst>
      <p:ext uri="{BB962C8B-B14F-4D97-AF65-F5344CB8AC3E}">
        <p14:creationId xmlns:p14="http://schemas.microsoft.com/office/powerpoint/2010/main" val="2792060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F6B175DB-4F69-4988-A6A0-B7D60E4C335B}"/>
              </a:ext>
            </a:extLst>
          </p:cNvPr>
          <p:cNvSpPr>
            <a:spLocks/>
          </p:cNvSpPr>
          <p:nvPr/>
        </p:nvSpPr>
        <p:spPr bwMode="auto">
          <a:xfrm flipV="1">
            <a:off x="-3175" y="31781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3530129"/>
            <a:ext cx="6686549" cy="860400"/>
          </a:xfrm>
        </p:spPr>
        <p:txBody>
          <a:bodyPr/>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5" name="Date Placeholder 3">
            <a:extLst>
              <a:ext uri="{FF2B5EF4-FFF2-40B4-BE49-F238E27FC236}">
                <a16:creationId xmlns:a16="http://schemas.microsoft.com/office/drawing/2014/main" id="{CCACA38C-8CA4-4EBD-8C4C-B4D6B27CA13D}"/>
              </a:ext>
            </a:extLst>
          </p:cNvPr>
          <p:cNvSpPr>
            <a:spLocks noGrp="1"/>
          </p:cNvSpPr>
          <p:nvPr>
            <p:ph type="dt" sz="half" idx="10"/>
          </p:nvPr>
        </p:nvSpPr>
        <p:spPr/>
        <p:txBody>
          <a:bodyPr/>
          <a:lstStyle>
            <a:lvl1pPr>
              <a:defRPr/>
            </a:lvl1pPr>
          </a:lstStyle>
          <a:p>
            <a:pPr>
              <a:defRPr/>
            </a:pPr>
            <a:endParaRPr lang="ru-RU"/>
          </a:p>
        </p:txBody>
      </p:sp>
      <p:sp>
        <p:nvSpPr>
          <p:cNvPr id="6" name="Footer Placeholder 4">
            <a:extLst>
              <a:ext uri="{FF2B5EF4-FFF2-40B4-BE49-F238E27FC236}">
                <a16:creationId xmlns:a16="http://schemas.microsoft.com/office/drawing/2014/main" id="{91A53B56-6577-4876-A313-B583626E31DB}"/>
              </a:ext>
            </a:extLst>
          </p:cNvPr>
          <p:cNvSpPr>
            <a:spLocks noGrp="1"/>
          </p:cNvSpPr>
          <p:nvPr>
            <p:ph type="ftr" sz="quarter" idx="11"/>
          </p:nvPr>
        </p:nvSpPr>
        <p:spPr/>
        <p:txBody>
          <a:bodyPr/>
          <a:lstStyle>
            <a:lvl1pPr>
              <a:defRPr/>
            </a:lvl1pPr>
          </a:lstStyle>
          <a:p>
            <a:pPr>
              <a:defRPr/>
            </a:pPr>
            <a:endParaRPr lang="ru-RU"/>
          </a:p>
        </p:txBody>
      </p:sp>
      <p:sp>
        <p:nvSpPr>
          <p:cNvPr id="7" name="Slide Number Placeholder 5">
            <a:extLst>
              <a:ext uri="{FF2B5EF4-FFF2-40B4-BE49-F238E27FC236}">
                <a16:creationId xmlns:a16="http://schemas.microsoft.com/office/drawing/2014/main" id="{3E03B52A-F0E2-4996-A816-E135DF9BB495}"/>
              </a:ext>
            </a:extLst>
          </p:cNvPr>
          <p:cNvSpPr>
            <a:spLocks noGrp="1"/>
          </p:cNvSpPr>
          <p:nvPr>
            <p:ph type="sldNum" sz="quarter" idx="12"/>
          </p:nvPr>
        </p:nvSpPr>
        <p:spPr>
          <a:xfrm>
            <a:off x="398463" y="3244850"/>
            <a:ext cx="585787" cy="365125"/>
          </a:xfrm>
        </p:spPr>
        <p:txBody>
          <a:bodyPr/>
          <a:lstStyle>
            <a:lvl1pPr>
              <a:defRPr/>
            </a:lvl1pPr>
          </a:lstStyle>
          <a:p>
            <a:fld id="{ED6B7387-881C-44BC-9F2A-2507A80F02D2}" type="slidenum">
              <a:rPr lang="ru-RU" altLang="ru-RU"/>
              <a:pPr/>
              <a:t>‹#›</a:t>
            </a:fld>
            <a:endParaRPr lang="ru-RU" altLang="ru-RU"/>
          </a:p>
        </p:txBody>
      </p:sp>
    </p:spTree>
    <p:extLst>
      <p:ext uri="{BB962C8B-B14F-4D97-AF65-F5344CB8AC3E}">
        <p14:creationId xmlns:p14="http://schemas.microsoft.com/office/powerpoint/2010/main" val="3713821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D6FFF2BC-6F87-4E00-B4D0-E2D25CA6768B}"/>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1909" y="2133600"/>
            <a:ext cx="3235398"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93060" y="2126222"/>
            <a:ext cx="3235398"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Date Placeholder 4">
            <a:extLst>
              <a:ext uri="{FF2B5EF4-FFF2-40B4-BE49-F238E27FC236}">
                <a16:creationId xmlns:a16="http://schemas.microsoft.com/office/drawing/2014/main" id="{DEB3EAE9-9AE4-45A6-BE2F-649BADEEDF9B}"/>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60428CF8-C8E4-4CA8-8E82-54852699CE9E}"/>
              </a:ext>
            </a:extLst>
          </p:cNvPr>
          <p:cNvSpPr>
            <a:spLocks noGrp="1"/>
          </p:cNvSpPr>
          <p:nvPr>
            <p:ph type="ftr" sz="quarter" idx="11"/>
          </p:nvPr>
        </p:nvSpPr>
        <p:spPr/>
        <p:txBody>
          <a:bodyPr/>
          <a:lstStyle>
            <a:lvl1pPr>
              <a:defRPr/>
            </a:lvl1pPr>
          </a:lstStyle>
          <a:p>
            <a:pPr>
              <a:defRPr/>
            </a:pPr>
            <a:endParaRPr lang="ru-RU"/>
          </a:p>
        </p:txBody>
      </p:sp>
      <p:sp>
        <p:nvSpPr>
          <p:cNvPr id="9" name="Slide Number Placeholder 5">
            <a:extLst>
              <a:ext uri="{FF2B5EF4-FFF2-40B4-BE49-F238E27FC236}">
                <a16:creationId xmlns:a16="http://schemas.microsoft.com/office/drawing/2014/main" id="{FD70F5CF-8422-466F-A51B-9959DBD45304}"/>
              </a:ext>
            </a:extLst>
          </p:cNvPr>
          <p:cNvSpPr>
            <a:spLocks noGrp="1"/>
          </p:cNvSpPr>
          <p:nvPr>
            <p:ph type="sldNum" sz="quarter" idx="12"/>
          </p:nvPr>
        </p:nvSpPr>
        <p:spPr/>
        <p:txBody>
          <a:bodyPr/>
          <a:lstStyle>
            <a:lvl1pPr>
              <a:defRPr/>
            </a:lvl1pPr>
          </a:lstStyle>
          <a:p>
            <a:fld id="{6F06C9BA-A067-415C-960B-33288A4F8DB7}" type="slidenum">
              <a:rPr lang="ru-RU" altLang="ru-RU"/>
              <a:pPr/>
              <a:t>‹#›</a:t>
            </a:fld>
            <a:endParaRPr lang="ru-RU" altLang="ru-RU"/>
          </a:p>
        </p:txBody>
      </p:sp>
    </p:spTree>
    <p:extLst>
      <p:ext uri="{BB962C8B-B14F-4D97-AF65-F5344CB8AC3E}">
        <p14:creationId xmlns:p14="http://schemas.microsoft.com/office/powerpoint/2010/main" val="3103298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7BF81E09-128B-4976-A3C4-4461F264B4D7}"/>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941909" y="2548966"/>
            <a:ext cx="3257170" cy="335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5375218" y="2545738"/>
            <a:ext cx="3254006" cy="335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6">
            <a:extLst>
              <a:ext uri="{FF2B5EF4-FFF2-40B4-BE49-F238E27FC236}">
                <a16:creationId xmlns:a16="http://schemas.microsoft.com/office/drawing/2014/main" id="{426A90E2-03D9-4B09-955F-CC09933FF718}"/>
              </a:ext>
            </a:extLst>
          </p:cNvPr>
          <p:cNvSpPr>
            <a:spLocks noGrp="1"/>
          </p:cNvSpPr>
          <p:nvPr>
            <p:ph type="dt" sz="half" idx="10"/>
          </p:nvPr>
        </p:nvSpPr>
        <p:spPr/>
        <p:txBody>
          <a:bodyPr/>
          <a:lstStyle>
            <a:lvl1pPr>
              <a:defRPr/>
            </a:lvl1pPr>
          </a:lstStyle>
          <a:p>
            <a:pPr>
              <a:defRPr/>
            </a:pPr>
            <a:endParaRPr lang="ru-RU"/>
          </a:p>
        </p:txBody>
      </p:sp>
      <p:sp>
        <p:nvSpPr>
          <p:cNvPr id="9" name="Footer Placeholder 7">
            <a:extLst>
              <a:ext uri="{FF2B5EF4-FFF2-40B4-BE49-F238E27FC236}">
                <a16:creationId xmlns:a16="http://schemas.microsoft.com/office/drawing/2014/main" id="{A1FE9033-1C3C-4603-A942-0BAFB47C631E}"/>
              </a:ext>
            </a:extLst>
          </p:cNvPr>
          <p:cNvSpPr>
            <a:spLocks noGrp="1"/>
          </p:cNvSpPr>
          <p:nvPr>
            <p:ph type="ftr" sz="quarter" idx="11"/>
          </p:nvPr>
        </p:nvSpPr>
        <p:spPr/>
        <p:txBody>
          <a:bodyPr/>
          <a:lstStyle>
            <a:lvl1pPr>
              <a:defRPr/>
            </a:lvl1pPr>
          </a:lstStyle>
          <a:p>
            <a:pPr>
              <a:defRPr/>
            </a:pPr>
            <a:endParaRPr lang="ru-RU"/>
          </a:p>
        </p:txBody>
      </p:sp>
      <p:sp>
        <p:nvSpPr>
          <p:cNvPr id="11" name="Slide Number Placeholder 5">
            <a:extLst>
              <a:ext uri="{FF2B5EF4-FFF2-40B4-BE49-F238E27FC236}">
                <a16:creationId xmlns:a16="http://schemas.microsoft.com/office/drawing/2014/main" id="{D9E9C9B7-641F-4E3B-9EA5-AE46571E53BD}"/>
              </a:ext>
            </a:extLst>
          </p:cNvPr>
          <p:cNvSpPr>
            <a:spLocks noGrp="1"/>
          </p:cNvSpPr>
          <p:nvPr>
            <p:ph type="sldNum" sz="quarter" idx="12"/>
          </p:nvPr>
        </p:nvSpPr>
        <p:spPr/>
        <p:txBody>
          <a:bodyPr/>
          <a:lstStyle>
            <a:lvl1pPr>
              <a:defRPr/>
            </a:lvl1pPr>
          </a:lstStyle>
          <a:p>
            <a:fld id="{31C439D4-1F16-408E-A3E9-699E7462A1EC}" type="slidenum">
              <a:rPr lang="ru-RU" altLang="ru-RU"/>
              <a:pPr/>
              <a:t>‹#›</a:t>
            </a:fld>
            <a:endParaRPr lang="ru-RU" altLang="ru-RU"/>
          </a:p>
        </p:txBody>
      </p:sp>
    </p:spTree>
    <p:extLst>
      <p:ext uri="{BB962C8B-B14F-4D97-AF65-F5344CB8AC3E}">
        <p14:creationId xmlns:p14="http://schemas.microsoft.com/office/powerpoint/2010/main" val="2944883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20009FE-7FF9-4977-BB7A-852A370F453B}"/>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4" name="Date Placeholder 2">
            <a:extLst>
              <a:ext uri="{FF2B5EF4-FFF2-40B4-BE49-F238E27FC236}">
                <a16:creationId xmlns:a16="http://schemas.microsoft.com/office/drawing/2014/main" id="{30A822DC-AC97-4B6E-81D3-AEA138A2528B}"/>
              </a:ext>
            </a:extLst>
          </p:cNvPr>
          <p:cNvSpPr>
            <a:spLocks noGrp="1"/>
          </p:cNvSpPr>
          <p:nvPr>
            <p:ph type="dt" sz="half" idx="10"/>
          </p:nvPr>
        </p:nvSpPr>
        <p:spPr/>
        <p:txBody>
          <a:bodyPr/>
          <a:lstStyle>
            <a:lvl1pPr>
              <a:defRPr/>
            </a:lvl1pPr>
          </a:lstStyle>
          <a:p>
            <a:pPr>
              <a:defRPr/>
            </a:pPr>
            <a:endParaRPr lang="ru-RU"/>
          </a:p>
        </p:txBody>
      </p:sp>
      <p:sp>
        <p:nvSpPr>
          <p:cNvPr id="5" name="Footer Placeholder 3">
            <a:extLst>
              <a:ext uri="{FF2B5EF4-FFF2-40B4-BE49-F238E27FC236}">
                <a16:creationId xmlns:a16="http://schemas.microsoft.com/office/drawing/2014/main" id="{87BF1C33-C18D-42F3-9C1A-B26230D191E5}"/>
              </a:ext>
            </a:extLst>
          </p:cNvPr>
          <p:cNvSpPr>
            <a:spLocks noGrp="1"/>
          </p:cNvSpPr>
          <p:nvPr>
            <p:ph type="ftr" sz="quarter" idx="11"/>
          </p:nvPr>
        </p:nvSpPr>
        <p:spPr/>
        <p:txBody>
          <a:bodyPr/>
          <a:lstStyle>
            <a:lvl1pPr>
              <a:defRPr/>
            </a:lvl1pPr>
          </a:lstStyle>
          <a:p>
            <a:pPr>
              <a:defRPr/>
            </a:pPr>
            <a:endParaRPr lang="ru-RU"/>
          </a:p>
        </p:txBody>
      </p:sp>
      <p:sp>
        <p:nvSpPr>
          <p:cNvPr id="6" name="Slide Number Placeholder 4">
            <a:extLst>
              <a:ext uri="{FF2B5EF4-FFF2-40B4-BE49-F238E27FC236}">
                <a16:creationId xmlns:a16="http://schemas.microsoft.com/office/drawing/2014/main" id="{628DB513-0451-4D9A-8ED9-CB36676D28C7}"/>
              </a:ext>
            </a:extLst>
          </p:cNvPr>
          <p:cNvSpPr>
            <a:spLocks noGrp="1"/>
          </p:cNvSpPr>
          <p:nvPr>
            <p:ph type="sldNum" sz="quarter" idx="12"/>
          </p:nvPr>
        </p:nvSpPr>
        <p:spPr/>
        <p:txBody>
          <a:bodyPr/>
          <a:lstStyle>
            <a:lvl1pPr>
              <a:defRPr/>
            </a:lvl1pPr>
          </a:lstStyle>
          <a:p>
            <a:fld id="{1F272077-8508-458F-A152-BE8B1468A78E}" type="slidenum">
              <a:rPr lang="ru-RU" altLang="ru-RU"/>
              <a:pPr/>
              <a:t>‹#›</a:t>
            </a:fld>
            <a:endParaRPr lang="ru-RU" altLang="ru-RU"/>
          </a:p>
        </p:txBody>
      </p:sp>
    </p:spTree>
    <p:extLst>
      <p:ext uri="{BB962C8B-B14F-4D97-AF65-F5344CB8AC3E}">
        <p14:creationId xmlns:p14="http://schemas.microsoft.com/office/powerpoint/2010/main" val="2013920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58693E5F-8AC3-4421-83B9-0BA1ADF44F5D}"/>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3" name="Date Placeholder 1">
            <a:extLst>
              <a:ext uri="{FF2B5EF4-FFF2-40B4-BE49-F238E27FC236}">
                <a16:creationId xmlns:a16="http://schemas.microsoft.com/office/drawing/2014/main" id="{294F8640-9E18-4791-A554-B31B8AB81BE5}"/>
              </a:ext>
            </a:extLst>
          </p:cNvPr>
          <p:cNvSpPr>
            <a:spLocks noGrp="1"/>
          </p:cNvSpPr>
          <p:nvPr>
            <p:ph type="dt" sz="half" idx="10"/>
          </p:nvPr>
        </p:nvSpPr>
        <p:spPr/>
        <p:txBody>
          <a:bodyPr/>
          <a:lstStyle>
            <a:lvl1pPr>
              <a:defRPr/>
            </a:lvl1pPr>
          </a:lstStyle>
          <a:p>
            <a:pPr>
              <a:defRPr/>
            </a:pPr>
            <a:endParaRPr lang="ru-RU"/>
          </a:p>
        </p:txBody>
      </p:sp>
      <p:sp>
        <p:nvSpPr>
          <p:cNvPr id="4" name="Footer Placeholder 2">
            <a:extLst>
              <a:ext uri="{FF2B5EF4-FFF2-40B4-BE49-F238E27FC236}">
                <a16:creationId xmlns:a16="http://schemas.microsoft.com/office/drawing/2014/main" id="{1F859EA7-C271-4385-BDA9-76987879292E}"/>
              </a:ext>
            </a:extLst>
          </p:cNvPr>
          <p:cNvSpPr>
            <a:spLocks noGrp="1"/>
          </p:cNvSpPr>
          <p:nvPr>
            <p:ph type="ftr" sz="quarter" idx="11"/>
          </p:nvPr>
        </p:nvSpPr>
        <p:spPr/>
        <p:txBody>
          <a:bodyPr/>
          <a:lstStyle>
            <a:lvl1pPr>
              <a:defRPr/>
            </a:lvl1pPr>
          </a:lstStyle>
          <a:p>
            <a:pPr>
              <a:defRPr/>
            </a:pPr>
            <a:endParaRPr lang="ru-RU"/>
          </a:p>
        </p:txBody>
      </p:sp>
      <p:sp>
        <p:nvSpPr>
          <p:cNvPr id="5" name="Slide Number Placeholder 3">
            <a:extLst>
              <a:ext uri="{FF2B5EF4-FFF2-40B4-BE49-F238E27FC236}">
                <a16:creationId xmlns:a16="http://schemas.microsoft.com/office/drawing/2014/main" id="{9D67A8C4-CE2E-4BA0-97AB-933DA8FDEB2E}"/>
              </a:ext>
            </a:extLst>
          </p:cNvPr>
          <p:cNvSpPr>
            <a:spLocks noGrp="1"/>
          </p:cNvSpPr>
          <p:nvPr>
            <p:ph type="sldNum" sz="quarter" idx="12"/>
          </p:nvPr>
        </p:nvSpPr>
        <p:spPr/>
        <p:txBody>
          <a:bodyPr/>
          <a:lstStyle>
            <a:lvl1pPr>
              <a:defRPr/>
            </a:lvl1pPr>
          </a:lstStyle>
          <a:p>
            <a:fld id="{6A1BDD16-3D59-415C-98E8-57609D3C7F0D}" type="slidenum">
              <a:rPr lang="ru-RU" altLang="ru-RU"/>
              <a:pPr/>
              <a:t>‹#›</a:t>
            </a:fld>
            <a:endParaRPr lang="ru-RU" altLang="ru-RU"/>
          </a:p>
        </p:txBody>
      </p:sp>
    </p:spTree>
    <p:extLst>
      <p:ext uri="{BB962C8B-B14F-4D97-AF65-F5344CB8AC3E}">
        <p14:creationId xmlns:p14="http://schemas.microsoft.com/office/powerpoint/2010/main" val="64496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C863881-6BD1-4252-BFFE-835A316246E1}"/>
              </a:ext>
            </a:extLst>
          </p:cNvPr>
          <p:cNvSpPr>
            <a:spLocks/>
          </p:cNvSpPr>
          <p:nvPr/>
        </p:nvSpPr>
        <p:spPr bwMode="auto">
          <a:xfrm flipV="1">
            <a:off x="-3175" y="71437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446088"/>
            <a:ext cx="2628899" cy="976312"/>
          </a:xfrm>
        </p:spPr>
        <p:txBody>
          <a:bodyPr anchor="b"/>
          <a:lstStyle>
            <a:lvl1pPr algn="l">
              <a:defRPr sz="1500" b="0"/>
            </a:lvl1pPr>
          </a:lstStyle>
          <a:p>
            <a:r>
              <a:rPr lang="ru-RU"/>
              <a:t>Образец заголовка</a:t>
            </a:r>
            <a:endParaRPr lang="en-US" dirty="0"/>
          </a:p>
        </p:txBody>
      </p:sp>
      <p:sp>
        <p:nvSpPr>
          <p:cNvPr id="3" name="Content Placeholder 2"/>
          <p:cNvSpPr>
            <a:spLocks noGrp="1"/>
          </p:cNvSpPr>
          <p:nvPr>
            <p:ph idx="1"/>
          </p:nvPr>
        </p:nvSpPr>
        <p:spPr>
          <a:xfrm>
            <a:off x="4742259" y="446089"/>
            <a:ext cx="3886200" cy="5414963"/>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6" name="Date Placeholder 4">
            <a:extLst>
              <a:ext uri="{FF2B5EF4-FFF2-40B4-BE49-F238E27FC236}">
                <a16:creationId xmlns:a16="http://schemas.microsoft.com/office/drawing/2014/main" id="{2440D7B0-83AC-481C-8BC3-7166AE7EF3EC}"/>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B61194B5-D2A2-41B4-A148-DB8A3E876C3A}"/>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A1866A91-6ABB-4666-94BA-73B6A11DC4D0}"/>
              </a:ext>
            </a:extLst>
          </p:cNvPr>
          <p:cNvSpPr>
            <a:spLocks noGrp="1"/>
          </p:cNvSpPr>
          <p:nvPr>
            <p:ph type="sldNum" sz="quarter" idx="12"/>
          </p:nvPr>
        </p:nvSpPr>
        <p:spPr/>
        <p:txBody>
          <a:bodyPr/>
          <a:lstStyle>
            <a:lvl1pPr>
              <a:defRPr/>
            </a:lvl1pPr>
          </a:lstStyle>
          <a:p>
            <a:fld id="{85E99735-0C2A-44EF-8ADD-3AD42B10046C}" type="slidenum">
              <a:rPr lang="ru-RU" altLang="ru-RU"/>
              <a:pPr/>
              <a:t>‹#›</a:t>
            </a:fld>
            <a:endParaRPr lang="ru-RU" altLang="ru-RU"/>
          </a:p>
        </p:txBody>
      </p:sp>
    </p:spTree>
    <p:extLst>
      <p:ext uri="{BB962C8B-B14F-4D97-AF65-F5344CB8AC3E}">
        <p14:creationId xmlns:p14="http://schemas.microsoft.com/office/powerpoint/2010/main" val="219230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EE9785C-22FB-41E9-9A58-ED1D9D8A1B02}"/>
              </a:ext>
            </a:extLst>
          </p:cNvPr>
          <p:cNvSpPr>
            <a:spLocks/>
          </p:cNvSpPr>
          <p:nvPr/>
        </p:nvSpPr>
        <p:spPr bwMode="auto">
          <a:xfrm flipV="1">
            <a:off x="-3175" y="4911725"/>
            <a:ext cx="1192213"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1909" y="634965"/>
            <a:ext cx="6686550" cy="3854970"/>
          </a:xfrm>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1941910" y="5367338"/>
            <a:ext cx="6686550" cy="493712"/>
          </a:xfrm>
        </p:spPr>
        <p:txBody>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6" name="Date Placeholder 4">
            <a:extLst>
              <a:ext uri="{FF2B5EF4-FFF2-40B4-BE49-F238E27FC236}">
                <a16:creationId xmlns:a16="http://schemas.microsoft.com/office/drawing/2014/main" id="{7E6D2021-6ED2-47D6-BE6C-BCDA7E855072}"/>
              </a:ext>
            </a:extLst>
          </p:cNvPr>
          <p:cNvSpPr>
            <a:spLocks noGrp="1"/>
          </p:cNvSpPr>
          <p:nvPr>
            <p:ph type="dt" sz="half" idx="10"/>
          </p:nvPr>
        </p:nvSpPr>
        <p:spPr/>
        <p:txBody>
          <a:bodyPr/>
          <a:lstStyle>
            <a:lvl1pPr>
              <a:defRPr/>
            </a:lvl1pPr>
          </a:lstStyle>
          <a:p>
            <a:pPr>
              <a:defRPr/>
            </a:pPr>
            <a:endParaRPr lang="ru-RU"/>
          </a:p>
        </p:txBody>
      </p:sp>
      <p:sp>
        <p:nvSpPr>
          <p:cNvPr id="7" name="Footer Placeholder 5">
            <a:extLst>
              <a:ext uri="{FF2B5EF4-FFF2-40B4-BE49-F238E27FC236}">
                <a16:creationId xmlns:a16="http://schemas.microsoft.com/office/drawing/2014/main" id="{7EE6B67D-1FEC-49F7-A7B3-ABDBF62E51FA}"/>
              </a:ext>
            </a:extLst>
          </p:cNvPr>
          <p:cNvSpPr>
            <a:spLocks noGrp="1"/>
          </p:cNvSpPr>
          <p:nvPr>
            <p:ph type="ftr" sz="quarter" idx="11"/>
          </p:nvPr>
        </p:nvSpPr>
        <p:spPr/>
        <p:txBody>
          <a:bodyPr/>
          <a:lstStyle>
            <a:lvl1pPr>
              <a:defRPr/>
            </a:lvl1pPr>
          </a:lstStyle>
          <a:p>
            <a:pPr>
              <a:defRPr/>
            </a:pPr>
            <a:endParaRPr lang="ru-RU"/>
          </a:p>
        </p:txBody>
      </p:sp>
      <p:sp>
        <p:nvSpPr>
          <p:cNvPr id="8" name="Slide Number Placeholder 6">
            <a:extLst>
              <a:ext uri="{FF2B5EF4-FFF2-40B4-BE49-F238E27FC236}">
                <a16:creationId xmlns:a16="http://schemas.microsoft.com/office/drawing/2014/main" id="{A34958CE-FFAC-4DB4-80CB-3E47F71A248B}"/>
              </a:ext>
            </a:extLst>
          </p:cNvPr>
          <p:cNvSpPr>
            <a:spLocks noGrp="1"/>
          </p:cNvSpPr>
          <p:nvPr>
            <p:ph type="sldNum" sz="quarter" idx="12"/>
          </p:nvPr>
        </p:nvSpPr>
        <p:spPr>
          <a:xfrm>
            <a:off x="398463" y="4983163"/>
            <a:ext cx="585787" cy="365125"/>
          </a:xfrm>
        </p:spPr>
        <p:txBody>
          <a:bodyPr/>
          <a:lstStyle>
            <a:lvl1pPr>
              <a:defRPr/>
            </a:lvl1pPr>
          </a:lstStyle>
          <a:p>
            <a:fld id="{492083D2-E6FC-4F17-8BB4-B079B1C675A9}" type="slidenum">
              <a:rPr lang="ru-RU" altLang="ru-RU"/>
              <a:pPr/>
              <a:t>‹#›</a:t>
            </a:fld>
            <a:endParaRPr lang="ru-RU" altLang="ru-RU"/>
          </a:p>
        </p:txBody>
      </p:sp>
    </p:spTree>
    <p:extLst>
      <p:ext uri="{BB962C8B-B14F-4D97-AF65-F5344CB8AC3E}">
        <p14:creationId xmlns:p14="http://schemas.microsoft.com/office/powerpoint/2010/main" val="309187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F0E051F5-9675-4875-A134-4E5F91CBA4F2}"/>
              </a:ext>
            </a:extLst>
          </p:cNvPr>
          <p:cNvGrpSpPr>
            <a:grpSpLocks/>
          </p:cNvGrpSpPr>
          <p:nvPr/>
        </p:nvGrpSpPr>
        <p:grpSpPr bwMode="auto">
          <a:xfrm>
            <a:off x="0" y="228600"/>
            <a:ext cx="2138363" cy="6638925"/>
            <a:chOff x="2487613" y="285750"/>
            <a:chExt cx="2428875" cy="5654676"/>
          </a:xfrm>
        </p:grpSpPr>
        <p:sp>
          <p:nvSpPr>
            <p:cNvPr id="1046" name="Freeform 11">
              <a:extLst>
                <a:ext uri="{FF2B5EF4-FFF2-40B4-BE49-F238E27FC236}">
                  <a16:creationId xmlns:a16="http://schemas.microsoft.com/office/drawing/2014/main" id="{34707E9B-805F-452B-8275-77238449FF2C}"/>
                </a:ext>
              </a:extLst>
            </p:cNvPr>
            <p:cNvSpPr>
              <a:spLocks/>
            </p:cNvSpPr>
            <p:nvPr/>
          </p:nvSpPr>
          <p:spPr bwMode="auto">
            <a:xfrm>
              <a:off x="2487613" y="2284222"/>
              <a:ext cx="86552" cy="534098"/>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7" name="Freeform 12">
              <a:extLst>
                <a:ext uri="{FF2B5EF4-FFF2-40B4-BE49-F238E27FC236}">
                  <a16:creationId xmlns:a16="http://schemas.microsoft.com/office/drawing/2014/main" id="{C22BFDD8-22EA-41BC-965A-15EFCC136C5F}"/>
                </a:ext>
              </a:extLst>
            </p:cNvPr>
            <p:cNvSpPr>
              <a:spLocks/>
            </p:cNvSpPr>
            <p:nvPr/>
          </p:nvSpPr>
          <p:spPr bwMode="auto">
            <a:xfrm>
              <a:off x="2597607" y="2779108"/>
              <a:ext cx="549967" cy="1978191"/>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8" name="Freeform 13">
              <a:extLst>
                <a:ext uri="{FF2B5EF4-FFF2-40B4-BE49-F238E27FC236}">
                  <a16:creationId xmlns:a16="http://schemas.microsoft.com/office/drawing/2014/main" id="{6528BBFE-04C2-4362-A920-529D2DF358E9}"/>
                </a:ext>
              </a:extLst>
            </p:cNvPr>
            <p:cNvSpPr>
              <a:spLocks/>
            </p:cNvSpPr>
            <p:nvPr/>
          </p:nvSpPr>
          <p:spPr bwMode="auto">
            <a:xfrm>
              <a:off x="3174623" y="4730255"/>
              <a:ext cx="519314" cy="1210171"/>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9" name="Freeform 14">
              <a:extLst>
                <a:ext uri="{FF2B5EF4-FFF2-40B4-BE49-F238E27FC236}">
                  <a16:creationId xmlns:a16="http://schemas.microsoft.com/office/drawing/2014/main" id="{C439F2FE-5EEA-4049-A949-E85EDA57D4AA}"/>
                </a:ext>
              </a:extLst>
            </p:cNvPr>
            <p:cNvSpPr>
              <a:spLocks/>
            </p:cNvSpPr>
            <p:nvPr/>
          </p:nvSpPr>
          <p:spPr bwMode="auto">
            <a:xfrm>
              <a:off x="3304451" y="5630785"/>
              <a:ext cx="146056" cy="309641"/>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0" name="Freeform 15">
              <a:extLst>
                <a:ext uri="{FF2B5EF4-FFF2-40B4-BE49-F238E27FC236}">
                  <a16:creationId xmlns:a16="http://schemas.microsoft.com/office/drawing/2014/main" id="{D13D62CC-9BD7-404F-8411-F9D211D0BAC2}"/>
                </a:ext>
              </a:extLst>
            </p:cNvPr>
            <p:cNvSpPr>
              <a:spLocks/>
            </p:cNvSpPr>
            <p:nvPr/>
          </p:nvSpPr>
          <p:spPr bwMode="auto">
            <a:xfrm>
              <a:off x="2574165" y="2818321"/>
              <a:ext cx="699631" cy="2834099"/>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1" name="Freeform 16">
              <a:extLst>
                <a:ext uri="{FF2B5EF4-FFF2-40B4-BE49-F238E27FC236}">
                  <a16:creationId xmlns:a16="http://schemas.microsoft.com/office/drawing/2014/main" id="{CBD9C14D-5AFC-4D8D-BC83-8CC2E3CBC02A}"/>
                </a:ext>
              </a:extLst>
            </p:cNvPr>
            <p:cNvSpPr>
              <a:spLocks/>
            </p:cNvSpPr>
            <p:nvPr/>
          </p:nvSpPr>
          <p:spPr bwMode="auto">
            <a:xfrm>
              <a:off x="2507448" y="285750"/>
              <a:ext cx="90159" cy="2493358"/>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2" name="Freeform 17">
              <a:extLst>
                <a:ext uri="{FF2B5EF4-FFF2-40B4-BE49-F238E27FC236}">
                  <a16:creationId xmlns:a16="http://schemas.microsoft.com/office/drawing/2014/main" id="{9825A8E6-395A-4294-A88E-7A87A60BBA77}"/>
                </a:ext>
              </a:extLst>
            </p:cNvPr>
            <p:cNvSpPr>
              <a:spLocks/>
            </p:cNvSpPr>
            <p:nvPr/>
          </p:nvSpPr>
          <p:spPr bwMode="auto">
            <a:xfrm>
              <a:off x="2554331" y="2599273"/>
              <a:ext cx="66717" cy="420517"/>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3" name="Freeform 18">
              <a:extLst>
                <a:ext uri="{FF2B5EF4-FFF2-40B4-BE49-F238E27FC236}">
                  <a16:creationId xmlns:a16="http://schemas.microsoft.com/office/drawing/2014/main" id="{5E79E2DF-3D2E-47CB-9C3E-6F8BD54BF63F}"/>
                </a:ext>
              </a:extLst>
            </p:cNvPr>
            <p:cNvSpPr>
              <a:spLocks/>
            </p:cNvSpPr>
            <p:nvPr/>
          </p:nvSpPr>
          <p:spPr bwMode="auto">
            <a:xfrm>
              <a:off x="3143968" y="4757298"/>
              <a:ext cx="160483" cy="873487"/>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4" name="Freeform 19">
              <a:extLst>
                <a:ext uri="{FF2B5EF4-FFF2-40B4-BE49-F238E27FC236}">
                  <a16:creationId xmlns:a16="http://schemas.microsoft.com/office/drawing/2014/main" id="{01679470-0143-413C-90D7-2258EA1EE2F2}"/>
                </a:ext>
              </a:extLst>
            </p:cNvPr>
            <p:cNvSpPr>
              <a:spLocks/>
            </p:cNvSpPr>
            <p:nvPr/>
          </p:nvSpPr>
          <p:spPr bwMode="auto">
            <a:xfrm>
              <a:off x="3147574" y="1282282"/>
              <a:ext cx="1768914" cy="3447973"/>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5" name="Freeform 20">
              <a:extLst>
                <a:ext uri="{FF2B5EF4-FFF2-40B4-BE49-F238E27FC236}">
                  <a16:creationId xmlns:a16="http://schemas.microsoft.com/office/drawing/2014/main" id="{8CA600FA-AFDB-4769-ADDD-8A1497DFF608}"/>
                </a:ext>
              </a:extLst>
            </p:cNvPr>
            <p:cNvSpPr>
              <a:spLocks/>
            </p:cNvSpPr>
            <p:nvPr/>
          </p:nvSpPr>
          <p:spPr bwMode="auto">
            <a:xfrm>
              <a:off x="3273797" y="5652419"/>
              <a:ext cx="137041" cy="288007"/>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6" name="Freeform 21">
              <a:extLst>
                <a:ext uri="{FF2B5EF4-FFF2-40B4-BE49-F238E27FC236}">
                  <a16:creationId xmlns:a16="http://schemas.microsoft.com/office/drawing/2014/main" id="{064837A6-D71A-4A5E-BB73-047F2AB37498}"/>
                </a:ext>
              </a:extLst>
            </p:cNvPr>
            <p:cNvSpPr>
              <a:spLocks/>
            </p:cNvSpPr>
            <p:nvPr/>
          </p:nvSpPr>
          <p:spPr bwMode="auto">
            <a:xfrm>
              <a:off x="3143968" y="4655887"/>
              <a:ext cx="30655" cy="189300"/>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57" name="Freeform 22">
              <a:extLst>
                <a:ext uri="{FF2B5EF4-FFF2-40B4-BE49-F238E27FC236}">
                  <a16:creationId xmlns:a16="http://schemas.microsoft.com/office/drawing/2014/main" id="{EAC635ED-4176-47AD-82DC-F2239704576A}"/>
                </a:ext>
              </a:extLst>
            </p:cNvPr>
            <p:cNvSpPr>
              <a:spLocks/>
            </p:cNvSpPr>
            <p:nvPr/>
          </p:nvSpPr>
          <p:spPr bwMode="auto">
            <a:xfrm>
              <a:off x="3210686" y="5410385"/>
              <a:ext cx="203758" cy="530041"/>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grpSp>
      <p:grpSp>
        <p:nvGrpSpPr>
          <p:cNvPr id="1027" name="Group 9">
            <a:extLst>
              <a:ext uri="{FF2B5EF4-FFF2-40B4-BE49-F238E27FC236}">
                <a16:creationId xmlns:a16="http://schemas.microsoft.com/office/drawing/2014/main" id="{FAEC2048-E63F-4983-A870-65992B987548}"/>
              </a:ext>
            </a:extLst>
          </p:cNvPr>
          <p:cNvGrpSpPr>
            <a:grpSpLocks/>
          </p:cNvGrpSpPr>
          <p:nvPr/>
        </p:nvGrpSpPr>
        <p:grpSpPr bwMode="auto">
          <a:xfrm>
            <a:off x="20638" y="0"/>
            <a:ext cx="1766887" cy="6853238"/>
            <a:chOff x="6627813" y="194833"/>
            <a:chExt cx="1952625" cy="5678918"/>
          </a:xfrm>
        </p:grpSpPr>
        <p:sp>
          <p:nvSpPr>
            <p:cNvPr id="1034" name="Freeform 27">
              <a:extLst>
                <a:ext uri="{FF2B5EF4-FFF2-40B4-BE49-F238E27FC236}">
                  <a16:creationId xmlns:a16="http://schemas.microsoft.com/office/drawing/2014/main" id="{8969A072-3AE3-49DD-825F-D8CEF00A4AC0}"/>
                </a:ext>
              </a:extLst>
            </p:cNvPr>
            <p:cNvSpPr>
              <a:spLocks/>
            </p:cNvSpPr>
            <p:nvPr/>
          </p:nvSpPr>
          <p:spPr bwMode="auto">
            <a:xfrm>
              <a:off x="6627813" y="194833"/>
              <a:ext cx="408770" cy="3646504"/>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5" name="Freeform 28">
              <a:extLst>
                <a:ext uri="{FF2B5EF4-FFF2-40B4-BE49-F238E27FC236}">
                  <a16:creationId xmlns:a16="http://schemas.microsoft.com/office/drawing/2014/main" id="{F9655B67-6FE0-45B1-A8D7-6AE498E766E1}"/>
                </a:ext>
              </a:extLst>
            </p:cNvPr>
            <p:cNvSpPr>
              <a:spLocks/>
            </p:cNvSpPr>
            <p:nvPr/>
          </p:nvSpPr>
          <p:spPr bwMode="auto">
            <a:xfrm>
              <a:off x="7061144" y="3771618"/>
              <a:ext cx="350876" cy="1310216"/>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6" name="Freeform 29">
              <a:extLst>
                <a:ext uri="{FF2B5EF4-FFF2-40B4-BE49-F238E27FC236}">
                  <a16:creationId xmlns:a16="http://schemas.microsoft.com/office/drawing/2014/main" id="{9DB0CB69-92BC-4DB5-82A1-C11D7E87F790}"/>
                </a:ext>
              </a:extLst>
            </p:cNvPr>
            <p:cNvSpPr>
              <a:spLocks/>
            </p:cNvSpPr>
            <p:nvPr/>
          </p:nvSpPr>
          <p:spPr bwMode="auto">
            <a:xfrm>
              <a:off x="7438337" y="5052893"/>
              <a:ext cx="357894" cy="82085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7" name="Freeform 30">
              <a:extLst>
                <a:ext uri="{FF2B5EF4-FFF2-40B4-BE49-F238E27FC236}">
                  <a16:creationId xmlns:a16="http://schemas.microsoft.com/office/drawing/2014/main" id="{20A82FF3-3E80-49B6-9D97-485FA6ABE6ED}"/>
                </a:ext>
              </a:extLst>
            </p:cNvPr>
            <p:cNvSpPr>
              <a:spLocks/>
            </p:cNvSpPr>
            <p:nvPr/>
          </p:nvSpPr>
          <p:spPr bwMode="auto">
            <a:xfrm>
              <a:off x="7036583" y="3811082"/>
              <a:ext cx="457894" cy="1853508"/>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8" name="Freeform 31">
              <a:extLst>
                <a:ext uri="{FF2B5EF4-FFF2-40B4-BE49-F238E27FC236}">
                  <a16:creationId xmlns:a16="http://schemas.microsoft.com/office/drawing/2014/main" id="{91259AB3-2326-4E8D-8F92-A9756D7CE0D7}"/>
                </a:ext>
              </a:extLst>
            </p:cNvPr>
            <p:cNvSpPr>
              <a:spLocks/>
            </p:cNvSpPr>
            <p:nvPr/>
          </p:nvSpPr>
          <p:spPr bwMode="auto">
            <a:xfrm>
              <a:off x="6992724" y="1263001"/>
              <a:ext cx="143859" cy="2508617"/>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39" name="Freeform 32">
              <a:extLst>
                <a:ext uri="{FF2B5EF4-FFF2-40B4-BE49-F238E27FC236}">
                  <a16:creationId xmlns:a16="http://schemas.microsoft.com/office/drawing/2014/main" id="{B04D7D55-794E-4D9A-A230-998F151665E9}"/>
                </a:ext>
              </a:extLst>
            </p:cNvPr>
            <p:cNvSpPr>
              <a:spLocks/>
            </p:cNvSpPr>
            <p:nvPr/>
          </p:nvSpPr>
          <p:spPr bwMode="auto">
            <a:xfrm>
              <a:off x="7526056" y="5640911"/>
              <a:ext cx="112280" cy="232840"/>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0" name="Freeform 33">
              <a:extLst>
                <a:ext uri="{FF2B5EF4-FFF2-40B4-BE49-F238E27FC236}">
                  <a16:creationId xmlns:a16="http://schemas.microsoft.com/office/drawing/2014/main" id="{C70C7C4D-0EA0-48E4-B71F-006C70B19ED3}"/>
                </a:ext>
              </a:extLst>
            </p:cNvPr>
            <p:cNvSpPr>
              <a:spLocks/>
            </p:cNvSpPr>
            <p:nvPr/>
          </p:nvSpPr>
          <p:spPr bwMode="auto">
            <a:xfrm>
              <a:off x="7020794" y="3599290"/>
              <a:ext cx="68420" cy="423584"/>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1" name="Freeform 34">
              <a:extLst>
                <a:ext uri="{FF2B5EF4-FFF2-40B4-BE49-F238E27FC236}">
                  <a16:creationId xmlns:a16="http://schemas.microsoft.com/office/drawing/2014/main" id="{2C943AC2-2FB3-4CC8-9100-64DEE6D9F1A3}"/>
                </a:ext>
              </a:extLst>
            </p:cNvPr>
            <p:cNvSpPr>
              <a:spLocks/>
            </p:cNvSpPr>
            <p:nvPr/>
          </p:nvSpPr>
          <p:spPr bwMode="auto">
            <a:xfrm>
              <a:off x="7412021" y="2802110"/>
              <a:ext cx="1168417" cy="2250783"/>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2" name="Freeform 35">
              <a:extLst>
                <a:ext uri="{FF2B5EF4-FFF2-40B4-BE49-F238E27FC236}">
                  <a16:creationId xmlns:a16="http://schemas.microsoft.com/office/drawing/2014/main" id="{9E382FCF-FC87-4C9E-87E6-62570BE85A9B}"/>
                </a:ext>
              </a:extLst>
            </p:cNvPr>
            <p:cNvSpPr>
              <a:spLocks/>
            </p:cNvSpPr>
            <p:nvPr/>
          </p:nvSpPr>
          <p:spPr bwMode="auto">
            <a:xfrm>
              <a:off x="7494477" y="5664590"/>
              <a:ext cx="99999" cy="209161"/>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3" name="Freeform 36">
              <a:extLst>
                <a:ext uri="{FF2B5EF4-FFF2-40B4-BE49-F238E27FC236}">
                  <a16:creationId xmlns:a16="http://schemas.microsoft.com/office/drawing/2014/main" id="{75FFCE81-5717-4B97-AF79-5C306F711996}"/>
                </a:ext>
              </a:extLst>
            </p:cNvPr>
            <p:cNvSpPr>
              <a:spLocks/>
            </p:cNvSpPr>
            <p:nvPr/>
          </p:nvSpPr>
          <p:spPr bwMode="auto">
            <a:xfrm>
              <a:off x="7412021" y="5081833"/>
              <a:ext cx="114035" cy="559078"/>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4" name="Freeform 37">
              <a:extLst>
                <a:ext uri="{FF2B5EF4-FFF2-40B4-BE49-F238E27FC236}">
                  <a16:creationId xmlns:a16="http://schemas.microsoft.com/office/drawing/2014/main" id="{84ABEA7D-0013-44A6-9A66-5BA158F13D2F}"/>
                </a:ext>
              </a:extLst>
            </p:cNvPr>
            <p:cNvSpPr>
              <a:spLocks/>
            </p:cNvSpPr>
            <p:nvPr/>
          </p:nvSpPr>
          <p:spPr bwMode="auto">
            <a:xfrm>
              <a:off x="7412021" y="4977910"/>
              <a:ext cx="31579" cy="189429"/>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sp>
          <p:nvSpPr>
            <p:cNvPr id="1045" name="Freeform 38">
              <a:extLst>
                <a:ext uri="{FF2B5EF4-FFF2-40B4-BE49-F238E27FC236}">
                  <a16:creationId xmlns:a16="http://schemas.microsoft.com/office/drawing/2014/main" id="{FFD87597-ACF9-480D-AA17-231D6342BC6D}"/>
                </a:ext>
              </a:extLst>
            </p:cNvPr>
            <p:cNvSpPr>
              <a:spLocks/>
            </p:cNvSpPr>
            <p:nvPr/>
          </p:nvSpPr>
          <p:spPr bwMode="auto">
            <a:xfrm>
              <a:off x="7438337" y="5434381"/>
              <a:ext cx="175438" cy="439370"/>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KZ"/>
            </a:p>
          </p:txBody>
        </p:sp>
      </p:grpSp>
      <p:sp>
        <p:nvSpPr>
          <p:cNvPr id="7" name="Rectangle 6">
            <a:extLst>
              <a:ext uri="{FF2B5EF4-FFF2-40B4-BE49-F238E27FC236}">
                <a16:creationId xmlns:a16="http://schemas.microsoft.com/office/drawing/2014/main" id="{F19450D8-C299-4E09-A31F-0667FAD1C0BF}"/>
              </a:ext>
            </a:extLst>
          </p:cNvPr>
          <p:cNvSpPr/>
          <p:nvPr/>
        </p:nvSpPr>
        <p:spPr>
          <a:xfrm>
            <a:off x="0" y="0"/>
            <a:ext cx="1365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D51FA46A-C962-4BC0-B8CA-85A301906FCE}"/>
              </a:ext>
            </a:extLst>
          </p:cNvPr>
          <p:cNvSpPr>
            <a:spLocks noGrp="1"/>
          </p:cNvSpPr>
          <p:nvPr>
            <p:ph type="title"/>
          </p:nvPr>
        </p:nvSpPr>
        <p:spPr bwMode="auto">
          <a:xfrm>
            <a:off x="1944688" y="623888"/>
            <a:ext cx="668337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заголовка</a:t>
            </a:r>
            <a:endParaRPr lang="en-US" altLang="ru-RU"/>
          </a:p>
        </p:txBody>
      </p:sp>
      <p:sp>
        <p:nvSpPr>
          <p:cNvPr id="1030" name="Text Placeholder 2">
            <a:extLst>
              <a:ext uri="{FF2B5EF4-FFF2-40B4-BE49-F238E27FC236}">
                <a16:creationId xmlns:a16="http://schemas.microsoft.com/office/drawing/2014/main" id="{4C431597-F9AE-4166-AE14-8C8FE8D2131B}"/>
              </a:ext>
            </a:extLst>
          </p:cNvPr>
          <p:cNvSpPr>
            <a:spLocks noGrp="1"/>
          </p:cNvSpPr>
          <p:nvPr>
            <p:ph type="body" idx="1"/>
          </p:nvPr>
        </p:nvSpPr>
        <p:spPr bwMode="auto">
          <a:xfrm>
            <a:off x="1941513" y="2133600"/>
            <a:ext cx="66865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a:extLst>
              <a:ext uri="{FF2B5EF4-FFF2-40B4-BE49-F238E27FC236}">
                <a16:creationId xmlns:a16="http://schemas.microsoft.com/office/drawing/2014/main" id="{6C8397D4-BFD0-44EF-88B7-45FAB926E8E1}"/>
              </a:ext>
            </a:extLst>
          </p:cNvPr>
          <p:cNvSpPr>
            <a:spLocks noGrp="1"/>
          </p:cNvSpPr>
          <p:nvPr>
            <p:ph type="dt" sz="half" idx="2"/>
          </p:nvPr>
        </p:nvSpPr>
        <p:spPr>
          <a:xfrm>
            <a:off x="7770813" y="6130925"/>
            <a:ext cx="860425" cy="369888"/>
          </a:xfrm>
          <a:prstGeom prst="rect">
            <a:avLst/>
          </a:prstGeom>
        </p:spPr>
        <p:txBody>
          <a:bodyPr vert="horz" lIns="91440" tIns="45720" rIns="91440" bIns="45720" rtlCol="0" anchor="ctr"/>
          <a:lstStyle>
            <a:lvl1pPr algn="r" eaLnBrk="1" hangingPunct="1">
              <a:defRPr sz="675">
                <a:solidFill>
                  <a:schemeClr val="tx1">
                    <a:tint val="75000"/>
                  </a:schemeClr>
                </a:solidFill>
                <a:latin typeface="Arial" panose="020B0604020202020204" pitchFamily="34" charset="0"/>
              </a:defRPr>
            </a:lvl1pPr>
          </a:lstStyle>
          <a:p>
            <a:pPr>
              <a:defRPr/>
            </a:pPr>
            <a:endParaRPr lang="ru-RU"/>
          </a:p>
        </p:txBody>
      </p:sp>
      <p:sp>
        <p:nvSpPr>
          <p:cNvPr id="5" name="Footer Placeholder 4">
            <a:extLst>
              <a:ext uri="{FF2B5EF4-FFF2-40B4-BE49-F238E27FC236}">
                <a16:creationId xmlns:a16="http://schemas.microsoft.com/office/drawing/2014/main" id="{6B96D15D-6D43-4CD9-B5F8-13C966682F96}"/>
              </a:ext>
            </a:extLst>
          </p:cNvPr>
          <p:cNvSpPr>
            <a:spLocks noGrp="1"/>
          </p:cNvSpPr>
          <p:nvPr>
            <p:ph type="ftr" sz="quarter" idx="3"/>
          </p:nvPr>
        </p:nvSpPr>
        <p:spPr>
          <a:xfrm>
            <a:off x="1941513" y="6135688"/>
            <a:ext cx="5715000" cy="365125"/>
          </a:xfrm>
          <a:prstGeom prst="rect">
            <a:avLst/>
          </a:prstGeom>
        </p:spPr>
        <p:txBody>
          <a:bodyPr vert="horz" lIns="91440" tIns="45720" rIns="91440" bIns="45720" rtlCol="0" anchor="ctr"/>
          <a:lstStyle>
            <a:lvl1pPr algn="l" eaLnBrk="1" hangingPunct="1">
              <a:defRPr sz="675">
                <a:solidFill>
                  <a:schemeClr val="tx1">
                    <a:tint val="75000"/>
                  </a:schemeClr>
                </a:solidFill>
                <a:latin typeface="Arial" panose="020B0604020202020204" pitchFamily="34" charset="0"/>
              </a:defRPr>
            </a:lvl1pPr>
          </a:lstStyle>
          <a:p>
            <a:pPr>
              <a:defRPr/>
            </a:pPr>
            <a:endParaRPr lang="ru-RU"/>
          </a:p>
        </p:txBody>
      </p:sp>
      <p:sp>
        <p:nvSpPr>
          <p:cNvPr id="6" name="Slide Number Placeholder 5">
            <a:extLst>
              <a:ext uri="{FF2B5EF4-FFF2-40B4-BE49-F238E27FC236}">
                <a16:creationId xmlns:a16="http://schemas.microsoft.com/office/drawing/2014/main" id="{20967241-E6B5-4BB4-986A-6AC08FF269D9}"/>
              </a:ext>
            </a:extLst>
          </p:cNvPr>
          <p:cNvSpPr>
            <a:spLocks noGrp="1"/>
          </p:cNvSpPr>
          <p:nvPr>
            <p:ph type="sldNum" sz="quarter" idx="4"/>
          </p:nvPr>
        </p:nvSpPr>
        <p:spPr bwMode="gray">
          <a:xfrm>
            <a:off x="398463" y="787400"/>
            <a:ext cx="58578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500">
                <a:solidFill>
                  <a:srgbClr val="FEFFFF"/>
                </a:solidFill>
              </a:defRPr>
            </a:lvl1pPr>
          </a:lstStyle>
          <a:p>
            <a:fld id="{C77CDC85-B1E0-40F7-A0B4-2257F4C61C2E}"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4205" r:id="rId1"/>
    <p:sldLayoutId id="2147484206" r:id="rId2"/>
    <p:sldLayoutId id="2147484207" r:id="rId3"/>
    <p:sldLayoutId id="2147484208" r:id="rId4"/>
    <p:sldLayoutId id="2147484209" r:id="rId5"/>
    <p:sldLayoutId id="2147484210" r:id="rId6"/>
    <p:sldLayoutId id="2147484211" r:id="rId7"/>
    <p:sldLayoutId id="2147484212" r:id="rId8"/>
    <p:sldLayoutId id="2147484213" r:id="rId9"/>
    <p:sldLayoutId id="2147484214" r:id="rId10"/>
    <p:sldLayoutId id="2147484215" r:id="rId11"/>
    <p:sldLayoutId id="2147484216" r:id="rId12"/>
    <p:sldLayoutId id="2147484217" r:id="rId13"/>
    <p:sldLayoutId id="2147484218" r:id="rId14"/>
    <p:sldLayoutId id="2147484219" r:id="rId15"/>
    <p:sldLayoutId id="2147484220" r:id="rId16"/>
  </p:sldLayoutIdLst>
  <p:txStyles>
    <p:titleStyle>
      <a:lvl1pPr algn="l" defTabSz="342900" rtl="0" eaLnBrk="0" fontAlgn="base" hangingPunct="0">
        <a:spcBef>
          <a:spcPct val="0"/>
        </a:spcBef>
        <a:spcAft>
          <a:spcPct val="0"/>
        </a:spcAft>
        <a:defRPr sz="2700" kern="1200">
          <a:solidFill>
            <a:srgbClr val="262626"/>
          </a:solidFill>
          <a:latin typeface="+mj-lt"/>
          <a:ea typeface="+mj-ea"/>
          <a:cs typeface="+mj-cs"/>
        </a:defRPr>
      </a:lvl1pPr>
      <a:lvl2pPr algn="l" defTabSz="342900" rtl="0" eaLnBrk="0" fontAlgn="base" hangingPunct="0">
        <a:spcBef>
          <a:spcPct val="0"/>
        </a:spcBef>
        <a:spcAft>
          <a:spcPct val="0"/>
        </a:spcAft>
        <a:defRPr sz="2700">
          <a:solidFill>
            <a:srgbClr val="262626"/>
          </a:solidFill>
          <a:latin typeface="Century Gothic" panose="020B0502020202020204" pitchFamily="34" charset="0"/>
        </a:defRPr>
      </a:lvl2pPr>
      <a:lvl3pPr algn="l" defTabSz="342900" rtl="0" eaLnBrk="0" fontAlgn="base" hangingPunct="0">
        <a:spcBef>
          <a:spcPct val="0"/>
        </a:spcBef>
        <a:spcAft>
          <a:spcPct val="0"/>
        </a:spcAft>
        <a:defRPr sz="2700">
          <a:solidFill>
            <a:srgbClr val="262626"/>
          </a:solidFill>
          <a:latin typeface="Century Gothic" panose="020B0502020202020204" pitchFamily="34" charset="0"/>
        </a:defRPr>
      </a:lvl3pPr>
      <a:lvl4pPr algn="l" defTabSz="342900" rtl="0" eaLnBrk="0" fontAlgn="base" hangingPunct="0">
        <a:spcBef>
          <a:spcPct val="0"/>
        </a:spcBef>
        <a:spcAft>
          <a:spcPct val="0"/>
        </a:spcAft>
        <a:defRPr sz="2700">
          <a:solidFill>
            <a:srgbClr val="262626"/>
          </a:solidFill>
          <a:latin typeface="Century Gothic" panose="020B0502020202020204" pitchFamily="34" charset="0"/>
        </a:defRPr>
      </a:lvl4pPr>
      <a:lvl5pPr algn="l" defTabSz="342900" rtl="0" eaLnBrk="0" fontAlgn="base" hangingPunct="0">
        <a:spcBef>
          <a:spcPct val="0"/>
        </a:spcBef>
        <a:spcAft>
          <a:spcPct val="0"/>
        </a:spcAft>
        <a:defRPr sz="27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0" fontAlgn="base" hangingPunct="0">
        <a:spcBef>
          <a:spcPts val="750"/>
        </a:spcBef>
        <a:spcAft>
          <a:spcPct val="0"/>
        </a:spcAft>
        <a:buClr>
          <a:schemeClr val="accent1"/>
        </a:buClr>
        <a:buFont typeface="Wingdings 3" panose="05040102010807070707" pitchFamily="18" charset="2"/>
        <a:buChar char=""/>
        <a:defRPr sz="1300" kern="1200">
          <a:solidFill>
            <a:srgbClr val="404040"/>
          </a:solidFill>
          <a:latin typeface="+mn-lt"/>
          <a:ea typeface="+mn-ea"/>
          <a:cs typeface="+mn-cs"/>
        </a:defRPr>
      </a:lvl1pPr>
      <a:lvl2pPr marL="557213" indent="-214313" algn="l" defTabSz="342900" rtl="0" eaLnBrk="0" fontAlgn="base" hangingPunct="0">
        <a:spcBef>
          <a:spcPts val="75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2pPr>
      <a:lvl3pPr marL="857250" indent="-171450" algn="l" defTabSz="342900" rtl="0" eaLnBrk="0" fontAlgn="base" hangingPunct="0">
        <a:spcBef>
          <a:spcPts val="750"/>
        </a:spcBef>
        <a:spcAft>
          <a:spcPct val="0"/>
        </a:spcAft>
        <a:buClr>
          <a:schemeClr val="accent1"/>
        </a:buClr>
        <a:buFont typeface="Wingdings 3" panose="05040102010807070707" pitchFamily="18" charset="2"/>
        <a:buChar char=""/>
        <a:defRPr sz="1000" kern="1200">
          <a:solidFill>
            <a:srgbClr val="404040"/>
          </a:solidFill>
          <a:latin typeface="+mn-lt"/>
          <a:ea typeface="+mn-ea"/>
          <a:cs typeface="+mn-cs"/>
        </a:defRPr>
      </a:lvl3pPr>
      <a:lvl4pPr marL="1200150" indent="-171450" algn="l" defTabSz="342900" rtl="0" eaLnBrk="0" fontAlgn="base" hangingPunct="0">
        <a:spcBef>
          <a:spcPts val="750"/>
        </a:spcBef>
        <a:spcAft>
          <a:spcPct val="0"/>
        </a:spcAft>
        <a:buClr>
          <a:schemeClr val="accent1"/>
        </a:buClr>
        <a:buFont typeface="Wingdings 3" panose="05040102010807070707" pitchFamily="18" charset="2"/>
        <a:buChar char=""/>
        <a:defRPr sz="900" kern="1200">
          <a:solidFill>
            <a:srgbClr val="404040"/>
          </a:solidFill>
          <a:latin typeface="+mn-lt"/>
          <a:ea typeface="+mn-ea"/>
          <a:cs typeface="+mn-cs"/>
        </a:defRPr>
      </a:lvl4pPr>
      <a:lvl5pPr marL="1543050" indent="-171450" algn="l" defTabSz="342900" rtl="0" eaLnBrk="0" fontAlgn="base" hangingPunct="0">
        <a:spcBef>
          <a:spcPts val="750"/>
        </a:spcBef>
        <a:spcAft>
          <a:spcPct val="0"/>
        </a:spcAft>
        <a:buClr>
          <a:schemeClr val="accent1"/>
        </a:buClr>
        <a:buFont typeface="Wingdings 3" panose="05040102010807070707" pitchFamily="18" charset="2"/>
        <a:buChar char=""/>
        <a:defRPr sz="900" kern="1200">
          <a:solidFill>
            <a:srgbClr val="404040"/>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050" name="Rectangle 8">
            <a:extLst>
              <a:ext uri="{FF2B5EF4-FFF2-40B4-BE49-F238E27FC236}">
                <a16:creationId xmlns:a16="http://schemas.microsoft.com/office/drawing/2014/main" id="{995C24A8-00AB-43D2-9FF4-4A523E5C59A3}"/>
              </a:ext>
            </a:extLst>
          </p:cNvPr>
          <p:cNvSpPr>
            <a:spLocks noChangeArrowheads="1"/>
          </p:cNvSpPr>
          <p:nvPr/>
        </p:nvSpPr>
        <p:spPr bwMode="auto">
          <a:xfrm>
            <a:off x="273224" y="1833275"/>
            <a:ext cx="8805168" cy="304698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ru-RU" b="1" dirty="0" err="1">
                <a:solidFill>
                  <a:schemeClr val="accent6">
                    <a:lumMod val="25000"/>
                  </a:schemeClr>
                </a:solidFill>
                <a:latin typeface="Times New Roman" panose="02020603050405020304" pitchFamily="18" charset="0"/>
                <a:cs typeface="Times New Roman" panose="02020603050405020304" pitchFamily="18" charset="0"/>
              </a:rPr>
              <a:t>Батыс</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Қазақстан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мәслихатының</a:t>
            </a:r>
            <a:r>
              <a:rPr lang="ru-RU" b="1" dirty="0">
                <a:solidFill>
                  <a:schemeClr val="accent6">
                    <a:lumMod val="25000"/>
                  </a:schemeClr>
                </a:solidFill>
                <a:latin typeface="Times New Roman" panose="02020603050405020304" pitchFamily="18" charset="0"/>
                <a:cs typeface="Times New Roman" panose="02020603050405020304" pitchFamily="18" charset="0"/>
              </a:rPr>
              <a:t> 2023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жылғы</a:t>
            </a:r>
            <a:r>
              <a:rPr lang="ru-RU" b="1" dirty="0">
                <a:solidFill>
                  <a:schemeClr val="accent6">
                    <a:lumMod val="25000"/>
                  </a:schemeClr>
                </a:solidFill>
                <a:latin typeface="Times New Roman" panose="02020603050405020304" pitchFamily="18" charset="0"/>
                <a:cs typeface="Times New Roman" panose="02020603050405020304" pitchFamily="18" charset="0"/>
              </a:rPr>
              <a:t> 4 </a:t>
            </a:r>
            <a:r>
              <a:rPr lang="ru-RU" b="1" dirty="0" err="1">
                <a:solidFill>
                  <a:schemeClr val="accent6">
                    <a:lumMod val="25000"/>
                  </a:schemeClr>
                </a:solidFill>
                <a:latin typeface="Times New Roman" panose="02020603050405020304" pitchFamily="18" charset="0"/>
                <a:cs typeface="Times New Roman" panose="02020603050405020304" pitchFamily="18" charset="0"/>
              </a:rPr>
              <a:t>тамыздағы</a:t>
            </a:r>
            <a:r>
              <a:rPr lang="ru-RU" b="1" dirty="0">
                <a:solidFill>
                  <a:schemeClr val="accent6">
                    <a:lumMod val="25000"/>
                  </a:schemeClr>
                </a:solidFill>
                <a:latin typeface="Times New Roman" panose="02020603050405020304" pitchFamily="18" charset="0"/>
                <a:cs typeface="Times New Roman" panose="02020603050405020304" pitchFamily="18" charset="0"/>
              </a:rPr>
              <a:t> № 5-3 </a:t>
            </a:r>
            <a:r>
              <a:rPr lang="ru-RU" b="1" dirty="0" err="1">
                <a:solidFill>
                  <a:schemeClr val="accent6">
                    <a:lumMod val="25000"/>
                  </a:schemeClr>
                </a:solidFill>
                <a:latin typeface="Times New Roman" panose="02020603050405020304" pitchFamily="18" charset="0"/>
                <a:cs typeface="Times New Roman" panose="02020603050405020304" pitchFamily="18" charset="0"/>
              </a:rPr>
              <a:t>шешімі</a:t>
            </a:r>
            <a:r>
              <a:rPr lang="ru-RU" b="1" dirty="0">
                <a:solidFill>
                  <a:schemeClr val="accent6">
                    <a:lumMod val="25000"/>
                  </a:schemeClr>
                </a:solidFill>
                <a:latin typeface="Times New Roman" panose="02020603050405020304" pitchFamily="18" charset="0"/>
                <a:cs typeface="Times New Roman" panose="02020603050405020304" pitchFamily="18" charset="0"/>
              </a:rPr>
              <a:t> «Батыс </a:t>
            </a:r>
            <a:r>
              <a:rPr lang="ru-RU" b="1" dirty="0" err="1">
                <a:solidFill>
                  <a:schemeClr val="accent6">
                    <a:lumMod val="25000"/>
                  </a:schemeClr>
                </a:solidFill>
                <a:latin typeface="Times New Roman" panose="02020603050405020304" pitchFamily="18" charset="0"/>
                <a:cs typeface="Times New Roman" panose="02020603050405020304" pitchFamily="18" charset="0"/>
              </a:rPr>
              <a:t>Қазақстан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мәслихатының</a:t>
            </a:r>
            <a:r>
              <a:rPr lang="ru-RU" b="1" dirty="0">
                <a:solidFill>
                  <a:schemeClr val="accent6">
                    <a:lumMod val="25000"/>
                  </a:schemeClr>
                </a:solidFill>
                <a:latin typeface="Times New Roman" panose="02020603050405020304" pitchFamily="18" charset="0"/>
                <a:cs typeface="Times New Roman" panose="02020603050405020304" pitchFamily="18" charset="0"/>
              </a:rPr>
              <a:t> 2022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жылғы</a:t>
            </a:r>
            <a:r>
              <a:rPr lang="ru-RU" b="1" dirty="0">
                <a:solidFill>
                  <a:schemeClr val="accent6">
                    <a:lumMod val="25000"/>
                  </a:schemeClr>
                </a:solidFill>
                <a:latin typeface="Times New Roman" panose="02020603050405020304" pitchFamily="18" charset="0"/>
                <a:cs typeface="Times New Roman" panose="02020603050405020304" pitchFamily="18" charset="0"/>
              </a:rPr>
              <a:t> 14 </a:t>
            </a:r>
            <a:r>
              <a:rPr lang="ru-RU" b="1" dirty="0" err="1">
                <a:solidFill>
                  <a:schemeClr val="accent6">
                    <a:lumMod val="25000"/>
                  </a:schemeClr>
                </a:solidFill>
                <a:latin typeface="Times New Roman" panose="02020603050405020304" pitchFamily="18" charset="0"/>
                <a:cs typeface="Times New Roman" panose="02020603050405020304" pitchFamily="18" charset="0"/>
              </a:rPr>
              <a:t>желтоқсандағы</a:t>
            </a:r>
            <a:r>
              <a:rPr lang="ru-RU" b="1" dirty="0">
                <a:solidFill>
                  <a:schemeClr val="accent6">
                    <a:lumMod val="25000"/>
                  </a:schemeClr>
                </a:solidFill>
                <a:latin typeface="Times New Roman" panose="02020603050405020304" pitchFamily="18" charset="0"/>
                <a:cs typeface="Times New Roman" panose="02020603050405020304" pitchFamily="18" charset="0"/>
              </a:rPr>
              <a:t> № 16-1 «2023-2025 </a:t>
            </a:r>
            <a:r>
              <a:rPr lang="ru-RU" b="1" dirty="0" err="1">
                <a:solidFill>
                  <a:schemeClr val="accent6">
                    <a:lumMod val="25000"/>
                  </a:schemeClr>
                </a:solidFill>
                <a:latin typeface="Times New Roman" panose="02020603050405020304" pitchFamily="18" charset="0"/>
                <a:cs typeface="Times New Roman" panose="02020603050405020304" pitchFamily="18" charset="0"/>
              </a:rPr>
              <a:t>жылдарға</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арналған</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облыстық</a:t>
            </a:r>
            <a:r>
              <a:rPr lang="ru-RU" b="1" dirty="0">
                <a:solidFill>
                  <a:schemeClr val="accent6">
                    <a:lumMod val="25000"/>
                  </a:schemeClr>
                </a:solidFill>
                <a:latin typeface="Times New Roman" panose="02020603050405020304" pitchFamily="18" charset="0"/>
                <a:cs typeface="Times New Roman" panose="02020603050405020304" pitchFamily="18" charset="0"/>
              </a:rPr>
              <a:t> бюджет </a:t>
            </a:r>
            <a:r>
              <a:rPr lang="ru-RU" b="1" dirty="0" err="1">
                <a:solidFill>
                  <a:schemeClr val="accent6">
                    <a:lumMod val="25000"/>
                  </a:schemeClr>
                </a:solidFill>
                <a:latin typeface="Times New Roman" panose="02020603050405020304" pitchFamily="18" charset="0"/>
                <a:cs typeface="Times New Roman" panose="02020603050405020304" pitchFamily="18" charset="0"/>
              </a:rPr>
              <a:t>туралы</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шешіміне</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өзгерістер</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енгізу</a:t>
            </a:r>
            <a:r>
              <a:rPr lang="ru-RU" b="1" dirty="0">
                <a:solidFill>
                  <a:schemeClr val="accent6">
                    <a:lumMod val="25000"/>
                  </a:schemeClr>
                </a:solidFill>
                <a:latin typeface="Times New Roman" panose="02020603050405020304" pitchFamily="18" charset="0"/>
                <a:cs typeface="Times New Roman" panose="02020603050405020304" pitchFamily="18" charset="0"/>
              </a:rPr>
              <a:t> </a:t>
            </a:r>
            <a:r>
              <a:rPr lang="ru-RU" b="1" dirty="0" err="1">
                <a:solidFill>
                  <a:schemeClr val="accent6">
                    <a:lumMod val="25000"/>
                  </a:schemeClr>
                </a:solidFill>
                <a:latin typeface="Times New Roman" panose="02020603050405020304" pitchFamily="18" charset="0"/>
                <a:cs typeface="Times New Roman" panose="02020603050405020304" pitchFamily="18" charset="0"/>
              </a:rPr>
              <a:t>туралы</a:t>
            </a:r>
            <a:r>
              <a:rPr lang="ru-RU" b="1" dirty="0">
                <a:solidFill>
                  <a:schemeClr val="accent6">
                    <a:lumMod val="25000"/>
                  </a:schemeClr>
                </a:solidFill>
                <a:latin typeface="Times New Roman" panose="02020603050405020304" pitchFamily="18" charset="0"/>
                <a:cs typeface="Times New Roman" panose="02020603050405020304" pitchFamily="18" charset="0"/>
              </a:rPr>
              <a:t>»»</a:t>
            </a:r>
          </a:p>
        </p:txBody>
      </p:sp>
      <p:sp>
        <p:nvSpPr>
          <p:cNvPr id="19459" name="Заголовок 1">
            <a:extLst>
              <a:ext uri="{FF2B5EF4-FFF2-40B4-BE49-F238E27FC236}">
                <a16:creationId xmlns:a16="http://schemas.microsoft.com/office/drawing/2014/main" id="{784DFDE3-3518-4D52-B38E-4578D7ACE3BF}"/>
              </a:ext>
            </a:extLst>
          </p:cNvPr>
          <p:cNvSpPr txBox="1">
            <a:spLocks/>
          </p:cNvSpPr>
          <p:nvPr/>
        </p:nvSpPr>
        <p:spPr bwMode="auto">
          <a:xfrm>
            <a:off x="392113" y="115888"/>
            <a:ext cx="86423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34290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defTabSz="34290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defTabSz="3429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2000" b="1">
                <a:solidFill>
                  <a:srgbClr val="262626"/>
                </a:solidFill>
                <a:latin typeface="Times New Roman" panose="02020603050405020304" pitchFamily="18" charset="0"/>
                <a:cs typeface="Times New Roman" panose="02020603050405020304" pitchFamily="18" charset="0"/>
              </a:rPr>
              <a:t>Батыс Қазақстан облысы</a:t>
            </a:r>
          </a:p>
        </p:txBody>
      </p:sp>
      <p:sp>
        <p:nvSpPr>
          <p:cNvPr id="19460" name="Заголовок 1">
            <a:extLst>
              <a:ext uri="{FF2B5EF4-FFF2-40B4-BE49-F238E27FC236}">
                <a16:creationId xmlns:a16="http://schemas.microsoft.com/office/drawing/2014/main" id="{8C47C1F0-05EA-4238-BA54-5E634E83FE0B}"/>
              </a:ext>
            </a:extLst>
          </p:cNvPr>
          <p:cNvSpPr txBox="1">
            <a:spLocks/>
          </p:cNvSpPr>
          <p:nvPr/>
        </p:nvSpPr>
        <p:spPr bwMode="auto">
          <a:xfrm>
            <a:off x="414338" y="6308725"/>
            <a:ext cx="86423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34290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defTabSz="34290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defTabSz="3429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defTabSz="3429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defTabSz="3429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2000" b="1">
                <a:solidFill>
                  <a:srgbClr val="262626"/>
                </a:solidFill>
                <a:latin typeface="Times New Roman" panose="02020603050405020304" pitchFamily="18" charset="0"/>
                <a:cs typeface="Times New Roman" panose="02020603050405020304" pitchFamily="18" charset="0"/>
              </a:rPr>
              <a:t>Азаматтық бюджет</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7E1CB22C-4C5C-44CA-99C4-D475F3E01AB8}"/>
              </a:ext>
            </a:extLst>
          </p:cNvPr>
          <p:cNvSpPr txBox="1">
            <a:spLocks noChangeArrowheads="1"/>
          </p:cNvSpPr>
          <p:nvPr/>
        </p:nvSpPr>
        <p:spPr bwMode="auto">
          <a:xfrm>
            <a:off x="334963" y="115888"/>
            <a:ext cx="8653462"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indent="450850">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1900" b="1">
                <a:solidFill>
                  <a:schemeClr val="tx1"/>
                </a:solidFill>
                <a:latin typeface="Times New Roman" panose="02020603050405020304" pitchFamily="18" charset="0"/>
                <a:cs typeface="Times New Roman" panose="02020603050405020304" pitchFamily="18" charset="0"/>
              </a:rPr>
              <a:t>2023 жылға ауыл, су, орман, балық шаруашылығы, ерекше қорғалатын табиғи аумақтар, қоршаған ортаны және жануарлар дүниесін қорғау, жер қатынастары</a:t>
            </a:r>
          </a:p>
        </p:txBody>
      </p:sp>
      <p:graphicFrame>
        <p:nvGraphicFramePr>
          <p:cNvPr id="4" name="Таблица 3">
            <a:extLst>
              <a:ext uri="{FF2B5EF4-FFF2-40B4-BE49-F238E27FC236}">
                <a16:creationId xmlns:a16="http://schemas.microsoft.com/office/drawing/2014/main" id="{D2B6D09D-E924-4779-9898-969B94DC7701}"/>
              </a:ext>
            </a:extLst>
          </p:cNvPr>
          <p:cNvGraphicFramePr>
            <a:graphicFrameLocks noGrp="1"/>
          </p:cNvGraphicFramePr>
          <p:nvPr>
            <p:extLst>
              <p:ext uri="{D42A27DB-BD31-4B8C-83A1-F6EECF244321}">
                <p14:modId xmlns:p14="http://schemas.microsoft.com/office/powerpoint/2010/main" val="2741509479"/>
              </p:ext>
            </p:extLst>
          </p:nvPr>
        </p:nvGraphicFramePr>
        <p:xfrm>
          <a:off x="434975" y="1277939"/>
          <a:ext cx="8455025" cy="5319413"/>
        </p:xfrm>
        <a:graphic>
          <a:graphicData uri="http://schemas.openxmlformats.org/drawingml/2006/table">
            <a:tbl>
              <a:tblPr firstRow="1" bandRow="1">
                <a:tableStyleId>{5C22544A-7EE6-4342-B048-85BDC9FD1C3A}</a:tableStyleId>
              </a:tblPr>
              <a:tblGrid>
                <a:gridCol w="6441281">
                  <a:extLst>
                    <a:ext uri="{9D8B030D-6E8A-4147-A177-3AD203B41FA5}">
                      <a16:colId xmlns:a16="http://schemas.microsoft.com/office/drawing/2014/main" val="20000"/>
                    </a:ext>
                  </a:extLst>
                </a:gridCol>
                <a:gridCol w="2013744">
                  <a:extLst>
                    <a:ext uri="{9D8B030D-6E8A-4147-A177-3AD203B41FA5}">
                      <a16:colId xmlns:a16="http://schemas.microsoft.com/office/drawing/2014/main" val="20001"/>
                    </a:ext>
                  </a:extLst>
                </a:gridCol>
              </a:tblGrid>
              <a:tr h="273608">
                <a:tc>
                  <a:txBody>
                    <a:bodyPr/>
                    <a:lstStyle/>
                    <a:p>
                      <a:pPr algn="ctr" fontAlgn="ctr"/>
                      <a:r>
                        <a:rPr lang="ru-RU" sz="1400" b="1" i="0" u="none" strike="noStrike" dirty="0" err="1">
                          <a:latin typeface="Times New Roman" panose="02020603050405020304" pitchFamily="18" charset="0"/>
                          <a:cs typeface="Times New Roman" panose="02020603050405020304" pitchFamily="18" charset="0"/>
                        </a:rPr>
                        <a:t>Атауы</a:t>
                      </a:r>
                      <a:endParaRPr lang="ru-RU" sz="1400" b="1" i="0" u="none" strike="noStrike" dirty="0">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ru-RU" sz="1400" b="1" i="0" u="none" strike="noStrike" dirty="0" err="1">
                          <a:latin typeface="Times New Roman" panose="02020603050405020304" pitchFamily="18" charset="0"/>
                          <a:cs typeface="Times New Roman" panose="02020603050405020304" pitchFamily="18" charset="0"/>
                        </a:rPr>
                        <a:t>Сомасы</a:t>
                      </a:r>
                      <a:endParaRPr lang="ru-RU" sz="1400" b="1" i="0" u="none" strike="noStrike" dirty="0">
                        <a:latin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358310">
                <a:tc>
                  <a:txBody>
                    <a:bodyPr/>
                    <a:lstStyle/>
                    <a:p>
                      <a:pPr algn="l" fontAlgn="b"/>
                      <a:r>
                        <a:rPr lang="ru-RU" sz="1800" b="1" i="0" u="none" strike="noStrike" dirty="0">
                          <a:latin typeface="Times New Roman" panose="02020603050405020304" pitchFamily="18" charset="0"/>
                          <a:cs typeface="Times New Roman" panose="02020603050405020304" pitchFamily="18" charset="0"/>
                        </a:rPr>
                        <a:t>БАРЛЫҒЫ:</a:t>
                      </a:r>
                    </a:p>
                  </a:txBody>
                  <a:tcPr marL="0" marR="0" marT="0" marB="0" anchor="b"/>
                </a:tc>
                <a:tc>
                  <a:txBody>
                    <a:bodyPr/>
                    <a:lstStyle/>
                    <a:p>
                      <a:pPr algn="ctr"/>
                      <a:r>
                        <a:rPr lang="ru-RU" sz="2100" b="1" dirty="0">
                          <a:solidFill>
                            <a:schemeClr val="tx1"/>
                          </a:solidFill>
                          <a:latin typeface="Times New Roman" panose="02020603050405020304" pitchFamily="18" charset="0"/>
                          <a:cs typeface="Times New Roman" panose="02020603050405020304" pitchFamily="18" charset="0"/>
                        </a:rPr>
                        <a:t>40 902,1</a:t>
                      </a:r>
                    </a:p>
                  </a:txBody>
                  <a:tcPr marL="0" marR="0" marT="0" marB="0" anchor="ctr"/>
                </a:tc>
                <a:extLst>
                  <a:ext uri="{0D108BD9-81ED-4DB2-BD59-A6C34878D82A}">
                    <a16:rowId xmlns:a16="http://schemas.microsoft.com/office/drawing/2014/main" val="10001"/>
                  </a:ext>
                </a:extLst>
              </a:tr>
              <a:tr h="367547">
                <a:tc>
                  <a:txBody>
                    <a:bodyPr/>
                    <a:lstStyle/>
                    <a:p>
                      <a:pPr marL="0" algn="l" rtl="0" eaLnBrk="1" fontAlgn="b" latinLnBrk="0" hangingPunct="1"/>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err="1">
                          <a:solidFill>
                            <a:schemeClr val="dk1"/>
                          </a:solidFill>
                          <a:latin typeface="Times New Roman" pitchFamily="18" charset="0"/>
                          <a:ea typeface="+mn-ea"/>
                          <a:cs typeface="Times New Roman" pitchFamily="18" charset="0"/>
                        </a:rPr>
                        <a:t> ішінде</a:t>
                      </a:r>
                      <a:r>
                        <a:rPr kumimoji="0" lang="ru-RU" sz="1500" b="0" i="1" u="none" strike="noStrike" kern="1200" dirty="0">
                          <a:solidFill>
                            <a:schemeClr val="dk1"/>
                          </a:solidFill>
                          <a:latin typeface="Times New Roman" pitchFamily="18" charset="0"/>
                          <a:ea typeface="+mn-ea"/>
                          <a:cs typeface="Times New Roman" pitchFamily="18" charset="0"/>
                        </a:rPr>
                        <a:t>:</a:t>
                      </a:r>
                    </a:p>
                  </a:txBody>
                  <a:tcPr marL="0" marR="0" marT="0" marB="80983" anchor="b"/>
                </a:tc>
                <a:tc>
                  <a:txBody>
                    <a:bodyPr/>
                    <a:lstStyle/>
                    <a:p>
                      <a:pPr algn="ctr"/>
                      <a:endParaRPr lang="ru-RU" sz="1800" b="1" dirty="0">
                        <a:solidFill>
                          <a:schemeClr val="tx1"/>
                        </a:solidFill>
                        <a:latin typeface="Times New Roman" panose="02020603050405020304" pitchFamily="18" charset="0"/>
                        <a:cs typeface="Times New Roman" panose="02020603050405020304" pitchFamily="18" charset="0"/>
                      </a:endParaRPr>
                    </a:p>
                  </a:txBody>
                  <a:tcPr marL="0" marR="0" marT="0" marB="53971" anchor="ctr"/>
                </a:tc>
                <a:extLst>
                  <a:ext uri="{0D108BD9-81ED-4DB2-BD59-A6C34878D82A}">
                    <a16:rowId xmlns:a16="http://schemas.microsoft.com/office/drawing/2014/main" val="10002"/>
                  </a:ext>
                </a:extLst>
              </a:tr>
              <a:tr h="367547">
                <a:tc>
                  <a:txBody>
                    <a:bodyPr/>
                    <a:lstStyle/>
                    <a:p>
                      <a:pPr marL="0" algn="l"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шаруашылығын</a:t>
                      </a:r>
                      <a:r>
                        <a:rPr kumimoji="0" lang="ru-RU" sz="1500" b="1" i="0" u="none" strike="noStrike" kern="1200" dirty="0">
                          <a:solidFill>
                            <a:schemeClr val="dk1"/>
                          </a:solidFill>
                          <a:latin typeface="Times New Roman" pitchFamily="18" charset="0"/>
                          <a:ea typeface="+mn-ea"/>
                          <a:cs typeface="Times New Roman" pitchFamily="18" charset="0"/>
                        </a:rPr>
                        <a:t> дамыту</a:t>
                      </a:r>
                    </a:p>
                  </a:txBody>
                  <a:tcPr marL="0" marR="0" marT="0" marB="80983" anchor="b"/>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16 019,1</a:t>
                      </a:r>
                    </a:p>
                  </a:txBody>
                  <a:tcPr marL="0" marR="0" marT="0" marB="53971" anchor="ctr"/>
                </a:tc>
                <a:extLst>
                  <a:ext uri="{0D108BD9-81ED-4DB2-BD59-A6C34878D82A}">
                    <a16:rowId xmlns:a16="http://schemas.microsoft.com/office/drawing/2014/main" val="10003"/>
                  </a:ext>
                </a:extLst>
              </a:tr>
              <a:tr h="458191">
                <a:tc>
                  <a:txBody>
                    <a:bodyPr/>
                    <a:lstStyle/>
                    <a:p>
                      <a:pPr marL="0" algn="l" defTabSz="457200" rtl="0" eaLnBrk="1" fontAlgn="b" latinLnBrk="0" hangingPunct="1"/>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ішінде</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субсидиялар</a:t>
                      </a:r>
                      <a:endParaRPr kumimoji="0" lang="ru-RU" sz="15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i="1" dirty="0">
                          <a:solidFill>
                            <a:schemeClr val="tx1"/>
                          </a:solidFill>
                          <a:latin typeface="Times New Roman" panose="02020603050405020304" pitchFamily="18" charset="0"/>
                          <a:cs typeface="Times New Roman" panose="02020603050405020304" pitchFamily="18" charset="0"/>
                        </a:rPr>
                        <a:t>15 719,3</a:t>
                      </a:r>
                    </a:p>
                  </a:txBody>
                  <a:tcPr marL="0" marR="0" marT="0" marB="134933" anchor="ctr"/>
                </a:tc>
                <a:extLst>
                  <a:ext uri="{0D108BD9-81ED-4DB2-BD59-A6C34878D82A}">
                    <a16:rowId xmlns:a16="http://schemas.microsoft.com/office/drawing/2014/main" val="10004"/>
                  </a:ext>
                </a:extLst>
              </a:tr>
              <a:tr h="367547">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ru-RU" sz="1500" b="1" i="0" u="none" strike="noStrike" kern="1200" dirty="0" err="1">
                          <a:solidFill>
                            <a:schemeClr val="dk1"/>
                          </a:solidFill>
                          <a:latin typeface="Times New Roman" pitchFamily="18" charset="0"/>
                          <a:ea typeface="+mn-ea"/>
                          <a:cs typeface="Times New Roman" pitchFamily="18" charset="0"/>
                        </a:rPr>
                        <a:t>Ветеринариялық</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қауіпсіздік</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2 658,3</a:t>
                      </a:r>
                    </a:p>
                  </a:txBody>
                  <a:tcPr marL="0" marR="0" marT="0" marB="53971" anchor="ctr"/>
                </a:tc>
                <a:extLst>
                  <a:ext uri="{0D108BD9-81ED-4DB2-BD59-A6C34878D82A}">
                    <a16:rowId xmlns:a16="http://schemas.microsoft.com/office/drawing/2014/main" val="2526940481"/>
                  </a:ext>
                </a:extLst>
              </a:tr>
              <a:tr h="367547">
                <a:tc>
                  <a:txBody>
                    <a:bodyPr/>
                    <a:lstStyle/>
                    <a:p>
                      <a:pPr marL="0" algn="l" defTabSz="457200" rtl="0" eaLnBrk="1" fontAlgn="b" latinLnBrk="0" hangingPunct="1"/>
                      <a:r>
                        <a:rPr kumimoji="0" lang="kk-KZ" sz="1500" b="1" i="0" u="none" strike="noStrike" kern="1200" dirty="0">
                          <a:solidFill>
                            <a:schemeClr val="dk1"/>
                          </a:solidFill>
                          <a:latin typeface="Times New Roman" pitchFamily="18" charset="0"/>
                          <a:ea typeface="+mn-ea"/>
                          <a:cs typeface="Times New Roman" pitchFamily="18" charset="0"/>
                        </a:rPr>
                        <a:t>С</a:t>
                      </a:r>
                      <a:r>
                        <a:rPr kumimoji="0" lang="ru-RU" sz="1500" b="1" i="0" u="none" strike="noStrike" kern="1200" dirty="0">
                          <a:solidFill>
                            <a:schemeClr val="dk1"/>
                          </a:solidFill>
                          <a:latin typeface="Times New Roman" pitchFamily="18" charset="0"/>
                          <a:ea typeface="+mn-ea"/>
                          <a:cs typeface="Times New Roman" pitchFamily="18" charset="0"/>
                        </a:rPr>
                        <a:t>у, </a:t>
                      </a:r>
                      <a:r>
                        <a:rPr kumimoji="0" lang="ru-RU" sz="1500" b="1" i="0" u="none" strike="noStrike" kern="1200" dirty="0" err="1">
                          <a:solidFill>
                            <a:schemeClr val="dk1"/>
                          </a:solidFill>
                          <a:latin typeface="Times New Roman" pitchFamily="18" charset="0"/>
                          <a:ea typeface="+mn-ea"/>
                          <a:cs typeface="Times New Roman" pitchFamily="18" charset="0"/>
                        </a:rPr>
                        <a:t>орман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шаруашылығы</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және</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қоршаған</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ортаны</a:t>
                      </a:r>
                      <a:r>
                        <a:rPr kumimoji="0" lang="ru-RU" sz="1500" b="1" i="0" u="none" strike="noStrike" kern="1200" baseline="0" dirty="0">
                          <a:solidFill>
                            <a:schemeClr val="dk1"/>
                          </a:solidFill>
                          <a:latin typeface="Times New Roman" pitchFamily="18" charset="0"/>
                          <a:ea typeface="+mn-ea"/>
                          <a:cs typeface="Times New Roman" pitchFamily="18" charset="0"/>
                        </a:rPr>
                        <a:t> </a:t>
                      </a:r>
                      <a:r>
                        <a:rPr kumimoji="0" lang="ru-RU" sz="1500" b="1" i="0" u="none" strike="noStrike" kern="1200" baseline="0" dirty="0" err="1">
                          <a:solidFill>
                            <a:schemeClr val="dk1"/>
                          </a:solidFill>
                          <a:latin typeface="Times New Roman" pitchFamily="18" charset="0"/>
                          <a:ea typeface="+mn-ea"/>
                          <a:cs typeface="Times New Roman" pitchFamily="18" charset="0"/>
                        </a:rPr>
                        <a:t>қорғау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5 133,6</a:t>
                      </a:r>
                    </a:p>
                  </a:txBody>
                  <a:tcPr marL="0" marR="0" marT="0" marB="53971" anchor="ctr"/>
                </a:tc>
                <a:extLst>
                  <a:ext uri="{0D108BD9-81ED-4DB2-BD59-A6C34878D82A}">
                    <a16:rowId xmlns:a16="http://schemas.microsoft.com/office/drawing/2014/main" val="10005"/>
                  </a:ext>
                </a:extLst>
              </a:tr>
              <a:tr h="367547">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ru-RU" sz="1500" b="0" i="1" u="none" strike="noStrike" kern="1200" dirty="0" err="1">
                          <a:solidFill>
                            <a:schemeClr val="dk1"/>
                          </a:solidFill>
                          <a:latin typeface="Times New Roman" pitchFamily="18" charset="0"/>
                          <a:ea typeface="+mn-ea"/>
                          <a:cs typeface="Times New Roman" pitchFamily="18" charset="0"/>
                        </a:rPr>
                        <a:t>соның</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ішінде</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балық</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өнеркәсібін</a:t>
                      </a:r>
                      <a:r>
                        <a:rPr kumimoji="0" lang="ru-RU" sz="1500" b="0" i="1" u="none" strike="noStrike" kern="1200" baseline="0" dirty="0">
                          <a:solidFill>
                            <a:schemeClr val="dk1"/>
                          </a:solidFill>
                          <a:latin typeface="Times New Roman" pitchFamily="18" charset="0"/>
                          <a:ea typeface="+mn-ea"/>
                          <a:cs typeface="Times New Roman" pitchFamily="18" charset="0"/>
                        </a:rPr>
                        <a:t> </a:t>
                      </a:r>
                      <a:r>
                        <a:rPr kumimoji="0" lang="ru-RU" sz="1500" b="0" i="1" u="none" strike="noStrike" kern="1200" baseline="0" dirty="0" err="1">
                          <a:solidFill>
                            <a:schemeClr val="dk1"/>
                          </a:solidFill>
                          <a:latin typeface="Times New Roman" pitchFamily="18" charset="0"/>
                          <a:ea typeface="+mn-ea"/>
                          <a:cs typeface="Times New Roman" pitchFamily="18" charset="0"/>
                        </a:rPr>
                        <a:t>субсидиялау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0" dirty="0">
                          <a:solidFill>
                            <a:schemeClr val="tx1"/>
                          </a:solidFill>
                          <a:latin typeface="Times New Roman" panose="02020603050405020304" pitchFamily="18" charset="0"/>
                          <a:cs typeface="Times New Roman" panose="02020603050405020304" pitchFamily="18" charset="0"/>
                        </a:rPr>
                        <a:t>31,9</a:t>
                      </a:r>
                    </a:p>
                  </a:txBody>
                  <a:tcPr marL="0" marR="0" marT="0" marB="53971" anchor="ctr"/>
                </a:tc>
                <a:extLst>
                  <a:ext uri="{0D108BD9-81ED-4DB2-BD59-A6C34878D82A}">
                    <a16:rowId xmlns:a16="http://schemas.microsoft.com/office/drawing/2014/main" val="797738170"/>
                  </a:ext>
                </a:extLst>
              </a:tr>
              <a:tr h="427978">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Жер</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қатынастарын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реттеу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28,0</a:t>
                      </a:r>
                    </a:p>
                  </a:txBody>
                  <a:tcPr marL="0" marR="0" marT="0" marB="107947" anchor="ctr"/>
                </a:tc>
                <a:extLst>
                  <a:ext uri="{0D108BD9-81ED-4DB2-BD59-A6C34878D82A}">
                    <a16:rowId xmlns:a16="http://schemas.microsoft.com/office/drawing/2014/main" val="10007"/>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Азық-түлік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тауарларының</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өңірлік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тұрақтандыру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қорларын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қалыптастыру</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2 000,0</a:t>
                      </a:r>
                    </a:p>
                  </a:txBody>
                  <a:tcPr marL="0" marR="0" marT="0" marB="107947" anchor="ctr"/>
                </a:tc>
                <a:extLst>
                  <a:ext uri="{0D108BD9-81ED-4DB2-BD59-A6C34878D82A}">
                    <a16:rowId xmlns:a16="http://schemas.microsoft.com/office/drawing/2014/main" val="10008"/>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халқының</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кірістерін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арттыру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жөніндегі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жобаны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ауқымды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түрде</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қолдану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үшін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ауыл</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халқына</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микрокредиттер</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беруге</a:t>
                      </a:r>
                      <a:r>
                        <a:rPr kumimoji="0" lang="ru-RU" sz="1500" b="1" i="0" u="none" strike="noStrike" kern="1200" dirty="0">
                          <a:solidFill>
                            <a:schemeClr val="dk1"/>
                          </a:solidFill>
                          <a:latin typeface="Times New Roman" pitchFamily="18" charset="0"/>
                          <a:ea typeface="+mn-ea"/>
                          <a:cs typeface="Times New Roman" pitchFamily="18" charset="0"/>
                        </a:rPr>
                        <a:t> кредит беру</a:t>
                      </a: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6 429,0</a:t>
                      </a:r>
                    </a:p>
                  </a:txBody>
                  <a:tcPr marL="0" marR="0" marT="0" marB="107947" anchor="ctr"/>
                </a:tc>
                <a:extLst>
                  <a:ext uri="{0D108BD9-81ED-4DB2-BD59-A6C34878D82A}">
                    <a16:rowId xmlns:a16="http://schemas.microsoft.com/office/drawing/2014/main" val="10009"/>
                  </a:ext>
                </a:extLst>
              </a:tr>
              <a:tr h="427978">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Агроөнеркәсіптік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кешендегі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инвестициялық</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жобаларға</a:t>
                      </a:r>
                      <a:r>
                        <a:rPr kumimoji="0" lang="ru-RU" sz="1500" b="1" i="0" u="none" strike="noStrike" kern="1200" dirty="0">
                          <a:solidFill>
                            <a:schemeClr val="dk1"/>
                          </a:solidFill>
                          <a:latin typeface="Times New Roman" pitchFamily="18" charset="0"/>
                          <a:ea typeface="+mn-ea"/>
                          <a:cs typeface="Times New Roman" pitchFamily="18" charset="0"/>
                        </a:rPr>
                        <a:t> кредит беру</a:t>
                      </a: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6 000,0</a:t>
                      </a:r>
                    </a:p>
                  </a:txBody>
                  <a:tcPr marL="0" marR="0" marT="0" marB="107947" anchor="ctr"/>
                </a:tc>
                <a:extLst>
                  <a:ext uri="{0D108BD9-81ED-4DB2-BD59-A6C34878D82A}">
                    <a16:rowId xmlns:a16="http://schemas.microsoft.com/office/drawing/2014/main" val="1812680205"/>
                  </a:ext>
                </a:extLst>
              </a:tr>
              <a:tr h="511871">
                <a:tc>
                  <a:txBody>
                    <a:bodyPr/>
                    <a:lstStyle/>
                    <a:p>
                      <a:pPr marL="0" algn="l" defTabSz="457200" rtl="0" eaLnBrk="1" fontAlgn="b" latinLnBrk="0" hangingPunct="1"/>
                      <a:r>
                        <a:rPr kumimoji="0" lang="ru-RU" sz="1500" b="1" i="0" u="none" strike="noStrike" kern="1200" dirty="0" err="1">
                          <a:solidFill>
                            <a:schemeClr val="dk1"/>
                          </a:solidFill>
                          <a:latin typeface="Times New Roman" pitchFamily="18" charset="0"/>
                          <a:ea typeface="+mn-ea"/>
                          <a:cs typeface="Times New Roman" pitchFamily="18" charset="0"/>
                        </a:rPr>
                        <a:t>Мамандарды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әлеуметтік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қолдау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шараларын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іске</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асыру</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үшін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жергілікті</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атқарушы</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органдарға</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берілетін</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бюджеттік</a:t>
                      </a:r>
                      <a:r>
                        <a:rPr kumimoji="0" lang="ru-RU" sz="1500" b="1" i="0" u="none" strike="noStrike" kern="1200" dirty="0">
                          <a:solidFill>
                            <a:schemeClr val="dk1"/>
                          </a:solidFill>
                          <a:latin typeface="Times New Roman" pitchFamily="18" charset="0"/>
                          <a:ea typeface="+mn-ea"/>
                          <a:cs typeface="Times New Roman" pitchFamily="18" charset="0"/>
                        </a:rPr>
                        <a:t> </a:t>
                      </a:r>
                      <a:r>
                        <a:rPr kumimoji="0" lang="ru-RU" sz="1500" b="1" i="0" u="none" strike="noStrike" kern="1200" dirty="0" err="1">
                          <a:solidFill>
                            <a:schemeClr val="dk1"/>
                          </a:solidFill>
                          <a:latin typeface="Times New Roman" pitchFamily="18" charset="0"/>
                          <a:ea typeface="+mn-ea"/>
                          <a:cs typeface="Times New Roman" pitchFamily="18" charset="0"/>
                        </a:rPr>
                        <a:t>кредиттер</a:t>
                      </a:r>
                      <a:endParaRPr kumimoji="0" lang="ru-RU" sz="1500" b="1" i="0"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2 634,1</a:t>
                      </a:r>
                    </a:p>
                  </a:txBody>
                  <a:tcPr marL="0" marR="0" marT="0" marB="107947" anchor="ctr"/>
                </a:tc>
                <a:extLst>
                  <a:ext uri="{0D108BD9-81ED-4DB2-BD59-A6C34878D82A}">
                    <a16:rowId xmlns:a16="http://schemas.microsoft.com/office/drawing/2014/main" val="10010"/>
                  </a:ext>
                </a:extLst>
              </a:tr>
            </a:tbl>
          </a:graphicData>
        </a:graphic>
      </p:graphicFrame>
      <p:sp>
        <p:nvSpPr>
          <p:cNvPr id="21583" name="TextBox 4">
            <a:extLst>
              <a:ext uri="{FF2B5EF4-FFF2-40B4-BE49-F238E27FC236}">
                <a16:creationId xmlns:a16="http://schemas.microsoft.com/office/drawing/2014/main" id="{ED95CC1D-8333-4BD4-95F5-7BDB55CC4397}"/>
              </a:ext>
            </a:extLst>
          </p:cNvPr>
          <p:cNvSpPr txBox="1">
            <a:spLocks noChangeArrowheads="1"/>
          </p:cNvSpPr>
          <p:nvPr/>
        </p:nvSpPr>
        <p:spPr bwMode="auto">
          <a:xfrm>
            <a:off x="7502525" y="908050"/>
            <a:ext cx="139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800" b="1">
                <a:solidFill>
                  <a:schemeClr val="tx1"/>
                </a:solidFill>
                <a:latin typeface="Times New Roman" panose="02020603050405020304" pitchFamily="18" charset="0"/>
                <a:cs typeface="Times New Roman" panose="02020603050405020304" pitchFamily="18" charset="0"/>
              </a:rPr>
              <a:t>млн. теңге</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6" presetClass="entr" presetSubtype="16"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291B85-BCCC-4DA5-AD47-5F3EFE42D1A2}"/>
              </a:ext>
            </a:extLst>
          </p:cNvPr>
          <p:cNvSpPr>
            <a:spLocks noGrp="1"/>
          </p:cNvSpPr>
          <p:nvPr>
            <p:ph type="title"/>
          </p:nvPr>
        </p:nvSpPr>
        <p:spPr>
          <a:xfrm>
            <a:off x="601663" y="166688"/>
            <a:ext cx="8153400" cy="827087"/>
          </a:xfrm>
        </p:spPr>
        <p:txBody>
          <a:bodyPr/>
          <a:lstStyle/>
          <a:p>
            <a:pPr indent="338138" algn="ctr" defTabSz="685800" eaLnBrk="1" hangingPunct="1"/>
            <a:r>
              <a:rPr lang="kk-KZ" altLang="ru-RU" sz="2800" b="1">
                <a:solidFill>
                  <a:schemeClr val="tx1"/>
                </a:solidFill>
                <a:latin typeface="Times New Roman" panose="02020603050405020304" pitchFamily="18" charset="0"/>
                <a:cs typeface="Times New Roman" panose="02020603050405020304" pitchFamily="18" charset="0"/>
              </a:rPr>
              <a:t>2023 жылға кәсіпкерлік қызметті қолдау</a:t>
            </a:r>
            <a:endParaRPr lang="ru-RU" altLang="ru-RU" sz="2800" b="1">
              <a:solidFill>
                <a:schemeClr val="tx1"/>
              </a:solidFill>
              <a:latin typeface="Times New Roman" panose="02020603050405020304" pitchFamily="18" charset="0"/>
              <a:cs typeface="Times New Roman" panose="02020603050405020304" pitchFamily="18" charset="0"/>
            </a:endParaRPr>
          </a:p>
        </p:txBody>
      </p:sp>
      <p:graphicFrame>
        <p:nvGraphicFramePr>
          <p:cNvPr id="18" name="Объект 17">
            <a:extLst>
              <a:ext uri="{FF2B5EF4-FFF2-40B4-BE49-F238E27FC236}">
                <a16:creationId xmlns:a16="http://schemas.microsoft.com/office/drawing/2014/main" id="{E0478389-1379-4693-AE32-9B673E4809D7}"/>
              </a:ext>
            </a:extLst>
          </p:cNvPr>
          <p:cNvGraphicFramePr>
            <a:graphicFrameLocks noGrp="1"/>
          </p:cNvGraphicFramePr>
          <p:nvPr>
            <p:ph idx="1"/>
            <p:extLst>
              <p:ext uri="{D42A27DB-BD31-4B8C-83A1-F6EECF244321}">
                <p14:modId xmlns:p14="http://schemas.microsoft.com/office/powerpoint/2010/main" val="519051760"/>
              </p:ext>
            </p:extLst>
          </p:nvPr>
        </p:nvGraphicFramePr>
        <p:xfrm>
          <a:off x="393700" y="993775"/>
          <a:ext cx="8569325" cy="5530851"/>
        </p:xfrm>
        <a:graphic>
          <a:graphicData uri="http://schemas.openxmlformats.org/drawingml/2006/table">
            <a:tbl>
              <a:tblPr firstRow="1" bandRow="1">
                <a:tableStyleId>{5C22544A-7EE6-4342-B048-85BDC9FD1C3A}</a:tableStyleId>
              </a:tblPr>
              <a:tblGrid>
                <a:gridCol w="7202636">
                  <a:extLst>
                    <a:ext uri="{9D8B030D-6E8A-4147-A177-3AD203B41FA5}">
                      <a16:colId xmlns:a16="http://schemas.microsoft.com/office/drawing/2014/main" val="20000"/>
                    </a:ext>
                  </a:extLst>
                </a:gridCol>
                <a:gridCol w="1366689">
                  <a:extLst>
                    <a:ext uri="{9D8B030D-6E8A-4147-A177-3AD203B41FA5}">
                      <a16:colId xmlns:a16="http://schemas.microsoft.com/office/drawing/2014/main" val="20001"/>
                    </a:ext>
                  </a:extLst>
                </a:gridCol>
              </a:tblGrid>
              <a:tr h="795379">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76" marR="68576" marT="34293" marB="34293"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 (млн. </a:t>
                      </a:r>
                      <a:r>
                        <a:rPr lang="ru-RU" sz="1400" dirty="0" err="1">
                          <a:latin typeface="Times New Roman" panose="02020603050405020304" pitchFamily="18" charset="0"/>
                          <a:cs typeface="Times New Roman" panose="02020603050405020304" pitchFamily="18" charset="0"/>
                        </a:rPr>
                        <a:t>теңге</a:t>
                      </a:r>
                      <a:r>
                        <a:rPr lang="ru-RU" sz="1400" dirty="0">
                          <a:latin typeface="Times New Roman" panose="02020603050405020304" pitchFamily="18" charset="0"/>
                          <a:cs typeface="Times New Roman" panose="02020603050405020304" pitchFamily="18" charset="0"/>
                        </a:rPr>
                        <a:t>)</a:t>
                      </a:r>
                    </a:p>
                  </a:txBody>
                  <a:tcPr marL="68576" marR="68576" marT="34293" marB="34293" anchor="ctr"/>
                </a:tc>
                <a:extLst>
                  <a:ext uri="{0D108BD9-81ED-4DB2-BD59-A6C34878D82A}">
                    <a16:rowId xmlns:a16="http://schemas.microsoft.com/office/drawing/2014/main" val="10000"/>
                  </a:ext>
                </a:extLst>
              </a:tr>
              <a:tr h="452763">
                <a:tc>
                  <a:txBody>
                    <a:bodyPr/>
                    <a:lstStyle/>
                    <a:p>
                      <a:r>
                        <a:rPr lang="ru-RU" sz="1400" b="1" dirty="0">
                          <a:latin typeface="Times New Roman" panose="02020603050405020304" pitchFamily="18" charset="0"/>
                          <a:cs typeface="Times New Roman" panose="02020603050405020304" pitchFamily="18" charset="0"/>
                        </a:rPr>
                        <a:t>Всего:</a:t>
                      </a:r>
                    </a:p>
                  </a:txBody>
                  <a:tcPr marL="68576" marR="68576" marT="34293" marB="34293" anchor="ctr"/>
                </a:tc>
                <a:tc>
                  <a:txBody>
                    <a:bodyPr/>
                    <a:lstStyle/>
                    <a:p>
                      <a:pPr algn="ctr"/>
                      <a:r>
                        <a:rPr lang="kk-KZ" sz="1400" b="1" dirty="0">
                          <a:solidFill>
                            <a:schemeClr val="tx1"/>
                          </a:solidFill>
                          <a:latin typeface="Times New Roman" panose="02020603050405020304" pitchFamily="18" charset="0"/>
                          <a:cs typeface="Times New Roman" panose="02020603050405020304" pitchFamily="18" charset="0"/>
                        </a:rPr>
                        <a:t>2</a:t>
                      </a:r>
                      <a:r>
                        <a:rPr lang="kk-KZ" sz="1400" b="1" baseline="0" dirty="0">
                          <a:solidFill>
                            <a:schemeClr val="tx1"/>
                          </a:solidFill>
                          <a:latin typeface="Times New Roman" panose="02020603050405020304" pitchFamily="18" charset="0"/>
                          <a:cs typeface="Times New Roman" panose="02020603050405020304" pitchFamily="18" charset="0"/>
                        </a:rPr>
                        <a:t> 090,2</a:t>
                      </a:r>
                      <a:endParaRPr lang="ru-RU" sz="1400" b="1" dirty="0">
                        <a:solidFill>
                          <a:schemeClr val="tx1"/>
                        </a:solidFill>
                        <a:latin typeface="Times New Roman" panose="02020603050405020304" pitchFamily="18" charset="0"/>
                        <a:cs typeface="Times New Roman" panose="02020603050405020304" pitchFamily="18" charset="0"/>
                      </a:endParaRPr>
                    </a:p>
                  </a:txBody>
                  <a:tcPr marL="68576" marR="68576" marT="34290" marB="34290"/>
                </a:tc>
                <a:extLst>
                  <a:ext uri="{0D108BD9-81ED-4DB2-BD59-A6C34878D82A}">
                    <a16:rowId xmlns:a16="http://schemas.microsoft.com/office/drawing/2014/main" val="10001"/>
                  </a:ext>
                </a:extLst>
              </a:tr>
              <a:tr h="700525">
                <a:tc>
                  <a:txBody>
                    <a:bodyPr/>
                    <a:lstStyle/>
                    <a:p>
                      <a:pPr marL="0" algn="l" defTabSz="342900" rtl="0" eaLnBrk="1" fontAlgn="t" latinLnBrk="0" hangingPunct="1"/>
                      <a:r>
                        <a:rPr lang="ru-RU" sz="1400" kern="1200">
                          <a:solidFill>
                            <a:schemeClr val="dk1"/>
                          </a:solidFill>
                          <a:latin typeface="Times New Roman" panose="02020603050405020304" pitchFamily="18" charset="0"/>
                          <a:ea typeface="+mn-ea"/>
                          <a:cs typeface="Times New Roman" panose="02020603050405020304" pitchFamily="18" charset="0"/>
                        </a:rPr>
                        <a:t>2021 – 2025 жылдарға арналған кәсіпкерлікті дамыту жөніндегі ұлттық жоба шеңберінде жеке кәсіпкерлікті қолдау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98,7</a:t>
                      </a:r>
                    </a:p>
                  </a:txBody>
                  <a:tcPr marL="68576" marR="68576" marT="34290" marB="34290" anchor="ctr"/>
                </a:tc>
                <a:extLst>
                  <a:ext uri="{0D108BD9-81ED-4DB2-BD59-A6C34878D82A}">
                    <a16:rowId xmlns:a16="http://schemas.microsoft.com/office/drawing/2014/main" val="10002"/>
                  </a:ext>
                </a:extLst>
              </a:tr>
              <a:tr h="1043140">
                <a:tc>
                  <a:txBody>
                    <a:bodyPr/>
                    <a:lstStyle/>
                    <a:p>
                      <a:pPr marL="0" algn="l" defTabSz="342900" rtl="0" eaLnBrk="1" fontAlgn="t" latinLnBrk="0" hangingPunct="1"/>
                      <a:r>
                        <a:rPr lang="ru-RU" sz="1400" kern="1200">
                          <a:solidFill>
                            <a:schemeClr val="dk1"/>
                          </a:solidFill>
                          <a:latin typeface="Times New Roman" panose="02020603050405020304" pitchFamily="18" charset="0"/>
                          <a:ea typeface="+mn-ea"/>
                          <a:cs typeface="Times New Roman" panose="02020603050405020304" pitchFamily="18" charset="0"/>
                        </a:rPr>
                        <a:t>2021 – 2025 жылдарға арналған кәсіпкерлікті дамыту жөніндегі ұлттық жоба және Басым жобаларға кредит беру тетігі шеңберінде кредиттер бойынша пайыздық мөлшерлемені субсидиялау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1 681,5</a:t>
                      </a:r>
                    </a:p>
                  </a:txBody>
                  <a:tcPr marL="68576" marR="68576" marT="34290" marB="34290" anchor="ctr"/>
                </a:tc>
                <a:extLst>
                  <a:ext uri="{0D108BD9-81ED-4DB2-BD59-A6C34878D82A}">
                    <a16:rowId xmlns:a16="http://schemas.microsoft.com/office/drawing/2014/main" val="10003"/>
                  </a:ext>
                </a:extLst>
              </a:tr>
              <a:tr h="1043140">
                <a:tc>
                  <a:txBody>
                    <a:bodyPr/>
                    <a:lstStyle/>
                    <a:p>
                      <a:pPr marL="0" algn="l" defTabSz="342900" rtl="0" eaLnBrk="1" fontAlgn="t" latinLnBrk="0" hangingPunct="1"/>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және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Басым</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жобаларға</a:t>
                      </a:r>
                      <a:r>
                        <a:rPr lang="ru-RU" sz="1400" kern="1200" dirty="0">
                          <a:solidFill>
                            <a:schemeClr val="dk1"/>
                          </a:solidFill>
                          <a:latin typeface="Times New Roman" panose="02020603050405020304" pitchFamily="18" charset="0"/>
                          <a:ea typeface="+mn-ea"/>
                          <a:cs typeface="Times New Roman" panose="02020603050405020304" pitchFamily="18" charset="0"/>
                        </a:rPr>
                        <a:t> кредит беру </a:t>
                      </a:r>
                      <a:r>
                        <a:rPr lang="ru-RU" sz="1400" kern="1200" dirty="0" err="1">
                          <a:solidFill>
                            <a:schemeClr val="dk1"/>
                          </a:solidFill>
                          <a:latin typeface="Times New Roman" panose="02020603050405020304" pitchFamily="18" charset="0"/>
                          <a:ea typeface="+mn-ea"/>
                          <a:cs typeface="Times New Roman" panose="02020603050405020304" pitchFamily="18" charset="0"/>
                        </a:rPr>
                        <a:t>тетігі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шағын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және</a:t>
                      </a:r>
                      <a:r>
                        <a:rPr lang="ru-RU" sz="1400" kern="1200" dirty="0">
                          <a:solidFill>
                            <a:schemeClr val="dk1"/>
                          </a:solidFill>
                          <a:latin typeface="Times New Roman" panose="02020603050405020304" pitchFamily="18" charset="0"/>
                          <a:ea typeface="+mn-ea"/>
                          <a:cs typeface="Times New Roman" panose="02020603050405020304" pitchFamily="18" charset="0"/>
                        </a:rPr>
                        <a:t> орта </a:t>
                      </a:r>
                      <a:r>
                        <a:rPr lang="ru-RU" sz="1400" kern="1200" dirty="0" err="1">
                          <a:solidFill>
                            <a:schemeClr val="dk1"/>
                          </a:solidFill>
                          <a:latin typeface="Times New Roman" panose="02020603050405020304" pitchFamily="18" charset="0"/>
                          <a:ea typeface="+mn-ea"/>
                          <a:cs typeface="Times New Roman" panose="02020603050405020304" pitchFamily="18" charset="0"/>
                        </a:rPr>
                        <a:t>бизнеске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кредиттерді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ішінара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кепілдендіру</a:t>
                      </a:r>
                      <a:endParaRPr lang="ru-RU" sz="1400" kern="1200" dirty="0">
                        <a:solidFill>
                          <a:schemeClr val="dk1"/>
                        </a:solidFill>
                        <a:latin typeface="Times New Roman" panose="02020603050405020304" pitchFamily="18" charset="0"/>
                        <a:ea typeface="+mn-ea"/>
                        <a:cs typeface="Times New Roman" panose="02020603050405020304" pitchFamily="18" charset="0"/>
                      </a:endParaRPr>
                    </a:p>
                  </a:txBody>
                  <a:tcPr marL="9525" marR="9525" marT="9524" marB="0" anchor="ct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162,8</a:t>
                      </a:r>
                      <a:endParaRPr lang="ru-RU" sz="1400" dirty="0">
                        <a:solidFill>
                          <a:schemeClr val="tx1"/>
                        </a:solidFill>
                        <a:latin typeface="Times New Roman" panose="02020603050405020304" pitchFamily="18" charset="0"/>
                        <a:cs typeface="Times New Roman" panose="02020603050405020304" pitchFamily="18" charset="0"/>
                      </a:endParaRPr>
                    </a:p>
                  </a:txBody>
                  <a:tcPr marL="68576" marR="68576" marT="34290" marB="34290" anchor="ctr"/>
                </a:tc>
                <a:extLst>
                  <a:ext uri="{0D108BD9-81ED-4DB2-BD59-A6C34878D82A}">
                    <a16:rowId xmlns:a16="http://schemas.microsoft.com/office/drawing/2014/main" val="10004"/>
                  </a:ext>
                </a:extLst>
              </a:tr>
              <a:tr h="700525">
                <a:tc>
                  <a:txBody>
                    <a:bodyPr/>
                    <a:lstStyle/>
                    <a:p>
                      <a:pPr marL="0" algn="l" defTabSz="342900" rtl="0" eaLnBrk="1" fontAlgn="t" latinLnBrk="0" hangingPunct="1"/>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жаңа</a:t>
                      </a:r>
                      <a:r>
                        <a:rPr lang="ru-RU" sz="1400" kern="1200" dirty="0">
                          <a:solidFill>
                            <a:schemeClr val="dk1"/>
                          </a:solidFill>
                          <a:latin typeface="Times New Roman" panose="02020603050405020304" pitchFamily="18" charset="0"/>
                          <a:ea typeface="+mn-ea"/>
                          <a:cs typeface="Times New Roman" panose="02020603050405020304" pitchFamily="18" charset="0"/>
                        </a:rPr>
                        <a:t> бизнес-</a:t>
                      </a:r>
                      <a:r>
                        <a:rPr lang="ru-RU" sz="1400" kern="1200" dirty="0" err="1">
                          <a:solidFill>
                            <a:schemeClr val="dk1"/>
                          </a:solidFill>
                          <a:latin typeface="Times New Roman" panose="02020603050405020304" pitchFamily="18" charset="0"/>
                          <a:ea typeface="+mn-ea"/>
                          <a:cs typeface="Times New Roman" panose="02020603050405020304" pitchFamily="18" charset="0"/>
                        </a:rPr>
                        <a:t>идеяларды</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іске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асыру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үшін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жас</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кәсіпкерлерге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мемлекеттік</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гранттар</a:t>
                      </a:r>
                      <a:r>
                        <a:rPr lang="ru-RU" sz="1400" kern="1200" dirty="0">
                          <a:solidFill>
                            <a:schemeClr val="dk1"/>
                          </a:solidFill>
                          <a:latin typeface="Times New Roman" panose="02020603050405020304" pitchFamily="18" charset="0"/>
                          <a:ea typeface="+mn-ea"/>
                          <a:cs typeface="Times New Roman" panose="02020603050405020304" pitchFamily="18" charset="0"/>
                        </a:rPr>
                        <a:t> беру</a:t>
                      </a:r>
                    </a:p>
                  </a:txBody>
                  <a:tcPr marL="9525" marR="9525" marT="9524" marB="0"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39,0</a:t>
                      </a:r>
                    </a:p>
                  </a:txBody>
                  <a:tcPr marL="68576" marR="68576" marT="34290" marB="34290" anchor="ctr"/>
                </a:tc>
                <a:extLst>
                  <a:ext uri="{0D108BD9-81ED-4DB2-BD59-A6C34878D82A}">
                    <a16:rowId xmlns:a16="http://schemas.microsoft.com/office/drawing/2014/main" val="10005"/>
                  </a:ext>
                </a:extLst>
              </a:tr>
              <a:tr h="795379">
                <a:tc>
                  <a:txBody>
                    <a:bodyPr/>
                    <a:lstStyle/>
                    <a:p>
                      <a:r>
                        <a:rPr lang="ru-RU" sz="1400" kern="1200" dirty="0">
                          <a:solidFill>
                            <a:schemeClr val="dk1"/>
                          </a:solidFill>
                          <a:latin typeface="Times New Roman" panose="02020603050405020304" pitchFamily="18" charset="0"/>
                          <a:ea typeface="+mn-ea"/>
                          <a:cs typeface="Times New Roman" panose="02020603050405020304" pitchFamily="18" charset="0"/>
                        </a:rPr>
                        <a:t>2021 – 2025 </a:t>
                      </a:r>
                      <a:r>
                        <a:rPr lang="ru-RU" sz="1400" kern="1200" dirty="0" err="1">
                          <a:solidFill>
                            <a:schemeClr val="dk1"/>
                          </a:solidFill>
                          <a:latin typeface="Times New Roman" panose="02020603050405020304" pitchFamily="18" charset="0"/>
                          <a:ea typeface="+mn-ea"/>
                          <a:cs typeface="Times New Roman" panose="02020603050405020304" pitchFamily="18" charset="0"/>
                        </a:rPr>
                        <a:t>жылдарға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арналған</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кәсіпкерлікті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жөніндегі</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ұлттық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жоба</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шеңберінде</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индустриялық</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инфрақұрылымды</a:t>
                      </a:r>
                      <a:r>
                        <a:rPr lang="ru-RU" sz="1400" kern="1200" dirty="0">
                          <a:solidFill>
                            <a:schemeClr val="dk1"/>
                          </a:solidFill>
                          <a:latin typeface="Times New Roman" panose="02020603050405020304" pitchFamily="18" charset="0"/>
                          <a:ea typeface="+mn-ea"/>
                          <a:cs typeface="Times New Roman" panose="02020603050405020304" pitchFamily="18" charset="0"/>
                        </a:rPr>
                        <a:t> </a:t>
                      </a:r>
                      <a:r>
                        <a:rPr lang="ru-RU" sz="1400" kern="1200" dirty="0" err="1">
                          <a:solidFill>
                            <a:schemeClr val="dk1"/>
                          </a:solidFill>
                          <a:latin typeface="Times New Roman" panose="02020603050405020304" pitchFamily="18" charset="0"/>
                          <a:ea typeface="+mn-ea"/>
                          <a:cs typeface="Times New Roman" panose="02020603050405020304" pitchFamily="18" charset="0"/>
                        </a:rPr>
                        <a:t>дамыту</a:t>
                      </a:r>
                      <a:endParaRPr lang="ru-RU" sz="1400" kern="1200" dirty="0">
                        <a:solidFill>
                          <a:schemeClr val="dk1"/>
                        </a:solidFill>
                        <a:latin typeface="Times New Roman" panose="02020603050405020304" pitchFamily="18" charset="0"/>
                        <a:ea typeface="+mn-ea"/>
                        <a:cs typeface="Times New Roman" panose="02020603050405020304" pitchFamily="18" charset="0"/>
                      </a:endParaRPr>
                    </a:p>
                  </a:txBody>
                  <a:tcPr marL="68576" marR="68576" marT="34293" marB="34293" anchor="ct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108,2</a:t>
                      </a:r>
                    </a:p>
                  </a:txBody>
                  <a:tcPr marL="68576" marR="68576" marT="34290" marB="34290" anchor="ctr"/>
                </a:tc>
                <a:extLst>
                  <a:ext uri="{0D108BD9-81ED-4DB2-BD59-A6C34878D82A}">
                    <a16:rowId xmlns:a16="http://schemas.microsoft.com/office/drawing/2014/main" val="10006"/>
                  </a:ext>
                </a:extLst>
              </a:tr>
            </a:tbl>
          </a:graphicData>
        </a:graphic>
      </p:graphicFrame>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down)">
                                      <p:cBhvr>
                                        <p:cTn id="11"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6E859E-E2DF-4578-BF8A-DC0569419762}"/>
              </a:ext>
            </a:extLst>
          </p:cNvPr>
          <p:cNvSpPr>
            <a:spLocks noGrp="1"/>
          </p:cNvSpPr>
          <p:nvPr>
            <p:ph type="title"/>
          </p:nvPr>
        </p:nvSpPr>
        <p:spPr>
          <a:xfrm>
            <a:off x="468313" y="188913"/>
            <a:ext cx="8280400" cy="792162"/>
          </a:xfrm>
        </p:spPr>
        <p:txBody>
          <a:bodyPr lIns="68580" tIns="34290" rIns="68580" bIns="34290"/>
          <a:lstStyle/>
          <a:p>
            <a:pPr indent="338138" defTabSz="685800" eaLnBrk="1" hangingPunct="1"/>
            <a:r>
              <a:rPr lang="ru-RU" altLang="ru-RU" sz="2400" b="1">
                <a:solidFill>
                  <a:schemeClr val="tx1"/>
                </a:solidFill>
                <a:latin typeface="Times New Roman" panose="02020603050405020304" pitchFamily="18" charset="0"/>
                <a:cs typeface="Times New Roman" panose="02020603050405020304" pitchFamily="18" charset="0"/>
              </a:rPr>
              <a:t>2023 жылға тұрғын үй-коммуналдық шаруашылығы, отын-энергетика кешенi және жер қойнауын пайдалану </a:t>
            </a:r>
          </a:p>
        </p:txBody>
      </p:sp>
      <p:graphicFrame>
        <p:nvGraphicFramePr>
          <p:cNvPr id="4" name="Объект 3">
            <a:extLst>
              <a:ext uri="{FF2B5EF4-FFF2-40B4-BE49-F238E27FC236}">
                <a16:creationId xmlns:a16="http://schemas.microsoft.com/office/drawing/2014/main" id="{AAF259BF-D3DF-4C61-BDB2-36259D857211}"/>
              </a:ext>
            </a:extLst>
          </p:cNvPr>
          <p:cNvGraphicFramePr>
            <a:graphicFrameLocks noGrp="1"/>
          </p:cNvGraphicFramePr>
          <p:nvPr>
            <p:ph idx="1"/>
            <p:extLst>
              <p:ext uri="{D42A27DB-BD31-4B8C-83A1-F6EECF244321}">
                <p14:modId xmlns:p14="http://schemas.microsoft.com/office/powerpoint/2010/main" val="1779950536"/>
              </p:ext>
            </p:extLst>
          </p:nvPr>
        </p:nvGraphicFramePr>
        <p:xfrm>
          <a:off x="214313" y="1123951"/>
          <a:ext cx="8929687" cy="5329385"/>
        </p:xfrm>
        <a:graphic>
          <a:graphicData uri="http://schemas.openxmlformats.org/drawingml/2006/table">
            <a:tbl>
              <a:tblPr firstRow="1" bandRow="1">
                <a:tableStyleId>{5C22544A-7EE6-4342-B048-85BDC9FD1C3A}</a:tableStyleId>
              </a:tblPr>
              <a:tblGrid>
                <a:gridCol w="7552805">
                  <a:extLst>
                    <a:ext uri="{9D8B030D-6E8A-4147-A177-3AD203B41FA5}">
                      <a16:colId xmlns:a16="http://schemas.microsoft.com/office/drawing/2014/main" val="20000"/>
                    </a:ext>
                  </a:extLst>
                </a:gridCol>
                <a:gridCol w="1376882">
                  <a:extLst>
                    <a:ext uri="{9D8B030D-6E8A-4147-A177-3AD203B41FA5}">
                      <a16:colId xmlns:a16="http://schemas.microsoft.com/office/drawing/2014/main" val="20001"/>
                    </a:ext>
                  </a:extLst>
                </a:gridCol>
              </a:tblGrid>
              <a:tr h="576565">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80" marR="68580" marT="34292" marB="34292"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a:t>
                      </a:r>
                      <a:r>
                        <a:rPr lang="ru-RU" sz="1400" baseline="0" dirty="0">
                          <a:latin typeface="Times New Roman" panose="02020603050405020304" pitchFamily="18" charset="0"/>
                          <a:cs typeface="Times New Roman" panose="02020603050405020304" pitchFamily="18" charset="0"/>
                        </a:rPr>
                        <a:t> </a:t>
                      </a:r>
                    </a:p>
                    <a:p>
                      <a:pPr algn="ctr"/>
                      <a:r>
                        <a:rPr lang="ru-RU" sz="1400" baseline="0" dirty="0">
                          <a:latin typeface="Times New Roman" panose="02020603050405020304" pitchFamily="18" charset="0"/>
                          <a:cs typeface="Times New Roman" panose="02020603050405020304" pitchFamily="18" charset="0"/>
                        </a:rPr>
                        <a:t>млн. </a:t>
                      </a:r>
                      <a:r>
                        <a:rPr lang="ru-RU" sz="1400" baseline="0" dirty="0" err="1">
                          <a:latin typeface="Times New Roman" panose="02020603050405020304" pitchFamily="18" charset="0"/>
                          <a:cs typeface="Times New Roman" panose="02020603050405020304" pitchFamily="18" charset="0"/>
                        </a:rPr>
                        <a:t>теңге</a:t>
                      </a:r>
                      <a:endParaRPr lang="ru-RU" sz="1400" dirty="0">
                        <a:latin typeface="Times New Roman" panose="02020603050405020304" pitchFamily="18" charset="0"/>
                        <a:cs typeface="Times New Roman" panose="02020603050405020304" pitchFamily="18" charset="0"/>
                      </a:endParaRPr>
                    </a:p>
                  </a:txBody>
                  <a:tcPr marL="68580" marR="68580" marT="34292" marB="34292" anchor="ctr"/>
                </a:tc>
                <a:extLst>
                  <a:ext uri="{0D108BD9-81ED-4DB2-BD59-A6C34878D82A}">
                    <a16:rowId xmlns:a16="http://schemas.microsoft.com/office/drawing/2014/main" val="10000"/>
                  </a:ext>
                </a:extLst>
              </a:tr>
              <a:tr h="363681">
                <a:tc>
                  <a:txBody>
                    <a:bodyPr/>
                    <a:lstStyle/>
                    <a:p>
                      <a:pPr algn="ctr"/>
                      <a:r>
                        <a:rPr lang="ru-RU" sz="1600" b="1" dirty="0" err="1">
                          <a:latin typeface="Times New Roman" panose="02020603050405020304" pitchFamily="18" charset="0"/>
                          <a:cs typeface="Times New Roman" panose="02020603050405020304" pitchFamily="18" charset="0"/>
                        </a:rPr>
                        <a:t>Барлығы</a:t>
                      </a:r>
                      <a:r>
                        <a:rPr lang="ru-RU" sz="1600" b="1" dirty="0">
                          <a:latin typeface="Times New Roman" panose="02020603050405020304" pitchFamily="18" charset="0"/>
                          <a:cs typeface="Times New Roman" panose="02020603050405020304" pitchFamily="18" charset="0"/>
                        </a:rPr>
                        <a:t>, </a:t>
                      </a:r>
                      <a:r>
                        <a:rPr lang="ru-RU" sz="1600" b="0" i="1" dirty="0" err="1">
                          <a:latin typeface="Times New Roman" panose="02020603050405020304" pitchFamily="18" charset="0"/>
                          <a:cs typeface="Times New Roman" panose="02020603050405020304" pitchFamily="18" charset="0"/>
                        </a:rPr>
                        <a:t>соның</a:t>
                      </a:r>
                      <a:r>
                        <a:rPr lang="ru-RU" sz="1600" b="0" i="1" baseline="0" dirty="0">
                          <a:latin typeface="Times New Roman" panose="02020603050405020304" pitchFamily="18" charset="0"/>
                          <a:cs typeface="Times New Roman" panose="02020603050405020304" pitchFamily="18" charset="0"/>
                        </a:rPr>
                        <a:t> </a:t>
                      </a:r>
                      <a:r>
                        <a:rPr lang="ru-RU" sz="1600" b="0" i="1" baseline="0" dirty="0" err="1">
                          <a:latin typeface="Times New Roman" panose="02020603050405020304" pitchFamily="18" charset="0"/>
                          <a:cs typeface="Times New Roman" panose="02020603050405020304" pitchFamily="18" charset="0"/>
                        </a:rPr>
                        <a:t>ішінде</a:t>
                      </a:r>
                      <a:r>
                        <a:rPr lang="ru-RU" sz="1600" b="0" i="1" baseline="0" dirty="0">
                          <a:latin typeface="Times New Roman" panose="02020603050405020304" pitchFamily="18" charset="0"/>
                          <a:cs typeface="Times New Roman" panose="02020603050405020304" pitchFamily="18" charset="0"/>
                        </a:rPr>
                        <a:t>:</a:t>
                      </a:r>
                      <a:endParaRPr lang="ru-RU" sz="1600" b="0" i="1" dirty="0">
                        <a:latin typeface="Times New Roman" panose="02020603050405020304" pitchFamily="18" charset="0"/>
                        <a:cs typeface="Times New Roman" panose="02020603050405020304" pitchFamily="18" charset="0"/>
                      </a:endParaRPr>
                    </a:p>
                  </a:txBody>
                  <a:tcPr marL="68580" marR="68580" marT="34292" marB="34292"/>
                </a:tc>
                <a:tc>
                  <a:txBody>
                    <a:bodyPr/>
                    <a:lstStyle/>
                    <a:p>
                      <a:pPr algn="ctr"/>
                      <a:r>
                        <a:rPr lang="ru-RU" sz="1400" b="1" dirty="0">
                          <a:solidFill>
                            <a:schemeClr val="tx1"/>
                          </a:solidFill>
                          <a:latin typeface="Times New Roman" panose="02020603050405020304" pitchFamily="18" charset="0"/>
                          <a:cs typeface="Times New Roman" panose="02020603050405020304" pitchFamily="18" charset="0"/>
                        </a:rPr>
                        <a:t>40 726,1</a:t>
                      </a:r>
                    </a:p>
                  </a:txBody>
                  <a:tcPr marL="68593" marR="68593" marT="34287" marB="34287" anchor="ctr"/>
                </a:tc>
                <a:extLst>
                  <a:ext uri="{0D108BD9-81ED-4DB2-BD59-A6C34878D82A}">
                    <a16:rowId xmlns:a16="http://schemas.microsoft.com/office/drawing/2014/main" val="10001"/>
                  </a:ext>
                </a:extLst>
              </a:tr>
              <a:tr h="256682">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Коммуналдық</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тұрғын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үй</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қорының</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тұрғын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үйін</a:t>
                      </a:r>
                      <a:r>
                        <a:rPr lang="ru-RU" sz="1400" b="0" i="0" u="none" strike="noStrike" dirty="0">
                          <a:effectLst/>
                          <a:latin typeface="Times New Roman" panose="02020603050405020304" pitchFamily="18" charset="0"/>
                          <a:cs typeface="Times New Roman" panose="02020603050405020304" pitchFamily="18" charset="0"/>
                        </a:rPr>
                        <a:t>  салу 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реконструкциялау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11 981,0</a:t>
                      </a:r>
                    </a:p>
                  </a:txBody>
                  <a:tcPr marL="7146" marR="7146" marT="7144" marB="0" anchor="ctr"/>
                </a:tc>
                <a:extLst>
                  <a:ext uri="{0D108BD9-81ED-4DB2-BD59-A6C34878D82A}">
                    <a16:rowId xmlns:a16="http://schemas.microsoft.com/office/drawing/2014/main" val="10002"/>
                  </a:ext>
                </a:extLst>
              </a:tr>
              <a:tr h="256682">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Инженерлік-коммуникациялық</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инфрақұрылымды</a:t>
                      </a:r>
                      <a:r>
                        <a:rPr lang="ru-RU" sz="1400" b="0" i="0" u="none" strike="noStrike" dirty="0">
                          <a:effectLst/>
                          <a:latin typeface="Times New Roman" panose="02020603050405020304" pitchFamily="18" charset="0"/>
                          <a:cs typeface="Times New Roman" panose="02020603050405020304" pitchFamily="18" charset="0"/>
                        </a:rPr>
                        <a:t> дамыту 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жайластыру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7 256,0</a:t>
                      </a:r>
                    </a:p>
                  </a:txBody>
                  <a:tcPr marL="7146" marR="7146" marT="7144" marB="0" anchor="ctr"/>
                </a:tc>
                <a:extLst>
                  <a:ext uri="{0D108BD9-81ED-4DB2-BD59-A6C34878D82A}">
                    <a16:rowId xmlns:a16="http://schemas.microsoft.com/office/drawing/2014/main" val="10003"/>
                  </a:ext>
                </a:extLst>
              </a:tr>
              <a:tr h="256682">
                <a:tc>
                  <a:txBody>
                    <a:bodyPr/>
                    <a:lstStyle/>
                    <a:p>
                      <a:pPr algn="l"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Жылу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сумен</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жабдықтау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мен су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бұру</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a:t>
                      </a:r>
                      <a:r>
                        <a:rPr lang="ru-RU" sz="1400" b="0" i="0" u="none" strike="noStrike" dirty="0" err="1">
                          <a:solidFill>
                            <a:schemeClr val="tx1"/>
                          </a:solidFill>
                          <a:effectLst/>
                          <a:latin typeface="Times New Roman" panose="02020603050405020304" pitchFamily="18" charset="0"/>
                          <a:cs typeface="Times New Roman" panose="02020603050405020304" pitchFamily="18" charset="0"/>
                        </a:rPr>
                        <a:t>жүйелерін</a:t>
                      </a:r>
                      <a:r>
                        <a:rPr lang="ru-RU" sz="1400" b="0" i="0" u="none" strike="noStrike" dirty="0">
                          <a:solidFill>
                            <a:schemeClr val="tx1"/>
                          </a:solidFill>
                          <a:effectLst/>
                          <a:latin typeface="Times New Roman" panose="02020603050405020304" pitchFamily="18" charset="0"/>
                          <a:cs typeface="Times New Roman" panose="02020603050405020304" pitchFamily="18" charset="0"/>
                        </a:rPr>
                        <a:t>  салу </a:t>
                      </a:r>
                      <a:r>
                        <a:rPr lang="ru-RU" sz="1400" b="0" i="0" u="none" strike="noStrike" dirty="0">
                          <a:effectLst/>
                          <a:latin typeface="Times New Roman" panose="02020603050405020304" pitchFamily="18" charset="0"/>
                          <a:cs typeface="Times New Roman" panose="02020603050405020304" pitchFamily="18" charset="0"/>
                        </a:rPr>
                        <a:t>мен (</a:t>
                      </a:r>
                      <a:r>
                        <a:rPr lang="ru-RU" sz="1400" b="0" i="0" u="none" strike="noStrike" dirty="0" err="1">
                          <a:effectLst/>
                          <a:latin typeface="Times New Roman" panose="02020603050405020304" pitchFamily="18" charset="0"/>
                          <a:cs typeface="Times New Roman" panose="02020603050405020304" pitchFamily="18" charset="0"/>
                        </a:rPr>
                        <a:t>немесе</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реконструкциялау</a:t>
                      </a:r>
                      <a:endParaRPr lang="ru-RU" sz="14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11 364,4</a:t>
                      </a:r>
                    </a:p>
                  </a:txBody>
                  <a:tcPr marL="7146" marR="7146" marT="7144" marB="0" anchor="ctr"/>
                </a:tc>
                <a:extLst>
                  <a:ext uri="{0D108BD9-81ED-4DB2-BD59-A6C34878D82A}">
                    <a16:rowId xmlns:a16="http://schemas.microsoft.com/office/drawing/2014/main" val="10004"/>
                  </a:ext>
                </a:extLst>
              </a:tr>
              <a:tr h="316477">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Елд</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мекендерд</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газдандыру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985,4</a:t>
                      </a:r>
                    </a:p>
                  </a:txBody>
                  <a:tcPr marL="7146" marR="7146" marT="7144" marB="0" anchor="ctr"/>
                </a:tc>
                <a:extLst>
                  <a:ext uri="{0D108BD9-81ED-4DB2-BD59-A6C34878D82A}">
                    <a16:rowId xmlns:a16="http://schemas.microsoft.com/office/drawing/2014/main" val="10005"/>
                  </a:ext>
                </a:extLst>
              </a:tr>
              <a:tr h="316477">
                <a:tc>
                  <a:txBody>
                    <a:bodyPr/>
                    <a:lstStyle/>
                    <a:p>
                      <a:pPr algn="l" fontAlgn="t"/>
                      <a:r>
                        <a:rPr lang="kk-KZ" sz="1400" b="0" i="0" u="none" strike="noStrike" dirty="0">
                          <a:effectLst/>
                          <a:latin typeface="Times New Roman" panose="02020603050405020304" pitchFamily="18" charset="0"/>
                          <a:cs typeface="Times New Roman" panose="02020603050405020304" pitchFamily="18" charset="0"/>
                        </a:rPr>
                        <a:t>Коммунальдық шаруашылықты дамыту мен абаттандыру</a:t>
                      </a:r>
                      <a:endParaRPr lang="ru-RU" sz="1400" b="0" i="0" u="none" strike="noStrike" dirty="0">
                        <a:effectLst/>
                        <a:latin typeface="Times New Roman" panose="02020603050405020304" pitchFamily="18" charset="0"/>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5 598,7</a:t>
                      </a:r>
                    </a:p>
                  </a:txBody>
                  <a:tcPr marL="7146" marR="7146" marT="7144" marB="0" anchor="ctr"/>
                </a:tc>
                <a:extLst>
                  <a:ext uri="{0D108BD9-81ED-4DB2-BD59-A6C34878D82A}">
                    <a16:rowId xmlns:a16="http://schemas.microsoft.com/office/drawing/2014/main" val="10006"/>
                  </a:ext>
                </a:extLst>
              </a:tr>
              <a:tr h="753410">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Ауыз</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сумен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жабдықтаудың баламасыз</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көздер</a:t>
                      </a:r>
                      <a:r>
                        <a:rPr lang="en-US" sz="1400" b="0" i="0" u="none" strike="noStrike" dirty="0" err="1">
                          <a:effectLst/>
                          <a:latin typeface="Times New Roman" panose="02020603050405020304" pitchFamily="18" charset="0"/>
                          <a:cs typeface="Times New Roman" panose="02020603050405020304" pitchFamily="18" charset="0"/>
                        </a:rPr>
                        <a:t>i</a:t>
                      </a:r>
                      <a:r>
                        <a:rPr lang="en-US"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болып</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табылатын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сумен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жабдықтаудың </a:t>
                      </a:r>
                      <a:r>
                        <a:rPr lang="ru-RU" sz="1400" b="0" i="0" u="none" strike="noStrike" dirty="0">
                          <a:effectLst/>
                          <a:latin typeface="Times New Roman" panose="02020603050405020304" pitchFamily="18" charset="0"/>
                          <a:cs typeface="Times New Roman" panose="02020603050405020304" pitchFamily="18" charset="0"/>
                        </a:rPr>
                        <a:t>аса </a:t>
                      </a:r>
                      <a:r>
                        <a:rPr lang="ru-RU" sz="1400" b="0" i="0" u="none" strike="noStrike" dirty="0" err="1">
                          <a:effectLst/>
                          <a:latin typeface="Times New Roman" panose="02020603050405020304" pitchFamily="18" charset="0"/>
                          <a:cs typeface="Times New Roman" panose="02020603050405020304" pitchFamily="18" charset="0"/>
                        </a:rPr>
                        <a:t>маңызды топтық және жергілікті</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жүйелер</a:t>
                      </a:r>
                      <a:r>
                        <a:rPr lang="en-US" sz="1400" b="0" i="0" u="none" strike="noStrike" dirty="0" err="1">
                          <a:effectLst/>
                          <a:latin typeface="Times New Roman" panose="02020603050405020304" pitchFamily="18" charset="0"/>
                          <a:cs typeface="Times New Roman" panose="02020603050405020304" pitchFamily="18" charset="0"/>
                        </a:rPr>
                        <a:t>i</a:t>
                      </a:r>
                      <a:r>
                        <a:rPr lang="ru-RU" sz="1400" b="0" i="0" u="none" strike="noStrike" dirty="0" err="1">
                          <a:effectLst/>
                          <a:latin typeface="Times New Roman" panose="02020603050405020304" pitchFamily="18" charset="0"/>
                          <a:cs typeface="Times New Roman" panose="02020603050405020304" pitchFamily="18" charset="0"/>
                        </a:rPr>
                        <a:t>нен</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ауыз</a:t>
                      </a:r>
                      <a:r>
                        <a:rPr lang="ru-RU" sz="1400" b="0" i="0" u="none" strike="noStrike" dirty="0">
                          <a:effectLst/>
                          <a:latin typeface="Times New Roman" panose="02020603050405020304" pitchFamily="18" charset="0"/>
                          <a:cs typeface="Times New Roman" panose="02020603050405020304" pitchFamily="18" charset="0"/>
                        </a:rPr>
                        <a:t> су беру </a:t>
                      </a:r>
                      <a:r>
                        <a:rPr lang="ru-RU" sz="1400" b="0" i="0" u="none" strike="noStrike" dirty="0" err="1">
                          <a:effectLst/>
                          <a:latin typeface="Times New Roman" panose="02020603050405020304" pitchFamily="18" charset="0"/>
                          <a:cs typeface="Times New Roman" panose="02020603050405020304" pitchFamily="18" charset="0"/>
                        </a:rPr>
                        <a:t>жөніндегі қызметтердің құнын субсидиялау</a:t>
                      </a:r>
                      <a:r>
                        <a:rPr lang="ru-RU" sz="1400" b="0" i="0" u="none" strike="noStrike" dirty="0">
                          <a:effectLst/>
                          <a:latin typeface="Times New Roman" panose="02020603050405020304" pitchFamily="18" charset="0"/>
                          <a:cs typeface="Times New Roman" panose="02020603050405020304" pitchFamily="18" charset="0"/>
                        </a:rPr>
                        <a:t> </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1 303,6</a:t>
                      </a:r>
                    </a:p>
                  </a:txBody>
                  <a:tcPr marL="7146" marR="7146" marT="7144" marB="0" anchor="ctr"/>
                </a:tc>
                <a:extLst>
                  <a:ext uri="{0D108BD9-81ED-4DB2-BD59-A6C34878D82A}">
                    <a16:rowId xmlns:a16="http://schemas.microsoft.com/office/drawing/2014/main" val="10007"/>
                  </a:ext>
                </a:extLst>
              </a:tr>
              <a:tr h="753410">
                <a:tc>
                  <a:txBody>
                    <a:bodyPr/>
                    <a:lstStyle/>
                    <a:p>
                      <a:pPr algn="l" fontAlgn="t"/>
                      <a:r>
                        <a:rPr lang="ru-RU" sz="1400" b="0" i="0" u="none" strike="noStrike" dirty="0" err="1">
                          <a:effectLst/>
                          <a:latin typeface="Times New Roman" panose="02020603050405020304" pitchFamily="18" charset="0"/>
                          <a:cs typeface="Times New Roman" panose="02020603050405020304" pitchFamily="18" charset="0"/>
                        </a:rPr>
                        <a:t>Профилактикалық </a:t>
                      </a:r>
                      <a:r>
                        <a:rPr lang="ru-RU" sz="1400" b="0" i="0" u="none" strike="noStrike" dirty="0">
                          <a:effectLst/>
                          <a:latin typeface="Times New Roman" panose="02020603050405020304" pitchFamily="18" charset="0"/>
                          <a:cs typeface="Times New Roman" panose="02020603050405020304" pitchFamily="18" charset="0"/>
                        </a:rPr>
                        <a:t>дезинсекция мен дератизация </a:t>
                      </a:r>
                      <a:r>
                        <a:rPr lang="ru-RU" sz="1400" b="0" i="0" u="none" strike="noStrike" dirty="0" err="1">
                          <a:effectLst/>
                          <a:latin typeface="Times New Roman" panose="02020603050405020304" pitchFamily="18" charset="0"/>
                          <a:cs typeface="Times New Roman" panose="02020603050405020304" pitchFamily="18" charset="0"/>
                        </a:rPr>
                        <a:t>жүргізу </a:t>
                      </a:r>
                      <a:r>
                        <a:rPr lang="ru-RU" sz="1400" b="0" i="0" u="none" strike="noStrike" dirty="0">
                          <a:effectLst/>
                          <a:latin typeface="Times New Roman" panose="02020603050405020304" pitchFamily="18" charset="0"/>
                          <a:cs typeface="Times New Roman" panose="02020603050405020304" pitchFamily="18" charset="0"/>
                        </a:rPr>
                        <a:t>(</a:t>
                      </a:r>
                      <a:r>
                        <a:rPr lang="ru-RU" sz="1400" b="0" i="0" u="none" strike="noStrike" dirty="0" err="1">
                          <a:effectLst/>
                          <a:latin typeface="Times New Roman" panose="02020603050405020304" pitchFamily="18" charset="0"/>
                          <a:cs typeface="Times New Roman" panose="02020603050405020304" pitchFamily="18" charset="0"/>
                        </a:rPr>
                        <a:t>инфекциялық және паразиттік</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аурулардың табиғи ошақтарының аумағындағы</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сондай-ақ инфекциялық және паразиттік</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аурулардың ошақтарындағы </a:t>
                      </a:r>
                      <a:r>
                        <a:rPr lang="ru-RU" sz="1400" b="0" i="0" u="none" strike="noStrike" dirty="0">
                          <a:effectLst/>
                          <a:latin typeface="Times New Roman" panose="02020603050405020304" pitchFamily="18" charset="0"/>
                          <a:cs typeface="Times New Roman" panose="02020603050405020304" pitchFamily="18" charset="0"/>
                        </a:rPr>
                        <a:t>дезинсекция мен </a:t>
                      </a:r>
                      <a:r>
                        <a:rPr lang="ru-RU" sz="1400" b="0" i="0" u="none" strike="noStrike" dirty="0" err="1">
                          <a:effectLst/>
                          <a:latin typeface="Times New Roman" panose="02020603050405020304" pitchFamily="18" charset="0"/>
                          <a:cs typeface="Times New Roman" panose="02020603050405020304" pitchFamily="18" charset="0"/>
                        </a:rPr>
                        <a:t>дератизацияны</a:t>
                      </a:r>
                      <a:r>
                        <a:rPr lang="ru-RU" sz="1400" b="0" i="0" u="none" strike="noStrike" dirty="0">
                          <a:effectLst/>
                          <a:latin typeface="Times New Roman" panose="02020603050405020304" pitchFamily="18" charset="0"/>
                          <a:cs typeface="Times New Roman" panose="02020603050405020304" pitchFamily="18" charset="0"/>
                        </a:rPr>
                        <a:t> </a:t>
                      </a:r>
                      <a:r>
                        <a:rPr lang="ru-RU" sz="1400" b="0" i="0" u="none" strike="noStrike" dirty="0" err="1">
                          <a:effectLst/>
                          <a:latin typeface="Times New Roman" panose="02020603050405020304" pitchFamily="18" charset="0"/>
                          <a:cs typeface="Times New Roman" panose="02020603050405020304" pitchFamily="18" charset="0"/>
                        </a:rPr>
                        <a:t>қоспағанда</a:t>
                      </a:r>
                      <a:r>
                        <a:rPr lang="ru-RU" sz="1400" b="0" i="0" u="none" strike="noStrike" dirty="0">
                          <a:effectLst/>
                          <a:latin typeface="Times New Roman" panose="02020603050405020304" pitchFamily="18" charset="0"/>
                          <a:cs typeface="Times New Roman" panose="02020603050405020304" pitchFamily="18" charset="0"/>
                        </a:rPr>
                        <a:t>)</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100,9</a:t>
                      </a:r>
                    </a:p>
                  </a:txBody>
                  <a:tcPr marL="7146" marR="7146" marT="7144" marB="0" anchor="ctr"/>
                </a:tc>
                <a:extLst>
                  <a:ext uri="{0D108BD9-81ED-4DB2-BD59-A6C34878D82A}">
                    <a16:rowId xmlns:a16="http://schemas.microsoft.com/office/drawing/2014/main" val="10008"/>
                  </a:ext>
                </a:extLst>
              </a:tr>
              <a:tr h="487137">
                <a:tc>
                  <a:txBody>
                    <a:bodyPr/>
                    <a:lstStyle/>
                    <a:p>
                      <a:pPr algn="l" fontAlgn="t"/>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сертификаттарын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беру</a:t>
                      </a: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136,0</a:t>
                      </a:r>
                    </a:p>
                  </a:txBody>
                  <a:tcPr marL="7146" marR="7146" marT="7144" marB="0" anchor="ctr"/>
                </a:tc>
                <a:extLst>
                  <a:ext uri="{0D108BD9-81ED-4DB2-BD59-A6C34878D82A}">
                    <a16:rowId xmlns:a16="http://schemas.microsoft.com/office/drawing/2014/main" val="10009"/>
                  </a:ext>
                </a:extLst>
              </a:tr>
              <a:tr h="505045">
                <a:tc>
                  <a:txBody>
                    <a:bodyPr/>
                    <a:lstStyle/>
                    <a:p>
                      <a:pPr algn="l" fontAlgn="t"/>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Жеке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қорынан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алынған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тұрғынжай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үшін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азамматардың</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жекелеген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санаттарына</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төлемдер</a:t>
                      </a:r>
                      <a:endPar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288,3</a:t>
                      </a:r>
                    </a:p>
                  </a:txBody>
                  <a:tcPr marL="7146" marR="7146" marT="7144" marB="0" anchor="ctr"/>
                </a:tc>
                <a:extLst>
                  <a:ext uri="{0D108BD9-81ED-4DB2-BD59-A6C34878D82A}">
                    <a16:rowId xmlns:a16="http://schemas.microsoft.com/office/drawing/2014/main" val="10010"/>
                  </a:ext>
                </a:extLst>
              </a:tr>
              <a:tr h="487137">
                <a:tc>
                  <a:txBody>
                    <a:bodyPr/>
                    <a:lstStyle/>
                    <a:p>
                      <a:pPr algn="l" fontAlgn="t"/>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Халықтың</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әлеуметтік</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жағынан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осал</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топтарына</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коммуналдық</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қорынан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тұрғын</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үй</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сатып</a:t>
                      </a:r>
                      <a:r>
                        <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i="0" u="none" strike="noStrike" kern="1200" dirty="0" err="1">
                          <a:solidFill>
                            <a:schemeClr val="dk1"/>
                          </a:solidFill>
                          <a:effectLst/>
                          <a:latin typeface="Times New Roman" panose="02020603050405020304" pitchFamily="18" charset="0"/>
                          <a:ea typeface="+mn-ea"/>
                          <a:cs typeface="Times New Roman" panose="02020603050405020304" pitchFamily="18" charset="0"/>
                        </a:rPr>
                        <a:t>алу</a:t>
                      </a:r>
                      <a:endParaRPr lang="ru-RU" sz="1400" b="0" i="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7144" marR="7144" marT="7144" marB="0" anchor="ctr"/>
                </a:tc>
                <a:tc>
                  <a:txBody>
                    <a:bodyPr/>
                    <a:lstStyle/>
                    <a:p>
                      <a:pPr algn="ctr" fontAlgn="b"/>
                      <a:r>
                        <a:rPr lang="ru-RU" sz="1400" b="0" i="0" u="none" strike="noStrike" dirty="0">
                          <a:solidFill>
                            <a:schemeClr val="tx1"/>
                          </a:solidFill>
                          <a:effectLst/>
                          <a:latin typeface="Times New Roman" panose="02020603050405020304" pitchFamily="18" charset="0"/>
                          <a:cs typeface="Times New Roman" panose="02020603050405020304" pitchFamily="18" charset="0"/>
                        </a:rPr>
                        <a:t>1708,8</a:t>
                      </a:r>
                    </a:p>
                  </a:txBody>
                  <a:tcPr marL="7146" marR="7146" marT="7144" marB="0" anchor="ctr"/>
                </a:tc>
                <a:extLst>
                  <a:ext uri="{0D108BD9-81ED-4DB2-BD59-A6C34878D82A}">
                    <a16:rowId xmlns:a16="http://schemas.microsoft.com/office/drawing/2014/main" val="777713770"/>
                  </a:ext>
                </a:extLst>
              </a:tr>
            </a:tbl>
          </a:graphicData>
        </a:graphic>
      </p:graphicFrame>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nodeType="afterGroup">
                            <p:stCondLst>
                              <p:cond delay="1000"/>
                            </p:stCondLst>
                            <p:childTnLst>
                              <p:par>
                                <p:cTn id="11" presetID="14" presetClass="entr" presetSubtype="10"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56CEEC-3AA8-4A74-BA2C-E8B784B601E5}"/>
              </a:ext>
            </a:extLst>
          </p:cNvPr>
          <p:cNvSpPr>
            <a:spLocks noGrp="1"/>
          </p:cNvSpPr>
          <p:nvPr>
            <p:ph type="title"/>
          </p:nvPr>
        </p:nvSpPr>
        <p:spPr>
          <a:xfrm>
            <a:off x="911225" y="333375"/>
            <a:ext cx="7686675" cy="628650"/>
          </a:xfrm>
        </p:spPr>
        <p:txBody>
          <a:bodyPr/>
          <a:lstStyle/>
          <a:p>
            <a:pPr indent="338138" defTabSz="685800" eaLnBrk="1" hangingPunct="1"/>
            <a:r>
              <a:rPr lang="ru-RU" altLang="ru-RU" sz="3000" b="1">
                <a:solidFill>
                  <a:schemeClr val="tx1"/>
                </a:solidFill>
                <a:latin typeface="Times New Roman" panose="02020603050405020304" pitchFamily="18" charset="0"/>
                <a:cs typeface="Times New Roman" panose="02020603050405020304" pitchFamily="18" charset="0"/>
              </a:rPr>
              <a:t>2023 жылға көлік және коммуникация</a:t>
            </a:r>
          </a:p>
        </p:txBody>
      </p:sp>
      <p:graphicFrame>
        <p:nvGraphicFramePr>
          <p:cNvPr id="18" name="Объект 17">
            <a:extLst>
              <a:ext uri="{FF2B5EF4-FFF2-40B4-BE49-F238E27FC236}">
                <a16:creationId xmlns:a16="http://schemas.microsoft.com/office/drawing/2014/main" id="{AC52179F-9FBB-438F-B629-64531FF27AC8}"/>
              </a:ext>
            </a:extLst>
          </p:cNvPr>
          <p:cNvGraphicFramePr>
            <a:graphicFrameLocks noGrp="1"/>
          </p:cNvGraphicFramePr>
          <p:nvPr>
            <p:ph idx="1"/>
            <p:extLst>
              <p:ext uri="{D42A27DB-BD31-4B8C-83A1-F6EECF244321}">
                <p14:modId xmlns:p14="http://schemas.microsoft.com/office/powerpoint/2010/main" val="2121716100"/>
              </p:ext>
            </p:extLst>
          </p:nvPr>
        </p:nvGraphicFramePr>
        <p:xfrm>
          <a:off x="546100" y="1268413"/>
          <a:ext cx="8416925" cy="5184775"/>
        </p:xfrm>
        <a:graphic>
          <a:graphicData uri="http://schemas.openxmlformats.org/drawingml/2006/table">
            <a:tbl>
              <a:tblPr firstRow="1" bandRow="1">
                <a:tableStyleId>{5C22544A-7EE6-4342-B048-85BDC9FD1C3A}</a:tableStyleId>
              </a:tblPr>
              <a:tblGrid>
                <a:gridCol w="5647626">
                  <a:extLst>
                    <a:ext uri="{9D8B030D-6E8A-4147-A177-3AD203B41FA5}">
                      <a16:colId xmlns:a16="http://schemas.microsoft.com/office/drawing/2014/main" val="20000"/>
                    </a:ext>
                  </a:extLst>
                </a:gridCol>
                <a:gridCol w="2769299">
                  <a:extLst>
                    <a:ext uri="{9D8B030D-6E8A-4147-A177-3AD203B41FA5}">
                      <a16:colId xmlns:a16="http://schemas.microsoft.com/office/drawing/2014/main" val="20001"/>
                    </a:ext>
                  </a:extLst>
                </a:gridCol>
              </a:tblGrid>
              <a:tr h="673794">
                <a:tc>
                  <a:txBody>
                    <a:bodyPr/>
                    <a:lstStyle/>
                    <a:p>
                      <a:pPr algn="ctr"/>
                      <a:r>
                        <a:rPr lang="ru-RU" sz="1400" dirty="0" err="1">
                          <a:latin typeface="Times New Roman" panose="02020603050405020304" pitchFamily="18" charset="0"/>
                          <a:cs typeface="Times New Roman" panose="02020603050405020304" pitchFamily="18" charset="0"/>
                        </a:rPr>
                        <a:t>Атауы</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r>
                        <a:rPr lang="ru-RU" sz="1400" dirty="0" err="1">
                          <a:latin typeface="Times New Roman" panose="02020603050405020304" pitchFamily="18" charset="0"/>
                          <a:cs typeface="Times New Roman" panose="02020603050405020304" pitchFamily="18" charset="0"/>
                        </a:rPr>
                        <a:t>Сомасы</a:t>
                      </a:r>
                      <a:r>
                        <a:rPr lang="ru-RU" sz="1400" dirty="0">
                          <a:latin typeface="Times New Roman" panose="02020603050405020304" pitchFamily="18" charset="0"/>
                          <a:cs typeface="Times New Roman" panose="02020603050405020304" pitchFamily="18" charset="0"/>
                        </a:rPr>
                        <a:t> (млн. </a:t>
                      </a:r>
                      <a:r>
                        <a:rPr lang="ru-RU" sz="1400" dirty="0" err="1">
                          <a:latin typeface="Times New Roman" panose="02020603050405020304" pitchFamily="18" charset="0"/>
                          <a:cs typeface="Times New Roman" panose="02020603050405020304" pitchFamily="18" charset="0"/>
                        </a:rPr>
                        <a:t>теңге</a:t>
                      </a:r>
                      <a:r>
                        <a:rPr lang="ru-RU" sz="1400" dirty="0">
                          <a:latin typeface="Times New Roman" panose="02020603050405020304" pitchFamily="18" charset="0"/>
                          <a:cs typeface="Times New Roman" panose="02020603050405020304" pitchFamily="18" charset="0"/>
                        </a:rPr>
                        <a:t>)</a:t>
                      </a:r>
                    </a:p>
                  </a:txBody>
                  <a:tcPr marL="68573" marR="68573" marT="34287" marB="34287" anchor="ctr"/>
                </a:tc>
                <a:extLst>
                  <a:ext uri="{0D108BD9-81ED-4DB2-BD59-A6C34878D82A}">
                    <a16:rowId xmlns:a16="http://schemas.microsoft.com/office/drawing/2014/main" val="10000"/>
                  </a:ext>
                </a:extLst>
              </a:tr>
              <a:tr h="7103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1400" b="1" dirty="0" err="1">
                          <a:latin typeface="Times New Roman" panose="02020603050405020304" pitchFamily="18" charset="0"/>
                          <a:cs typeface="Times New Roman" panose="02020603050405020304" pitchFamily="18" charset="0"/>
                        </a:rPr>
                        <a:t>Барлығы</a:t>
                      </a:r>
                      <a:r>
                        <a:rPr lang="ru-RU" sz="1400" b="1" dirty="0">
                          <a:latin typeface="Times New Roman" panose="02020603050405020304" pitchFamily="18" charset="0"/>
                          <a:cs typeface="Times New Roman" panose="02020603050405020304" pitchFamily="18" charset="0"/>
                        </a:rPr>
                        <a:t>, </a:t>
                      </a:r>
                      <a:r>
                        <a:rPr lang="ru-RU" sz="1400" b="0" i="1" dirty="0" err="1">
                          <a:latin typeface="Times New Roman" panose="02020603050405020304" pitchFamily="18" charset="0"/>
                          <a:cs typeface="Times New Roman" panose="02020603050405020304" pitchFamily="18" charset="0"/>
                        </a:rPr>
                        <a:t>соның</a:t>
                      </a:r>
                      <a:r>
                        <a:rPr lang="ru-RU" sz="1400" b="0" i="1" baseline="0" dirty="0">
                          <a:latin typeface="Times New Roman" panose="02020603050405020304" pitchFamily="18" charset="0"/>
                          <a:cs typeface="Times New Roman" panose="02020603050405020304" pitchFamily="18" charset="0"/>
                        </a:rPr>
                        <a:t> </a:t>
                      </a:r>
                      <a:r>
                        <a:rPr lang="ru-RU" sz="1400" b="0" i="1" baseline="0" dirty="0" err="1">
                          <a:latin typeface="Times New Roman" panose="02020603050405020304" pitchFamily="18" charset="0"/>
                          <a:cs typeface="Times New Roman" panose="02020603050405020304" pitchFamily="18" charset="0"/>
                        </a:rPr>
                        <a:t>ішінде</a:t>
                      </a:r>
                      <a:r>
                        <a:rPr lang="ru-RU" sz="1400" b="0" i="1" baseline="0" dirty="0">
                          <a:latin typeface="Times New Roman" panose="02020603050405020304" pitchFamily="18" charset="0"/>
                          <a:cs typeface="Times New Roman" panose="02020603050405020304" pitchFamily="18" charset="0"/>
                        </a:rPr>
                        <a:t>:</a:t>
                      </a:r>
                      <a:endParaRPr lang="ru-RU" sz="1400" b="1"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kk-KZ" sz="1400" b="1" dirty="0">
                          <a:solidFill>
                            <a:schemeClr val="tx1"/>
                          </a:solidFill>
                          <a:latin typeface="Times New Roman" panose="02020603050405020304" pitchFamily="18" charset="0"/>
                          <a:cs typeface="Times New Roman" panose="02020603050405020304" pitchFamily="18" charset="0"/>
                        </a:rPr>
                        <a:t>39 529,7</a:t>
                      </a:r>
                      <a:endParaRPr lang="ru-RU" sz="1400" b="1"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1"/>
                  </a:ext>
                </a:extLst>
              </a:tr>
              <a:tr h="710393">
                <a:tc>
                  <a:txBody>
                    <a:bodyPr/>
                    <a:lstStyle/>
                    <a:p>
                      <a:r>
                        <a:rPr lang="ru-RU" sz="1400" dirty="0" err="1">
                          <a:latin typeface="Times New Roman" panose="02020603050405020304" pitchFamily="18" charset="0"/>
                          <a:cs typeface="Times New Roman" panose="02020603050405020304" pitchFamily="18" charset="0"/>
                        </a:rPr>
                        <a:t>Көлік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инфрақұрылымын</a:t>
                      </a:r>
                      <a:r>
                        <a:rPr lang="ru-RU" sz="1400" dirty="0">
                          <a:latin typeface="Times New Roman" panose="02020603050405020304" pitchFamily="18" charset="0"/>
                          <a:cs typeface="Times New Roman" panose="02020603050405020304" pitchFamily="18" charset="0"/>
                        </a:rPr>
                        <a:t> дамыту</a:t>
                      </a:r>
                    </a:p>
                  </a:txBody>
                  <a:tcPr marL="68573" marR="68573" marT="34287" marB="34287" anchor="ctr"/>
                </a:tc>
                <a:tc>
                  <a:txBody>
                    <a:bodyPr/>
                    <a:lstStyle/>
                    <a:p>
                      <a:pPr algn="ctr">
                        <a:lnSpc>
                          <a:spcPct val="150000"/>
                        </a:lnSpc>
                      </a:pPr>
                      <a:r>
                        <a:rPr lang="kk-KZ" sz="1400" baseline="0" dirty="0">
                          <a:solidFill>
                            <a:schemeClr val="tx1"/>
                          </a:solidFill>
                          <a:latin typeface="Times New Roman" panose="02020603050405020304" pitchFamily="18" charset="0"/>
                          <a:cs typeface="Times New Roman" panose="02020603050405020304" pitchFamily="18" charset="0"/>
                        </a:rPr>
                        <a:t>8 188,3</a:t>
                      </a:r>
                      <a:endParaRPr lang="ru-RU" sz="1400"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2"/>
                  </a:ext>
                </a:extLst>
              </a:tr>
              <a:tr h="722815">
                <a:tc>
                  <a:txBody>
                    <a:bodyPr/>
                    <a:lstStyle/>
                    <a:p>
                      <a:r>
                        <a:rPr lang="ru-RU" sz="1400" dirty="0">
                          <a:latin typeface="Times New Roman" panose="02020603050405020304" pitchFamily="18" charset="0"/>
                          <a:cs typeface="Times New Roman" panose="02020603050405020304" pitchFamily="18" charset="0"/>
                        </a:rPr>
                        <a:t>Автомобиль </a:t>
                      </a:r>
                      <a:r>
                        <a:rPr lang="ru-RU" sz="1400" dirty="0" err="1">
                          <a:latin typeface="Times New Roman" panose="02020603050405020304" pitchFamily="18" charset="0"/>
                          <a:cs typeface="Times New Roman" panose="02020603050405020304" pitchFamily="18" charset="0"/>
                        </a:rPr>
                        <a:t>жолдарының жұмыс істеуін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 ету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kk-KZ" sz="1400" dirty="0">
                          <a:solidFill>
                            <a:schemeClr val="tx1"/>
                          </a:solidFill>
                          <a:latin typeface="Times New Roman" panose="02020603050405020304" pitchFamily="18" charset="0"/>
                          <a:cs typeface="Times New Roman" panose="02020603050405020304" pitchFamily="18" charset="0"/>
                        </a:rPr>
                        <a:t>1 188,0</a:t>
                      </a:r>
                      <a:endParaRPr lang="ru-RU" sz="1400"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3"/>
                  </a:ext>
                </a:extLst>
              </a:tr>
              <a:tr h="1183690">
                <a:tc>
                  <a:txBody>
                    <a:bodyPr/>
                    <a:lstStyle/>
                    <a:p>
                      <a:r>
                        <a:rPr lang="ru-RU" sz="1400" dirty="0">
                          <a:latin typeface="Times New Roman" panose="02020603050405020304" pitchFamily="18" charset="0"/>
                          <a:cs typeface="Times New Roman" panose="02020603050405020304" pitchFamily="18" charset="0"/>
                        </a:rPr>
                        <a:t>Облыстық автомобиль </a:t>
                      </a:r>
                      <a:r>
                        <a:rPr lang="ru-RU" sz="1400" dirty="0" err="1">
                          <a:latin typeface="Times New Roman" panose="02020603050405020304" pitchFamily="18" charset="0"/>
                          <a:cs typeface="Times New Roman" panose="02020603050405020304" pitchFamily="18" charset="0"/>
                        </a:rPr>
                        <a:t>жолдарын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елді-мекендердің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көшелерін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күрделі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орташа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жөндеу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ru-RU" sz="1400" dirty="0">
                          <a:solidFill>
                            <a:schemeClr val="tx1"/>
                          </a:solidFill>
                          <a:latin typeface="Times New Roman" panose="02020603050405020304" pitchFamily="18" charset="0"/>
                          <a:cs typeface="Times New Roman" panose="02020603050405020304" pitchFamily="18" charset="0"/>
                        </a:rPr>
                        <a:t>29 570,5</a:t>
                      </a:r>
                    </a:p>
                  </a:txBody>
                  <a:tcPr marL="68573" marR="68573" marT="34283" marB="34283" anchor="ctr"/>
                </a:tc>
                <a:extLst>
                  <a:ext uri="{0D108BD9-81ED-4DB2-BD59-A6C34878D82A}">
                    <a16:rowId xmlns:a16="http://schemas.microsoft.com/office/drawing/2014/main" val="10004"/>
                  </a:ext>
                </a:extLst>
              </a:tr>
              <a:tr h="1183690">
                <a:tc>
                  <a:txBody>
                    <a:bodyPr/>
                    <a:lstStyle/>
                    <a:p>
                      <a:r>
                        <a:rPr lang="ru-RU" sz="1400" dirty="0" err="1">
                          <a:latin typeface="Times New Roman" panose="02020603050405020304" pitchFamily="18" charset="0"/>
                          <a:cs typeface="Times New Roman" panose="02020603050405020304" pitchFamily="18" charset="0"/>
                        </a:rPr>
                        <a:t>Әлеуметт</a:t>
                      </a:r>
                      <a:r>
                        <a:rPr lang="en-US" sz="1400" dirty="0" err="1">
                          <a:latin typeface="Times New Roman" panose="02020603050405020304" pitchFamily="18" charset="0"/>
                          <a:cs typeface="Times New Roman" panose="02020603050405020304" pitchFamily="18" charset="0"/>
                        </a:rPr>
                        <a:t>i</a:t>
                      </a:r>
                      <a:r>
                        <a:rPr lang="ru-RU" sz="1400" dirty="0">
                          <a:latin typeface="Times New Roman" panose="02020603050405020304" pitchFamily="18" charset="0"/>
                          <a:cs typeface="Times New Roman" panose="02020603050405020304" pitchFamily="18" charset="0"/>
                        </a:rPr>
                        <a:t>к </a:t>
                      </a:r>
                      <a:r>
                        <a:rPr lang="ru-RU" sz="1400" dirty="0" err="1">
                          <a:latin typeface="Times New Roman" panose="02020603050405020304" pitchFamily="18" charset="0"/>
                          <a:cs typeface="Times New Roman" panose="02020603050405020304" pitchFamily="18" charset="0"/>
                        </a:rPr>
                        <a:t>маңызы </a:t>
                      </a:r>
                      <a:r>
                        <a:rPr lang="ru-RU" sz="1400" dirty="0">
                          <a:latin typeface="Times New Roman" panose="02020603050405020304" pitchFamily="18" charset="0"/>
                          <a:cs typeface="Times New Roman" panose="02020603050405020304" pitchFamily="18" charset="0"/>
                        </a:rPr>
                        <a:t>бар </a:t>
                      </a:r>
                      <a:r>
                        <a:rPr lang="ru-RU" sz="1400" dirty="0" err="1">
                          <a:latin typeface="Times New Roman" panose="02020603050405020304" pitchFamily="18" charset="0"/>
                          <a:cs typeface="Times New Roman" panose="02020603050405020304" pitchFamily="18" charset="0"/>
                        </a:rPr>
                        <a:t>ауданаралық </a:t>
                      </a:r>
                      <a:r>
                        <a:rPr lang="ru-RU" sz="1400" dirty="0">
                          <a:latin typeface="Times New Roman" panose="02020603050405020304" pitchFamily="18" charset="0"/>
                          <a:cs typeface="Times New Roman" panose="02020603050405020304" pitchFamily="18" charset="0"/>
                        </a:rPr>
                        <a:t>(</a:t>
                      </a:r>
                      <a:r>
                        <a:rPr lang="ru-RU" sz="1400" dirty="0" err="1">
                          <a:latin typeface="Times New Roman" panose="02020603050405020304" pitchFamily="18" charset="0"/>
                          <a:cs typeface="Times New Roman" panose="02020603050405020304" pitchFamily="18" charset="0"/>
                        </a:rPr>
                        <a:t>қалааралық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қатынастар бойынша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жолаушылар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тасымалын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субсидиялау</a:t>
                      </a:r>
                      <a:endParaRPr lang="ru-RU" sz="1400" dirty="0">
                        <a:latin typeface="Times New Roman" panose="02020603050405020304" pitchFamily="18" charset="0"/>
                        <a:cs typeface="Times New Roman" panose="02020603050405020304" pitchFamily="18" charset="0"/>
                      </a:endParaRPr>
                    </a:p>
                  </a:txBody>
                  <a:tcPr marL="68573" marR="68573" marT="34287" marB="34287" anchor="ctr"/>
                </a:tc>
                <a:tc>
                  <a:txBody>
                    <a:bodyPr/>
                    <a:lstStyle/>
                    <a:p>
                      <a:pPr algn="ctr">
                        <a:lnSpc>
                          <a:spcPct val="150000"/>
                        </a:lnSpc>
                      </a:pPr>
                      <a:r>
                        <a:rPr lang="kk-KZ" sz="1400" dirty="0">
                          <a:solidFill>
                            <a:schemeClr val="tx1"/>
                          </a:solidFill>
                          <a:latin typeface="Times New Roman" panose="02020603050405020304" pitchFamily="18" charset="0"/>
                          <a:cs typeface="Times New Roman" panose="02020603050405020304" pitchFamily="18" charset="0"/>
                        </a:rPr>
                        <a:t>582,9</a:t>
                      </a:r>
                      <a:endParaRPr lang="ru-RU" sz="1400" dirty="0">
                        <a:solidFill>
                          <a:schemeClr val="tx1"/>
                        </a:solidFill>
                        <a:latin typeface="Times New Roman" panose="02020603050405020304" pitchFamily="18" charset="0"/>
                        <a:cs typeface="Times New Roman" panose="02020603050405020304" pitchFamily="18" charset="0"/>
                      </a:endParaRPr>
                    </a:p>
                  </a:txBody>
                  <a:tcPr marL="68573" marR="68573" marT="34283" marB="34283" anchor="ctr"/>
                </a:tc>
                <a:extLst>
                  <a:ext uri="{0D108BD9-81ED-4DB2-BD59-A6C34878D82A}">
                    <a16:rowId xmlns:a16="http://schemas.microsoft.com/office/drawing/2014/main" val="10005"/>
                  </a:ext>
                </a:extLst>
              </a:tr>
            </a:tbl>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1000"/>
                                        <p:tgtEl>
                                          <p:spTgt spid="2"/>
                                        </p:tgtEl>
                                      </p:cBhvr>
                                    </p:animEffect>
                                  </p:childTnLst>
                                </p:cTn>
                              </p:par>
                            </p:childTnLst>
                          </p:cTn>
                        </p:par>
                        <p:par>
                          <p:cTn id="8" fill="hold" nodeType="afterGroup">
                            <p:stCondLst>
                              <p:cond delay="1000"/>
                            </p:stCondLst>
                            <p:childTnLst>
                              <p:par>
                                <p:cTn id="9" presetID="8" presetClass="entr" presetSubtype="16"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diamond(in)">
                                      <p:cBhvr>
                                        <p:cTn id="11"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ACB08A5A-53AD-4B18-AF2C-5A8AA10F12BA}"/>
              </a:ext>
            </a:extLst>
          </p:cNvPr>
          <p:cNvGraphicFramePr>
            <a:graphicFrameLocks noGrp="1"/>
          </p:cNvGraphicFramePr>
          <p:nvPr/>
        </p:nvGraphicFramePr>
        <p:xfrm>
          <a:off x="323850" y="495300"/>
          <a:ext cx="8643938" cy="5957883"/>
        </p:xfrm>
        <a:graphic>
          <a:graphicData uri="http://schemas.openxmlformats.org/drawingml/2006/table">
            <a:tbl>
              <a:tblPr/>
              <a:tblGrid>
                <a:gridCol w="3543300">
                  <a:extLst>
                    <a:ext uri="{9D8B030D-6E8A-4147-A177-3AD203B41FA5}">
                      <a16:colId xmlns:a16="http://schemas.microsoft.com/office/drawing/2014/main" val="20000"/>
                    </a:ext>
                  </a:extLst>
                </a:gridCol>
                <a:gridCol w="865188">
                  <a:extLst>
                    <a:ext uri="{9D8B030D-6E8A-4147-A177-3AD203B41FA5}">
                      <a16:colId xmlns:a16="http://schemas.microsoft.com/office/drawing/2014/main" val="20001"/>
                    </a:ext>
                  </a:extLst>
                </a:gridCol>
                <a:gridCol w="846137">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gridCol w="846138">
                  <a:extLst>
                    <a:ext uri="{9D8B030D-6E8A-4147-A177-3AD203B41FA5}">
                      <a16:colId xmlns:a16="http://schemas.microsoft.com/office/drawing/2014/main" val="20004"/>
                    </a:ext>
                  </a:extLst>
                </a:gridCol>
                <a:gridCol w="849312">
                  <a:extLst>
                    <a:ext uri="{9D8B030D-6E8A-4147-A177-3AD203B41FA5}">
                      <a16:colId xmlns:a16="http://schemas.microsoft.com/office/drawing/2014/main" val="20005"/>
                    </a:ext>
                  </a:extLst>
                </a:gridCol>
                <a:gridCol w="846138">
                  <a:extLst>
                    <a:ext uri="{9D8B030D-6E8A-4147-A177-3AD203B41FA5}">
                      <a16:colId xmlns:a16="http://schemas.microsoft.com/office/drawing/2014/main" val="20006"/>
                    </a:ext>
                  </a:extLst>
                </a:gridCol>
              </a:tblGrid>
              <a:tr h="242235">
                <a:tc rowSpan="2">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err="1">
                          <a:ln>
                            <a:noFill/>
                          </a:ln>
                          <a:solidFill>
                            <a:schemeClr val="tx1"/>
                          </a:solidFill>
                          <a:effectLst/>
                          <a:latin typeface="Times New Roman" pitchFamily="18" charset="0"/>
                          <a:cs typeface="Times New Roman" pitchFamily="18" charset="0"/>
                        </a:rPr>
                        <a:t>Көрсеткіштер</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2022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2023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2024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2025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2026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a:ln>
                            <a:noFill/>
                          </a:ln>
                          <a:solidFill>
                            <a:schemeClr val="tx1"/>
                          </a:solidFill>
                          <a:effectLst/>
                          <a:latin typeface="Times New Roman" pitchFamily="18" charset="0"/>
                          <a:cs typeface="Times New Roman" pitchFamily="18" charset="0"/>
                        </a:rPr>
                        <a:t>2027 </a:t>
                      </a:r>
                      <a:r>
                        <a:rPr kumimoji="0" lang="kk-KZ" sz="1200" b="1" i="0" u="none" strike="noStrike" cap="none" normalizeH="0" baseline="0" dirty="0">
                          <a:ln>
                            <a:noFill/>
                          </a:ln>
                          <a:solidFill>
                            <a:schemeClr val="tx1"/>
                          </a:solidFill>
                          <a:effectLst/>
                          <a:latin typeface="Times New Roman" pitchFamily="18" charset="0"/>
                          <a:cs typeface="Times New Roman" pitchFamily="18" charset="0"/>
                        </a:rPr>
                        <a:t>ж</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0"/>
                  </a:ext>
                </a:extLst>
              </a:tr>
              <a:tr h="242235">
                <a:tc vMerge="1">
                  <a:txBody>
                    <a:bodyPr/>
                    <a:lstStyle/>
                    <a:p>
                      <a:endParaRPr lang="ru-RU"/>
                    </a:p>
                  </a:txBody>
                  <a:tcPr/>
                </a:tc>
                <a:tc>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kk-KZ" sz="1200" b="1" i="0" u="none" strike="noStrike" cap="none" normalizeH="0" baseline="0">
                          <a:ln>
                            <a:noFill/>
                          </a:ln>
                          <a:solidFill>
                            <a:schemeClr val="tx1"/>
                          </a:solidFill>
                          <a:effectLst/>
                          <a:latin typeface="Times New Roman" pitchFamily="18" charset="0"/>
                          <a:cs typeface="Times New Roman" pitchFamily="18" charset="0"/>
                        </a:rPr>
                        <a:t>бағалау</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5">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kk-KZ" sz="1200" b="1" i="0" u="none" strike="noStrike" cap="none" normalizeH="0" baseline="0">
                          <a:ln>
                            <a:noFill/>
                          </a:ln>
                          <a:solidFill>
                            <a:schemeClr val="tx1"/>
                          </a:solidFill>
                          <a:effectLst/>
                          <a:latin typeface="Times New Roman" pitchFamily="18" charset="0"/>
                          <a:cs typeface="Times New Roman" pitchFamily="18" charset="0"/>
                        </a:rPr>
                        <a:t>болжам</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242235">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kk-KZ" sz="1200" b="0" i="0" u="none" strike="noStrike" cap="none" normalizeH="0" baseline="0">
                          <a:ln>
                            <a:noFill/>
                          </a:ln>
                          <a:solidFill>
                            <a:schemeClr val="tx1"/>
                          </a:solidFill>
                          <a:effectLst/>
                          <a:latin typeface="Times New Roman" pitchFamily="18" charset="0"/>
                          <a:cs typeface="Times New Roman" pitchFamily="18" charset="0"/>
                        </a:rPr>
                        <a:t>ЖӨӨ, млрд. теңге</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3 653 049,1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3 816 308,9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4 024 199,0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4 299 064,4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4 634 509,7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5 002 968,2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242235">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kk-KZ" sz="1200" b="0" i="0" u="none" strike="noStrike" cap="none" normalizeH="0" baseline="0">
                          <a:ln>
                            <a:noFill/>
                          </a:ln>
                          <a:solidFill>
                            <a:schemeClr val="tx1"/>
                          </a:solidFill>
                          <a:effectLst/>
                          <a:latin typeface="Times New Roman" pitchFamily="18" charset="0"/>
                          <a:cs typeface="Times New Roman" pitchFamily="18" charset="0"/>
                        </a:rPr>
                        <a:t>ЖӨӨ-нің нақты өзгеруі, алдыңғы жылға %-бен</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100,7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500786">
                <a:tc>
                  <a:txBody>
                    <a:bodyPr/>
                    <a:lstStyle/>
                    <a:p>
                      <a:pPr marL="0" marR="0" lvl="0" indent="0" algn="l" defTabSz="3429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a:ln>
                            <a:noFill/>
                          </a:ln>
                          <a:solidFill>
                            <a:srgbClr val="000000"/>
                          </a:solidFill>
                          <a:effectLst/>
                          <a:latin typeface="Times New Roman" pitchFamily="18" charset="0"/>
                          <a:cs typeface="Times New Roman" pitchFamily="18" charset="0"/>
                        </a:rPr>
                        <a:t>ЖӨӨ жан басына шаққанда, АҚШ долл. есептік бағам бойынша</a:t>
                      </a:r>
                      <a:endParaRPr kumimoji="0" lang="ru-RU" sz="1100" b="0" i="0" u="none" strike="noStrike" cap="none" normalizeH="0" baseline="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11 581,5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11 620,8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12 028,9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12 622,1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13 371,6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dirty="0">
                          <a:solidFill>
                            <a:srgbClr val="000000"/>
                          </a:solidFill>
                          <a:effectLst/>
                          <a:latin typeface="Times New Roman" panose="02020603050405020304" pitchFamily="18" charset="0"/>
                        </a:rPr>
                        <a:t>14 185,0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242235">
                <a:tc gridSpan="7">
                  <a:txBody>
                    <a:bodyPr/>
                    <a:lstStyle/>
                    <a:p>
                      <a:pPr marL="0" marR="0" lvl="0" indent="0" algn="ctr" defTabSz="3429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dirty="0" err="1">
                          <a:ln>
                            <a:noFill/>
                          </a:ln>
                          <a:solidFill>
                            <a:schemeClr val="tx1"/>
                          </a:solidFill>
                          <a:effectLst/>
                          <a:latin typeface="Times New Roman" pitchFamily="18" charset="0"/>
                          <a:cs typeface="Times New Roman" pitchFamily="18" charset="0"/>
                        </a:rPr>
                        <a:t>Экономикалық қызметі түрлері бойынша</a:t>
                      </a:r>
                      <a:r>
                        <a:rPr kumimoji="0" lang="ru-RU" sz="1200" b="1" i="0" u="none" strike="noStrike" cap="none" normalizeH="0" baseline="0" dirty="0">
                          <a:ln>
                            <a:noFill/>
                          </a:ln>
                          <a:solidFill>
                            <a:schemeClr val="tx1"/>
                          </a:solidFill>
                          <a:effectLst/>
                          <a:latin typeface="Times New Roman" pitchFamily="18" charset="0"/>
                          <a:cs typeface="Times New Roman" pitchFamily="18" charset="0"/>
                        </a:rPr>
                        <a:t> ЖӨӨ</a:t>
                      </a:r>
                      <a:endParaRPr kumimoji="0" lang="ru-RU" sz="1100" b="0" i="0" u="none" strike="noStrike" cap="none" normalizeH="0" baseline="0" dirty="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5"/>
                  </a:ext>
                </a:extLst>
              </a:tr>
              <a:tr h="236535">
                <a:tc>
                  <a:txBody>
                    <a:bodyPr/>
                    <a:lstStyle/>
                    <a:p>
                      <a:pPr algn="l" fontAlgn="ctr"/>
                      <a:r>
                        <a:rPr lang="ru-RU" sz="1200" b="0" i="0" u="none" strike="noStrike">
                          <a:solidFill>
                            <a:srgbClr val="000000"/>
                          </a:solidFill>
                          <a:effectLst/>
                          <a:latin typeface="Times New Roman" panose="02020603050405020304" pitchFamily="18" charset="0"/>
                        </a:rPr>
                        <a:t>Ауыл, орман және балық шаруашылығы,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135 745,6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144 012,5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155 764,0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170 912,0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190 225,0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215 753,3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105,0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107,0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7"/>
                  </a:ext>
                </a:extLst>
              </a:tr>
              <a:tr h="236535">
                <a:tc>
                  <a:txBody>
                    <a:bodyPr/>
                    <a:lstStyle/>
                    <a:p>
                      <a:pPr algn="l" fontAlgn="ctr"/>
                      <a:r>
                        <a:rPr lang="ru-RU" sz="1200" b="0" i="0" u="none" strike="noStrike">
                          <a:solidFill>
                            <a:srgbClr val="000000"/>
                          </a:solidFill>
                          <a:effectLst/>
                          <a:latin typeface="Times New Roman" panose="02020603050405020304" pitchFamily="18" charset="0"/>
                        </a:rPr>
                        <a:t>Өнеркәсіп,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1 923 787,1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2 052 716,2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2 202 122,1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2 390 311,2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2 618 138,2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2 868 109,3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9"/>
                  </a:ext>
                </a:extLst>
              </a:tr>
              <a:tr h="461362">
                <a:tc>
                  <a:txBody>
                    <a:bodyPr/>
                    <a:lstStyle/>
                    <a:p>
                      <a:pPr algn="l" fontAlgn="ctr"/>
                      <a:r>
                        <a:rPr lang="ru-RU" sz="1200" b="0" i="0" u="none" strike="noStrike">
                          <a:solidFill>
                            <a:srgbClr val="000000"/>
                          </a:solidFill>
                          <a:effectLst/>
                          <a:latin typeface="Times New Roman" panose="02020603050405020304" pitchFamily="18" charset="0"/>
                        </a:rPr>
                        <a:t>Тау-кен өндіру өнеркәсібі және карьерлерді қазу,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1 730 032,7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1 852 173,0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1 992 752,9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2 170 626,0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2 386 473,1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2 623 784,0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1"/>
                  </a:ext>
                </a:extLst>
              </a:tr>
              <a:tr h="236535">
                <a:tc>
                  <a:txBody>
                    <a:bodyPr/>
                    <a:lstStyle/>
                    <a:p>
                      <a:pPr algn="l" fontAlgn="ctr"/>
                      <a:r>
                        <a:rPr lang="ru-RU" sz="1200" b="0" i="0" u="none" strike="noStrike">
                          <a:solidFill>
                            <a:srgbClr val="000000"/>
                          </a:solidFill>
                          <a:effectLst/>
                          <a:latin typeface="Times New Roman" panose="02020603050405020304" pitchFamily="18" charset="0"/>
                        </a:rPr>
                        <a:t>Шикі мұнай өндіру, мың тонна</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166,0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168,0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170,7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173,8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177,2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          180,9   </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236535">
                <a:tc>
                  <a:txBody>
                    <a:bodyPr/>
                    <a:lstStyle/>
                    <a:p>
                      <a:pPr algn="l" fontAlgn="ctr"/>
                      <a:r>
                        <a:rPr lang="ru-RU" sz="1200" b="0" i="0" u="none" strike="noStrike">
                          <a:solidFill>
                            <a:srgbClr val="000000"/>
                          </a:solidFill>
                          <a:effectLst/>
                          <a:latin typeface="Times New Roman" panose="02020603050405020304" pitchFamily="18" charset="0"/>
                        </a:rPr>
                        <a:t>Өңдеу өнеркәсібі,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143 283,0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149 057,4</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156 588,5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165 310,5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175 373,7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186 049,6</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3"/>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4"/>
                  </a:ext>
                </a:extLst>
              </a:tr>
              <a:tr h="236535">
                <a:tc>
                  <a:txBody>
                    <a:bodyPr/>
                    <a:lstStyle/>
                    <a:p>
                      <a:pPr algn="l" fontAlgn="ctr"/>
                      <a:r>
                        <a:rPr lang="ru-RU" sz="1200" b="0" i="0" u="none" strike="noStrike">
                          <a:solidFill>
                            <a:srgbClr val="000000"/>
                          </a:solidFill>
                          <a:effectLst/>
                          <a:latin typeface="Times New Roman" panose="02020603050405020304" pitchFamily="18" charset="0"/>
                        </a:rPr>
                        <a:t>Құрылыс,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176 221,8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181 543,7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189 794,8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205 263,1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216 706,5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228 787,9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5"/>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6"/>
                  </a:ext>
                </a:extLst>
              </a:tr>
              <a:tr h="236535">
                <a:tc>
                  <a:txBody>
                    <a:bodyPr/>
                    <a:lstStyle/>
                    <a:p>
                      <a:pPr algn="l" fontAlgn="ctr"/>
                      <a:r>
                        <a:rPr lang="ru-RU" sz="1200" b="0" i="0" u="none" strike="noStrike">
                          <a:solidFill>
                            <a:srgbClr val="000000"/>
                          </a:solidFill>
                          <a:effectLst/>
                          <a:latin typeface="Times New Roman" panose="02020603050405020304" pitchFamily="18" charset="0"/>
                        </a:rPr>
                        <a:t>Көтерме және бөлшек сауда,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275 251,7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280 784,3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290 696,0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302 440,1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316 201,1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330 588,3</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7"/>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96,0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8"/>
                  </a:ext>
                </a:extLst>
              </a:tr>
              <a:tr h="236535">
                <a:tc>
                  <a:txBody>
                    <a:bodyPr/>
                    <a:lstStyle/>
                    <a:p>
                      <a:pPr algn="l" fontAlgn="ctr"/>
                      <a:r>
                        <a:rPr lang="ru-RU" sz="1200" b="0" i="0" u="none" strike="noStrike">
                          <a:solidFill>
                            <a:srgbClr val="000000"/>
                          </a:solidFill>
                          <a:effectLst/>
                          <a:latin typeface="Times New Roman" panose="02020603050405020304" pitchFamily="18" charset="0"/>
                        </a:rPr>
                        <a:t>Көлік және қоймалау,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202 758,2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206 833,7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213 085,2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221 693,9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232 917,1</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244 708,5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9"/>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98,5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102,5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0"/>
                  </a:ext>
                </a:extLst>
              </a:tr>
              <a:tr h="236535">
                <a:tc>
                  <a:txBody>
                    <a:bodyPr/>
                    <a:lstStyle/>
                    <a:p>
                      <a:pPr algn="l" fontAlgn="ctr"/>
                      <a:r>
                        <a:rPr lang="ru-RU" sz="1200" b="0" i="0" u="none" strike="noStrike">
                          <a:solidFill>
                            <a:srgbClr val="000000"/>
                          </a:solidFill>
                          <a:effectLst/>
                          <a:latin typeface="Times New Roman" panose="02020603050405020304" pitchFamily="18" charset="0"/>
                        </a:rPr>
                        <a:t>Ақпарат және байланыс, млн. теңге</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13 904,2</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14 253,8</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14 684,7</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15 203,0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15 816,9</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16 455,5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1"/>
                  </a:ext>
                </a:extLst>
              </a:tr>
              <a:tr h="236535">
                <a:tc>
                  <a:txBody>
                    <a:bodyPr/>
                    <a:lstStyle/>
                    <a:p>
                      <a:pPr algn="l" fontAlgn="ctr"/>
                      <a:r>
                        <a:rPr lang="ru-RU" sz="1200" b="0" i="0" u="none" strike="noStrike">
                          <a:solidFill>
                            <a:srgbClr val="000000"/>
                          </a:solidFill>
                          <a:effectLst/>
                          <a:latin typeface="Times New Roman" panose="02020603050405020304" pitchFamily="18" charset="0"/>
                        </a:rPr>
                        <a:t> алдыңғы жылға қарағанда %-бен</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101,0</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r" fontAlgn="t"/>
                      <a:r>
                        <a:rPr lang="ru-RU" sz="1200" b="0" i="0" u="none" strike="noStrike" dirty="0">
                          <a:solidFill>
                            <a:srgbClr val="000000"/>
                          </a:solidFill>
                          <a:effectLst/>
                          <a:latin typeface="Times New Roman" panose="02020603050405020304" pitchFamily="18" charset="0"/>
                        </a:rPr>
                        <a:t>101,5</a:t>
                      </a:r>
                    </a:p>
                  </a:txBody>
                  <a:tcPr marL="9525" marR="9525" marT="952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22"/>
                  </a:ext>
                </a:extLst>
              </a:tr>
            </a:tbl>
          </a:graphicData>
        </a:graphic>
      </p:graphicFrame>
      <p:sp>
        <p:nvSpPr>
          <p:cNvPr id="20675" name="Заголовок 4">
            <a:extLst>
              <a:ext uri="{FF2B5EF4-FFF2-40B4-BE49-F238E27FC236}">
                <a16:creationId xmlns:a16="http://schemas.microsoft.com/office/drawing/2014/main" id="{BA77E9BE-4CE6-42D4-BAFA-1390FEC2A943}"/>
              </a:ext>
            </a:extLst>
          </p:cNvPr>
          <p:cNvSpPr>
            <a:spLocks noGrp="1"/>
          </p:cNvSpPr>
          <p:nvPr>
            <p:ph type="title"/>
          </p:nvPr>
        </p:nvSpPr>
        <p:spPr>
          <a:xfrm>
            <a:off x="900113" y="115888"/>
            <a:ext cx="7772400" cy="379412"/>
          </a:xfrm>
        </p:spPr>
        <p:txBody>
          <a:bodyPr/>
          <a:lstStyle/>
          <a:p>
            <a:pPr algn="ct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br>
              <a:rPr lang="kk-KZ" altLang="ru-RU" sz="1300">
                <a:latin typeface="Times New Roman" panose="02020603050405020304" pitchFamily="18" charset="0"/>
                <a:cs typeface="Times New Roman" panose="02020603050405020304" pitchFamily="18" charset="0"/>
              </a:rPr>
            </a:br>
            <a:r>
              <a:rPr lang="kk-KZ" altLang="ru-RU" sz="1300" b="1">
                <a:latin typeface="Times New Roman" panose="02020603050405020304" pitchFamily="18" charset="0"/>
                <a:cs typeface="Times New Roman" panose="02020603050405020304" pitchFamily="18" charset="0"/>
              </a:rPr>
              <a:t>Батыс Қазақстан облысының 2023-2027 жылдарға арналған әлеуметтік-экономикалық даму көрсеткіштерінің болжамы</a:t>
            </a:r>
            <a:endParaRPr lang="ru-RU" altLang="ru-RU"/>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1506" name="Заголовок 1">
            <a:extLst>
              <a:ext uri="{FF2B5EF4-FFF2-40B4-BE49-F238E27FC236}">
                <a16:creationId xmlns:a16="http://schemas.microsoft.com/office/drawing/2014/main" id="{2E49B4EB-5C60-4E62-A827-ECD451AC8EEE}"/>
              </a:ext>
            </a:extLst>
          </p:cNvPr>
          <p:cNvSpPr>
            <a:spLocks noGrp="1"/>
          </p:cNvSpPr>
          <p:nvPr>
            <p:ph type="title"/>
          </p:nvPr>
        </p:nvSpPr>
        <p:spPr>
          <a:xfrm>
            <a:off x="428625" y="500063"/>
            <a:ext cx="8316913" cy="1223962"/>
          </a:xfrm>
        </p:spPr>
        <p:txBody>
          <a:bodyPr/>
          <a:lstStyle/>
          <a:p>
            <a:pPr algn="ctr" eaLnBrk="1" hangingPunct="1"/>
            <a:r>
              <a:rPr lang="ru-RU" altLang="ru-RU" sz="2400" b="1">
                <a:solidFill>
                  <a:schemeClr val="tx1"/>
                </a:solidFill>
                <a:latin typeface="Times New Roman" panose="02020603050405020304" pitchFamily="18" charset="0"/>
                <a:cs typeface="Times New Roman" panose="02020603050405020304" pitchFamily="18" charset="0"/>
              </a:rPr>
              <a:t>2022 жылғы 1 желто</a:t>
            </a:r>
            <a:r>
              <a:rPr lang="kk-KZ" altLang="ru-RU" sz="2400" b="1">
                <a:solidFill>
                  <a:schemeClr val="tx1"/>
                </a:solidFill>
                <a:latin typeface="Times New Roman" panose="02020603050405020304" pitchFamily="18" charset="0"/>
                <a:cs typeface="Times New Roman" panose="02020603050405020304" pitchFamily="18" charset="0"/>
              </a:rPr>
              <a:t>қсандағы</a:t>
            </a:r>
            <a:r>
              <a:rPr lang="ru-RU" altLang="ru-RU" sz="2400" b="1">
                <a:solidFill>
                  <a:schemeClr val="tx1"/>
                </a:solidFill>
                <a:latin typeface="Times New Roman" panose="02020603050405020304" pitchFamily="18" charset="0"/>
                <a:cs typeface="Times New Roman" panose="02020603050405020304" pitchFamily="18" charset="0"/>
              </a:rPr>
              <a:t> «2023-2025 жылдарға арналған Республикалық бюджет туралы» Қазақстан Республикасы Заңына сәйкес 2023 жылдың 1 қаңтарынан бастап белгіленді:</a:t>
            </a:r>
          </a:p>
        </p:txBody>
      </p:sp>
      <p:sp>
        <p:nvSpPr>
          <p:cNvPr id="3" name="Текст 2">
            <a:extLst>
              <a:ext uri="{FF2B5EF4-FFF2-40B4-BE49-F238E27FC236}">
                <a16:creationId xmlns:a16="http://schemas.microsoft.com/office/drawing/2014/main" id="{091DA7B5-479A-49C8-A327-727FA870969B}"/>
              </a:ext>
            </a:extLst>
          </p:cNvPr>
          <p:cNvSpPr>
            <a:spLocks noGrp="1"/>
          </p:cNvSpPr>
          <p:nvPr>
            <p:ph type="body" idx="1"/>
          </p:nvPr>
        </p:nvSpPr>
        <p:spPr>
          <a:xfrm>
            <a:off x="1143000" y="2178050"/>
            <a:ext cx="7632700" cy="4394200"/>
          </a:xfrm>
        </p:spPr>
        <p:txBody>
          <a:bodyPr rtlCol="0">
            <a:normAutofit/>
          </a:bodyPr>
          <a:lstStyle/>
          <a:p>
            <a:pPr marL="457200" indent="-457200">
              <a:defRPr/>
            </a:pPr>
            <a:r>
              <a:rPr lang="ru-RU" sz="2000" dirty="0">
                <a:solidFill>
                  <a:schemeClr val="tx1"/>
                </a:solidFill>
                <a:latin typeface="Times New Roman" pitchFamily="18" charset="0"/>
                <a:cs typeface="Times New Roman" pitchFamily="18" charset="0"/>
              </a:rPr>
              <a:t>1) </a:t>
            </a:r>
            <a:r>
              <a:rPr lang="ru-RU" sz="2000" dirty="0" err="1">
                <a:solidFill>
                  <a:schemeClr val="tx1"/>
                </a:solidFill>
                <a:latin typeface="Times New Roman" pitchFamily="18" charset="0"/>
                <a:cs typeface="Times New Roman" pitchFamily="18" charset="0"/>
              </a:rPr>
              <a:t>жалақының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мөлшерi</a:t>
            </a:r>
            <a:r>
              <a:rPr lang="ru-RU" sz="2000" dirty="0">
                <a:solidFill>
                  <a:schemeClr val="tx1"/>
                </a:solidFill>
                <a:latin typeface="Times New Roman" pitchFamily="18" charset="0"/>
                <a:cs typeface="Times New Roman" pitchFamily="18" charset="0"/>
              </a:rPr>
              <a:t> – 70 000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marL="457200" indent="-457200">
              <a:defRPr/>
            </a:pPr>
            <a:r>
              <a:rPr lang="ru-RU" sz="2000" dirty="0">
                <a:solidFill>
                  <a:schemeClr val="tx1"/>
                </a:solidFill>
                <a:latin typeface="Times New Roman" pitchFamily="18" charset="0"/>
                <a:cs typeface="Times New Roman" pitchFamily="18" charset="0"/>
              </a:rPr>
              <a:t>2) </a:t>
            </a:r>
            <a:r>
              <a:rPr lang="ru-RU" sz="2000" dirty="0" err="1">
                <a:solidFill>
                  <a:schemeClr val="tx1"/>
                </a:solidFill>
                <a:latin typeface="Times New Roman" pitchFamily="18" charset="0"/>
                <a:cs typeface="Times New Roman" pitchFamily="18" charset="0"/>
              </a:rPr>
              <a:t>мемлекеттік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базалық зейнетақы төлемінің ең төмен мөлшері </a:t>
            </a:r>
            <a:r>
              <a:rPr lang="ru-RU" sz="2000" dirty="0">
                <a:solidFill>
                  <a:schemeClr val="tx1"/>
                </a:solidFill>
                <a:latin typeface="Times New Roman" pitchFamily="18" charset="0"/>
                <a:cs typeface="Times New Roman" pitchFamily="18" charset="0"/>
              </a:rPr>
              <a:t>– </a:t>
            </a:r>
          </a:p>
          <a:p>
            <a:pPr marL="457200" indent="-457200">
              <a:defRPr/>
            </a:pPr>
            <a:r>
              <a:rPr lang="ru-RU" sz="2000" dirty="0">
                <a:solidFill>
                  <a:schemeClr val="tx1"/>
                </a:solidFill>
                <a:latin typeface="Times New Roman" pitchFamily="18" charset="0"/>
                <a:cs typeface="Times New Roman" pitchFamily="18" charset="0"/>
              </a:rPr>
              <a:t>24 341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3) </a:t>
            </a:r>
            <a:r>
              <a:rPr lang="ru-RU" sz="2000" dirty="0" err="1">
                <a:solidFill>
                  <a:schemeClr val="tx1"/>
                </a:solidFill>
                <a:latin typeface="Times New Roman" pitchFamily="18" charset="0"/>
                <a:cs typeface="Times New Roman" pitchFamily="18" charset="0"/>
              </a:rPr>
              <a:t>зейнетақының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мөлшерi</a:t>
            </a:r>
            <a:r>
              <a:rPr lang="ru-RU" sz="2000" dirty="0">
                <a:solidFill>
                  <a:schemeClr val="tx1"/>
                </a:solidFill>
                <a:latin typeface="Times New Roman" pitchFamily="18" charset="0"/>
                <a:cs typeface="Times New Roman" pitchFamily="18" charset="0"/>
              </a:rPr>
              <a:t> – 53 076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4) </a:t>
            </a:r>
            <a:r>
              <a:rPr lang="ru-RU" sz="2000" dirty="0" err="1">
                <a:solidFill>
                  <a:schemeClr val="tx1"/>
                </a:solidFill>
                <a:latin typeface="Times New Roman" pitchFamily="18" charset="0"/>
                <a:cs typeface="Times New Roman" pitchFamily="18" charset="0"/>
              </a:rPr>
              <a:t>айлық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есептiк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көрсеткiш</a:t>
            </a:r>
            <a:r>
              <a:rPr lang="ru-RU" sz="2000" dirty="0">
                <a:solidFill>
                  <a:schemeClr val="tx1"/>
                </a:solidFill>
                <a:latin typeface="Times New Roman" pitchFamily="18" charset="0"/>
                <a:cs typeface="Times New Roman" pitchFamily="18" charset="0"/>
              </a:rPr>
              <a:t> – 3 450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a:t>
            </a:r>
          </a:p>
          <a:p>
            <a:pPr>
              <a:defRPr/>
            </a:pPr>
            <a:r>
              <a:rPr lang="ru-RU" sz="2000" dirty="0">
                <a:solidFill>
                  <a:schemeClr val="tx1"/>
                </a:solidFill>
                <a:latin typeface="Times New Roman" pitchFamily="18" charset="0"/>
                <a:cs typeface="Times New Roman" pitchFamily="18" charset="0"/>
              </a:rPr>
              <a:t>5) </a:t>
            </a:r>
            <a:r>
              <a:rPr lang="ru-RU" sz="2000" dirty="0" err="1">
                <a:solidFill>
                  <a:schemeClr val="tx1"/>
                </a:solidFill>
                <a:latin typeface="Times New Roman" pitchFamily="18" charset="0"/>
                <a:cs typeface="Times New Roman" pitchFamily="18" charset="0"/>
              </a:rPr>
              <a:t>базалық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әлеуметтiк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төлемдердiң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мөлшерлерiн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есептеу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үшiн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төмен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күнкөрiс</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деңгейiнiң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шамасы</a:t>
            </a:r>
            <a:r>
              <a:rPr lang="ru-RU" sz="2000" dirty="0">
                <a:solidFill>
                  <a:schemeClr val="tx1"/>
                </a:solidFill>
                <a:latin typeface="Times New Roman" pitchFamily="18" charset="0"/>
                <a:cs typeface="Times New Roman" pitchFamily="18" charset="0"/>
              </a:rPr>
              <a:t> – 40 567 </a:t>
            </a:r>
            <a:r>
              <a:rPr lang="ru-RU" sz="2000" dirty="0" err="1">
                <a:solidFill>
                  <a:schemeClr val="tx1"/>
                </a:solidFill>
                <a:latin typeface="Times New Roman" pitchFamily="18" charset="0"/>
                <a:cs typeface="Times New Roman" pitchFamily="18" charset="0"/>
              </a:rPr>
              <a:t>теңге</a:t>
            </a:r>
            <a:r>
              <a:rPr lang="ru-RU" sz="2000" dirty="0">
                <a:solidFill>
                  <a:schemeClr val="tx1"/>
                </a:solidFill>
                <a:latin typeface="Times New Roman" pitchFamily="18" charset="0"/>
                <a:cs typeface="Times New Roman" pitchFamily="18" charset="0"/>
              </a:rPr>
              <a:t> </a:t>
            </a:r>
            <a:endParaRPr lang="ru-RU" dirty="0">
              <a:solidFill>
                <a:schemeClr val="tx1"/>
              </a:solidFill>
            </a:endParaRP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6083BE7C-86BF-4D28-8230-6F9C5EBB5D8F}"/>
              </a:ext>
            </a:extLst>
          </p:cNvPr>
          <p:cNvSpPr txBox="1">
            <a:spLocks noChangeArrowheads="1"/>
          </p:cNvSpPr>
          <p:nvPr/>
        </p:nvSpPr>
        <p:spPr bwMode="auto">
          <a:xfrm>
            <a:off x="78751" y="79073"/>
            <a:ext cx="8986497" cy="784830"/>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wrap="square">
            <a:spAutoFit/>
          </a:bodyPr>
          <a:lstStyle/>
          <a:p>
            <a:pPr indent="338138" algn="ctr" eaLnBrk="1" hangingPunct="1">
              <a:defRPr/>
            </a:pPr>
            <a:r>
              <a:rPr lang="ru-RU" sz="2250" b="1" dirty="0">
                <a:latin typeface="Times New Roman" panose="02020603050405020304" pitchFamily="18" charset="0"/>
                <a:ea typeface="+mj-ea"/>
                <a:cs typeface="Times New Roman" panose="02020603050405020304" pitchFamily="18" charset="0"/>
              </a:rPr>
              <a:t>2023 </a:t>
            </a:r>
            <a:r>
              <a:rPr lang="ru-RU" sz="2250" b="1" dirty="0" err="1">
                <a:latin typeface="Times New Roman" panose="02020603050405020304" pitchFamily="18" charset="0"/>
                <a:ea typeface="+mj-ea"/>
                <a:cs typeface="Times New Roman" panose="02020603050405020304" pitchFamily="18" charset="0"/>
              </a:rPr>
              <a:t>жылға</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арналған</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облыстық</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бюджеттің</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негізгі</a:t>
            </a:r>
            <a:r>
              <a:rPr lang="ru-RU" sz="2250" b="1" dirty="0">
                <a:latin typeface="Times New Roman" panose="02020603050405020304" pitchFamily="18" charset="0"/>
                <a:ea typeface="+mj-ea"/>
                <a:cs typeface="Times New Roman" panose="02020603050405020304" pitchFamily="18" charset="0"/>
              </a:rPr>
              <a:t> </a:t>
            </a:r>
            <a:r>
              <a:rPr lang="ru-RU" sz="2250" b="1" dirty="0" err="1">
                <a:latin typeface="Times New Roman" panose="02020603050405020304" pitchFamily="18" charset="0"/>
                <a:ea typeface="+mj-ea"/>
                <a:cs typeface="Times New Roman" panose="02020603050405020304" pitchFamily="18" charset="0"/>
              </a:rPr>
              <a:t>параметрлері</a:t>
            </a:r>
            <a:endParaRPr lang="ru-RU" sz="2250" b="1" dirty="0">
              <a:latin typeface="Times New Roman" panose="02020603050405020304" pitchFamily="18" charset="0"/>
              <a:ea typeface="+mj-ea"/>
              <a:cs typeface="Times New Roman" panose="02020603050405020304" pitchFamily="18" charset="0"/>
            </a:endParaRPr>
          </a:p>
          <a:p>
            <a:pPr indent="338138" algn="ctr" eaLnBrk="1" hangingPunct="1">
              <a:defRPr/>
            </a:pPr>
            <a:endParaRPr lang="ru-RU" sz="2250" b="1" dirty="0">
              <a:latin typeface="Times New Roman" panose="02020603050405020304" pitchFamily="18" charset="0"/>
              <a:ea typeface="+mj-ea"/>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AF9FCCB5-FAB0-4E27-822F-A2E8CB986270}"/>
              </a:ext>
            </a:extLst>
          </p:cNvPr>
          <p:cNvGraphicFramePr>
            <a:graphicFrameLocks noGrp="1"/>
          </p:cNvGraphicFramePr>
          <p:nvPr>
            <p:extLst>
              <p:ext uri="{D42A27DB-BD31-4B8C-83A1-F6EECF244321}">
                <p14:modId xmlns:p14="http://schemas.microsoft.com/office/powerpoint/2010/main" val="535832367"/>
              </p:ext>
            </p:extLst>
          </p:nvPr>
        </p:nvGraphicFramePr>
        <p:xfrm>
          <a:off x="250825" y="995362"/>
          <a:ext cx="8559800" cy="5457970"/>
        </p:xfrm>
        <a:graphic>
          <a:graphicData uri="http://schemas.openxmlformats.org/drawingml/2006/table">
            <a:tbl>
              <a:tblPr firstRow="1" bandRow="1">
                <a:tableStyleId>{5C22544A-7EE6-4342-B048-85BDC9FD1C3A}</a:tableStyleId>
              </a:tblPr>
              <a:tblGrid>
                <a:gridCol w="6841455">
                  <a:extLst>
                    <a:ext uri="{9D8B030D-6E8A-4147-A177-3AD203B41FA5}">
                      <a16:colId xmlns:a16="http://schemas.microsoft.com/office/drawing/2014/main" val="20000"/>
                    </a:ext>
                  </a:extLst>
                </a:gridCol>
                <a:gridCol w="1718345">
                  <a:extLst>
                    <a:ext uri="{9D8B030D-6E8A-4147-A177-3AD203B41FA5}">
                      <a16:colId xmlns:a16="http://schemas.microsoft.com/office/drawing/2014/main" val="20001"/>
                    </a:ext>
                  </a:extLst>
                </a:gridCol>
              </a:tblGrid>
              <a:tr h="294476">
                <a:tc>
                  <a:txBody>
                    <a:bodyPr/>
                    <a:lstStyle/>
                    <a:p>
                      <a:pPr algn="ctr" fontAlgn="ctr"/>
                      <a:r>
                        <a:rPr lang="ru-RU" sz="1400" b="1" i="0" u="none" strike="noStrike" dirty="0" err="1">
                          <a:latin typeface="Times New Roman"/>
                        </a:rPr>
                        <a:t>Атауы</a:t>
                      </a:r>
                      <a:endParaRPr lang="ru-RU" sz="1400" b="1" i="0" u="none" strike="noStrike" dirty="0">
                        <a:latin typeface="Times New Roman"/>
                      </a:endParaRPr>
                    </a:p>
                  </a:txBody>
                  <a:tcPr marL="0" marR="0" marT="0" marB="0" anchor="ctr"/>
                </a:tc>
                <a:tc>
                  <a:txBody>
                    <a:bodyPr/>
                    <a:lstStyle/>
                    <a:p>
                      <a:pPr algn="ctr" fontAlgn="ctr"/>
                      <a:r>
                        <a:rPr lang="ru-RU" sz="1400" b="1" i="0" u="none" strike="noStrike" dirty="0">
                          <a:latin typeface="Times New Roman"/>
                        </a:rPr>
                        <a:t>2023 </a:t>
                      </a:r>
                      <a:r>
                        <a:rPr lang="ru-RU" sz="1400" b="1" i="0" u="none" strike="noStrike" dirty="0" err="1">
                          <a:latin typeface="Times New Roman"/>
                        </a:rPr>
                        <a:t>жыл</a:t>
                      </a:r>
                      <a:r>
                        <a:rPr lang="ru-RU" sz="1400" b="1" i="0" u="none" strike="noStrike" dirty="0">
                          <a:latin typeface="Times New Roman"/>
                        </a:rPr>
                        <a:t> </a:t>
                      </a:r>
                    </a:p>
                  </a:txBody>
                  <a:tcPr marL="0" marR="0" marT="0" marB="0" anchor="ctr"/>
                </a:tc>
                <a:extLst>
                  <a:ext uri="{0D108BD9-81ED-4DB2-BD59-A6C34878D82A}">
                    <a16:rowId xmlns:a16="http://schemas.microsoft.com/office/drawing/2014/main" val="10000"/>
                  </a:ext>
                </a:extLst>
              </a:tr>
              <a:tr h="307620">
                <a:tc>
                  <a:txBody>
                    <a:bodyPr/>
                    <a:lstStyle/>
                    <a:p>
                      <a:pPr algn="ctr" fontAlgn="b"/>
                      <a:r>
                        <a:rPr lang="ru-RU" sz="1400" b="1" i="0" u="none" strike="noStrike" dirty="0" err="1">
                          <a:latin typeface="Times New Roman"/>
                        </a:rPr>
                        <a:t>Түсімдер</a:t>
                      </a:r>
                      <a:endParaRPr lang="ru-RU" sz="1400" b="1" i="0" u="none" strike="noStrike" dirty="0">
                        <a:latin typeface="Times New Roman"/>
                      </a:endParaRPr>
                    </a:p>
                  </a:txBody>
                  <a:tcPr marL="0" marR="0" marT="0" marB="0" anchor="b"/>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421 888 782,2</a:t>
                      </a:r>
                    </a:p>
                  </a:txBody>
                  <a:tcPr marL="9524" marR="9524" marT="9523" marB="0" anchor="ctr"/>
                </a:tc>
                <a:extLst>
                  <a:ext uri="{0D108BD9-81ED-4DB2-BD59-A6C34878D82A}">
                    <a16:rowId xmlns:a16="http://schemas.microsoft.com/office/drawing/2014/main" val="10001"/>
                  </a:ext>
                </a:extLst>
              </a:tr>
              <a:tr h="307620">
                <a:tc>
                  <a:txBody>
                    <a:bodyPr/>
                    <a:lstStyle/>
                    <a:p>
                      <a:pPr marL="0" algn="l" rtl="0" eaLnBrk="1" fontAlgn="b" latinLnBrk="0" hangingPunct="1"/>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Өзіндік кірістер</a:t>
                      </a:r>
                      <a:r>
                        <a:rPr lang="ru-RU" sz="1400" b="1" i="0" u="none" strike="noStrike" dirty="0">
                          <a:latin typeface="Times New Roman" pitchFamily="18" charset="0"/>
                          <a:cs typeface="Times New Roman" pitchFamily="18" charset="0"/>
                        </a:rPr>
                        <a:t>:</a:t>
                      </a:r>
                      <a:endParaRPr kumimoji="0" lang="ru-RU" sz="1400" b="1" i="0" u="none" strike="noStrike" kern="1200" dirty="0">
                        <a:solidFill>
                          <a:schemeClr val="dk1"/>
                        </a:solidFill>
                        <a:latin typeface="Times New Roman" pitchFamily="18" charset="0"/>
                        <a:ea typeface="+mn-ea"/>
                        <a:cs typeface="Times New Roman" pitchFamily="18" charset="0"/>
                      </a:endParaRPr>
                    </a:p>
                  </a:txBody>
                  <a:tcPr marL="0" marR="0" marT="0" marB="0" anchor="b"/>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103 040 778</a:t>
                      </a:r>
                    </a:p>
                  </a:txBody>
                  <a:tcPr marL="9524" marR="9524" marT="9523" marB="0" anchor="ctr"/>
                </a:tc>
                <a:extLst>
                  <a:ext uri="{0D108BD9-81ED-4DB2-BD59-A6C34878D82A}">
                    <a16:rowId xmlns:a16="http://schemas.microsoft.com/office/drawing/2014/main" val="10002"/>
                  </a:ext>
                </a:extLst>
              </a:tr>
              <a:tr h="307620">
                <a:tc>
                  <a:txBody>
                    <a:bodyPr/>
                    <a:lstStyle/>
                    <a:p>
                      <a:pPr algn="l" fontAlgn="ct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Салықтық 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99 595 721</a:t>
                      </a:r>
                    </a:p>
                  </a:txBody>
                  <a:tcPr marL="9524" marR="9524" marT="9523" marB="0" anchor="ctr"/>
                </a:tc>
                <a:extLst>
                  <a:ext uri="{0D108BD9-81ED-4DB2-BD59-A6C34878D82A}">
                    <a16:rowId xmlns:a16="http://schemas.microsoft.com/office/drawing/2014/main" val="10003"/>
                  </a:ext>
                </a:extLst>
              </a:tr>
              <a:tr h="307620">
                <a:tc>
                  <a:txBody>
                    <a:bodyPr/>
                    <a:lstStyle/>
                    <a:p>
                      <a:pPr algn="l" fontAlgn="ct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Салықтық емес</a:t>
                      </a:r>
                      <a:r>
                        <a:rPr lang="ru-RU" sz="1400" b="0" i="1" u="none" strike="noStrike" dirty="0">
                          <a:latin typeface="Times New Roman" pitchFamily="18" charset="0"/>
                          <a:cs typeface="Times New Roman" pitchFamily="18" charset="0"/>
                        </a:rPr>
                        <a:t> </a:t>
                      </a:r>
                      <a:r>
                        <a:rPr lang="ru-RU" sz="1400" b="0" i="1" u="none" strike="noStrike" dirty="0" err="1">
                          <a:latin typeface="Times New Roman" pitchFamily="18" charset="0"/>
                          <a:cs typeface="Times New Roman" pitchFamily="18" charset="0"/>
                        </a:rPr>
                        <a:t>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3 410 057</a:t>
                      </a:r>
                    </a:p>
                  </a:txBody>
                  <a:tcPr marL="9524" marR="9524" marT="9523" marB="0" anchor="ctr"/>
                </a:tc>
                <a:extLst>
                  <a:ext uri="{0D108BD9-81ED-4DB2-BD59-A6C34878D82A}">
                    <a16:rowId xmlns:a16="http://schemas.microsoft.com/office/drawing/2014/main" val="10004"/>
                  </a:ext>
                </a:extLst>
              </a:tr>
              <a:tr h="307620">
                <a:tc>
                  <a:txBody>
                    <a:bodyPr/>
                    <a:lstStyle/>
                    <a:p>
                      <a:pPr marL="0" marR="0" lvl="0" indent="0" algn="l" defTabSz="342900" rtl="0" eaLnBrk="1" fontAlgn="ctr" latinLnBrk="0" hangingPunct="1">
                        <a:lnSpc>
                          <a:spcPct val="100000"/>
                        </a:lnSpc>
                        <a:spcBef>
                          <a:spcPts val="0"/>
                        </a:spcBef>
                        <a:spcAft>
                          <a:spcPts val="0"/>
                        </a:spcAft>
                        <a:buClrTx/>
                        <a:buSzTx/>
                        <a:buFontTx/>
                        <a:buNone/>
                        <a:tabLst/>
                        <a:defRPr/>
                      </a:pPr>
                      <a:r>
                        <a:rPr lang="ru-RU" sz="1400" b="0" i="1" u="none" strike="noStrike" dirty="0">
                          <a:latin typeface="Times New Roman" pitchFamily="18" charset="0"/>
                          <a:cs typeface="Times New Roman" pitchFamily="18" charset="0"/>
                        </a:rPr>
                        <a:t>  </a:t>
                      </a:r>
                      <a:r>
                        <a:rPr kumimoji="0" lang="kk-KZ" sz="1400" b="0" i="1" u="none" strike="noStrike" cap="none" normalizeH="0" baseline="0" dirty="0">
                          <a:ln>
                            <a:noFill/>
                          </a:ln>
                          <a:solidFill>
                            <a:schemeClr val="tx1"/>
                          </a:solidFill>
                          <a:effectLst/>
                          <a:latin typeface="Times New Roman" pitchFamily="18" charset="0"/>
                        </a:rPr>
                        <a:t>Негізгі капиталды сатудан түсетін түсімдер</a:t>
                      </a:r>
                      <a:endParaRPr lang="ru-RU" sz="1400" b="0" i="1"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35 000</a:t>
                      </a:r>
                    </a:p>
                  </a:txBody>
                  <a:tcPr marL="9524" marR="9524" marT="9523" marB="0" anchor="ctr"/>
                </a:tc>
                <a:extLst>
                  <a:ext uri="{0D108BD9-81ED-4DB2-BD59-A6C34878D82A}">
                    <a16:rowId xmlns:a16="http://schemas.microsoft.com/office/drawing/2014/main" val="10005"/>
                  </a:ext>
                </a:extLst>
              </a:tr>
              <a:tr h="307620">
                <a:tc>
                  <a:txBody>
                    <a:bodyPr/>
                    <a:lstStyle/>
                    <a:p>
                      <a:pPr algn="l" fontAlgn="ctr"/>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Трансферттер</a:t>
                      </a:r>
                      <a:r>
                        <a:rPr lang="ru-RU" sz="1400" b="1" i="0" u="none" strike="noStrike" dirty="0">
                          <a:latin typeface="Times New Roman" pitchFamily="18" charset="0"/>
                          <a:cs typeface="Times New Roman" pitchFamily="18" charset="0"/>
                        </a:rPr>
                        <a:t> </a:t>
                      </a:r>
                      <a:r>
                        <a:rPr lang="ru-RU" sz="1400" b="1" i="0" u="none" strike="noStrike" dirty="0" err="1">
                          <a:latin typeface="Times New Roman" pitchFamily="18" charset="0"/>
                          <a:cs typeface="Times New Roman" pitchFamily="18" charset="0"/>
                        </a:rPr>
                        <a:t>түсімі:</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272 635 324</a:t>
                      </a:r>
                    </a:p>
                  </a:txBody>
                  <a:tcPr marL="9524" marR="9524" marT="9523" marB="0" anchor="ctr"/>
                </a:tc>
                <a:extLst>
                  <a:ext uri="{0D108BD9-81ED-4DB2-BD59-A6C34878D82A}">
                    <a16:rowId xmlns:a16="http://schemas.microsoft.com/office/drawing/2014/main" val="10006"/>
                  </a:ext>
                </a:extLst>
              </a:tr>
              <a:tr h="307620">
                <a:tc>
                  <a:txBody>
                    <a:bodyPr/>
                    <a:lstStyle/>
                    <a:p>
                      <a:pPr algn="l" fontAlgn="ctr"/>
                      <a:r>
                        <a:rPr lang="ru-RU" sz="1400" b="0" i="1" u="none" strike="noStrike" kern="1200" dirty="0">
                          <a:solidFill>
                            <a:schemeClr val="dk1"/>
                          </a:solidFill>
                          <a:latin typeface="Times New Roman" pitchFamily="18" charset="0"/>
                          <a:ea typeface="+mn-ea"/>
                          <a:cs typeface="Times New Roman" pitchFamily="18" charset="0"/>
                        </a:rPr>
                        <a:t>  Субвенция</a:t>
                      </a: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211 025 886</a:t>
                      </a:r>
                    </a:p>
                  </a:txBody>
                  <a:tcPr marL="9524" marR="9524" marT="9523" marB="0" anchor="ctr"/>
                </a:tc>
                <a:extLst>
                  <a:ext uri="{0D108BD9-81ED-4DB2-BD59-A6C34878D82A}">
                    <a16:rowId xmlns:a16="http://schemas.microsoft.com/office/drawing/2014/main" val="10007"/>
                  </a:ext>
                </a:extLst>
              </a:tr>
              <a:tr h="307620">
                <a:tc>
                  <a:txBody>
                    <a:bodyPr/>
                    <a:lstStyle/>
                    <a:p>
                      <a:pPr marL="0" algn="l" defTabSz="457200" rtl="0" eaLnBrk="1" fontAlgn="ctr" latinLnBrk="0" hangingPunct="1"/>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Нысаналы</a:t>
                      </a:r>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трансферттер</a:t>
                      </a:r>
                      <a:endParaRPr lang="ru-RU" sz="14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55 616 181</a:t>
                      </a:r>
                    </a:p>
                  </a:txBody>
                  <a:tcPr marL="9524" marR="9524" marT="9523" marB="0" anchor="ctr"/>
                </a:tc>
                <a:extLst>
                  <a:ext uri="{0D108BD9-81ED-4DB2-BD59-A6C34878D82A}">
                    <a16:rowId xmlns:a16="http://schemas.microsoft.com/office/drawing/2014/main" val="10008"/>
                  </a:ext>
                </a:extLst>
              </a:tr>
              <a:tr h="307621">
                <a:tc>
                  <a:txBody>
                    <a:bodyPr/>
                    <a:lstStyle/>
                    <a:p>
                      <a:pPr algn="l" fontAlgn="ctr"/>
                      <a:r>
                        <a:rPr lang="ru-RU" sz="1400" b="0" i="1" u="none" strike="noStrike" kern="1200" dirty="0">
                          <a:solidFill>
                            <a:schemeClr val="dk1"/>
                          </a:solidFill>
                          <a:latin typeface="Times New Roman" pitchFamily="18" charset="0"/>
                          <a:ea typeface="+mn-ea"/>
                          <a:cs typeface="Times New Roman" pitchFamily="18" charset="0"/>
                        </a:rPr>
                        <a:t>  </a:t>
                      </a:r>
                      <a:r>
                        <a:rPr lang="ru-RU" sz="1400" b="0" i="1" u="none" strike="noStrike" kern="1200" dirty="0" err="1">
                          <a:solidFill>
                            <a:schemeClr val="dk1"/>
                          </a:solidFill>
                          <a:latin typeface="Times New Roman" pitchFamily="18" charset="0"/>
                          <a:ea typeface="+mn-ea"/>
                          <a:cs typeface="Times New Roman" pitchFamily="18" charset="0"/>
                        </a:rPr>
                        <a:t>Төменгі</a:t>
                      </a:r>
                      <a:r>
                        <a:rPr lang="ru-RU" sz="1400" b="0" i="1" u="none" strike="noStrike" kern="1200" baseline="0" dirty="0" err="1">
                          <a:solidFill>
                            <a:schemeClr val="dk1"/>
                          </a:solidFill>
                          <a:latin typeface="Times New Roman" pitchFamily="18" charset="0"/>
                          <a:ea typeface="+mn-ea"/>
                          <a:cs typeface="Times New Roman" pitchFamily="18" charset="0"/>
                        </a:rPr>
                        <a:t> тұрған бюджеттерден</a:t>
                      </a:r>
                      <a:r>
                        <a:rPr lang="ru-RU" sz="1400" b="0" i="1" u="none" strike="noStrike" kern="1200" baseline="0" dirty="0">
                          <a:solidFill>
                            <a:schemeClr val="dk1"/>
                          </a:solidFill>
                          <a:latin typeface="Times New Roman" pitchFamily="18" charset="0"/>
                          <a:ea typeface="+mn-ea"/>
                          <a:cs typeface="Times New Roman" pitchFamily="18" charset="0"/>
                        </a:rPr>
                        <a:t> </a:t>
                      </a:r>
                      <a:r>
                        <a:rPr lang="ru-RU" sz="1400" b="0" i="1" u="none" strike="noStrike" kern="1200" baseline="0" dirty="0" err="1">
                          <a:solidFill>
                            <a:schemeClr val="dk1"/>
                          </a:solidFill>
                          <a:latin typeface="Times New Roman" pitchFamily="18" charset="0"/>
                          <a:ea typeface="+mn-ea"/>
                          <a:cs typeface="Times New Roman" pitchFamily="18" charset="0"/>
                        </a:rPr>
                        <a:t>берілетін</a:t>
                      </a:r>
                      <a:r>
                        <a:rPr lang="ru-RU" sz="1400" b="0" i="1" u="none" strike="noStrike" kern="1200" baseline="0" dirty="0">
                          <a:solidFill>
                            <a:schemeClr val="dk1"/>
                          </a:solidFill>
                          <a:latin typeface="Times New Roman" pitchFamily="18" charset="0"/>
                          <a:ea typeface="+mn-ea"/>
                          <a:cs typeface="Times New Roman" pitchFamily="18" charset="0"/>
                        </a:rPr>
                        <a:t>    </a:t>
                      </a:r>
                      <a:r>
                        <a:rPr lang="ru-RU" sz="1400" b="0" i="1" u="none" strike="noStrike" kern="1200" baseline="0" dirty="0" err="1">
                          <a:solidFill>
                            <a:schemeClr val="dk1"/>
                          </a:solidFill>
                          <a:latin typeface="Times New Roman" pitchFamily="18" charset="0"/>
                          <a:ea typeface="+mn-ea"/>
                          <a:cs typeface="Times New Roman" pitchFamily="18" charset="0"/>
                        </a:rPr>
                        <a:t>трансферттер</a:t>
                      </a:r>
                      <a:endParaRPr lang="ru-RU" sz="1400" b="0" i="1" u="none" strike="noStrike" kern="1200" dirty="0">
                        <a:solidFill>
                          <a:schemeClr val="dk1"/>
                        </a:solidFill>
                        <a:latin typeface="Times New Roman" pitchFamily="18" charset="0"/>
                        <a:ea typeface="+mn-ea"/>
                        <a:cs typeface="Times New Roman" pitchFamily="18" charset="0"/>
                      </a:endParaRPr>
                    </a:p>
                  </a:txBody>
                  <a:tcPr marL="0" marR="0" marT="0" marB="0" anchor="ctr"/>
                </a:tc>
                <a:tc>
                  <a:txBody>
                    <a:bodyPr/>
                    <a:lstStyle/>
                    <a:p>
                      <a:pPr marL="0" algn="ctr" defTabSz="457200" rtl="0" eaLnBrk="1" fontAlgn="b" latinLnBrk="0" hangingPunct="1"/>
                      <a:r>
                        <a:rPr lang="ru-RU" sz="1400" b="0" i="0" u="none" strike="noStrike" kern="1200" baseline="0" dirty="0">
                          <a:solidFill>
                            <a:schemeClr val="tx1"/>
                          </a:solidFill>
                          <a:latin typeface="Times New Roman" pitchFamily="18" charset="0"/>
                          <a:ea typeface="+mn-ea"/>
                          <a:cs typeface="Times New Roman" pitchFamily="18" charset="0"/>
                        </a:rPr>
                        <a:t>5 993 257</a:t>
                      </a:r>
                    </a:p>
                  </a:txBody>
                  <a:tcPr marL="9524" marR="9524" marT="9524" marB="0" anchor="ctr"/>
                </a:tc>
                <a:extLst>
                  <a:ext uri="{0D108BD9-81ED-4DB2-BD59-A6C34878D82A}">
                    <a16:rowId xmlns:a16="http://schemas.microsoft.com/office/drawing/2014/main" val="10009"/>
                  </a:ext>
                </a:extLst>
              </a:tr>
              <a:tr h="307621">
                <a:tc>
                  <a:txBody>
                    <a:bodyPr/>
                    <a:lstStyle/>
                    <a:p>
                      <a:pPr marL="0" marR="0" lvl="0" indent="0" algn="l" defTabSz="342900" rtl="0" eaLnBrk="1" fontAlgn="ctr" latinLnBrk="0" hangingPunct="1">
                        <a:lnSpc>
                          <a:spcPct val="100000"/>
                        </a:lnSpc>
                        <a:spcBef>
                          <a:spcPts val="0"/>
                        </a:spcBef>
                        <a:spcAft>
                          <a:spcPts val="0"/>
                        </a:spcAft>
                        <a:buClrTx/>
                        <a:buSzTx/>
                        <a:buFontTx/>
                        <a:buNone/>
                        <a:tabLst/>
                        <a:defRPr/>
                      </a:pPr>
                      <a:r>
                        <a:rPr lang="ru-RU" sz="1400" b="1" i="0" u="none" strike="noStrike" dirty="0">
                          <a:latin typeface="Times New Roman" pitchFamily="18" charset="0"/>
                          <a:cs typeface="Times New Roman" pitchFamily="18" charset="0"/>
                        </a:rPr>
                        <a:t>  </a:t>
                      </a:r>
                      <a:r>
                        <a:rPr kumimoji="0" lang="kk-KZ" sz="1400" b="0" i="0" u="none" strike="noStrike" cap="none" normalizeH="0" baseline="0" dirty="0">
                          <a:ln>
                            <a:noFill/>
                          </a:ln>
                          <a:solidFill>
                            <a:schemeClr val="tx1"/>
                          </a:solidFill>
                          <a:effectLst/>
                          <a:latin typeface="Times New Roman" pitchFamily="18" charset="0"/>
                        </a:rPr>
                        <a:t>Б</a:t>
                      </a:r>
                      <a:r>
                        <a:rPr kumimoji="0" lang="ru-RU" sz="1400" b="0" i="0" u="none" strike="noStrike" cap="none" normalizeH="0" baseline="0" dirty="0" err="1">
                          <a:ln>
                            <a:noFill/>
                          </a:ln>
                          <a:solidFill>
                            <a:schemeClr val="tx1"/>
                          </a:solidFill>
                          <a:effectLst/>
                          <a:latin typeface="Times New Roman" pitchFamily="18" charset="0"/>
                        </a:rPr>
                        <a:t>юджет</a:t>
                      </a:r>
                      <a:r>
                        <a:rPr kumimoji="0" lang="kk-KZ" sz="1400" b="0" i="0" u="none" strike="noStrike" cap="none" normalizeH="0" baseline="0" dirty="0">
                          <a:ln>
                            <a:noFill/>
                          </a:ln>
                          <a:solidFill>
                            <a:schemeClr val="tx1"/>
                          </a:solidFill>
                          <a:effectLst/>
                          <a:latin typeface="Times New Roman" pitchFamily="18" charset="0"/>
                        </a:rPr>
                        <a:t>тік кредиттерді өтеу</a:t>
                      </a:r>
                      <a:r>
                        <a:rPr kumimoji="0" lang="kk-KZ" sz="1400" b="0" i="0" u="none" strike="noStrike" cap="none" normalizeH="0" baseline="0" dirty="0">
                          <a:ln>
                            <a:noFill/>
                          </a:ln>
                          <a:solidFill>
                            <a:schemeClr val="tx1"/>
                          </a:solidFill>
                          <a:effectLst/>
                          <a:latin typeface="Arial" charset="0"/>
                        </a:rPr>
                        <a:t> </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12 298 556</a:t>
                      </a:r>
                    </a:p>
                  </a:txBody>
                  <a:tcPr marL="9524" marR="9524" marT="9524" marB="0" anchor="ctr"/>
                </a:tc>
                <a:extLst>
                  <a:ext uri="{0D108BD9-81ED-4DB2-BD59-A6C34878D82A}">
                    <a16:rowId xmlns:a16="http://schemas.microsoft.com/office/drawing/2014/main" val="10010"/>
                  </a:ext>
                </a:extLst>
              </a:tr>
              <a:tr h="453599">
                <a:tc>
                  <a:txBody>
                    <a:bodyPr/>
                    <a:lstStyle/>
                    <a:p>
                      <a:pPr algn="l" fontAlgn="ctr"/>
                      <a:r>
                        <a:rPr lang="ru-RU" sz="1400" b="1" i="0" u="none" strike="noStrike" dirty="0" err="1">
                          <a:latin typeface="Times New Roman" pitchFamily="18" charset="0"/>
                          <a:cs typeface="Times New Roman" pitchFamily="18" charset="0"/>
                        </a:rPr>
                        <a:t>Мемлекеттің</a:t>
                      </a:r>
                      <a:r>
                        <a:rPr lang="ru-RU" sz="1400" b="1" i="0" u="none" strike="noStrike" baseline="0" dirty="0" err="1">
                          <a:latin typeface="Times New Roman" pitchFamily="18" charset="0"/>
                          <a:cs typeface="Times New Roman" pitchFamily="18" charset="0"/>
                        </a:rPr>
                        <a:t> қаржы активтерін</a:t>
                      </a:r>
                      <a:r>
                        <a:rPr lang="ru-RU" sz="1400" b="1" i="0" u="none" strike="noStrike" baseline="0" dirty="0">
                          <a:latin typeface="Times New Roman" pitchFamily="18" charset="0"/>
                          <a:cs typeface="Times New Roman" pitchFamily="18" charset="0"/>
                        </a:rPr>
                        <a:t> </a:t>
                      </a:r>
                      <a:r>
                        <a:rPr lang="ru-RU" sz="1400" b="1" i="0" u="none" strike="noStrike" baseline="0" dirty="0" err="1">
                          <a:latin typeface="Times New Roman" pitchFamily="18" charset="0"/>
                          <a:cs typeface="Times New Roman" pitchFamily="18" charset="0"/>
                        </a:rPr>
                        <a:t>сатудан</a:t>
                      </a:r>
                      <a:r>
                        <a:rPr lang="ru-RU" sz="1400" b="1" i="0" u="none" strike="noStrike" baseline="0" dirty="0">
                          <a:latin typeface="Times New Roman" pitchFamily="18" charset="0"/>
                          <a:cs typeface="Times New Roman" pitchFamily="18" charset="0"/>
                        </a:rPr>
                        <a:t> </a:t>
                      </a:r>
                      <a:r>
                        <a:rPr lang="ru-RU" sz="1400" b="1" i="0" u="none" strike="noStrike" baseline="0" dirty="0" err="1">
                          <a:latin typeface="Times New Roman" pitchFamily="18" charset="0"/>
                          <a:cs typeface="Times New Roman" pitchFamily="18" charset="0"/>
                        </a:rPr>
                        <a:t>түстетін түсімдер</a:t>
                      </a:r>
                      <a:endParaRPr lang="ru-RU" sz="1400" b="1" i="0" u="none" strike="noStrike" dirty="0">
                        <a:latin typeface="Times New Roman" pitchFamily="18" charset="0"/>
                        <a:cs typeface="Times New Roman" pitchFamily="18" charset="0"/>
                      </a:endParaRP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0</a:t>
                      </a:r>
                    </a:p>
                  </a:txBody>
                  <a:tcPr marL="91432" marR="91432" marT="80999" marB="34292" anchor="ctr"/>
                </a:tc>
                <a:extLst>
                  <a:ext uri="{0D108BD9-81ED-4DB2-BD59-A6C34878D82A}">
                    <a16:rowId xmlns:a16="http://schemas.microsoft.com/office/drawing/2014/main" val="10011"/>
                  </a:ext>
                </a:extLst>
              </a:tr>
              <a:tr h="480804">
                <a:tc>
                  <a:txBody>
                    <a:bodyPr/>
                    <a:lstStyle/>
                    <a:p>
                      <a:pPr algn="l" fontAlgn="ctr"/>
                      <a:r>
                        <a:rPr lang="ru-RU" sz="1400" b="1" i="0" u="none" strike="noStrike" dirty="0" err="1">
                          <a:latin typeface="Times New Roman" pitchFamily="18" charset="0"/>
                          <a:cs typeface="Times New Roman" pitchFamily="18" charset="0"/>
                        </a:rPr>
                        <a:t>Қарыздар түсімі</a:t>
                      </a:r>
                      <a:endParaRPr lang="ru-RU" sz="1400" b="1" i="0" u="none" strike="noStrike" dirty="0">
                        <a:latin typeface="Times New Roman" pitchFamily="18" charset="0"/>
                        <a:cs typeface="Times New Roman" pitchFamily="18" charset="0"/>
                      </a:endParaRPr>
                    </a:p>
                  </a:txBody>
                  <a:tcPr marL="0" marR="0" marT="0" marB="135002"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25 150 845</a:t>
                      </a:r>
                    </a:p>
                  </a:txBody>
                  <a:tcPr marL="9524" marR="9524" marT="9524" marB="0" anchor="ctr"/>
                </a:tc>
                <a:extLst>
                  <a:ext uri="{0D108BD9-81ED-4DB2-BD59-A6C34878D82A}">
                    <a16:rowId xmlns:a16="http://schemas.microsoft.com/office/drawing/2014/main" val="10012"/>
                  </a:ext>
                </a:extLst>
              </a:tr>
              <a:tr h="4808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a:ln>
                            <a:noFill/>
                          </a:ln>
                          <a:solidFill>
                            <a:schemeClr val="tx1"/>
                          </a:solidFill>
                          <a:effectLst/>
                          <a:latin typeface="Times New Roman" pitchFamily="18" charset="0"/>
                        </a:rPr>
                        <a:t>Бюджет қаражатының  бос қалдықтары</a:t>
                      </a:r>
                      <a:r>
                        <a:rPr kumimoji="0" lang="ru-RU" sz="1400" b="1" i="0" u="none" strike="noStrike" cap="none" normalizeH="0" baseline="0" dirty="0">
                          <a:ln>
                            <a:noFill/>
                          </a:ln>
                          <a:solidFill>
                            <a:schemeClr val="tx1"/>
                          </a:solidFill>
                          <a:effectLst/>
                          <a:latin typeface="Arial" charset="0"/>
                        </a:rPr>
                        <a:t> </a:t>
                      </a:r>
                    </a:p>
                  </a:txBody>
                  <a:tcPr marL="0" marR="0" marT="0" marB="135002"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8 763 279,2</a:t>
                      </a:r>
                    </a:p>
                  </a:txBody>
                  <a:tcPr marL="0" marR="0" marT="0" marB="0" anchor="ctr"/>
                </a:tc>
                <a:extLst>
                  <a:ext uri="{0D108BD9-81ED-4DB2-BD59-A6C34878D82A}">
                    <a16:rowId xmlns:a16="http://schemas.microsoft.com/office/drawing/2014/main" val="10013"/>
                  </a:ext>
                </a:extLst>
              </a:tr>
              <a:tr h="373180">
                <a:tc>
                  <a:txBody>
                    <a:bodyPr/>
                    <a:lstStyle/>
                    <a:p>
                      <a:pPr algn="ctr" fontAlgn="b"/>
                      <a:r>
                        <a:rPr lang="ru-RU" sz="1400" b="1" i="0" u="none" strike="noStrike" dirty="0">
                          <a:latin typeface="Times New Roman" pitchFamily="18" charset="0"/>
                          <a:cs typeface="Times New Roman" pitchFamily="18" charset="0"/>
                        </a:rPr>
                        <a:t> ШЫҒЫСТАР</a:t>
                      </a: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421 888 782,2</a:t>
                      </a:r>
                    </a:p>
                  </a:txBody>
                  <a:tcPr marL="9524" marR="9524" marT="9523" marB="0" anchor="ctr"/>
                </a:tc>
                <a:extLst>
                  <a:ext uri="{0D108BD9-81ED-4DB2-BD59-A6C34878D82A}">
                    <a16:rowId xmlns:a16="http://schemas.microsoft.com/office/drawing/2014/main" val="10014"/>
                  </a:ext>
                </a:extLst>
              </a:tr>
              <a:tr h="298905">
                <a:tc>
                  <a:txBody>
                    <a:bodyPr/>
                    <a:lstStyle/>
                    <a:p>
                      <a:pPr marL="0" algn="ctr" rtl="0" eaLnBrk="1" fontAlgn="b" latinLnBrk="0" hangingPunct="1"/>
                      <a:r>
                        <a:rPr kumimoji="0" lang="ru-RU" sz="1400" b="1" i="0" u="none" strike="noStrike" kern="1200" dirty="0">
                          <a:solidFill>
                            <a:schemeClr val="dk1"/>
                          </a:solidFill>
                          <a:latin typeface="Times New Roman" pitchFamily="18" charset="0"/>
                          <a:ea typeface="+mn-ea"/>
                          <a:cs typeface="Times New Roman" pitchFamily="18" charset="0"/>
                        </a:rPr>
                        <a:t>БЮДЖЕТ ДЕФИЦИТІ (ПРОФИЦИТІ)             </a:t>
                      </a:r>
                    </a:p>
                  </a:txBody>
                  <a:tcPr marL="0" marR="0" marT="0" marB="0" anchor="ctr"/>
                </a:tc>
                <a:tc>
                  <a:txBody>
                    <a:bodyPr/>
                    <a:lstStyle/>
                    <a:p>
                      <a:pPr marL="0" algn="ctr" defTabSz="457200" rtl="0" eaLnBrk="1" fontAlgn="b" latinLnBrk="0" hangingPunct="1"/>
                      <a:r>
                        <a:rPr lang="ru-RU" sz="1400" b="1" i="0" u="none" strike="noStrike" kern="1200" baseline="0" dirty="0">
                          <a:solidFill>
                            <a:schemeClr val="tx1"/>
                          </a:solidFill>
                          <a:latin typeface="Times New Roman" pitchFamily="18" charset="0"/>
                          <a:ea typeface="+mn-ea"/>
                          <a:cs typeface="Times New Roman" pitchFamily="18" charset="0"/>
                        </a:rPr>
                        <a:t>0</a:t>
                      </a:r>
                    </a:p>
                  </a:txBody>
                  <a:tcPr marL="0" marR="0" marT="0" marB="0" anchor="ctr"/>
                </a:tc>
                <a:extLst>
                  <a:ext uri="{0D108BD9-81ED-4DB2-BD59-A6C34878D82A}">
                    <a16:rowId xmlns:a16="http://schemas.microsoft.com/office/drawing/2014/main" val="10015"/>
                  </a:ext>
                </a:extLst>
              </a:tr>
            </a:tbl>
          </a:graphicData>
        </a:graphic>
      </p:graphicFrame>
      <p:sp>
        <p:nvSpPr>
          <p:cNvPr id="21583" name="TextBox 4">
            <a:extLst>
              <a:ext uri="{FF2B5EF4-FFF2-40B4-BE49-F238E27FC236}">
                <a16:creationId xmlns:a16="http://schemas.microsoft.com/office/drawing/2014/main" id="{178D496A-3C24-48CA-9A89-C851B8547F6F}"/>
              </a:ext>
            </a:extLst>
          </p:cNvPr>
          <p:cNvSpPr txBox="1">
            <a:spLocks noChangeArrowheads="1"/>
          </p:cNvSpPr>
          <p:nvPr/>
        </p:nvSpPr>
        <p:spPr bwMode="auto">
          <a:xfrm>
            <a:off x="7907338" y="471488"/>
            <a:ext cx="12366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400" b="1">
                <a:solidFill>
                  <a:schemeClr val="tx1"/>
                </a:solidFill>
                <a:latin typeface="Times New Roman" panose="02020603050405020304" pitchFamily="18" charset="0"/>
                <a:cs typeface="Times New Roman" panose="02020603050405020304" pitchFamily="18" charset="0"/>
              </a:rPr>
              <a:t>                 мың.те</a:t>
            </a:r>
            <a:r>
              <a:rPr lang="kk-KZ" altLang="ru-RU" sz="1400" b="1">
                <a:solidFill>
                  <a:schemeClr val="tx1"/>
                </a:solidFill>
                <a:latin typeface="Times New Roman" panose="02020603050405020304" pitchFamily="18" charset="0"/>
                <a:cs typeface="Times New Roman" panose="02020603050405020304" pitchFamily="18" charset="0"/>
              </a:rPr>
              <a:t>ң</a:t>
            </a:r>
            <a:r>
              <a:rPr lang="ru-RU" altLang="ru-RU" sz="1400" b="1">
                <a:solidFill>
                  <a:schemeClr val="tx1"/>
                </a:solidFill>
                <a:latin typeface="Times New Roman" panose="02020603050405020304" pitchFamily="18" charset="0"/>
                <a:cs typeface="Times New Roman" panose="02020603050405020304" pitchFamily="18" charset="0"/>
              </a:rPr>
              <a:t>ге</a:t>
            </a:r>
          </a:p>
        </p:txBody>
      </p:sp>
    </p:spTree>
  </p:cSld>
  <p:clrMapOvr>
    <a:overrideClrMapping bg1="lt1" tx1="dk1" bg2="lt2" tx2="dk2" accent1="accent1" accent2="accent2" accent3="accent3" accent4="accent4" accent5="accent5" accent6="accent6" hlink="hlink" folHlink="folHlink"/>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21" presetClass="entr" presetSubtype="1"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1F333313-9390-4AD1-9E1E-CBB7ED334EC3}"/>
              </a:ext>
            </a:extLst>
          </p:cNvPr>
          <p:cNvGraphicFramePr>
            <a:graphicFrameLocks noGrp="1"/>
          </p:cNvGraphicFramePr>
          <p:nvPr>
            <p:extLst>
              <p:ext uri="{D42A27DB-BD31-4B8C-83A1-F6EECF244321}">
                <p14:modId xmlns:p14="http://schemas.microsoft.com/office/powerpoint/2010/main" val="1957210919"/>
              </p:ext>
            </p:extLst>
          </p:nvPr>
        </p:nvGraphicFramePr>
        <p:xfrm>
          <a:off x="357188" y="923925"/>
          <a:ext cx="8318500" cy="5641979"/>
        </p:xfrm>
        <a:graphic>
          <a:graphicData uri="http://schemas.openxmlformats.org/drawingml/2006/table">
            <a:tbl>
              <a:tblPr>
                <a:tableStyleId>{5C22544A-7EE6-4342-B048-85BDC9FD1C3A}</a:tableStyleId>
              </a:tblPr>
              <a:tblGrid>
                <a:gridCol w="6297132">
                  <a:extLst>
                    <a:ext uri="{9D8B030D-6E8A-4147-A177-3AD203B41FA5}">
                      <a16:colId xmlns:a16="http://schemas.microsoft.com/office/drawing/2014/main" val="20000"/>
                    </a:ext>
                  </a:extLst>
                </a:gridCol>
                <a:gridCol w="2021368">
                  <a:extLst>
                    <a:ext uri="{9D8B030D-6E8A-4147-A177-3AD203B41FA5}">
                      <a16:colId xmlns:a16="http://schemas.microsoft.com/office/drawing/2014/main" val="20001"/>
                    </a:ext>
                  </a:extLst>
                </a:gridCol>
              </a:tblGrid>
              <a:tr h="601645">
                <a:tc>
                  <a:txBody>
                    <a:bodyPr/>
                    <a:lstStyle/>
                    <a:p>
                      <a:pPr algn="ctr" fontAlgn="ctr"/>
                      <a:r>
                        <a:rPr lang="ru-RU" sz="1400" b="1" u="none" strike="noStrike" dirty="0" err="1">
                          <a:effectLst/>
                          <a:latin typeface="Times New Roman" panose="02020603050405020304" pitchFamily="18" charset="0"/>
                          <a:cs typeface="Times New Roman" panose="02020603050405020304" pitchFamily="18" charset="0"/>
                        </a:rPr>
                        <a:t>Санаттары</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ctr"/>
                </a:tc>
                <a:tc>
                  <a:txBody>
                    <a:bodyPr/>
                    <a:lstStyle/>
                    <a:p>
                      <a:pPr algn="ctr" fontAlgn="ctr"/>
                      <a:r>
                        <a:rPr lang="ru-RU" sz="1400" b="1" u="none" strike="noStrike" dirty="0">
                          <a:effectLst/>
                          <a:latin typeface="Times New Roman" panose="02020603050405020304" pitchFamily="18" charset="0"/>
                          <a:cs typeface="Times New Roman" panose="02020603050405020304" pitchFamily="18" charset="0"/>
                        </a:rPr>
                        <a:t>2023 </a:t>
                      </a:r>
                      <a:r>
                        <a:rPr lang="ru-RU" sz="1400" b="1" u="none" strike="noStrike" dirty="0" err="1">
                          <a:effectLst/>
                          <a:latin typeface="Times New Roman" panose="02020603050405020304" pitchFamily="18" charset="0"/>
                          <a:cs typeface="Times New Roman" panose="02020603050405020304" pitchFamily="18" charset="0"/>
                        </a:rPr>
                        <a:t>жыл</a:t>
                      </a:r>
                      <a:endParaRPr lang="ru-RU" sz="1400" b="1" i="0" u="none" strike="noStrike" dirty="0">
                        <a:solidFill>
                          <a:srgbClr val="0000FF"/>
                        </a:solidFill>
                        <a:effectLst/>
                        <a:latin typeface="Times New Roman" panose="02020603050405020304" pitchFamily="18" charset="0"/>
                        <a:cs typeface="Times New Roman" panose="02020603050405020304" pitchFamily="18" charset="0"/>
                      </a:endParaRPr>
                    </a:p>
                  </a:txBody>
                  <a:tcPr marL="6926" marR="6926" marT="6927" marB="0" anchor="ctr"/>
                </a:tc>
                <a:extLst>
                  <a:ext uri="{0D108BD9-81ED-4DB2-BD59-A6C34878D82A}">
                    <a16:rowId xmlns:a16="http://schemas.microsoft.com/office/drawing/2014/main" val="10000"/>
                  </a:ext>
                </a:extLst>
              </a:tr>
              <a:tr h="339861">
                <a:tc>
                  <a:txBody>
                    <a:bodyPr/>
                    <a:lstStyle/>
                    <a:p>
                      <a:pPr algn="l" fontAlgn="b"/>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dirty="0">
                          <a:effectLst/>
                          <a:latin typeface="Times New Roman" panose="02020603050405020304" pitchFamily="18" charset="0"/>
                          <a:cs typeface="Times New Roman" panose="02020603050405020304" pitchFamily="18" charset="0"/>
                        </a:rPr>
                        <a:t>ТҮСІМДЕР</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421 888 782,2</a:t>
                      </a:r>
                    </a:p>
                  </a:txBody>
                  <a:tcPr marL="9526" marR="9526" marT="9527" marB="0" anchor="ctr"/>
                </a:tc>
                <a:extLst>
                  <a:ext uri="{0D108BD9-81ED-4DB2-BD59-A6C34878D82A}">
                    <a16:rowId xmlns:a16="http://schemas.microsoft.com/office/drawing/2014/main" val="10001"/>
                  </a:ext>
                </a:extLst>
              </a:tr>
              <a:tr h="339861">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ӨЗІНДІК КІРІСТЕР (гр.1+2+3)</a:t>
                      </a:r>
                      <a:endParaRPr lang="ru-RU" sz="1400" b="1"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103 040 778</a:t>
                      </a:r>
                    </a:p>
                  </a:txBody>
                  <a:tcPr marL="9526" marR="9526" marT="9527" marB="0" anchor="ctr"/>
                </a:tc>
                <a:extLst>
                  <a:ext uri="{0D108BD9-81ED-4DB2-BD59-A6C34878D82A}">
                    <a16:rowId xmlns:a16="http://schemas.microsoft.com/office/drawing/2014/main" val="10002"/>
                  </a:ext>
                </a:extLst>
              </a:tr>
              <a:tr h="297375">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1. </a:t>
                      </a:r>
                      <a:r>
                        <a:rPr lang="ru-RU" sz="1400" u="none" strike="noStrike" dirty="0" err="1">
                          <a:effectLst/>
                          <a:latin typeface="Times New Roman" panose="02020603050405020304" pitchFamily="18" charset="0"/>
                          <a:cs typeface="Times New Roman" panose="02020603050405020304" pitchFamily="18" charset="0"/>
                        </a:rPr>
                        <a:t>Салықтық 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99 595 721</a:t>
                      </a:r>
                    </a:p>
                  </a:txBody>
                  <a:tcPr marL="9526" marR="9526" marT="9527" marB="0" anchor="ctr"/>
                </a:tc>
                <a:extLst>
                  <a:ext uri="{0D108BD9-81ED-4DB2-BD59-A6C34878D82A}">
                    <a16:rowId xmlns:a16="http://schemas.microsoft.com/office/drawing/2014/main" val="10003"/>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2. </a:t>
                      </a:r>
                      <a:r>
                        <a:rPr lang="ru-RU" sz="1400" u="none" strike="noStrike" dirty="0" err="1">
                          <a:effectLst/>
                          <a:latin typeface="Times New Roman" panose="02020603050405020304" pitchFamily="18" charset="0"/>
                          <a:cs typeface="Times New Roman" panose="02020603050405020304" pitchFamily="18" charset="0"/>
                        </a:rPr>
                        <a:t>Салықтық емес</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3 410 057</a:t>
                      </a:r>
                    </a:p>
                  </a:txBody>
                  <a:tcPr marL="9526" marR="9526" marT="9527" marB="0" anchor="ctr"/>
                </a:tc>
                <a:extLst>
                  <a:ext uri="{0D108BD9-81ED-4DB2-BD59-A6C34878D82A}">
                    <a16:rowId xmlns:a16="http://schemas.microsoft.com/office/drawing/2014/main" val="10004"/>
                  </a:ext>
                </a:extLst>
              </a:tr>
              <a:tr h="278533">
                <a:tc>
                  <a:txBody>
                    <a:bodyPr/>
                    <a:lstStyle/>
                    <a:p>
                      <a:pPr algn="l" fontAlgn="b"/>
                      <a:r>
                        <a:rPr lang="kk-KZ" sz="1400" u="none" strike="noStrike" kern="1200" dirty="0">
                          <a:solidFill>
                            <a:schemeClr val="dk1"/>
                          </a:solidFill>
                          <a:effectLst/>
                          <a:latin typeface="Times New Roman" panose="02020603050405020304" pitchFamily="18" charset="0"/>
                          <a:ea typeface="+mn-ea"/>
                          <a:cs typeface="Times New Roman" panose="02020603050405020304" pitchFamily="18" charset="0"/>
                        </a:rPr>
                        <a:t>3. Негізгі капиталды сатудан түсетін түсімдер</a:t>
                      </a:r>
                      <a:endPar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35 000</a:t>
                      </a:r>
                    </a:p>
                  </a:txBody>
                  <a:tcPr marL="9526" marR="9526" marT="9527" marB="0" anchor="ctr"/>
                </a:tc>
                <a:extLst>
                  <a:ext uri="{0D108BD9-81ED-4DB2-BD59-A6C34878D82A}">
                    <a16:rowId xmlns:a16="http://schemas.microsoft.com/office/drawing/2014/main" val="10005"/>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4. </a:t>
                      </a:r>
                      <a:r>
                        <a:rPr lang="ru-RU" sz="1400" u="none" strike="noStrike" dirty="0" err="1">
                          <a:effectLst/>
                          <a:latin typeface="Times New Roman" panose="02020603050405020304" pitchFamily="18" charset="0"/>
                          <a:cs typeface="Times New Roman" panose="02020603050405020304" pitchFamily="18" charset="0"/>
                        </a:rPr>
                        <a:t>Трансферттер</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түсімі, соның ішінде</a:t>
                      </a:r>
                      <a:r>
                        <a:rPr lang="ru-RU" sz="1400" u="none" strike="noStrike" dirty="0">
                          <a:effectLst/>
                          <a:latin typeface="Times New Roman" panose="02020603050405020304" pitchFamily="18" charset="0"/>
                          <a:cs typeface="Times New Roman" panose="02020603050405020304" pitchFamily="18" charset="0"/>
                        </a:rPr>
                        <a:t>:</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272 635 324</a:t>
                      </a:r>
                    </a:p>
                  </a:txBody>
                  <a:tcPr marL="9526" marR="9526" marT="9527" marB="0" anchor="ctr"/>
                </a:tc>
                <a:extLst>
                  <a:ext uri="{0D108BD9-81ED-4DB2-BD59-A6C34878D82A}">
                    <a16:rowId xmlns:a16="http://schemas.microsoft.com/office/drawing/2014/main" val="10006"/>
                  </a:ext>
                </a:extLst>
              </a:tr>
              <a:tr h="252475">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dirty="0">
                          <a:effectLst/>
                          <a:latin typeface="Times New Roman" panose="02020603050405020304" pitchFamily="18" charset="0"/>
                          <a:cs typeface="Times New Roman" panose="02020603050405020304" pitchFamily="18" charset="0"/>
                        </a:rPr>
                        <a:t>субвенция</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211 025 886</a:t>
                      </a:r>
                    </a:p>
                  </a:txBody>
                  <a:tcPr marL="9526" marR="9526" marT="9527" marB="0" anchor="ctr"/>
                </a:tc>
                <a:extLst>
                  <a:ext uri="{0D108BD9-81ED-4DB2-BD59-A6C34878D82A}">
                    <a16:rowId xmlns:a16="http://schemas.microsoft.com/office/drawing/2014/main" val="10007"/>
                  </a:ext>
                </a:extLst>
              </a:tr>
              <a:tr h="433647">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ағымдағы нысаналы</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трансферттер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4 894 383</a:t>
                      </a:r>
                    </a:p>
                  </a:txBody>
                  <a:tcPr marL="9526" marR="9526" marT="9526" marB="0" anchor="ctr"/>
                </a:tc>
                <a:extLst>
                  <a:ext uri="{0D108BD9-81ED-4DB2-BD59-A6C34878D82A}">
                    <a16:rowId xmlns:a16="http://schemas.microsoft.com/office/drawing/2014/main" val="10008"/>
                  </a:ext>
                </a:extLst>
              </a:tr>
              <a:tr h="433647">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республикалық</a:t>
                      </a:r>
                      <a:r>
                        <a:rPr lang="ru-RU" sz="1400" u="none" strike="noStrike" baseline="0" dirty="0" err="1">
                          <a:effectLst/>
                          <a:latin typeface="Times New Roman" panose="02020603050405020304" pitchFamily="18" charset="0"/>
                          <a:cs typeface="Times New Roman" panose="02020603050405020304" pitchFamily="18" charset="0"/>
                        </a:rPr>
                        <a:t> бюджеттен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берілетін</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нысаналы</a:t>
                      </a:r>
                      <a:r>
                        <a:rPr lang="ru-RU" sz="1400" u="none" strike="noStrike" baseline="0" dirty="0">
                          <a:effectLst/>
                          <a:latin typeface="Times New Roman" panose="02020603050405020304" pitchFamily="18" charset="0"/>
                          <a:cs typeface="Times New Roman" panose="02020603050405020304" pitchFamily="18" charset="0"/>
                        </a:rPr>
                        <a:t>  даму </a:t>
                      </a:r>
                      <a:r>
                        <a:rPr lang="ru-RU" sz="1400" u="none" strike="noStrike" baseline="0" dirty="0" err="1">
                          <a:effectLst/>
                          <a:latin typeface="Times New Roman" panose="02020603050405020304" pitchFamily="18" charset="0"/>
                          <a:cs typeface="Times New Roman" panose="02020603050405020304" pitchFamily="18" charset="0"/>
                        </a:rPr>
                        <a:t>трансферттері</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50 721 798</a:t>
                      </a:r>
                    </a:p>
                  </a:txBody>
                  <a:tcPr marL="9526" marR="9526" marT="9527" marB="0" anchor="ctr"/>
                </a:tc>
                <a:extLst>
                  <a:ext uri="{0D108BD9-81ED-4DB2-BD59-A6C34878D82A}">
                    <a16:rowId xmlns:a16="http://schemas.microsoft.com/office/drawing/2014/main" val="10009"/>
                  </a:ext>
                </a:extLst>
              </a:tr>
              <a:tr h="433647">
                <a:tc>
                  <a:txBody>
                    <a:bodyPr/>
                    <a:lstStyle/>
                    <a:p>
                      <a:pPr algn="l" fontAlgn="b"/>
                      <a:r>
                        <a:rPr lang="kk-KZ" sz="1400" b="0" i="0" u="none" strike="noStrike" dirty="0">
                          <a:effectLst/>
                          <a:latin typeface="Times New Roman" panose="02020603050405020304" pitchFamily="18" charset="0"/>
                          <a:cs typeface="Times New Roman" panose="02020603050405020304" pitchFamily="18" charset="0"/>
                        </a:rPr>
                        <a:t>төменгі</a:t>
                      </a:r>
                      <a:r>
                        <a:rPr lang="kk-KZ" sz="1400" b="0" i="0" u="none" strike="noStrike" baseline="0" dirty="0">
                          <a:effectLst/>
                          <a:latin typeface="Times New Roman" panose="02020603050405020304" pitchFamily="18" charset="0"/>
                          <a:cs typeface="Times New Roman" panose="02020603050405020304" pitchFamily="18" charset="0"/>
                        </a:rPr>
                        <a:t> тұрған бюджеттерден берілетін трансферттер</a:t>
                      </a:r>
                      <a:endParaRPr lang="ru-RU" sz="1400" b="0" i="0"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5 993 257</a:t>
                      </a:r>
                    </a:p>
                  </a:txBody>
                  <a:tcPr marL="9526" marR="9526" marT="9526" marB="0" anchor="ctr"/>
                </a:tc>
                <a:extLst>
                  <a:ext uri="{0D108BD9-81ED-4DB2-BD59-A6C34878D82A}">
                    <a16:rowId xmlns:a16="http://schemas.microsoft.com/office/drawing/2014/main" val="10010"/>
                  </a:ext>
                </a:extLst>
              </a:tr>
              <a:tr h="297375">
                <a:tc>
                  <a:txBody>
                    <a:bodyPr/>
                    <a:lstStyle/>
                    <a:p>
                      <a:pPr algn="l" fontAlgn="b"/>
                      <a:r>
                        <a:rPr lang="ru-RU" sz="1400" u="none" strike="noStrike" dirty="0" err="1">
                          <a:effectLst/>
                          <a:latin typeface="Times New Roman" panose="02020603050405020304" pitchFamily="18" charset="0"/>
                          <a:cs typeface="Times New Roman" panose="02020603050405020304" pitchFamily="18" charset="0"/>
                        </a:rPr>
                        <a:t>облыс</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бюджеттеріне</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берілетін</a:t>
                      </a:r>
                      <a:r>
                        <a:rPr lang="ru-RU" sz="1400" u="none" strike="noStrike" dirty="0">
                          <a:effectLst/>
                          <a:latin typeface="Times New Roman" panose="02020603050405020304" pitchFamily="18" charset="0"/>
                          <a:cs typeface="Times New Roman" panose="02020603050405020304" pitchFamily="18" charset="0"/>
                        </a:rPr>
                        <a:t> </a:t>
                      </a:r>
                      <a:r>
                        <a:rPr lang="ru-RU" sz="1400" u="none" strike="noStrike" dirty="0" err="1">
                          <a:effectLst/>
                          <a:latin typeface="Times New Roman" panose="02020603050405020304" pitchFamily="18" charset="0"/>
                          <a:cs typeface="Times New Roman" panose="02020603050405020304" pitchFamily="18" charset="0"/>
                        </a:rPr>
                        <a:t>трансферттер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0</a:t>
                      </a:r>
                    </a:p>
                  </a:txBody>
                  <a:tcPr marL="6928" marR="6928" marT="6928" marB="0" anchor="ctr"/>
                </a:tc>
                <a:extLst>
                  <a:ext uri="{0D108BD9-81ED-4DB2-BD59-A6C34878D82A}">
                    <a16:rowId xmlns:a16="http://schemas.microsoft.com/office/drawing/2014/main" val="10011"/>
                  </a:ext>
                </a:extLst>
              </a:tr>
              <a:tr h="269053">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5. </a:t>
                      </a:r>
                      <a:r>
                        <a:rPr lang="ru-RU" sz="1400" u="none" strike="noStrike" dirty="0" err="1">
                          <a:effectLst/>
                          <a:latin typeface="Times New Roman" panose="02020603050405020304" pitchFamily="18" charset="0"/>
                          <a:cs typeface="Times New Roman" panose="02020603050405020304" pitchFamily="18" charset="0"/>
                        </a:rPr>
                        <a:t>Бюджеттік</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кредиттерді</a:t>
                      </a:r>
                      <a:r>
                        <a:rPr lang="ru-RU" sz="1400" u="none" strike="noStrike" baseline="0" dirty="0">
                          <a:effectLst/>
                          <a:latin typeface="Times New Roman" panose="02020603050405020304" pitchFamily="18" charset="0"/>
                          <a:cs typeface="Times New Roman" panose="02020603050405020304" pitchFamily="18" charset="0"/>
                        </a:rPr>
                        <a:t> </a:t>
                      </a:r>
                      <a:r>
                        <a:rPr lang="ru-RU" sz="1400" u="none" strike="noStrike" baseline="0" dirty="0" err="1">
                          <a:effectLst/>
                          <a:latin typeface="Times New Roman" panose="02020603050405020304" pitchFamily="18" charset="0"/>
                          <a:cs typeface="Times New Roman" panose="02020603050405020304" pitchFamily="18" charset="0"/>
                        </a:rPr>
                        <a:t>өтеу</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12 298 556</a:t>
                      </a:r>
                    </a:p>
                  </a:txBody>
                  <a:tcPr marL="9526" marR="9526" marT="9526" marB="0" anchor="ctr"/>
                </a:tc>
                <a:extLst>
                  <a:ext uri="{0D108BD9-81ED-4DB2-BD59-A6C34878D82A}">
                    <a16:rowId xmlns:a16="http://schemas.microsoft.com/office/drawing/2014/main" val="10012"/>
                  </a:ext>
                </a:extLst>
              </a:tr>
              <a:tr h="538106">
                <a:tc>
                  <a:txBody>
                    <a:bodyPr/>
                    <a:lstStyle/>
                    <a:p>
                      <a:pPr marL="0" marR="0" indent="0" algn="l" defTabSz="342900" rtl="0" eaLnBrk="1" fontAlgn="b" latinLnBrk="0" hangingPunct="1">
                        <a:lnSpc>
                          <a:spcPct val="100000"/>
                        </a:lnSpc>
                        <a:spcBef>
                          <a:spcPts val="0"/>
                        </a:spcBef>
                        <a:spcAft>
                          <a:spcPts val="0"/>
                        </a:spcAft>
                        <a:buClrTx/>
                        <a:buSzTx/>
                        <a:buFontTx/>
                        <a:buNone/>
                        <a:tabLst/>
                        <a:defRPr/>
                      </a:pPr>
                      <a:r>
                        <a:rPr lang="ru-RU" sz="1400" u="none" strike="noStrike" dirty="0">
                          <a:effectLst/>
                          <a:latin typeface="Times New Roman" panose="02020603050405020304" pitchFamily="18" charset="0"/>
                          <a:cs typeface="Times New Roman" panose="02020603050405020304" pitchFamily="18" charset="0"/>
                        </a:rPr>
                        <a:t>6.</a:t>
                      </a:r>
                      <a:r>
                        <a:rPr lang="ru-RU" sz="1400" b="1" i="0" u="none" strike="noStrike" dirty="0">
                          <a:latin typeface="Times New Roman" pitchFamily="18" charset="0"/>
                          <a:cs typeface="Times New Roman"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Мемлекеттің қаржы активтерін</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сатудан</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u="none" strike="noStrike" kern="1200" dirty="0" err="1">
                          <a:solidFill>
                            <a:schemeClr val="dk1"/>
                          </a:solidFill>
                          <a:effectLst/>
                          <a:latin typeface="Times New Roman" panose="02020603050405020304" pitchFamily="18" charset="0"/>
                          <a:ea typeface="+mn-ea"/>
                          <a:cs typeface="Times New Roman" panose="02020603050405020304" pitchFamily="18" charset="0"/>
                        </a:rPr>
                        <a:t>түстетін түсімдер</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0</a:t>
                      </a:r>
                    </a:p>
                  </a:txBody>
                  <a:tcPr marL="6928" marR="6928" marT="6928" marB="0" anchor="ctr"/>
                </a:tc>
                <a:extLst>
                  <a:ext uri="{0D108BD9-81ED-4DB2-BD59-A6C34878D82A}">
                    <a16:rowId xmlns:a16="http://schemas.microsoft.com/office/drawing/2014/main" val="10013"/>
                  </a:ext>
                </a:extLst>
              </a:tr>
              <a:tr h="299270">
                <a:tc>
                  <a:txBody>
                    <a:bodyPr/>
                    <a:lstStyle/>
                    <a:p>
                      <a:pPr algn="l" fontAlgn="b"/>
                      <a:r>
                        <a:rPr lang="ru-RU" sz="1400" u="none" strike="noStrike" dirty="0">
                          <a:effectLst/>
                          <a:latin typeface="Times New Roman" panose="02020603050405020304" pitchFamily="18" charset="0"/>
                          <a:cs typeface="Times New Roman" panose="02020603050405020304" pitchFamily="18" charset="0"/>
                        </a:rPr>
                        <a:t>7. </a:t>
                      </a:r>
                      <a:r>
                        <a:rPr lang="ru-RU" sz="1400" u="none" strike="noStrike" dirty="0" err="1">
                          <a:effectLst/>
                          <a:latin typeface="Times New Roman" panose="02020603050405020304" pitchFamily="18" charset="0"/>
                          <a:cs typeface="Times New Roman" panose="02020603050405020304" pitchFamily="18" charset="0"/>
                        </a:rPr>
                        <a:t>Қарыздар түсімі</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marL="0" algn="ctr" defTabSz="342900" rtl="0" eaLnBrk="1" fontAlgn="b" latinLnBrk="0" hangingPunct="1"/>
                      <a:r>
                        <a:rPr lang="ru-RU" sz="1400" b="0" i="0" u="none" strike="noStrike" kern="1200" baseline="0" dirty="0">
                          <a:solidFill>
                            <a:schemeClr val="dk1"/>
                          </a:solidFill>
                          <a:effectLst/>
                          <a:latin typeface="+mn-lt"/>
                          <a:ea typeface="+mn-ea"/>
                          <a:cs typeface="+mn-cs"/>
                        </a:rPr>
                        <a:t>25 150 845</a:t>
                      </a:r>
                    </a:p>
                  </a:txBody>
                  <a:tcPr marL="9526" marR="9526" marT="9526" marB="0" anchor="ctr"/>
                </a:tc>
                <a:extLst>
                  <a:ext uri="{0D108BD9-81ED-4DB2-BD59-A6C34878D82A}">
                    <a16:rowId xmlns:a16="http://schemas.microsoft.com/office/drawing/2014/main" val="10014"/>
                  </a:ext>
                </a:extLst>
              </a:tr>
              <a:tr h="289378">
                <a:tc>
                  <a:txBody>
                    <a:bodyPr/>
                    <a:lstStyle/>
                    <a:p>
                      <a:pPr marL="0" marR="0" lvl="0" indent="0" algn="l" defTabSz="342900" rtl="0" eaLnBrk="1" fontAlgn="b" latinLnBrk="0" hangingPunct="1">
                        <a:lnSpc>
                          <a:spcPct val="100000"/>
                        </a:lnSpc>
                        <a:spcBef>
                          <a:spcPts val="0"/>
                        </a:spcBef>
                        <a:spcAft>
                          <a:spcPts val="0"/>
                        </a:spcAft>
                        <a:buClrTx/>
                        <a:buSzTx/>
                        <a:buFontTx/>
                        <a:buNone/>
                        <a:tabLst/>
                        <a:defRPr/>
                      </a:pPr>
                      <a:r>
                        <a:rPr lang="ru-RU" sz="1400" u="none" strike="noStrike" dirty="0">
                          <a:effectLst/>
                          <a:latin typeface="Times New Roman" panose="02020603050405020304" pitchFamily="18" charset="0"/>
                          <a:cs typeface="Times New Roman" panose="02020603050405020304" pitchFamily="18" charset="0"/>
                        </a:rPr>
                        <a:t>8. </a:t>
                      </a:r>
                      <a:r>
                        <a:rPr lang="kk-KZ" sz="1400" u="none" strike="noStrike" kern="1200" dirty="0">
                          <a:solidFill>
                            <a:schemeClr val="dk1"/>
                          </a:solidFill>
                          <a:effectLst/>
                          <a:latin typeface="Times New Roman" panose="02020603050405020304" pitchFamily="18" charset="0"/>
                          <a:ea typeface="+mn-ea"/>
                          <a:cs typeface="Times New Roman" panose="02020603050405020304" pitchFamily="18" charset="0"/>
                        </a:rPr>
                        <a:t>Бюджет қаражатының  бос қалдықтары</a:t>
                      </a:r>
                      <a:r>
                        <a:rPr lang="ru-RU" sz="1400" u="none" strike="noStrike" kern="1200" dirty="0">
                          <a:solidFill>
                            <a:schemeClr val="dk1"/>
                          </a:solidFill>
                          <a:effectLst/>
                          <a:latin typeface="Times New Roman" panose="02020603050405020304" pitchFamily="18" charset="0"/>
                          <a:ea typeface="+mn-ea"/>
                          <a:cs typeface="Times New Roman" panose="02020603050405020304" pitchFamily="18" charset="0"/>
                        </a:rPr>
                        <a:t> </a:t>
                      </a:r>
                      <a:endParaRPr lang="ru-RU" sz="1400" b="1" i="1" u="none" strike="noStrike" dirty="0">
                        <a:effectLst/>
                        <a:latin typeface="Times New Roman" panose="02020603050405020304" pitchFamily="18" charset="0"/>
                        <a:cs typeface="Times New Roman" panose="02020603050405020304" pitchFamily="18" charset="0"/>
                      </a:endParaRPr>
                    </a:p>
                  </a:txBody>
                  <a:tcPr marL="6926" marR="6926" marT="6927" marB="0" anchor="b"/>
                </a:tc>
                <a:tc>
                  <a:txBody>
                    <a:bodyPr/>
                    <a:lstStyle/>
                    <a:p>
                      <a:pPr algn="ctr" fontAlgn="b"/>
                      <a:r>
                        <a:rPr lang="ru-RU" sz="1400" b="0" i="0" u="none" strike="noStrike" dirty="0">
                          <a:solidFill>
                            <a:schemeClr val="dk1"/>
                          </a:solidFill>
                          <a:effectLst/>
                          <a:latin typeface="+mn-lt"/>
                          <a:cs typeface="+mn-cs"/>
                        </a:rPr>
                        <a:t>8</a:t>
                      </a:r>
                      <a:r>
                        <a:rPr lang="ru-RU" sz="1400" b="0" i="0" u="none" strike="noStrike" baseline="0" dirty="0">
                          <a:solidFill>
                            <a:schemeClr val="dk1"/>
                          </a:solidFill>
                          <a:effectLst/>
                          <a:latin typeface="+mn-lt"/>
                          <a:cs typeface="+mn-cs"/>
                        </a:rPr>
                        <a:t> 763 279,2</a:t>
                      </a:r>
                      <a:endParaRPr lang="ru-RU" sz="1400" b="1" i="1" u="none" strike="noStrike" dirty="0">
                        <a:solidFill>
                          <a:schemeClr val="tx1"/>
                        </a:solidFill>
                        <a:effectLst/>
                        <a:latin typeface="Times New Roman" panose="02020603050405020304" pitchFamily="18" charset="0"/>
                        <a:cs typeface="Times New Roman" panose="02020603050405020304" pitchFamily="18" charset="0"/>
                      </a:endParaRPr>
                    </a:p>
                  </a:txBody>
                  <a:tcPr marL="6928" marR="6928" marT="6928" marB="0" anchor="ctr"/>
                </a:tc>
                <a:extLst>
                  <a:ext uri="{0D108BD9-81ED-4DB2-BD59-A6C34878D82A}">
                    <a16:rowId xmlns:a16="http://schemas.microsoft.com/office/drawing/2014/main" val="10015"/>
                  </a:ext>
                </a:extLst>
              </a:tr>
            </a:tbl>
          </a:graphicData>
        </a:graphic>
      </p:graphicFrame>
      <p:sp>
        <p:nvSpPr>
          <p:cNvPr id="3" name="TextBox 2">
            <a:extLst>
              <a:ext uri="{FF2B5EF4-FFF2-40B4-BE49-F238E27FC236}">
                <a16:creationId xmlns:a16="http://schemas.microsoft.com/office/drawing/2014/main" id="{3BB78484-A7A2-4EDF-A185-E85750CB8110}"/>
              </a:ext>
            </a:extLst>
          </p:cNvPr>
          <p:cNvSpPr txBox="1">
            <a:spLocks noChangeArrowheads="1"/>
          </p:cNvSpPr>
          <p:nvPr/>
        </p:nvSpPr>
        <p:spPr bwMode="auto">
          <a:xfrm>
            <a:off x="357188" y="66236"/>
            <a:ext cx="8429624" cy="461665"/>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400" b="1" dirty="0">
                <a:latin typeface="Times New Roman" panose="02020603050405020304" pitchFamily="18" charset="0"/>
                <a:cs typeface="Times New Roman" panose="02020603050405020304" pitchFamily="18" charset="0"/>
              </a:rPr>
              <a:t>2023 </a:t>
            </a:r>
            <a:r>
              <a:rPr lang="ru-RU" sz="2400" b="1" dirty="0" err="1">
                <a:latin typeface="Times New Roman" panose="02020603050405020304" pitchFamily="18" charset="0"/>
                <a:ea typeface="+mj-ea"/>
                <a:cs typeface="Times New Roman" panose="02020603050405020304" pitchFamily="18" charset="0"/>
              </a:rPr>
              <a:t>жылға</a:t>
            </a:r>
            <a:r>
              <a:rPr lang="ru-RU" sz="2400" b="1" dirty="0">
                <a:latin typeface="Times New Roman" panose="02020603050405020304" pitchFamily="18" charset="0"/>
                <a:ea typeface="+mj-ea"/>
                <a:cs typeface="Times New Roman" panose="02020603050405020304" pitchFamily="18" charset="0"/>
              </a:rPr>
              <a:t> </a:t>
            </a:r>
            <a:r>
              <a:rPr lang="ru-RU" sz="2400" b="1" dirty="0" err="1">
                <a:latin typeface="Times New Roman" panose="02020603050405020304" pitchFamily="18" charset="0"/>
                <a:ea typeface="+mj-ea"/>
                <a:cs typeface="Times New Roman" panose="02020603050405020304" pitchFamily="18" charset="0"/>
              </a:rPr>
              <a:t>арналған</a:t>
            </a:r>
            <a:r>
              <a:rPr lang="ru-RU" sz="2400" b="1" dirty="0">
                <a:latin typeface="Times New Roman" panose="02020603050405020304" pitchFamily="18" charset="0"/>
                <a:ea typeface="+mj-ea"/>
                <a:cs typeface="Times New Roman" panose="02020603050405020304" pitchFamily="18" charset="0"/>
              </a:rPr>
              <a:t> </a:t>
            </a:r>
            <a:r>
              <a:rPr lang="ru-RU" sz="2400" b="1" dirty="0" err="1">
                <a:latin typeface="Times New Roman" panose="02020603050405020304" pitchFamily="18" charset="0"/>
                <a:ea typeface="+mj-ea"/>
                <a:cs typeface="Times New Roman" panose="02020603050405020304" pitchFamily="18" charset="0"/>
              </a:rPr>
              <a:t>облыстық</a:t>
            </a:r>
            <a:r>
              <a:rPr lang="ru-RU" sz="2400" b="1" dirty="0">
                <a:latin typeface="Times New Roman" panose="02020603050405020304" pitchFamily="18" charset="0"/>
                <a:ea typeface="+mj-ea"/>
                <a:cs typeface="Times New Roman" panose="02020603050405020304" pitchFamily="18" charset="0"/>
              </a:rPr>
              <a:t> бюджет </a:t>
            </a:r>
            <a:r>
              <a:rPr lang="ru-RU" sz="2400" b="1" dirty="0" err="1">
                <a:latin typeface="Times New Roman" panose="02020603050405020304" pitchFamily="18" charset="0"/>
                <a:ea typeface="+mj-ea"/>
                <a:cs typeface="Times New Roman" panose="02020603050405020304" pitchFamily="18" charset="0"/>
              </a:rPr>
              <a:t>кірістері</a:t>
            </a:r>
            <a:endParaRPr lang="ru-RU" sz="2400" b="1" dirty="0">
              <a:latin typeface="Times New Roman" panose="02020603050405020304" pitchFamily="18" charset="0"/>
              <a:ea typeface="+mj-ea"/>
              <a:cs typeface="Times New Roman" panose="02020603050405020304" pitchFamily="18" charset="0"/>
            </a:endParaRPr>
          </a:p>
        </p:txBody>
      </p:sp>
      <p:sp>
        <p:nvSpPr>
          <p:cNvPr id="4" name="TextBox 4">
            <a:extLst>
              <a:ext uri="{FF2B5EF4-FFF2-40B4-BE49-F238E27FC236}">
                <a16:creationId xmlns:a16="http://schemas.microsoft.com/office/drawing/2014/main" id="{2911EF75-3C39-4F80-A34F-D044B52D40B4}"/>
              </a:ext>
            </a:extLst>
          </p:cNvPr>
          <p:cNvSpPr txBox="1">
            <a:spLocks noChangeArrowheads="1"/>
          </p:cNvSpPr>
          <p:nvPr/>
        </p:nvSpPr>
        <p:spPr bwMode="auto">
          <a:xfrm>
            <a:off x="7143750" y="500063"/>
            <a:ext cx="1711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a:solidFill>
                  <a:schemeClr val="tx1"/>
                </a:solidFill>
                <a:latin typeface="Times New Roman" panose="02020603050405020304" pitchFamily="18" charset="0"/>
                <a:cs typeface="Times New Roman" panose="02020603050405020304" pitchFamily="18" charset="0"/>
              </a:rPr>
              <a:t>         мың теңге</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3B84FE6F-26FB-4A6D-ACD0-73F8A4951B3C}"/>
              </a:ext>
            </a:extLst>
          </p:cNvPr>
          <p:cNvSpPr txBox="1">
            <a:spLocks noChangeArrowheads="1"/>
          </p:cNvSpPr>
          <p:nvPr/>
        </p:nvSpPr>
        <p:spPr bwMode="auto">
          <a:xfrm>
            <a:off x="285720" y="468764"/>
            <a:ext cx="8351634" cy="507831"/>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700" b="1" dirty="0">
                <a:latin typeface="Times New Roman" panose="02020603050405020304" pitchFamily="18" charset="0"/>
                <a:ea typeface="+mj-ea"/>
                <a:cs typeface="Times New Roman" panose="02020603050405020304" pitchFamily="18" charset="0"/>
              </a:rPr>
              <a:t>2023 </a:t>
            </a:r>
            <a:r>
              <a:rPr lang="ru-RU" sz="2700" b="1" dirty="0" err="1">
                <a:latin typeface="Times New Roman" panose="02020603050405020304" pitchFamily="18" charset="0"/>
                <a:ea typeface="+mj-ea"/>
                <a:cs typeface="Times New Roman" panose="02020603050405020304" pitchFamily="18" charset="0"/>
              </a:rPr>
              <a:t>жылға</a:t>
            </a:r>
            <a:r>
              <a:rPr lang="ru-RU" sz="2700" b="1" dirty="0">
                <a:latin typeface="Times New Roman" panose="02020603050405020304" pitchFamily="18" charset="0"/>
                <a:ea typeface="+mj-ea"/>
                <a:cs typeface="Times New Roman" panose="02020603050405020304" pitchFamily="18" charset="0"/>
              </a:rPr>
              <a:t> </a:t>
            </a:r>
            <a:r>
              <a:rPr lang="ru-RU" sz="2700" b="1" dirty="0" err="1">
                <a:latin typeface="Times New Roman" panose="02020603050405020304" pitchFamily="18" charset="0"/>
                <a:ea typeface="+mj-ea"/>
                <a:cs typeface="Times New Roman" panose="02020603050405020304" pitchFamily="18" charset="0"/>
              </a:rPr>
              <a:t>арналған</a:t>
            </a:r>
            <a:r>
              <a:rPr lang="ru-RU" sz="2700" b="1" dirty="0">
                <a:latin typeface="Times New Roman" panose="02020603050405020304" pitchFamily="18" charset="0"/>
                <a:ea typeface="+mj-ea"/>
                <a:cs typeface="Times New Roman" panose="02020603050405020304" pitchFamily="18" charset="0"/>
              </a:rPr>
              <a:t> </a:t>
            </a:r>
            <a:r>
              <a:rPr lang="ru-RU" sz="2700" b="1" dirty="0" err="1">
                <a:latin typeface="Times New Roman" panose="02020603050405020304" pitchFamily="18" charset="0"/>
                <a:ea typeface="+mj-ea"/>
                <a:cs typeface="Times New Roman" panose="02020603050405020304" pitchFamily="18" charset="0"/>
              </a:rPr>
              <a:t>облыстық</a:t>
            </a:r>
            <a:r>
              <a:rPr lang="ru-RU" sz="2700" b="1" dirty="0">
                <a:latin typeface="Times New Roman" panose="02020603050405020304" pitchFamily="18" charset="0"/>
                <a:ea typeface="+mj-ea"/>
                <a:cs typeface="Times New Roman" panose="02020603050405020304" pitchFamily="18" charset="0"/>
              </a:rPr>
              <a:t> бюджет </a:t>
            </a:r>
            <a:r>
              <a:rPr lang="ru-RU" sz="2700" b="1" dirty="0" err="1">
                <a:latin typeface="Times New Roman" panose="02020603050405020304" pitchFamily="18" charset="0"/>
                <a:ea typeface="+mj-ea"/>
                <a:cs typeface="Times New Roman" panose="02020603050405020304" pitchFamily="18" charset="0"/>
              </a:rPr>
              <a:t>кірістері</a:t>
            </a:r>
            <a:endParaRPr lang="ru-RU" sz="2700" b="1" dirty="0">
              <a:latin typeface="Times New Roman" panose="02020603050405020304" pitchFamily="18" charset="0"/>
              <a:ea typeface="+mj-ea"/>
              <a:cs typeface="Times New Roman" panose="02020603050405020304" pitchFamily="18" charset="0"/>
            </a:endParaRPr>
          </a:p>
        </p:txBody>
      </p:sp>
      <p:graphicFrame>
        <p:nvGraphicFramePr>
          <p:cNvPr id="6" name="Диаграмма 5">
            <a:extLst>
              <a:ext uri="{FF2B5EF4-FFF2-40B4-BE49-F238E27FC236}">
                <a16:creationId xmlns:a16="http://schemas.microsoft.com/office/drawing/2014/main" id="{556C4081-E843-4602-8B84-B432C81F315A}"/>
              </a:ext>
            </a:extLst>
          </p:cNvPr>
          <p:cNvGraphicFramePr>
            <a:graphicFrameLocks/>
          </p:cNvGraphicFramePr>
          <p:nvPr>
            <p:extLst>
              <p:ext uri="{D42A27DB-BD31-4B8C-83A1-F6EECF244321}">
                <p14:modId xmlns:p14="http://schemas.microsoft.com/office/powerpoint/2010/main" val="3305235731"/>
              </p:ext>
            </p:extLst>
          </p:nvPr>
        </p:nvGraphicFramePr>
        <p:xfrm>
          <a:off x="-368300" y="995363"/>
          <a:ext cx="9696450" cy="609441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072AD8ED-879A-4424-975C-0565C4FD297D}"/>
              </a:ext>
            </a:extLst>
          </p:cNvPr>
          <p:cNvSpPr txBox="1">
            <a:spLocks noChangeArrowheads="1"/>
          </p:cNvSpPr>
          <p:nvPr/>
        </p:nvSpPr>
        <p:spPr bwMode="auto">
          <a:xfrm>
            <a:off x="558800" y="1271588"/>
            <a:ext cx="223361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500" b="1" dirty="0" err="1">
                <a:solidFill>
                  <a:schemeClr val="tx1"/>
                </a:solidFill>
                <a:latin typeface="Times New Roman" panose="02020603050405020304" pitchFamily="18" charset="0"/>
                <a:cs typeface="Times New Roman" panose="02020603050405020304" pitchFamily="18" charset="0"/>
              </a:rPr>
              <a:t>Барлығы</a:t>
            </a:r>
            <a:r>
              <a:rPr lang="ru-RU" altLang="ru-RU" sz="1500" b="1" dirty="0">
                <a:solidFill>
                  <a:schemeClr val="tx1"/>
                </a:solidFill>
                <a:latin typeface="Times New Roman" panose="02020603050405020304" pitchFamily="18" charset="0"/>
                <a:cs typeface="Times New Roman" panose="02020603050405020304" pitchFamily="18" charset="0"/>
              </a:rPr>
              <a:t>: 421 888,8</a:t>
            </a:r>
          </a:p>
        </p:txBody>
      </p:sp>
      <p:sp>
        <p:nvSpPr>
          <p:cNvPr id="7" name="TextBox 4">
            <a:extLst>
              <a:ext uri="{FF2B5EF4-FFF2-40B4-BE49-F238E27FC236}">
                <a16:creationId xmlns:a16="http://schemas.microsoft.com/office/drawing/2014/main" id="{82D465DB-20DC-43DD-8999-99A38A949638}"/>
              </a:ext>
            </a:extLst>
          </p:cNvPr>
          <p:cNvSpPr txBox="1">
            <a:spLocks noChangeArrowheads="1"/>
          </p:cNvSpPr>
          <p:nvPr/>
        </p:nvSpPr>
        <p:spPr bwMode="auto">
          <a:xfrm>
            <a:off x="7646988" y="1009650"/>
            <a:ext cx="12573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a:solidFill>
                  <a:schemeClr val="tx1"/>
                </a:solidFill>
                <a:latin typeface="Times New Roman" panose="02020603050405020304" pitchFamily="18" charset="0"/>
                <a:cs typeface="Times New Roman" panose="02020603050405020304" pitchFamily="18" charset="0"/>
              </a:rPr>
              <a:t>         млн.теңге</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500"/>
                                        <p:tgtEl>
                                          <p:spTgt spid="6146"/>
                                        </p:tgtEl>
                                      </p:cBhvr>
                                    </p:animEffect>
                                  </p:childTnLst>
                                </p:cTn>
                              </p:par>
                            </p:childTnLst>
                          </p:cTn>
                        </p:par>
                        <p:par>
                          <p:cTn id="8" fill="hold" nodeType="afterGroup">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2000"/>
                                        <p:tgtEl>
                                          <p:spTgt spid="6"/>
                                        </p:tgtEl>
                                      </p:cBhvr>
                                    </p:animEffect>
                                  </p:childTnLst>
                                </p:cTn>
                              </p:par>
                            </p:childTnLst>
                          </p:cTn>
                        </p:par>
                        <p:par>
                          <p:cTn id="12" fill="hold" nodeType="afterGroup">
                            <p:stCondLst>
                              <p:cond delay="25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a:extLst>
              <a:ext uri="{FF2B5EF4-FFF2-40B4-BE49-F238E27FC236}">
                <a16:creationId xmlns:a16="http://schemas.microsoft.com/office/drawing/2014/main" id="{D94C8E4B-08A4-4471-B72B-E1E18D6A47AB}"/>
              </a:ext>
            </a:extLst>
          </p:cNvPr>
          <p:cNvSpPr>
            <a:spLocks noGrp="1"/>
          </p:cNvSpPr>
          <p:nvPr>
            <p:ph type="title"/>
          </p:nvPr>
        </p:nvSpPr>
        <p:spPr>
          <a:xfrm>
            <a:off x="214313" y="142875"/>
            <a:ext cx="8929687" cy="777875"/>
          </a:xfrm>
        </p:spPr>
        <p:txBody>
          <a:bodyPr/>
          <a:lstStyle/>
          <a:p>
            <a:pPr algn="ctr" eaLnBrk="1" hangingPunct="1"/>
            <a:r>
              <a:rPr lang="kk-KZ" altLang="ru-RU" sz="2400" b="1">
                <a:latin typeface="Times New Roman" panose="02020603050405020304" pitchFamily="18" charset="0"/>
                <a:cs typeface="Times New Roman" panose="02020603050405020304" pitchFamily="18" charset="0"/>
              </a:rPr>
              <a:t>2023 жылға арналған облыстық бюджет шығыстары</a:t>
            </a:r>
            <a:endParaRPr lang="ru-RU" altLang="ru-RU" sz="2400" b="1">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72B2BEF8-CFF9-4687-82F6-A5866AAFF730}"/>
              </a:ext>
            </a:extLst>
          </p:cNvPr>
          <p:cNvGraphicFramePr>
            <a:graphicFrameLocks noGrp="1"/>
          </p:cNvGraphicFramePr>
          <p:nvPr>
            <p:ph idx="1"/>
            <p:extLst>
              <p:ext uri="{D42A27DB-BD31-4B8C-83A1-F6EECF244321}">
                <p14:modId xmlns:p14="http://schemas.microsoft.com/office/powerpoint/2010/main" val="747763221"/>
              </p:ext>
            </p:extLst>
          </p:nvPr>
        </p:nvGraphicFramePr>
        <p:xfrm>
          <a:off x="285750" y="920750"/>
          <a:ext cx="8462963" cy="5543543"/>
        </p:xfrm>
        <a:graphic>
          <a:graphicData uri="http://schemas.openxmlformats.org/drawingml/2006/table">
            <a:tbl>
              <a:tblPr>
                <a:tableStyleId>{5C22544A-7EE6-4342-B048-85BDC9FD1C3A}</a:tableStyleId>
              </a:tblPr>
              <a:tblGrid>
                <a:gridCol w="6435588">
                  <a:extLst>
                    <a:ext uri="{9D8B030D-6E8A-4147-A177-3AD203B41FA5}">
                      <a16:colId xmlns:a16="http://schemas.microsoft.com/office/drawing/2014/main" val="20000"/>
                    </a:ext>
                  </a:extLst>
                </a:gridCol>
                <a:gridCol w="2027375">
                  <a:extLst>
                    <a:ext uri="{9D8B030D-6E8A-4147-A177-3AD203B41FA5}">
                      <a16:colId xmlns:a16="http://schemas.microsoft.com/office/drawing/2014/main" val="20001"/>
                    </a:ext>
                  </a:extLst>
                </a:gridCol>
              </a:tblGrid>
              <a:tr h="503847">
                <a:tc>
                  <a:txBody>
                    <a:bodyPr/>
                    <a:lstStyle/>
                    <a:p>
                      <a:pPr algn="ctr" fontAlgn="ctr"/>
                      <a:r>
                        <a:rPr lang="kk-KZ" sz="1300" b="1" u="none" strike="noStrike" dirty="0">
                          <a:effectLst/>
                          <a:latin typeface="Times New Roman" panose="02020603050405020304" pitchFamily="18" charset="0"/>
                          <a:cs typeface="Times New Roman" panose="02020603050405020304" pitchFamily="18" charset="0"/>
                        </a:rPr>
                        <a:t>Санат (функционалдық</a:t>
                      </a:r>
                      <a:r>
                        <a:rPr lang="kk-KZ" sz="1300" b="1" u="none" strike="noStrike" baseline="0" dirty="0">
                          <a:effectLst/>
                          <a:latin typeface="Times New Roman" panose="02020603050405020304" pitchFamily="18" charset="0"/>
                          <a:cs typeface="Times New Roman" panose="02020603050405020304" pitchFamily="18" charset="0"/>
                        </a:rPr>
                        <a:t> топтар бөлінісінде)</a:t>
                      </a:r>
                      <a:endParaRPr lang="ru-RU" sz="1300" b="1" i="0" u="none" strike="noStrike" dirty="0">
                        <a:effectLst/>
                        <a:latin typeface="Times New Roman" panose="02020603050405020304" pitchFamily="18" charset="0"/>
                        <a:cs typeface="Times New Roman" panose="02020603050405020304" pitchFamily="18" charset="0"/>
                      </a:endParaRPr>
                    </a:p>
                  </a:txBody>
                  <a:tcPr marL="6575" marR="6575" marT="6574" marB="0" anchor="ctr">
                    <a:solidFill>
                      <a:schemeClr val="accent2">
                        <a:lumMod val="40000"/>
                        <a:lumOff val="60000"/>
                      </a:schemeClr>
                    </a:solidFill>
                  </a:tcPr>
                </a:tc>
                <a:tc>
                  <a:txBody>
                    <a:bodyPr/>
                    <a:lstStyle/>
                    <a:p>
                      <a:pPr algn="ctr" fontAlgn="ctr"/>
                      <a:r>
                        <a:rPr lang="ru-RU" sz="1300" b="1" u="none" strike="noStrike" dirty="0">
                          <a:effectLst/>
                          <a:latin typeface="Times New Roman" panose="02020603050405020304" pitchFamily="18" charset="0"/>
                          <a:cs typeface="Times New Roman" panose="02020603050405020304" pitchFamily="18" charset="0"/>
                        </a:rPr>
                        <a:t>2023</a:t>
                      </a:r>
                      <a:r>
                        <a:rPr lang="en-US" sz="1300" b="1" u="none" strike="noStrike" dirty="0">
                          <a:effectLst/>
                          <a:latin typeface="Times New Roman" panose="02020603050405020304" pitchFamily="18" charset="0"/>
                          <a:cs typeface="Times New Roman" panose="02020603050405020304" pitchFamily="18" charset="0"/>
                        </a:rPr>
                        <a:t> </a:t>
                      </a:r>
                      <a:r>
                        <a:rPr lang="ru-RU" sz="1300" b="1" u="none" strike="noStrike" dirty="0" err="1">
                          <a:effectLst/>
                          <a:latin typeface="Times New Roman" panose="02020603050405020304" pitchFamily="18" charset="0"/>
                          <a:cs typeface="Times New Roman" panose="02020603050405020304" pitchFamily="18" charset="0"/>
                        </a:rPr>
                        <a:t>жыл</a:t>
                      </a:r>
                      <a:endParaRPr lang="ru-RU" sz="1300" b="1" i="0" u="none" strike="noStrike" dirty="0">
                        <a:solidFill>
                          <a:srgbClr val="0000FF"/>
                        </a:solidFill>
                        <a:effectLst/>
                        <a:latin typeface="Times New Roman" panose="02020603050405020304" pitchFamily="18" charset="0"/>
                        <a:cs typeface="Times New Roman" panose="02020603050405020304" pitchFamily="18" charset="0"/>
                      </a:endParaRPr>
                    </a:p>
                  </a:txBody>
                  <a:tcPr marL="6575" marR="6575" marT="6574" marB="0" anchor="ctr">
                    <a:solidFill>
                      <a:schemeClr val="accent2">
                        <a:lumMod val="40000"/>
                        <a:lumOff val="60000"/>
                      </a:schemeClr>
                    </a:solidFill>
                  </a:tcPr>
                </a:tc>
                <a:extLst>
                  <a:ext uri="{0D108BD9-81ED-4DB2-BD59-A6C34878D82A}">
                    <a16:rowId xmlns:a16="http://schemas.microsoft.com/office/drawing/2014/main" val="10000"/>
                  </a:ext>
                </a:extLst>
              </a:tr>
              <a:tr h="334312">
                <a:tc>
                  <a:txBody>
                    <a:bodyPr/>
                    <a:lstStyle/>
                    <a:p>
                      <a:pPr algn="l" fontAlgn="b"/>
                      <a:r>
                        <a:rPr lang="en-US" sz="1300" b="1" u="none" strike="noStrike" dirty="0">
                          <a:effectLst/>
                          <a:latin typeface="Times New Roman" panose="02020603050405020304" pitchFamily="18" charset="0"/>
                          <a:cs typeface="Times New Roman" panose="02020603050405020304" pitchFamily="18" charset="0"/>
                        </a:rPr>
                        <a:t> </a:t>
                      </a:r>
                      <a:r>
                        <a:rPr lang="ru-RU" sz="1300" b="1" u="none" strike="noStrike" dirty="0">
                          <a:effectLst/>
                          <a:latin typeface="Times New Roman" panose="02020603050405020304" pitchFamily="18" charset="0"/>
                          <a:cs typeface="Times New Roman" panose="02020603050405020304" pitchFamily="18" charset="0"/>
                        </a:rPr>
                        <a:t>ШЫҒЫСТАР</a:t>
                      </a:r>
                      <a:endParaRPr lang="ru-RU" sz="1300" b="1" i="0"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RU" sz="1300" b="1" u="none" strike="noStrike" kern="1200" dirty="0">
                          <a:solidFill>
                            <a:schemeClr val="tx1"/>
                          </a:solidFill>
                          <a:effectLst/>
                          <a:latin typeface="Times New Roman" panose="02020603050405020304" pitchFamily="18" charset="0"/>
                          <a:ea typeface="+mn-ea"/>
                          <a:cs typeface="Times New Roman" panose="02020603050405020304" pitchFamily="18" charset="0"/>
                        </a:rPr>
                        <a:t>421 888 782,2</a:t>
                      </a:r>
                    </a:p>
                  </a:txBody>
                  <a:tcPr marL="9525" marR="9525" marT="9525" marB="0" anchor="ctr"/>
                </a:tc>
                <a:extLst>
                  <a:ext uri="{0D108BD9-81ED-4DB2-BD59-A6C34878D82A}">
                    <a16:rowId xmlns:a16="http://schemas.microsoft.com/office/drawing/2014/main" val="10001"/>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Жалпы</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сипаттағы мемлекетт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қызметтер</a:t>
                      </a:r>
                      <a:r>
                        <a:rPr lang="ru-RU" sz="1300" u="none" strike="noStrike" dirty="0">
                          <a:effectLst/>
                          <a:latin typeface="Times New Roman" panose="02020603050405020304" pitchFamily="18" charset="0"/>
                          <a:cs typeface="Times New Roman" panose="02020603050405020304" pitchFamily="18" charset="0"/>
                        </a:rPr>
                        <a:t> </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5 675 932</a:t>
                      </a:r>
                    </a:p>
                  </a:txBody>
                  <a:tcPr marL="9525" marR="9525" marT="9525" marB="0" anchor="ctr"/>
                </a:tc>
                <a:extLst>
                  <a:ext uri="{0D108BD9-81ED-4DB2-BD59-A6C34878D82A}">
                    <a16:rowId xmlns:a16="http://schemas.microsoft.com/office/drawing/2014/main" val="10002"/>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Қорғаныс</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2 426 900</a:t>
                      </a:r>
                    </a:p>
                  </a:txBody>
                  <a:tcPr marL="9525" marR="9525" marT="9525" marB="0" anchor="ctr"/>
                </a:tc>
                <a:extLst>
                  <a:ext uri="{0D108BD9-81ED-4DB2-BD59-A6C34878D82A}">
                    <a16:rowId xmlns:a16="http://schemas.microsoft.com/office/drawing/2014/main" val="10003"/>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Қоғамдық тәртіп және қауіпсіздік</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13 883 565</a:t>
                      </a:r>
                    </a:p>
                  </a:txBody>
                  <a:tcPr marL="9525" marR="9525" marT="9525" marB="0" anchor="ctr"/>
                </a:tc>
                <a:extLst>
                  <a:ext uri="{0D108BD9-81ED-4DB2-BD59-A6C34878D82A}">
                    <a16:rowId xmlns:a16="http://schemas.microsoft.com/office/drawing/2014/main" val="10004"/>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Білім</a:t>
                      </a:r>
                      <a:r>
                        <a:rPr lang="ru-RU" sz="1300" u="none" strike="noStrike" dirty="0">
                          <a:effectLst/>
                          <a:latin typeface="Times New Roman" panose="02020603050405020304" pitchFamily="18" charset="0"/>
                          <a:cs typeface="Times New Roman" panose="02020603050405020304" pitchFamily="18" charset="0"/>
                        </a:rPr>
                        <a:t> беру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a:solidFill>
                            <a:schemeClr val="tx1"/>
                          </a:solidFill>
                          <a:effectLst/>
                          <a:latin typeface="Times New Roman" panose="02020603050405020304" pitchFamily="18" charset="0"/>
                          <a:ea typeface="+mn-ea"/>
                          <a:cs typeface="Times New Roman" panose="02020603050405020304" pitchFamily="18" charset="0"/>
                        </a:rPr>
                        <a:t>191 972 793</a:t>
                      </a:r>
                    </a:p>
                  </a:txBody>
                  <a:tcPr marL="9525" marR="9525" marT="9525" marB="0" anchor="ctr"/>
                </a:tc>
                <a:extLst>
                  <a:ext uri="{0D108BD9-81ED-4DB2-BD59-A6C34878D82A}">
                    <a16:rowId xmlns:a16="http://schemas.microsoft.com/office/drawing/2014/main" val="10005"/>
                  </a:ext>
                </a:extLst>
              </a:tr>
              <a:tr h="270215">
                <a:tc>
                  <a:txBody>
                    <a:bodyPr/>
                    <a:lstStyle/>
                    <a:p>
                      <a:pPr marL="0" algn="l" defTabSz="342900" rtl="0" eaLnBrk="1" fontAlgn="b" latinLnBrk="0" hangingPunct="1"/>
                      <a:r>
                        <a:rPr lang="kk-KZ" sz="1300" u="none" strike="noStrike" kern="1200" dirty="0">
                          <a:solidFill>
                            <a:schemeClr val="dk1"/>
                          </a:solidFill>
                          <a:effectLst/>
                          <a:latin typeface="Times New Roman" panose="02020603050405020304" pitchFamily="18" charset="0"/>
                          <a:ea typeface="+mn-ea"/>
                          <a:cs typeface="Times New Roman" panose="02020603050405020304" pitchFamily="18" charset="0"/>
                        </a:rPr>
                        <a:t>Денсаулық сақтау</a:t>
                      </a:r>
                      <a:endParaRPr lang="ru-RU" sz="13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17 531 814</a:t>
                      </a:r>
                    </a:p>
                  </a:txBody>
                  <a:tcPr marL="9525" marR="9525" marT="9525" marB="0" anchor="ctr"/>
                </a:tc>
                <a:extLst>
                  <a:ext uri="{0D108BD9-81ED-4DB2-BD59-A6C34878D82A}">
                    <a16:rowId xmlns:a16="http://schemas.microsoft.com/office/drawing/2014/main" val="10006"/>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Әлеуметт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көмек және әлеуметт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қамсыздандыру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a:solidFill>
                            <a:schemeClr val="tx1"/>
                          </a:solidFill>
                          <a:effectLst/>
                          <a:latin typeface="Times New Roman" panose="02020603050405020304" pitchFamily="18" charset="0"/>
                          <a:ea typeface="+mn-ea"/>
                          <a:cs typeface="Times New Roman" panose="02020603050405020304" pitchFamily="18" charset="0"/>
                        </a:rPr>
                        <a:t>19 051 011</a:t>
                      </a:r>
                    </a:p>
                  </a:txBody>
                  <a:tcPr marL="9525" marR="9525" marT="9525" marB="0" anchor="ctr"/>
                </a:tc>
                <a:extLst>
                  <a:ext uri="{0D108BD9-81ED-4DB2-BD59-A6C34878D82A}">
                    <a16:rowId xmlns:a16="http://schemas.microsoft.com/office/drawing/2014/main" val="10007"/>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Тұрғын үй-коммуналдық шаруашылық</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20 616 509</a:t>
                      </a:r>
                    </a:p>
                  </a:txBody>
                  <a:tcPr marL="9525" marR="9525" marT="9525" marB="0" anchor="ctr"/>
                </a:tc>
                <a:extLst>
                  <a:ext uri="{0D108BD9-81ED-4DB2-BD59-A6C34878D82A}">
                    <a16:rowId xmlns:a16="http://schemas.microsoft.com/office/drawing/2014/main" val="10008"/>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Мәдениет, </a:t>
                      </a:r>
                      <a:r>
                        <a:rPr lang="ru-RU" sz="1300" u="none" strike="noStrike" dirty="0">
                          <a:effectLst/>
                          <a:latin typeface="Times New Roman" panose="02020603050405020304" pitchFamily="18" charset="0"/>
                          <a:cs typeface="Times New Roman" panose="02020603050405020304" pitchFamily="18" charset="0"/>
                        </a:rPr>
                        <a:t>спорт, туризм </a:t>
                      </a:r>
                      <a:r>
                        <a:rPr lang="ru-RU" sz="1300" u="none" strike="noStrike" dirty="0" err="1">
                          <a:effectLst/>
                          <a:latin typeface="Times New Roman" panose="02020603050405020304" pitchFamily="18" charset="0"/>
                          <a:cs typeface="Times New Roman" panose="02020603050405020304" pitchFamily="18" charset="0"/>
                        </a:rPr>
                        <a:t>және ақпараттық кеңіст</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11 298 066</a:t>
                      </a:r>
                    </a:p>
                  </a:txBody>
                  <a:tcPr marL="9525" marR="9525" marT="9525" marB="0" anchor="ctr"/>
                </a:tc>
                <a:extLst>
                  <a:ext uri="{0D108BD9-81ED-4DB2-BD59-A6C34878D82A}">
                    <a16:rowId xmlns:a16="http://schemas.microsoft.com/office/drawing/2014/main" val="10009"/>
                  </a:ext>
                </a:extLst>
              </a:tr>
              <a:tr h="40895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Отын-энергетика</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кешенi</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және жер</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қойнауын пайдалану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4 464 637</a:t>
                      </a:r>
                    </a:p>
                  </a:txBody>
                  <a:tcPr marL="9525" marR="9525" marT="9525" marB="0" anchor="ctr"/>
                </a:tc>
                <a:extLst>
                  <a:ext uri="{0D108BD9-81ED-4DB2-BD59-A6C34878D82A}">
                    <a16:rowId xmlns:a16="http://schemas.microsoft.com/office/drawing/2014/main" val="10010"/>
                  </a:ext>
                </a:extLst>
              </a:tr>
              <a:tr h="391817">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Ауыл</a:t>
                      </a:r>
                      <a:r>
                        <a:rPr lang="ru-RU" sz="1300" u="none" strike="noStrike" dirty="0">
                          <a:effectLst/>
                          <a:latin typeface="Times New Roman" panose="02020603050405020304" pitchFamily="18" charset="0"/>
                          <a:cs typeface="Times New Roman" panose="02020603050405020304" pitchFamily="18" charset="0"/>
                        </a:rPr>
                        <a:t>, су, </a:t>
                      </a:r>
                      <a:r>
                        <a:rPr lang="ru-RU" sz="1300" u="none" strike="noStrike" dirty="0" err="1">
                          <a:effectLst/>
                          <a:latin typeface="Times New Roman" panose="02020603050405020304" pitchFamily="18" charset="0"/>
                          <a:cs typeface="Times New Roman" panose="02020603050405020304" pitchFamily="18" charset="0"/>
                        </a:rPr>
                        <a:t>орман</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балық шаруашылығы және қоршаған ортаны</a:t>
                      </a:r>
                      <a:r>
                        <a:rPr lang="ru-RU" sz="1300" u="none" strike="noStrike" dirty="0">
                          <a:effectLst/>
                          <a:latin typeface="Times New Roman" panose="02020603050405020304" pitchFamily="18" charset="0"/>
                          <a:cs typeface="Times New Roman" panose="02020603050405020304" pitchFamily="18" charset="0"/>
                        </a:rPr>
                        <a:t> </a:t>
                      </a:r>
                      <a:r>
                        <a:rPr lang="ru-RU" sz="1300" u="none" strike="noStrike" dirty="0" err="1">
                          <a:effectLst/>
                          <a:latin typeface="Times New Roman" panose="02020603050405020304" pitchFamily="18" charset="0"/>
                          <a:cs typeface="Times New Roman" panose="02020603050405020304" pitchFamily="18" charset="0"/>
                        </a:rPr>
                        <a:t>қорғау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41 683 111</a:t>
                      </a:r>
                    </a:p>
                  </a:txBody>
                  <a:tcPr marL="9525" marR="9525" marT="9525" marB="0" anchor="ctr"/>
                </a:tc>
                <a:extLst>
                  <a:ext uri="{0D108BD9-81ED-4DB2-BD59-A6C34878D82A}">
                    <a16:rowId xmlns:a16="http://schemas.microsoft.com/office/drawing/2014/main" val="10011"/>
                  </a:ext>
                </a:extLst>
              </a:tr>
              <a:tr h="391817">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Өнеркәсіп, сәулет, қала құрылысы және құрылыс қызметі</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19 218 391</a:t>
                      </a:r>
                    </a:p>
                  </a:txBody>
                  <a:tcPr marL="9525" marR="9525" marT="9525" marB="0" anchor="ctr"/>
                </a:tc>
                <a:extLst>
                  <a:ext uri="{0D108BD9-81ED-4DB2-BD59-A6C34878D82A}">
                    <a16:rowId xmlns:a16="http://schemas.microsoft.com/office/drawing/2014/main" val="10012"/>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Көл</a:t>
                      </a:r>
                      <a:r>
                        <a:rPr lang="en-US" sz="1300" u="none" strike="noStrike" dirty="0" err="1">
                          <a:effectLst/>
                          <a:latin typeface="Times New Roman" panose="02020603050405020304" pitchFamily="18" charset="0"/>
                          <a:cs typeface="Times New Roman" panose="02020603050405020304" pitchFamily="18" charset="0"/>
                        </a:rPr>
                        <a:t>i</a:t>
                      </a:r>
                      <a:r>
                        <a:rPr lang="ru-RU" sz="1300" u="none" strike="noStrike" dirty="0">
                          <a:effectLst/>
                          <a:latin typeface="Times New Roman" panose="02020603050405020304" pitchFamily="18" charset="0"/>
                          <a:cs typeface="Times New Roman" panose="02020603050405020304" pitchFamily="18" charset="0"/>
                        </a:rPr>
                        <a:t>к </a:t>
                      </a:r>
                      <a:r>
                        <a:rPr lang="ru-RU" sz="1300" u="none" strike="noStrike" dirty="0" err="1">
                          <a:effectLst/>
                          <a:latin typeface="Times New Roman" panose="02020603050405020304" pitchFamily="18" charset="0"/>
                          <a:cs typeface="Times New Roman" panose="02020603050405020304" pitchFamily="18" charset="0"/>
                        </a:rPr>
                        <a:t>және </a:t>
                      </a:r>
                      <a:r>
                        <a:rPr lang="ru-RU" sz="1300" u="none" strike="noStrike" dirty="0">
                          <a:effectLst/>
                          <a:latin typeface="Times New Roman" panose="02020603050405020304" pitchFamily="18" charset="0"/>
                          <a:cs typeface="Times New Roman" panose="02020603050405020304" pitchFamily="18" charset="0"/>
                        </a:rPr>
                        <a:t>коммуникация</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39 698 998</a:t>
                      </a:r>
                      <a:r>
                        <a:rPr lang="ru-RU"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,2</a:t>
                      </a:r>
                      <a:endPar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endParaRPr>
                    </a:p>
                  </a:txBody>
                  <a:tcPr marL="9525" marR="9525" marT="9525" marB="0" anchor="ctr"/>
                </a:tc>
                <a:extLst>
                  <a:ext uri="{0D108BD9-81ED-4DB2-BD59-A6C34878D82A}">
                    <a16:rowId xmlns:a16="http://schemas.microsoft.com/office/drawing/2014/main" val="10013"/>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Басқалар</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7 052 627</a:t>
                      </a:r>
                    </a:p>
                  </a:txBody>
                  <a:tcPr marL="9525" marR="9525" marT="9525" marB="0" anchor="ctr"/>
                </a:tc>
                <a:extLst>
                  <a:ext uri="{0D108BD9-81ED-4DB2-BD59-A6C34878D82A}">
                    <a16:rowId xmlns:a16="http://schemas.microsoft.com/office/drawing/2014/main" val="10014"/>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Борышқа қызмет көрсету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1 804 709</a:t>
                      </a:r>
                    </a:p>
                  </a:txBody>
                  <a:tcPr marL="9525" marR="9525" marT="9525" marB="0" anchor="ctr"/>
                </a:tc>
                <a:extLst>
                  <a:ext uri="{0D108BD9-81ED-4DB2-BD59-A6C34878D82A}">
                    <a16:rowId xmlns:a16="http://schemas.microsoft.com/office/drawing/2014/main" val="10015"/>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Трансферттер</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18 728 278</a:t>
                      </a:r>
                    </a:p>
                  </a:txBody>
                  <a:tcPr marL="9525" marR="9525" marT="9525" marB="0" anchor="ctr"/>
                </a:tc>
                <a:extLst>
                  <a:ext uri="{0D108BD9-81ED-4DB2-BD59-A6C34878D82A}">
                    <a16:rowId xmlns:a16="http://schemas.microsoft.com/office/drawing/2014/main" val="10016"/>
                  </a:ext>
                </a:extLst>
              </a:tr>
              <a:tr h="270215">
                <a:tc>
                  <a:txBody>
                    <a:bodyPr/>
                    <a:lstStyle/>
                    <a:p>
                      <a:pPr algn="l" fontAlgn="b"/>
                      <a:r>
                        <a:rPr lang="ru-RU" sz="1300" u="none" strike="noStrike" dirty="0" err="1">
                          <a:effectLst/>
                          <a:latin typeface="Times New Roman" panose="02020603050405020304" pitchFamily="18" charset="0"/>
                          <a:cs typeface="Times New Roman" panose="02020603050405020304" pitchFamily="18" charset="0"/>
                        </a:rPr>
                        <a:t>Қарыздарды өтеу</a:t>
                      </a:r>
                      <a:endParaRPr lang="ru-RU" sz="1300" b="1" i="1" u="none" strike="noStrike" dirty="0">
                        <a:effectLst/>
                        <a:latin typeface="Times New Roman" panose="02020603050405020304" pitchFamily="18" charset="0"/>
                        <a:cs typeface="Times New Roman" panose="02020603050405020304" pitchFamily="18" charset="0"/>
                      </a:endParaRPr>
                    </a:p>
                  </a:txBody>
                  <a:tcPr marL="6575" marR="6575" marT="6574" marB="0" anchor="b"/>
                </a:tc>
                <a:tc>
                  <a:txBody>
                    <a:bodyPr/>
                    <a:lstStyle/>
                    <a:p>
                      <a:pPr marL="0" algn="ctr" defTabSz="342900" rtl="0" eaLnBrk="1" fontAlgn="ctr" latinLnBrk="0" hangingPunct="1"/>
                      <a:r>
                        <a:rPr lang="ru-KZ" sz="1300" b="0" u="none" strike="noStrike" kern="1200" dirty="0">
                          <a:solidFill>
                            <a:schemeClr val="tx1"/>
                          </a:solidFill>
                          <a:effectLst/>
                          <a:latin typeface="Times New Roman" panose="02020603050405020304" pitchFamily="18" charset="0"/>
                          <a:ea typeface="+mn-ea"/>
                          <a:cs typeface="Times New Roman" panose="02020603050405020304" pitchFamily="18" charset="0"/>
                        </a:rPr>
                        <a:t>6 781 441</a:t>
                      </a:r>
                    </a:p>
                  </a:txBody>
                  <a:tcPr marL="9525" marR="9525" marT="9525" marB="0" anchor="ctr"/>
                </a:tc>
                <a:extLst>
                  <a:ext uri="{0D108BD9-81ED-4DB2-BD59-A6C34878D82A}">
                    <a16:rowId xmlns:a16="http://schemas.microsoft.com/office/drawing/2014/main" val="10017"/>
                  </a:ext>
                </a:extLst>
              </a:tr>
            </a:tbl>
          </a:graphicData>
        </a:graphic>
      </p:graphicFrame>
      <p:sp>
        <p:nvSpPr>
          <p:cNvPr id="6" name="TextBox 4">
            <a:extLst>
              <a:ext uri="{FF2B5EF4-FFF2-40B4-BE49-F238E27FC236}">
                <a16:creationId xmlns:a16="http://schemas.microsoft.com/office/drawing/2014/main" id="{FA1D5996-77EC-4EEE-A933-28F01D975B20}"/>
              </a:ext>
            </a:extLst>
          </p:cNvPr>
          <p:cNvSpPr txBox="1">
            <a:spLocks noChangeArrowheads="1"/>
          </p:cNvSpPr>
          <p:nvPr/>
        </p:nvSpPr>
        <p:spPr bwMode="auto">
          <a:xfrm>
            <a:off x="8069263" y="555625"/>
            <a:ext cx="927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kk-KZ" altLang="ru-RU" sz="1200">
                <a:solidFill>
                  <a:schemeClr val="tx1"/>
                </a:solidFill>
                <a:latin typeface="Times New Roman" panose="02020603050405020304" pitchFamily="18" charset="0"/>
                <a:cs typeface="Times New Roman" panose="02020603050405020304" pitchFamily="18" charset="0"/>
              </a:rPr>
              <a:t>мың теңге</a:t>
            </a:r>
            <a:endParaRPr lang="ru-RU" altLang="ru-RU" sz="12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2">
            <a:extLst>
              <a:ext uri="{FF2B5EF4-FFF2-40B4-BE49-F238E27FC236}">
                <a16:creationId xmlns:a16="http://schemas.microsoft.com/office/drawing/2014/main" id="{77B1A7B1-BCA6-4B61-A923-35576EAFD54E}"/>
              </a:ext>
            </a:extLst>
          </p:cNvPr>
          <p:cNvSpPr txBox="1">
            <a:spLocks noChangeArrowheads="1"/>
          </p:cNvSpPr>
          <p:nvPr/>
        </p:nvSpPr>
        <p:spPr bwMode="auto">
          <a:xfrm>
            <a:off x="179512" y="116632"/>
            <a:ext cx="8653776" cy="492443"/>
          </a:xfrm>
          <a:prstGeom prst="rect">
            <a:avLst/>
          </a:prstGeom>
          <a:noFill/>
          <a:ln w="9525">
            <a:noFill/>
            <a:miter lim="800000"/>
            <a:headEnd/>
            <a:tailEnd/>
          </a:ln>
          <a:effectLst>
            <a:glow rad="63500">
              <a:schemeClr val="accent1">
                <a:satMod val="175000"/>
                <a:alpha val="40000"/>
              </a:schemeClr>
            </a:glow>
            <a:outerShdw blurRad="50800" dist="38100" dir="2700000" algn="tl" rotWithShape="0">
              <a:prstClr val="black">
                <a:alpha val="40000"/>
              </a:prstClr>
            </a:outerShdw>
          </a:effectLst>
        </p:spPr>
        <p:txBody>
          <a:bodyPr>
            <a:spAutoFit/>
          </a:bodyPr>
          <a:lstStyle/>
          <a:p>
            <a:pPr indent="338138" algn="ctr" eaLnBrk="1" hangingPunct="1">
              <a:defRPr/>
            </a:pPr>
            <a:r>
              <a:rPr lang="ru-RU" sz="2600" b="1" dirty="0">
                <a:latin typeface="Times New Roman" panose="02020603050405020304" pitchFamily="18" charset="0"/>
                <a:ea typeface="+mj-ea"/>
                <a:cs typeface="Times New Roman" panose="02020603050405020304" pitchFamily="18" charset="0"/>
              </a:rPr>
              <a:t>2023 </a:t>
            </a:r>
            <a:r>
              <a:rPr lang="ru-RU" sz="2600" b="1" dirty="0" err="1">
                <a:latin typeface="Times New Roman" panose="02020603050405020304" pitchFamily="18" charset="0"/>
                <a:ea typeface="+mj-ea"/>
                <a:cs typeface="Times New Roman" panose="02020603050405020304" pitchFamily="18" charset="0"/>
              </a:rPr>
              <a:t>жылға</a:t>
            </a:r>
            <a:r>
              <a:rPr lang="ru-RU" sz="2600" b="1" dirty="0">
                <a:latin typeface="Times New Roman" panose="02020603050405020304" pitchFamily="18" charset="0"/>
                <a:ea typeface="+mj-ea"/>
                <a:cs typeface="Times New Roman" panose="02020603050405020304" pitchFamily="18" charset="0"/>
              </a:rPr>
              <a:t> </a:t>
            </a:r>
            <a:r>
              <a:rPr lang="ru-RU" sz="2600" b="1" dirty="0" err="1">
                <a:latin typeface="Times New Roman" panose="02020603050405020304" pitchFamily="18" charset="0"/>
                <a:ea typeface="+mj-ea"/>
                <a:cs typeface="Times New Roman" panose="02020603050405020304" pitchFamily="18" charset="0"/>
              </a:rPr>
              <a:t>арналған</a:t>
            </a:r>
            <a:r>
              <a:rPr lang="ru-RU" sz="2600" b="1" dirty="0">
                <a:latin typeface="Times New Roman" panose="02020603050405020304" pitchFamily="18" charset="0"/>
                <a:ea typeface="+mj-ea"/>
                <a:cs typeface="Times New Roman" panose="02020603050405020304" pitchFamily="18" charset="0"/>
              </a:rPr>
              <a:t> </a:t>
            </a:r>
            <a:r>
              <a:rPr lang="ru-RU" sz="2600" b="1" dirty="0" err="1">
                <a:latin typeface="Times New Roman" panose="02020603050405020304" pitchFamily="18" charset="0"/>
                <a:ea typeface="+mj-ea"/>
                <a:cs typeface="Times New Roman" panose="02020603050405020304" pitchFamily="18" charset="0"/>
              </a:rPr>
              <a:t>облыстық</a:t>
            </a:r>
            <a:r>
              <a:rPr lang="ru-RU" sz="2600" b="1" dirty="0">
                <a:latin typeface="Times New Roman" panose="02020603050405020304" pitchFamily="18" charset="0"/>
                <a:ea typeface="+mj-ea"/>
                <a:cs typeface="Times New Roman" panose="02020603050405020304" pitchFamily="18" charset="0"/>
              </a:rPr>
              <a:t> бюджет </a:t>
            </a:r>
            <a:r>
              <a:rPr lang="ru-RU" sz="2600" b="1" dirty="0" err="1">
                <a:latin typeface="Times New Roman" panose="02020603050405020304" pitchFamily="18" charset="0"/>
                <a:ea typeface="+mj-ea"/>
                <a:cs typeface="Times New Roman" panose="02020603050405020304" pitchFamily="18" charset="0"/>
              </a:rPr>
              <a:t>шығыстары</a:t>
            </a:r>
            <a:endParaRPr lang="ru-RU" sz="2600" b="1" dirty="0">
              <a:latin typeface="Times New Roman" panose="02020603050405020304" pitchFamily="18" charset="0"/>
              <a:ea typeface="+mj-ea"/>
              <a:cs typeface="Times New Roman" panose="02020603050405020304" pitchFamily="18" charset="0"/>
            </a:endParaRPr>
          </a:p>
        </p:txBody>
      </p:sp>
      <p:sp>
        <p:nvSpPr>
          <p:cNvPr id="21583" name="TextBox 4">
            <a:extLst>
              <a:ext uri="{FF2B5EF4-FFF2-40B4-BE49-F238E27FC236}">
                <a16:creationId xmlns:a16="http://schemas.microsoft.com/office/drawing/2014/main" id="{607511FB-6EBA-4291-B54E-666BBF545886}"/>
              </a:ext>
            </a:extLst>
          </p:cNvPr>
          <p:cNvSpPr txBox="1">
            <a:spLocks noChangeArrowheads="1"/>
          </p:cNvSpPr>
          <p:nvPr/>
        </p:nvSpPr>
        <p:spPr bwMode="auto">
          <a:xfrm>
            <a:off x="7680325" y="517525"/>
            <a:ext cx="1238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200" b="1">
                <a:solidFill>
                  <a:schemeClr val="tx1"/>
                </a:solidFill>
                <a:latin typeface="Times New Roman" panose="02020603050405020304" pitchFamily="18" charset="0"/>
                <a:cs typeface="Times New Roman" panose="02020603050405020304" pitchFamily="18" charset="0"/>
              </a:rPr>
              <a:t>                 </a:t>
            </a:r>
            <a:r>
              <a:rPr lang="ru-RU" altLang="ru-RU" sz="1600" b="1">
                <a:solidFill>
                  <a:schemeClr val="tx1"/>
                </a:solidFill>
                <a:latin typeface="Times New Roman" panose="02020603050405020304" pitchFamily="18" charset="0"/>
                <a:cs typeface="Times New Roman" panose="02020603050405020304" pitchFamily="18" charset="0"/>
              </a:rPr>
              <a:t>млн.теңге</a:t>
            </a:r>
          </a:p>
        </p:txBody>
      </p:sp>
      <p:graphicFrame>
        <p:nvGraphicFramePr>
          <p:cNvPr id="6" name="Диаграмма 5">
            <a:extLst>
              <a:ext uri="{FF2B5EF4-FFF2-40B4-BE49-F238E27FC236}">
                <a16:creationId xmlns:a16="http://schemas.microsoft.com/office/drawing/2014/main" id="{853763FD-64C3-4842-8B86-3B6E3D881983}"/>
              </a:ext>
            </a:extLst>
          </p:cNvPr>
          <p:cNvGraphicFramePr>
            <a:graphicFrameLocks/>
          </p:cNvGraphicFramePr>
          <p:nvPr>
            <p:extLst>
              <p:ext uri="{D42A27DB-BD31-4B8C-83A1-F6EECF244321}">
                <p14:modId xmlns:p14="http://schemas.microsoft.com/office/powerpoint/2010/main" val="4086704708"/>
              </p:ext>
            </p:extLst>
          </p:nvPr>
        </p:nvGraphicFramePr>
        <p:xfrm>
          <a:off x="467544" y="1041400"/>
          <a:ext cx="8883080" cy="569996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4">
            <a:extLst>
              <a:ext uri="{FF2B5EF4-FFF2-40B4-BE49-F238E27FC236}">
                <a16:creationId xmlns:a16="http://schemas.microsoft.com/office/drawing/2014/main" id="{A57457CE-D2B5-4C42-A879-FF29817B1B64}"/>
              </a:ext>
            </a:extLst>
          </p:cNvPr>
          <p:cNvSpPr txBox="1">
            <a:spLocks noChangeArrowheads="1"/>
          </p:cNvSpPr>
          <p:nvPr/>
        </p:nvSpPr>
        <p:spPr bwMode="auto">
          <a:xfrm>
            <a:off x="900113" y="701675"/>
            <a:ext cx="22320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600" b="1" dirty="0" err="1">
                <a:solidFill>
                  <a:schemeClr val="tx1"/>
                </a:solidFill>
                <a:latin typeface="Times New Roman" panose="02020603050405020304" pitchFamily="18" charset="0"/>
                <a:cs typeface="Times New Roman" panose="02020603050405020304" pitchFamily="18" charset="0"/>
              </a:rPr>
              <a:t>Барлығы</a:t>
            </a:r>
            <a:r>
              <a:rPr lang="ru-RU" altLang="ru-RU" sz="1600" b="1" dirty="0">
                <a:solidFill>
                  <a:schemeClr val="tx1"/>
                </a:solidFill>
                <a:latin typeface="Times New Roman" panose="02020603050405020304" pitchFamily="18" charset="0"/>
                <a:cs typeface="Times New Roman" panose="02020603050405020304" pitchFamily="18" charset="0"/>
              </a:rPr>
              <a:t>: 421 888,8</a:t>
            </a:r>
          </a:p>
        </p:txBody>
      </p:sp>
      <p:sp>
        <p:nvSpPr>
          <p:cNvPr id="8" name="TextBox 4">
            <a:extLst>
              <a:ext uri="{FF2B5EF4-FFF2-40B4-BE49-F238E27FC236}">
                <a16:creationId xmlns:a16="http://schemas.microsoft.com/office/drawing/2014/main" id="{6A9FD03D-0904-415C-88CC-94EE1856D901}"/>
              </a:ext>
            </a:extLst>
          </p:cNvPr>
          <p:cNvSpPr txBox="1">
            <a:spLocks noChangeArrowheads="1"/>
          </p:cNvSpPr>
          <p:nvPr/>
        </p:nvSpPr>
        <p:spPr bwMode="auto">
          <a:xfrm>
            <a:off x="2339975" y="6519863"/>
            <a:ext cx="48402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eaLnBrk="1" hangingPunct="1">
              <a:spcBef>
                <a:spcPct val="0"/>
              </a:spcBef>
              <a:buClrTx/>
              <a:buFontTx/>
              <a:buNone/>
            </a:pPr>
            <a:r>
              <a:rPr lang="ru-RU" altLang="ru-RU" sz="1200" b="1">
                <a:solidFill>
                  <a:schemeClr val="tx1"/>
                </a:solidFill>
                <a:latin typeface="Times New Roman" panose="02020603050405020304" pitchFamily="18" charset="0"/>
                <a:cs typeface="Times New Roman" panose="02020603050405020304" pitchFamily="18" charset="0"/>
              </a:rPr>
              <a:t>                 </a:t>
            </a:r>
            <a:r>
              <a:rPr lang="ru-RU" altLang="ru-RU" sz="1600" b="1">
                <a:solidFill>
                  <a:schemeClr val="tx1"/>
                </a:solidFill>
                <a:latin typeface="Times New Roman" panose="02020603050405020304" pitchFamily="18" charset="0"/>
                <a:cs typeface="Times New Roman" panose="02020603050405020304" pitchFamily="18" charset="0"/>
              </a:rPr>
              <a:t>В разрезе функциональных групп</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21583"/>
                                        </p:tgtEl>
                                        <p:attrNameLst>
                                          <p:attrName>style.visibility</p:attrName>
                                        </p:attrNameLst>
                                      </p:cBhvr>
                                      <p:to>
                                        <p:strVal val="visible"/>
                                      </p:to>
                                    </p:set>
                                    <p:animEffect transition="in" filter="wipe(down)">
                                      <p:cBhvr>
                                        <p:cTn id="13" dur="500"/>
                                        <p:tgtEl>
                                          <p:spTgt spid="21583"/>
                                        </p:tgtEl>
                                      </p:cBhvr>
                                    </p:animEffect>
                                  </p:childTnLst>
                                </p:cTn>
                              </p:par>
                            </p:childTnLst>
                          </p:cTn>
                        </p:par>
                        <p:par>
                          <p:cTn id="14" fill="hold" nodeType="afterGroup">
                            <p:stCondLst>
                              <p:cond delay="1500"/>
                            </p:stCondLst>
                            <p:childTnLst>
                              <p:par>
                                <p:cTn id="15" presetID="2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par>
                          <p:cTn id="18" fill="hold" nodeType="afterGroup">
                            <p:stCondLst>
                              <p:cond delay="2000"/>
                            </p:stCondLst>
                            <p:childTnLst>
                              <p:par>
                                <p:cTn id="19" presetID="16" presetClass="entr" presetSubtype="21"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inVertical)">
                                      <p:cBhvr>
                                        <p:cTn id="21" dur="1000"/>
                                        <p:tgtEl>
                                          <p:spTgt spid="6"/>
                                        </p:tgtEl>
                                      </p:cBhvr>
                                    </p:animEffect>
                                  </p:childTnLst>
                                </p:cTn>
                              </p:par>
                            </p:childTnLst>
                          </p:cTn>
                        </p:par>
                        <p:par>
                          <p:cTn id="22" fill="hold" nodeType="afterGroup">
                            <p:stCondLst>
                              <p:cond delay="3000"/>
                            </p:stCondLst>
                            <p:childTnLst>
                              <p:par>
                                <p:cTn id="23" presetID="22" presetClass="entr" presetSubtype="4"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p:bldGraphic spid="6" grpId="0">
        <p:bldAsOne/>
      </p:bldGraphic>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0FAB8F-242B-4276-ACF4-921430847CCE}"/>
              </a:ext>
            </a:extLst>
          </p:cNvPr>
          <p:cNvSpPr>
            <a:spLocks noGrp="1"/>
          </p:cNvSpPr>
          <p:nvPr>
            <p:ph type="title"/>
          </p:nvPr>
        </p:nvSpPr>
        <p:spPr>
          <a:xfrm>
            <a:off x="473075" y="339725"/>
            <a:ext cx="8143875" cy="449263"/>
          </a:xfrm>
        </p:spPr>
        <p:txBody>
          <a:bodyPr rtlCol="0">
            <a:noAutofit/>
          </a:bodyPr>
          <a:lstStyle/>
          <a:p>
            <a:pPr algn="ctr" eaLnBrk="1" fontAlgn="auto" hangingPunct="1">
              <a:spcAft>
                <a:spcPts val="0"/>
              </a:spcAft>
              <a:defRPr/>
            </a:pPr>
            <a:b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жылға</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арналған</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әлеуметтік</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салаға</a:t>
            </a:r>
            <a:r>
              <a:rPr lang="ru-RU"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шығыстар</a:t>
            </a:r>
            <a:endParaRPr lang="ru-RU"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70F137A-2001-4814-85DC-FE03E4D40DD1}"/>
              </a:ext>
            </a:extLst>
          </p:cNvPr>
          <p:cNvSpPr txBox="1">
            <a:spLocks noChangeArrowheads="1"/>
          </p:cNvSpPr>
          <p:nvPr/>
        </p:nvSpPr>
        <p:spPr bwMode="auto">
          <a:xfrm>
            <a:off x="1403350" y="731838"/>
            <a:ext cx="6048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50"/>
              </a:spcBef>
              <a:buClr>
                <a:schemeClr val="accent1"/>
              </a:buClr>
              <a:buFont typeface="Wingdings 3" panose="05040102010807070707" pitchFamily="18" charset="2"/>
              <a:buChar char=""/>
              <a:defRPr sz="1300">
                <a:solidFill>
                  <a:srgbClr val="404040"/>
                </a:solidFill>
                <a:latin typeface="Century Gothic" panose="020B0502020202020204" pitchFamily="34" charset="0"/>
              </a:defRPr>
            </a:lvl1pPr>
            <a:lvl2pPr marL="742950" indent="-285750">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1143000" indent="-228600">
              <a:spcBef>
                <a:spcPts val="750"/>
              </a:spcBef>
              <a:buClr>
                <a:schemeClr val="accent1"/>
              </a:buClr>
              <a:buFont typeface="Wingdings 3" panose="05040102010807070707" pitchFamily="18" charset="2"/>
              <a:buChar char=""/>
              <a:defRPr sz="1000">
                <a:solidFill>
                  <a:srgbClr val="404040"/>
                </a:solidFill>
                <a:latin typeface="Century Gothic" panose="020B0502020202020204" pitchFamily="34" charset="0"/>
              </a:defRPr>
            </a:lvl3pPr>
            <a:lvl4pPr marL="16002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2057400" indent="-22860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25146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9718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34290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3886200" indent="-22860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lgn="ctr" eaLnBrk="1" hangingPunct="1">
              <a:spcBef>
                <a:spcPct val="0"/>
              </a:spcBef>
              <a:buClrTx/>
              <a:buFontTx/>
              <a:buNone/>
            </a:pPr>
            <a:r>
              <a:rPr lang="ru-RU" altLang="ru-RU" sz="1800" b="1">
                <a:solidFill>
                  <a:schemeClr val="tx1"/>
                </a:solidFill>
                <a:latin typeface="Times New Roman" panose="02020603050405020304" pitchFamily="18" charset="0"/>
                <a:cs typeface="Times New Roman" panose="02020603050405020304" pitchFamily="18" charset="0"/>
              </a:rPr>
              <a:t> инвестициялық жобаларды ескергенде</a:t>
            </a:r>
          </a:p>
        </p:txBody>
      </p:sp>
      <p:graphicFrame>
        <p:nvGraphicFramePr>
          <p:cNvPr id="6" name="Объект 17">
            <a:extLst>
              <a:ext uri="{FF2B5EF4-FFF2-40B4-BE49-F238E27FC236}">
                <a16:creationId xmlns:a16="http://schemas.microsoft.com/office/drawing/2014/main" id="{05FF1998-F23F-400C-99BF-8920ABF91FFF}"/>
              </a:ext>
            </a:extLst>
          </p:cNvPr>
          <p:cNvGraphicFramePr>
            <a:graphicFrameLocks/>
          </p:cNvGraphicFramePr>
          <p:nvPr>
            <p:extLst>
              <p:ext uri="{D42A27DB-BD31-4B8C-83A1-F6EECF244321}">
                <p14:modId xmlns:p14="http://schemas.microsoft.com/office/powerpoint/2010/main" val="1263580567"/>
              </p:ext>
            </p:extLst>
          </p:nvPr>
        </p:nvGraphicFramePr>
        <p:xfrm>
          <a:off x="611188" y="1268413"/>
          <a:ext cx="8005762" cy="3529011"/>
        </p:xfrm>
        <a:graphic>
          <a:graphicData uri="http://schemas.openxmlformats.org/drawingml/2006/table">
            <a:tbl>
              <a:tblPr firstRow="1" bandRow="1">
                <a:tableStyleId>{5C22544A-7EE6-4342-B048-85BDC9FD1C3A}</a:tableStyleId>
              </a:tblPr>
              <a:tblGrid>
                <a:gridCol w="6580080">
                  <a:extLst>
                    <a:ext uri="{9D8B030D-6E8A-4147-A177-3AD203B41FA5}">
                      <a16:colId xmlns:a16="http://schemas.microsoft.com/office/drawing/2014/main" val="20000"/>
                    </a:ext>
                  </a:extLst>
                </a:gridCol>
                <a:gridCol w="1425682">
                  <a:extLst>
                    <a:ext uri="{9D8B030D-6E8A-4147-A177-3AD203B41FA5}">
                      <a16:colId xmlns:a16="http://schemas.microsoft.com/office/drawing/2014/main" val="20001"/>
                    </a:ext>
                  </a:extLst>
                </a:gridCol>
              </a:tblGrid>
              <a:tr h="872875">
                <a:tc>
                  <a:txBody>
                    <a:bodyPr/>
                    <a:lstStyle/>
                    <a:p>
                      <a:pPr algn="ctr"/>
                      <a:r>
                        <a:rPr lang="kk-KZ" sz="1800" dirty="0">
                          <a:solidFill>
                            <a:schemeClr val="tx1"/>
                          </a:solidFill>
                          <a:latin typeface="Times New Roman" panose="02020603050405020304" pitchFamily="18" charset="0"/>
                          <a:cs typeface="Times New Roman" panose="02020603050405020304" pitchFamily="18" charset="0"/>
                        </a:rPr>
                        <a:t>Атауы</a:t>
                      </a:r>
                      <a:endParaRPr lang="ru-RU" sz="1800" dirty="0">
                        <a:solidFill>
                          <a:schemeClr val="tx1"/>
                        </a:solidFill>
                        <a:latin typeface="Times New Roman" panose="02020603050405020304" pitchFamily="18" charset="0"/>
                        <a:cs typeface="Times New Roman" panose="02020603050405020304" pitchFamily="18" charset="0"/>
                      </a:endParaRPr>
                    </a:p>
                  </a:txBody>
                  <a:tcPr marL="68579" marR="68579" marT="34310" marB="34310" anchor="ctr"/>
                </a:tc>
                <a:tc>
                  <a:txBody>
                    <a:bodyPr/>
                    <a:lstStyle/>
                    <a:p>
                      <a:pPr algn="ctr"/>
                      <a:r>
                        <a:rPr lang="ru-RU" sz="1800" dirty="0" err="1">
                          <a:solidFill>
                            <a:schemeClr val="tx1"/>
                          </a:solidFill>
                          <a:latin typeface="Times New Roman" panose="02020603050405020304" pitchFamily="18" charset="0"/>
                          <a:cs typeface="Times New Roman" panose="02020603050405020304" pitchFamily="18" charset="0"/>
                        </a:rPr>
                        <a:t>Сомасы</a:t>
                      </a:r>
                      <a:r>
                        <a:rPr lang="ru-RU" sz="1800" dirty="0">
                          <a:solidFill>
                            <a:schemeClr val="tx1"/>
                          </a:solidFill>
                          <a:latin typeface="Times New Roman" panose="02020603050405020304" pitchFamily="18" charset="0"/>
                          <a:cs typeface="Times New Roman" panose="02020603050405020304" pitchFamily="18" charset="0"/>
                        </a:rPr>
                        <a:t> </a:t>
                      </a:r>
                    </a:p>
                    <a:p>
                      <a:pPr algn="ctr"/>
                      <a:r>
                        <a:rPr lang="ru-RU" sz="1800" dirty="0">
                          <a:solidFill>
                            <a:schemeClr val="tx1"/>
                          </a:solidFill>
                          <a:latin typeface="Times New Roman" panose="02020603050405020304" pitchFamily="18" charset="0"/>
                          <a:cs typeface="Times New Roman" panose="02020603050405020304" pitchFamily="18" charset="0"/>
                        </a:rPr>
                        <a:t>(млн. </a:t>
                      </a:r>
                      <a:r>
                        <a:rPr lang="ru-RU" sz="1800" dirty="0" err="1">
                          <a:solidFill>
                            <a:schemeClr val="tx1"/>
                          </a:solidFill>
                          <a:latin typeface="Times New Roman" panose="02020603050405020304" pitchFamily="18" charset="0"/>
                          <a:cs typeface="Times New Roman" panose="02020603050405020304" pitchFamily="18" charset="0"/>
                        </a:rPr>
                        <a:t>теңге</a:t>
                      </a:r>
                      <a:r>
                        <a:rPr lang="ru-RU" sz="1800" dirty="0">
                          <a:solidFill>
                            <a:schemeClr val="tx1"/>
                          </a:solidFill>
                          <a:latin typeface="Times New Roman" panose="02020603050405020304" pitchFamily="18" charset="0"/>
                          <a:cs typeface="Times New Roman" panose="02020603050405020304" pitchFamily="18" charset="0"/>
                        </a:rPr>
                        <a:t>)</a:t>
                      </a:r>
                    </a:p>
                  </a:txBody>
                  <a:tcPr marL="68579" marR="68579" marT="34310" marB="34310" anchor="ctr"/>
                </a:tc>
                <a:extLst>
                  <a:ext uri="{0D108BD9-81ED-4DB2-BD59-A6C34878D82A}">
                    <a16:rowId xmlns:a16="http://schemas.microsoft.com/office/drawing/2014/main" val="10000"/>
                  </a:ext>
                </a:extLst>
              </a:tr>
              <a:tr h="492139">
                <a:tc>
                  <a:txBody>
                    <a:bodyPr/>
                    <a:lstStyle/>
                    <a:p>
                      <a:r>
                        <a:rPr lang="ru-RU" sz="1800" b="1" dirty="0" err="1">
                          <a:solidFill>
                            <a:schemeClr val="tx1"/>
                          </a:solidFill>
                          <a:latin typeface="Times New Roman" panose="02020603050405020304" pitchFamily="18" charset="0"/>
                          <a:cs typeface="Times New Roman" panose="02020603050405020304" pitchFamily="18" charset="0"/>
                        </a:rPr>
                        <a:t>Барлығы</a:t>
                      </a:r>
                      <a:r>
                        <a:rPr lang="ru-RU" sz="1800" b="1" dirty="0">
                          <a:solidFill>
                            <a:schemeClr val="tx1"/>
                          </a:solidFill>
                          <a:latin typeface="Times New Roman" panose="02020603050405020304" pitchFamily="18" charset="0"/>
                          <a:cs typeface="Times New Roman" panose="02020603050405020304" pitchFamily="18" charset="0"/>
                        </a:rPr>
                        <a:t>:</a:t>
                      </a:r>
                    </a:p>
                  </a:txBody>
                  <a:tcPr marL="68579" marR="68579" marT="34310" marB="34310" anchor="ctr"/>
                </a:tc>
                <a:tc>
                  <a: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241 480,7</a:t>
                      </a:r>
                    </a:p>
                  </a:txBody>
                  <a:tcPr marL="68579" marR="68579" marT="34308" marB="34308"/>
                </a:tc>
                <a:extLst>
                  <a:ext uri="{0D108BD9-81ED-4DB2-BD59-A6C34878D82A}">
                    <a16:rowId xmlns:a16="http://schemas.microsoft.com/office/drawing/2014/main" val="10001"/>
                  </a:ext>
                </a:extLst>
              </a:tr>
              <a:tr h="484952">
                <a:tc>
                  <a:txBody>
                    <a:bodyPr/>
                    <a:lstStyle/>
                    <a:p>
                      <a:r>
                        <a:rPr lang="ru-RU" sz="1800" dirty="0" err="1">
                          <a:solidFill>
                            <a:schemeClr val="tx1"/>
                          </a:solidFill>
                          <a:latin typeface="Times New Roman" panose="02020603050405020304" pitchFamily="18" charset="0"/>
                          <a:cs typeface="Times New Roman" panose="02020603050405020304" pitchFamily="18" charset="0"/>
                        </a:rPr>
                        <a:t>Білім</a:t>
                      </a:r>
                      <a:r>
                        <a:rPr lang="ru-RU" sz="1800" dirty="0">
                          <a:solidFill>
                            <a:schemeClr val="tx1"/>
                          </a:solidFill>
                          <a:latin typeface="Times New Roman" panose="02020603050405020304" pitchFamily="18" charset="0"/>
                          <a:cs typeface="Times New Roman" panose="02020603050405020304" pitchFamily="18" charset="0"/>
                        </a:rPr>
                        <a:t> беру</a:t>
                      </a: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185 078,1</a:t>
                      </a:r>
                    </a:p>
                  </a:txBody>
                  <a:tcPr marL="68579" marR="68579" marT="34308" marB="34308" anchor="ctr"/>
                </a:tc>
                <a:extLst>
                  <a:ext uri="{0D108BD9-81ED-4DB2-BD59-A6C34878D82A}">
                    <a16:rowId xmlns:a16="http://schemas.microsoft.com/office/drawing/2014/main" val="10002"/>
                  </a:ext>
                </a:extLst>
              </a:tr>
              <a:tr h="485844">
                <a:tc>
                  <a:txBody>
                    <a:bodyPr/>
                    <a:lstStyle/>
                    <a:p>
                      <a:r>
                        <a:rPr lang="ru-RU" sz="1800" dirty="0" err="1">
                          <a:solidFill>
                            <a:schemeClr val="tx1"/>
                          </a:solidFill>
                          <a:latin typeface="Times New Roman" panose="02020603050405020304" pitchFamily="18" charset="0"/>
                          <a:cs typeface="Times New Roman" panose="02020603050405020304" pitchFamily="18" charset="0"/>
                        </a:rPr>
                        <a:t>Денсаулық</a:t>
                      </a:r>
                      <a:r>
                        <a:rPr lang="ru-RU" sz="1800" dirty="0">
                          <a:solidFill>
                            <a:schemeClr val="tx1"/>
                          </a:solidFill>
                          <a:latin typeface="Times New Roman" panose="02020603050405020304" pitchFamily="18" charset="0"/>
                          <a:cs typeface="Times New Roman" panose="02020603050405020304" pitchFamily="18" charset="0"/>
                        </a:rPr>
                        <a:t> </a:t>
                      </a:r>
                      <a:r>
                        <a:rPr lang="ru-RU" sz="1800" dirty="0" err="1">
                          <a:solidFill>
                            <a:schemeClr val="tx1"/>
                          </a:solidFill>
                          <a:latin typeface="Times New Roman" panose="02020603050405020304" pitchFamily="18" charset="0"/>
                          <a:cs typeface="Times New Roman" panose="02020603050405020304" pitchFamily="18" charset="0"/>
                        </a:rPr>
                        <a:t>сақтау</a:t>
                      </a:r>
                      <a:endParaRPr lang="ru-RU" sz="1800" dirty="0">
                        <a:solidFill>
                          <a:schemeClr val="tx1"/>
                        </a:solidFill>
                        <a:latin typeface="Times New Roman" panose="02020603050405020304" pitchFamily="18" charset="0"/>
                        <a:cs typeface="Times New Roman" panose="02020603050405020304" pitchFamily="18" charset="0"/>
                      </a:endParaRP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18 783,6</a:t>
                      </a:r>
                    </a:p>
                  </a:txBody>
                  <a:tcPr marL="68579" marR="68579" marT="34308" marB="34308" anchor="ctr"/>
                </a:tc>
                <a:extLst>
                  <a:ext uri="{0D108BD9-81ED-4DB2-BD59-A6C34878D82A}">
                    <a16:rowId xmlns:a16="http://schemas.microsoft.com/office/drawing/2014/main" val="10003"/>
                  </a:ext>
                </a:extLst>
              </a:tr>
              <a:tr h="485844">
                <a:tc>
                  <a:txBody>
                    <a:bodyPr/>
                    <a:lstStyle/>
                    <a:p>
                      <a:pPr marL="0" algn="l" defTabSz="342900" rtl="0" eaLnBrk="1" latinLnBrk="0" hangingPunct="1">
                        <a:defRPr sz="1198" b="1" i="0" u="none" strike="noStrike" kern="1200" baseline="0">
                          <a:solidFill>
                            <a:prstClr val="black"/>
                          </a:solidFill>
                          <a:latin typeface="Times New Roman" panose="02020603050405020304" pitchFamily="18" charset="0"/>
                          <a:ea typeface="+mn-ea"/>
                          <a:cs typeface="Times New Roman" panose="02020603050405020304" pitchFamily="18" charset="0"/>
                        </a:defRPr>
                      </a:pPr>
                      <a:r>
                        <a:rPr lang="ru-RU" sz="1800" b="0" kern="1200" dirty="0" err="1">
                          <a:solidFill>
                            <a:schemeClr val="tx1"/>
                          </a:solidFill>
                          <a:latin typeface="Times New Roman" panose="02020603050405020304" pitchFamily="18" charset="0"/>
                          <a:ea typeface="+mn-ea"/>
                          <a:cs typeface="Times New Roman" panose="02020603050405020304" pitchFamily="18" charset="0"/>
                        </a:rPr>
                        <a:t>Әлеуметтік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көмек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және</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әлеуметтік</a:t>
                      </a:r>
                      <a:r>
                        <a:rPr lang="ru-RU" sz="1800" b="0" kern="1200" dirty="0">
                          <a:solidFill>
                            <a:schemeClr val="tx1"/>
                          </a:solidFill>
                          <a:latin typeface="Times New Roman" panose="02020603050405020304" pitchFamily="18" charset="0"/>
                          <a:ea typeface="+mn-ea"/>
                          <a:cs typeface="Times New Roman" panose="02020603050405020304" pitchFamily="18" charset="0"/>
                        </a:rPr>
                        <a:t> </a:t>
                      </a:r>
                      <a:r>
                        <a:rPr lang="ru-RU" sz="1800" b="0" kern="1200" dirty="0" err="1">
                          <a:solidFill>
                            <a:schemeClr val="tx1"/>
                          </a:solidFill>
                          <a:latin typeface="Times New Roman" panose="02020603050405020304" pitchFamily="18" charset="0"/>
                          <a:ea typeface="+mn-ea"/>
                          <a:cs typeface="Times New Roman" panose="02020603050405020304" pitchFamily="18" charset="0"/>
                        </a:rPr>
                        <a:t>қамсыздандыру</a:t>
                      </a:r>
                      <a:endParaRPr lang="ru-RU" sz="1800" b="0" kern="1200" dirty="0">
                        <a:solidFill>
                          <a:schemeClr val="tx1"/>
                        </a:solidFill>
                        <a:latin typeface="Times New Roman" panose="02020603050405020304" pitchFamily="18" charset="0"/>
                        <a:ea typeface="+mn-ea"/>
                        <a:cs typeface="Times New Roman" panose="02020603050405020304" pitchFamily="18" charset="0"/>
                      </a:endParaRP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17 962,7</a:t>
                      </a:r>
                    </a:p>
                  </a:txBody>
                  <a:tcPr marL="68579" marR="68579" marT="34308" marB="34308" anchor="ctr"/>
                </a:tc>
                <a:extLst>
                  <a:ext uri="{0D108BD9-81ED-4DB2-BD59-A6C34878D82A}">
                    <a16:rowId xmlns:a16="http://schemas.microsoft.com/office/drawing/2014/main" val="10004"/>
                  </a:ext>
                </a:extLst>
              </a:tr>
              <a:tr h="707357">
                <a:tc>
                  <a:txBody>
                    <a:bodyPr/>
                    <a:lstStyle/>
                    <a:p>
                      <a:pPr algn="l" rtl="0">
                        <a:defRPr sz="1198" b="1" i="0" u="none" strike="noStrike" kern="1200" baseline="0">
                          <a:solidFill>
                            <a:prstClr val="black"/>
                          </a:solidFill>
                          <a:latin typeface="Times New Roman" panose="02020603050405020304" pitchFamily="18" charset="0"/>
                          <a:ea typeface="+mn-ea"/>
                          <a:cs typeface="Times New Roman" panose="02020603050405020304" pitchFamily="18" charset="0"/>
                        </a:defRPr>
                      </a:pP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Мәдениет</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спорт,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жастар</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саясаты</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және</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ақпараттық</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ru-RU" sz="1800" b="0" i="0" u="none" strike="noStrike" kern="1200" baseline="0" dirty="0" err="1">
                          <a:solidFill>
                            <a:schemeClr val="tx1"/>
                          </a:solidFill>
                          <a:latin typeface="Times New Roman" panose="02020603050405020304" pitchFamily="18" charset="0"/>
                          <a:ea typeface="+mn-ea"/>
                          <a:cs typeface="Times New Roman" panose="02020603050405020304" pitchFamily="18" charset="0"/>
                        </a:rPr>
                        <a:t>кеңістік</a:t>
                      </a:r>
                      <a:r>
                        <a:rPr lang="ru-RU"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p>
                  </a:txBody>
                  <a:tcPr marL="68579" marR="68579" marT="34310" marB="34310" anchor="ctr"/>
                </a:tc>
                <a:tc>
                  <a:txBody>
                    <a:bodyPr/>
                    <a:lstStyle/>
                    <a:p>
                      <a:pPr algn="ctr"/>
                      <a:r>
                        <a:rPr lang="ru-RU" sz="1800" dirty="0">
                          <a:solidFill>
                            <a:schemeClr val="tx1"/>
                          </a:solidFill>
                          <a:latin typeface="Times New Roman" panose="02020603050405020304" pitchFamily="18" charset="0"/>
                          <a:cs typeface="Times New Roman" panose="02020603050405020304" pitchFamily="18" charset="0"/>
                        </a:rPr>
                        <a:t>19 656,3</a:t>
                      </a:r>
                    </a:p>
                  </a:txBody>
                  <a:tcPr marL="68579" marR="68579" marT="34308" marB="34308" anchor="ctr"/>
                </a:tc>
                <a:extLst>
                  <a:ext uri="{0D108BD9-81ED-4DB2-BD59-A6C34878D82A}">
                    <a16:rowId xmlns:a16="http://schemas.microsoft.com/office/drawing/2014/main" val="10005"/>
                  </a:ext>
                </a:extLst>
              </a:tr>
            </a:tbl>
          </a:graphicData>
        </a:graphic>
      </p:graphicFrame>
      <p:sp>
        <p:nvSpPr>
          <p:cNvPr id="28699" name="Прямоугольник 9">
            <a:extLst>
              <a:ext uri="{FF2B5EF4-FFF2-40B4-BE49-F238E27FC236}">
                <a16:creationId xmlns:a16="http://schemas.microsoft.com/office/drawing/2014/main" id="{AA99DC3A-28BC-4DE5-ACC2-9B2A5B64D20F}"/>
              </a:ext>
            </a:extLst>
          </p:cNvPr>
          <p:cNvSpPr>
            <a:spLocks noChangeArrowheads="1"/>
          </p:cNvSpPr>
          <p:nvPr/>
        </p:nvSpPr>
        <p:spPr bwMode="auto">
          <a:xfrm>
            <a:off x="623888" y="5011738"/>
            <a:ext cx="80041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492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kk-KZ" altLang="ru-RU" sz="1600">
                <a:cs typeface="Arial" panose="020B0604020202020204" pitchFamily="34" charset="0"/>
              </a:rPr>
              <a:t>ҚР еңбек заңнамасымен белгіленген мамандар лауазымдарының тізбесіне ауылдық  жерлерде қызмет ететін денсаулық сақтау, әлеуметтік қамсыздандыру, білім беру, мәдениет, спорт, ветеринария, орман шаруашылығы және ерекше қорғалатын табиғи аумақтар саласының азаматтық қызметшілеріне лауазымдық жалақыларын  25%-ға көтеру бюджетте қарастырылған.</a:t>
            </a:r>
            <a:endParaRPr lang="ru-RU" altLang="ru-RU" sz="1600">
              <a:cs typeface="Arial" panose="020B06040202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par>
                          <p:cTn id="8" fill="hold" nodeType="afterGroup">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nodeType="afterGroup">
                            <p:stCondLst>
                              <p:cond delay="15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theme/theme1.xml><?xml version="1.0" encoding="utf-8"?>
<a:theme xmlns:a="http://schemas.openxmlformats.org/drawingml/2006/main" name="Легкий дым">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2799</TotalTime>
  <Words>1536</Words>
  <Application>Microsoft Office PowerPoint</Application>
  <PresentationFormat>Экран (4:3)</PresentationFormat>
  <Paragraphs>389</Paragraphs>
  <Slides>13</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Century Gothic</vt:lpstr>
      <vt:lpstr>Times New Roman</vt:lpstr>
      <vt:lpstr>Wingdings 3</vt:lpstr>
      <vt:lpstr>Легкий дым</vt:lpstr>
      <vt:lpstr>Презентация PowerPoint</vt:lpstr>
      <vt:lpstr>    Батыс Қазақстан облысының 2023-2027 жылдарға арналған әлеуметтік-экономикалық даму көрсеткіштерінің болжамы</vt:lpstr>
      <vt:lpstr>2022 жылғы 1 желтоқсандағы «2023-2025 жылдарға арналған Республикалық бюджет туралы» Қазақстан Республикасы Заңына сәйкес 2023 жылдың 1 қаңтарынан бастап белгіленді:</vt:lpstr>
      <vt:lpstr>Презентация PowerPoint</vt:lpstr>
      <vt:lpstr>Презентация PowerPoint</vt:lpstr>
      <vt:lpstr>Презентация PowerPoint</vt:lpstr>
      <vt:lpstr>2023 жылға арналған облыстық бюджет шығыстары</vt:lpstr>
      <vt:lpstr>Презентация PowerPoint</vt:lpstr>
      <vt:lpstr> 2023 жылға арналған әлеуметтік салаға шығыстар</vt:lpstr>
      <vt:lpstr>Презентация PowerPoint</vt:lpstr>
      <vt:lpstr>2023 жылға кәсіпкерлік қызметті қолдау</vt:lpstr>
      <vt:lpstr>2023 жылға тұрғын үй-коммуналдық шаруашылығы, отын-энергетика кешенi және жер қойнауын пайдалану </vt:lpstr>
      <vt:lpstr>2023 жылға көлік және коммуникация</vt:lpstr>
    </vt:vector>
  </TitlesOfParts>
  <Company>SamForum.ws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Админ</cp:lastModifiedBy>
  <cp:revision>397</cp:revision>
  <dcterms:created xsi:type="dcterms:W3CDTF">2012-05-22T05:39:37Z</dcterms:created>
  <dcterms:modified xsi:type="dcterms:W3CDTF">2023-08-22T04:41:38Z</dcterms:modified>
</cp:coreProperties>
</file>